
<file path=[Content_Types].xml><?xml version="1.0" encoding="utf-8"?>
<Types xmlns="http://schemas.openxmlformats.org/package/2006/content-types">
  <Default Extension="tmp" ContentType="image/png"/>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304"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25" r:id="rId31"/>
    <p:sldId id="306" r:id="rId32"/>
    <p:sldId id="307" r:id="rId33"/>
    <p:sldId id="308" r:id="rId34"/>
    <p:sldId id="309" r:id="rId35"/>
    <p:sldId id="310" r:id="rId36"/>
    <p:sldId id="311" r:id="rId37"/>
    <p:sldId id="312" r:id="rId38"/>
    <p:sldId id="313" r:id="rId39"/>
    <p:sldId id="314" r:id="rId40"/>
    <p:sldId id="315" r:id="rId41"/>
    <p:sldId id="329" r:id="rId42"/>
    <p:sldId id="321" r:id="rId43"/>
    <p:sldId id="322" r:id="rId44"/>
    <p:sldId id="323" r:id="rId45"/>
    <p:sldId id="335" r:id="rId46"/>
    <p:sldId id="336" r:id="rId47"/>
    <p:sldId id="337" r:id="rId48"/>
    <p:sldId id="330" r:id="rId49"/>
    <p:sldId id="324" r:id="rId50"/>
    <p:sldId id="331" r:id="rId51"/>
    <p:sldId id="332" r:id="rId52"/>
    <p:sldId id="333" r:id="rId53"/>
    <p:sldId id="334" r:id="rId54"/>
    <p:sldId id="256" r:id="rId55"/>
    <p:sldId id="258" r:id="rId56"/>
    <p:sldId id="257" r:id="rId57"/>
    <p:sldId id="259" r:id="rId58"/>
    <p:sldId id="260" r:id="rId59"/>
    <p:sldId id="261" r:id="rId60"/>
    <p:sldId id="262" r:id="rId61"/>
    <p:sldId id="263" r:id="rId62"/>
    <p:sldId id="264" r:id="rId63"/>
    <p:sldId id="265" r:id="rId64"/>
    <p:sldId id="266" r:id="rId65"/>
    <p:sldId id="267" r:id="rId66"/>
    <p:sldId id="270" r:id="rId67"/>
    <p:sldId id="271" r:id="rId68"/>
    <p:sldId id="272" r:id="rId69"/>
    <p:sldId id="273" r:id="rId70"/>
    <p:sldId id="274" r:id="rId71"/>
    <p:sldId id="268" r:id="rId72"/>
    <p:sldId id="269" r:id="rId73"/>
    <p:sldId id="338"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14" autoAdjust="0"/>
  </p:normalViewPr>
  <p:slideViewPr>
    <p:cSldViewPr>
      <p:cViewPr varScale="1">
        <p:scale>
          <a:sx n="66" d="100"/>
          <a:sy n="66" d="100"/>
        </p:scale>
        <p:origin x="-128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61B139-9F7C-4A25-9E85-3C6BB0282652}" type="datetimeFigureOut">
              <a:rPr lang="en-NZ" smtClean="0"/>
              <a:t>13/04/2015</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B9E0A0-7D7E-4374-A3C2-0A4C8BBD01A4}" type="slidenum">
              <a:rPr lang="en-NZ" smtClean="0"/>
              <a:t>‹#›</a:t>
            </a:fld>
            <a:endParaRPr lang="en-NZ"/>
          </a:p>
        </p:txBody>
      </p:sp>
    </p:spTree>
    <p:extLst>
      <p:ext uri="{BB962C8B-B14F-4D97-AF65-F5344CB8AC3E}">
        <p14:creationId xmlns:p14="http://schemas.microsoft.com/office/powerpoint/2010/main" val="2450828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65EDEA-CB46-4894-AADD-C17708487BF9}" type="slidenum">
              <a:rPr lang="en-US" smtClean="0"/>
              <a:t>11</a:t>
            </a:fld>
            <a:endParaRPr lang="en-US"/>
          </a:p>
        </p:txBody>
      </p:sp>
    </p:spTree>
    <p:extLst>
      <p:ext uri="{BB962C8B-B14F-4D97-AF65-F5344CB8AC3E}">
        <p14:creationId xmlns:p14="http://schemas.microsoft.com/office/powerpoint/2010/main" val="3010663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smtClean="0">
                <a:solidFill>
                  <a:schemeClr val="tx1"/>
                </a:solidFill>
                <a:latin typeface="+mn-lt"/>
                <a:ea typeface="+mn-ea"/>
                <a:cs typeface="+mn-cs"/>
              </a:rPr>
              <a:t>The basic idea is, whenever the Server gets a connection request from Client, the Server creates a separate Client Thread in Server side for communicate with that particular Client Socket. That means, for each Client Socket there is a separate Client Thread in Server side for independent communication. So the Client can communicate independently with their own Client Thread in the Server side.</a:t>
            </a:r>
            <a:endParaRPr lang="en-NZ" dirty="0"/>
          </a:p>
        </p:txBody>
      </p:sp>
      <p:sp>
        <p:nvSpPr>
          <p:cNvPr id="4" name="Slide Number Placeholder 3"/>
          <p:cNvSpPr>
            <a:spLocks noGrp="1"/>
          </p:cNvSpPr>
          <p:nvPr>
            <p:ph type="sldNum" sz="quarter" idx="10"/>
          </p:nvPr>
        </p:nvSpPr>
        <p:spPr/>
        <p:txBody>
          <a:bodyPr/>
          <a:lstStyle/>
          <a:p>
            <a:fld id="{84B9E0A0-7D7E-4374-A3C2-0A4C8BBD01A4}" type="slidenum">
              <a:rPr lang="en-NZ" smtClean="0"/>
              <a:t>64</a:t>
            </a:fld>
            <a:endParaRPr lang="en-NZ"/>
          </a:p>
        </p:txBody>
      </p:sp>
    </p:spTree>
    <p:extLst>
      <p:ext uri="{BB962C8B-B14F-4D97-AF65-F5344CB8AC3E}">
        <p14:creationId xmlns:p14="http://schemas.microsoft.com/office/powerpoint/2010/main" val="1930736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C889EF23-41F2-4886-976B-490A9B3ACBCF}" type="datetimeFigureOut">
              <a:rPr lang="en-NZ" smtClean="0"/>
              <a:t>13/04/2015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386E9D2-EBF3-4FC6-AE2C-A8B311563BED}" type="slidenum">
              <a:rPr lang="en-NZ" smtClean="0"/>
              <a:t>‹#›</a:t>
            </a:fld>
            <a:endParaRPr lang="en-NZ"/>
          </a:p>
        </p:txBody>
      </p:sp>
    </p:spTree>
    <p:extLst>
      <p:ext uri="{BB962C8B-B14F-4D97-AF65-F5344CB8AC3E}">
        <p14:creationId xmlns:p14="http://schemas.microsoft.com/office/powerpoint/2010/main" val="7950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C889EF23-41F2-4886-976B-490A9B3ACBCF}" type="datetimeFigureOut">
              <a:rPr lang="en-NZ" smtClean="0"/>
              <a:t>13/04/2015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386E9D2-EBF3-4FC6-AE2C-A8B311563BED}" type="slidenum">
              <a:rPr lang="en-NZ" smtClean="0"/>
              <a:t>‹#›</a:t>
            </a:fld>
            <a:endParaRPr lang="en-NZ"/>
          </a:p>
        </p:txBody>
      </p:sp>
    </p:spTree>
    <p:extLst>
      <p:ext uri="{BB962C8B-B14F-4D97-AF65-F5344CB8AC3E}">
        <p14:creationId xmlns:p14="http://schemas.microsoft.com/office/powerpoint/2010/main" val="396529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C889EF23-41F2-4886-976B-490A9B3ACBCF}" type="datetimeFigureOut">
              <a:rPr lang="en-NZ" smtClean="0"/>
              <a:t>13/04/2015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386E9D2-EBF3-4FC6-AE2C-A8B311563BED}" type="slidenum">
              <a:rPr lang="en-NZ" smtClean="0"/>
              <a:t>‹#›</a:t>
            </a:fld>
            <a:endParaRPr lang="en-NZ"/>
          </a:p>
        </p:txBody>
      </p:sp>
    </p:spTree>
    <p:extLst>
      <p:ext uri="{BB962C8B-B14F-4D97-AF65-F5344CB8AC3E}">
        <p14:creationId xmlns:p14="http://schemas.microsoft.com/office/powerpoint/2010/main" val="214586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892969" y="1151930"/>
            <a:ext cx="7358063" cy="2321719"/>
          </a:xfrm>
          <a:prstGeom prst="rect">
            <a:avLst/>
          </a:prstGeom>
        </p:spPr>
        <p:txBody>
          <a:bodyPr anchor="b"/>
          <a:lstStyle/>
          <a:p>
            <a:pPr lvl="0">
              <a:defRPr sz="1800"/>
            </a:pPr>
            <a:r>
              <a:rPr sz="5600"/>
              <a:t>Title Text</a:t>
            </a:r>
          </a:p>
        </p:txBody>
      </p:sp>
      <p:sp>
        <p:nvSpPr>
          <p:cNvPr id="6" name="Shape 6"/>
          <p:cNvSpPr>
            <a:spLocks noGrp="1"/>
          </p:cNvSpPr>
          <p:nvPr>
            <p:ph type="body" idx="1"/>
          </p:nvPr>
        </p:nvSpPr>
        <p:spPr>
          <a:xfrm>
            <a:off x="892969" y="3536156"/>
            <a:ext cx="7358063" cy="794742"/>
          </a:xfrm>
          <a:prstGeom prst="rect">
            <a:avLst/>
          </a:prstGeom>
        </p:spPr>
        <p:txBody>
          <a:bodyPr anchor="t"/>
          <a:lstStyle>
            <a:lvl1pPr marL="0" indent="0" algn="ctr">
              <a:spcBef>
                <a:spcPts val="0"/>
              </a:spcBef>
              <a:buSzTx/>
              <a:buNone/>
              <a:defRPr sz="2200"/>
            </a:lvl1pPr>
            <a:lvl2pPr marL="0" indent="160729" algn="ctr">
              <a:spcBef>
                <a:spcPts val="0"/>
              </a:spcBef>
              <a:buSzTx/>
              <a:buNone/>
              <a:defRPr sz="2200"/>
            </a:lvl2pPr>
            <a:lvl3pPr marL="0" indent="321457" algn="ctr">
              <a:spcBef>
                <a:spcPts val="0"/>
              </a:spcBef>
              <a:buSzTx/>
              <a:buNone/>
              <a:defRPr sz="2200"/>
            </a:lvl3pPr>
            <a:lvl4pPr marL="0" indent="482186" algn="ctr">
              <a:spcBef>
                <a:spcPts val="0"/>
              </a:spcBef>
              <a:buSzTx/>
              <a:buNone/>
              <a:defRPr sz="2200"/>
            </a:lvl4pPr>
            <a:lvl5pPr marL="0" indent="642915" algn="ctr">
              <a:spcBef>
                <a:spcPts val="0"/>
              </a:spcBef>
              <a:buSzTx/>
              <a:buNone/>
              <a:defRPr sz="2200"/>
            </a:lvl5pPr>
          </a:lstStyle>
          <a:p>
            <a:pPr lvl="0">
              <a:defRPr sz="1800"/>
            </a:pPr>
            <a:r>
              <a:rPr sz="2200"/>
              <a:t>Body Level One</a:t>
            </a:r>
          </a:p>
          <a:p>
            <a:pPr lvl="1">
              <a:defRPr sz="1800"/>
            </a:pPr>
            <a:r>
              <a:rPr sz="2200"/>
              <a:t>Body Level Two</a:t>
            </a:r>
          </a:p>
          <a:p>
            <a:pPr lvl="2">
              <a:defRPr sz="1800"/>
            </a:pPr>
            <a:r>
              <a:rPr sz="2200"/>
              <a:t>Body Level Three</a:t>
            </a:r>
          </a:p>
          <a:p>
            <a:pPr lvl="3">
              <a:defRPr sz="1800"/>
            </a:pPr>
            <a:r>
              <a:rPr sz="2200"/>
              <a:t>Body Level Four</a:t>
            </a:r>
          </a:p>
          <a:p>
            <a:pPr lvl="4">
              <a:defRPr sz="1800"/>
            </a:pPr>
            <a:r>
              <a:rPr sz="2200"/>
              <a:t>Body Level Five</a:t>
            </a:r>
          </a:p>
        </p:txBody>
      </p:sp>
    </p:spTree>
    <p:extLst>
      <p:ext uri="{BB962C8B-B14F-4D97-AF65-F5344CB8AC3E}">
        <p14:creationId xmlns:p14="http://schemas.microsoft.com/office/powerpoint/2010/main" val="241263603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669727" y="892969"/>
            <a:ext cx="7804547" cy="5072063"/>
          </a:xfrm>
          <a:prstGeom prst="rect">
            <a:avLst/>
          </a:prstGeom>
        </p:spPr>
        <p:txBody>
          <a:bodyPr/>
          <a:lstStyle/>
          <a:p>
            <a:pPr lvl="0">
              <a:defRPr sz="1800"/>
            </a:pPr>
            <a:r>
              <a:rPr sz="2500"/>
              <a:t>Body Level One</a:t>
            </a:r>
          </a:p>
          <a:p>
            <a:pPr lvl="1">
              <a:defRPr sz="1800"/>
            </a:pPr>
            <a:r>
              <a:rPr sz="2500"/>
              <a:t>Body Level Two</a:t>
            </a:r>
          </a:p>
          <a:p>
            <a:pPr lvl="2">
              <a:defRPr sz="1800"/>
            </a:pPr>
            <a:r>
              <a:rPr sz="2500"/>
              <a:t>Body Level Three</a:t>
            </a:r>
          </a:p>
          <a:p>
            <a:pPr lvl="3">
              <a:defRPr sz="1800"/>
            </a:pPr>
            <a:r>
              <a:rPr sz="2500"/>
              <a:t>Body Level Four</a:t>
            </a:r>
          </a:p>
          <a:p>
            <a:pPr lvl="4">
              <a:defRPr sz="1800"/>
            </a:pPr>
            <a:r>
              <a:rPr sz="2500"/>
              <a:t>Body Level Five</a:t>
            </a:r>
          </a:p>
        </p:txBody>
      </p:sp>
    </p:spTree>
    <p:extLst>
      <p:ext uri="{BB962C8B-B14F-4D97-AF65-F5344CB8AC3E}">
        <p14:creationId xmlns:p14="http://schemas.microsoft.com/office/powerpoint/2010/main" val="388241853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C889EF23-41F2-4886-976B-490A9B3ACBCF}" type="datetimeFigureOut">
              <a:rPr lang="en-NZ" smtClean="0"/>
              <a:t>13/04/2015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386E9D2-EBF3-4FC6-AE2C-A8B311563BED}" type="slidenum">
              <a:rPr lang="en-NZ" smtClean="0"/>
              <a:t>‹#›</a:t>
            </a:fld>
            <a:endParaRPr lang="en-NZ"/>
          </a:p>
        </p:txBody>
      </p:sp>
    </p:spTree>
    <p:extLst>
      <p:ext uri="{BB962C8B-B14F-4D97-AF65-F5344CB8AC3E}">
        <p14:creationId xmlns:p14="http://schemas.microsoft.com/office/powerpoint/2010/main" val="2151642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89EF23-41F2-4886-976B-490A9B3ACBCF}" type="datetimeFigureOut">
              <a:rPr lang="en-NZ" smtClean="0"/>
              <a:t>13/04/2015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386E9D2-EBF3-4FC6-AE2C-A8B311563BED}" type="slidenum">
              <a:rPr lang="en-NZ" smtClean="0"/>
              <a:t>‹#›</a:t>
            </a:fld>
            <a:endParaRPr lang="en-NZ"/>
          </a:p>
        </p:txBody>
      </p:sp>
    </p:spTree>
    <p:extLst>
      <p:ext uri="{BB962C8B-B14F-4D97-AF65-F5344CB8AC3E}">
        <p14:creationId xmlns:p14="http://schemas.microsoft.com/office/powerpoint/2010/main" val="2188734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C889EF23-41F2-4886-976B-490A9B3ACBCF}" type="datetimeFigureOut">
              <a:rPr lang="en-NZ" smtClean="0"/>
              <a:t>13/04/2015</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386E9D2-EBF3-4FC6-AE2C-A8B311563BED}" type="slidenum">
              <a:rPr lang="en-NZ" smtClean="0"/>
              <a:t>‹#›</a:t>
            </a:fld>
            <a:endParaRPr lang="en-NZ"/>
          </a:p>
        </p:txBody>
      </p:sp>
    </p:spTree>
    <p:extLst>
      <p:ext uri="{BB962C8B-B14F-4D97-AF65-F5344CB8AC3E}">
        <p14:creationId xmlns:p14="http://schemas.microsoft.com/office/powerpoint/2010/main" val="3916282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C889EF23-41F2-4886-976B-490A9B3ACBCF}" type="datetimeFigureOut">
              <a:rPr lang="en-NZ" smtClean="0"/>
              <a:t>13/04/2015</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1386E9D2-EBF3-4FC6-AE2C-A8B311563BED}" type="slidenum">
              <a:rPr lang="en-NZ" smtClean="0"/>
              <a:t>‹#›</a:t>
            </a:fld>
            <a:endParaRPr lang="en-NZ"/>
          </a:p>
        </p:txBody>
      </p:sp>
    </p:spTree>
    <p:extLst>
      <p:ext uri="{BB962C8B-B14F-4D97-AF65-F5344CB8AC3E}">
        <p14:creationId xmlns:p14="http://schemas.microsoft.com/office/powerpoint/2010/main" val="1100335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C889EF23-41F2-4886-976B-490A9B3ACBCF}" type="datetimeFigureOut">
              <a:rPr lang="en-NZ" smtClean="0"/>
              <a:t>13/04/2015</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1386E9D2-EBF3-4FC6-AE2C-A8B311563BED}" type="slidenum">
              <a:rPr lang="en-NZ" smtClean="0"/>
              <a:t>‹#›</a:t>
            </a:fld>
            <a:endParaRPr lang="en-NZ"/>
          </a:p>
        </p:txBody>
      </p:sp>
    </p:spTree>
    <p:extLst>
      <p:ext uri="{BB962C8B-B14F-4D97-AF65-F5344CB8AC3E}">
        <p14:creationId xmlns:p14="http://schemas.microsoft.com/office/powerpoint/2010/main" val="2184644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89EF23-41F2-4886-976B-490A9B3ACBCF}" type="datetimeFigureOut">
              <a:rPr lang="en-NZ" smtClean="0"/>
              <a:t>13/04/2015</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1386E9D2-EBF3-4FC6-AE2C-A8B311563BED}" type="slidenum">
              <a:rPr lang="en-NZ" smtClean="0"/>
              <a:t>‹#›</a:t>
            </a:fld>
            <a:endParaRPr lang="en-NZ"/>
          </a:p>
        </p:txBody>
      </p:sp>
    </p:spTree>
    <p:extLst>
      <p:ext uri="{BB962C8B-B14F-4D97-AF65-F5344CB8AC3E}">
        <p14:creationId xmlns:p14="http://schemas.microsoft.com/office/powerpoint/2010/main" val="785447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89EF23-41F2-4886-976B-490A9B3ACBCF}" type="datetimeFigureOut">
              <a:rPr lang="en-NZ" smtClean="0"/>
              <a:t>13/04/2015</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386E9D2-EBF3-4FC6-AE2C-A8B311563BED}" type="slidenum">
              <a:rPr lang="en-NZ" smtClean="0"/>
              <a:t>‹#›</a:t>
            </a:fld>
            <a:endParaRPr lang="en-NZ"/>
          </a:p>
        </p:txBody>
      </p:sp>
    </p:spTree>
    <p:extLst>
      <p:ext uri="{BB962C8B-B14F-4D97-AF65-F5344CB8AC3E}">
        <p14:creationId xmlns:p14="http://schemas.microsoft.com/office/powerpoint/2010/main" val="4170913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89EF23-41F2-4886-976B-490A9B3ACBCF}" type="datetimeFigureOut">
              <a:rPr lang="en-NZ" smtClean="0"/>
              <a:t>13/04/2015</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386E9D2-EBF3-4FC6-AE2C-A8B311563BED}" type="slidenum">
              <a:rPr lang="en-NZ" smtClean="0"/>
              <a:t>‹#›</a:t>
            </a:fld>
            <a:endParaRPr lang="en-NZ"/>
          </a:p>
        </p:txBody>
      </p:sp>
    </p:spTree>
    <p:extLst>
      <p:ext uri="{BB962C8B-B14F-4D97-AF65-F5344CB8AC3E}">
        <p14:creationId xmlns:p14="http://schemas.microsoft.com/office/powerpoint/2010/main" val="1748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9EF23-41F2-4886-976B-490A9B3ACBCF}" type="datetimeFigureOut">
              <a:rPr lang="en-NZ" smtClean="0"/>
              <a:t>13/04/2015</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86E9D2-EBF3-4FC6-AE2C-A8B311563BED}" type="slidenum">
              <a:rPr lang="en-NZ" smtClean="0"/>
              <a:t>‹#›</a:t>
            </a:fld>
            <a:endParaRPr lang="en-NZ"/>
          </a:p>
        </p:txBody>
      </p:sp>
    </p:spTree>
    <p:extLst>
      <p:ext uri="{BB962C8B-B14F-4D97-AF65-F5344CB8AC3E}">
        <p14:creationId xmlns:p14="http://schemas.microsoft.com/office/powerpoint/2010/main" val="2405818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Thread</a:t>
            </a:r>
            <a:endParaRPr lang="en-NZ" dirty="0"/>
          </a:p>
        </p:txBody>
      </p:sp>
      <p:sp>
        <p:nvSpPr>
          <p:cNvPr id="3" name="Subtitle 2"/>
          <p:cNvSpPr>
            <a:spLocks noGrp="1"/>
          </p:cNvSpPr>
          <p:nvPr>
            <p:ph type="subTitle" idx="1"/>
          </p:nvPr>
        </p:nvSpPr>
        <p:spPr/>
        <p:txBody>
          <a:bodyPr>
            <a:normAutofit fontScale="70000" lnSpcReduction="20000"/>
          </a:bodyPr>
          <a:lstStyle/>
          <a:p>
            <a:r>
              <a:rPr lang="en-NZ" dirty="0" smtClean="0"/>
              <a:t>Name: </a:t>
            </a:r>
            <a:r>
              <a:rPr lang="en-NZ" dirty="0" err="1" smtClean="0"/>
              <a:t>Kishan</a:t>
            </a:r>
            <a:r>
              <a:rPr lang="en-NZ" dirty="0" smtClean="0"/>
              <a:t> </a:t>
            </a:r>
            <a:r>
              <a:rPr lang="en-NZ" dirty="0" err="1" smtClean="0"/>
              <a:t>Mistry</a:t>
            </a:r>
            <a:r>
              <a:rPr lang="en-NZ" dirty="0"/>
              <a:t> </a:t>
            </a:r>
            <a:endParaRPr lang="en-NZ" dirty="0" smtClean="0"/>
          </a:p>
          <a:p>
            <a:r>
              <a:rPr lang="en-NZ" dirty="0" smtClean="0"/>
              <a:t>      Song Xiao</a:t>
            </a:r>
          </a:p>
          <a:p>
            <a:r>
              <a:rPr lang="en-NZ" dirty="0" smtClean="0"/>
              <a:t>          </a:t>
            </a:r>
            <a:r>
              <a:rPr lang="en-NZ" dirty="0" err="1" smtClean="0"/>
              <a:t>Raylong</a:t>
            </a:r>
            <a:r>
              <a:rPr lang="en-NZ" dirty="0" smtClean="0"/>
              <a:t> Ma</a:t>
            </a:r>
          </a:p>
          <a:p>
            <a:r>
              <a:rPr lang="en-NZ" dirty="0" smtClean="0"/>
              <a:t>     </a:t>
            </a:r>
            <a:r>
              <a:rPr lang="en-NZ" dirty="0" err="1" smtClean="0"/>
              <a:t>Qiao</a:t>
            </a:r>
            <a:r>
              <a:rPr lang="en-NZ" dirty="0" smtClean="0"/>
              <a:t> Ma</a:t>
            </a:r>
          </a:p>
          <a:p>
            <a:r>
              <a:rPr lang="en-NZ" dirty="0" smtClean="0"/>
              <a:t>Date: 04/13/2015</a:t>
            </a:r>
            <a:endParaRPr lang="en-NZ" dirty="0"/>
          </a:p>
        </p:txBody>
      </p:sp>
    </p:spTree>
    <p:extLst>
      <p:ext uri="{BB962C8B-B14F-4D97-AF65-F5344CB8AC3E}">
        <p14:creationId xmlns:p14="http://schemas.microsoft.com/office/powerpoint/2010/main" val="91527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969" y="130251"/>
            <a:ext cx="7886700" cy="1325563"/>
          </a:xfrm>
        </p:spPr>
        <p:txBody>
          <a:bodyPr/>
          <a:lstStyle/>
          <a:p>
            <a:r>
              <a:rPr lang="en-US" dirty="0" smtClean="0"/>
              <a:t>Thread </a:t>
            </a:r>
            <a:r>
              <a:rPr lang="en-US" dirty="0" err="1" smtClean="0"/>
              <a:t>termnation</a:t>
            </a:r>
            <a:endParaRPr lang="en-US" dirty="0"/>
          </a:p>
        </p:txBody>
      </p:sp>
      <p:sp>
        <p:nvSpPr>
          <p:cNvPr id="3" name="Rectangle 1"/>
          <p:cNvSpPr>
            <a:spLocks noChangeArrowheads="1"/>
          </p:cNvSpPr>
          <p:nvPr/>
        </p:nvSpPr>
        <p:spPr bwMode="auto">
          <a:xfrm>
            <a:off x="715617" y="1345055"/>
            <a:ext cx="3902030" cy="707886"/>
          </a:xfrm>
          <a:prstGeom prst="rect">
            <a:avLst/>
          </a:prstGeom>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void </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pthread_exit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(void *</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value_ptr</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4"/>
          <p:cNvSpPr>
            <a:spLocks noChangeArrowheads="1"/>
          </p:cNvSpPr>
          <p:nvPr/>
        </p:nvSpPr>
        <p:spPr bwMode="auto">
          <a:xfrm>
            <a:off x="715618" y="1572434"/>
            <a:ext cx="6798365" cy="1323439"/>
          </a:xfrm>
          <a:prstGeom prst="rect">
            <a:avLst/>
          </a:prstGeom>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The </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pthread_exit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function shall terminate the calling thread and make the value </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value_ptr</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available to any successful join with the terminating thread.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latin typeface="Times New Roman" panose="02020603050405020304" pitchFamily="18" charset="0"/>
                <a:cs typeface="Times New Roman" panose="02020603050405020304" pitchFamily="18" charset="0"/>
              </a:rPr>
              <a:t>Ex: </a:t>
            </a:r>
            <a:r>
              <a:rPr lang="en-US" altLang="en-US" sz="2000" dirty="0" err="1" smtClean="0">
                <a:latin typeface="Times New Roman" panose="02020603050405020304" pitchFamily="18" charset="0"/>
                <a:cs typeface="Times New Roman" panose="02020603050405020304" pitchFamily="18" charset="0"/>
              </a:rPr>
              <a:t>pthread_exit</a:t>
            </a:r>
            <a:r>
              <a:rPr lang="en-US" altLang="en-US" sz="2000" dirty="0" smtClean="0">
                <a:latin typeface="Times New Roman" panose="02020603050405020304" pitchFamily="18" charset="0"/>
                <a:cs typeface="Times New Roman" panose="02020603050405020304" pitchFamily="18" charset="0"/>
              </a:rPr>
              <a:t>(NULL);</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647969" y="2953963"/>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Thread join</a:t>
            </a:r>
            <a:endParaRPr lang="en-US" dirty="0"/>
          </a:p>
        </p:txBody>
      </p:sp>
      <p:sp>
        <p:nvSpPr>
          <p:cNvPr id="9" name="Rectangle 6"/>
          <p:cNvSpPr>
            <a:spLocks noChangeArrowheads="1"/>
          </p:cNvSpPr>
          <p:nvPr/>
        </p:nvSpPr>
        <p:spPr bwMode="auto">
          <a:xfrm>
            <a:off x="715617" y="4107212"/>
            <a:ext cx="7991061"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int </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pthread_join</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pthread_t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thread</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void **</a:t>
            </a:r>
            <a:r>
              <a:rPr kumimoji="0" lang="en-US" altLang="en-US" sz="2000" b="0" i="1"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value_ptr</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p>
          <a:p>
            <a:pPr lvl="0"/>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lvl="0"/>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pthread_join</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function is used to wait for termination of a thread - or wait for the thread to re-join the main thread. </a:t>
            </a:r>
          </a:p>
        </p:txBody>
      </p:sp>
    </p:spTree>
    <p:extLst>
      <p:ext uri="{BB962C8B-B14F-4D97-AF65-F5344CB8AC3E}">
        <p14:creationId xmlns:p14="http://schemas.microsoft.com/office/powerpoint/2010/main" val="315372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routines</a:t>
            </a:r>
            <a:endParaRPr lang="en-US" dirty="0"/>
          </a:p>
        </p:txBody>
      </p:sp>
      <p:sp>
        <p:nvSpPr>
          <p:cNvPr id="3" name="TextBox 2"/>
          <p:cNvSpPr txBox="1"/>
          <p:nvPr/>
        </p:nvSpPr>
        <p:spPr>
          <a:xfrm>
            <a:off x="804930" y="1948267"/>
            <a:ext cx="7534141"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p</a:t>
            </a:r>
            <a:r>
              <a:rPr lang="en-US" sz="2000" dirty="0" err="1" smtClean="0">
                <a:latin typeface="Times New Roman" panose="02020603050405020304" pitchFamily="18" charset="0"/>
                <a:cs typeface="Times New Roman" panose="02020603050405020304" pitchFamily="18" charset="0"/>
              </a:rPr>
              <a:t>thread_cancel</a:t>
            </a:r>
            <a:r>
              <a:rPr lang="en-US" sz="2000" dirty="0" smtClean="0">
                <a:latin typeface="Times New Roman" panose="02020603050405020304" pitchFamily="18" charset="0"/>
                <a:cs typeface="Times New Roman" panose="02020603050405020304" pitchFamily="18" charset="0"/>
              </a:rPr>
              <a:t>(thread):</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a:t>
            </a:r>
            <a:r>
              <a:rPr lang="en-US" sz="2000" dirty="0" err="1" smtClean="0">
                <a:latin typeface="Times New Roman" panose="02020603050405020304" pitchFamily="18" charset="0"/>
                <a:cs typeface="Times New Roman" panose="02020603050405020304" pitchFamily="18" charset="0"/>
              </a:rPr>
              <a:t>pthread_cancel</a:t>
            </a:r>
            <a:r>
              <a:rPr lang="en-US" sz="2000" dirty="0" smtClean="0">
                <a:latin typeface="Times New Roman" panose="02020603050405020304" pitchFamily="18" charset="0"/>
                <a:cs typeface="Times New Roman" panose="02020603050405020304" pitchFamily="18" charset="0"/>
              </a:rPr>
              <a:t>()  function  shall request that thread be canceled. If successful it returns 0.</a:t>
            </a:r>
          </a:p>
          <a:p>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int </a:t>
            </a:r>
            <a:r>
              <a:rPr lang="en-US" sz="2000" dirty="0" err="1" smtClean="0">
                <a:latin typeface="Times New Roman" panose="02020603050405020304" pitchFamily="18" charset="0"/>
                <a:cs typeface="Times New Roman" panose="02020603050405020304" pitchFamily="18" charset="0"/>
              </a:rPr>
              <a:t>pthread_attr_destroy</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pthread_attr_t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attr</a:t>
            </a:r>
            <a:r>
              <a:rPr lang="en-US" sz="2000" dirty="0" smtClean="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a:t>
            </a:r>
            <a:r>
              <a:rPr lang="en-US" sz="2000" dirty="0" err="1" smtClean="0">
                <a:latin typeface="Times New Roman" panose="02020603050405020304" pitchFamily="18" charset="0"/>
                <a:cs typeface="Times New Roman" panose="02020603050405020304" pitchFamily="18" charset="0"/>
              </a:rPr>
              <a:t>pthread_attr_destroy</a:t>
            </a:r>
            <a:r>
              <a:rPr lang="en-US" sz="2000" dirty="0" smtClean="0">
                <a:latin typeface="Times New Roman" panose="02020603050405020304" pitchFamily="18" charset="0"/>
                <a:cs typeface="Times New Roman" panose="02020603050405020304" pitchFamily="18" charset="0"/>
              </a:rPr>
              <a:t>() function shall destroy a  thread  attributes object.</a:t>
            </a:r>
          </a:p>
          <a:p>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int </a:t>
            </a:r>
            <a:r>
              <a:rPr lang="en-US" sz="2000" dirty="0" err="1" smtClean="0">
                <a:latin typeface="Times New Roman" panose="02020603050405020304" pitchFamily="18" charset="0"/>
                <a:cs typeface="Times New Roman" panose="02020603050405020304" pitchFamily="18" charset="0"/>
              </a:rPr>
              <a:t>pthread_attr_init</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pthread_attr_t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attr</a:t>
            </a:r>
            <a:r>
              <a:rPr lang="en-US" sz="2000" dirty="0" smtClean="0">
                <a:latin typeface="Times New Roman" panose="02020603050405020304" pitchFamily="18" charset="0"/>
                <a:cs typeface="Times New Roman" panose="02020603050405020304" pitchFamily="18" charset="0"/>
              </a:rPr>
              <a:t>) :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a:t>
            </a:r>
            <a:r>
              <a:rPr lang="en-US" sz="2000" dirty="0" err="1" smtClean="0">
                <a:latin typeface="Times New Roman" panose="02020603050405020304" pitchFamily="18" charset="0"/>
                <a:cs typeface="Times New Roman" panose="02020603050405020304" pitchFamily="18" charset="0"/>
              </a:rPr>
              <a:t>pthread_attr_init</a:t>
            </a:r>
            <a:r>
              <a:rPr lang="en-US" sz="2000" dirty="0" smtClean="0">
                <a:latin typeface="Times New Roman" panose="02020603050405020304" pitchFamily="18" charset="0"/>
                <a:cs typeface="Times New Roman" panose="02020603050405020304" pitchFamily="18" charset="0"/>
              </a:rPr>
              <a:t>()  function shall initialize a thread attributes object </a:t>
            </a:r>
            <a:r>
              <a:rPr lang="en-US" sz="2000" dirty="0" err="1" smtClean="0">
                <a:latin typeface="Times New Roman" panose="02020603050405020304" pitchFamily="18" charset="0"/>
                <a:cs typeface="Times New Roman" panose="02020603050405020304" pitchFamily="18" charset="0"/>
              </a:rPr>
              <a:t>attr</a:t>
            </a:r>
            <a:r>
              <a:rPr lang="en-US" sz="2000" dirty="0" smtClean="0">
                <a:latin typeface="Times New Roman" panose="02020603050405020304" pitchFamily="18" charset="0"/>
                <a:cs typeface="Times New Roman" panose="02020603050405020304" pitchFamily="18" charset="0"/>
              </a:rPr>
              <a:t> with the default value for all of the individual attributes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7163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26489"/>
            <a:ext cx="7886700" cy="948520"/>
          </a:xfrm>
        </p:spPr>
        <p:txBody>
          <a:bodyPr/>
          <a:lstStyle/>
          <a:p>
            <a:r>
              <a:rPr lang="en-US" dirty="0" smtClean="0"/>
              <a:t>Example 1 : C++</a:t>
            </a:r>
            <a:endParaRPr lang="en-US" dirty="0"/>
          </a:p>
        </p:txBody>
      </p:sp>
      <p:sp>
        <p:nvSpPr>
          <p:cNvPr id="3" name="TextBox 2"/>
          <p:cNvSpPr txBox="1"/>
          <p:nvPr/>
        </p:nvSpPr>
        <p:spPr>
          <a:xfrm>
            <a:off x="628650" y="1275010"/>
            <a:ext cx="3679333" cy="5632311"/>
          </a:xfrm>
          <a:prstGeom prst="rect">
            <a:avLst/>
          </a:prstGeom>
          <a:noFill/>
        </p:spPr>
        <p:txBody>
          <a:bodyPr wrap="square" rtlCol="0">
            <a:spAutoFit/>
          </a:bodyPr>
          <a:lstStyle/>
          <a:p>
            <a:r>
              <a:rPr lang="en-US" dirty="0" smtClean="0"/>
              <a:t>#include&lt;</a:t>
            </a:r>
            <a:r>
              <a:rPr lang="en-US" dirty="0" err="1" smtClean="0"/>
              <a:t>stdlib.h</a:t>
            </a:r>
            <a:r>
              <a:rPr lang="en-US" dirty="0" smtClean="0"/>
              <a:t>&gt;</a:t>
            </a:r>
          </a:p>
          <a:p>
            <a:r>
              <a:rPr lang="en-US" dirty="0" smtClean="0"/>
              <a:t>#include&lt;</a:t>
            </a:r>
            <a:r>
              <a:rPr lang="en-US" dirty="0" err="1" smtClean="0"/>
              <a:t>pthread.h</a:t>
            </a:r>
            <a:r>
              <a:rPr lang="en-US" dirty="0" smtClean="0"/>
              <a:t>&gt;</a:t>
            </a:r>
          </a:p>
          <a:p>
            <a:r>
              <a:rPr lang="en-US" dirty="0" smtClean="0"/>
              <a:t>#include&lt;</a:t>
            </a:r>
            <a:r>
              <a:rPr lang="en-US" dirty="0" err="1" smtClean="0"/>
              <a:t>iostream</a:t>
            </a:r>
            <a:r>
              <a:rPr lang="en-US" dirty="0" smtClean="0"/>
              <a:t>&gt;</a:t>
            </a:r>
          </a:p>
          <a:p>
            <a:r>
              <a:rPr lang="en-US" dirty="0" smtClean="0"/>
              <a:t>#include&lt;</a:t>
            </a:r>
            <a:r>
              <a:rPr lang="en-US" dirty="0" err="1" smtClean="0"/>
              <a:t>unistd.h</a:t>
            </a:r>
            <a:r>
              <a:rPr lang="en-US" dirty="0" smtClean="0"/>
              <a:t>&gt;</a:t>
            </a:r>
          </a:p>
          <a:p>
            <a:r>
              <a:rPr lang="en-US" dirty="0" smtClean="0"/>
              <a:t>using namespace </a:t>
            </a:r>
            <a:r>
              <a:rPr lang="en-US" dirty="0" err="1" smtClean="0"/>
              <a:t>std</a:t>
            </a:r>
            <a:r>
              <a:rPr lang="en-US" dirty="0" smtClean="0"/>
              <a:t>;</a:t>
            </a:r>
          </a:p>
          <a:p>
            <a:r>
              <a:rPr lang="en-US" dirty="0" smtClean="0"/>
              <a:t>void *print(void *</a:t>
            </a:r>
            <a:r>
              <a:rPr lang="en-US" dirty="0" err="1" smtClean="0"/>
              <a:t>threadid</a:t>
            </a:r>
            <a:r>
              <a:rPr lang="en-US" dirty="0" smtClean="0"/>
              <a:t>)</a:t>
            </a:r>
          </a:p>
          <a:p>
            <a:r>
              <a:rPr lang="en-US" dirty="0" smtClean="0"/>
              <a:t>{</a:t>
            </a:r>
          </a:p>
          <a:p>
            <a:r>
              <a:rPr lang="en-US" dirty="0" smtClean="0"/>
              <a:t>	long </a:t>
            </a:r>
            <a:r>
              <a:rPr lang="en-US" dirty="0" err="1" smtClean="0"/>
              <a:t>tid</a:t>
            </a:r>
            <a:r>
              <a:rPr lang="en-US" dirty="0" smtClean="0"/>
              <a:t>=(long)</a:t>
            </a:r>
            <a:r>
              <a:rPr lang="en-US" dirty="0" err="1" smtClean="0"/>
              <a:t>threadid</a:t>
            </a:r>
            <a:r>
              <a:rPr lang="en-US" dirty="0" smtClean="0"/>
              <a:t>;	</a:t>
            </a:r>
          </a:p>
          <a:p>
            <a:r>
              <a:rPr lang="en-US" dirty="0" smtClean="0"/>
              <a:t>	</a:t>
            </a:r>
            <a:r>
              <a:rPr lang="en-US" dirty="0" err="1" smtClean="0"/>
              <a:t>cout</a:t>
            </a:r>
            <a:r>
              <a:rPr lang="en-US" dirty="0" smtClean="0"/>
              <a:t>&lt;&lt;"\</a:t>
            </a:r>
            <a:r>
              <a:rPr lang="en-US" dirty="0" err="1" smtClean="0"/>
              <a:t>nProcess</a:t>
            </a:r>
            <a:r>
              <a:rPr lang="en-US" dirty="0" smtClean="0"/>
              <a:t>: "&lt;&lt;</a:t>
            </a:r>
            <a:r>
              <a:rPr lang="en-US" dirty="0" err="1" smtClean="0"/>
              <a:t>getpid</a:t>
            </a:r>
            <a:r>
              <a:rPr lang="en-US" dirty="0" smtClean="0"/>
              <a:t>()&lt;&lt;"Thread "&lt;&lt;</a:t>
            </a:r>
            <a:r>
              <a:rPr lang="en-US" dirty="0" err="1" smtClean="0"/>
              <a:t>pthread_self</a:t>
            </a:r>
            <a:r>
              <a:rPr lang="en-US" dirty="0" smtClean="0"/>
              <a:t>()&lt;&lt;" says: Hello";</a:t>
            </a:r>
          </a:p>
          <a:p>
            <a:r>
              <a:rPr lang="en-US" dirty="0" smtClean="0"/>
              <a:t>	</a:t>
            </a:r>
            <a:r>
              <a:rPr lang="en-US" dirty="0" err="1" smtClean="0"/>
              <a:t>pthread_exit</a:t>
            </a:r>
            <a:r>
              <a:rPr lang="en-US" dirty="0" smtClean="0"/>
              <a:t>(NULL);</a:t>
            </a:r>
          </a:p>
          <a:p>
            <a:r>
              <a:rPr lang="en-US" dirty="0" smtClean="0"/>
              <a:t>}</a:t>
            </a:r>
          </a:p>
          <a:p>
            <a:r>
              <a:rPr lang="en-US" dirty="0" smtClean="0"/>
              <a:t>int main()</a:t>
            </a:r>
          </a:p>
          <a:p>
            <a:r>
              <a:rPr lang="en-US" dirty="0" smtClean="0"/>
              <a:t>{</a:t>
            </a:r>
          </a:p>
          <a:p>
            <a:r>
              <a:rPr lang="en-US" dirty="0" smtClean="0"/>
              <a:t>	</a:t>
            </a:r>
            <a:r>
              <a:rPr lang="en-US" dirty="0" err="1" smtClean="0"/>
              <a:t>pthread_t</a:t>
            </a:r>
            <a:r>
              <a:rPr lang="en-US" dirty="0" smtClean="0"/>
              <a:t> t[5];</a:t>
            </a:r>
          </a:p>
          <a:p>
            <a:r>
              <a:rPr lang="en-US" dirty="0" smtClean="0"/>
              <a:t>	int </a:t>
            </a:r>
            <a:r>
              <a:rPr lang="en-US" dirty="0" err="1" smtClean="0"/>
              <a:t>i,rc</a:t>
            </a:r>
            <a:r>
              <a:rPr lang="en-US" dirty="0" smtClean="0"/>
              <a:t>;</a:t>
            </a:r>
          </a:p>
          <a:p>
            <a:r>
              <a:rPr lang="en-US" dirty="0" smtClean="0"/>
              <a:t>	//creating 5 threads</a:t>
            </a:r>
          </a:p>
          <a:p>
            <a:r>
              <a:rPr lang="en-US" dirty="0" smtClean="0"/>
              <a:t>	</a:t>
            </a:r>
            <a:endParaRPr lang="en-US" dirty="0"/>
          </a:p>
        </p:txBody>
      </p:sp>
    </p:spTree>
    <p:extLst>
      <p:ext uri="{BB962C8B-B14F-4D97-AF65-F5344CB8AC3E}">
        <p14:creationId xmlns:p14="http://schemas.microsoft.com/office/powerpoint/2010/main" val="3733139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7620" y="669702"/>
            <a:ext cx="7244366" cy="3970318"/>
          </a:xfrm>
          <a:prstGeom prst="rect">
            <a:avLst/>
          </a:prstGeom>
          <a:noFill/>
        </p:spPr>
        <p:txBody>
          <a:bodyPr wrap="square" rtlCol="0">
            <a:spAutoFit/>
          </a:bodyPr>
          <a:lstStyle/>
          <a:p>
            <a:r>
              <a:rPr lang="en-US" dirty="0" smtClean="0"/>
              <a:t>	for(</a:t>
            </a:r>
            <a:r>
              <a:rPr lang="en-US" dirty="0" err="1" smtClean="0"/>
              <a:t>i</a:t>
            </a:r>
            <a:r>
              <a:rPr lang="en-US" dirty="0" smtClean="0"/>
              <a:t>=0;i&lt;5;i++)</a:t>
            </a:r>
          </a:p>
          <a:p>
            <a:r>
              <a:rPr lang="en-US" dirty="0" smtClean="0"/>
              <a:t>	{</a:t>
            </a:r>
          </a:p>
          <a:p>
            <a:r>
              <a:rPr lang="en-US" dirty="0" smtClean="0"/>
              <a:t>		</a:t>
            </a:r>
            <a:r>
              <a:rPr lang="en-US" dirty="0" err="1" smtClean="0"/>
              <a:t>cout</a:t>
            </a:r>
            <a:r>
              <a:rPr lang="en-US" dirty="0" smtClean="0"/>
              <a:t>&lt;&lt;"\</a:t>
            </a:r>
            <a:r>
              <a:rPr lang="en-US" dirty="0" err="1" smtClean="0"/>
              <a:t>nMessage</a:t>
            </a:r>
            <a:r>
              <a:rPr lang="en-US" dirty="0" smtClean="0"/>
              <a:t> : "&lt;&lt;</a:t>
            </a:r>
            <a:r>
              <a:rPr lang="en-US" dirty="0" err="1" smtClean="0"/>
              <a:t>i</a:t>
            </a:r>
            <a:r>
              <a:rPr lang="en-US" dirty="0" smtClean="0"/>
              <a:t>;		sleep(1);	</a:t>
            </a:r>
          </a:p>
          <a:p>
            <a:r>
              <a:rPr lang="en-US" dirty="0" smtClean="0"/>
              <a:t>		</a:t>
            </a:r>
            <a:r>
              <a:rPr lang="en-US" dirty="0" err="1" smtClean="0"/>
              <a:t>rc</a:t>
            </a:r>
            <a:r>
              <a:rPr lang="en-US" dirty="0" smtClean="0"/>
              <a:t>=pthread_create(&amp;t[</a:t>
            </a:r>
            <a:r>
              <a:rPr lang="en-US" dirty="0" err="1" smtClean="0"/>
              <a:t>i</a:t>
            </a:r>
            <a:r>
              <a:rPr lang="en-US" dirty="0" smtClean="0"/>
              <a:t>],</a:t>
            </a:r>
            <a:r>
              <a:rPr lang="en-US" dirty="0" err="1" smtClean="0"/>
              <a:t>NULL,print</a:t>
            </a:r>
            <a:r>
              <a:rPr lang="en-US" dirty="0" smtClean="0"/>
              <a:t>,(void *)&amp;</a:t>
            </a:r>
            <a:r>
              <a:rPr lang="en-US" dirty="0" err="1" smtClean="0"/>
              <a:t>i</a:t>
            </a:r>
            <a:r>
              <a:rPr lang="en-US" dirty="0" smtClean="0"/>
              <a:t>);</a:t>
            </a:r>
          </a:p>
          <a:p>
            <a:r>
              <a:rPr lang="en-US" dirty="0" smtClean="0"/>
              <a:t>		if(</a:t>
            </a:r>
            <a:r>
              <a:rPr lang="en-US" dirty="0" err="1" smtClean="0"/>
              <a:t>rc</a:t>
            </a:r>
            <a:r>
              <a:rPr lang="en-US" dirty="0" smtClean="0"/>
              <a:t>)</a:t>
            </a:r>
          </a:p>
          <a:p>
            <a:r>
              <a:rPr lang="en-US" dirty="0" smtClean="0"/>
              <a:t>		{</a:t>
            </a:r>
          </a:p>
          <a:p>
            <a:r>
              <a:rPr lang="en-US" dirty="0" smtClean="0"/>
              <a:t>			</a:t>
            </a:r>
            <a:r>
              <a:rPr lang="en-US" dirty="0" err="1" smtClean="0"/>
              <a:t>cout</a:t>
            </a:r>
            <a:r>
              <a:rPr lang="en-US" dirty="0" smtClean="0"/>
              <a:t>&lt;&lt;"\</a:t>
            </a:r>
            <a:r>
              <a:rPr lang="en-US" dirty="0" err="1" smtClean="0"/>
              <a:t>nUnable</a:t>
            </a:r>
            <a:r>
              <a:rPr lang="en-US" dirty="0" smtClean="0"/>
              <a:t> to create thread"&lt;&lt;</a:t>
            </a:r>
            <a:r>
              <a:rPr lang="en-US" dirty="0" err="1" smtClean="0"/>
              <a:t>endl</a:t>
            </a:r>
            <a:r>
              <a:rPr lang="en-US" dirty="0" smtClean="0"/>
              <a:t>;</a:t>
            </a:r>
          </a:p>
          <a:p>
            <a:r>
              <a:rPr lang="en-US" dirty="0" smtClean="0"/>
              <a:t>			exit(-1);</a:t>
            </a:r>
          </a:p>
          <a:p>
            <a:r>
              <a:rPr lang="en-US" dirty="0" smtClean="0"/>
              <a:t>		}</a:t>
            </a:r>
          </a:p>
          <a:p>
            <a:r>
              <a:rPr lang="en-US" dirty="0" smtClean="0"/>
              <a:t>	}</a:t>
            </a:r>
          </a:p>
          <a:p>
            <a:r>
              <a:rPr lang="en-US" dirty="0" smtClean="0"/>
              <a:t>	</a:t>
            </a:r>
            <a:r>
              <a:rPr lang="en-US" dirty="0" err="1" smtClean="0"/>
              <a:t>pthread_exit</a:t>
            </a:r>
            <a:r>
              <a:rPr lang="en-US" dirty="0" smtClean="0"/>
              <a:t>(NULL);</a:t>
            </a:r>
          </a:p>
          <a:p>
            <a:r>
              <a:rPr lang="en-US" dirty="0" smtClean="0"/>
              <a:t>	return 0;</a:t>
            </a:r>
          </a:p>
          <a:p>
            <a:r>
              <a:rPr lang="en-US" dirty="0" smtClean="0"/>
              <a:t>}</a:t>
            </a:r>
          </a:p>
          <a:p>
            <a:endParaRPr lang="en-US" dirty="0"/>
          </a:p>
        </p:txBody>
      </p:sp>
    </p:spTree>
    <p:extLst>
      <p:ext uri="{BB962C8B-B14F-4D97-AF65-F5344CB8AC3E}">
        <p14:creationId xmlns:p14="http://schemas.microsoft.com/office/powerpoint/2010/main" val="3129664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t>
            </a:r>
            <a:endParaRPr lang="en-US" dirty="0"/>
          </a:p>
        </p:txBody>
      </p:sp>
      <p:sp>
        <p:nvSpPr>
          <p:cNvPr id="3" name="TextBox 2"/>
          <p:cNvSpPr txBox="1"/>
          <p:nvPr/>
        </p:nvSpPr>
        <p:spPr>
          <a:xfrm>
            <a:off x="628650" y="1690689"/>
            <a:ext cx="5341513" cy="3970318"/>
          </a:xfrm>
          <a:prstGeom prst="rect">
            <a:avLst/>
          </a:prstGeom>
          <a:noFill/>
        </p:spPr>
        <p:txBody>
          <a:bodyPr wrap="square" rtlCol="0">
            <a:spAutoFit/>
          </a:bodyPr>
          <a:lstStyle/>
          <a:p>
            <a:r>
              <a:rPr lang="en-US" dirty="0" smtClean="0"/>
              <a:t>kishan23fiba@ubuntu:~$ g++ pthread_helloworld.cpp -</a:t>
            </a:r>
            <a:r>
              <a:rPr lang="en-US" dirty="0" err="1" smtClean="0"/>
              <a:t>lpthread</a:t>
            </a:r>
            <a:endParaRPr lang="en-US" dirty="0" smtClean="0"/>
          </a:p>
          <a:p>
            <a:r>
              <a:rPr lang="en-US" dirty="0" smtClean="0"/>
              <a:t>kishan23fiba@ubuntu:~$ ./</a:t>
            </a:r>
            <a:r>
              <a:rPr lang="en-US" dirty="0" err="1" smtClean="0"/>
              <a:t>a.out</a:t>
            </a:r>
            <a:endParaRPr lang="en-US" dirty="0" smtClean="0"/>
          </a:p>
          <a:p>
            <a:endParaRPr lang="en-US" dirty="0" smtClean="0"/>
          </a:p>
          <a:p>
            <a:r>
              <a:rPr lang="en-US" dirty="0" smtClean="0"/>
              <a:t>Message : 0</a:t>
            </a:r>
          </a:p>
          <a:p>
            <a:r>
              <a:rPr lang="en-US" dirty="0" smtClean="0"/>
              <a:t>Message : 1</a:t>
            </a:r>
          </a:p>
          <a:p>
            <a:r>
              <a:rPr lang="en-US" dirty="0" smtClean="0"/>
              <a:t>Process: 3848Thread 140376699467520 says: Hello</a:t>
            </a:r>
          </a:p>
          <a:p>
            <a:r>
              <a:rPr lang="en-US" dirty="0" smtClean="0"/>
              <a:t>Message : 2</a:t>
            </a:r>
          </a:p>
          <a:p>
            <a:r>
              <a:rPr lang="en-US" dirty="0" smtClean="0"/>
              <a:t>Process: 3848Thread 140376691074816 says: Hello</a:t>
            </a:r>
          </a:p>
          <a:p>
            <a:r>
              <a:rPr lang="en-US" dirty="0" smtClean="0"/>
              <a:t>Message : 3</a:t>
            </a:r>
          </a:p>
          <a:p>
            <a:r>
              <a:rPr lang="en-US" dirty="0" smtClean="0"/>
              <a:t>Process: 3848Thread 140376682682112 says: Hello</a:t>
            </a:r>
          </a:p>
          <a:p>
            <a:r>
              <a:rPr lang="en-US" dirty="0" smtClean="0"/>
              <a:t>Message : 4</a:t>
            </a:r>
          </a:p>
          <a:p>
            <a:r>
              <a:rPr lang="en-US" dirty="0" smtClean="0"/>
              <a:t>Process: 3848Thread 140376674289408 says: Hello</a:t>
            </a:r>
          </a:p>
          <a:p>
            <a:r>
              <a:rPr lang="en-US" dirty="0" smtClean="0"/>
              <a:t>Process: 3848Thread 140376665896704 says: Hello</a:t>
            </a:r>
            <a:endParaRPr lang="en-US" dirty="0"/>
          </a:p>
        </p:txBody>
      </p:sp>
    </p:spTree>
    <p:extLst>
      <p:ext uri="{BB962C8B-B14F-4D97-AF65-F5344CB8AC3E}">
        <p14:creationId xmlns:p14="http://schemas.microsoft.com/office/powerpoint/2010/main" val="25872161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C++</a:t>
            </a:r>
            <a:endParaRPr lang="en-US" dirty="0"/>
          </a:p>
        </p:txBody>
      </p:sp>
      <p:sp>
        <p:nvSpPr>
          <p:cNvPr id="3" name="TextBox 2"/>
          <p:cNvSpPr txBox="1"/>
          <p:nvPr/>
        </p:nvSpPr>
        <p:spPr>
          <a:xfrm>
            <a:off x="628650" y="1407354"/>
            <a:ext cx="7167093" cy="5078313"/>
          </a:xfrm>
          <a:prstGeom prst="rect">
            <a:avLst/>
          </a:prstGeom>
          <a:noFill/>
        </p:spPr>
        <p:txBody>
          <a:bodyPr wrap="square" rtlCol="0">
            <a:spAutoFit/>
          </a:bodyPr>
          <a:lstStyle/>
          <a:p>
            <a:r>
              <a:rPr lang="en-US" dirty="0" smtClean="0"/>
              <a:t>#include &lt;</a:t>
            </a:r>
            <a:r>
              <a:rPr lang="en-US" dirty="0" err="1" smtClean="0"/>
              <a:t>iostream</a:t>
            </a:r>
            <a:r>
              <a:rPr lang="en-US" dirty="0" smtClean="0"/>
              <a:t>&gt;</a:t>
            </a:r>
          </a:p>
          <a:p>
            <a:r>
              <a:rPr lang="en-US" dirty="0" smtClean="0"/>
              <a:t>#include &lt;</a:t>
            </a:r>
            <a:r>
              <a:rPr lang="en-US" dirty="0" err="1" smtClean="0"/>
              <a:t>cstdlib</a:t>
            </a:r>
            <a:r>
              <a:rPr lang="en-US" dirty="0" smtClean="0"/>
              <a:t>&gt;</a:t>
            </a:r>
          </a:p>
          <a:p>
            <a:r>
              <a:rPr lang="en-US" dirty="0" smtClean="0"/>
              <a:t>#include &lt;</a:t>
            </a:r>
            <a:r>
              <a:rPr lang="en-US" dirty="0" err="1" smtClean="0"/>
              <a:t>pthread.h</a:t>
            </a:r>
            <a:r>
              <a:rPr lang="en-US" dirty="0" smtClean="0"/>
              <a:t>&gt;</a:t>
            </a:r>
          </a:p>
          <a:p>
            <a:r>
              <a:rPr lang="en-US" dirty="0" smtClean="0"/>
              <a:t>#include &lt;</a:t>
            </a:r>
            <a:r>
              <a:rPr lang="en-US" dirty="0" err="1" smtClean="0"/>
              <a:t>unistd.h</a:t>
            </a:r>
            <a:r>
              <a:rPr lang="en-US" dirty="0" smtClean="0"/>
              <a:t>&gt;</a:t>
            </a:r>
          </a:p>
          <a:p>
            <a:endParaRPr lang="en-US" dirty="0" smtClean="0"/>
          </a:p>
          <a:p>
            <a:r>
              <a:rPr lang="en-US" dirty="0" smtClean="0"/>
              <a:t>using namespace </a:t>
            </a:r>
            <a:r>
              <a:rPr lang="en-US" dirty="0" err="1" smtClean="0"/>
              <a:t>std</a:t>
            </a:r>
            <a:r>
              <a:rPr lang="en-US" dirty="0" smtClean="0"/>
              <a:t>;</a:t>
            </a:r>
          </a:p>
          <a:p>
            <a:r>
              <a:rPr lang="en-US" dirty="0" smtClean="0"/>
              <a:t>#define NUM_THREADS     5</a:t>
            </a:r>
          </a:p>
          <a:p>
            <a:endParaRPr lang="en-US" dirty="0" smtClean="0"/>
          </a:p>
          <a:p>
            <a:r>
              <a:rPr lang="en-US" dirty="0" smtClean="0"/>
              <a:t>void *wait(void *t)</a:t>
            </a:r>
          </a:p>
          <a:p>
            <a:r>
              <a:rPr lang="en-US" dirty="0" smtClean="0"/>
              <a:t>{</a:t>
            </a:r>
          </a:p>
          <a:p>
            <a:r>
              <a:rPr lang="en-US" dirty="0" smtClean="0"/>
              <a:t>   int </a:t>
            </a:r>
            <a:r>
              <a:rPr lang="en-US" dirty="0" err="1" smtClean="0"/>
              <a:t>i</a:t>
            </a:r>
            <a:r>
              <a:rPr lang="en-US" dirty="0" smtClean="0"/>
              <a:t>;</a:t>
            </a:r>
          </a:p>
          <a:p>
            <a:r>
              <a:rPr lang="en-US" dirty="0" smtClean="0"/>
              <a:t>   long </a:t>
            </a:r>
            <a:r>
              <a:rPr lang="en-US" dirty="0" err="1" smtClean="0"/>
              <a:t>tid</a:t>
            </a:r>
            <a:r>
              <a:rPr lang="en-US" dirty="0" smtClean="0"/>
              <a:t>;</a:t>
            </a:r>
          </a:p>
          <a:p>
            <a:r>
              <a:rPr lang="en-US" dirty="0" smtClean="0"/>
              <a:t>   </a:t>
            </a:r>
            <a:r>
              <a:rPr lang="en-US" dirty="0" err="1" smtClean="0"/>
              <a:t>tid</a:t>
            </a:r>
            <a:r>
              <a:rPr lang="en-US" dirty="0" smtClean="0"/>
              <a:t> = (long)t;</a:t>
            </a:r>
          </a:p>
          <a:p>
            <a:r>
              <a:rPr lang="en-US" dirty="0" smtClean="0"/>
              <a:t>   sleep(1);</a:t>
            </a:r>
          </a:p>
          <a:p>
            <a:r>
              <a:rPr lang="en-US" dirty="0" smtClean="0"/>
              <a:t>   </a:t>
            </a:r>
            <a:r>
              <a:rPr lang="en-US" dirty="0" err="1" smtClean="0"/>
              <a:t>cout</a:t>
            </a:r>
            <a:r>
              <a:rPr lang="en-US" dirty="0" smtClean="0"/>
              <a:t> &lt;&lt; "Sleeping in thread " &lt;&lt; </a:t>
            </a:r>
            <a:r>
              <a:rPr lang="en-US" dirty="0" err="1" smtClean="0"/>
              <a:t>endl</a:t>
            </a:r>
            <a:r>
              <a:rPr lang="en-US" dirty="0" smtClean="0"/>
              <a:t>;</a:t>
            </a:r>
          </a:p>
          <a:p>
            <a:r>
              <a:rPr lang="en-US" dirty="0" smtClean="0"/>
              <a:t>   </a:t>
            </a:r>
            <a:r>
              <a:rPr lang="en-US" dirty="0" err="1" smtClean="0"/>
              <a:t>cout</a:t>
            </a:r>
            <a:r>
              <a:rPr lang="en-US" dirty="0" smtClean="0"/>
              <a:t> &lt;&lt; "Thread with id : " &lt;&lt; </a:t>
            </a:r>
            <a:r>
              <a:rPr lang="en-US" dirty="0" err="1" smtClean="0"/>
              <a:t>pthread_self</a:t>
            </a:r>
            <a:r>
              <a:rPr lang="en-US" dirty="0" smtClean="0"/>
              <a:t>() &lt;&lt; "  ...exiting " &lt;&lt; </a:t>
            </a:r>
            <a:r>
              <a:rPr lang="en-US" dirty="0" err="1" smtClean="0"/>
              <a:t>endl</a:t>
            </a:r>
            <a:r>
              <a:rPr lang="en-US" dirty="0" smtClean="0"/>
              <a:t>;</a:t>
            </a:r>
          </a:p>
          <a:p>
            <a:r>
              <a:rPr lang="en-US" dirty="0" smtClean="0"/>
              <a:t>   </a:t>
            </a:r>
            <a:r>
              <a:rPr lang="en-US" dirty="0" err="1" smtClean="0"/>
              <a:t>pthread_exit</a:t>
            </a:r>
            <a:r>
              <a:rPr lang="en-US" dirty="0" smtClean="0"/>
              <a:t>(NULL);</a:t>
            </a:r>
          </a:p>
          <a:p>
            <a:r>
              <a:rPr lang="en-US" dirty="0" smtClean="0"/>
              <a:t>}</a:t>
            </a:r>
          </a:p>
        </p:txBody>
      </p:sp>
    </p:spTree>
    <p:extLst>
      <p:ext uri="{BB962C8B-B14F-4D97-AF65-F5344CB8AC3E}">
        <p14:creationId xmlns:p14="http://schemas.microsoft.com/office/powerpoint/2010/main" val="1188719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32196"/>
            <a:ext cx="4330521" cy="6740307"/>
          </a:xfrm>
          <a:prstGeom prst="rect">
            <a:avLst/>
          </a:prstGeom>
        </p:spPr>
        <p:txBody>
          <a:bodyPr wrap="square">
            <a:spAutoFit/>
          </a:bodyPr>
          <a:lstStyle/>
          <a:p>
            <a:r>
              <a:rPr lang="en-US" dirty="0" smtClean="0"/>
              <a:t>int main ()</a:t>
            </a:r>
          </a:p>
          <a:p>
            <a:r>
              <a:rPr lang="en-US" dirty="0" smtClean="0"/>
              <a:t>{</a:t>
            </a:r>
          </a:p>
          <a:p>
            <a:r>
              <a:rPr lang="en-US" dirty="0" smtClean="0"/>
              <a:t>   int </a:t>
            </a:r>
            <a:r>
              <a:rPr lang="en-US" dirty="0" err="1" smtClean="0"/>
              <a:t>rc</a:t>
            </a:r>
            <a:r>
              <a:rPr lang="en-US" dirty="0" smtClean="0"/>
              <a:t>;</a:t>
            </a:r>
          </a:p>
          <a:p>
            <a:r>
              <a:rPr lang="en-US" dirty="0" smtClean="0"/>
              <a:t>   int </a:t>
            </a:r>
            <a:r>
              <a:rPr lang="en-US" dirty="0" err="1" smtClean="0"/>
              <a:t>i</a:t>
            </a:r>
            <a:r>
              <a:rPr lang="en-US" dirty="0" smtClean="0"/>
              <a:t>;</a:t>
            </a:r>
          </a:p>
          <a:p>
            <a:r>
              <a:rPr lang="en-US" dirty="0" smtClean="0"/>
              <a:t>   </a:t>
            </a:r>
            <a:r>
              <a:rPr lang="en-US" dirty="0" err="1" smtClean="0"/>
              <a:t>pthread_t</a:t>
            </a:r>
            <a:r>
              <a:rPr lang="en-US" dirty="0" smtClean="0"/>
              <a:t> threads[NUM_THREADS];</a:t>
            </a:r>
          </a:p>
          <a:p>
            <a:r>
              <a:rPr lang="en-US" dirty="0" smtClean="0"/>
              <a:t>   </a:t>
            </a:r>
            <a:r>
              <a:rPr lang="en-US" dirty="0" err="1" smtClean="0"/>
              <a:t>pthread_attr_t</a:t>
            </a:r>
            <a:r>
              <a:rPr lang="en-US" dirty="0" smtClean="0"/>
              <a:t> </a:t>
            </a:r>
            <a:r>
              <a:rPr lang="en-US" dirty="0" err="1" smtClean="0"/>
              <a:t>attr</a:t>
            </a:r>
            <a:r>
              <a:rPr lang="en-US" dirty="0" smtClean="0"/>
              <a:t>;</a:t>
            </a:r>
          </a:p>
          <a:p>
            <a:r>
              <a:rPr lang="en-US" dirty="0" smtClean="0"/>
              <a:t>   void *status;</a:t>
            </a:r>
          </a:p>
          <a:p>
            <a:endParaRPr lang="en-US" dirty="0" smtClean="0"/>
          </a:p>
          <a:p>
            <a:r>
              <a:rPr lang="en-US" dirty="0" smtClean="0"/>
              <a:t>   // Initialize and set thread joinable</a:t>
            </a:r>
          </a:p>
          <a:p>
            <a:r>
              <a:rPr lang="en-US" dirty="0" smtClean="0"/>
              <a:t>   </a:t>
            </a:r>
            <a:r>
              <a:rPr lang="en-US" dirty="0" err="1" smtClean="0"/>
              <a:t>pthread_attr_init</a:t>
            </a:r>
            <a:r>
              <a:rPr lang="en-US" dirty="0" smtClean="0"/>
              <a:t>(&amp;</a:t>
            </a:r>
            <a:r>
              <a:rPr lang="en-US" dirty="0" err="1" smtClean="0"/>
              <a:t>attr</a:t>
            </a:r>
            <a:r>
              <a:rPr lang="en-US" dirty="0" smtClean="0"/>
              <a:t>);</a:t>
            </a:r>
          </a:p>
          <a:p>
            <a:r>
              <a:rPr lang="en-US" dirty="0" smtClean="0"/>
              <a:t>   </a:t>
            </a:r>
            <a:r>
              <a:rPr lang="en-US" dirty="0" err="1" smtClean="0"/>
              <a:t>pthread_attr_setdetachstate</a:t>
            </a:r>
            <a:r>
              <a:rPr lang="en-US" dirty="0" smtClean="0"/>
              <a:t>(&amp;</a:t>
            </a:r>
            <a:r>
              <a:rPr lang="en-US" dirty="0" err="1" smtClean="0"/>
              <a:t>attr</a:t>
            </a:r>
            <a:r>
              <a:rPr lang="en-US" dirty="0" smtClean="0"/>
              <a:t>, PTHREAD_CREATE_JOINABLE);</a:t>
            </a:r>
          </a:p>
          <a:p>
            <a:r>
              <a:rPr lang="en-US" dirty="0" smtClean="0"/>
              <a:t>   for( </a:t>
            </a:r>
            <a:r>
              <a:rPr lang="en-US" dirty="0" err="1" smtClean="0"/>
              <a:t>i</a:t>
            </a:r>
            <a:r>
              <a:rPr lang="en-US" dirty="0" smtClean="0"/>
              <a:t>=0; </a:t>
            </a:r>
            <a:r>
              <a:rPr lang="en-US" dirty="0" err="1" smtClean="0"/>
              <a:t>i</a:t>
            </a:r>
            <a:r>
              <a:rPr lang="en-US" dirty="0" smtClean="0"/>
              <a:t> &lt; NUM_THREADS; </a:t>
            </a:r>
            <a:r>
              <a:rPr lang="en-US" dirty="0" err="1" smtClean="0"/>
              <a:t>i</a:t>
            </a:r>
            <a:r>
              <a:rPr lang="en-US" dirty="0" smtClean="0"/>
              <a:t>++ ){</a:t>
            </a:r>
          </a:p>
          <a:p>
            <a:r>
              <a:rPr lang="en-US" dirty="0" smtClean="0"/>
              <a:t>      </a:t>
            </a:r>
            <a:r>
              <a:rPr lang="en-US" dirty="0" err="1" smtClean="0"/>
              <a:t>cout</a:t>
            </a:r>
            <a:r>
              <a:rPr lang="en-US" dirty="0" smtClean="0"/>
              <a:t> &lt;&lt; "main() : creating thread, " &lt;&lt; </a:t>
            </a:r>
            <a:r>
              <a:rPr lang="en-US" dirty="0" err="1" smtClean="0"/>
              <a:t>i</a:t>
            </a:r>
            <a:r>
              <a:rPr lang="en-US" dirty="0" smtClean="0"/>
              <a:t> &lt;&lt; </a:t>
            </a:r>
            <a:r>
              <a:rPr lang="en-US" dirty="0" err="1" smtClean="0"/>
              <a:t>endl</a:t>
            </a:r>
            <a:r>
              <a:rPr lang="en-US" dirty="0" smtClean="0"/>
              <a:t>;</a:t>
            </a:r>
          </a:p>
          <a:p>
            <a:r>
              <a:rPr lang="en-US" dirty="0" smtClean="0"/>
              <a:t>      </a:t>
            </a:r>
            <a:r>
              <a:rPr lang="en-US" dirty="0" err="1" smtClean="0"/>
              <a:t>rc</a:t>
            </a:r>
            <a:r>
              <a:rPr lang="en-US" dirty="0" smtClean="0"/>
              <a:t> = pthread_create(&amp;threads[</a:t>
            </a:r>
            <a:r>
              <a:rPr lang="en-US" dirty="0" err="1" smtClean="0"/>
              <a:t>i</a:t>
            </a:r>
            <a:r>
              <a:rPr lang="en-US" dirty="0" smtClean="0"/>
              <a:t>], NULL, wait, (void *)&amp;</a:t>
            </a:r>
            <a:r>
              <a:rPr lang="en-US" dirty="0" err="1" smtClean="0"/>
              <a:t>i</a:t>
            </a:r>
            <a:r>
              <a:rPr lang="en-US" dirty="0" smtClean="0"/>
              <a:t> );</a:t>
            </a:r>
          </a:p>
          <a:p>
            <a:r>
              <a:rPr lang="en-US" dirty="0" smtClean="0"/>
              <a:t>      if (</a:t>
            </a:r>
            <a:r>
              <a:rPr lang="en-US" dirty="0" err="1" smtClean="0"/>
              <a:t>rc</a:t>
            </a:r>
            <a:r>
              <a:rPr lang="en-US" dirty="0" smtClean="0"/>
              <a:t>){</a:t>
            </a:r>
          </a:p>
          <a:p>
            <a:r>
              <a:rPr lang="en-US" dirty="0" smtClean="0"/>
              <a:t>         </a:t>
            </a:r>
            <a:r>
              <a:rPr lang="en-US" dirty="0" err="1" smtClean="0"/>
              <a:t>cout</a:t>
            </a:r>
            <a:r>
              <a:rPr lang="en-US" dirty="0" smtClean="0"/>
              <a:t> &lt;&lt; "</a:t>
            </a:r>
            <a:r>
              <a:rPr lang="en-US" dirty="0" err="1" smtClean="0"/>
              <a:t>Error:unable</a:t>
            </a:r>
            <a:r>
              <a:rPr lang="en-US" dirty="0" smtClean="0"/>
              <a:t> to create thread," &lt;&lt; </a:t>
            </a:r>
            <a:r>
              <a:rPr lang="en-US" dirty="0" err="1" smtClean="0"/>
              <a:t>rc</a:t>
            </a:r>
            <a:r>
              <a:rPr lang="en-US" dirty="0" smtClean="0"/>
              <a:t> &lt;&lt; </a:t>
            </a:r>
            <a:r>
              <a:rPr lang="en-US" dirty="0" err="1" smtClean="0"/>
              <a:t>endl</a:t>
            </a:r>
            <a:r>
              <a:rPr lang="en-US" dirty="0" smtClean="0"/>
              <a:t>;</a:t>
            </a:r>
          </a:p>
          <a:p>
            <a:r>
              <a:rPr lang="en-US" dirty="0" smtClean="0"/>
              <a:t>         exit(-1);</a:t>
            </a:r>
          </a:p>
          <a:p>
            <a:r>
              <a:rPr lang="en-US" dirty="0" smtClean="0"/>
              <a:t>      }</a:t>
            </a:r>
          </a:p>
          <a:p>
            <a:r>
              <a:rPr lang="en-US" dirty="0" smtClean="0"/>
              <a:t>   }</a:t>
            </a:r>
          </a:p>
          <a:p>
            <a:r>
              <a:rPr lang="en-US" dirty="0" smtClean="0"/>
              <a:t>   </a:t>
            </a:r>
            <a:endParaRPr lang="en-US" dirty="0"/>
          </a:p>
        </p:txBody>
      </p:sp>
      <p:sp>
        <p:nvSpPr>
          <p:cNvPr id="3" name="TextBox 2"/>
          <p:cNvSpPr txBox="1"/>
          <p:nvPr/>
        </p:nvSpPr>
        <p:spPr>
          <a:xfrm>
            <a:off x="5186965" y="450761"/>
            <a:ext cx="3825026" cy="5909310"/>
          </a:xfrm>
          <a:prstGeom prst="rect">
            <a:avLst/>
          </a:prstGeom>
          <a:noFill/>
        </p:spPr>
        <p:txBody>
          <a:bodyPr wrap="square" rtlCol="0">
            <a:spAutoFit/>
          </a:bodyPr>
          <a:lstStyle/>
          <a:p>
            <a:r>
              <a:rPr lang="en-US" dirty="0" smtClean="0"/>
              <a:t>// free attribute and wait for the other threads</a:t>
            </a:r>
          </a:p>
          <a:p>
            <a:r>
              <a:rPr lang="en-US" dirty="0" smtClean="0"/>
              <a:t>   </a:t>
            </a:r>
            <a:r>
              <a:rPr lang="en-US" dirty="0" err="1" smtClean="0"/>
              <a:t>pthread_attr_destroy</a:t>
            </a:r>
            <a:r>
              <a:rPr lang="en-US" dirty="0" smtClean="0"/>
              <a:t>(&amp;</a:t>
            </a:r>
            <a:r>
              <a:rPr lang="en-US" dirty="0" err="1" smtClean="0"/>
              <a:t>attr</a:t>
            </a:r>
            <a:r>
              <a:rPr lang="en-US" dirty="0" smtClean="0"/>
              <a:t>);</a:t>
            </a:r>
          </a:p>
          <a:p>
            <a:r>
              <a:rPr lang="en-US" dirty="0" smtClean="0"/>
              <a:t>   for( </a:t>
            </a:r>
            <a:r>
              <a:rPr lang="en-US" dirty="0" err="1" smtClean="0"/>
              <a:t>i</a:t>
            </a:r>
            <a:r>
              <a:rPr lang="en-US" dirty="0" smtClean="0"/>
              <a:t>=0; </a:t>
            </a:r>
            <a:r>
              <a:rPr lang="en-US" dirty="0" err="1" smtClean="0"/>
              <a:t>i</a:t>
            </a:r>
            <a:r>
              <a:rPr lang="en-US" dirty="0" smtClean="0"/>
              <a:t> &lt; NUM_THREADS; </a:t>
            </a:r>
            <a:r>
              <a:rPr lang="en-US" dirty="0" err="1" smtClean="0"/>
              <a:t>i</a:t>
            </a:r>
            <a:r>
              <a:rPr lang="en-US" dirty="0" smtClean="0"/>
              <a:t>++ ){</a:t>
            </a:r>
          </a:p>
          <a:p>
            <a:r>
              <a:rPr lang="en-US" dirty="0" smtClean="0"/>
              <a:t>      </a:t>
            </a:r>
            <a:r>
              <a:rPr lang="en-US" dirty="0" err="1" smtClean="0"/>
              <a:t>rc</a:t>
            </a:r>
            <a:r>
              <a:rPr lang="en-US" dirty="0" smtClean="0"/>
              <a:t> = </a:t>
            </a:r>
            <a:r>
              <a:rPr lang="en-US" dirty="0" err="1" smtClean="0"/>
              <a:t>pthread_join</a:t>
            </a:r>
            <a:r>
              <a:rPr lang="en-US" dirty="0" smtClean="0"/>
              <a:t>(threads[</a:t>
            </a:r>
            <a:r>
              <a:rPr lang="en-US" dirty="0" err="1" smtClean="0"/>
              <a:t>i</a:t>
            </a:r>
            <a:r>
              <a:rPr lang="en-US" dirty="0" smtClean="0"/>
              <a:t>], &amp;status);</a:t>
            </a:r>
          </a:p>
          <a:p>
            <a:r>
              <a:rPr lang="en-US" dirty="0" smtClean="0"/>
              <a:t>      if (</a:t>
            </a:r>
            <a:r>
              <a:rPr lang="en-US" dirty="0" err="1" smtClean="0"/>
              <a:t>rc</a:t>
            </a:r>
            <a:r>
              <a:rPr lang="en-US" dirty="0" smtClean="0"/>
              <a:t>){</a:t>
            </a:r>
          </a:p>
          <a:p>
            <a:r>
              <a:rPr lang="en-US" dirty="0" smtClean="0"/>
              <a:t>         </a:t>
            </a:r>
            <a:r>
              <a:rPr lang="en-US" dirty="0" err="1" smtClean="0"/>
              <a:t>cout</a:t>
            </a:r>
            <a:r>
              <a:rPr lang="en-US" dirty="0" smtClean="0"/>
              <a:t> &lt;&lt; "</a:t>
            </a:r>
            <a:r>
              <a:rPr lang="en-US" dirty="0" err="1" smtClean="0"/>
              <a:t>Error:unable</a:t>
            </a:r>
            <a:r>
              <a:rPr lang="en-US" dirty="0" smtClean="0"/>
              <a:t> to join," &lt;&lt; </a:t>
            </a:r>
            <a:r>
              <a:rPr lang="en-US" dirty="0" err="1" smtClean="0"/>
              <a:t>rc</a:t>
            </a:r>
            <a:r>
              <a:rPr lang="en-US" dirty="0" smtClean="0"/>
              <a:t> &lt;&lt; </a:t>
            </a:r>
            <a:r>
              <a:rPr lang="en-US" dirty="0" err="1" smtClean="0"/>
              <a:t>endl</a:t>
            </a:r>
            <a:r>
              <a:rPr lang="en-US" dirty="0" smtClean="0"/>
              <a:t>;</a:t>
            </a:r>
          </a:p>
          <a:p>
            <a:r>
              <a:rPr lang="en-US" dirty="0" smtClean="0"/>
              <a:t>         exit(-1);</a:t>
            </a:r>
          </a:p>
          <a:p>
            <a:r>
              <a:rPr lang="en-US" dirty="0" smtClean="0"/>
              <a:t>      }</a:t>
            </a:r>
          </a:p>
          <a:p>
            <a:r>
              <a:rPr lang="en-US" dirty="0" smtClean="0"/>
              <a:t>      </a:t>
            </a:r>
            <a:r>
              <a:rPr lang="en-US" dirty="0" err="1" smtClean="0"/>
              <a:t>cout</a:t>
            </a:r>
            <a:r>
              <a:rPr lang="en-US" dirty="0" smtClean="0"/>
              <a:t> &lt;&lt; "Main: completed thread id :" &lt;&lt; </a:t>
            </a:r>
            <a:r>
              <a:rPr lang="en-US" dirty="0" err="1" smtClean="0"/>
              <a:t>i</a:t>
            </a:r>
            <a:r>
              <a:rPr lang="en-US" dirty="0" smtClean="0"/>
              <a:t> ;</a:t>
            </a:r>
          </a:p>
          <a:p>
            <a:r>
              <a:rPr lang="en-US" dirty="0" smtClean="0"/>
              <a:t>      </a:t>
            </a:r>
            <a:r>
              <a:rPr lang="en-US" dirty="0" err="1" smtClean="0"/>
              <a:t>cout</a:t>
            </a:r>
            <a:r>
              <a:rPr lang="en-US" dirty="0" smtClean="0"/>
              <a:t> &lt;&lt; "  exiting with status :" &lt;&lt; status &lt;&lt; </a:t>
            </a:r>
            <a:r>
              <a:rPr lang="en-US" dirty="0" err="1" smtClean="0"/>
              <a:t>endl</a:t>
            </a:r>
            <a:r>
              <a:rPr lang="en-US" dirty="0" smtClean="0"/>
              <a:t>;</a:t>
            </a:r>
          </a:p>
          <a:p>
            <a:r>
              <a:rPr lang="en-US" dirty="0" smtClean="0"/>
              <a:t>   }</a:t>
            </a:r>
          </a:p>
          <a:p>
            <a:r>
              <a:rPr lang="en-US" dirty="0" smtClean="0"/>
              <a:t>   </a:t>
            </a:r>
            <a:r>
              <a:rPr lang="en-US" dirty="0" err="1" smtClean="0"/>
              <a:t>cout</a:t>
            </a:r>
            <a:r>
              <a:rPr lang="en-US" dirty="0" smtClean="0"/>
              <a:t> &lt;&lt; "Main: program exiting." &lt;&lt; </a:t>
            </a:r>
            <a:r>
              <a:rPr lang="en-US" dirty="0" err="1" smtClean="0"/>
              <a:t>endl</a:t>
            </a:r>
            <a:r>
              <a:rPr lang="en-US" dirty="0" smtClean="0"/>
              <a:t>;</a:t>
            </a:r>
          </a:p>
          <a:p>
            <a:r>
              <a:rPr lang="en-US" dirty="0" smtClean="0"/>
              <a:t>   </a:t>
            </a:r>
            <a:r>
              <a:rPr lang="en-US" dirty="0" err="1" smtClean="0"/>
              <a:t>pthread_exit</a:t>
            </a:r>
            <a:r>
              <a:rPr lang="en-US" dirty="0" smtClean="0"/>
              <a:t>(NULL);</a:t>
            </a:r>
          </a:p>
          <a:p>
            <a:r>
              <a:rPr lang="en-US" dirty="0" smtClean="0"/>
              <a:t>}</a:t>
            </a:r>
          </a:p>
          <a:p>
            <a:endParaRPr lang="en-US" dirty="0"/>
          </a:p>
        </p:txBody>
      </p:sp>
    </p:spTree>
    <p:extLst>
      <p:ext uri="{BB962C8B-B14F-4D97-AF65-F5344CB8AC3E}">
        <p14:creationId xmlns:p14="http://schemas.microsoft.com/office/powerpoint/2010/main" val="1301884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983"/>
            <a:ext cx="5194920" cy="1143000"/>
          </a:xfrm>
        </p:spPr>
        <p:txBody>
          <a:bodyPr/>
          <a:lstStyle/>
          <a:p>
            <a:r>
              <a:rPr lang="en-US" dirty="0" smtClean="0"/>
              <a:t>Output: </a:t>
            </a:r>
            <a:endParaRPr lang="en-US" dirty="0"/>
          </a:p>
        </p:txBody>
      </p:sp>
      <p:sp>
        <p:nvSpPr>
          <p:cNvPr id="3" name="Rectangle 2"/>
          <p:cNvSpPr/>
          <p:nvPr/>
        </p:nvSpPr>
        <p:spPr>
          <a:xfrm>
            <a:off x="3707904" y="35609"/>
            <a:ext cx="5436096" cy="6740307"/>
          </a:xfrm>
          <a:prstGeom prst="rect">
            <a:avLst/>
          </a:prstGeom>
        </p:spPr>
        <p:txBody>
          <a:bodyPr wrap="square">
            <a:spAutoFit/>
          </a:bodyPr>
          <a:lstStyle/>
          <a:p>
            <a:r>
              <a:rPr lang="en-US" dirty="0" smtClean="0"/>
              <a:t>kishan23fiba@ubuntu:~$ g++ prog3.cpp -</a:t>
            </a:r>
            <a:r>
              <a:rPr lang="en-US" dirty="0" err="1" smtClean="0"/>
              <a:t>lpthread</a:t>
            </a:r>
            <a:endParaRPr lang="en-US" dirty="0" smtClean="0"/>
          </a:p>
          <a:p>
            <a:r>
              <a:rPr lang="en-US" dirty="0" smtClean="0"/>
              <a:t>kishan23fiba@ubuntu:~$ ./</a:t>
            </a:r>
            <a:r>
              <a:rPr lang="en-US" dirty="0" err="1" smtClean="0"/>
              <a:t>a.out</a:t>
            </a:r>
            <a:endParaRPr lang="en-US" dirty="0" smtClean="0"/>
          </a:p>
          <a:p>
            <a:r>
              <a:rPr lang="en-US" dirty="0" smtClean="0"/>
              <a:t>main() : creating thread, 0</a:t>
            </a:r>
          </a:p>
          <a:p>
            <a:r>
              <a:rPr lang="en-US" dirty="0" smtClean="0"/>
              <a:t>main() : creating thread, 1</a:t>
            </a:r>
          </a:p>
          <a:p>
            <a:r>
              <a:rPr lang="en-US" dirty="0" smtClean="0"/>
              <a:t>main() : creating thread, 2</a:t>
            </a:r>
          </a:p>
          <a:p>
            <a:r>
              <a:rPr lang="en-US" dirty="0" smtClean="0"/>
              <a:t>main() : creating thread, 3</a:t>
            </a:r>
          </a:p>
          <a:p>
            <a:r>
              <a:rPr lang="en-US" dirty="0" smtClean="0"/>
              <a:t>main() : creating thread, 4</a:t>
            </a:r>
          </a:p>
          <a:p>
            <a:r>
              <a:rPr lang="en-US" dirty="0" smtClean="0"/>
              <a:t>Sleeping in thread </a:t>
            </a:r>
          </a:p>
          <a:p>
            <a:r>
              <a:rPr lang="en-US" dirty="0" smtClean="0"/>
              <a:t>Thread with id : 140209435281152  ...exiting </a:t>
            </a:r>
          </a:p>
          <a:p>
            <a:r>
              <a:rPr lang="en-US" dirty="0" smtClean="0"/>
              <a:t>Sleeping in thread </a:t>
            </a:r>
          </a:p>
          <a:p>
            <a:r>
              <a:rPr lang="en-US" dirty="0" smtClean="0"/>
              <a:t>Thread with id : 140209426888448  ...exiting </a:t>
            </a:r>
          </a:p>
          <a:p>
            <a:r>
              <a:rPr lang="en-US" dirty="0" smtClean="0"/>
              <a:t>Sleeping in thread </a:t>
            </a:r>
          </a:p>
          <a:p>
            <a:r>
              <a:rPr lang="en-US" dirty="0" smtClean="0"/>
              <a:t>Thread with id : 140209443673856  ...exiting </a:t>
            </a:r>
          </a:p>
          <a:p>
            <a:r>
              <a:rPr lang="en-US" dirty="0" smtClean="0"/>
              <a:t>Sleeping in thread </a:t>
            </a:r>
          </a:p>
          <a:p>
            <a:r>
              <a:rPr lang="en-US" dirty="0" smtClean="0"/>
              <a:t>Thread with id : 140209452066560  ...exiting </a:t>
            </a:r>
          </a:p>
          <a:p>
            <a:r>
              <a:rPr lang="en-US" dirty="0" smtClean="0"/>
              <a:t>Sleeping in thread </a:t>
            </a:r>
          </a:p>
          <a:p>
            <a:r>
              <a:rPr lang="en-US" dirty="0" smtClean="0"/>
              <a:t>Thread with id : 140209460459264  ...exiting </a:t>
            </a:r>
          </a:p>
          <a:p>
            <a:r>
              <a:rPr lang="en-US" dirty="0" smtClean="0"/>
              <a:t>Main: completed thread id :0  exiting with status :0</a:t>
            </a:r>
          </a:p>
          <a:p>
            <a:r>
              <a:rPr lang="en-US" dirty="0" smtClean="0"/>
              <a:t>Main: completed thread id :1  exiting with status :0</a:t>
            </a:r>
          </a:p>
          <a:p>
            <a:r>
              <a:rPr lang="en-US" dirty="0" smtClean="0"/>
              <a:t>Main: completed thread id :2  exiting with status :0</a:t>
            </a:r>
          </a:p>
          <a:p>
            <a:r>
              <a:rPr lang="en-US" dirty="0" smtClean="0"/>
              <a:t>Main: completed thread id :3  exiting with status :0</a:t>
            </a:r>
          </a:p>
          <a:p>
            <a:r>
              <a:rPr lang="en-US" dirty="0" smtClean="0"/>
              <a:t>Main: completed thread id :4  exiting with status :0</a:t>
            </a:r>
          </a:p>
          <a:p>
            <a:r>
              <a:rPr lang="en-US" dirty="0" smtClean="0"/>
              <a:t>Main: program exiting.</a:t>
            </a:r>
          </a:p>
          <a:p>
            <a:endParaRPr lang="en-US" dirty="0"/>
          </a:p>
        </p:txBody>
      </p:sp>
    </p:spTree>
    <p:extLst>
      <p:ext uri="{BB962C8B-B14F-4D97-AF65-F5344CB8AC3E}">
        <p14:creationId xmlns:p14="http://schemas.microsoft.com/office/powerpoint/2010/main" val="1405913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in C#</a:t>
            </a:r>
            <a:endParaRPr lang="en-US" dirty="0"/>
          </a:p>
        </p:txBody>
      </p:sp>
      <p:sp>
        <p:nvSpPr>
          <p:cNvPr id="4" name="TextBox 3"/>
          <p:cNvSpPr txBox="1"/>
          <p:nvPr/>
        </p:nvSpPr>
        <p:spPr>
          <a:xfrm>
            <a:off x="628650" y="1367522"/>
            <a:ext cx="7321640" cy="120032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To use multithreading we have to use the Threading namespace which is included in System. The </a:t>
            </a:r>
            <a:r>
              <a:rPr lang="en-US" dirty="0" err="1" smtClean="0">
                <a:latin typeface="Times New Roman" panose="02020603050405020304" pitchFamily="18" charset="0"/>
                <a:cs typeface="Times New Roman" panose="02020603050405020304" pitchFamily="18" charset="0"/>
              </a:rPr>
              <a:t>System.Threading</a:t>
            </a:r>
            <a:r>
              <a:rPr lang="en-US" dirty="0" smtClean="0">
                <a:latin typeface="Times New Roman" panose="02020603050405020304" pitchFamily="18" charset="0"/>
                <a:cs typeface="Times New Roman" panose="02020603050405020304" pitchFamily="18" charset="0"/>
              </a:rPr>
              <a:t> namespace includes everything we need for multi threading.</a:t>
            </a: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2147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514" y="1"/>
            <a:ext cx="7886700" cy="1325563"/>
          </a:xfrm>
        </p:spPr>
        <p:txBody>
          <a:bodyPr/>
          <a:lstStyle/>
          <a:p>
            <a:r>
              <a:rPr lang="en-US" dirty="0" smtClean="0"/>
              <a:t>Example 1</a:t>
            </a:r>
            <a:endParaRPr lang="en-US" dirty="0"/>
          </a:p>
        </p:txBody>
      </p:sp>
      <p:sp>
        <p:nvSpPr>
          <p:cNvPr id="4" name="TextBox 3"/>
          <p:cNvSpPr txBox="1"/>
          <p:nvPr/>
        </p:nvSpPr>
        <p:spPr>
          <a:xfrm>
            <a:off x="424515" y="1225690"/>
            <a:ext cx="3699457" cy="6186309"/>
          </a:xfrm>
          <a:prstGeom prst="rect">
            <a:avLst/>
          </a:prstGeom>
          <a:noFill/>
        </p:spPr>
        <p:txBody>
          <a:bodyPr wrap="square" rtlCol="0">
            <a:spAutoFit/>
          </a:bodyPr>
          <a:lstStyle/>
          <a:p>
            <a:r>
              <a:rPr lang="en-US" dirty="0"/>
              <a:t>using System;</a:t>
            </a:r>
          </a:p>
          <a:p>
            <a:r>
              <a:rPr lang="en-US" dirty="0"/>
              <a:t>using </a:t>
            </a:r>
            <a:r>
              <a:rPr lang="en-US" dirty="0" err="1"/>
              <a:t>System.Collections.Generic</a:t>
            </a:r>
            <a:r>
              <a:rPr lang="en-US" dirty="0"/>
              <a:t>;</a:t>
            </a:r>
          </a:p>
          <a:p>
            <a:r>
              <a:rPr lang="en-US" dirty="0"/>
              <a:t>using </a:t>
            </a:r>
            <a:r>
              <a:rPr lang="en-US" dirty="0" err="1"/>
              <a:t>System.Linq</a:t>
            </a:r>
            <a:r>
              <a:rPr lang="en-US" dirty="0"/>
              <a:t>;</a:t>
            </a:r>
          </a:p>
          <a:p>
            <a:r>
              <a:rPr lang="en-US" dirty="0"/>
              <a:t>using </a:t>
            </a:r>
            <a:r>
              <a:rPr lang="en-US" dirty="0" err="1"/>
              <a:t>System.Text</a:t>
            </a:r>
            <a:r>
              <a:rPr lang="en-US" dirty="0"/>
              <a:t>;</a:t>
            </a:r>
          </a:p>
          <a:p>
            <a:r>
              <a:rPr lang="en-US" dirty="0"/>
              <a:t>using </a:t>
            </a:r>
            <a:r>
              <a:rPr lang="en-US" dirty="0" err="1"/>
              <a:t>System.Threading</a:t>
            </a:r>
            <a:r>
              <a:rPr lang="en-US" dirty="0"/>
              <a:t>;</a:t>
            </a:r>
          </a:p>
          <a:p>
            <a:endParaRPr lang="en-US" dirty="0"/>
          </a:p>
          <a:p>
            <a:r>
              <a:rPr lang="en-US" dirty="0"/>
              <a:t>namespace </a:t>
            </a:r>
            <a:r>
              <a:rPr lang="en-US" dirty="0" err="1"/>
              <a:t>ParallelThreadsusingSleep</a:t>
            </a:r>
            <a:endParaRPr lang="en-US" dirty="0"/>
          </a:p>
          <a:p>
            <a:r>
              <a:rPr lang="en-US" dirty="0"/>
              <a:t>{</a:t>
            </a:r>
          </a:p>
          <a:p>
            <a:r>
              <a:rPr lang="en-US" dirty="0"/>
              <a:t>    class </a:t>
            </a:r>
            <a:r>
              <a:rPr lang="en-US" dirty="0" err="1"/>
              <a:t>ThreadClass</a:t>
            </a:r>
            <a:endParaRPr lang="en-US" dirty="0"/>
          </a:p>
          <a:p>
            <a:r>
              <a:rPr lang="en-US" dirty="0"/>
              <a:t>    {</a:t>
            </a:r>
          </a:p>
          <a:p>
            <a:r>
              <a:rPr lang="en-US" dirty="0"/>
              <a:t>        public static void function()</a:t>
            </a:r>
          </a:p>
          <a:p>
            <a:r>
              <a:rPr lang="en-US" dirty="0"/>
              <a:t>        {</a:t>
            </a:r>
          </a:p>
          <a:p>
            <a:r>
              <a:rPr lang="en-US" dirty="0"/>
              <a:t>            for(int </a:t>
            </a:r>
            <a:r>
              <a:rPr lang="en-US" dirty="0" err="1"/>
              <a:t>i</a:t>
            </a:r>
            <a:r>
              <a:rPr lang="en-US" dirty="0"/>
              <a:t>=0;i&lt;10;i++)</a:t>
            </a:r>
          </a:p>
          <a:p>
            <a:r>
              <a:rPr lang="en-US" dirty="0"/>
              <a:t>            {</a:t>
            </a:r>
          </a:p>
          <a:p>
            <a:r>
              <a:rPr lang="en-US" dirty="0"/>
              <a:t>                </a:t>
            </a:r>
            <a:r>
              <a:rPr lang="en-US" dirty="0" err="1"/>
              <a:t>Console.WriteLine</a:t>
            </a:r>
            <a:r>
              <a:rPr lang="en-US" dirty="0"/>
              <a:t>("Hello : " + </a:t>
            </a:r>
            <a:r>
              <a:rPr lang="en-US" dirty="0" err="1"/>
              <a:t>i</a:t>
            </a:r>
            <a:r>
              <a:rPr lang="en-US" dirty="0"/>
              <a:t>);</a:t>
            </a:r>
          </a:p>
          <a:p>
            <a:r>
              <a:rPr lang="en-US" dirty="0"/>
              <a:t>                </a:t>
            </a:r>
            <a:r>
              <a:rPr lang="en-US" dirty="0" err="1"/>
              <a:t>Thread.Sleep</a:t>
            </a:r>
            <a:r>
              <a:rPr lang="en-US" dirty="0"/>
              <a:t>(1);</a:t>
            </a:r>
          </a:p>
          <a:p>
            <a:r>
              <a:rPr lang="en-US" dirty="0"/>
              <a:t>            }</a:t>
            </a:r>
          </a:p>
          <a:p>
            <a:r>
              <a:rPr lang="en-US" dirty="0"/>
              <a:t>        }</a:t>
            </a:r>
          </a:p>
          <a:p>
            <a:r>
              <a:rPr lang="en-US" dirty="0"/>
              <a:t>    }</a:t>
            </a:r>
          </a:p>
          <a:p>
            <a:r>
              <a:rPr lang="en-US" dirty="0"/>
              <a:t>   </a:t>
            </a:r>
          </a:p>
        </p:txBody>
      </p:sp>
      <p:sp>
        <p:nvSpPr>
          <p:cNvPr id="5" name="TextBox 4"/>
          <p:cNvSpPr txBox="1"/>
          <p:nvPr/>
        </p:nvSpPr>
        <p:spPr>
          <a:xfrm>
            <a:off x="5157502" y="1159099"/>
            <a:ext cx="3844832" cy="3970318"/>
          </a:xfrm>
          <a:prstGeom prst="rect">
            <a:avLst/>
          </a:prstGeom>
          <a:noFill/>
        </p:spPr>
        <p:txBody>
          <a:bodyPr wrap="square" rtlCol="0">
            <a:spAutoFit/>
          </a:bodyPr>
          <a:lstStyle/>
          <a:p>
            <a:r>
              <a:rPr lang="en-US" dirty="0" smtClean="0"/>
              <a:t> class </a:t>
            </a:r>
            <a:r>
              <a:rPr lang="en-US" dirty="0" err="1" smtClean="0"/>
              <a:t>MainClass</a:t>
            </a:r>
            <a:endParaRPr lang="en-US" dirty="0" smtClean="0"/>
          </a:p>
          <a:p>
            <a:r>
              <a:rPr lang="en-US" dirty="0" smtClean="0"/>
              <a:t>    {</a:t>
            </a:r>
          </a:p>
          <a:p>
            <a:r>
              <a:rPr lang="en-US" dirty="0" smtClean="0"/>
              <a:t>        public static void Main()</a:t>
            </a:r>
          </a:p>
          <a:p>
            <a:r>
              <a:rPr lang="en-US" dirty="0" smtClean="0"/>
              <a:t>        {</a:t>
            </a:r>
          </a:p>
          <a:p>
            <a:r>
              <a:rPr lang="en-US" dirty="0" smtClean="0"/>
              <a:t>            Thread t1 = new Thread(new </a:t>
            </a:r>
            <a:r>
              <a:rPr lang="en-US" dirty="0" err="1" smtClean="0"/>
              <a:t>ThreadStart</a:t>
            </a:r>
            <a:r>
              <a:rPr lang="en-US" dirty="0" smtClean="0"/>
              <a:t>(</a:t>
            </a:r>
            <a:r>
              <a:rPr lang="en-US" dirty="0" err="1" smtClean="0"/>
              <a:t>ThreadClass.function</a:t>
            </a:r>
            <a:r>
              <a:rPr lang="en-US" dirty="0" smtClean="0"/>
              <a:t>));</a:t>
            </a:r>
          </a:p>
          <a:p>
            <a:r>
              <a:rPr lang="en-US" dirty="0" smtClean="0"/>
              <a:t>            Thread t2 = new Thread(new </a:t>
            </a:r>
            <a:r>
              <a:rPr lang="en-US" dirty="0" err="1" smtClean="0"/>
              <a:t>ThreadStart</a:t>
            </a:r>
            <a:r>
              <a:rPr lang="en-US" dirty="0" smtClean="0"/>
              <a:t>(</a:t>
            </a:r>
            <a:r>
              <a:rPr lang="en-US" dirty="0" err="1" smtClean="0"/>
              <a:t>ThreadClass.function</a:t>
            </a:r>
            <a:r>
              <a:rPr lang="en-US" dirty="0" smtClean="0"/>
              <a:t>));</a:t>
            </a:r>
          </a:p>
          <a:p>
            <a:r>
              <a:rPr lang="en-US" dirty="0" smtClean="0"/>
              <a:t>            t1.Start();</a:t>
            </a:r>
          </a:p>
          <a:p>
            <a:r>
              <a:rPr lang="en-US" dirty="0" smtClean="0"/>
              <a:t>            t2.Start();</a:t>
            </a:r>
          </a:p>
          <a:p>
            <a:r>
              <a:rPr lang="en-US" dirty="0" smtClean="0"/>
              <a:t>        }</a:t>
            </a:r>
          </a:p>
          <a:p>
            <a:r>
              <a:rPr lang="en-US" dirty="0" smtClean="0"/>
              <a:t>    }</a:t>
            </a:r>
          </a:p>
          <a:p>
            <a:r>
              <a:rPr lang="en-US" dirty="0" smtClean="0"/>
              <a:t>}</a:t>
            </a:r>
          </a:p>
          <a:p>
            <a:endParaRPr lang="en-US" dirty="0"/>
          </a:p>
        </p:txBody>
      </p:sp>
    </p:spTree>
    <p:extLst>
      <p:ext uri="{BB962C8B-B14F-4D97-AF65-F5344CB8AC3E}">
        <p14:creationId xmlns:p14="http://schemas.microsoft.com/office/powerpoint/2010/main" val="4235991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Threads?</a:t>
            </a:r>
            <a:endParaRPr lang="en-US" dirty="0"/>
          </a:p>
        </p:txBody>
      </p:sp>
      <p:sp>
        <p:nvSpPr>
          <p:cNvPr id="3" name="TextBox 2"/>
          <p:cNvSpPr txBox="1"/>
          <p:nvPr/>
        </p:nvSpPr>
        <p:spPr>
          <a:xfrm>
            <a:off x="907961" y="1918951"/>
            <a:ext cx="7182492"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 Thread is a part of a process. </a:t>
            </a:r>
          </a:p>
          <a:p>
            <a:pPr marL="342900" indent="-3429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It is  smallest sequence of instructions that can be executed independently.</a:t>
            </a:r>
          </a:p>
          <a:p>
            <a:pPr marL="342900" indent="-3429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 process can have a single or multiple threads depending upon the operation. Since the execution is so fast that it appears as if a single task is executing. </a:t>
            </a:r>
          </a:p>
        </p:txBody>
      </p:sp>
    </p:spTree>
    <p:extLst>
      <p:ext uri="{BB962C8B-B14F-4D97-AF65-F5344CB8AC3E}">
        <p14:creationId xmlns:p14="http://schemas.microsoft.com/office/powerpoint/2010/main" val="39145038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WINDOWS\system32\cmd.ex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6912" y="1988418"/>
            <a:ext cx="4836994" cy="3267531"/>
          </a:xfrm>
          <a:prstGeom prst="rect">
            <a:avLst/>
          </a:prstGeom>
        </p:spPr>
      </p:pic>
      <p:sp>
        <p:nvSpPr>
          <p:cNvPr id="4" name="Title 3"/>
          <p:cNvSpPr>
            <a:spLocks noGrp="1"/>
          </p:cNvSpPr>
          <p:nvPr>
            <p:ph type="title"/>
          </p:nvPr>
        </p:nvSpPr>
        <p:spPr/>
        <p:txBody>
          <a:bodyPr/>
          <a:lstStyle/>
          <a:p>
            <a:r>
              <a:rPr lang="en-US" dirty="0" smtClean="0"/>
              <a:t>Output: </a:t>
            </a:r>
            <a:endParaRPr lang="en-US" dirty="0"/>
          </a:p>
        </p:txBody>
      </p:sp>
    </p:spTree>
    <p:extLst>
      <p:ext uri="{BB962C8B-B14F-4D97-AF65-F5344CB8AC3E}">
        <p14:creationId xmlns:p14="http://schemas.microsoft.com/office/powerpoint/2010/main" val="33927965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38447"/>
            <a:ext cx="7886700" cy="1325563"/>
          </a:xfrm>
        </p:spPr>
        <p:txBody>
          <a:bodyPr/>
          <a:lstStyle/>
          <a:p>
            <a:r>
              <a:rPr lang="en-US" dirty="0" smtClean="0"/>
              <a:t>Example 2: Multithreaded Server</a:t>
            </a:r>
            <a:endParaRPr lang="en-US" dirty="0"/>
          </a:p>
        </p:txBody>
      </p:sp>
      <p:sp>
        <p:nvSpPr>
          <p:cNvPr id="3" name="TextBox 2"/>
          <p:cNvSpPr txBox="1"/>
          <p:nvPr/>
        </p:nvSpPr>
        <p:spPr>
          <a:xfrm>
            <a:off x="376829" y="978569"/>
            <a:ext cx="4126832" cy="618630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//Class Library </a:t>
            </a:r>
          </a:p>
          <a:p>
            <a:r>
              <a:rPr lang="en-US" dirty="0" smtClean="0"/>
              <a:t>using </a:t>
            </a:r>
            <a:r>
              <a:rPr lang="en-US" dirty="0"/>
              <a:t>System;</a:t>
            </a:r>
          </a:p>
          <a:p>
            <a:r>
              <a:rPr lang="en-US" dirty="0"/>
              <a:t>using </a:t>
            </a:r>
            <a:r>
              <a:rPr lang="en-US" dirty="0" err="1"/>
              <a:t>System.Collections.Generic</a:t>
            </a:r>
            <a:r>
              <a:rPr lang="en-US" dirty="0"/>
              <a:t>;</a:t>
            </a:r>
          </a:p>
          <a:p>
            <a:r>
              <a:rPr lang="en-US" dirty="0"/>
              <a:t>using </a:t>
            </a:r>
            <a:r>
              <a:rPr lang="en-US" dirty="0" err="1"/>
              <a:t>System.Linq</a:t>
            </a:r>
            <a:r>
              <a:rPr lang="en-US" dirty="0"/>
              <a:t>;</a:t>
            </a:r>
          </a:p>
          <a:p>
            <a:r>
              <a:rPr lang="en-US" dirty="0"/>
              <a:t>using </a:t>
            </a:r>
            <a:r>
              <a:rPr lang="en-US" dirty="0" err="1"/>
              <a:t>System.Text</a:t>
            </a:r>
            <a:r>
              <a:rPr lang="en-US" dirty="0"/>
              <a:t>;</a:t>
            </a:r>
          </a:p>
          <a:p>
            <a:r>
              <a:rPr lang="en-US" dirty="0"/>
              <a:t>using </a:t>
            </a:r>
            <a:r>
              <a:rPr lang="en-US" dirty="0" err="1"/>
              <a:t>System.Threading.Tasks</a:t>
            </a:r>
            <a:r>
              <a:rPr lang="en-US" dirty="0"/>
              <a:t>;</a:t>
            </a:r>
          </a:p>
          <a:p>
            <a:r>
              <a:rPr lang="en-US" dirty="0"/>
              <a:t>using System.IO;</a:t>
            </a:r>
          </a:p>
          <a:p>
            <a:r>
              <a:rPr lang="en-US" dirty="0"/>
              <a:t>using </a:t>
            </a:r>
            <a:r>
              <a:rPr lang="en-US" dirty="0" err="1"/>
              <a:t>System.Runtime.Serialization.Formatters.Binary</a:t>
            </a:r>
            <a:r>
              <a:rPr lang="en-US" dirty="0"/>
              <a:t>;</a:t>
            </a:r>
          </a:p>
          <a:p>
            <a:r>
              <a:rPr lang="en-US" dirty="0"/>
              <a:t>using </a:t>
            </a:r>
            <a:r>
              <a:rPr lang="en-US" dirty="0" err="1"/>
              <a:t>System.Net</a:t>
            </a:r>
            <a:r>
              <a:rPr lang="en-US" dirty="0"/>
              <a:t>;</a:t>
            </a:r>
          </a:p>
          <a:p>
            <a:r>
              <a:rPr lang="en-US" dirty="0" smtClean="0"/>
              <a:t>namespace </a:t>
            </a:r>
            <a:r>
              <a:rPr lang="en-US" dirty="0" err="1"/>
              <a:t>ServerData</a:t>
            </a:r>
            <a:endParaRPr lang="en-US" dirty="0"/>
          </a:p>
          <a:p>
            <a:r>
              <a:rPr lang="en-US" dirty="0"/>
              <a:t>{</a:t>
            </a:r>
          </a:p>
          <a:p>
            <a:r>
              <a:rPr lang="en-US" dirty="0"/>
              <a:t>    [Serializable]</a:t>
            </a:r>
          </a:p>
          <a:p>
            <a:r>
              <a:rPr lang="en-US" dirty="0"/>
              <a:t>    public class Packets</a:t>
            </a:r>
          </a:p>
          <a:p>
            <a:r>
              <a:rPr lang="en-US" dirty="0"/>
              <a:t>    {</a:t>
            </a:r>
          </a:p>
          <a:p>
            <a:r>
              <a:rPr lang="en-US" dirty="0"/>
              <a:t>        public List&lt;string&gt; </a:t>
            </a:r>
            <a:r>
              <a:rPr lang="en-US" dirty="0" err="1"/>
              <a:t>Gdata</a:t>
            </a:r>
            <a:r>
              <a:rPr lang="en-US" dirty="0"/>
              <a:t>;</a:t>
            </a:r>
          </a:p>
          <a:p>
            <a:r>
              <a:rPr lang="en-US" dirty="0"/>
              <a:t>        public int </a:t>
            </a:r>
            <a:r>
              <a:rPr lang="en-US" dirty="0" err="1"/>
              <a:t>packetInt</a:t>
            </a:r>
            <a:r>
              <a:rPr lang="en-US" dirty="0"/>
              <a:t>;</a:t>
            </a:r>
          </a:p>
          <a:p>
            <a:r>
              <a:rPr lang="en-US" dirty="0"/>
              <a:t>        public </a:t>
            </a:r>
            <a:r>
              <a:rPr lang="en-US" dirty="0" err="1"/>
              <a:t>bool</a:t>
            </a:r>
            <a:r>
              <a:rPr lang="en-US" dirty="0"/>
              <a:t> </a:t>
            </a:r>
            <a:r>
              <a:rPr lang="en-US" dirty="0" err="1"/>
              <a:t>packetBool</a:t>
            </a:r>
            <a:r>
              <a:rPr lang="en-US" dirty="0"/>
              <a:t>;</a:t>
            </a:r>
          </a:p>
          <a:p>
            <a:r>
              <a:rPr lang="en-US" dirty="0"/>
              <a:t>        public String </a:t>
            </a:r>
            <a:r>
              <a:rPr lang="en-US" dirty="0" err="1"/>
              <a:t>senderID</a:t>
            </a:r>
            <a:r>
              <a:rPr lang="en-US" dirty="0"/>
              <a:t>;</a:t>
            </a:r>
          </a:p>
          <a:p>
            <a:r>
              <a:rPr lang="en-US" dirty="0"/>
              <a:t>        public </a:t>
            </a:r>
            <a:r>
              <a:rPr lang="en-US" dirty="0" err="1"/>
              <a:t>PacketType</a:t>
            </a:r>
            <a:r>
              <a:rPr lang="en-US" dirty="0"/>
              <a:t> </a:t>
            </a:r>
            <a:r>
              <a:rPr lang="en-US" dirty="0" err="1"/>
              <a:t>packetType</a:t>
            </a:r>
            <a:r>
              <a:rPr lang="en-US" dirty="0"/>
              <a:t>;</a:t>
            </a:r>
          </a:p>
          <a:p>
            <a:endParaRPr lang="en-US" dirty="0" smtClean="0"/>
          </a:p>
        </p:txBody>
      </p:sp>
      <p:sp>
        <p:nvSpPr>
          <p:cNvPr id="4" name="TextBox 3"/>
          <p:cNvSpPr txBox="1"/>
          <p:nvPr/>
        </p:nvSpPr>
        <p:spPr>
          <a:xfrm>
            <a:off x="4722184" y="840069"/>
            <a:ext cx="3910263" cy="646330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        public Packets(</a:t>
            </a:r>
            <a:r>
              <a:rPr lang="en-US" dirty="0" err="1" smtClean="0"/>
              <a:t>PacketType</a:t>
            </a:r>
            <a:r>
              <a:rPr lang="en-US" dirty="0" smtClean="0"/>
              <a:t> type, string </a:t>
            </a:r>
            <a:r>
              <a:rPr lang="en-US" dirty="0" err="1" smtClean="0"/>
              <a:t>senderID</a:t>
            </a:r>
            <a:r>
              <a:rPr lang="en-US" dirty="0" smtClean="0"/>
              <a:t>)</a:t>
            </a:r>
          </a:p>
          <a:p>
            <a:r>
              <a:rPr lang="en-US" dirty="0" smtClean="0"/>
              <a:t>        {</a:t>
            </a:r>
          </a:p>
          <a:p>
            <a:r>
              <a:rPr lang="en-US" dirty="0" smtClean="0"/>
              <a:t>            </a:t>
            </a:r>
            <a:r>
              <a:rPr lang="en-US" dirty="0" err="1" smtClean="0"/>
              <a:t>Gdata</a:t>
            </a:r>
            <a:r>
              <a:rPr lang="en-US" dirty="0" smtClean="0"/>
              <a:t> = new List&lt;string&gt;();</a:t>
            </a:r>
          </a:p>
          <a:p>
            <a:r>
              <a:rPr lang="en-US" dirty="0" smtClean="0"/>
              <a:t>            </a:t>
            </a:r>
            <a:r>
              <a:rPr lang="en-US" dirty="0" err="1" smtClean="0"/>
              <a:t>this.senderID</a:t>
            </a:r>
            <a:r>
              <a:rPr lang="en-US" dirty="0" smtClean="0"/>
              <a:t> = </a:t>
            </a:r>
            <a:r>
              <a:rPr lang="en-US" dirty="0" err="1" smtClean="0"/>
              <a:t>senderID</a:t>
            </a:r>
            <a:r>
              <a:rPr lang="en-US" dirty="0" smtClean="0"/>
              <a:t>;</a:t>
            </a:r>
          </a:p>
          <a:p>
            <a:r>
              <a:rPr lang="en-US" dirty="0" smtClean="0"/>
              <a:t>            </a:t>
            </a:r>
            <a:r>
              <a:rPr lang="en-US" dirty="0" err="1" smtClean="0"/>
              <a:t>this.packetType</a:t>
            </a:r>
            <a:r>
              <a:rPr lang="en-US" dirty="0" smtClean="0"/>
              <a:t> = type;</a:t>
            </a:r>
          </a:p>
          <a:p>
            <a:endParaRPr lang="en-US" dirty="0" smtClean="0"/>
          </a:p>
          <a:p>
            <a:r>
              <a:rPr lang="en-US" dirty="0" smtClean="0"/>
              <a:t>        }</a:t>
            </a:r>
          </a:p>
          <a:p>
            <a:endParaRPr lang="en-US" dirty="0" smtClean="0"/>
          </a:p>
          <a:p>
            <a:r>
              <a:rPr lang="en-US" dirty="0" smtClean="0"/>
              <a:t>        public Packets(byte[] </a:t>
            </a:r>
            <a:r>
              <a:rPr lang="en-US" dirty="0" err="1" smtClean="0"/>
              <a:t>packetbytes</a:t>
            </a:r>
            <a:r>
              <a:rPr lang="en-US" dirty="0" smtClean="0"/>
              <a:t>)</a:t>
            </a:r>
          </a:p>
          <a:p>
            <a:r>
              <a:rPr lang="en-US" dirty="0" smtClean="0"/>
              <a:t>        {</a:t>
            </a:r>
          </a:p>
          <a:p>
            <a:r>
              <a:rPr lang="en-US" dirty="0" smtClean="0"/>
              <a:t>            </a:t>
            </a:r>
            <a:r>
              <a:rPr lang="en-US" dirty="0" err="1" smtClean="0"/>
              <a:t>BinaryFormatter</a:t>
            </a:r>
            <a:r>
              <a:rPr lang="en-US" dirty="0" smtClean="0"/>
              <a:t> bf=new </a:t>
            </a:r>
            <a:r>
              <a:rPr lang="en-US" dirty="0" err="1" smtClean="0"/>
              <a:t>BinaryFormatter</a:t>
            </a:r>
            <a:r>
              <a:rPr lang="en-US" dirty="0" smtClean="0"/>
              <a:t>();</a:t>
            </a:r>
          </a:p>
          <a:p>
            <a:r>
              <a:rPr lang="en-US" dirty="0" smtClean="0"/>
              <a:t>            </a:t>
            </a:r>
            <a:r>
              <a:rPr lang="en-US" dirty="0" err="1" smtClean="0"/>
              <a:t>MemoryStream</a:t>
            </a:r>
            <a:r>
              <a:rPr lang="en-US" dirty="0" smtClean="0"/>
              <a:t> </a:t>
            </a:r>
            <a:r>
              <a:rPr lang="en-US" dirty="0" err="1" smtClean="0"/>
              <a:t>ms</a:t>
            </a:r>
            <a:r>
              <a:rPr lang="en-US" dirty="0" smtClean="0"/>
              <a:t>=new </a:t>
            </a:r>
            <a:r>
              <a:rPr lang="en-US" dirty="0" err="1" smtClean="0"/>
              <a:t>MemoryStream</a:t>
            </a:r>
            <a:r>
              <a:rPr lang="en-US" dirty="0" smtClean="0"/>
              <a:t>(</a:t>
            </a:r>
            <a:r>
              <a:rPr lang="en-US" dirty="0" err="1" smtClean="0"/>
              <a:t>packetbytes</a:t>
            </a:r>
            <a:r>
              <a:rPr lang="en-US" dirty="0" smtClean="0"/>
              <a:t>);</a:t>
            </a:r>
          </a:p>
          <a:p>
            <a:r>
              <a:rPr lang="en-US" dirty="0" smtClean="0"/>
              <a:t>            Packets p = (Packets)</a:t>
            </a:r>
            <a:r>
              <a:rPr lang="en-US" dirty="0" err="1" smtClean="0"/>
              <a:t>bf.Deserialize</a:t>
            </a:r>
            <a:r>
              <a:rPr lang="en-US" dirty="0" smtClean="0"/>
              <a:t>(</a:t>
            </a:r>
            <a:r>
              <a:rPr lang="en-US" dirty="0" err="1" smtClean="0"/>
              <a:t>ms</a:t>
            </a:r>
            <a:r>
              <a:rPr lang="en-US" dirty="0" smtClean="0"/>
              <a:t>);    //</a:t>
            </a:r>
            <a:r>
              <a:rPr lang="en-US" dirty="0" err="1" smtClean="0"/>
              <a:t>deserialize</a:t>
            </a:r>
            <a:r>
              <a:rPr lang="en-US" dirty="0" smtClean="0"/>
              <a:t> the byte array held in memory stream into packet</a:t>
            </a:r>
          </a:p>
          <a:p>
            <a:r>
              <a:rPr lang="en-US" dirty="0" smtClean="0"/>
              <a:t>            </a:t>
            </a:r>
            <a:r>
              <a:rPr lang="en-US" dirty="0" err="1" smtClean="0"/>
              <a:t>ms.Close</a:t>
            </a:r>
            <a:r>
              <a:rPr lang="en-US" dirty="0" smtClean="0"/>
              <a:t>();</a:t>
            </a:r>
          </a:p>
          <a:p>
            <a:r>
              <a:rPr lang="en-US" dirty="0" smtClean="0"/>
              <a:t>            </a:t>
            </a:r>
            <a:r>
              <a:rPr lang="en-US" dirty="0" err="1" smtClean="0"/>
              <a:t>this.Gdata</a:t>
            </a:r>
            <a:r>
              <a:rPr lang="en-US" dirty="0" smtClean="0"/>
              <a:t> = </a:t>
            </a:r>
            <a:r>
              <a:rPr lang="en-US" dirty="0" err="1" smtClean="0"/>
              <a:t>p.Gdata</a:t>
            </a:r>
            <a:r>
              <a:rPr lang="en-US" dirty="0" smtClean="0"/>
              <a:t>;</a:t>
            </a:r>
          </a:p>
          <a:p>
            <a:r>
              <a:rPr lang="en-US" dirty="0" smtClean="0"/>
              <a:t>            </a:t>
            </a:r>
            <a:r>
              <a:rPr lang="en-US" dirty="0" err="1" smtClean="0"/>
              <a:t>this.packetInt</a:t>
            </a:r>
            <a:r>
              <a:rPr lang="en-US" dirty="0" smtClean="0"/>
              <a:t> = </a:t>
            </a:r>
            <a:r>
              <a:rPr lang="en-US" dirty="0" err="1" smtClean="0"/>
              <a:t>p.packetInt</a:t>
            </a:r>
            <a:r>
              <a:rPr lang="en-US" dirty="0" smtClean="0"/>
              <a:t>;</a:t>
            </a:r>
          </a:p>
          <a:p>
            <a:r>
              <a:rPr lang="en-US" dirty="0" smtClean="0"/>
              <a:t>            </a:t>
            </a:r>
            <a:r>
              <a:rPr lang="en-US" dirty="0" err="1" smtClean="0"/>
              <a:t>this.packetBool</a:t>
            </a:r>
            <a:r>
              <a:rPr lang="en-US" dirty="0" smtClean="0"/>
              <a:t> = </a:t>
            </a:r>
            <a:r>
              <a:rPr lang="en-US" dirty="0" err="1" smtClean="0"/>
              <a:t>p.packetBool</a:t>
            </a:r>
            <a:r>
              <a:rPr lang="en-US" dirty="0" smtClean="0"/>
              <a:t>;</a:t>
            </a:r>
          </a:p>
        </p:txBody>
      </p:sp>
    </p:spTree>
    <p:extLst>
      <p:ext uri="{BB962C8B-B14F-4D97-AF65-F5344CB8AC3E}">
        <p14:creationId xmlns:p14="http://schemas.microsoft.com/office/powerpoint/2010/main" val="31659163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073" y="213894"/>
            <a:ext cx="6196264" cy="729430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smtClean="0"/>
              <a:t> </a:t>
            </a:r>
            <a:r>
              <a:rPr lang="en-US" dirty="0" err="1" smtClean="0"/>
              <a:t>this.senderID</a:t>
            </a:r>
            <a:r>
              <a:rPr lang="en-US" dirty="0" smtClean="0"/>
              <a:t> = </a:t>
            </a:r>
            <a:r>
              <a:rPr lang="en-US" dirty="0" err="1" smtClean="0"/>
              <a:t>p.senderID</a:t>
            </a:r>
            <a:r>
              <a:rPr lang="en-US" dirty="0" smtClean="0"/>
              <a:t>;</a:t>
            </a:r>
          </a:p>
          <a:p>
            <a:r>
              <a:rPr lang="en-US" dirty="0" smtClean="0"/>
              <a:t>            </a:t>
            </a:r>
            <a:r>
              <a:rPr lang="en-US" dirty="0" err="1" smtClean="0"/>
              <a:t>this.packetType</a:t>
            </a:r>
            <a:r>
              <a:rPr lang="en-US" dirty="0" smtClean="0"/>
              <a:t> = </a:t>
            </a:r>
            <a:r>
              <a:rPr lang="en-US" dirty="0" err="1" smtClean="0"/>
              <a:t>p.packetType</a:t>
            </a:r>
            <a:r>
              <a:rPr lang="en-US" dirty="0" smtClean="0"/>
              <a:t>;</a:t>
            </a:r>
          </a:p>
          <a:p>
            <a:r>
              <a:rPr lang="en-US" dirty="0" smtClean="0"/>
              <a:t>        }</a:t>
            </a:r>
          </a:p>
          <a:p>
            <a:endParaRPr lang="en-US" dirty="0" smtClean="0"/>
          </a:p>
          <a:p>
            <a:r>
              <a:rPr lang="en-US" dirty="0" smtClean="0"/>
              <a:t>        public byte[] </a:t>
            </a:r>
            <a:r>
              <a:rPr lang="en-US" dirty="0" err="1" smtClean="0"/>
              <a:t>ToBytes</a:t>
            </a:r>
            <a:r>
              <a:rPr lang="en-US" dirty="0" smtClean="0"/>
              <a:t>()</a:t>
            </a:r>
          </a:p>
          <a:p>
            <a:r>
              <a:rPr lang="en-US" dirty="0" smtClean="0"/>
              <a:t>        {</a:t>
            </a:r>
          </a:p>
          <a:p>
            <a:r>
              <a:rPr lang="en-US" dirty="0" smtClean="0"/>
              <a:t>            </a:t>
            </a:r>
            <a:r>
              <a:rPr lang="en-US" dirty="0" err="1" smtClean="0"/>
              <a:t>BinaryFormatter</a:t>
            </a:r>
            <a:r>
              <a:rPr lang="en-US" dirty="0" smtClean="0"/>
              <a:t> bf = new </a:t>
            </a:r>
            <a:r>
              <a:rPr lang="en-US" dirty="0" err="1" smtClean="0"/>
              <a:t>BinaryFormatter</a:t>
            </a:r>
            <a:r>
              <a:rPr lang="en-US" dirty="0" smtClean="0"/>
              <a:t>();</a:t>
            </a:r>
          </a:p>
          <a:p>
            <a:r>
              <a:rPr lang="en-US" dirty="0" smtClean="0"/>
              <a:t>            </a:t>
            </a:r>
            <a:r>
              <a:rPr lang="en-US" dirty="0" err="1" smtClean="0"/>
              <a:t>MemoryStream</a:t>
            </a:r>
            <a:r>
              <a:rPr lang="en-US" dirty="0" smtClean="0"/>
              <a:t> </a:t>
            </a:r>
            <a:r>
              <a:rPr lang="en-US" dirty="0" err="1" smtClean="0"/>
              <a:t>ms</a:t>
            </a:r>
            <a:r>
              <a:rPr lang="en-US" dirty="0" smtClean="0"/>
              <a:t> = new </a:t>
            </a:r>
            <a:r>
              <a:rPr lang="en-US" dirty="0" err="1" smtClean="0"/>
              <a:t>MemoryStream</a:t>
            </a:r>
            <a:r>
              <a:rPr lang="en-US" dirty="0" smtClean="0"/>
              <a:t>();</a:t>
            </a:r>
          </a:p>
          <a:p>
            <a:r>
              <a:rPr lang="en-US" dirty="0" smtClean="0"/>
              <a:t>            </a:t>
            </a:r>
            <a:r>
              <a:rPr lang="en-US" dirty="0" err="1" smtClean="0"/>
              <a:t>bf.Serialize</a:t>
            </a:r>
            <a:r>
              <a:rPr lang="en-US" dirty="0" smtClean="0"/>
              <a:t>(</a:t>
            </a:r>
            <a:r>
              <a:rPr lang="en-US" dirty="0" err="1" smtClean="0"/>
              <a:t>ms</a:t>
            </a:r>
            <a:r>
              <a:rPr lang="en-US" dirty="0" smtClean="0"/>
              <a:t>, this);                 // this </a:t>
            </a:r>
            <a:r>
              <a:rPr lang="en-US" dirty="0" err="1" smtClean="0"/>
              <a:t>impleies</a:t>
            </a:r>
            <a:r>
              <a:rPr lang="en-US" dirty="0" smtClean="0"/>
              <a:t> the object we are contained in</a:t>
            </a:r>
          </a:p>
          <a:p>
            <a:r>
              <a:rPr lang="en-US" dirty="0" smtClean="0"/>
              <a:t>            byte[] bytes = </a:t>
            </a:r>
            <a:r>
              <a:rPr lang="en-US" dirty="0" err="1" smtClean="0"/>
              <a:t>ms.ToArray</a:t>
            </a:r>
            <a:r>
              <a:rPr lang="en-US" dirty="0" smtClean="0"/>
              <a:t>();</a:t>
            </a:r>
          </a:p>
          <a:p>
            <a:r>
              <a:rPr lang="en-US" dirty="0" smtClean="0"/>
              <a:t>            </a:t>
            </a:r>
            <a:r>
              <a:rPr lang="en-US" dirty="0" err="1" smtClean="0"/>
              <a:t>ms.Close</a:t>
            </a:r>
            <a:r>
              <a:rPr lang="en-US" dirty="0" smtClean="0"/>
              <a:t>();</a:t>
            </a:r>
          </a:p>
          <a:p>
            <a:r>
              <a:rPr lang="en-US" dirty="0" smtClean="0"/>
              <a:t>            return bytes;</a:t>
            </a:r>
          </a:p>
          <a:p>
            <a:r>
              <a:rPr lang="en-US" dirty="0" smtClean="0"/>
              <a:t>        }</a:t>
            </a:r>
          </a:p>
          <a:p>
            <a:endParaRPr lang="en-US" dirty="0" smtClean="0"/>
          </a:p>
          <a:p>
            <a:r>
              <a:rPr lang="en-US" dirty="0" smtClean="0"/>
              <a:t>        public static string GetIP4Address()</a:t>
            </a:r>
          </a:p>
          <a:p>
            <a:r>
              <a:rPr lang="en-US" dirty="0" smtClean="0"/>
              <a:t>        {</a:t>
            </a:r>
          </a:p>
          <a:p>
            <a:r>
              <a:rPr lang="en-US" dirty="0" smtClean="0"/>
              <a:t>            </a:t>
            </a:r>
            <a:r>
              <a:rPr lang="en-US" dirty="0" err="1" smtClean="0"/>
              <a:t>IPAddress</a:t>
            </a:r>
            <a:r>
              <a:rPr lang="en-US" dirty="0" smtClean="0"/>
              <a:t>[] </a:t>
            </a:r>
            <a:r>
              <a:rPr lang="en-US" dirty="0" err="1" smtClean="0"/>
              <a:t>ips</a:t>
            </a:r>
            <a:r>
              <a:rPr lang="en-US" dirty="0" smtClean="0"/>
              <a:t>=</a:t>
            </a:r>
            <a:r>
              <a:rPr lang="en-US" dirty="0" err="1" smtClean="0"/>
              <a:t>Dns.GetHostAddresses</a:t>
            </a:r>
            <a:r>
              <a:rPr lang="en-US" dirty="0" smtClean="0"/>
              <a:t>(</a:t>
            </a:r>
            <a:r>
              <a:rPr lang="en-US" dirty="0" err="1" smtClean="0"/>
              <a:t>Dns.GetHostName</a:t>
            </a:r>
            <a:r>
              <a:rPr lang="en-US" dirty="0" smtClean="0"/>
              <a:t>());</a:t>
            </a:r>
          </a:p>
          <a:p>
            <a:r>
              <a:rPr lang="en-US" dirty="0" smtClean="0"/>
              <a:t>            </a:t>
            </a:r>
            <a:r>
              <a:rPr lang="en-US" dirty="0" err="1" smtClean="0"/>
              <a:t>foreach</a:t>
            </a:r>
            <a:r>
              <a:rPr lang="en-US" dirty="0" smtClean="0"/>
              <a:t>(</a:t>
            </a:r>
            <a:r>
              <a:rPr lang="en-US" dirty="0" err="1" smtClean="0"/>
              <a:t>IPAddress</a:t>
            </a:r>
            <a:r>
              <a:rPr lang="en-US" dirty="0" smtClean="0"/>
              <a:t> </a:t>
            </a:r>
            <a:r>
              <a:rPr lang="en-US" dirty="0" err="1" smtClean="0"/>
              <a:t>i</a:t>
            </a:r>
            <a:r>
              <a:rPr lang="en-US" dirty="0" smtClean="0"/>
              <a:t> in </a:t>
            </a:r>
            <a:r>
              <a:rPr lang="en-US" dirty="0" err="1" smtClean="0"/>
              <a:t>ips</a:t>
            </a:r>
            <a:r>
              <a:rPr lang="en-US" dirty="0" smtClean="0"/>
              <a:t>)</a:t>
            </a:r>
          </a:p>
          <a:p>
            <a:r>
              <a:rPr lang="en-US" dirty="0" smtClean="0"/>
              <a:t>            {</a:t>
            </a:r>
          </a:p>
          <a:p>
            <a:r>
              <a:rPr lang="en-US" dirty="0" smtClean="0"/>
              <a:t>                if (</a:t>
            </a:r>
            <a:r>
              <a:rPr lang="en-US" dirty="0" err="1" smtClean="0"/>
              <a:t>i.AddressFamily</a:t>
            </a:r>
            <a:r>
              <a:rPr lang="en-US" dirty="0" smtClean="0"/>
              <a:t> == </a:t>
            </a:r>
            <a:r>
              <a:rPr lang="en-US" dirty="0" err="1" smtClean="0"/>
              <a:t>System.Net.Sockets.AddressFamily.InterNetwork</a:t>
            </a:r>
            <a:r>
              <a:rPr lang="en-US" dirty="0" smtClean="0"/>
              <a:t>)</a:t>
            </a:r>
          </a:p>
          <a:p>
            <a:r>
              <a:rPr lang="en-US" dirty="0" smtClean="0"/>
              <a:t>                    return </a:t>
            </a:r>
            <a:r>
              <a:rPr lang="en-US" dirty="0" err="1" smtClean="0"/>
              <a:t>i.ToString</a:t>
            </a:r>
            <a:r>
              <a:rPr lang="en-US" dirty="0" smtClean="0"/>
              <a:t>();</a:t>
            </a:r>
          </a:p>
          <a:p>
            <a:r>
              <a:rPr lang="en-US" dirty="0" smtClean="0"/>
              <a:t>            }</a:t>
            </a:r>
          </a:p>
          <a:p>
            <a:r>
              <a:rPr lang="en-US" dirty="0" smtClean="0"/>
              <a:t>            return "127.0.0.1";</a:t>
            </a:r>
          </a:p>
        </p:txBody>
      </p:sp>
      <p:sp>
        <p:nvSpPr>
          <p:cNvPr id="3" name="TextBox 2"/>
          <p:cNvSpPr txBox="1"/>
          <p:nvPr/>
        </p:nvSpPr>
        <p:spPr>
          <a:xfrm>
            <a:off x="6942221" y="513347"/>
            <a:ext cx="1876926"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 }</a:t>
            </a:r>
          </a:p>
          <a:p>
            <a:r>
              <a:rPr lang="en-US" dirty="0" smtClean="0"/>
              <a:t>    }</a:t>
            </a:r>
          </a:p>
          <a:p>
            <a:r>
              <a:rPr lang="en-US" dirty="0" smtClean="0"/>
              <a:t>    public </a:t>
            </a:r>
            <a:r>
              <a:rPr lang="en-US" dirty="0" err="1" smtClean="0"/>
              <a:t>enum</a:t>
            </a:r>
            <a:r>
              <a:rPr lang="en-US" dirty="0" smtClean="0"/>
              <a:t> </a:t>
            </a:r>
            <a:r>
              <a:rPr lang="en-US" dirty="0" err="1" smtClean="0"/>
              <a:t>PacketType</a:t>
            </a:r>
            <a:endParaRPr lang="en-US" dirty="0" smtClean="0"/>
          </a:p>
          <a:p>
            <a:r>
              <a:rPr lang="en-US" dirty="0" smtClean="0"/>
              <a:t>    {</a:t>
            </a:r>
          </a:p>
          <a:p>
            <a:r>
              <a:rPr lang="en-US" dirty="0" smtClean="0"/>
              <a:t>        Registration,</a:t>
            </a:r>
          </a:p>
          <a:p>
            <a:r>
              <a:rPr lang="en-US" dirty="0" smtClean="0"/>
              <a:t>        Chat</a:t>
            </a:r>
          </a:p>
          <a:p>
            <a:r>
              <a:rPr lang="en-US" dirty="0" smtClean="0"/>
              <a:t>    }</a:t>
            </a:r>
          </a:p>
          <a:p>
            <a:r>
              <a:rPr lang="en-US" dirty="0" smtClean="0"/>
              <a:t>}</a:t>
            </a:r>
            <a:endParaRPr lang="en-US" dirty="0"/>
          </a:p>
        </p:txBody>
      </p:sp>
    </p:spTree>
    <p:extLst>
      <p:ext uri="{BB962C8B-B14F-4D97-AF65-F5344CB8AC3E}">
        <p14:creationId xmlns:p14="http://schemas.microsoft.com/office/powerpoint/2010/main" val="40989528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0"/>
            <a:ext cx="5678906" cy="701730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//Server</a:t>
            </a:r>
          </a:p>
          <a:p>
            <a:r>
              <a:rPr lang="en-US" dirty="0" smtClean="0"/>
              <a:t>using </a:t>
            </a:r>
            <a:r>
              <a:rPr lang="en-US" dirty="0"/>
              <a:t>System;</a:t>
            </a:r>
          </a:p>
          <a:p>
            <a:r>
              <a:rPr lang="en-US" dirty="0"/>
              <a:t>using </a:t>
            </a:r>
            <a:r>
              <a:rPr lang="en-US" dirty="0" err="1"/>
              <a:t>System.Collections.Generic</a:t>
            </a:r>
            <a:r>
              <a:rPr lang="en-US" dirty="0"/>
              <a:t>;</a:t>
            </a:r>
          </a:p>
          <a:p>
            <a:r>
              <a:rPr lang="en-US" dirty="0"/>
              <a:t>using </a:t>
            </a:r>
            <a:r>
              <a:rPr lang="en-US" dirty="0" err="1"/>
              <a:t>System.Linq</a:t>
            </a:r>
            <a:r>
              <a:rPr lang="en-US" dirty="0"/>
              <a:t>;</a:t>
            </a:r>
          </a:p>
          <a:p>
            <a:r>
              <a:rPr lang="en-US" dirty="0"/>
              <a:t>using </a:t>
            </a:r>
            <a:r>
              <a:rPr lang="en-US" dirty="0" err="1"/>
              <a:t>System.Text</a:t>
            </a:r>
            <a:r>
              <a:rPr lang="en-US" dirty="0"/>
              <a:t>;</a:t>
            </a:r>
          </a:p>
          <a:p>
            <a:r>
              <a:rPr lang="en-US" dirty="0"/>
              <a:t>using </a:t>
            </a:r>
            <a:r>
              <a:rPr lang="en-US" dirty="0" err="1"/>
              <a:t>System.Threading.Tasks</a:t>
            </a:r>
            <a:r>
              <a:rPr lang="en-US" dirty="0"/>
              <a:t>;</a:t>
            </a:r>
          </a:p>
          <a:p>
            <a:r>
              <a:rPr lang="en-US" dirty="0"/>
              <a:t>using </a:t>
            </a:r>
            <a:r>
              <a:rPr lang="en-US" dirty="0" err="1"/>
              <a:t>ServerData</a:t>
            </a:r>
            <a:r>
              <a:rPr lang="en-US" dirty="0"/>
              <a:t>;</a:t>
            </a:r>
          </a:p>
          <a:p>
            <a:r>
              <a:rPr lang="en-US" dirty="0"/>
              <a:t>using </a:t>
            </a:r>
            <a:r>
              <a:rPr lang="en-US" dirty="0" err="1"/>
              <a:t>System.Net.Sockets</a:t>
            </a:r>
            <a:r>
              <a:rPr lang="en-US" dirty="0"/>
              <a:t>;</a:t>
            </a:r>
          </a:p>
          <a:p>
            <a:r>
              <a:rPr lang="en-US" dirty="0"/>
              <a:t>using System.IO;</a:t>
            </a:r>
          </a:p>
          <a:p>
            <a:r>
              <a:rPr lang="en-US" dirty="0"/>
              <a:t>using </a:t>
            </a:r>
            <a:r>
              <a:rPr lang="en-US" dirty="0" err="1"/>
              <a:t>System.Threading</a:t>
            </a:r>
            <a:r>
              <a:rPr lang="en-US" dirty="0"/>
              <a:t>;</a:t>
            </a:r>
          </a:p>
          <a:p>
            <a:r>
              <a:rPr lang="en-US" dirty="0"/>
              <a:t>using </a:t>
            </a:r>
            <a:r>
              <a:rPr lang="en-US" dirty="0" err="1"/>
              <a:t>System.Net</a:t>
            </a:r>
            <a:r>
              <a:rPr lang="en-US" dirty="0"/>
              <a:t>;</a:t>
            </a:r>
          </a:p>
          <a:p>
            <a:r>
              <a:rPr lang="en-US" dirty="0"/>
              <a:t>namespace Server</a:t>
            </a:r>
          </a:p>
          <a:p>
            <a:r>
              <a:rPr lang="en-US" dirty="0"/>
              <a:t>{</a:t>
            </a:r>
          </a:p>
          <a:p>
            <a:r>
              <a:rPr lang="en-US" dirty="0"/>
              <a:t>    class Server</a:t>
            </a:r>
          </a:p>
          <a:p>
            <a:r>
              <a:rPr lang="en-US" dirty="0"/>
              <a:t>    {</a:t>
            </a:r>
          </a:p>
          <a:p>
            <a:r>
              <a:rPr lang="en-US" dirty="0"/>
              <a:t>        static Socket </a:t>
            </a:r>
            <a:r>
              <a:rPr lang="en-US" dirty="0" err="1"/>
              <a:t>listnerSocket</a:t>
            </a:r>
            <a:r>
              <a:rPr lang="en-US" dirty="0"/>
              <a:t>;</a:t>
            </a:r>
          </a:p>
          <a:p>
            <a:r>
              <a:rPr lang="en-US" dirty="0"/>
              <a:t>        static List&lt;</a:t>
            </a:r>
            <a:r>
              <a:rPr lang="en-US" dirty="0" err="1"/>
              <a:t>ClientData</a:t>
            </a:r>
            <a:r>
              <a:rPr lang="en-US" dirty="0"/>
              <a:t>&gt; _clients;</a:t>
            </a:r>
          </a:p>
          <a:p>
            <a:r>
              <a:rPr lang="en-US" dirty="0"/>
              <a:t>        static void Main(string[] </a:t>
            </a:r>
            <a:r>
              <a:rPr lang="en-US" dirty="0" err="1"/>
              <a:t>args</a:t>
            </a:r>
            <a:r>
              <a:rPr lang="en-US" dirty="0"/>
              <a:t>)</a:t>
            </a:r>
          </a:p>
          <a:p>
            <a:r>
              <a:rPr lang="en-US" dirty="0"/>
              <a:t>        {</a:t>
            </a:r>
          </a:p>
          <a:p>
            <a:r>
              <a:rPr lang="en-US" dirty="0"/>
              <a:t>            </a:t>
            </a:r>
            <a:r>
              <a:rPr lang="en-US" dirty="0" err="1"/>
              <a:t>Console.WriteLine</a:t>
            </a:r>
            <a:r>
              <a:rPr lang="en-US" dirty="0"/>
              <a:t>("Starting server on " + Packets.GetIP4Address());</a:t>
            </a:r>
          </a:p>
          <a:p>
            <a:r>
              <a:rPr lang="en-US" dirty="0"/>
              <a:t>            </a:t>
            </a:r>
            <a:r>
              <a:rPr lang="en-US" dirty="0" err="1"/>
              <a:t>listnerSocket</a:t>
            </a:r>
            <a:r>
              <a:rPr lang="en-US" dirty="0"/>
              <a:t> =new Socket(</a:t>
            </a:r>
            <a:r>
              <a:rPr lang="en-US" dirty="0" err="1"/>
              <a:t>AddressFamily.InterNetwork,SocketType.Stream,ProtocolType.Tcp</a:t>
            </a:r>
            <a:r>
              <a:rPr lang="en-US" dirty="0"/>
              <a:t>);</a:t>
            </a:r>
          </a:p>
          <a:p>
            <a:endParaRPr lang="en-US" dirty="0"/>
          </a:p>
        </p:txBody>
      </p:sp>
    </p:spTree>
    <p:extLst>
      <p:ext uri="{BB962C8B-B14F-4D97-AF65-F5344CB8AC3E}">
        <p14:creationId xmlns:p14="http://schemas.microsoft.com/office/powerpoint/2010/main" val="2680708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568" y="215334"/>
            <a:ext cx="4572000" cy="757130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smtClean="0"/>
              <a:t> _clients = new List&lt;</a:t>
            </a:r>
            <a:r>
              <a:rPr lang="en-US" dirty="0" err="1" smtClean="0"/>
              <a:t>ClientData</a:t>
            </a:r>
            <a:r>
              <a:rPr lang="en-US" dirty="0" smtClean="0"/>
              <a:t>&gt;();</a:t>
            </a:r>
          </a:p>
          <a:p>
            <a:r>
              <a:rPr lang="en-US" dirty="0" smtClean="0"/>
              <a:t>            </a:t>
            </a:r>
            <a:r>
              <a:rPr lang="en-US" dirty="0" err="1" smtClean="0"/>
              <a:t>IPEndPoint</a:t>
            </a:r>
            <a:r>
              <a:rPr lang="en-US" dirty="0" smtClean="0"/>
              <a:t> </a:t>
            </a:r>
            <a:r>
              <a:rPr lang="en-US" dirty="0" err="1" smtClean="0"/>
              <a:t>ip</a:t>
            </a:r>
            <a:r>
              <a:rPr lang="en-US" dirty="0" smtClean="0"/>
              <a:t> = new </a:t>
            </a:r>
            <a:r>
              <a:rPr lang="en-US" dirty="0" err="1" smtClean="0"/>
              <a:t>IPEndPoint</a:t>
            </a:r>
            <a:r>
              <a:rPr lang="en-US" dirty="0" smtClean="0"/>
              <a:t>(</a:t>
            </a:r>
            <a:r>
              <a:rPr lang="en-US" dirty="0" err="1" smtClean="0"/>
              <a:t>IPAddress.Parse</a:t>
            </a:r>
            <a:r>
              <a:rPr lang="en-US" dirty="0" smtClean="0"/>
              <a:t>(Packets.GetIP4Address()), 4242); </a:t>
            </a:r>
          </a:p>
          <a:p>
            <a:r>
              <a:rPr lang="en-US" dirty="0" smtClean="0"/>
              <a:t>            </a:t>
            </a:r>
            <a:r>
              <a:rPr lang="en-US" dirty="0" err="1" smtClean="0"/>
              <a:t>listnerSocket.Bind</a:t>
            </a:r>
            <a:r>
              <a:rPr lang="en-US" dirty="0" smtClean="0"/>
              <a:t>(</a:t>
            </a:r>
            <a:r>
              <a:rPr lang="en-US" dirty="0" err="1" smtClean="0"/>
              <a:t>ip</a:t>
            </a:r>
            <a:r>
              <a:rPr lang="en-US" dirty="0" smtClean="0"/>
              <a:t>);</a:t>
            </a:r>
          </a:p>
          <a:p>
            <a:r>
              <a:rPr lang="en-US" dirty="0" smtClean="0"/>
              <a:t>            Thread </a:t>
            </a:r>
            <a:r>
              <a:rPr lang="en-US" dirty="0" err="1" smtClean="0"/>
              <a:t>listenThread</a:t>
            </a:r>
            <a:r>
              <a:rPr lang="en-US" dirty="0" smtClean="0"/>
              <a:t> = new Thread(</a:t>
            </a:r>
            <a:r>
              <a:rPr lang="en-US" dirty="0" err="1" smtClean="0"/>
              <a:t>ListenThread</a:t>
            </a:r>
            <a:r>
              <a:rPr lang="en-US" dirty="0" smtClean="0"/>
              <a:t>);</a:t>
            </a:r>
          </a:p>
          <a:p>
            <a:r>
              <a:rPr lang="en-US" dirty="0" smtClean="0"/>
              <a:t>            </a:t>
            </a:r>
            <a:r>
              <a:rPr lang="en-US" dirty="0" err="1" smtClean="0"/>
              <a:t>listenThread.Start</a:t>
            </a:r>
            <a:r>
              <a:rPr lang="en-US" dirty="0" smtClean="0"/>
              <a:t>();</a:t>
            </a:r>
          </a:p>
          <a:p>
            <a:endParaRPr lang="en-US" dirty="0" smtClean="0"/>
          </a:p>
          <a:p>
            <a:r>
              <a:rPr lang="en-US" dirty="0" smtClean="0"/>
              <a:t>        } // start server</a:t>
            </a:r>
          </a:p>
          <a:p>
            <a:endParaRPr lang="en-US" dirty="0" smtClean="0"/>
          </a:p>
          <a:p>
            <a:r>
              <a:rPr lang="en-US" dirty="0" smtClean="0"/>
              <a:t>        // we need</a:t>
            </a:r>
          </a:p>
          <a:p>
            <a:r>
              <a:rPr lang="en-US" dirty="0" smtClean="0"/>
              <a:t>        // listener - listens for clients trying to connect</a:t>
            </a:r>
          </a:p>
          <a:p>
            <a:r>
              <a:rPr lang="en-US" dirty="0" smtClean="0"/>
              <a:t>        static void </a:t>
            </a:r>
            <a:r>
              <a:rPr lang="en-US" dirty="0" err="1" smtClean="0"/>
              <a:t>ListenThread</a:t>
            </a:r>
            <a:r>
              <a:rPr lang="en-US" dirty="0" smtClean="0"/>
              <a:t>()</a:t>
            </a:r>
          </a:p>
          <a:p>
            <a:r>
              <a:rPr lang="en-US" dirty="0" smtClean="0"/>
              <a:t>        {</a:t>
            </a:r>
          </a:p>
          <a:p>
            <a:r>
              <a:rPr lang="en-US" dirty="0" smtClean="0"/>
              <a:t>            for (; ; )</a:t>
            </a:r>
          </a:p>
          <a:p>
            <a:r>
              <a:rPr lang="en-US" dirty="0" smtClean="0"/>
              <a:t>            {</a:t>
            </a:r>
          </a:p>
          <a:p>
            <a:r>
              <a:rPr lang="en-US" dirty="0" smtClean="0"/>
              <a:t>                </a:t>
            </a:r>
            <a:r>
              <a:rPr lang="en-US" dirty="0" err="1" smtClean="0"/>
              <a:t>listnerSocket.Listen</a:t>
            </a:r>
            <a:r>
              <a:rPr lang="en-US" dirty="0" smtClean="0"/>
              <a:t>(0);</a:t>
            </a:r>
          </a:p>
          <a:p>
            <a:r>
              <a:rPr lang="en-US" dirty="0" smtClean="0"/>
              <a:t>                _</a:t>
            </a:r>
            <a:r>
              <a:rPr lang="en-US" dirty="0" err="1" smtClean="0"/>
              <a:t>clients.Add</a:t>
            </a:r>
            <a:r>
              <a:rPr lang="en-US" dirty="0" smtClean="0"/>
              <a:t>(new </a:t>
            </a:r>
            <a:r>
              <a:rPr lang="en-US" dirty="0" err="1" smtClean="0"/>
              <a:t>ClientData</a:t>
            </a:r>
            <a:r>
              <a:rPr lang="en-US" dirty="0" smtClean="0"/>
              <a:t>(</a:t>
            </a:r>
            <a:r>
              <a:rPr lang="en-US" dirty="0" err="1" smtClean="0"/>
              <a:t>listnerSocket.Accept</a:t>
            </a:r>
            <a:r>
              <a:rPr lang="en-US" dirty="0" smtClean="0"/>
              <a:t>()));</a:t>
            </a:r>
          </a:p>
          <a:p>
            <a:r>
              <a:rPr lang="en-US" dirty="0" smtClean="0"/>
              <a:t>            }</a:t>
            </a:r>
          </a:p>
          <a:p>
            <a:r>
              <a:rPr lang="en-US" dirty="0" smtClean="0"/>
              <a:t>        }</a:t>
            </a:r>
          </a:p>
          <a:p>
            <a:endParaRPr lang="en-US" dirty="0" smtClean="0"/>
          </a:p>
          <a:p>
            <a:endParaRPr lang="en-US" dirty="0" smtClean="0"/>
          </a:p>
          <a:p>
            <a:r>
              <a:rPr lang="en-US" dirty="0" smtClean="0"/>
              <a:t>        //</a:t>
            </a:r>
            <a:r>
              <a:rPr lang="en-US" dirty="0" err="1" smtClean="0"/>
              <a:t>clinetdatathread</a:t>
            </a:r>
            <a:r>
              <a:rPr lang="en-US" dirty="0" smtClean="0"/>
              <a:t> - </a:t>
            </a:r>
            <a:r>
              <a:rPr lang="en-US" dirty="0" err="1" smtClean="0"/>
              <a:t>recieves</a:t>
            </a:r>
            <a:r>
              <a:rPr lang="en-US" dirty="0" smtClean="0"/>
              <a:t> data from each client individually</a:t>
            </a:r>
          </a:p>
        </p:txBody>
      </p:sp>
      <p:sp>
        <p:nvSpPr>
          <p:cNvPr id="3" name="TextBox 2"/>
          <p:cNvSpPr txBox="1"/>
          <p:nvPr/>
        </p:nvSpPr>
        <p:spPr>
          <a:xfrm>
            <a:off x="4969042" y="497305"/>
            <a:ext cx="3934327" cy="701730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 public static void </a:t>
            </a:r>
            <a:r>
              <a:rPr lang="en-US" dirty="0" err="1" smtClean="0"/>
              <a:t>Data_IN</a:t>
            </a:r>
            <a:r>
              <a:rPr lang="en-US" dirty="0" smtClean="0"/>
              <a:t>(object </a:t>
            </a:r>
            <a:r>
              <a:rPr lang="en-US" dirty="0" err="1" smtClean="0"/>
              <a:t>cSocket</a:t>
            </a:r>
            <a:r>
              <a:rPr lang="en-US" dirty="0" smtClean="0"/>
              <a:t>)</a:t>
            </a:r>
          </a:p>
          <a:p>
            <a:r>
              <a:rPr lang="en-US" dirty="0" smtClean="0"/>
              <a:t>        {</a:t>
            </a:r>
          </a:p>
          <a:p>
            <a:r>
              <a:rPr lang="en-US" dirty="0" smtClean="0"/>
              <a:t>            Socket </a:t>
            </a:r>
            <a:r>
              <a:rPr lang="en-US" dirty="0" err="1" smtClean="0"/>
              <a:t>clientSocket</a:t>
            </a:r>
            <a:r>
              <a:rPr lang="en-US" dirty="0" smtClean="0"/>
              <a:t> = (Socket)</a:t>
            </a:r>
            <a:r>
              <a:rPr lang="en-US" dirty="0" err="1" smtClean="0"/>
              <a:t>cSocket</a:t>
            </a:r>
            <a:r>
              <a:rPr lang="en-US" dirty="0" smtClean="0"/>
              <a:t>;</a:t>
            </a:r>
          </a:p>
          <a:p>
            <a:r>
              <a:rPr lang="en-US" dirty="0" smtClean="0"/>
              <a:t>            byte[] Buffer;</a:t>
            </a:r>
          </a:p>
          <a:p>
            <a:r>
              <a:rPr lang="en-US" dirty="0" smtClean="0"/>
              <a:t>            int </a:t>
            </a:r>
            <a:r>
              <a:rPr lang="en-US" dirty="0" err="1" smtClean="0"/>
              <a:t>readBytes</a:t>
            </a:r>
            <a:r>
              <a:rPr lang="en-US" dirty="0" smtClean="0"/>
              <a:t>;</a:t>
            </a:r>
          </a:p>
          <a:p>
            <a:r>
              <a:rPr lang="en-US" dirty="0" smtClean="0"/>
              <a:t>            for(; ;)</a:t>
            </a:r>
          </a:p>
          <a:p>
            <a:r>
              <a:rPr lang="en-US" dirty="0" smtClean="0"/>
              <a:t>            {</a:t>
            </a:r>
          </a:p>
          <a:p>
            <a:r>
              <a:rPr lang="en-US" dirty="0" smtClean="0"/>
              <a:t>                try</a:t>
            </a:r>
          </a:p>
          <a:p>
            <a:r>
              <a:rPr lang="en-US" dirty="0" smtClean="0"/>
              <a:t>                {</a:t>
            </a:r>
          </a:p>
          <a:p>
            <a:r>
              <a:rPr lang="en-US" dirty="0" smtClean="0"/>
              <a:t>            </a:t>
            </a:r>
          </a:p>
          <a:p>
            <a:r>
              <a:rPr lang="en-US" dirty="0" smtClean="0"/>
              <a:t>                    Buffer = new byte[</a:t>
            </a:r>
            <a:r>
              <a:rPr lang="en-US" dirty="0" err="1" smtClean="0"/>
              <a:t>clientSocket.SendBufferSize</a:t>
            </a:r>
            <a:r>
              <a:rPr lang="en-US" dirty="0" smtClean="0"/>
              <a:t>];</a:t>
            </a:r>
          </a:p>
          <a:p>
            <a:r>
              <a:rPr lang="en-US" dirty="0" smtClean="0"/>
              <a:t>                    </a:t>
            </a:r>
            <a:r>
              <a:rPr lang="en-US" dirty="0" err="1" smtClean="0"/>
              <a:t>readBytes</a:t>
            </a:r>
            <a:r>
              <a:rPr lang="en-US" dirty="0" smtClean="0"/>
              <a:t> = </a:t>
            </a:r>
            <a:r>
              <a:rPr lang="en-US" dirty="0" err="1" smtClean="0"/>
              <a:t>clientSocket.Receive</a:t>
            </a:r>
            <a:r>
              <a:rPr lang="en-US" dirty="0" smtClean="0"/>
              <a:t>(Buffer);</a:t>
            </a:r>
          </a:p>
          <a:p>
            <a:r>
              <a:rPr lang="en-US" dirty="0" smtClean="0"/>
              <a:t>                    if (</a:t>
            </a:r>
            <a:r>
              <a:rPr lang="en-US" dirty="0" err="1" smtClean="0"/>
              <a:t>readBytes</a:t>
            </a:r>
            <a:r>
              <a:rPr lang="en-US" dirty="0" smtClean="0"/>
              <a:t> &gt; 0)</a:t>
            </a:r>
          </a:p>
          <a:p>
            <a:r>
              <a:rPr lang="en-US" dirty="0" smtClean="0"/>
              <a:t>                    {</a:t>
            </a:r>
          </a:p>
          <a:p>
            <a:r>
              <a:rPr lang="en-US" dirty="0" smtClean="0"/>
              <a:t>                        //handle the read data</a:t>
            </a:r>
          </a:p>
          <a:p>
            <a:r>
              <a:rPr lang="en-US" dirty="0" smtClean="0"/>
              <a:t>                        Packets packet = new Packets(Buffer);</a:t>
            </a:r>
          </a:p>
          <a:p>
            <a:r>
              <a:rPr lang="en-US" dirty="0" smtClean="0"/>
              <a:t>                        </a:t>
            </a:r>
            <a:r>
              <a:rPr lang="en-US" dirty="0" err="1" smtClean="0"/>
              <a:t>DataManager</a:t>
            </a:r>
            <a:r>
              <a:rPr lang="en-US" dirty="0" smtClean="0"/>
              <a:t>(packet);</a:t>
            </a:r>
          </a:p>
          <a:p>
            <a:r>
              <a:rPr lang="en-US" dirty="0" smtClean="0"/>
              <a:t>                    }</a:t>
            </a:r>
          </a:p>
          <a:p>
            <a:r>
              <a:rPr lang="en-US" dirty="0" smtClean="0"/>
              <a:t>                }</a:t>
            </a:r>
          </a:p>
          <a:p>
            <a:endParaRPr lang="en-US" dirty="0"/>
          </a:p>
        </p:txBody>
      </p:sp>
    </p:spTree>
    <p:extLst>
      <p:ext uri="{BB962C8B-B14F-4D97-AF65-F5344CB8AC3E}">
        <p14:creationId xmlns:p14="http://schemas.microsoft.com/office/powerpoint/2010/main" val="42599762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284" y="160902"/>
            <a:ext cx="4066674" cy="646330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smtClean="0"/>
              <a:t> catch(</a:t>
            </a:r>
            <a:r>
              <a:rPr lang="en-US" dirty="0" err="1" smtClean="0"/>
              <a:t>SocketException</a:t>
            </a:r>
            <a:r>
              <a:rPr lang="en-US" dirty="0" smtClean="0"/>
              <a:t> ex)</a:t>
            </a:r>
          </a:p>
          <a:p>
            <a:r>
              <a:rPr lang="en-US" dirty="0" smtClean="0"/>
              <a:t>                {</a:t>
            </a:r>
          </a:p>
          <a:p>
            <a:r>
              <a:rPr lang="en-US" dirty="0" smtClean="0"/>
              <a:t>                    </a:t>
            </a:r>
            <a:r>
              <a:rPr lang="en-US" dirty="0" err="1" smtClean="0"/>
              <a:t>Console.WriteLine</a:t>
            </a:r>
            <a:r>
              <a:rPr lang="en-US" dirty="0" smtClean="0"/>
              <a:t>(" A client disconnected");</a:t>
            </a:r>
          </a:p>
          <a:p>
            <a:r>
              <a:rPr lang="en-US" dirty="0" smtClean="0"/>
              <a:t>                }</a:t>
            </a:r>
          </a:p>
          <a:p>
            <a:r>
              <a:rPr lang="en-US" dirty="0" smtClean="0"/>
              <a:t>            }</a:t>
            </a:r>
          </a:p>
          <a:p>
            <a:r>
              <a:rPr lang="en-US" dirty="0" smtClean="0"/>
              <a:t>        </a:t>
            </a:r>
            <a:r>
              <a:rPr lang="en-US" dirty="0" smtClean="0"/>
              <a:t>}</a:t>
            </a:r>
            <a:endParaRPr lang="en-US" dirty="0" smtClean="0"/>
          </a:p>
          <a:p>
            <a:r>
              <a:rPr lang="en-US" dirty="0" smtClean="0"/>
              <a:t>        //data manager</a:t>
            </a:r>
          </a:p>
          <a:p>
            <a:r>
              <a:rPr lang="en-US" dirty="0" smtClean="0"/>
              <a:t>        public static void </a:t>
            </a:r>
            <a:r>
              <a:rPr lang="en-US" dirty="0" err="1" smtClean="0"/>
              <a:t>DataManager</a:t>
            </a:r>
            <a:r>
              <a:rPr lang="en-US" dirty="0" smtClean="0"/>
              <a:t>(Packets p)</a:t>
            </a:r>
          </a:p>
          <a:p>
            <a:r>
              <a:rPr lang="en-US" dirty="0" smtClean="0"/>
              <a:t>        {</a:t>
            </a:r>
          </a:p>
          <a:p>
            <a:r>
              <a:rPr lang="en-US" dirty="0" smtClean="0"/>
              <a:t>            switch(</a:t>
            </a:r>
            <a:r>
              <a:rPr lang="en-US" dirty="0" err="1" smtClean="0"/>
              <a:t>p.packetType</a:t>
            </a:r>
            <a:r>
              <a:rPr lang="en-US" dirty="0" smtClean="0"/>
              <a:t>)</a:t>
            </a:r>
          </a:p>
          <a:p>
            <a:r>
              <a:rPr lang="en-US" dirty="0" smtClean="0"/>
              <a:t>            {</a:t>
            </a:r>
          </a:p>
          <a:p>
            <a:r>
              <a:rPr lang="en-US" dirty="0" smtClean="0"/>
              <a:t>                case </a:t>
            </a:r>
            <a:r>
              <a:rPr lang="en-US" dirty="0" err="1" smtClean="0"/>
              <a:t>PacketType.Chat</a:t>
            </a:r>
            <a:r>
              <a:rPr lang="en-US" dirty="0" smtClean="0"/>
              <a:t>:</a:t>
            </a:r>
          </a:p>
          <a:p>
            <a:r>
              <a:rPr lang="en-US" dirty="0" smtClean="0"/>
              <a:t>                    </a:t>
            </a:r>
            <a:r>
              <a:rPr lang="en-US" dirty="0" err="1" smtClean="0"/>
              <a:t>foreach</a:t>
            </a:r>
            <a:r>
              <a:rPr lang="en-US" dirty="0" smtClean="0"/>
              <a:t>(</a:t>
            </a:r>
            <a:r>
              <a:rPr lang="en-US" dirty="0" err="1" smtClean="0"/>
              <a:t>ClientData</a:t>
            </a:r>
            <a:r>
              <a:rPr lang="en-US" dirty="0" smtClean="0"/>
              <a:t> c in _clients)</a:t>
            </a:r>
          </a:p>
          <a:p>
            <a:r>
              <a:rPr lang="en-US" dirty="0" smtClean="0"/>
              <a:t>                    {</a:t>
            </a:r>
          </a:p>
          <a:p>
            <a:r>
              <a:rPr lang="en-US" dirty="0" smtClean="0"/>
              <a:t>                        </a:t>
            </a:r>
            <a:r>
              <a:rPr lang="en-US" dirty="0" err="1" smtClean="0"/>
              <a:t>c.clientSocket.Send</a:t>
            </a:r>
            <a:r>
              <a:rPr lang="en-US" dirty="0" smtClean="0"/>
              <a:t>(</a:t>
            </a:r>
            <a:r>
              <a:rPr lang="en-US" dirty="0" err="1" smtClean="0"/>
              <a:t>p.ToBytes</a:t>
            </a:r>
            <a:r>
              <a:rPr lang="en-US" dirty="0" smtClean="0"/>
              <a:t>());</a:t>
            </a:r>
          </a:p>
          <a:p>
            <a:r>
              <a:rPr lang="en-US" dirty="0" smtClean="0"/>
              <a:t>                    }</a:t>
            </a:r>
          </a:p>
          <a:p>
            <a:r>
              <a:rPr lang="en-US" dirty="0" smtClean="0"/>
              <a:t>                    break;</a:t>
            </a:r>
          </a:p>
          <a:p>
            <a:r>
              <a:rPr lang="en-US" dirty="0" smtClean="0"/>
              <a:t>            }</a:t>
            </a:r>
          </a:p>
          <a:p>
            <a:r>
              <a:rPr lang="en-US" dirty="0" smtClean="0"/>
              <a:t>        </a:t>
            </a:r>
            <a:r>
              <a:rPr lang="en-US" dirty="0" smtClean="0"/>
              <a:t>}    </a:t>
            </a:r>
            <a:r>
              <a:rPr lang="en-US" dirty="0" smtClean="0"/>
              <a:t>}</a:t>
            </a:r>
          </a:p>
        </p:txBody>
      </p:sp>
      <p:sp>
        <p:nvSpPr>
          <p:cNvPr id="3" name="TextBox 2"/>
          <p:cNvSpPr txBox="1"/>
          <p:nvPr/>
        </p:nvSpPr>
        <p:spPr>
          <a:xfrm>
            <a:off x="4379495" y="160902"/>
            <a:ext cx="4439653" cy="646330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class </a:t>
            </a:r>
            <a:r>
              <a:rPr lang="en-US" dirty="0" err="1" smtClean="0"/>
              <a:t>ClientData</a:t>
            </a:r>
            <a:endParaRPr lang="en-US" dirty="0" smtClean="0"/>
          </a:p>
          <a:p>
            <a:r>
              <a:rPr lang="en-US" dirty="0" smtClean="0"/>
              <a:t>    {</a:t>
            </a:r>
          </a:p>
          <a:p>
            <a:r>
              <a:rPr lang="en-US" dirty="0" smtClean="0"/>
              <a:t>        public Socket </a:t>
            </a:r>
            <a:r>
              <a:rPr lang="en-US" dirty="0" err="1" smtClean="0"/>
              <a:t>clientSocket</a:t>
            </a:r>
            <a:r>
              <a:rPr lang="en-US" dirty="0" smtClean="0"/>
              <a:t>;</a:t>
            </a:r>
          </a:p>
          <a:p>
            <a:r>
              <a:rPr lang="en-US" dirty="0" smtClean="0"/>
              <a:t>        public Thread </a:t>
            </a:r>
            <a:r>
              <a:rPr lang="en-US" dirty="0" err="1" smtClean="0"/>
              <a:t>clientThread</a:t>
            </a:r>
            <a:r>
              <a:rPr lang="en-US" dirty="0" smtClean="0"/>
              <a:t>;</a:t>
            </a:r>
          </a:p>
          <a:p>
            <a:r>
              <a:rPr lang="en-US" dirty="0" smtClean="0"/>
              <a:t>        public string id;</a:t>
            </a:r>
          </a:p>
          <a:p>
            <a:r>
              <a:rPr lang="en-US" dirty="0" smtClean="0"/>
              <a:t>        </a:t>
            </a:r>
          </a:p>
          <a:p>
            <a:r>
              <a:rPr lang="en-US" dirty="0" smtClean="0"/>
              <a:t>        public </a:t>
            </a:r>
            <a:r>
              <a:rPr lang="en-US" dirty="0" err="1" smtClean="0"/>
              <a:t>ClientData</a:t>
            </a:r>
            <a:r>
              <a:rPr lang="en-US" dirty="0" smtClean="0"/>
              <a:t>()</a:t>
            </a:r>
          </a:p>
          <a:p>
            <a:r>
              <a:rPr lang="en-US" dirty="0" smtClean="0"/>
              <a:t>        {</a:t>
            </a:r>
          </a:p>
          <a:p>
            <a:r>
              <a:rPr lang="en-US" dirty="0" smtClean="0"/>
              <a:t>            id = </a:t>
            </a:r>
            <a:r>
              <a:rPr lang="en-US" dirty="0" err="1" smtClean="0"/>
              <a:t>Guid.NewGuid</a:t>
            </a:r>
            <a:r>
              <a:rPr lang="en-US" dirty="0" smtClean="0"/>
              <a:t>().</a:t>
            </a:r>
            <a:r>
              <a:rPr lang="en-US" dirty="0" err="1" smtClean="0"/>
              <a:t>ToString</a:t>
            </a:r>
            <a:r>
              <a:rPr lang="en-US" dirty="0" smtClean="0"/>
              <a:t>();</a:t>
            </a:r>
          </a:p>
          <a:p>
            <a:r>
              <a:rPr lang="en-US" dirty="0" smtClean="0"/>
              <a:t>            </a:t>
            </a:r>
            <a:r>
              <a:rPr lang="en-US" dirty="0" err="1" smtClean="0"/>
              <a:t>clientThread</a:t>
            </a:r>
            <a:r>
              <a:rPr lang="en-US" dirty="0" smtClean="0"/>
              <a:t> = new Thread(</a:t>
            </a:r>
            <a:r>
              <a:rPr lang="en-US" dirty="0" err="1" smtClean="0"/>
              <a:t>Server.Data_IN</a:t>
            </a:r>
            <a:r>
              <a:rPr lang="en-US" dirty="0" smtClean="0"/>
              <a:t>);</a:t>
            </a:r>
          </a:p>
          <a:p>
            <a:r>
              <a:rPr lang="en-US" dirty="0" smtClean="0"/>
              <a:t>            </a:t>
            </a:r>
            <a:r>
              <a:rPr lang="en-US" dirty="0" err="1" smtClean="0"/>
              <a:t>clientThread.Start</a:t>
            </a:r>
            <a:r>
              <a:rPr lang="en-US" dirty="0" smtClean="0"/>
              <a:t>(</a:t>
            </a:r>
            <a:r>
              <a:rPr lang="en-US" dirty="0" err="1" smtClean="0"/>
              <a:t>clientSocket</a:t>
            </a:r>
            <a:r>
              <a:rPr lang="en-US" dirty="0" smtClean="0"/>
              <a:t>);</a:t>
            </a:r>
          </a:p>
          <a:p>
            <a:r>
              <a:rPr lang="en-US" dirty="0" smtClean="0"/>
              <a:t>            </a:t>
            </a:r>
            <a:r>
              <a:rPr lang="en-US" dirty="0" err="1" smtClean="0"/>
              <a:t>SendRegsitrationPacket</a:t>
            </a:r>
            <a:r>
              <a:rPr lang="en-US" dirty="0" smtClean="0"/>
              <a:t>();</a:t>
            </a:r>
          </a:p>
          <a:p>
            <a:r>
              <a:rPr lang="en-US" dirty="0" smtClean="0"/>
              <a:t>        }</a:t>
            </a:r>
          </a:p>
          <a:p>
            <a:r>
              <a:rPr lang="en-US" dirty="0" smtClean="0"/>
              <a:t>        public </a:t>
            </a:r>
            <a:r>
              <a:rPr lang="en-US" dirty="0" err="1" smtClean="0"/>
              <a:t>ClientData</a:t>
            </a:r>
            <a:r>
              <a:rPr lang="en-US" dirty="0" smtClean="0"/>
              <a:t>(Socket </a:t>
            </a:r>
            <a:r>
              <a:rPr lang="en-US" dirty="0" err="1" smtClean="0"/>
              <a:t>clientSocket</a:t>
            </a:r>
            <a:r>
              <a:rPr lang="en-US" dirty="0" smtClean="0"/>
              <a:t>)</a:t>
            </a:r>
          </a:p>
          <a:p>
            <a:r>
              <a:rPr lang="en-US" dirty="0" smtClean="0"/>
              <a:t>        {</a:t>
            </a:r>
          </a:p>
          <a:p>
            <a:r>
              <a:rPr lang="en-US" dirty="0" smtClean="0"/>
              <a:t>            </a:t>
            </a:r>
            <a:r>
              <a:rPr lang="en-US" dirty="0" err="1" smtClean="0"/>
              <a:t>this.clientSocket</a:t>
            </a:r>
            <a:r>
              <a:rPr lang="en-US" dirty="0" smtClean="0"/>
              <a:t> = </a:t>
            </a:r>
            <a:r>
              <a:rPr lang="en-US" dirty="0" err="1" smtClean="0"/>
              <a:t>clientSocket</a:t>
            </a:r>
            <a:r>
              <a:rPr lang="en-US" dirty="0" smtClean="0"/>
              <a:t>;</a:t>
            </a:r>
          </a:p>
          <a:p>
            <a:r>
              <a:rPr lang="en-US" dirty="0" smtClean="0"/>
              <a:t>            id = </a:t>
            </a:r>
            <a:r>
              <a:rPr lang="en-US" dirty="0" err="1" smtClean="0"/>
              <a:t>Guid.NewGuid</a:t>
            </a:r>
            <a:r>
              <a:rPr lang="en-US" dirty="0" smtClean="0"/>
              <a:t>().</a:t>
            </a:r>
            <a:r>
              <a:rPr lang="en-US" dirty="0" err="1" smtClean="0"/>
              <a:t>ToString</a:t>
            </a:r>
            <a:r>
              <a:rPr lang="en-US" dirty="0" smtClean="0"/>
              <a:t>();</a:t>
            </a:r>
          </a:p>
          <a:p>
            <a:r>
              <a:rPr lang="en-US" dirty="0" smtClean="0"/>
              <a:t>            </a:t>
            </a:r>
            <a:r>
              <a:rPr lang="en-US" dirty="0" err="1" smtClean="0"/>
              <a:t>clientThread</a:t>
            </a:r>
            <a:r>
              <a:rPr lang="en-US" dirty="0" smtClean="0"/>
              <a:t> = new Thread(</a:t>
            </a:r>
            <a:r>
              <a:rPr lang="en-US" dirty="0" err="1" smtClean="0"/>
              <a:t>Server.Data_IN</a:t>
            </a:r>
            <a:r>
              <a:rPr lang="en-US" dirty="0" smtClean="0"/>
              <a:t>);</a:t>
            </a:r>
          </a:p>
          <a:p>
            <a:r>
              <a:rPr lang="en-US" dirty="0" smtClean="0"/>
              <a:t>            </a:t>
            </a:r>
            <a:r>
              <a:rPr lang="en-US" dirty="0" err="1" smtClean="0"/>
              <a:t>clientThread.Start</a:t>
            </a:r>
            <a:r>
              <a:rPr lang="en-US" dirty="0" smtClean="0"/>
              <a:t>(</a:t>
            </a:r>
            <a:r>
              <a:rPr lang="en-US" dirty="0" err="1" smtClean="0"/>
              <a:t>clientSocket</a:t>
            </a:r>
            <a:r>
              <a:rPr lang="en-US" dirty="0" smtClean="0"/>
              <a:t>);</a:t>
            </a:r>
          </a:p>
          <a:p>
            <a:r>
              <a:rPr lang="en-US" dirty="0" smtClean="0"/>
              <a:t>            </a:t>
            </a:r>
            <a:r>
              <a:rPr lang="en-US" dirty="0" err="1" smtClean="0"/>
              <a:t>SendRegsitrationPacket</a:t>
            </a:r>
            <a:r>
              <a:rPr lang="en-US" dirty="0" smtClean="0"/>
              <a:t>();</a:t>
            </a:r>
          </a:p>
          <a:p>
            <a:r>
              <a:rPr lang="en-US" dirty="0" smtClean="0"/>
              <a:t>        </a:t>
            </a:r>
            <a:r>
              <a:rPr lang="en-US" dirty="0" smtClean="0"/>
              <a:t>}</a:t>
            </a:r>
            <a:endParaRPr lang="en-US" dirty="0" smtClean="0"/>
          </a:p>
        </p:txBody>
      </p:sp>
    </p:spTree>
    <p:extLst>
      <p:ext uri="{BB962C8B-B14F-4D97-AF65-F5344CB8AC3E}">
        <p14:creationId xmlns:p14="http://schemas.microsoft.com/office/powerpoint/2010/main" val="25436759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5484" y="169039"/>
            <a:ext cx="4572000" cy="286232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endParaRPr lang="en-US" dirty="0" smtClean="0"/>
          </a:p>
          <a:p>
            <a:r>
              <a:rPr lang="en-US" dirty="0" smtClean="0"/>
              <a:t>        public void </a:t>
            </a:r>
            <a:r>
              <a:rPr lang="en-US" dirty="0" err="1" smtClean="0"/>
              <a:t>SendRegsitrationPacket</a:t>
            </a:r>
            <a:r>
              <a:rPr lang="en-US" dirty="0" smtClean="0"/>
              <a:t>()</a:t>
            </a:r>
          </a:p>
          <a:p>
            <a:r>
              <a:rPr lang="en-US" dirty="0" smtClean="0"/>
              <a:t>        {</a:t>
            </a:r>
          </a:p>
          <a:p>
            <a:r>
              <a:rPr lang="en-US" dirty="0" smtClean="0"/>
              <a:t>            Packets p = new Packets(</a:t>
            </a:r>
            <a:r>
              <a:rPr lang="en-US" dirty="0" err="1" smtClean="0"/>
              <a:t>PacketType.Registration,"server</a:t>
            </a:r>
            <a:r>
              <a:rPr lang="en-US" dirty="0" smtClean="0"/>
              <a:t>");</a:t>
            </a:r>
          </a:p>
          <a:p>
            <a:r>
              <a:rPr lang="en-US" dirty="0" smtClean="0"/>
              <a:t>            </a:t>
            </a:r>
            <a:r>
              <a:rPr lang="en-US" dirty="0" err="1" smtClean="0"/>
              <a:t>p.Gdata.Add</a:t>
            </a:r>
            <a:r>
              <a:rPr lang="en-US" dirty="0" smtClean="0"/>
              <a:t>(id);</a:t>
            </a:r>
          </a:p>
          <a:p>
            <a:r>
              <a:rPr lang="en-US" dirty="0" smtClean="0"/>
              <a:t>            </a:t>
            </a:r>
            <a:r>
              <a:rPr lang="en-US" dirty="0" err="1" smtClean="0"/>
              <a:t>clientSocket.Send</a:t>
            </a:r>
            <a:r>
              <a:rPr lang="en-US" dirty="0" smtClean="0"/>
              <a:t>(</a:t>
            </a:r>
            <a:r>
              <a:rPr lang="en-US" dirty="0" err="1" smtClean="0"/>
              <a:t>p.ToBytes</a:t>
            </a:r>
            <a:r>
              <a:rPr lang="en-US" dirty="0" smtClean="0"/>
              <a:t>());</a:t>
            </a:r>
          </a:p>
          <a:p>
            <a:r>
              <a:rPr lang="en-US" dirty="0" smtClean="0"/>
              <a:t>        }</a:t>
            </a:r>
          </a:p>
          <a:p>
            <a:r>
              <a:rPr lang="en-US" dirty="0" smtClean="0"/>
              <a:t>    }</a:t>
            </a:r>
          </a:p>
          <a:p>
            <a:r>
              <a:rPr lang="en-US" dirty="0" smtClean="0"/>
              <a:t>}</a:t>
            </a:r>
          </a:p>
        </p:txBody>
      </p:sp>
    </p:spTree>
    <p:extLst>
      <p:ext uri="{BB962C8B-B14F-4D97-AF65-F5344CB8AC3E}">
        <p14:creationId xmlns:p14="http://schemas.microsoft.com/office/powerpoint/2010/main" val="10432475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315" y="116632"/>
            <a:ext cx="4499811" cy="60016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t>//Client</a:t>
            </a:r>
          </a:p>
          <a:p>
            <a:r>
              <a:rPr lang="en-US" sz="1600" dirty="0" smtClean="0"/>
              <a:t>using </a:t>
            </a:r>
            <a:r>
              <a:rPr lang="en-US" sz="1600" dirty="0"/>
              <a:t>System;</a:t>
            </a:r>
          </a:p>
          <a:p>
            <a:r>
              <a:rPr lang="en-US" sz="1600" dirty="0"/>
              <a:t>using </a:t>
            </a:r>
            <a:r>
              <a:rPr lang="en-US" sz="1600" dirty="0" err="1"/>
              <a:t>System.Collections.Generic</a:t>
            </a:r>
            <a:r>
              <a:rPr lang="en-US" sz="1600" dirty="0"/>
              <a:t>;</a:t>
            </a:r>
          </a:p>
          <a:p>
            <a:r>
              <a:rPr lang="en-US" sz="1600" dirty="0"/>
              <a:t>using </a:t>
            </a:r>
            <a:r>
              <a:rPr lang="en-US" sz="1600" dirty="0" err="1"/>
              <a:t>System.Linq</a:t>
            </a:r>
            <a:r>
              <a:rPr lang="en-US" sz="1600" dirty="0"/>
              <a:t>;</a:t>
            </a:r>
          </a:p>
          <a:p>
            <a:r>
              <a:rPr lang="en-US" sz="1600" dirty="0"/>
              <a:t>using </a:t>
            </a:r>
            <a:r>
              <a:rPr lang="en-US" sz="1600" dirty="0" err="1"/>
              <a:t>System.Text</a:t>
            </a:r>
            <a:r>
              <a:rPr lang="en-US" sz="1600" dirty="0"/>
              <a:t>;</a:t>
            </a:r>
          </a:p>
          <a:p>
            <a:r>
              <a:rPr lang="en-US" sz="1600" dirty="0"/>
              <a:t>using </a:t>
            </a:r>
            <a:r>
              <a:rPr lang="en-US" sz="1600" dirty="0" err="1"/>
              <a:t>System.Threading.Tasks</a:t>
            </a:r>
            <a:r>
              <a:rPr lang="en-US" sz="1600" dirty="0"/>
              <a:t>;</a:t>
            </a:r>
          </a:p>
          <a:p>
            <a:r>
              <a:rPr lang="en-US" sz="1600" dirty="0"/>
              <a:t>using </a:t>
            </a:r>
            <a:r>
              <a:rPr lang="en-US" sz="1600" dirty="0" err="1"/>
              <a:t>ServerData</a:t>
            </a:r>
            <a:r>
              <a:rPr lang="en-US" sz="1600" dirty="0"/>
              <a:t>;</a:t>
            </a:r>
          </a:p>
          <a:p>
            <a:r>
              <a:rPr lang="en-US" sz="1600" dirty="0"/>
              <a:t>using System.IO;</a:t>
            </a:r>
          </a:p>
          <a:p>
            <a:r>
              <a:rPr lang="en-US" sz="1600" dirty="0"/>
              <a:t>using </a:t>
            </a:r>
            <a:r>
              <a:rPr lang="en-US" sz="1600" dirty="0" err="1"/>
              <a:t>System.Net</a:t>
            </a:r>
            <a:r>
              <a:rPr lang="en-US" sz="1600" dirty="0"/>
              <a:t>;</a:t>
            </a:r>
          </a:p>
          <a:p>
            <a:r>
              <a:rPr lang="en-US" sz="1600" dirty="0"/>
              <a:t>using </a:t>
            </a:r>
            <a:r>
              <a:rPr lang="en-US" sz="1600" dirty="0" err="1"/>
              <a:t>System.Net.Sockets</a:t>
            </a:r>
            <a:r>
              <a:rPr lang="en-US" sz="1600" dirty="0"/>
              <a:t>;</a:t>
            </a:r>
          </a:p>
          <a:p>
            <a:r>
              <a:rPr lang="en-US" sz="1600" dirty="0"/>
              <a:t>using </a:t>
            </a:r>
            <a:r>
              <a:rPr lang="en-US" sz="1600" dirty="0" err="1"/>
              <a:t>System.Threading</a:t>
            </a:r>
            <a:r>
              <a:rPr lang="en-US" sz="1600" dirty="0" smtClean="0"/>
              <a:t>;</a:t>
            </a:r>
            <a:endParaRPr lang="en-US" sz="1600" dirty="0"/>
          </a:p>
          <a:p>
            <a:r>
              <a:rPr lang="en-US" sz="1600" dirty="0"/>
              <a:t>namespace Client</a:t>
            </a:r>
          </a:p>
          <a:p>
            <a:r>
              <a:rPr lang="en-US" sz="1600" dirty="0"/>
              <a:t>{</a:t>
            </a:r>
          </a:p>
          <a:p>
            <a:r>
              <a:rPr lang="en-US" sz="1600" dirty="0"/>
              <a:t>    class Client</a:t>
            </a:r>
          </a:p>
          <a:p>
            <a:r>
              <a:rPr lang="en-US" sz="1600" dirty="0"/>
              <a:t>    {</a:t>
            </a:r>
          </a:p>
          <a:p>
            <a:r>
              <a:rPr lang="en-US" sz="1600" dirty="0"/>
              <a:t>        //similar to server except it </a:t>
            </a:r>
            <a:r>
              <a:rPr lang="en-US" sz="1600" dirty="0" err="1"/>
              <a:t>doesnt</a:t>
            </a:r>
            <a:r>
              <a:rPr lang="en-US" sz="1600" dirty="0"/>
              <a:t> listens to clients</a:t>
            </a:r>
          </a:p>
          <a:p>
            <a:r>
              <a:rPr lang="en-US" sz="1600" dirty="0"/>
              <a:t>        public static Socket master; //</a:t>
            </a:r>
            <a:r>
              <a:rPr lang="en-US" sz="1600" dirty="0" err="1"/>
              <a:t>mastersocket</a:t>
            </a:r>
            <a:endParaRPr lang="en-US" sz="1600" dirty="0"/>
          </a:p>
          <a:p>
            <a:r>
              <a:rPr lang="en-US" sz="1600" dirty="0"/>
              <a:t>        public static string name;</a:t>
            </a:r>
          </a:p>
          <a:p>
            <a:r>
              <a:rPr lang="en-US" sz="1600" dirty="0"/>
              <a:t>        public static string id;    </a:t>
            </a:r>
          </a:p>
          <a:p>
            <a:r>
              <a:rPr lang="en-US" sz="1600" dirty="0"/>
              <a:t>        static void Main(string[] </a:t>
            </a:r>
            <a:r>
              <a:rPr lang="en-US" sz="1600" dirty="0" err="1"/>
              <a:t>args</a:t>
            </a:r>
            <a:r>
              <a:rPr lang="en-US" sz="1600" dirty="0"/>
              <a:t>)</a:t>
            </a:r>
          </a:p>
          <a:p>
            <a:r>
              <a:rPr lang="en-US" sz="1600" dirty="0"/>
              <a:t>        {</a:t>
            </a:r>
          </a:p>
          <a:p>
            <a:r>
              <a:rPr lang="en-US" sz="1600" dirty="0"/>
              <a:t>            </a:t>
            </a:r>
            <a:r>
              <a:rPr lang="en-US" sz="1600" dirty="0" err="1"/>
              <a:t>Console.Write</a:t>
            </a:r>
            <a:r>
              <a:rPr lang="en-US" sz="1600" dirty="0"/>
              <a:t>("Enter your Name: ");</a:t>
            </a:r>
          </a:p>
          <a:p>
            <a:r>
              <a:rPr lang="en-US" sz="1600" dirty="0"/>
              <a:t>            name = </a:t>
            </a:r>
            <a:r>
              <a:rPr lang="en-US" sz="1600" dirty="0" err="1"/>
              <a:t>Console.ReadLine</a:t>
            </a:r>
            <a:r>
              <a:rPr lang="en-US" sz="1600" dirty="0" smtClean="0"/>
              <a:t>();</a:t>
            </a:r>
          </a:p>
        </p:txBody>
      </p:sp>
      <p:sp>
        <p:nvSpPr>
          <p:cNvPr id="3" name="TextBox 2"/>
          <p:cNvSpPr txBox="1"/>
          <p:nvPr/>
        </p:nvSpPr>
        <p:spPr>
          <a:xfrm>
            <a:off x="4728411" y="117693"/>
            <a:ext cx="4235116" cy="67403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 A: </a:t>
            </a:r>
            <a:r>
              <a:rPr lang="en-US" dirty="0" err="1" smtClean="0"/>
              <a:t>Console.Clear</a:t>
            </a:r>
            <a:r>
              <a:rPr lang="en-US" dirty="0" smtClean="0"/>
              <a:t>();</a:t>
            </a:r>
          </a:p>
          <a:p>
            <a:r>
              <a:rPr lang="en-US" dirty="0" smtClean="0"/>
              <a:t>            </a:t>
            </a:r>
            <a:r>
              <a:rPr lang="en-US" dirty="0" err="1" smtClean="0"/>
              <a:t>Console.WriteLine</a:t>
            </a:r>
            <a:r>
              <a:rPr lang="en-US" dirty="0" smtClean="0"/>
              <a:t>("</a:t>
            </a:r>
            <a:r>
              <a:rPr lang="en-US" dirty="0" err="1" smtClean="0"/>
              <a:t>ENter</a:t>
            </a:r>
            <a:r>
              <a:rPr lang="en-US" dirty="0" smtClean="0"/>
              <a:t> host IP Address: ");</a:t>
            </a:r>
          </a:p>
          <a:p>
            <a:r>
              <a:rPr lang="en-US" dirty="0" smtClean="0"/>
              <a:t>            String </a:t>
            </a:r>
            <a:r>
              <a:rPr lang="en-US" dirty="0" err="1" smtClean="0"/>
              <a:t>ip</a:t>
            </a:r>
            <a:r>
              <a:rPr lang="en-US" dirty="0" smtClean="0"/>
              <a:t> = </a:t>
            </a:r>
            <a:r>
              <a:rPr lang="en-US" dirty="0" err="1" smtClean="0"/>
              <a:t>Console.ReadLine</a:t>
            </a:r>
            <a:r>
              <a:rPr lang="en-US" dirty="0" smtClean="0"/>
              <a:t>();</a:t>
            </a:r>
          </a:p>
          <a:p>
            <a:r>
              <a:rPr lang="en-US" dirty="0" smtClean="0"/>
              <a:t>            master = new Socket(</a:t>
            </a:r>
            <a:r>
              <a:rPr lang="en-US" dirty="0" err="1" smtClean="0"/>
              <a:t>AddressFamily.InterNetwork</a:t>
            </a:r>
            <a:r>
              <a:rPr lang="en-US" dirty="0" smtClean="0"/>
              <a:t>, </a:t>
            </a:r>
            <a:r>
              <a:rPr lang="en-US" dirty="0" err="1" smtClean="0"/>
              <a:t>SocketType.Stream</a:t>
            </a:r>
            <a:r>
              <a:rPr lang="en-US" dirty="0" smtClean="0"/>
              <a:t>, </a:t>
            </a:r>
            <a:r>
              <a:rPr lang="en-US" dirty="0" err="1" smtClean="0"/>
              <a:t>ProtocolType.Tcp</a:t>
            </a:r>
            <a:r>
              <a:rPr lang="en-US" dirty="0" smtClean="0"/>
              <a:t>);</a:t>
            </a:r>
          </a:p>
          <a:p>
            <a:r>
              <a:rPr lang="en-US" dirty="0" smtClean="0"/>
              <a:t>            </a:t>
            </a:r>
            <a:r>
              <a:rPr lang="en-US" dirty="0" err="1" smtClean="0"/>
              <a:t>IPEndPoint</a:t>
            </a:r>
            <a:r>
              <a:rPr lang="en-US" dirty="0" smtClean="0"/>
              <a:t> </a:t>
            </a:r>
            <a:r>
              <a:rPr lang="en-US" dirty="0" err="1" smtClean="0"/>
              <a:t>ipe</a:t>
            </a:r>
            <a:r>
              <a:rPr lang="en-US" dirty="0" smtClean="0"/>
              <a:t> = new </a:t>
            </a:r>
            <a:r>
              <a:rPr lang="en-US" dirty="0" err="1" smtClean="0"/>
              <a:t>IPEndPoint</a:t>
            </a:r>
            <a:r>
              <a:rPr lang="en-US" dirty="0" smtClean="0"/>
              <a:t>(</a:t>
            </a:r>
            <a:r>
              <a:rPr lang="en-US" dirty="0" err="1" smtClean="0"/>
              <a:t>IPAddress.Parse</a:t>
            </a:r>
            <a:r>
              <a:rPr lang="en-US" dirty="0" smtClean="0"/>
              <a:t>(</a:t>
            </a:r>
            <a:r>
              <a:rPr lang="en-US" dirty="0" err="1" smtClean="0"/>
              <a:t>ip</a:t>
            </a:r>
            <a:r>
              <a:rPr lang="en-US" dirty="0" smtClean="0"/>
              <a:t>), 4242);</a:t>
            </a:r>
          </a:p>
          <a:p>
            <a:r>
              <a:rPr lang="en-US" dirty="0" smtClean="0"/>
              <a:t>            try</a:t>
            </a:r>
          </a:p>
          <a:p>
            <a:r>
              <a:rPr lang="en-US" dirty="0" smtClean="0"/>
              <a:t>            {</a:t>
            </a:r>
          </a:p>
          <a:p>
            <a:r>
              <a:rPr lang="en-US" dirty="0" smtClean="0"/>
              <a:t>                </a:t>
            </a:r>
            <a:r>
              <a:rPr lang="en-US" dirty="0" err="1" smtClean="0"/>
              <a:t>master.Connect</a:t>
            </a:r>
            <a:r>
              <a:rPr lang="en-US" dirty="0" smtClean="0"/>
              <a:t>(</a:t>
            </a:r>
            <a:r>
              <a:rPr lang="en-US" dirty="0" err="1" smtClean="0"/>
              <a:t>ipe</a:t>
            </a:r>
            <a:r>
              <a:rPr lang="en-US" dirty="0" smtClean="0"/>
              <a:t>);</a:t>
            </a:r>
          </a:p>
          <a:p>
            <a:r>
              <a:rPr lang="en-US" dirty="0" smtClean="0"/>
              <a:t>            }</a:t>
            </a:r>
          </a:p>
          <a:p>
            <a:r>
              <a:rPr lang="en-US" dirty="0" smtClean="0"/>
              <a:t>            catch</a:t>
            </a:r>
          </a:p>
          <a:p>
            <a:r>
              <a:rPr lang="en-US" dirty="0" smtClean="0"/>
              <a:t>            {</a:t>
            </a:r>
          </a:p>
          <a:p>
            <a:r>
              <a:rPr lang="en-US" dirty="0" smtClean="0"/>
              <a:t>                </a:t>
            </a:r>
            <a:r>
              <a:rPr lang="en-US" dirty="0" err="1" smtClean="0"/>
              <a:t>Console.WriteLine</a:t>
            </a:r>
            <a:r>
              <a:rPr lang="en-US" dirty="0" smtClean="0"/>
              <a:t>("Could not connect to the host");</a:t>
            </a:r>
          </a:p>
          <a:p>
            <a:r>
              <a:rPr lang="en-US" dirty="0" smtClean="0"/>
              <a:t>                </a:t>
            </a:r>
            <a:r>
              <a:rPr lang="en-US" dirty="0" err="1" smtClean="0"/>
              <a:t>Thread.Sleep</a:t>
            </a:r>
            <a:r>
              <a:rPr lang="en-US" dirty="0" smtClean="0"/>
              <a:t>(1000);</a:t>
            </a:r>
          </a:p>
          <a:p>
            <a:endParaRPr lang="en-US" dirty="0" smtClean="0"/>
          </a:p>
          <a:p>
            <a:r>
              <a:rPr lang="en-US" dirty="0" smtClean="0"/>
              <a:t>                </a:t>
            </a:r>
            <a:r>
              <a:rPr lang="en-US" dirty="0" err="1" smtClean="0"/>
              <a:t>goto</a:t>
            </a:r>
            <a:r>
              <a:rPr lang="en-US" dirty="0" smtClean="0"/>
              <a:t> A;</a:t>
            </a:r>
          </a:p>
          <a:p>
            <a:r>
              <a:rPr lang="en-US" dirty="0" smtClean="0"/>
              <a:t>            }</a:t>
            </a:r>
          </a:p>
          <a:p>
            <a:r>
              <a:rPr lang="en-US" dirty="0" smtClean="0"/>
              <a:t>            Thread t = new Thread(</a:t>
            </a:r>
            <a:r>
              <a:rPr lang="en-US" dirty="0" err="1" smtClean="0"/>
              <a:t>Data_IN</a:t>
            </a:r>
            <a:r>
              <a:rPr lang="en-US" dirty="0" smtClean="0"/>
              <a:t>);</a:t>
            </a:r>
          </a:p>
          <a:p>
            <a:r>
              <a:rPr lang="en-US" dirty="0" smtClean="0"/>
              <a:t>            </a:t>
            </a:r>
            <a:r>
              <a:rPr lang="en-US" dirty="0" err="1" smtClean="0"/>
              <a:t>t.Start</a:t>
            </a:r>
            <a:r>
              <a:rPr lang="en-US" dirty="0" smtClean="0"/>
              <a:t>();</a:t>
            </a:r>
          </a:p>
          <a:p>
            <a:r>
              <a:rPr lang="en-US" dirty="0" smtClean="0"/>
              <a:t> </a:t>
            </a:r>
            <a:endParaRPr lang="en-US" dirty="0"/>
          </a:p>
        </p:txBody>
      </p:sp>
    </p:spTree>
    <p:extLst>
      <p:ext uri="{BB962C8B-B14F-4D97-AF65-F5344CB8AC3E}">
        <p14:creationId xmlns:p14="http://schemas.microsoft.com/office/powerpoint/2010/main" val="6532709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253" y="224589"/>
            <a:ext cx="4572000" cy="6740307"/>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smtClean="0"/>
              <a:t> for(;;)</a:t>
            </a:r>
          </a:p>
          <a:p>
            <a:r>
              <a:rPr lang="en-US" dirty="0" smtClean="0"/>
              <a:t>            {</a:t>
            </a:r>
          </a:p>
          <a:p>
            <a:r>
              <a:rPr lang="en-US" dirty="0" smtClean="0"/>
              <a:t>                </a:t>
            </a:r>
            <a:r>
              <a:rPr lang="en-US" dirty="0" err="1" smtClean="0"/>
              <a:t>Console.Write</a:t>
            </a:r>
            <a:r>
              <a:rPr lang="en-US" dirty="0" smtClean="0"/>
              <a:t>("&gt;");</a:t>
            </a:r>
          </a:p>
          <a:p>
            <a:r>
              <a:rPr lang="en-US" dirty="0" smtClean="0"/>
              <a:t>                String input = </a:t>
            </a:r>
            <a:r>
              <a:rPr lang="en-US" dirty="0" err="1" smtClean="0"/>
              <a:t>Console.ReadLine</a:t>
            </a:r>
            <a:r>
              <a:rPr lang="en-US" dirty="0" smtClean="0"/>
              <a:t>();</a:t>
            </a:r>
          </a:p>
          <a:p>
            <a:r>
              <a:rPr lang="en-US" dirty="0" smtClean="0"/>
              <a:t>                Packets p = new Packets(</a:t>
            </a:r>
            <a:r>
              <a:rPr lang="en-US" dirty="0" err="1" smtClean="0"/>
              <a:t>PacketType.Chat,id</a:t>
            </a:r>
            <a:r>
              <a:rPr lang="en-US" dirty="0" smtClean="0"/>
              <a:t>);</a:t>
            </a:r>
          </a:p>
          <a:p>
            <a:r>
              <a:rPr lang="en-US" dirty="0" smtClean="0"/>
              <a:t>                </a:t>
            </a:r>
            <a:r>
              <a:rPr lang="en-US" dirty="0" err="1" smtClean="0"/>
              <a:t>p.Gdata.Add</a:t>
            </a:r>
            <a:r>
              <a:rPr lang="en-US" dirty="0" smtClean="0"/>
              <a:t>(name);</a:t>
            </a:r>
          </a:p>
          <a:p>
            <a:r>
              <a:rPr lang="en-US" dirty="0" smtClean="0"/>
              <a:t>                </a:t>
            </a:r>
            <a:r>
              <a:rPr lang="en-US" dirty="0" err="1" smtClean="0"/>
              <a:t>p.Gdata.Add</a:t>
            </a:r>
            <a:r>
              <a:rPr lang="en-US" dirty="0" smtClean="0"/>
              <a:t>(input);</a:t>
            </a:r>
          </a:p>
          <a:p>
            <a:r>
              <a:rPr lang="en-US" dirty="0" smtClean="0"/>
              <a:t>                </a:t>
            </a:r>
            <a:r>
              <a:rPr lang="en-US" dirty="0" err="1" smtClean="0"/>
              <a:t>master.Send</a:t>
            </a:r>
            <a:r>
              <a:rPr lang="en-US" dirty="0" smtClean="0"/>
              <a:t>(</a:t>
            </a:r>
            <a:r>
              <a:rPr lang="en-US" dirty="0" err="1" smtClean="0"/>
              <a:t>p.ToBytes</a:t>
            </a:r>
            <a:r>
              <a:rPr lang="en-US" dirty="0" smtClean="0"/>
              <a:t>());</a:t>
            </a:r>
          </a:p>
          <a:p>
            <a:r>
              <a:rPr lang="en-US" dirty="0" smtClean="0"/>
              <a:t>            }</a:t>
            </a:r>
          </a:p>
          <a:p>
            <a:r>
              <a:rPr lang="en-US" dirty="0" smtClean="0"/>
              <a:t>        }</a:t>
            </a:r>
          </a:p>
          <a:p>
            <a:r>
              <a:rPr lang="en-US" dirty="0" smtClean="0"/>
              <a:t>        // need a data listener</a:t>
            </a:r>
          </a:p>
          <a:p>
            <a:r>
              <a:rPr lang="en-US" dirty="0" smtClean="0"/>
              <a:t>        static void </a:t>
            </a:r>
            <a:r>
              <a:rPr lang="en-US" dirty="0" err="1" smtClean="0"/>
              <a:t>Data_IN</a:t>
            </a:r>
            <a:r>
              <a:rPr lang="en-US" dirty="0" smtClean="0"/>
              <a:t>()</a:t>
            </a:r>
          </a:p>
          <a:p>
            <a:r>
              <a:rPr lang="en-US" dirty="0" smtClean="0"/>
              <a:t>        {</a:t>
            </a:r>
          </a:p>
          <a:p>
            <a:r>
              <a:rPr lang="en-US" dirty="0" smtClean="0"/>
              <a:t>            byte[] Buffer;</a:t>
            </a:r>
          </a:p>
          <a:p>
            <a:r>
              <a:rPr lang="en-US" dirty="0" smtClean="0"/>
              <a:t>            int </a:t>
            </a:r>
            <a:r>
              <a:rPr lang="en-US" dirty="0" err="1" smtClean="0"/>
              <a:t>readBytes</a:t>
            </a:r>
            <a:r>
              <a:rPr lang="en-US" dirty="0" smtClean="0"/>
              <a:t>;</a:t>
            </a:r>
          </a:p>
          <a:p>
            <a:r>
              <a:rPr lang="en-US" dirty="0" smtClean="0"/>
              <a:t>            for(;;)</a:t>
            </a:r>
          </a:p>
          <a:p>
            <a:r>
              <a:rPr lang="en-US" dirty="0" smtClean="0"/>
              <a:t>            {</a:t>
            </a:r>
          </a:p>
          <a:p>
            <a:r>
              <a:rPr lang="en-US" dirty="0" smtClean="0"/>
              <a:t>                try</a:t>
            </a:r>
          </a:p>
          <a:p>
            <a:r>
              <a:rPr lang="en-US" dirty="0" smtClean="0"/>
              <a:t>                {</a:t>
            </a:r>
          </a:p>
          <a:p>
            <a:endParaRPr lang="en-US" dirty="0" smtClean="0"/>
          </a:p>
          <a:p>
            <a:r>
              <a:rPr lang="en-US" dirty="0" smtClean="0"/>
              <a:t>                    Buffer = new byte[</a:t>
            </a:r>
            <a:r>
              <a:rPr lang="en-US" dirty="0" err="1" smtClean="0"/>
              <a:t>master.SendBufferSize</a:t>
            </a:r>
            <a:r>
              <a:rPr lang="en-US" dirty="0" smtClean="0"/>
              <a:t>];</a:t>
            </a:r>
          </a:p>
          <a:p>
            <a:r>
              <a:rPr lang="en-US" dirty="0" smtClean="0"/>
              <a:t>                    </a:t>
            </a:r>
            <a:r>
              <a:rPr lang="en-US" dirty="0" err="1" smtClean="0"/>
              <a:t>readBytes</a:t>
            </a:r>
            <a:r>
              <a:rPr lang="en-US" dirty="0" smtClean="0"/>
              <a:t> = </a:t>
            </a:r>
            <a:r>
              <a:rPr lang="en-US" dirty="0" err="1" smtClean="0"/>
              <a:t>master.Receive</a:t>
            </a:r>
            <a:r>
              <a:rPr lang="en-US" dirty="0" smtClean="0"/>
              <a:t>(Buffer</a:t>
            </a:r>
            <a:r>
              <a:rPr lang="en-US" dirty="0" smtClean="0"/>
              <a:t>);</a:t>
            </a:r>
            <a:endParaRPr lang="en-US" dirty="0" smtClean="0"/>
          </a:p>
        </p:txBody>
      </p:sp>
      <p:sp>
        <p:nvSpPr>
          <p:cNvPr id="3" name="TextBox 2"/>
          <p:cNvSpPr txBox="1"/>
          <p:nvPr/>
        </p:nvSpPr>
        <p:spPr>
          <a:xfrm>
            <a:off x="4764506" y="224589"/>
            <a:ext cx="4211053" cy="757130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 if (</a:t>
            </a:r>
            <a:r>
              <a:rPr lang="en-US" dirty="0" err="1" smtClean="0"/>
              <a:t>readBytes</a:t>
            </a:r>
            <a:r>
              <a:rPr lang="en-US" dirty="0" smtClean="0"/>
              <a:t> &gt; 0)</a:t>
            </a:r>
          </a:p>
          <a:p>
            <a:r>
              <a:rPr lang="en-US" dirty="0" smtClean="0"/>
              <a:t>                    {</a:t>
            </a:r>
          </a:p>
          <a:p>
            <a:r>
              <a:rPr lang="en-US" dirty="0" smtClean="0"/>
              <a:t>                        </a:t>
            </a:r>
            <a:r>
              <a:rPr lang="en-US" dirty="0" err="1" smtClean="0"/>
              <a:t>DataManager</a:t>
            </a:r>
            <a:r>
              <a:rPr lang="en-US" dirty="0" smtClean="0"/>
              <a:t>(new Packets(Buffer));</a:t>
            </a:r>
          </a:p>
          <a:p>
            <a:r>
              <a:rPr lang="en-US" dirty="0" smtClean="0"/>
              <a:t>                    }</a:t>
            </a:r>
          </a:p>
          <a:p>
            <a:r>
              <a:rPr lang="en-US" dirty="0" smtClean="0"/>
              <a:t>                }</a:t>
            </a:r>
          </a:p>
          <a:p>
            <a:r>
              <a:rPr lang="en-US" dirty="0" smtClean="0"/>
              <a:t>                catch(</a:t>
            </a:r>
            <a:r>
              <a:rPr lang="en-US" dirty="0" err="1" smtClean="0"/>
              <a:t>SocketException</a:t>
            </a:r>
            <a:r>
              <a:rPr lang="en-US" dirty="0" smtClean="0"/>
              <a:t> ex)</a:t>
            </a:r>
          </a:p>
          <a:p>
            <a:r>
              <a:rPr lang="en-US" dirty="0" smtClean="0"/>
              <a:t>                {</a:t>
            </a:r>
          </a:p>
          <a:p>
            <a:r>
              <a:rPr lang="en-US" dirty="0" smtClean="0"/>
              <a:t>                    </a:t>
            </a:r>
            <a:r>
              <a:rPr lang="en-US" dirty="0" err="1" smtClean="0"/>
              <a:t>Console.WriteLine</a:t>
            </a:r>
            <a:r>
              <a:rPr lang="en-US" dirty="0" smtClean="0"/>
              <a:t>("Server disconnected");</a:t>
            </a:r>
          </a:p>
          <a:p>
            <a:r>
              <a:rPr lang="en-US" dirty="0" smtClean="0"/>
              <a:t>                    </a:t>
            </a:r>
            <a:r>
              <a:rPr lang="en-US" dirty="0" err="1" smtClean="0"/>
              <a:t>Console.ReadLine</a:t>
            </a:r>
            <a:r>
              <a:rPr lang="en-US" dirty="0" smtClean="0"/>
              <a:t>();</a:t>
            </a:r>
          </a:p>
          <a:p>
            <a:r>
              <a:rPr lang="en-US" dirty="0" smtClean="0"/>
              <a:t>                    </a:t>
            </a:r>
            <a:r>
              <a:rPr lang="en-US" dirty="0" err="1" smtClean="0"/>
              <a:t>Environment.Exit</a:t>
            </a:r>
            <a:r>
              <a:rPr lang="en-US" dirty="0" smtClean="0"/>
              <a:t>(0);</a:t>
            </a:r>
          </a:p>
          <a:p>
            <a:r>
              <a:rPr lang="en-US" dirty="0" smtClean="0"/>
              <a:t>                }</a:t>
            </a:r>
          </a:p>
          <a:p>
            <a:r>
              <a:rPr lang="en-US" dirty="0" smtClean="0"/>
              <a:t>            }</a:t>
            </a:r>
          </a:p>
          <a:p>
            <a:r>
              <a:rPr lang="en-US" dirty="0" smtClean="0"/>
              <a:t>        }</a:t>
            </a:r>
          </a:p>
          <a:p>
            <a:r>
              <a:rPr lang="en-US" dirty="0" smtClean="0"/>
              <a:t>        static void </a:t>
            </a:r>
            <a:r>
              <a:rPr lang="en-US" dirty="0" err="1" smtClean="0"/>
              <a:t>DataManager</a:t>
            </a:r>
            <a:r>
              <a:rPr lang="en-US" dirty="0" smtClean="0"/>
              <a:t>(Packets p)</a:t>
            </a:r>
          </a:p>
          <a:p>
            <a:r>
              <a:rPr lang="en-US" dirty="0" smtClean="0"/>
              <a:t>        {</a:t>
            </a:r>
          </a:p>
          <a:p>
            <a:r>
              <a:rPr lang="en-US" dirty="0" smtClean="0"/>
              <a:t>            switch(</a:t>
            </a:r>
            <a:r>
              <a:rPr lang="en-US" dirty="0" err="1" smtClean="0"/>
              <a:t>p.packetType</a:t>
            </a:r>
            <a:r>
              <a:rPr lang="en-US" dirty="0" smtClean="0"/>
              <a:t>)</a:t>
            </a:r>
          </a:p>
          <a:p>
            <a:r>
              <a:rPr lang="en-US" dirty="0" smtClean="0"/>
              <a:t>            {</a:t>
            </a:r>
          </a:p>
          <a:p>
            <a:r>
              <a:rPr lang="en-US" dirty="0" smtClean="0"/>
              <a:t>                case </a:t>
            </a:r>
            <a:r>
              <a:rPr lang="en-US" dirty="0" err="1" smtClean="0"/>
              <a:t>PacketType.Registration</a:t>
            </a:r>
            <a:r>
              <a:rPr lang="en-US" dirty="0" smtClean="0"/>
              <a:t>: id = </a:t>
            </a:r>
            <a:r>
              <a:rPr lang="en-US" dirty="0" err="1" smtClean="0"/>
              <a:t>p.Gdata</a:t>
            </a:r>
            <a:r>
              <a:rPr lang="en-US" dirty="0" smtClean="0"/>
              <a:t>[0];        </a:t>
            </a:r>
          </a:p>
          <a:p>
            <a:r>
              <a:rPr lang="en-US" dirty="0" smtClean="0"/>
              <a:t>                    break;</a:t>
            </a:r>
          </a:p>
          <a:p>
            <a:r>
              <a:rPr lang="en-US" dirty="0" smtClean="0"/>
              <a:t>                case </a:t>
            </a:r>
            <a:r>
              <a:rPr lang="en-US" dirty="0" err="1" smtClean="0"/>
              <a:t>PacketType.Chat</a:t>
            </a:r>
            <a:r>
              <a:rPr lang="en-US" dirty="0" smtClean="0"/>
              <a:t>: </a:t>
            </a:r>
            <a:r>
              <a:rPr lang="en-US" dirty="0" err="1" smtClean="0"/>
              <a:t>Console.WriteLine</a:t>
            </a:r>
            <a:r>
              <a:rPr lang="en-US" dirty="0" smtClean="0"/>
              <a:t>(</a:t>
            </a:r>
            <a:r>
              <a:rPr lang="en-US" dirty="0" err="1" smtClean="0"/>
              <a:t>p.Gdata</a:t>
            </a:r>
            <a:r>
              <a:rPr lang="en-US" dirty="0" smtClean="0"/>
              <a:t>[0] + " : " + </a:t>
            </a:r>
            <a:r>
              <a:rPr lang="en-US" dirty="0" err="1" smtClean="0"/>
              <a:t>p.Gdata</a:t>
            </a:r>
            <a:r>
              <a:rPr lang="en-US" dirty="0" smtClean="0"/>
              <a:t>[1]);</a:t>
            </a:r>
          </a:p>
          <a:p>
            <a:r>
              <a:rPr lang="en-US" dirty="0" smtClean="0"/>
              <a:t>                    break;</a:t>
            </a:r>
          </a:p>
          <a:p>
            <a:r>
              <a:rPr lang="en-US" dirty="0" smtClean="0"/>
              <a:t>            }        }    } }</a:t>
            </a:r>
            <a:endParaRPr lang="en-US" dirty="0"/>
          </a:p>
        </p:txBody>
      </p:sp>
    </p:spTree>
    <p:extLst>
      <p:ext uri="{BB962C8B-B14F-4D97-AF65-F5344CB8AC3E}">
        <p14:creationId xmlns:p14="http://schemas.microsoft.com/office/powerpoint/2010/main" val="10311142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9605" t="4866" r="20132" b="15563"/>
          <a:stretch/>
        </p:blipFill>
        <p:spPr>
          <a:xfrm>
            <a:off x="565484" y="1"/>
            <a:ext cx="8229600" cy="6986427"/>
          </a:xfrm>
          <a:prstGeom prst="rect">
            <a:avLst/>
          </a:prstGeom>
        </p:spPr>
      </p:pic>
    </p:spTree>
    <p:extLst>
      <p:ext uri="{BB962C8B-B14F-4D97-AF65-F5344CB8AC3E}">
        <p14:creationId xmlns:p14="http://schemas.microsoft.com/office/powerpoint/2010/main" val="78624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Processes and Threads</a:t>
            </a:r>
            <a:endParaRPr lang="en-US" dirty="0"/>
          </a:p>
        </p:txBody>
      </p:sp>
      <p:sp>
        <p:nvSpPr>
          <p:cNvPr id="3" name="TextBox 2"/>
          <p:cNvSpPr txBox="1"/>
          <p:nvPr/>
        </p:nvSpPr>
        <p:spPr>
          <a:xfrm>
            <a:off x="646044" y="2173357"/>
            <a:ext cx="7901609"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 process has a virtual address space, environment variables, process identifiers, priorities, scheduling mechanism, memory and some resources.</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Each process is started from a single thread, called </a:t>
            </a:r>
            <a:r>
              <a:rPr lang="en-US" sz="2400" b="1" i="1" dirty="0" smtClean="0">
                <a:latin typeface="Times New Roman" panose="02020603050405020304" pitchFamily="18" charset="0"/>
                <a:cs typeface="Times New Roman" panose="02020603050405020304" pitchFamily="18" charset="0"/>
              </a:rPr>
              <a:t>Primary Thread</a:t>
            </a:r>
            <a:r>
              <a:rPr lang="en-US" sz="2400" dirty="0" smtClean="0">
                <a:latin typeface="Times New Roman" panose="02020603050405020304" pitchFamily="18" charset="0"/>
                <a:cs typeface="Times New Roman" panose="02020603050405020304" pitchFamily="18" charset="0"/>
              </a:rPr>
              <a:t>, but it can create multiple threads of its own.</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 thread is an entity within the process. It shares the resources and virtual address space of the process.</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 thread also has its own identifier, scheduling mechanism and also controls the priorities in which the threads will be executed.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08267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a:spLocks noGrp="1"/>
          </p:cNvSpPr>
          <p:nvPr>
            <p:ph type="title"/>
          </p:nvPr>
        </p:nvSpPr>
        <p:spPr>
          <a:prstGeom prst="rect">
            <a:avLst/>
          </a:prstGeom>
        </p:spPr>
        <p:txBody>
          <a:bodyPr/>
          <a:lstStyle/>
          <a:p>
            <a:pPr lvl="0">
              <a:defRPr sz="1800"/>
            </a:pPr>
            <a:r>
              <a:rPr sz="5600"/>
              <a:t>Thread in Java</a:t>
            </a:r>
          </a:p>
        </p:txBody>
      </p:sp>
      <p:sp>
        <p:nvSpPr>
          <p:cNvPr id="33" name="Shape 33"/>
          <p:cNvSpPr>
            <a:spLocks noGrp="1"/>
          </p:cNvSpPr>
          <p:nvPr>
            <p:ph type="body" idx="1"/>
          </p:nvPr>
        </p:nvSpPr>
        <p:spPr>
          <a:prstGeom prst="rect">
            <a:avLst/>
          </a:prstGeom>
        </p:spPr>
        <p:txBody>
          <a:bodyPr/>
          <a:lstStyle/>
          <a:p>
            <a:pPr lvl="0"/>
            <a:endParaRPr dirty="0"/>
          </a:p>
        </p:txBody>
      </p:sp>
    </p:spTree>
    <p:extLst>
      <p:ext uri="{BB962C8B-B14F-4D97-AF65-F5344CB8AC3E}">
        <p14:creationId xmlns:p14="http://schemas.microsoft.com/office/powerpoint/2010/main" val="3224488959"/>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p:cNvSpPr>
          <p:nvPr>
            <p:ph type="title"/>
          </p:nvPr>
        </p:nvSpPr>
        <p:spPr>
          <a:xfrm>
            <a:off x="827584" y="404664"/>
            <a:ext cx="7358063" cy="1196777"/>
          </a:xfrm>
          <a:prstGeom prst="rect">
            <a:avLst/>
          </a:prstGeom>
        </p:spPr>
        <p:txBody>
          <a:bodyPr/>
          <a:lstStyle/>
          <a:p>
            <a:pPr lvl="0">
              <a:defRPr sz="1800"/>
            </a:pPr>
            <a:r>
              <a:rPr sz="5600" dirty="0"/>
              <a:t>Thread Libraries</a:t>
            </a:r>
          </a:p>
        </p:txBody>
      </p:sp>
      <p:sp>
        <p:nvSpPr>
          <p:cNvPr id="36" name="Shape 36"/>
          <p:cNvSpPr>
            <a:spLocks noGrp="1"/>
          </p:cNvSpPr>
          <p:nvPr>
            <p:ph type="body" idx="1"/>
          </p:nvPr>
        </p:nvSpPr>
        <p:spPr>
          <a:xfrm>
            <a:off x="892969" y="1628800"/>
            <a:ext cx="7358063" cy="4608512"/>
          </a:xfrm>
          <a:prstGeom prst="rect">
            <a:avLst/>
          </a:prstGeom>
        </p:spPr>
        <p:txBody>
          <a:bodyPr>
            <a:normAutofit/>
          </a:bodyPr>
          <a:lstStyle/>
          <a:p>
            <a:pPr lvl="0" algn="l">
              <a:defRPr sz="1800"/>
            </a:pPr>
            <a:endParaRPr lang="en-NZ" sz="3200" dirty="0" smtClean="0"/>
          </a:p>
          <a:p>
            <a:pPr lvl="0" algn="l">
              <a:defRPr sz="1800"/>
            </a:pPr>
            <a:endParaRPr lang="en-NZ" sz="3200" dirty="0"/>
          </a:p>
          <a:p>
            <a:pPr lvl="0" algn="l">
              <a:defRPr sz="1800"/>
            </a:pPr>
            <a:endParaRPr lang="en-NZ" sz="3200" dirty="0" smtClean="0"/>
          </a:p>
          <a:p>
            <a:pPr lvl="0" algn="l">
              <a:defRPr sz="1800"/>
            </a:pPr>
            <a:r>
              <a:rPr sz="3200" dirty="0" smtClean="0"/>
              <a:t>Thread </a:t>
            </a:r>
            <a:r>
              <a:rPr sz="3200" dirty="0"/>
              <a:t>Creation with two ways</a:t>
            </a:r>
            <a:r>
              <a:rPr sz="3200" dirty="0" smtClean="0"/>
              <a:t>:</a:t>
            </a:r>
            <a:endParaRPr lang="en-NZ" sz="3200" dirty="0" smtClean="0"/>
          </a:p>
          <a:p>
            <a:pPr lvl="0" algn="l">
              <a:defRPr sz="1800"/>
            </a:pPr>
            <a:endParaRPr sz="3200" dirty="0"/>
          </a:p>
          <a:p>
            <a:pPr lvl="0" algn="l">
              <a:defRPr sz="1800"/>
            </a:pPr>
            <a:r>
              <a:rPr sz="3200" dirty="0"/>
              <a:t>By extending Thread </a:t>
            </a:r>
            <a:r>
              <a:rPr sz="3200" dirty="0" smtClean="0"/>
              <a:t>class</a:t>
            </a:r>
            <a:endParaRPr lang="en-NZ" sz="3200" dirty="0" smtClean="0"/>
          </a:p>
          <a:p>
            <a:pPr lvl="0" algn="l">
              <a:defRPr sz="1800"/>
            </a:pPr>
            <a:endParaRPr sz="3200" dirty="0"/>
          </a:p>
          <a:p>
            <a:pPr lvl="0" algn="l">
              <a:defRPr sz="1800"/>
            </a:pPr>
            <a:r>
              <a:rPr sz="3200" dirty="0"/>
              <a:t>By implementing Runnable interface</a:t>
            </a:r>
          </a:p>
        </p:txBody>
      </p:sp>
    </p:spTree>
    <p:extLst>
      <p:ext uri="{BB962C8B-B14F-4D97-AF65-F5344CB8AC3E}">
        <p14:creationId xmlns:p14="http://schemas.microsoft.com/office/powerpoint/2010/main" val="1772891690"/>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p:nvPr>
        </p:nvSpPr>
        <p:spPr>
          <a:xfrm>
            <a:off x="539552" y="44624"/>
            <a:ext cx="7358063" cy="1989063"/>
          </a:xfrm>
          <a:prstGeom prst="rect">
            <a:avLst/>
          </a:prstGeom>
        </p:spPr>
        <p:txBody>
          <a:bodyPr/>
          <a:lstStyle/>
          <a:p>
            <a:pPr lvl="1" indent="147870" algn="ctr" defTabSz="377890">
              <a:defRPr sz="1800"/>
            </a:pPr>
            <a:r>
              <a:rPr sz="5200" dirty="0">
                <a:latin typeface="Arial" pitchFamily="34" charset="0"/>
                <a:cs typeface="Arial" pitchFamily="34" charset="0"/>
              </a:rPr>
              <a:t>By extending Thread class</a:t>
            </a:r>
          </a:p>
        </p:txBody>
      </p:sp>
      <p:sp>
        <p:nvSpPr>
          <p:cNvPr id="39" name="Shape 39"/>
          <p:cNvSpPr>
            <a:spLocks noGrp="1"/>
          </p:cNvSpPr>
          <p:nvPr>
            <p:ph type="body" idx="1"/>
          </p:nvPr>
        </p:nvSpPr>
        <p:spPr>
          <a:xfrm>
            <a:off x="395536" y="2276872"/>
            <a:ext cx="8568952" cy="4320480"/>
          </a:xfrm>
          <a:prstGeom prst="rect">
            <a:avLst/>
          </a:prstGeom>
        </p:spPr>
        <p:txBody>
          <a:bodyPr>
            <a:noAutofit/>
          </a:bodyPr>
          <a:lstStyle/>
          <a:p>
            <a:pPr algn="l" defTabSz="230021">
              <a:spcBef>
                <a:spcPts val="1617"/>
              </a:spcBef>
              <a:defRPr sz="1800"/>
            </a:pPr>
            <a:r>
              <a:rPr sz="1600" dirty="0">
                <a:latin typeface="Monaco"/>
                <a:ea typeface="Monaco"/>
                <a:cs typeface="Monaco"/>
                <a:sym typeface="Monaco"/>
              </a:rPr>
              <a:t>class Multi extends Thread{  </a:t>
            </a:r>
          </a:p>
          <a:p>
            <a:pPr algn="l" defTabSz="230021">
              <a:spcBef>
                <a:spcPts val="1617"/>
              </a:spcBef>
              <a:defRPr sz="1800"/>
            </a:pPr>
            <a:r>
              <a:rPr sz="1600" dirty="0">
                <a:latin typeface="Monaco"/>
                <a:ea typeface="Monaco"/>
                <a:cs typeface="Monaco"/>
                <a:sym typeface="Monaco"/>
              </a:rPr>
              <a:t>public void run(){  </a:t>
            </a:r>
          </a:p>
          <a:p>
            <a:pPr algn="l" defTabSz="230021">
              <a:spcBef>
                <a:spcPts val="1617"/>
              </a:spcBef>
              <a:defRPr sz="1800"/>
            </a:pPr>
            <a:r>
              <a:rPr sz="1600" dirty="0" err="1">
                <a:latin typeface="Monaco"/>
                <a:ea typeface="Monaco"/>
                <a:cs typeface="Monaco"/>
                <a:sym typeface="Monaco"/>
              </a:rPr>
              <a:t>System.out.println</a:t>
            </a:r>
            <a:r>
              <a:rPr sz="1600" dirty="0">
                <a:latin typeface="Monaco"/>
                <a:ea typeface="Monaco"/>
                <a:cs typeface="Monaco"/>
                <a:sym typeface="Monaco"/>
              </a:rPr>
              <a:t>("thread is running...");  </a:t>
            </a:r>
          </a:p>
          <a:p>
            <a:pPr algn="l" defTabSz="230021">
              <a:spcBef>
                <a:spcPts val="1617"/>
              </a:spcBef>
              <a:defRPr sz="1800"/>
            </a:pPr>
            <a:r>
              <a:rPr sz="1600" dirty="0">
                <a:latin typeface="Monaco"/>
                <a:ea typeface="Monaco"/>
                <a:cs typeface="Monaco"/>
                <a:sym typeface="Monaco"/>
              </a:rPr>
              <a:t>}  </a:t>
            </a:r>
          </a:p>
          <a:p>
            <a:pPr algn="l" defTabSz="230021">
              <a:spcBef>
                <a:spcPts val="1617"/>
              </a:spcBef>
              <a:defRPr sz="1800"/>
            </a:pPr>
            <a:r>
              <a:rPr sz="1600" dirty="0">
                <a:latin typeface="Monaco"/>
                <a:ea typeface="Monaco"/>
                <a:cs typeface="Monaco"/>
                <a:sym typeface="Monaco"/>
              </a:rPr>
              <a:t>public static void main(String </a:t>
            </a:r>
            <a:r>
              <a:rPr sz="1600" dirty="0" err="1">
                <a:latin typeface="Monaco"/>
                <a:ea typeface="Monaco"/>
                <a:cs typeface="Monaco"/>
                <a:sym typeface="Monaco"/>
              </a:rPr>
              <a:t>args</a:t>
            </a:r>
            <a:r>
              <a:rPr sz="1600" dirty="0">
                <a:latin typeface="Monaco"/>
                <a:ea typeface="Monaco"/>
                <a:cs typeface="Monaco"/>
                <a:sym typeface="Monaco"/>
              </a:rPr>
              <a:t>[]){  </a:t>
            </a:r>
          </a:p>
          <a:p>
            <a:pPr algn="l" defTabSz="230021">
              <a:spcBef>
                <a:spcPts val="1617"/>
              </a:spcBef>
              <a:defRPr sz="1800"/>
            </a:pPr>
            <a:r>
              <a:rPr sz="1600" dirty="0">
                <a:latin typeface="Monaco"/>
                <a:ea typeface="Monaco"/>
                <a:cs typeface="Monaco"/>
                <a:sym typeface="Monaco"/>
              </a:rPr>
              <a:t>Multi t1=new Multi();  </a:t>
            </a:r>
          </a:p>
          <a:p>
            <a:pPr algn="l" defTabSz="230021">
              <a:spcBef>
                <a:spcPts val="1617"/>
              </a:spcBef>
              <a:defRPr sz="1800"/>
            </a:pPr>
            <a:r>
              <a:rPr sz="1600" dirty="0">
                <a:latin typeface="Monaco"/>
                <a:ea typeface="Monaco"/>
                <a:cs typeface="Monaco"/>
                <a:sym typeface="Monaco"/>
              </a:rPr>
              <a:t>t1.start();  </a:t>
            </a:r>
          </a:p>
          <a:p>
            <a:pPr algn="l" defTabSz="230021">
              <a:spcBef>
                <a:spcPts val="1617"/>
              </a:spcBef>
              <a:defRPr sz="1800"/>
            </a:pPr>
            <a:r>
              <a:rPr sz="1600" dirty="0">
                <a:latin typeface="Monaco"/>
                <a:ea typeface="Monaco"/>
                <a:cs typeface="Monaco"/>
                <a:sym typeface="Monaco"/>
              </a:rPr>
              <a:t> }  </a:t>
            </a:r>
          </a:p>
          <a:p>
            <a:pPr algn="l" defTabSz="230021">
              <a:spcBef>
                <a:spcPts val="1617"/>
              </a:spcBef>
              <a:defRPr sz="1800"/>
            </a:pPr>
            <a:r>
              <a:rPr sz="1600" dirty="0">
                <a:latin typeface="Monaco"/>
                <a:ea typeface="Monaco"/>
                <a:cs typeface="Monaco"/>
                <a:sym typeface="Monaco"/>
              </a:rPr>
              <a:t>} </a:t>
            </a:r>
          </a:p>
          <a:p>
            <a:pPr algn="l" defTabSz="230021">
              <a:spcBef>
                <a:spcPts val="1617"/>
              </a:spcBef>
              <a:defRPr sz="1800"/>
            </a:pPr>
            <a:r>
              <a:rPr sz="1600" dirty="0" err="1">
                <a:latin typeface="Monaco"/>
                <a:ea typeface="Monaco"/>
                <a:cs typeface="Monaco"/>
                <a:sym typeface="Monaco"/>
              </a:rPr>
              <a:t>Output:thread</a:t>
            </a:r>
            <a:r>
              <a:rPr sz="1600" dirty="0">
                <a:latin typeface="Monaco"/>
                <a:ea typeface="Monaco"/>
                <a:cs typeface="Monaco"/>
                <a:sym typeface="Monaco"/>
              </a:rPr>
              <a:t> is running...</a:t>
            </a:r>
          </a:p>
        </p:txBody>
      </p:sp>
    </p:spTree>
    <p:extLst>
      <p:ext uri="{BB962C8B-B14F-4D97-AF65-F5344CB8AC3E}">
        <p14:creationId xmlns:p14="http://schemas.microsoft.com/office/powerpoint/2010/main" val="4251473743"/>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p:nvPr>
        </p:nvSpPr>
        <p:spPr>
          <a:xfrm>
            <a:off x="611560" y="260649"/>
            <a:ext cx="7358063" cy="1656184"/>
          </a:xfrm>
          <a:prstGeom prst="rect">
            <a:avLst/>
          </a:prstGeom>
        </p:spPr>
        <p:txBody>
          <a:bodyPr/>
          <a:lstStyle>
            <a:lvl1pPr defTabSz="490727">
              <a:defRPr sz="6719"/>
            </a:lvl1pPr>
          </a:lstStyle>
          <a:p>
            <a:pPr lvl="0">
              <a:defRPr sz="1800"/>
            </a:pPr>
            <a:r>
              <a:rPr sz="4700" dirty="0">
                <a:latin typeface="Arial" pitchFamily="34" charset="0"/>
                <a:cs typeface="Arial" pitchFamily="34" charset="0"/>
              </a:rPr>
              <a:t>By implementing the Runnable interface</a:t>
            </a:r>
          </a:p>
        </p:txBody>
      </p:sp>
      <p:sp>
        <p:nvSpPr>
          <p:cNvPr id="42" name="Shape 42"/>
          <p:cNvSpPr>
            <a:spLocks noGrp="1"/>
          </p:cNvSpPr>
          <p:nvPr>
            <p:ph type="body" idx="1"/>
          </p:nvPr>
        </p:nvSpPr>
        <p:spPr>
          <a:xfrm>
            <a:off x="755576" y="1916832"/>
            <a:ext cx="7358063" cy="4608512"/>
          </a:xfrm>
          <a:prstGeom prst="rect">
            <a:avLst/>
          </a:prstGeom>
        </p:spPr>
        <p:txBody>
          <a:bodyPr>
            <a:noAutofit/>
          </a:bodyPr>
          <a:lstStyle/>
          <a:p>
            <a:pPr algn="l" defTabSz="205376">
              <a:spcBef>
                <a:spcPts val="1477"/>
              </a:spcBef>
              <a:defRPr sz="1800"/>
            </a:pPr>
            <a:r>
              <a:rPr sz="1600" dirty="0">
                <a:latin typeface="Monaco"/>
                <a:ea typeface="Monaco"/>
                <a:cs typeface="Monaco"/>
                <a:sym typeface="Monaco"/>
              </a:rPr>
              <a:t>class Multi implements Runnable{  </a:t>
            </a:r>
          </a:p>
          <a:p>
            <a:pPr algn="l" defTabSz="205376">
              <a:spcBef>
                <a:spcPts val="1477"/>
              </a:spcBef>
              <a:defRPr sz="1800"/>
            </a:pPr>
            <a:r>
              <a:rPr sz="1600" dirty="0">
                <a:latin typeface="Monaco"/>
                <a:ea typeface="Monaco"/>
                <a:cs typeface="Monaco"/>
                <a:sym typeface="Monaco"/>
              </a:rPr>
              <a:t>public void run(){  </a:t>
            </a:r>
          </a:p>
          <a:p>
            <a:pPr algn="l" defTabSz="205376">
              <a:spcBef>
                <a:spcPts val="1477"/>
              </a:spcBef>
              <a:defRPr sz="1800"/>
            </a:pPr>
            <a:r>
              <a:rPr sz="1600" dirty="0" err="1">
                <a:latin typeface="Monaco"/>
                <a:ea typeface="Monaco"/>
                <a:cs typeface="Monaco"/>
                <a:sym typeface="Monaco"/>
              </a:rPr>
              <a:t>System.out.println</a:t>
            </a:r>
            <a:r>
              <a:rPr sz="1600" dirty="0">
                <a:latin typeface="Monaco"/>
                <a:ea typeface="Monaco"/>
                <a:cs typeface="Monaco"/>
                <a:sym typeface="Monaco"/>
              </a:rPr>
              <a:t>("thread is running...");  </a:t>
            </a:r>
          </a:p>
          <a:p>
            <a:pPr algn="l" defTabSz="205376">
              <a:spcBef>
                <a:spcPts val="1477"/>
              </a:spcBef>
              <a:defRPr sz="1800"/>
            </a:pPr>
            <a:r>
              <a:rPr sz="1600" dirty="0">
                <a:latin typeface="Monaco"/>
                <a:ea typeface="Monaco"/>
                <a:cs typeface="Monaco"/>
                <a:sym typeface="Monaco"/>
              </a:rPr>
              <a:t>}  </a:t>
            </a:r>
          </a:p>
          <a:p>
            <a:pPr algn="l" defTabSz="205376">
              <a:spcBef>
                <a:spcPts val="1477"/>
              </a:spcBef>
              <a:defRPr sz="1800"/>
            </a:pPr>
            <a:r>
              <a:rPr sz="1600" dirty="0">
                <a:latin typeface="Monaco"/>
                <a:ea typeface="Monaco"/>
                <a:cs typeface="Monaco"/>
                <a:sym typeface="Monaco"/>
              </a:rPr>
              <a:t>public static void main(String </a:t>
            </a:r>
            <a:r>
              <a:rPr sz="1600" dirty="0" err="1">
                <a:latin typeface="Monaco"/>
                <a:ea typeface="Monaco"/>
                <a:cs typeface="Monaco"/>
                <a:sym typeface="Monaco"/>
              </a:rPr>
              <a:t>args</a:t>
            </a:r>
            <a:r>
              <a:rPr sz="1600" dirty="0">
                <a:latin typeface="Monaco"/>
                <a:ea typeface="Monaco"/>
                <a:cs typeface="Monaco"/>
                <a:sym typeface="Monaco"/>
              </a:rPr>
              <a:t>[]){  </a:t>
            </a:r>
          </a:p>
          <a:p>
            <a:pPr algn="l" defTabSz="205376">
              <a:spcBef>
                <a:spcPts val="1477"/>
              </a:spcBef>
              <a:defRPr sz="1800"/>
            </a:pPr>
            <a:r>
              <a:rPr sz="1600" dirty="0">
                <a:latin typeface="Monaco"/>
                <a:ea typeface="Monaco"/>
                <a:cs typeface="Monaco"/>
                <a:sym typeface="Monaco"/>
              </a:rPr>
              <a:t>Multi m1=new Multi();  </a:t>
            </a:r>
          </a:p>
          <a:p>
            <a:pPr algn="l" defTabSz="205376">
              <a:spcBef>
                <a:spcPts val="1477"/>
              </a:spcBef>
              <a:defRPr sz="1800"/>
            </a:pPr>
            <a:r>
              <a:rPr sz="1600" dirty="0">
                <a:latin typeface="Monaco"/>
                <a:ea typeface="Monaco"/>
                <a:cs typeface="Monaco"/>
                <a:sym typeface="Monaco"/>
              </a:rPr>
              <a:t>Thread t1 =new Thread(m1);  </a:t>
            </a:r>
          </a:p>
          <a:p>
            <a:pPr algn="l" defTabSz="205376">
              <a:spcBef>
                <a:spcPts val="1477"/>
              </a:spcBef>
              <a:defRPr sz="1800"/>
            </a:pPr>
            <a:r>
              <a:rPr sz="1600" dirty="0">
                <a:latin typeface="Monaco"/>
                <a:ea typeface="Monaco"/>
                <a:cs typeface="Monaco"/>
                <a:sym typeface="Monaco"/>
              </a:rPr>
              <a:t>t1.start();  </a:t>
            </a:r>
          </a:p>
          <a:p>
            <a:pPr algn="l" defTabSz="205376">
              <a:spcBef>
                <a:spcPts val="1477"/>
              </a:spcBef>
              <a:defRPr sz="1800"/>
            </a:pPr>
            <a:r>
              <a:rPr sz="1600" dirty="0">
                <a:latin typeface="Monaco"/>
                <a:ea typeface="Monaco"/>
                <a:cs typeface="Monaco"/>
                <a:sym typeface="Monaco"/>
              </a:rPr>
              <a:t> }  </a:t>
            </a:r>
          </a:p>
          <a:p>
            <a:pPr algn="l" defTabSz="205376">
              <a:spcBef>
                <a:spcPts val="1477"/>
              </a:spcBef>
              <a:defRPr sz="1800"/>
            </a:pPr>
            <a:r>
              <a:rPr sz="1600" dirty="0">
                <a:latin typeface="Monaco"/>
                <a:ea typeface="Monaco"/>
                <a:cs typeface="Monaco"/>
                <a:sym typeface="Monaco"/>
              </a:rPr>
              <a:t>}  </a:t>
            </a:r>
          </a:p>
          <a:p>
            <a:pPr algn="l" defTabSz="205376">
              <a:spcBef>
                <a:spcPts val="1477"/>
              </a:spcBef>
              <a:defRPr sz="1800"/>
            </a:pPr>
            <a:r>
              <a:rPr sz="1600" dirty="0" err="1">
                <a:latin typeface="Monaco"/>
                <a:ea typeface="Monaco"/>
                <a:cs typeface="Monaco"/>
                <a:sym typeface="Monaco"/>
              </a:rPr>
              <a:t>Output:thread</a:t>
            </a:r>
            <a:r>
              <a:rPr sz="1600" dirty="0">
                <a:latin typeface="Monaco"/>
                <a:ea typeface="Monaco"/>
                <a:cs typeface="Monaco"/>
                <a:sym typeface="Monaco"/>
              </a:rPr>
              <a:t> is running...</a:t>
            </a:r>
          </a:p>
        </p:txBody>
      </p:sp>
    </p:spTree>
    <p:extLst>
      <p:ext uri="{BB962C8B-B14F-4D97-AF65-F5344CB8AC3E}">
        <p14:creationId xmlns:p14="http://schemas.microsoft.com/office/powerpoint/2010/main" val="1713029516"/>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a:spLocks noGrp="1"/>
          </p:cNvSpPr>
          <p:nvPr>
            <p:ph type="title"/>
          </p:nvPr>
        </p:nvSpPr>
        <p:spPr>
          <a:xfrm>
            <a:off x="683568" y="116632"/>
            <a:ext cx="7358063" cy="1169591"/>
          </a:xfrm>
          <a:prstGeom prst="rect">
            <a:avLst/>
          </a:prstGeom>
        </p:spPr>
        <p:txBody>
          <a:bodyPr/>
          <a:lstStyle/>
          <a:p>
            <a:pPr lvl="0">
              <a:defRPr sz="1800"/>
            </a:pPr>
            <a:r>
              <a:rPr sz="5600" dirty="0">
                <a:latin typeface="Arial" pitchFamily="34" charset="0"/>
                <a:cs typeface="Arial" pitchFamily="34" charset="0"/>
              </a:rPr>
              <a:t>Multithreading</a:t>
            </a:r>
          </a:p>
        </p:txBody>
      </p:sp>
      <p:sp>
        <p:nvSpPr>
          <p:cNvPr id="45" name="Shape 45"/>
          <p:cNvSpPr>
            <a:spLocks noGrp="1"/>
          </p:cNvSpPr>
          <p:nvPr>
            <p:ph type="body" idx="1"/>
          </p:nvPr>
        </p:nvSpPr>
        <p:spPr>
          <a:xfrm>
            <a:off x="683568" y="1628800"/>
            <a:ext cx="7358063" cy="4752528"/>
          </a:xfrm>
          <a:prstGeom prst="rect">
            <a:avLst/>
          </a:prstGeom>
        </p:spPr>
        <p:txBody>
          <a:bodyPr>
            <a:normAutofit/>
          </a:bodyPr>
          <a:lstStyle/>
          <a:p>
            <a:pPr lvl="0" algn="l">
              <a:defRPr sz="1800"/>
            </a:pPr>
            <a:r>
              <a:rPr sz="2800" dirty="0">
                <a:latin typeface="Arial" pitchFamily="34" charset="0"/>
                <a:cs typeface="Arial" pitchFamily="34" charset="0"/>
              </a:rPr>
              <a:t>Multithreading in java is a process of executing multiple threads simultaneously</a:t>
            </a:r>
            <a:r>
              <a:rPr sz="2800" dirty="0" smtClean="0">
                <a:latin typeface="Arial" pitchFamily="34" charset="0"/>
                <a:cs typeface="Arial" pitchFamily="34" charset="0"/>
              </a:rPr>
              <a:t>.</a:t>
            </a:r>
            <a:endParaRPr lang="en-NZ" sz="2800" dirty="0" smtClean="0">
              <a:latin typeface="Arial" pitchFamily="34" charset="0"/>
              <a:cs typeface="Arial" pitchFamily="34" charset="0"/>
            </a:endParaRPr>
          </a:p>
          <a:p>
            <a:pPr lvl="0" algn="l">
              <a:defRPr sz="1800"/>
            </a:pPr>
            <a:endParaRPr sz="2800" dirty="0">
              <a:latin typeface="Arial" pitchFamily="34" charset="0"/>
              <a:cs typeface="Arial" pitchFamily="34" charset="0"/>
            </a:endParaRPr>
          </a:p>
          <a:p>
            <a:pPr lvl="0" algn="l">
              <a:defRPr sz="1800"/>
            </a:pPr>
            <a:r>
              <a:rPr sz="2800" dirty="0">
                <a:latin typeface="Arial" pitchFamily="34" charset="0"/>
                <a:cs typeface="Arial" pitchFamily="34" charset="0"/>
              </a:rPr>
              <a:t>We use multithreading instead of multiprocessing because threads share a common memory area. They don't allocate separate memory area so saves memory, and context-switching between the threads takes less time than process.</a:t>
            </a:r>
          </a:p>
        </p:txBody>
      </p:sp>
    </p:spTree>
    <p:extLst>
      <p:ext uri="{BB962C8B-B14F-4D97-AF65-F5344CB8AC3E}">
        <p14:creationId xmlns:p14="http://schemas.microsoft.com/office/powerpoint/2010/main" val="1502127533"/>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p:cNvSpPr>
          <p:nvPr>
            <p:ph type="title"/>
          </p:nvPr>
        </p:nvSpPr>
        <p:spPr>
          <a:xfrm>
            <a:off x="611560" y="404664"/>
            <a:ext cx="7358063" cy="1097583"/>
          </a:xfrm>
          <a:prstGeom prst="rect">
            <a:avLst/>
          </a:prstGeom>
        </p:spPr>
        <p:txBody>
          <a:bodyPr/>
          <a:lstStyle/>
          <a:p>
            <a:pPr lvl="0">
              <a:defRPr sz="1800"/>
            </a:pPr>
            <a:r>
              <a:rPr sz="5600" dirty="0">
                <a:latin typeface="Arial" pitchFamily="34" charset="0"/>
                <a:cs typeface="Arial" pitchFamily="34" charset="0"/>
              </a:rPr>
              <a:t>Multithreading</a:t>
            </a:r>
          </a:p>
        </p:txBody>
      </p:sp>
      <p:sp>
        <p:nvSpPr>
          <p:cNvPr id="48" name="Shape 48"/>
          <p:cNvSpPr>
            <a:spLocks noGrp="1"/>
          </p:cNvSpPr>
          <p:nvPr>
            <p:ph type="body" idx="1"/>
          </p:nvPr>
        </p:nvSpPr>
        <p:spPr>
          <a:xfrm>
            <a:off x="892969" y="1916832"/>
            <a:ext cx="7358063" cy="4320480"/>
          </a:xfrm>
          <a:prstGeom prst="rect">
            <a:avLst/>
          </a:prstGeom>
        </p:spPr>
        <p:txBody>
          <a:bodyPr>
            <a:normAutofit/>
          </a:bodyPr>
          <a:lstStyle/>
          <a:p>
            <a:pPr marL="241093" indent="-241093" algn="l" defTabSz="642915">
              <a:spcBef>
                <a:spcPts val="492"/>
              </a:spcBef>
              <a:defRPr sz="1800"/>
            </a:pPr>
            <a:r>
              <a:rPr sz="3200" dirty="0">
                <a:latin typeface="Arial" pitchFamily="34" charset="0"/>
                <a:cs typeface="Arial" pitchFamily="34" charset="0"/>
              </a:rPr>
              <a:t>Benefits:</a:t>
            </a:r>
          </a:p>
          <a:p>
            <a:pPr lvl="1" algn="l" defTabSz="642915">
              <a:spcBef>
                <a:spcPts val="422"/>
              </a:spcBef>
              <a:defRPr sz="1800"/>
            </a:pPr>
            <a:r>
              <a:rPr sz="3200" dirty="0">
                <a:latin typeface="Arial" pitchFamily="34" charset="0"/>
                <a:cs typeface="Arial" pitchFamily="34" charset="0"/>
              </a:rPr>
              <a:t>Improve application responsiveness.</a:t>
            </a:r>
          </a:p>
          <a:p>
            <a:pPr lvl="1" algn="l" defTabSz="642915">
              <a:spcBef>
                <a:spcPts val="422"/>
              </a:spcBef>
              <a:defRPr sz="1800"/>
            </a:pPr>
            <a:r>
              <a:rPr sz="3200" dirty="0">
                <a:latin typeface="Arial" pitchFamily="34" charset="0"/>
                <a:cs typeface="Arial" pitchFamily="34" charset="0"/>
              </a:rPr>
              <a:t>User of multithreaded GUI don’t have to wait for one activity to complete.</a:t>
            </a:r>
          </a:p>
          <a:p>
            <a:pPr lvl="1" algn="l" defTabSz="642915">
              <a:spcBef>
                <a:spcPts val="422"/>
              </a:spcBef>
              <a:defRPr sz="1800"/>
            </a:pPr>
            <a:r>
              <a:rPr sz="3200" dirty="0">
                <a:latin typeface="Arial" pitchFamily="34" charset="0"/>
                <a:cs typeface="Arial" pitchFamily="34" charset="0"/>
              </a:rPr>
              <a:t>Use multiprocessors more efficiently.</a:t>
            </a:r>
          </a:p>
          <a:p>
            <a:pPr lvl="1" algn="l" defTabSz="642915">
              <a:spcBef>
                <a:spcPts val="422"/>
              </a:spcBef>
              <a:defRPr sz="1800"/>
            </a:pPr>
            <a:r>
              <a:rPr sz="3200" dirty="0">
                <a:latin typeface="Arial" pitchFamily="34" charset="0"/>
                <a:cs typeface="Arial" pitchFamily="34" charset="0"/>
              </a:rPr>
              <a:t>Improve program structure.</a:t>
            </a:r>
          </a:p>
          <a:p>
            <a:pPr lvl="1" algn="l" defTabSz="642915">
              <a:spcBef>
                <a:spcPts val="422"/>
              </a:spcBef>
              <a:defRPr sz="1800"/>
            </a:pPr>
            <a:r>
              <a:rPr sz="3200" dirty="0">
                <a:latin typeface="Arial" pitchFamily="34" charset="0"/>
                <a:cs typeface="Arial" pitchFamily="34" charset="0"/>
              </a:rPr>
              <a:t>Use fewer system resources.</a:t>
            </a:r>
          </a:p>
        </p:txBody>
      </p:sp>
    </p:spTree>
    <p:extLst>
      <p:ext uri="{BB962C8B-B14F-4D97-AF65-F5344CB8AC3E}">
        <p14:creationId xmlns:p14="http://schemas.microsoft.com/office/powerpoint/2010/main" val="856702369"/>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body" idx="1"/>
          </p:nvPr>
        </p:nvSpPr>
        <p:spPr>
          <a:xfrm>
            <a:off x="669727" y="332656"/>
            <a:ext cx="7804547" cy="6048671"/>
          </a:xfrm>
          <a:prstGeom prst="rect">
            <a:avLst/>
          </a:prstGeom>
        </p:spPr>
        <p:txBody>
          <a:bodyPr>
            <a:noAutofit/>
          </a:bodyPr>
          <a:lstStyle/>
          <a:p>
            <a:pPr marL="0" indent="0" defTabSz="128583">
              <a:spcBef>
                <a:spcPts val="0"/>
              </a:spcBef>
              <a:buNone/>
              <a:defRPr sz="1800"/>
            </a:pPr>
            <a:r>
              <a:rPr sz="1000" dirty="0">
                <a:latin typeface="Monaco"/>
                <a:ea typeface="Monaco"/>
                <a:cs typeface="Monaco"/>
                <a:sym typeface="Monaco"/>
              </a:rPr>
              <a:t>class </a:t>
            </a:r>
            <a:r>
              <a:rPr sz="1000" dirty="0" err="1">
                <a:latin typeface="Monaco"/>
                <a:ea typeface="Monaco"/>
                <a:cs typeface="Monaco"/>
                <a:sym typeface="Monaco"/>
              </a:rPr>
              <a:t>PrintDemo</a:t>
            </a:r>
            <a:r>
              <a:rPr sz="1000" dirty="0">
                <a:latin typeface="Monaco"/>
                <a:ea typeface="Monaco"/>
                <a:cs typeface="Monaco"/>
                <a:sym typeface="Monaco"/>
              </a:rPr>
              <a:t> {</a:t>
            </a:r>
          </a:p>
          <a:p>
            <a:pPr marL="0" indent="0" defTabSz="128583">
              <a:spcBef>
                <a:spcPts val="0"/>
              </a:spcBef>
              <a:buNone/>
              <a:defRPr sz="1800"/>
            </a:pPr>
            <a:r>
              <a:rPr sz="1000" dirty="0">
                <a:latin typeface="Monaco"/>
                <a:ea typeface="Monaco"/>
                <a:cs typeface="Monaco"/>
                <a:sym typeface="Monaco"/>
              </a:rPr>
              <a:t>   public void </a:t>
            </a:r>
            <a:r>
              <a:rPr sz="1000" dirty="0" err="1">
                <a:latin typeface="Monaco"/>
                <a:ea typeface="Monaco"/>
                <a:cs typeface="Monaco"/>
                <a:sym typeface="Monaco"/>
              </a:rPr>
              <a:t>printCount</a:t>
            </a:r>
            <a:r>
              <a:rPr sz="1000" dirty="0">
                <a:latin typeface="Monaco"/>
                <a:ea typeface="Monaco"/>
                <a:cs typeface="Monaco"/>
                <a:sym typeface="Monaco"/>
              </a:rPr>
              <a:t>(){</a:t>
            </a:r>
          </a:p>
          <a:p>
            <a:pPr marL="0" indent="0" defTabSz="128583">
              <a:spcBef>
                <a:spcPts val="0"/>
              </a:spcBef>
              <a:buNone/>
              <a:defRPr sz="1800"/>
            </a:pPr>
            <a:r>
              <a:rPr sz="1000" dirty="0">
                <a:latin typeface="Monaco"/>
                <a:ea typeface="Monaco"/>
                <a:cs typeface="Monaco"/>
                <a:sym typeface="Monaco"/>
              </a:rPr>
              <a:t>    try {</a:t>
            </a:r>
          </a:p>
          <a:p>
            <a:pPr marL="0" indent="0" defTabSz="128583">
              <a:spcBef>
                <a:spcPts val="0"/>
              </a:spcBef>
              <a:buNone/>
              <a:defRPr sz="1800"/>
            </a:pPr>
            <a:r>
              <a:rPr sz="1000" dirty="0">
                <a:latin typeface="Monaco"/>
                <a:ea typeface="Monaco"/>
                <a:cs typeface="Monaco"/>
                <a:sym typeface="Monaco"/>
              </a:rPr>
              <a:t>         for(</a:t>
            </a:r>
            <a:r>
              <a:rPr sz="1000" dirty="0" err="1">
                <a:latin typeface="Monaco"/>
                <a:ea typeface="Monaco"/>
                <a:cs typeface="Monaco"/>
                <a:sym typeface="Monaco"/>
              </a:rPr>
              <a:t>int</a:t>
            </a:r>
            <a:r>
              <a:rPr sz="1000" dirty="0">
                <a:latin typeface="Monaco"/>
                <a:ea typeface="Monaco"/>
                <a:cs typeface="Monaco"/>
                <a:sym typeface="Monaco"/>
              </a:rPr>
              <a:t> i = 5; i &gt; 0; i--) {</a:t>
            </a:r>
          </a:p>
          <a:p>
            <a:pPr marL="0" indent="0" defTabSz="128583">
              <a:spcBef>
                <a:spcPts val="0"/>
              </a:spcBef>
              <a:buNone/>
              <a:defRPr sz="1800"/>
            </a:pPr>
            <a:r>
              <a:rPr sz="1000" dirty="0">
                <a:latin typeface="Monaco"/>
                <a:ea typeface="Monaco"/>
                <a:cs typeface="Monaco"/>
                <a:sym typeface="Monaco"/>
              </a:rPr>
              <a:t>            </a:t>
            </a:r>
            <a:r>
              <a:rPr sz="1000" dirty="0" err="1">
                <a:latin typeface="Monaco"/>
                <a:ea typeface="Monaco"/>
                <a:cs typeface="Monaco"/>
                <a:sym typeface="Monaco"/>
              </a:rPr>
              <a:t>System.out.println</a:t>
            </a:r>
            <a:r>
              <a:rPr sz="1000" dirty="0">
                <a:latin typeface="Monaco"/>
                <a:ea typeface="Monaco"/>
                <a:cs typeface="Monaco"/>
                <a:sym typeface="Monaco"/>
              </a:rPr>
              <a:t>("Counter   ---   "  + i );</a:t>
            </a:r>
          </a:p>
          <a:p>
            <a:pPr marL="0" indent="0" defTabSz="128583">
              <a:spcBef>
                <a:spcPts val="0"/>
              </a:spcBef>
              <a:buNone/>
              <a:defRPr sz="1800"/>
            </a:pPr>
            <a:r>
              <a:rPr sz="1000" dirty="0">
                <a:latin typeface="Monaco"/>
                <a:ea typeface="Monaco"/>
                <a:cs typeface="Monaco"/>
                <a:sym typeface="Monaco"/>
              </a:rPr>
              <a:t>            </a:t>
            </a:r>
            <a:r>
              <a:rPr sz="1000" dirty="0" err="1">
                <a:latin typeface="Monaco"/>
                <a:ea typeface="Monaco"/>
                <a:cs typeface="Monaco"/>
                <a:sym typeface="Monaco"/>
              </a:rPr>
              <a:t>Thread.sleep</a:t>
            </a:r>
            <a:r>
              <a:rPr sz="1000" dirty="0">
                <a:latin typeface="Monaco"/>
                <a:ea typeface="Monaco"/>
                <a:cs typeface="Monaco"/>
                <a:sym typeface="Monaco"/>
              </a:rPr>
              <a:t>(500);</a:t>
            </a:r>
          </a:p>
          <a:p>
            <a:pPr marL="0" indent="0" defTabSz="128583">
              <a:spcBef>
                <a:spcPts val="0"/>
              </a:spcBef>
              <a:buNone/>
              <a:defRPr sz="1800"/>
            </a:pPr>
            <a:r>
              <a:rPr sz="1000" dirty="0">
                <a:latin typeface="Monaco"/>
                <a:ea typeface="Monaco"/>
                <a:cs typeface="Monaco"/>
                <a:sym typeface="Monaco"/>
              </a:rPr>
              <a:t>         }</a:t>
            </a:r>
          </a:p>
          <a:p>
            <a:pPr marL="0" indent="0" defTabSz="128583">
              <a:spcBef>
                <a:spcPts val="0"/>
              </a:spcBef>
              <a:buNone/>
              <a:defRPr sz="1800"/>
            </a:pPr>
            <a:r>
              <a:rPr sz="1000" dirty="0">
                <a:latin typeface="Monaco"/>
                <a:ea typeface="Monaco"/>
                <a:cs typeface="Monaco"/>
                <a:sym typeface="Monaco"/>
              </a:rPr>
              <a:t>     } catch (Exception e) {</a:t>
            </a:r>
          </a:p>
          <a:p>
            <a:pPr marL="0" indent="0" defTabSz="128583">
              <a:spcBef>
                <a:spcPts val="0"/>
              </a:spcBef>
              <a:buNone/>
              <a:defRPr sz="1800"/>
            </a:pPr>
            <a:r>
              <a:rPr sz="1000" dirty="0">
                <a:solidFill>
                  <a:srgbClr val="3933FF"/>
                </a:solidFill>
                <a:latin typeface="Monaco"/>
                <a:ea typeface="Monaco"/>
                <a:cs typeface="Monaco"/>
                <a:sym typeface="Monaco"/>
              </a:rPr>
              <a:t>         </a:t>
            </a:r>
            <a:r>
              <a:rPr sz="1000" dirty="0" err="1">
                <a:solidFill>
                  <a:srgbClr val="3933FF"/>
                </a:solidFill>
                <a:latin typeface="Monaco"/>
                <a:ea typeface="Monaco"/>
                <a:cs typeface="Monaco"/>
                <a:sym typeface="Monaco"/>
              </a:rPr>
              <a:t>System.out.println</a:t>
            </a:r>
            <a:r>
              <a:rPr sz="1000" dirty="0">
                <a:solidFill>
                  <a:srgbClr val="3933FF"/>
                </a:solidFill>
                <a:latin typeface="Monaco"/>
                <a:ea typeface="Monaco"/>
                <a:cs typeface="Monaco"/>
                <a:sym typeface="Monaco"/>
              </a:rPr>
              <a:t>("Thread  interrupted.");</a:t>
            </a:r>
          </a:p>
          <a:p>
            <a:pPr marL="0" indent="0" defTabSz="128583">
              <a:spcBef>
                <a:spcPts val="0"/>
              </a:spcBef>
              <a:buNone/>
              <a:defRPr sz="1800"/>
            </a:pPr>
            <a:r>
              <a:rPr sz="1000" dirty="0">
                <a:latin typeface="Monaco"/>
                <a:ea typeface="Monaco"/>
                <a:cs typeface="Monaco"/>
                <a:sym typeface="Monaco"/>
              </a:rPr>
              <a:t>     }</a:t>
            </a:r>
          </a:p>
          <a:p>
            <a:pPr marL="0" indent="0" defTabSz="128583">
              <a:spcBef>
                <a:spcPts val="0"/>
              </a:spcBef>
              <a:buNone/>
              <a:defRPr sz="1800"/>
            </a:pPr>
            <a:r>
              <a:rPr sz="1000" dirty="0">
                <a:latin typeface="Monaco"/>
                <a:ea typeface="Monaco"/>
                <a:cs typeface="Monaco"/>
                <a:sym typeface="Monaco"/>
              </a:rPr>
              <a:t>   }</a:t>
            </a:r>
          </a:p>
          <a:p>
            <a:pPr marL="0" indent="0" defTabSz="128583">
              <a:spcBef>
                <a:spcPts val="0"/>
              </a:spcBef>
              <a:buNone/>
              <a:defRPr sz="1800"/>
            </a:pPr>
            <a:endParaRPr sz="1000" dirty="0">
              <a:latin typeface="Monaco"/>
              <a:ea typeface="Monaco"/>
              <a:cs typeface="Monaco"/>
              <a:sym typeface="Monaco"/>
            </a:endParaRPr>
          </a:p>
          <a:p>
            <a:pPr marL="0" indent="0" defTabSz="128583">
              <a:spcBef>
                <a:spcPts val="0"/>
              </a:spcBef>
              <a:buNone/>
              <a:defRPr sz="1800"/>
            </a:pPr>
            <a:r>
              <a:rPr sz="1000" dirty="0">
                <a:latin typeface="Monaco"/>
                <a:ea typeface="Monaco"/>
                <a:cs typeface="Monaco"/>
                <a:sym typeface="Monaco"/>
              </a:rPr>
              <a:t>}</a:t>
            </a:r>
          </a:p>
          <a:p>
            <a:pPr marL="0" indent="0" defTabSz="128583">
              <a:spcBef>
                <a:spcPts val="0"/>
              </a:spcBef>
              <a:buNone/>
              <a:defRPr sz="1800"/>
            </a:pPr>
            <a:endParaRPr sz="1000" dirty="0">
              <a:latin typeface="Monaco"/>
              <a:ea typeface="Monaco"/>
              <a:cs typeface="Monaco"/>
              <a:sym typeface="Monaco"/>
            </a:endParaRPr>
          </a:p>
          <a:p>
            <a:pPr marL="0" indent="0" defTabSz="128583">
              <a:spcBef>
                <a:spcPts val="0"/>
              </a:spcBef>
              <a:buNone/>
              <a:defRPr sz="1800"/>
            </a:pPr>
            <a:r>
              <a:rPr sz="1000" dirty="0">
                <a:latin typeface="Monaco"/>
                <a:ea typeface="Monaco"/>
                <a:cs typeface="Monaco"/>
                <a:sym typeface="Monaco"/>
              </a:rPr>
              <a:t>class </a:t>
            </a:r>
            <a:r>
              <a:rPr sz="1000" dirty="0" err="1">
                <a:latin typeface="Monaco"/>
                <a:ea typeface="Monaco"/>
                <a:cs typeface="Monaco"/>
                <a:sym typeface="Monaco"/>
              </a:rPr>
              <a:t>ThreadDemo</a:t>
            </a:r>
            <a:r>
              <a:rPr sz="1000" dirty="0">
                <a:latin typeface="Monaco"/>
                <a:ea typeface="Monaco"/>
                <a:cs typeface="Monaco"/>
                <a:sym typeface="Monaco"/>
              </a:rPr>
              <a:t> extends Thread {</a:t>
            </a:r>
          </a:p>
          <a:p>
            <a:pPr marL="0" indent="0" defTabSz="128583">
              <a:spcBef>
                <a:spcPts val="0"/>
              </a:spcBef>
              <a:buNone/>
              <a:defRPr sz="1800"/>
            </a:pPr>
            <a:r>
              <a:rPr sz="1000" dirty="0">
                <a:latin typeface="Monaco"/>
                <a:ea typeface="Monaco"/>
                <a:cs typeface="Monaco"/>
                <a:sym typeface="Monaco"/>
              </a:rPr>
              <a:t>   private Thread t;</a:t>
            </a:r>
          </a:p>
          <a:p>
            <a:pPr marL="0" indent="0" defTabSz="128583">
              <a:spcBef>
                <a:spcPts val="0"/>
              </a:spcBef>
              <a:buNone/>
              <a:defRPr sz="1800"/>
            </a:pPr>
            <a:r>
              <a:rPr sz="1000" dirty="0">
                <a:solidFill>
                  <a:srgbClr val="0326CC"/>
                </a:solidFill>
                <a:latin typeface="Monaco"/>
                <a:ea typeface="Monaco"/>
                <a:cs typeface="Monaco"/>
                <a:sym typeface="Monaco"/>
              </a:rPr>
              <a:t>   private String </a:t>
            </a:r>
            <a:r>
              <a:rPr sz="1000" dirty="0" err="1">
                <a:solidFill>
                  <a:srgbClr val="0326CC"/>
                </a:solidFill>
                <a:latin typeface="Monaco"/>
                <a:ea typeface="Monaco"/>
                <a:cs typeface="Monaco"/>
                <a:sym typeface="Monaco"/>
              </a:rPr>
              <a:t>threadName</a:t>
            </a:r>
            <a:r>
              <a:rPr sz="1000" dirty="0">
                <a:solidFill>
                  <a:srgbClr val="0326CC"/>
                </a:solidFill>
                <a:latin typeface="Monaco"/>
                <a:ea typeface="Monaco"/>
                <a:cs typeface="Monaco"/>
                <a:sym typeface="Monaco"/>
              </a:rPr>
              <a:t>;</a:t>
            </a:r>
          </a:p>
          <a:p>
            <a:pPr marL="0" indent="0" defTabSz="128583">
              <a:spcBef>
                <a:spcPts val="0"/>
              </a:spcBef>
              <a:buNone/>
              <a:defRPr sz="1800"/>
            </a:pPr>
            <a:r>
              <a:rPr sz="1000" dirty="0">
                <a:latin typeface="Monaco"/>
                <a:ea typeface="Monaco"/>
                <a:cs typeface="Monaco"/>
                <a:sym typeface="Monaco"/>
              </a:rPr>
              <a:t>   </a:t>
            </a:r>
            <a:r>
              <a:rPr sz="1000" dirty="0" err="1">
                <a:latin typeface="Monaco"/>
                <a:ea typeface="Monaco"/>
                <a:cs typeface="Monaco"/>
                <a:sym typeface="Monaco"/>
              </a:rPr>
              <a:t>PrintDemo</a:t>
            </a:r>
            <a:r>
              <a:rPr sz="1000" dirty="0">
                <a:latin typeface="Monaco"/>
                <a:ea typeface="Monaco"/>
                <a:cs typeface="Monaco"/>
                <a:sym typeface="Monaco"/>
              </a:rPr>
              <a:t>  PD;</a:t>
            </a:r>
          </a:p>
          <a:p>
            <a:pPr marL="0" indent="0" defTabSz="128583">
              <a:spcBef>
                <a:spcPts val="0"/>
              </a:spcBef>
              <a:buNone/>
              <a:defRPr sz="1800"/>
            </a:pPr>
            <a:endParaRPr sz="1000" dirty="0">
              <a:latin typeface="Monaco"/>
              <a:ea typeface="Monaco"/>
              <a:cs typeface="Monaco"/>
              <a:sym typeface="Monaco"/>
            </a:endParaRPr>
          </a:p>
          <a:p>
            <a:pPr marL="0" indent="0" defTabSz="128583">
              <a:spcBef>
                <a:spcPts val="0"/>
              </a:spcBef>
              <a:buNone/>
              <a:defRPr sz="1800"/>
            </a:pPr>
            <a:r>
              <a:rPr sz="1000" dirty="0">
                <a:latin typeface="Monaco"/>
                <a:ea typeface="Monaco"/>
                <a:cs typeface="Monaco"/>
                <a:sym typeface="Monaco"/>
              </a:rPr>
              <a:t>   </a:t>
            </a:r>
            <a:r>
              <a:rPr sz="1000" dirty="0" err="1">
                <a:latin typeface="Monaco"/>
                <a:ea typeface="Monaco"/>
                <a:cs typeface="Monaco"/>
                <a:sym typeface="Monaco"/>
              </a:rPr>
              <a:t>ThreadDemo</a:t>
            </a:r>
            <a:r>
              <a:rPr sz="1000" dirty="0">
                <a:latin typeface="Monaco"/>
                <a:ea typeface="Monaco"/>
                <a:cs typeface="Monaco"/>
                <a:sym typeface="Monaco"/>
              </a:rPr>
              <a:t>( String name,  </a:t>
            </a:r>
            <a:r>
              <a:rPr sz="1000" dirty="0" err="1">
                <a:latin typeface="Monaco"/>
                <a:ea typeface="Monaco"/>
                <a:cs typeface="Monaco"/>
                <a:sym typeface="Monaco"/>
              </a:rPr>
              <a:t>PrintDemo</a:t>
            </a:r>
            <a:r>
              <a:rPr sz="1000" dirty="0">
                <a:latin typeface="Monaco"/>
                <a:ea typeface="Monaco"/>
                <a:cs typeface="Monaco"/>
                <a:sym typeface="Monaco"/>
              </a:rPr>
              <a:t> </a:t>
            </a:r>
            <a:r>
              <a:rPr sz="1000" dirty="0" err="1">
                <a:latin typeface="Monaco"/>
                <a:ea typeface="Monaco"/>
                <a:cs typeface="Monaco"/>
                <a:sym typeface="Monaco"/>
              </a:rPr>
              <a:t>pd</a:t>
            </a:r>
            <a:r>
              <a:rPr sz="1000" dirty="0">
                <a:latin typeface="Monaco"/>
                <a:ea typeface="Monaco"/>
                <a:cs typeface="Monaco"/>
                <a:sym typeface="Monaco"/>
              </a:rPr>
              <a:t>){</a:t>
            </a:r>
          </a:p>
          <a:p>
            <a:pPr marL="0" indent="0" defTabSz="128583">
              <a:spcBef>
                <a:spcPts val="0"/>
              </a:spcBef>
              <a:buNone/>
              <a:defRPr sz="1800"/>
            </a:pPr>
            <a:r>
              <a:rPr sz="1000" dirty="0">
                <a:solidFill>
                  <a:srgbClr val="0326CC"/>
                </a:solidFill>
                <a:latin typeface="Monaco"/>
                <a:ea typeface="Monaco"/>
                <a:cs typeface="Monaco"/>
                <a:sym typeface="Monaco"/>
              </a:rPr>
              <a:t>       </a:t>
            </a:r>
            <a:r>
              <a:rPr sz="1000" dirty="0" err="1">
                <a:solidFill>
                  <a:srgbClr val="0326CC"/>
                </a:solidFill>
                <a:latin typeface="Monaco"/>
                <a:ea typeface="Monaco"/>
                <a:cs typeface="Monaco"/>
                <a:sym typeface="Monaco"/>
              </a:rPr>
              <a:t>threadName</a:t>
            </a:r>
            <a:r>
              <a:rPr sz="1000" dirty="0">
                <a:solidFill>
                  <a:srgbClr val="0326CC"/>
                </a:solidFill>
                <a:latin typeface="Monaco"/>
                <a:ea typeface="Monaco"/>
                <a:cs typeface="Monaco"/>
                <a:sym typeface="Monaco"/>
              </a:rPr>
              <a:t> = name;</a:t>
            </a:r>
          </a:p>
          <a:p>
            <a:pPr marL="0" indent="0" defTabSz="128583">
              <a:spcBef>
                <a:spcPts val="0"/>
              </a:spcBef>
              <a:buNone/>
              <a:defRPr sz="1800"/>
            </a:pPr>
            <a:r>
              <a:rPr sz="1000" dirty="0">
                <a:latin typeface="Monaco"/>
                <a:ea typeface="Monaco"/>
                <a:cs typeface="Monaco"/>
                <a:sym typeface="Monaco"/>
              </a:rPr>
              <a:t>        PD = </a:t>
            </a:r>
            <a:r>
              <a:rPr sz="1000" dirty="0" err="1">
                <a:latin typeface="Monaco"/>
                <a:ea typeface="Monaco"/>
                <a:cs typeface="Monaco"/>
                <a:sym typeface="Monaco"/>
              </a:rPr>
              <a:t>pd</a:t>
            </a:r>
            <a:r>
              <a:rPr sz="1000" dirty="0">
                <a:latin typeface="Monaco"/>
                <a:ea typeface="Monaco"/>
                <a:cs typeface="Monaco"/>
                <a:sym typeface="Monaco"/>
              </a:rPr>
              <a:t>;</a:t>
            </a:r>
          </a:p>
          <a:p>
            <a:pPr marL="0" indent="0" defTabSz="128583">
              <a:spcBef>
                <a:spcPts val="0"/>
              </a:spcBef>
              <a:buNone/>
              <a:defRPr sz="1800"/>
            </a:pPr>
            <a:r>
              <a:rPr sz="1000" dirty="0">
                <a:latin typeface="Monaco"/>
                <a:ea typeface="Monaco"/>
                <a:cs typeface="Monaco"/>
                <a:sym typeface="Monaco"/>
              </a:rPr>
              <a:t>   }</a:t>
            </a:r>
          </a:p>
          <a:p>
            <a:pPr marL="0" indent="0" defTabSz="128583">
              <a:spcBef>
                <a:spcPts val="0"/>
              </a:spcBef>
              <a:buNone/>
              <a:defRPr sz="1800"/>
            </a:pPr>
            <a:r>
              <a:rPr sz="1000" dirty="0">
                <a:latin typeface="Monaco"/>
                <a:ea typeface="Monaco"/>
                <a:cs typeface="Monaco"/>
                <a:sym typeface="Monaco"/>
              </a:rPr>
              <a:t>   public void run() {</a:t>
            </a:r>
          </a:p>
          <a:p>
            <a:pPr marL="0" indent="0" defTabSz="128583">
              <a:spcBef>
                <a:spcPts val="0"/>
              </a:spcBef>
              <a:buNone/>
              <a:defRPr sz="1800"/>
            </a:pPr>
            <a:r>
              <a:rPr sz="1000" dirty="0">
                <a:solidFill>
                  <a:srgbClr val="931A68"/>
                </a:solidFill>
                <a:latin typeface="Monaco"/>
                <a:ea typeface="Monaco"/>
                <a:cs typeface="Monaco"/>
                <a:sym typeface="Monaco"/>
              </a:rPr>
              <a:t>	   synchronized(PD){</a:t>
            </a:r>
          </a:p>
          <a:p>
            <a:pPr marL="0" indent="0" defTabSz="128583">
              <a:spcBef>
                <a:spcPts val="0"/>
              </a:spcBef>
              <a:buNone/>
              <a:defRPr sz="1800"/>
            </a:pPr>
            <a:r>
              <a:rPr sz="1000" dirty="0">
                <a:latin typeface="Monaco"/>
                <a:ea typeface="Monaco"/>
                <a:cs typeface="Monaco"/>
                <a:sym typeface="Monaco"/>
              </a:rPr>
              <a:t>		   </a:t>
            </a:r>
            <a:r>
              <a:rPr sz="1000" dirty="0" err="1">
                <a:latin typeface="Monaco"/>
                <a:ea typeface="Monaco"/>
                <a:cs typeface="Monaco"/>
                <a:sym typeface="Monaco"/>
              </a:rPr>
              <a:t>PD.printCount</a:t>
            </a:r>
            <a:r>
              <a:rPr sz="1000" dirty="0">
                <a:latin typeface="Monaco"/>
                <a:ea typeface="Monaco"/>
                <a:cs typeface="Monaco"/>
                <a:sym typeface="Monaco"/>
              </a:rPr>
              <a:t>();</a:t>
            </a:r>
          </a:p>
          <a:p>
            <a:pPr marL="0" indent="0" defTabSz="128583">
              <a:spcBef>
                <a:spcPts val="0"/>
              </a:spcBef>
              <a:buNone/>
              <a:defRPr sz="1800"/>
            </a:pPr>
            <a:r>
              <a:rPr sz="1000" dirty="0">
                <a:latin typeface="Monaco"/>
                <a:ea typeface="Monaco"/>
                <a:cs typeface="Monaco"/>
                <a:sym typeface="Monaco"/>
              </a:rPr>
              <a:t>	   }</a:t>
            </a:r>
          </a:p>
          <a:p>
            <a:pPr marL="0" indent="0" defTabSz="128583">
              <a:spcBef>
                <a:spcPts val="0"/>
              </a:spcBef>
              <a:buNone/>
              <a:defRPr sz="1800"/>
            </a:pPr>
            <a:r>
              <a:rPr sz="1000" dirty="0">
                <a:latin typeface="Monaco"/>
                <a:ea typeface="Monaco"/>
                <a:cs typeface="Monaco"/>
                <a:sym typeface="Monaco"/>
              </a:rPr>
              <a:t>     </a:t>
            </a:r>
          </a:p>
          <a:p>
            <a:pPr marL="0" indent="0" defTabSz="128583">
              <a:spcBef>
                <a:spcPts val="0"/>
              </a:spcBef>
              <a:buNone/>
              <a:defRPr sz="1800"/>
            </a:pPr>
            <a:r>
              <a:rPr sz="1000" dirty="0">
                <a:latin typeface="Monaco"/>
                <a:ea typeface="Monaco"/>
                <a:cs typeface="Monaco"/>
                <a:sym typeface="Monaco"/>
              </a:rPr>
              <a:t>     </a:t>
            </a:r>
            <a:r>
              <a:rPr sz="1000" dirty="0" err="1">
                <a:latin typeface="Monaco"/>
                <a:ea typeface="Monaco"/>
                <a:cs typeface="Monaco"/>
                <a:sym typeface="Monaco"/>
              </a:rPr>
              <a:t>System.out.println</a:t>
            </a:r>
            <a:r>
              <a:rPr sz="1000" dirty="0">
                <a:latin typeface="Monaco"/>
                <a:ea typeface="Monaco"/>
                <a:cs typeface="Monaco"/>
                <a:sym typeface="Monaco"/>
              </a:rPr>
              <a:t>("Thread " +  </a:t>
            </a:r>
            <a:r>
              <a:rPr sz="1000" dirty="0" err="1">
                <a:latin typeface="Monaco"/>
                <a:ea typeface="Monaco"/>
                <a:cs typeface="Monaco"/>
                <a:sym typeface="Monaco"/>
              </a:rPr>
              <a:t>threadName</a:t>
            </a:r>
            <a:r>
              <a:rPr sz="1000" dirty="0">
                <a:latin typeface="Monaco"/>
                <a:ea typeface="Monaco"/>
                <a:cs typeface="Monaco"/>
                <a:sym typeface="Monaco"/>
              </a:rPr>
              <a:t> + " exiting.");</a:t>
            </a:r>
          </a:p>
          <a:p>
            <a:pPr marL="0" indent="0" defTabSz="128583">
              <a:spcBef>
                <a:spcPts val="0"/>
              </a:spcBef>
              <a:buNone/>
              <a:defRPr sz="1800"/>
            </a:pPr>
            <a:r>
              <a:rPr sz="1000" dirty="0">
                <a:latin typeface="Monaco"/>
                <a:ea typeface="Monaco"/>
                <a:cs typeface="Monaco"/>
                <a:sym typeface="Monaco"/>
              </a:rPr>
              <a:t>   }</a:t>
            </a:r>
          </a:p>
          <a:p>
            <a:pPr marL="0" indent="0" defTabSz="128583">
              <a:spcBef>
                <a:spcPts val="0"/>
              </a:spcBef>
              <a:buNone/>
              <a:defRPr sz="1800"/>
            </a:pPr>
            <a:endParaRPr sz="1000" dirty="0">
              <a:latin typeface="Monaco"/>
              <a:ea typeface="Monaco"/>
              <a:cs typeface="Monaco"/>
              <a:sym typeface="Monaco"/>
            </a:endParaRPr>
          </a:p>
          <a:p>
            <a:pPr marL="0" indent="0" defTabSz="128583">
              <a:spcBef>
                <a:spcPts val="0"/>
              </a:spcBef>
              <a:buNone/>
              <a:defRPr sz="1800"/>
            </a:pPr>
            <a:r>
              <a:rPr sz="1000" dirty="0">
                <a:latin typeface="Monaco"/>
                <a:ea typeface="Monaco"/>
                <a:cs typeface="Monaco"/>
                <a:sym typeface="Monaco"/>
              </a:rPr>
              <a:t>   public void start ()</a:t>
            </a:r>
          </a:p>
          <a:p>
            <a:pPr marL="0" indent="0" defTabSz="128583">
              <a:spcBef>
                <a:spcPts val="0"/>
              </a:spcBef>
              <a:buNone/>
              <a:defRPr sz="1800"/>
            </a:pPr>
            <a:r>
              <a:rPr sz="1000" dirty="0">
                <a:latin typeface="Monaco"/>
                <a:ea typeface="Monaco"/>
                <a:cs typeface="Monaco"/>
                <a:sym typeface="Monaco"/>
              </a:rPr>
              <a:t>   {</a:t>
            </a:r>
          </a:p>
          <a:p>
            <a:pPr marL="0" indent="0" defTabSz="128583">
              <a:spcBef>
                <a:spcPts val="0"/>
              </a:spcBef>
              <a:buNone/>
              <a:defRPr sz="1800"/>
            </a:pPr>
            <a:r>
              <a:rPr sz="1000" dirty="0">
                <a:latin typeface="Monaco"/>
                <a:ea typeface="Monaco"/>
                <a:cs typeface="Monaco"/>
                <a:sym typeface="Monaco"/>
              </a:rPr>
              <a:t>      </a:t>
            </a:r>
            <a:r>
              <a:rPr sz="1000" dirty="0" err="1">
                <a:latin typeface="Monaco"/>
                <a:ea typeface="Monaco"/>
                <a:cs typeface="Monaco"/>
                <a:sym typeface="Monaco"/>
              </a:rPr>
              <a:t>System.out.println</a:t>
            </a:r>
            <a:r>
              <a:rPr sz="1000" dirty="0">
                <a:latin typeface="Monaco"/>
                <a:ea typeface="Monaco"/>
                <a:cs typeface="Monaco"/>
                <a:sym typeface="Monaco"/>
              </a:rPr>
              <a:t>("Starting " +  </a:t>
            </a:r>
            <a:r>
              <a:rPr sz="1000" dirty="0" err="1">
                <a:latin typeface="Monaco"/>
                <a:ea typeface="Monaco"/>
                <a:cs typeface="Monaco"/>
                <a:sym typeface="Monaco"/>
              </a:rPr>
              <a:t>threadName</a:t>
            </a:r>
            <a:r>
              <a:rPr sz="1000" dirty="0">
                <a:latin typeface="Monaco"/>
                <a:ea typeface="Monaco"/>
                <a:cs typeface="Monaco"/>
                <a:sym typeface="Monaco"/>
              </a:rPr>
              <a:t> );</a:t>
            </a:r>
          </a:p>
          <a:p>
            <a:pPr marL="0" indent="0" defTabSz="128583">
              <a:spcBef>
                <a:spcPts val="0"/>
              </a:spcBef>
              <a:buNone/>
              <a:defRPr sz="1800"/>
            </a:pPr>
            <a:r>
              <a:rPr sz="1000" dirty="0">
                <a:latin typeface="Monaco"/>
                <a:ea typeface="Monaco"/>
                <a:cs typeface="Monaco"/>
                <a:sym typeface="Monaco"/>
              </a:rPr>
              <a:t>      if (t == null)</a:t>
            </a:r>
          </a:p>
          <a:p>
            <a:pPr marL="0" indent="0" defTabSz="128583">
              <a:spcBef>
                <a:spcPts val="0"/>
              </a:spcBef>
              <a:buNone/>
              <a:defRPr sz="1800"/>
            </a:pPr>
            <a:r>
              <a:rPr sz="1000" dirty="0">
                <a:latin typeface="Monaco"/>
                <a:ea typeface="Monaco"/>
                <a:cs typeface="Monaco"/>
                <a:sym typeface="Monaco"/>
              </a:rPr>
              <a:t>      {</a:t>
            </a:r>
          </a:p>
          <a:p>
            <a:pPr marL="0" indent="0" defTabSz="128583">
              <a:spcBef>
                <a:spcPts val="0"/>
              </a:spcBef>
              <a:buNone/>
              <a:defRPr sz="1800"/>
            </a:pPr>
            <a:r>
              <a:rPr sz="1000" dirty="0">
                <a:solidFill>
                  <a:srgbClr val="0326CC"/>
                </a:solidFill>
                <a:latin typeface="Monaco"/>
                <a:ea typeface="Monaco"/>
                <a:cs typeface="Monaco"/>
                <a:sym typeface="Monaco"/>
              </a:rPr>
              <a:t>         t = new Thread (this, </a:t>
            </a:r>
            <a:r>
              <a:rPr sz="1000" dirty="0" err="1">
                <a:solidFill>
                  <a:srgbClr val="0326CC"/>
                </a:solidFill>
                <a:latin typeface="Monaco"/>
                <a:ea typeface="Monaco"/>
                <a:cs typeface="Monaco"/>
                <a:sym typeface="Monaco"/>
              </a:rPr>
              <a:t>threadName</a:t>
            </a:r>
            <a:r>
              <a:rPr sz="1000" dirty="0">
                <a:solidFill>
                  <a:srgbClr val="0326CC"/>
                </a:solidFill>
                <a:latin typeface="Monaco"/>
                <a:ea typeface="Monaco"/>
                <a:cs typeface="Monaco"/>
                <a:sym typeface="Monaco"/>
              </a:rPr>
              <a:t>);</a:t>
            </a:r>
          </a:p>
          <a:p>
            <a:pPr marL="0" indent="0" defTabSz="128583">
              <a:spcBef>
                <a:spcPts val="0"/>
              </a:spcBef>
              <a:buNone/>
              <a:defRPr sz="1800"/>
            </a:pPr>
            <a:r>
              <a:rPr sz="1000" dirty="0">
                <a:latin typeface="Monaco"/>
                <a:ea typeface="Monaco"/>
                <a:cs typeface="Monaco"/>
                <a:sym typeface="Monaco"/>
              </a:rPr>
              <a:t>         </a:t>
            </a:r>
            <a:r>
              <a:rPr sz="1000" dirty="0" err="1">
                <a:latin typeface="Monaco"/>
                <a:ea typeface="Monaco"/>
                <a:cs typeface="Monaco"/>
                <a:sym typeface="Monaco"/>
              </a:rPr>
              <a:t>t.start</a:t>
            </a:r>
            <a:r>
              <a:rPr sz="1000" dirty="0">
                <a:latin typeface="Monaco"/>
                <a:ea typeface="Monaco"/>
                <a:cs typeface="Monaco"/>
                <a:sym typeface="Monaco"/>
              </a:rPr>
              <a:t> ();</a:t>
            </a:r>
          </a:p>
          <a:p>
            <a:pPr marL="0" indent="0" defTabSz="128583">
              <a:spcBef>
                <a:spcPts val="0"/>
              </a:spcBef>
              <a:buNone/>
              <a:defRPr sz="1800"/>
            </a:pPr>
            <a:r>
              <a:rPr sz="1000" dirty="0">
                <a:latin typeface="Monaco"/>
                <a:ea typeface="Monaco"/>
                <a:cs typeface="Monaco"/>
                <a:sym typeface="Monaco"/>
              </a:rPr>
              <a:t>      }</a:t>
            </a:r>
          </a:p>
          <a:p>
            <a:pPr marL="0" indent="0" defTabSz="128583">
              <a:spcBef>
                <a:spcPts val="0"/>
              </a:spcBef>
              <a:buNone/>
              <a:defRPr sz="1800"/>
            </a:pPr>
            <a:r>
              <a:rPr sz="1000" dirty="0">
                <a:latin typeface="Monaco"/>
                <a:ea typeface="Monaco"/>
                <a:cs typeface="Monaco"/>
                <a:sym typeface="Monaco"/>
              </a:rPr>
              <a:t>   }</a:t>
            </a:r>
          </a:p>
          <a:p>
            <a:pPr marL="0" indent="0" defTabSz="128583">
              <a:spcBef>
                <a:spcPts val="0"/>
              </a:spcBef>
              <a:buNone/>
              <a:defRPr sz="1800"/>
            </a:pPr>
            <a:endParaRPr sz="1000" dirty="0">
              <a:latin typeface="Monaco"/>
              <a:ea typeface="Monaco"/>
              <a:cs typeface="Monaco"/>
              <a:sym typeface="Monaco"/>
            </a:endParaRPr>
          </a:p>
          <a:p>
            <a:pPr marL="0" indent="0" defTabSz="128583">
              <a:spcBef>
                <a:spcPts val="0"/>
              </a:spcBef>
              <a:buNone/>
              <a:defRPr sz="1800"/>
            </a:pPr>
            <a:r>
              <a:rPr sz="1000" dirty="0">
                <a:latin typeface="Monaco"/>
                <a:ea typeface="Monaco"/>
                <a:cs typeface="Monaco"/>
                <a:sym typeface="Monaco"/>
              </a:rPr>
              <a:t>}</a:t>
            </a:r>
          </a:p>
          <a:p>
            <a:pPr marL="0" indent="0" defTabSz="128583">
              <a:spcBef>
                <a:spcPts val="0"/>
              </a:spcBef>
              <a:buNone/>
              <a:defRPr sz="1800"/>
            </a:pPr>
            <a:endParaRPr sz="1000" dirty="0">
              <a:latin typeface="Monaco"/>
              <a:ea typeface="Monaco"/>
              <a:cs typeface="Monaco"/>
              <a:sym typeface="Monaco"/>
            </a:endParaRPr>
          </a:p>
        </p:txBody>
      </p:sp>
    </p:spTree>
    <p:extLst>
      <p:ext uri="{BB962C8B-B14F-4D97-AF65-F5344CB8AC3E}">
        <p14:creationId xmlns:p14="http://schemas.microsoft.com/office/powerpoint/2010/main" val="232079131"/>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p:cNvSpPr>
          <p:nvPr>
            <p:ph type="body" idx="1"/>
          </p:nvPr>
        </p:nvSpPr>
        <p:spPr>
          <a:prstGeom prst="rect">
            <a:avLst/>
          </a:prstGeom>
        </p:spPr>
        <p:txBody>
          <a:bodyPr>
            <a:noAutofit/>
          </a:bodyPr>
          <a:lstStyle/>
          <a:p>
            <a:pPr marL="0" indent="0" defTabSz="321457">
              <a:spcBef>
                <a:spcPts val="0"/>
              </a:spcBef>
              <a:buNone/>
              <a:defRPr sz="1800"/>
            </a:pPr>
            <a:r>
              <a:rPr sz="1200" dirty="0">
                <a:solidFill>
                  <a:srgbClr val="931A68"/>
                </a:solidFill>
                <a:latin typeface="Monaco"/>
                <a:ea typeface="Monaco"/>
                <a:cs typeface="Monaco"/>
                <a:sym typeface="Monaco"/>
              </a:rPr>
              <a:t>public</a:t>
            </a:r>
            <a:r>
              <a:rPr sz="1200" dirty="0">
                <a:latin typeface="Monaco"/>
                <a:ea typeface="Monaco"/>
                <a:cs typeface="Monaco"/>
                <a:sym typeface="Monaco"/>
              </a:rPr>
              <a:t> </a:t>
            </a:r>
            <a:r>
              <a:rPr sz="1200" dirty="0">
                <a:solidFill>
                  <a:srgbClr val="931A68"/>
                </a:solidFill>
                <a:latin typeface="Monaco"/>
                <a:ea typeface="Monaco"/>
                <a:cs typeface="Monaco"/>
                <a:sym typeface="Monaco"/>
              </a:rPr>
              <a:t>class</a:t>
            </a:r>
            <a:r>
              <a:rPr sz="1200" dirty="0">
                <a:latin typeface="Monaco"/>
                <a:ea typeface="Monaco"/>
                <a:cs typeface="Monaco"/>
                <a:sym typeface="Monaco"/>
              </a:rPr>
              <a:t> test {</a:t>
            </a:r>
          </a:p>
          <a:p>
            <a:pPr marL="0" indent="0" defTabSz="321457">
              <a:spcBef>
                <a:spcPts val="0"/>
              </a:spcBef>
              <a:buNone/>
              <a:defRPr sz="1800"/>
            </a:pPr>
            <a:r>
              <a:rPr sz="1200" dirty="0">
                <a:latin typeface="Monaco"/>
                <a:ea typeface="Monaco"/>
                <a:cs typeface="Monaco"/>
                <a:sym typeface="Monaco"/>
              </a:rPr>
              <a:t>   </a:t>
            </a:r>
            <a:r>
              <a:rPr sz="1200" dirty="0">
                <a:solidFill>
                  <a:srgbClr val="931A68"/>
                </a:solidFill>
                <a:latin typeface="Monaco"/>
                <a:ea typeface="Monaco"/>
                <a:cs typeface="Monaco"/>
                <a:sym typeface="Monaco"/>
              </a:rPr>
              <a:t>public</a:t>
            </a:r>
            <a:r>
              <a:rPr sz="1200" dirty="0">
                <a:latin typeface="Monaco"/>
                <a:ea typeface="Monaco"/>
                <a:cs typeface="Monaco"/>
                <a:sym typeface="Monaco"/>
              </a:rPr>
              <a:t> </a:t>
            </a:r>
            <a:r>
              <a:rPr sz="1200" dirty="0">
                <a:solidFill>
                  <a:srgbClr val="931A68"/>
                </a:solidFill>
                <a:latin typeface="Monaco"/>
                <a:ea typeface="Monaco"/>
                <a:cs typeface="Monaco"/>
                <a:sym typeface="Monaco"/>
              </a:rPr>
              <a:t>static</a:t>
            </a:r>
            <a:r>
              <a:rPr sz="1200" dirty="0">
                <a:latin typeface="Monaco"/>
                <a:ea typeface="Monaco"/>
                <a:cs typeface="Monaco"/>
                <a:sym typeface="Monaco"/>
              </a:rPr>
              <a:t> </a:t>
            </a:r>
            <a:r>
              <a:rPr sz="1200" dirty="0">
                <a:solidFill>
                  <a:srgbClr val="931A68"/>
                </a:solidFill>
                <a:latin typeface="Monaco"/>
                <a:ea typeface="Monaco"/>
                <a:cs typeface="Monaco"/>
                <a:sym typeface="Monaco"/>
              </a:rPr>
              <a:t>void</a:t>
            </a:r>
            <a:r>
              <a:rPr sz="1200" dirty="0">
                <a:latin typeface="Monaco"/>
                <a:ea typeface="Monaco"/>
                <a:cs typeface="Monaco"/>
                <a:sym typeface="Monaco"/>
              </a:rPr>
              <a:t> main(String </a:t>
            </a:r>
            <a:r>
              <a:rPr sz="1200" dirty="0" err="1">
                <a:solidFill>
                  <a:srgbClr val="7E504F"/>
                </a:solidFill>
                <a:latin typeface="Monaco"/>
                <a:ea typeface="Monaco"/>
                <a:cs typeface="Monaco"/>
                <a:sym typeface="Monaco"/>
              </a:rPr>
              <a:t>args</a:t>
            </a:r>
            <a:r>
              <a:rPr sz="1200" dirty="0">
                <a:latin typeface="Monaco"/>
                <a:ea typeface="Monaco"/>
                <a:cs typeface="Monaco"/>
                <a:sym typeface="Monaco"/>
              </a:rPr>
              <a:t>[]) {</a:t>
            </a:r>
          </a:p>
          <a:p>
            <a:pPr marL="0" indent="0" defTabSz="321457">
              <a:spcBef>
                <a:spcPts val="0"/>
              </a:spcBef>
              <a:buNone/>
              <a:defRPr sz="1800"/>
            </a:pPr>
            <a:endParaRPr sz="1200" dirty="0">
              <a:latin typeface="Monaco"/>
              <a:ea typeface="Monaco"/>
              <a:cs typeface="Monaco"/>
              <a:sym typeface="Monaco"/>
            </a:endParaRPr>
          </a:p>
          <a:p>
            <a:pPr marL="0" indent="0" defTabSz="321457">
              <a:spcBef>
                <a:spcPts val="0"/>
              </a:spcBef>
              <a:buNone/>
              <a:defRPr sz="1800"/>
            </a:pPr>
            <a:r>
              <a:rPr sz="1200" dirty="0">
                <a:latin typeface="Monaco"/>
                <a:ea typeface="Monaco"/>
                <a:cs typeface="Monaco"/>
                <a:sym typeface="Monaco"/>
              </a:rPr>
              <a:t>      </a:t>
            </a:r>
            <a:r>
              <a:rPr sz="1200" dirty="0" err="1">
                <a:latin typeface="Monaco"/>
                <a:ea typeface="Monaco"/>
                <a:cs typeface="Monaco"/>
                <a:sym typeface="Monaco"/>
              </a:rPr>
              <a:t>PrintDemo</a:t>
            </a:r>
            <a:r>
              <a:rPr sz="1200" dirty="0">
                <a:latin typeface="Monaco"/>
                <a:ea typeface="Monaco"/>
                <a:cs typeface="Monaco"/>
                <a:sym typeface="Monaco"/>
              </a:rPr>
              <a:t> </a:t>
            </a:r>
            <a:r>
              <a:rPr sz="1200" dirty="0">
                <a:solidFill>
                  <a:srgbClr val="7E504F"/>
                </a:solidFill>
                <a:latin typeface="Monaco"/>
                <a:ea typeface="Monaco"/>
                <a:cs typeface="Monaco"/>
                <a:sym typeface="Monaco"/>
              </a:rPr>
              <a:t>PD</a:t>
            </a:r>
            <a:r>
              <a:rPr sz="1200" dirty="0">
                <a:latin typeface="Monaco"/>
                <a:ea typeface="Monaco"/>
                <a:cs typeface="Monaco"/>
                <a:sym typeface="Monaco"/>
              </a:rPr>
              <a:t> = </a:t>
            </a:r>
            <a:r>
              <a:rPr sz="1200" dirty="0">
                <a:solidFill>
                  <a:srgbClr val="931A68"/>
                </a:solidFill>
                <a:latin typeface="Monaco"/>
                <a:ea typeface="Monaco"/>
                <a:cs typeface="Monaco"/>
                <a:sym typeface="Monaco"/>
              </a:rPr>
              <a:t>new</a:t>
            </a:r>
            <a:r>
              <a:rPr sz="1200" dirty="0">
                <a:latin typeface="Monaco"/>
                <a:ea typeface="Monaco"/>
                <a:cs typeface="Monaco"/>
                <a:sym typeface="Monaco"/>
              </a:rPr>
              <a:t> </a:t>
            </a:r>
            <a:r>
              <a:rPr sz="1200" dirty="0" err="1">
                <a:latin typeface="Monaco"/>
                <a:ea typeface="Monaco"/>
                <a:cs typeface="Monaco"/>
                <a:sym typeface="Monaco"/>
              </a:rPr>
              <a:t>PrintDemo</a:t>
            </a:r>
            <a:r>
              <a:rPr sz="1200" dirty="0">
                <a:latin typeface="Monaco"/>
                <a:ea typeface="Monaco"/>
                <a:cs typeface="Monaco"/>
                <a:sym typeface="Monaco"/>
              </a:rPr>
              <a:t>();</a:t>
            </a:r>
          </a:p>
          <a:p>
            <a:pPr marL="0" indent="0" defTabSz="321457">
              <a:spcBef>
                <a:spcPts val="0"/>
              </a:spcBef>
              <a:buNone/>
              <a:defRPr sz="1800"/>
            </a:pPr>
            <a:endParaRPr sz="1200" dirty="0">
              <a:latin typeface="Monaco"/>
              <a:ea typeface="Monaco"/>
              <a:cs typeface="Monaco"/>
              <a:sym typeface="Monaco"/>
            </a:endParaRPr>
          </a:p>
          <a:p>
            <a:pPr marL="0" indent="0" defTabSz="321457">
              <a:spcBef>
                <a:spcPts val="0"/>
              </a:spcBef>
              <a:buNone/>
              <a:defRPr sz="1800"/>
            </a:pPr>
            <a:r>
              <a:rPr sz="1200" dirty="0">
                <a:latin typeface="Monaco"/>
                <a:ea typeface="Monaco"/>
                <a:cs typeface="Monaco"/>
                <a:sym typeface="Monaco"/>
              </a:rPr>
              <a:t>      </a:t>
            </a:r>
            <a:r>
              <a:rPr sz="1200" dirty="0" err="1">
                <a:latin typeface="Monaco"/>
                <a:ea typeface="Monaco"/>
                <a:cs typeface="Monaco"/>
                <a:sym typeface="Monaco"/>
              </a:rPr>
              <a:t>ThreadDemo</a:t>
            </a:r>
            <a:r>
              <a:rPr sz="1200" dirty="0">
                <a:latin typeface="Monaco"/>
                <a:ea typeface="Monaco"/>
                <a:cs typeface="Monaco"/>
                <a:sym typeface="Monaco"/>
              </a:rPr>
              <a:t> </a:t>
            </a:r>
            <a:r>
              <a:rPr sz="1200" dirty="0">
                <a:solidFill>
                  <a:srgbClr val="7E504F"/>
                </a:solidFill>
                <a:latin typeface="Monaco"/>
                <a:ea typeface="Monaco"/>
                <a:cs typeface="Monaco"/>
                <a:sym typeface="Monaco"/>
              </a:rPr>
              <a:t>T1</a:t>
            </a:r>
            <a:r>
              <a:rPr sz="1200" dirty="0">
                <a:latin typeface="Monaco"/>
                <a:ea typeface="Monaco"/>
                <a:cs typeface="Monaco"/>
                <a:sym typeface="Monaco"/>
              </a:rPr>
              <a:t> = </a:t>
            </a:r>
            <a:r>
              <a:rPr sz="1200" dirty="0">
                <a:solidFill>
                  <a:srgbClr val="931A68"/>
                </a:solidFill>
                <a:latin typeface="Monaco"/>
                <a:ea typeface="Monaco"/>
                <a:cs typeface="Monaco"/>
                <a:sym typeface="Monaco"/>
              </a:rPr>
              <a:t>new</a:t>
            </a:r>
            <a:r>
              <a:rPr sz="1200" dirty="0">
                <a:latin typeface="Monaco"/>
                <a:ea typeface="Monaco"/>
                <a:cs typeface="Monaco"/>
                <a:sym typeface="Monaco"/>
              </a:rPr>
              <a:t> </a:t>
            </a:r>
            <a:r>
              <a:rPr sz="1200" dirty="0" err="1">
                <a:latin typeface="Monaco"/>
                <a:ea typeface="Monaco"/>
                <a:cs typeface="Monaco"/>
                <a:sym typeface="Monaco"/>
              </a:rPr>
              <a:t>ThreadDemo</a:t>
            </a:r>
            <a:r>
              <a:rPr sz="1200" dirty="0">
                <a:latin typeface="Monaco"/>
                <a:ea typeface="Monaco"/>
                <a:cs typeface="Monaco"/>
                <a:sym typeface="Monaco"/>
              </a:rPr>
              <a:t>( </a:t>
            </a:r>
            <a:r>
              <a:rPr sz="1200" dirty="0">
                <a:solidFill>
                  <a:srgbClr val="3933FF"/>
                </a:solidFill>
                <a:latin typeface="Monaco"/>
                <a:ea typeface="Monaco"/>
                <a:cs typeface="Monaco"/>
                <a:sym typeface="Monaco"/>
              </a:rPr>
              <a:t>"Thread - 1 "</a:t>
            </a:r>
            <a:r>
              <a:rPr sz="1200" dirty="0">
                <a:latin typeface="Monaco"/>
                <a:ea typeface="Monaco"/>
                <a:cs typeface="Monaco"/>
                <a:sym typeface="Monaco"/>
              </a:rPr>
              <a:t>, </a:t>
            </a:r>
            <a:r>
              <a:rPr sz="1200" dirty="0">
                <a:solidFill>
                  <a:srgbClr val="7E504F"/>
                </a:solidFill>
                <a:latin typeface="Monaco"/>
                <a:ea typeface="Monaco"/>
                <a:cs typeface="Monaco"/>
                <a:sym typeface="Monaco"/>
              </a:rPr>
              <a:t>PD</a:t>
            </a:r>
            <a:r>
              <a:rPr sz="1200" dirty="0">
                <a:latin typeface="Monaco"/>
                <a:ea typeface="Monaco"/>
                <a:cs typeface="Monaco"/>
                <a:sym typeface="Monaco"/>
              </a:rPr>
              <a:t> );</a:t>
            </a:r>
          </a:p>
          <a:p>
            <a:pPr marL="0" indent="0" defTabSz="321457">
              <a:spcBef>
                <a:spcPts val="0"/>
              </a:spcBef>
              <a:buNone/>
              <a:defRPr sz="1800"/>
            </a:pPr>
            <a:r>
              <a:rPr sz="1200" dirty="0">
                <a:latin typeface="Monaco"/>
                <a:ea typeface="Monaco"/>
                <a:cs typeface="Monaco"/>
                <a:sym typeface="Monaco"/>
              </a:rPr>
              <a:t>      </a:t>
            </a:r>
            <a:r>
              <a:rPr sz="1200" dirty="0" err="1">
                <a:latin typeface="Monaco"/>
                <a:ea typeface="Monaco"/>
                <a:cs typeface="Monaco"/>
                <a:sym typeface="Monaco"/>
              </a:rPr>
              <a:t>ThreadDemo</a:t>
            </a:r>
            <a:r>
              <a:rPr sz="1200" dirty="0">
                <a:latin typeface="Monaco"/>
                <a:ea typeface="Monaco"/>
                <a:cs typeface="Monaco"/>
                <a:sym typeface="Monaco"/>
              </a:rPr>
              <a:t> </a:t>
            </a:r>
            <a:r>
              <a:rPr sz="1200" dirty="0">
                <a:solidFill>
                  <a:srgbClr val="7E504F"/>
                </a:solidFill>
                <a:latin typeface="Monaco"/>
                <a:ea typeface="Monaco"/>
                <a:cs typeface="Monaco"/>
                <a:sym typeface="Monaco"/>
              </a:rPr>
              <a:t>T2</a:t>
            </a:r>
            <a:r>
              <a:rPr sz="1200" dirty="0">
                <a:latin typeface="Monaco"/>
                <a:ea typeface="Monaco"/>
                <a:cs typeface="Monaco"/>
                <a:sym typeface="Monaco"/>
              </a:rPr>
              <a:t> = </a:t>
            </a:r>
            <a:r>
              <a:rPr sz="1200" dirty="0">
                <a:solidFill>
                  <a:srgbClr val="931A68"/>
                </a:solidFill>
                <a:latin typeface="Monaco"/>
                <a:ea typeface="Monaco"/>
                <a:cs typeface="Monaco"/>
                <a:sym typeface="Monaco"/>
              </a:rPr>
              <a:t>new</a:t>
            </a:r>
            <a:r>
              <a:rPr sz="1200" dirty="0">
                <a:latin typeface="Monaco"/>
                <a:ea typeface="Monaco"/>
                <a:cs typeface="Monaco"/>
                <a:sym typeface="Monaco"/>
              </a:rPr>
              <a:t> </a:t>
            </a:r>
            <a:r>
              <a:rPr sz="1200" dirty="0" err="1">
                <a:latin typeface="Monaco"/>
                <a:ea typeface="Monaco"/>
                <a:cs typeface="Monaco"/>
                <a:sym typeface="Monaco"/>
              </a:rPr>
              <a:t>ThreadDemo</a:t>
            </a:r>
            <a:r>
              <a:rPr sz="1200" dirty="0">
                <a:latin typeface="Monaco"/>
                <a:ea typeface="Monaco"/>
                <a:cs typeface="Monaco"/>
                <a:sym typeface="Monaco"/>
              </a:rPr>
              <a:t>( </a:t>
            </a:r>
            <a:r>
              <a:rPr sz="1200" dirty="0">
                <a:solidFill>
                  <a:srgbClr val="3933FF"/>
                </a:solidFill>
                <a:latin typeface="Monaco"/>
                <a:ea typeface="Monaco"/>
                <a:cs typeface="Monaco"/>
                <a:sym typeface="Monaco"/>
              </a:rPr>
              <a:t>"Thread - 2 "</a:t>
            </a:r>
            <a:r>
              <a:rPr sz="1200" dirty="0">
                <a:latin typeface="Monaco"/>
                <a:ea typeface="Monaco"/>
                <a:cs typeface="Monaco"/>
                <a:sym typeface="Monaco"/>
              </a:rPr>
              <a:t>, </a:t>
            </a:r>
            <a:r>
              <a:rPr sz="1200" dirty="0">
                <a:solidFill>
                  <a:srgbClr val="7E504F"/>
                </a:solidFill>
                <a:latin typeface="Monaco"/>
                <a:ea typeface="Monaco"/>
                <a:cs typeface="Monaco"/>
                <a:sym typeface="Monaco"/>
              </a:rPr>
              <a:t>PD</a:t>
            </a:r>
            <a:r>
              <a:rPr sz="1200" dirty="0">
                <a:latin typeface="Monaco"/>
                <a:ea typeface="Monaco"/>
                <a:cs typeface="Monaco"/>
                <a:sym typeface="Monaco"/>
              </a:rPr>
              <a:t> );</a:t>
            </a:r>
          </a:p>
          <a:p>
            <a:pPr marL="0" indent="0" defTabSz="321457">
              <a:spcBef>
                <a:spcPts val="0"/>
              </a:spcBef>
              <a:buNone/>
              <a:defRPr sz="1800"/>
            </a:pPr>
            <a:endParaRPr sz="1200" dirty="0">
              <a:latin typeface="Monaco"/>
              <a:ea typeface="Monaco"/>
              <a:cs typeface="Monaco"/>
              <a:sym typeface="Monaco"/>
            </a:endParaRPr>
          </a:p>
          <a:p>
            <a:pPr marL="0" indent="0" defTabSz="321457">
              <a:spcBef>
                <a:spcPts val="0"/>
              </a:spcBef>
              <a:buNone/>
              <a:defRPr sz="1800"/>
            </a:pPr>
            <a:r>
              <a:rPr sz="1200" dirty="0">
                <a:latin typeface="Monaco"/>
                <a:ea typeface="Monaco"/>
                <a:cs typeface="Monaco"/>
                <a:sym typeface="Monaco"/>
              </a:rPr>
              <a:t>      </a:t>
            </a:r>
            <a:r>
              <a:rPr sz="1200" dirty="0">
                <a:solidFill>
                  <a:srgbClr val="7E504F"/>
                </a:solidFill>
                <a:latin typeface="Monaco"/>
                <a:ea typeface="Monaco"/>
                <a:cs typeface="Monaco"/>
                <a:sym typeface="Monaco"/>
              </a:rPr>
              <a:t>T1</a:t>
            </a:r>
            <a:r>
              <a:rPr sz="1200" dirty="0">
                <a:latin typeface="Monaco"/>
                <a:ea typeface="Monaco"/>
                <a:cs typeface="Monaco"/>
                <a:sym typeface="Monaco"/>
              </a:rPr>
              <a:t>.start();</a:t>
            </a:r>
          </a:p>
          <a:p>
            <a:pPr marL="0" indent="0" defTabSz="321457">
              <a:spcBef>
                <a:spcPts val="0"/>
              </a:spcBef>
              <a:buNone/>
              <a:defRPr sz="1800"/>
            </a:pPr>
            <a:r>
              <a:rPr sz="1200" dirty="0">
                <a:latin typeface="Monaco"/>
                <a:ea typeface="Monaco"/>
                <a:cs typeface="Monaco"/>
                <a:sym typeface="Monaco"/>
              </a:rPr>
              <a:t>      </a:t>
            </a:r>
            <a:r>
              <a:rPr sz="1200" dirty="0">
                <a:solidFill>
                  <a:srgbClr val="7E504F"/>
                </a:solidFill>
                <a:latin typeface="Monaco"/>
                <a:ea typeface="Monaco"/>
                <a:cs typeface="Monaco"/>
                <a:sym typeface="Monaco"/>
              </a:rPr>
              <a:t>T2</a:t>
            </a:r>
            <a:r>
              <a:rPr sz="1200" dirty="0">
                <a:latin typeface="Monaco"/>
                <a:ea typeface="Monaco"/>
                <a:cs typeface="Monaco"/>
                <a:sym typeface="Monaco"/>
              </a:rPr>
              <a:t>.start();</a:t>
            </a:r>
          </a:p>
          <a:p>
            <a:pPr marL="0" indent="0" defTabSz="321457">
              <a:spcBef>
                <a:spcPts val="0"/>
              </a:spcBef>
              <a:buNone/>
              <a:defRPr sz="1800"/>
            </a:pPr>
            <a:r>
              <a:rPr sz="1200" dirty="0">
                <a:latin typeface="Monaco"/>
                <a:ea typeface="Monaco"/>
                <a:cs typeface="Monaco"/>
                <a:sym typeface="Monaco"/>
              </a:rPr>
              <a:t>      </a:t>
            </a:r>
          </a:p>
          <a:p>
            <a:pPr marL="0" indent="0" defTabSz="321457">
              <a:spcBef>
                <a:spcPts val="0"/>
              </a:spcBef>
              <a:buNone/>
              <a:defRPr sz="1800"/>
            </a:pPr>
            <a:r>
              <a:rPr sz="1200" dirty="0">
                <a:latin typeface="Monaco"/>
                <a:ea typeface="Monaco"/>
                <a:cs typeface="Monaco"/>
                <a:sym typeface="Monaco"/>
              </a:rPr>
              <a:t>   }</a:t>
            </a:r>
          </a:p>
          <a:p>
            <a:pPr marL="0" indent="0" defTabSz="321457">
              <a:spcBef>
                <a:spcPts val="0"/>
              </a:spcBef>
              <a:buNone/>
              <a:defRPr sz="1800"/>
            </a:pPr>
            <a:r>
              <a:rPr sz="1200" dirty="0">
                <a:latin typeface="Monaco"/>
                <a:ea typeface="Monaco"/>
                <a:cs typeface="Monaco"/>
                <a:sym typeface="Monaco"/>
              </a:rPr>
              <a:t>}</a:t>
            </a:r>
          </a:p>
          <a:p>
            <a:pPr marL="0" indent="0" defTabSz="321457">
              <a:spcBef>
                <a:spcPts val="0"/>
              </a:spcBef>
              <a:buNone/>
              <a:defRPr sz="1800"/>
            </a:pPr>
            <a:endParaRPr sz="1200" dirty="0">
              <a:latin typeface="Monaco"/>
              <a:ea typeface="Monaco"/>
              <a:cs typeface="Monaco"/>
              <a:sym typeface="Monaco"/>
            </a:endParaRPr>
          </a:p>
          <a:p>
            <a:pPr marL="0" indent="0" defTabSz="321457">
              <a:spcBef>
                <a:spcPts val="0"/>
              </a:spcBef>
              <a:buNone/>
              <a:defRPr sz="1800"/>
            </a:pPr>
            <a:r>
              <a:rPr sz="1200" dirty="0">
                <a:latin typeface="Monaco"/>
                <a:ea typeface="Monaco"/>
                <a:cs typeface="Monaco"/>
                <a:sym typeface="Monaco"/>
              </a:rPr>
              <a:t>Starting Thread - 1 </a:t>
            </a:r>
          </a:p>
          <a:p>
            <a:pPr marL="0" indent="0" defTabSz="321457">
              <a:spcBef>
                <a:spcPts val="0"/>
              </a:spcBef>
              <a:buNone/>
              <a:defRPr sz="1800"/>
            </a:pPr>
            <a:r>
              <a:rPr sz="1200" dirty="0">
                <a:latin typeface="Monaco"/>
                <a:ea typeface="Monaco"/>
                <a:cs typeface="Monaco"/>
                <a:sym typeface="Monaco"/>
              </a:rPr>
              <a:t>Starting Thread - 2 </a:t>
            </a:r>
          </a:p>
          <a:p>
            <a:pPr marL="0" indent="0" defTabSz="321457">
              <a:spcBef>
                <a:spcPts val="0"/>
              </a:spcBef>
              <a:buNone/>
              <a:defRPr sz="1800"/>
            </a:pPr>
            <a:r>
              <a:rPr sz="1200" dirty="0">
                <a:latin typeface="Monaco"/>
                <a:ea typeface="Monaco"/>
                <a:cs typeface="Monaco"/>
                <a:sym typeface="Monaco"/>
              </a:rPr>
              <a:t>Counter   ---   5</a:t>
            </a:r>
          </a:p>
          <a:p>
            <a:pPr marL="0" indent="0" defTabSz="321457">
              <a:spcBef>
                <a:spcPts val="0"/>
              </a:spcBef>
              <a:buNone/>
              <a:defRPr sz="1800"/>
            </a:pPr>
            <a:r>
              <a:rPr sz="1200" dirty="0">
                <a:latin typeface="Monaco"/>
                <a:ea typeface="Monaco"/>
                <a:cs typeface="Monaco"/>
                <a:sym typeface="Monaco"/>
              </a:rPr>
              <a:t>Counter   ---   4</a:t>
            </a:r>
          </a:p>
          <a:p>
            <a:pPr marL="0" indent="0" defTabSz="321457">
              <a:spcBef>
                <a:spcPts val="0"/>
              </a:spcBef>
              <a:buNone/>
              <a:defRPr sz="1800"/>
            </a:pPr>
            <a:r>
              <a:rPr sz="1200" dirty="0">
                <a:latin typeface="Monaco"/>
                <a:ea typeface="Monaco"/>
                <a:cs typeface="Monaco"/>
                <a:sym typeface="Monaco"/>
              </a:rPr>
              <a:t>Counter   ---   3</a:t>
            </a:r>
          </a:p>
          <a:p>
            <a:pPr marL="0" indent="0" defTabSz="321457">
              <a:spcBef>
                <a:spcPts val="0"/>
              </a:spcBef>
              <a:buNone/>
              <a:defRPr sz="1800"/>
            </a:pPr>
            <a:r>
              <a:rPr sz="1200" dirty="0">
                <a:latin typeface="Monaco"/>
                <a:ea typeface="Monaco"/>
                <a:cs typeface="Monaco"/>
                <a:sym typeface="Monaco"/>
              </a:rPr>
              <a:t>Counter   ---   2</a:t>
            </a:r>
          </a:p>
          <a:p>
            <a:pPr marL="0" indent="0" defTabSz="321457">
              <a:spcBef>
                <a:spcPts val="0"/>
              </a:spcBef>
              <a:buNone/>
              <a:defRPr sz="1800"/>
            </a:pPr>
            <a:r>
              <a:rPr sz="1200" dirty="0">
                <a:latin typeface="Monaco"/>
                <a:ea typeface="Monaco"/>
                <a:cs typeface="Monaco"/>
                <a:sym typeface="Monaco"/>
              </a:rPr>
              <a:t>Counter   ---   1</a:t>
            </a:r>
          </a:p>
          <a:p>
            <a:pPr marL="0" indent="0" defTabSz="321457">
              <a:spcBef>
                <a:spcPts val="0"/>
              </a:spcBef>
              <a:buNone/>
              <a:defRPr sz="1800"/>
            </a:pPr>
            <a:r>
              <a:rPr sz="1200" dirty="0">
                <a:latin typeface="Monaco"/>
                <a:ea typeface="Monaco"/>
                <a:cs typeface="Monaco"/>
                <a:sym typeface="Monaco"/>
              </a:rPr>
              <a:t>Thread </a:t>
            </a:r>
            <a:r>
              <a:rPr sz="1200" dirty="0" err="1">
                <a:latin typeface="Monaco"/>
                <a:ea typeface="Monaco"/>
                <a:cs typeface="Monaco"/>
                <a:sym typeface="Monaco"/>
              </a:rPr>
              <a:t>Thread</a:t>
            </a:r>
            <a:r>
              <a:rPr sz="1200" dirty="0">
                <a:latin typeface="Monaco"/>
                <a:ea typeface="Monaco"/>
                <a:cs typeface="Monaco"/>
                <a:sym typeface="Monaco"/>
              </a:rPr>
              <a:t> - 1  exiting.</a:t>
            </a:r>
          </a:p>
          <a:p>
            <a:pPr marL="0" indent="0" defTabSz="321457">
              <a:spcBef>
                <a:spcPts val="0"/>
              </a:spcBef>
              <a:buNone/>
              <a:defRPr sz="1800"/>
            </a:pPr>
            <a:r>
              <a:rPr sz="1200" dirty="0">
                <a:latin typeface="Monaco"/>
                <a:ea typeface="Monaco"/>
                <a:cs typeface="Monaco"/>
                <a:sym typeface="Monaco"/>
              </a:rPr>
              <a:t>Counter   ---   5</a:t>
            </a:r>
          </a:p>
          <a:p>
            <a:pPr marL="0" indent="0" defTabSz="321457">
              <a:spcBef>
                <a:spcPts val="0"/>
              </a:spcBef>
              <a:buNone/>
              <a:defRPr sz="1800"/>
            </a:pPr>
            <a:r>
              <a:rPr sz="1200" dirty="0">
                <a:latin typeface="Monaco"/>
                <a:ea typeface="Monaco"/>
                <a:cs typeface="Monaco"/>
                <a:sym typeface="Monaco"/>
              </a:rPr>
              <a:t>Counter   ---   4</a:t>
            </a:r>
          </a:p>
          <a:p>
            <a:pPr marL="0" indent="0" defTabSz="321457">
              <a:spcBef>
                <a:spcPts val="0"/>
              </a:spcBef>
              <a:buNone/>
              <a:defRPr sz="1800"/>
            </a:pPr>
            <a:r>
              <a:rPr sz="1200" dirty="0">
                <a:latin typeface="Monaco"/>
                <a:ea typeface="Monaco"/>
                <a:cs typeface="Monaco"/>
                <a:sym typeface="Monaco"/>
              </a:rPr>
              <a:t>Counter   ---   3</a:t>
            </a:r>
          </a:p>
          <a:p>
            <a:pPr marL="0" indent="0" defTabSz="321457">
              <a:spcBef>
                <a:spcPts val="0"/>
              </a:spcBef>
              <a:buNone/>
              <a:defRPr sz="1800"/>
            </a:pPr>
            <a:r>
              <a:rPr sz="1200" dirty="0">
                <a:latin typeface="Monaco"/>
                <a:ea typeface="Monaco"/>
                <a:cs typeface="Monaco"/>
                <a:sym typeface="Monaco"/>
              </a:rPr>
              <a:t>Counter   ---   2</a:t>
            </a:r>
          </a:p>
          <a:p>
            <a:pPr marL="0" indent="0" defTabSz="321457">
              <a:spcBef>
                <a:spcPts val="0"/>
              </a:spcBef>
              <a:buNone/>
              <a:defRPr sz="1800"/>
            </a:pPr>
            <a:r>
              <a:rPr sz="1200" dirty="0">
                <a:latin typeface="Monaco"/>
                <a:ea typeface="Monaco"/>
                <a:cs typeface="Monaco"/>
                <a:sym typeface="Monaco"/>
              </a:rPr>
              <a:t>Counter   ---   1</a:t>
            </a:r>
          </a:p>
          <a:p>
            <a:pPr marL="0" indent="0" defTabSz="321457">
              <a:spcBef>
                <a:spcPts val="0"/>
              </a:spcBef>
              <a:buNone/>
              <a:defRPr sz="1800"/>
            </a:pPr>
            <a:r>
              <a:rPr sz="1200" dirty="0">
                <a:latin typeface="Monaco"/>
                <a:ea typeface="Monaco"/>
                <a:cs typeface="Monaco"/>
                <a:sym typeface="Monaco"/>
              </a:rPr>
              <a:t>Thread </a:t>
            </a:r>
            <a:r>
              <a:rPr sz="1200" dirty="0" err="1">
                <a:latin typeface="Monaco"/>
                <a:ea typeface="Monaco"/>
                <a:cs typeface="Monaco"/>
                <a:sym typeface="Monaco"/>
              </a:rPr>
              <a:t>Thread</a:t>
            </a:r>
            <a:r>
              <a:rPr sz="1200" dirty="0">
                <a:latin typeface="Monaco"/>
                <a:ea typeface="Monaco"/>
                <a:cs typeface="Monaco"/>
                <a:sym typeface="Monaco"/>
              </a:rPr>
              <a:t> - 2  exiting.</a:t>
            </a:r>
          </a:p>
        </p:txBody>
      </p:sp>
    </p:spTree>
    <p:extLst>
      <p:ext uri="{BB962C8B-B14F-4D97-AF65-F5344CB8AC3E}">
        <p14:creationId xmlns:p14="http://schemas.microsoft.com/office/powerpoint/2010/main" val="3164122523"/>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body" idx="1"/>
          </p:nvPr>
        </p:nvSpPr>
        <p:spPr>
          <a:xfrm>
            <a:off x="669727" y="892969"/>
            <a:ext cx="7804547" cy="5560367"/>
          </a:xfrm>
          <a:prstGeom prst="rect">
            <a:avLst/>
          </a:prstGeom>
        </p:spPr>
        <p:txBody>
          <a:bodyPr>
            <a:noAutofit/>
          </a:bodyPr>
          <a:lstStyle/>
          <a:p>
            <a:pPr marL="0" indent="0" defTabSz="321457">
              <a:spcBef>
                <a:spcPts val="0"/>
              </a:spcBef>
              <a:buNone/>
              <a:defRPr sz="1800"/>
            </a:pPr>
            <a:endParaRPr sz="1200" dirty="0">
              <a:latin typeface="Monaco"/>
              <a:ea typeface="Monaco"/>
              <a:cs typeface="Monaco"/>
              <a:sym typeface="Monaco"/>
            </a:endParaRPr>
          </a:p>
          <a:p>
            <a:pPr marL="0" indent="0" defTabSz="321457">
              <a:spcBef>
                <a:spcPts val="0"/>
              </a:spcBef>
              <a:buNone/>
              <a:defRPr sz="1800"/>
            </a:pPr>
            <a:r>
              <a:rPr sz="1200" dirty="0">
                <a:solidFill>
                  <a:srgbClr val="931A68"/>
                </a:solidFill>
                <a:latin typeface="Monaco"/>
                <a:ea typeface="Monaco"/>
                <a:cs typeface="Monaco"/>
                <a:sym typeface="Monaco"/>
              </a:rPr>
              <a:t>class</a:t>
            </a:r>
            <a:r>
              <a:rPr sz="1200" dirty="0">
                <a:latin typeface="Monaco"/>
                <a:ea typeface="Monaco"/>
                <a:cs typeface="Monaco"/>
                <a:sym typeface="Monaco"/>
              </a:rPr>
              <a:t> Customer {</a:t>
            </a:r>
          </a:p>
          <a:p>
            <a:pPr marL="0" indent="0" defTabSz="321457">
              <a:spcBef>
                <a:spcPts val="0"/>
              </a:spcBef>
              <a:buNone/>
              <a:defRPr sz="1800"/>
            </a:pPr>
            <a:r>
              <a:rPr sz="1200" dirty="0">
                <a:latin typeface="Monaco"/>
                <a:ea typeface="Monaco"/>
                <a:cs typeface="Monaco"/>
                <a:sym typeface="Monaco"/>
              </a:rPr>
              <a:t>	</a:t>
            </a:r>
            <a:r>
              <a:rPr sz="1200" dirty="0" err="1">
                <a:solidFill>
                  <a:srgbClr val="931A68"/>
                </a:solidFill>
                <a:latin typeface="Monaco"/>
                <a:ea typeface="Monaco"/>
                <a:cs typeface="Monaco"/>
                <a:sym typeface="Monaco"/>
              </a:rPr>
              <a:t>int</a:t>
            </a:r>
            <a:r>
              <a:rPr sz="1200" dirty="0">
                <a:latin typeface="Monaco"/>
                <a:ea typeface="Monaco"/>
                <a:cs typeface="Monaco"/>
                <a:sym typeface="Monaco"/>
              </a:rPr>
              <a:t> </a:t>
            </a:r>
            <a:r>
              <a:rPr sz="1200" dirty="0">
                <a:solidFill>
                  <a:srgbClr val="0326CC"/>
                </a:solidFill>
                <a:latin typeface="Monaco"/>
                <a:ea typeface="Monaco"/>
                <a:cs typeface="Monaco"/>
                <a:sym typeface="Monaco"/>
              </a:rPr>
              <a:t>amount</a:t>
            </a:r>
            <a:r>
              <a:rPr sz="1200" dirty="0">
                <a:latin typeface="Monaco"/>
                <a:ea typeface="Monaco"/>
                <a:cs typeface="Monaco"/>
                <a:sym typeface="Monaco"/>
              </a:rPr>
              <a:t> = 10000;</a:t>
            </a:r>
          </a:p>
          <a:p>
            <a:pPr marL="0" indent="0" defTabSz="321457">
              <a:spcBef>
                <a:spcPts val="0"/>
              </a:spcBef>
              <a:buNone/>
              <a:defRPr sz="1800"/>
            </a:pPr>
            <a:endParaRPr sz="1200" dirty="0">
              <a:latin typeface="Monaco"/>
              <a:ea typeface="Monaco"/>
              <a:cs typeface="Monaco"/>
              <a:sym typeface="Monaco"/>
            </a:endParaRPr>
          </a:p>
          <a:p>
            <a:pPr marL="0" indent="0" defTabSz="321457">
              <a:spcBef>
                <a:spcPts val="0"/>
              </a:spcBef>
              <a:buNone/>
              <a:defRPr sz="1800"/>
            </a:pPr>
            <a:r>
              <a:rPr sz="1200" dirty="0">
                <a:latin typeface="Monaco"/>
                <a:ea typeface="Monaco"/>
                <a:cs typeface="Monaco"/>
                <a:sym typeface="Monaco"/>
              </a:rPr>
              <a:t>	</a:t>
            </a:r>
            <a:r>
              <a:rPr sz="1200" dirty="0">
                <a:solidFill>
                  <a:srgbClr val="931A68"/>
                </a:solidFill>
                <a:latin typeface="Monaco"/>
                <a:ea typeface="Monaco"/>
                <a:cs typeface="Monaco"/>
                <a:sym typeface="Monaco"/>
              </a:rPr>
              <a:t>synchronized</a:t>
            </a:r>
            <a:r>
              <a:rPr sz="1200" dirty="0">
                <a:latin typeface="Monaco"/>
                <a:ea typeface="Monaco"/>
                <a:cs typeface="Monaco"/>
                <a:sym typeface="Monaco"/>
              </a:rPr>
              <a:t> </a:t>
            </a:r>
            <a:r>
              <a:rPr sz="1200" dirty="0">
                <a:solidFill>
                  <a:srgbClr val="931A68"/>
                </a:solidFill>
                <a:latin typeface="Monaco"/>
                <a:ea typeface="Monaco"/>
                <a:cs typeface="Monaco"/>
                <a:sym typeface="Monaco"/>
              </a:rPr>
              <a:t>void</a:t>
            </a:r>
            <a:r>
              <a:rPr sz="1200" dirty="0">
                <a:latin typeface="Monaco"/>
                <a:ea typeface="Monaco"/>
                <a:cs typeface="Monaco"/>
                <a:sym typeface="Monaco"/>
              </a:rPr>
              <a:t> withdraw(</a:t>
            </a:r>
            <a:r>
              <a:rPr sz="1200" dirty="0" err="1">
                <a:solidFill>
                  <a:srgbClr val="931A68"/>
                </a:solidFill>
                <a:latin typeface="Monaco"/>
                <a:ea typeface="Monaco"/>
                <a:cs typeface="Monaco"/>
                <a:sym typeface="Monaco"/>
              </a:rPr>
              <a:t>int</a:t>
            </a:r>
            <a:r>
              <a:rPr sz="1200" dirty="0">
                <a:latin typeface="Monaco"/>
                <a:ea typeface="Monaco"/>
                <a:cs typeface="Monaco"/>
                <a:sym typeface="Monaco"/>
              </a:rPr>
              <a:t> </a:t>
            </a:r>
            <a:r>
              <a:rPr sz="1200" dirty="0">
                <a:solidFill>
                  <a:srgbClr val="7E504F"/>
                </a:solidFill>
                <a:latin typeface="Monaco"/>
                <a:ea typeface="Monaco"/>
                <a:cs typeface="Monaco"/>
                <a:sym typeface="Monaco"/>
              </a:rPr>
              <a:t>amount</a:t>
            </a:r>
            <a:r>
              <a:rPr sz="1200" dirty="0">
                <a:latin typeface="Monaco"/>
                <a:ea typeface="Monaco"/>
                <a:cs typeface="Monaco"/>
                <a:sym typeface="Monaco"/>
              </a:rPr>
              <a:t>) {</a:t>
            </a:r>
          </a:p>
          <a:p>
            <a:pPr marL="0" indent="0" defTabSz="321457">
              <a:spcBef>
                <a:spcPts val="0"/>
              </a:spcBef>
              <a:buNone/>
              <a:defRPr sz="1800"/>
            </a:pPr>
            <a:r>
              <a:rPr sz="1200" dirty="0">
                <a:latin typeface="Monaco"/>
                <a:ea typeface="Monaco"/>
                <a:cs typeface="Monaco"/>
                <a:sym typeface="Monaco"/>
              </a:rPr>
              <a:t>		</a:t>
            </a:r>
            <a:r>
              <a:rPr sz="1200" dirty="0" err="1">
                <a:latin typeface="Monaco"/>
                <a:ea typeface="Monaco"/>
                <a:cs typeface="Monaco"/>
                <a:sym typeface="Monaco"/>
              </a:rPr>
              <a:t>System.</a:t>
            </a:r>
            <a:r>
              <a:rPr sz="1200" dirty="0" err="1">
                <a:solidFill>
                  <a:srgbClr val="0326CC"/>
                </a:solidFill>
                <a:latin typeface="Monaco"/>
                <a:ea typeface="Monaco"/>
                <a:cs typeface="Monaco"/>
                <a:sym typeface="Monaco"/>
              </a:rPr>
              <a:t>out</a:t>
            </a:r>
            <a:r>
              <a:rPr sz="1200" dirty="0" err="1">
                <a:latin typeface="Monaco"/>
                <a:ea typeface="Monaco"/>
                <a:cs typeface="Monaco"/>
                <a:sym typeface="Monaco"/>
              </a:rPr>
              <a:t>.println</a:t>
            </a:r>
            <a:r>
              <a:rPr sz="1200" dirty="0">
                <a:latin typeface="Monaco"/>
                <a:ea typeface="Monaco"/>
                <a:cs typeface="Monaco"/>
                <a:sym typeface="Monaco"/>
              </a:rPr>
              <a:t>(</a:t>
            </a:r>
            <a:r>
              <a:rPr sz="1200" dirty="0">
                <a:solidFill>
                  <a:srgbClr val="3933FF"/>
                </a:solidFill>
                <a:latin typeface="Monaco"/>
                <a:ea typeface="Monaco"/>
                <a:cs typeface="Monaco"/>
                <a:sym typeface="Monaco"/>
              </a:rPr>
              <a:t>"current balance is "</a:t>
            </a:r>
            <a:r>
              <a:rPr sz="1200" dirty="0">
                <a:latin typeface="Monaco"/>
                <a:ea typeface="Monaco"/>
                <a:cs typeface="Monaco"/>
                <a:sym typeface="Monaco"/>
              </a:rPr>
              <a:t> + </a:t>
            </a:r>
            <a:r>
              <a:rPr sz="1200" dirty="0" err="1">
                <a:solidFill>
                  <a:srgbClr val="931A68"/>
                </a:solidFill>
                <a:latin typeface="Monaco"/>
                <a:ea typeface="Monaco"/>
                <a:cs typeface="Monaco"/>
                <a:sym typeface="Monaco"/>
              </a:rPr>
              <a:t>this</a:t>
            </a:r>
            <a:r>
              <a:rPr sz="1200" dirty="0" err="1">
                <a:latin typeface="Monaco"/>
                <a:ea typeface="Monaco"/>
                <a:cs typeface="Monaco"/>
                <a:sym typeface="Monaco"/>
              </a:rPr>
              <a:t>.</a:t>
            </a:r>
            <a:r>
              <a:rPr sz="1200" dirty="0" err="1">
                <a:solidFill>
                  <a:srgbClr val="0326CC"/>
                </a:solidFill>
                <a:latin typeface="Monaco"/>
                <a:ea typeface="Monaco"/>
                <a:cs typeface="Monaco"/>
                <a:sym typeface="Monaco"/>
              </a:rPr>
              <a:t>amount</a:t>
            </a:r>
            <a:r>
              <a:rPr sz="1200" dirty="0">
                <a:latin typeface="Monaco"/>
                <a:ea typeface="Monaco"/>
                <a:cs typeface="Monaco"/>
                <a:sym typeface="Monaco"/>
              </a:rPr>
              <a:t>);</a:t>
            </a:r>
          </a:p>
          <a:p>
            <a:pPr marL="0" indent="0" defTabSz="321457">
              <a:spcBef>
                <a:spcPts val="0"/>
              </a:spcBef>
              <a:buNone/>
              <a:defRPr sz="1800"/>
            </a:pPr>
            <a:r>
              <a:rPr sz="1200" dirty="0">
                <a:latin typeface="Monaco"/>
                <a:ea typeface="Monaco"/>
                <a:cs typeface="Monaco"/>
                <a:sym typeface="Monaco"/>
              </a:rPr>
              <a:t>		</a:t>
            </a:r>
            <a:r>
              <a:rPr sz="1200" dirty="0" err="1">
                <a:latin typeface="Monaco"/>
                <a:ea typeface="Monaco"/>
                <a:cs typeface="Monaco"/>
                <a:sym typeface="Monaco"/>
              </a:rPr>
              <a:t>System.</a:t>
            </a:r>
            <a:r>
              <a:rPr sz="1200" dirty="0" err="1">
                <a:solidFill>
                  <a:srgbClr val="0326CC"/>
                </a:solidFill>
                <a:latin typeface="Monaco"/>
                <a:ea typeface="Monaco"/>
                <a:cs typeface="Monaco"/>
                <a:sym typeface="Monaco"/>
              </a:rPr>
              <a:t>out</a:t>
            </a:r>
            <a:r>
              <a:rPr sz="1200" dirty="0" err="1">
                <a:latin typeface="Monaco"/>
                <a:ea typeface="Monaco"/>
                <a:cs typeface="Monaco"/>
                <a:sym typeface="Monaco"/>
              </a:rPr>
              <a:t>.println</a:t>
            </a:r>
            <a:r>
              <a:rPr sz="1200" dirty="0">
                <a:latin typeface="Monaco"/>
                <a:ea typeface="Monaco"/>
                <a:cs typeface="Monaco"/>
                <a:sym typeface="Monaco"/>
              </a:rPr>
              <a:t>(</a:t>
            </a:r>
            <a:r>
              <a:rPr sz="1200" dirty="0">
                <a:solidFill>
                  <a:srgbClr val="3933FF"/>
                </a:solidFill>
                <a:latin typeface="Monaco"/>
                <a:ea typeface="Monaco"/>
                <a:cs typeface="Monaco"/>
                <a:sym typeface="Monaco"/>
              </a:rPr>
              <a:t>"going to withdraw "</a:t>
            </a:r>
            <a:r>
              <a:rPr sz="1200" dirty="0">
                <a:latin typeface="Monaco"/>
                <a:ea typeface="Monaco"/>
                <a:cs typeface="Monaco"/>
                <a:sym typeface="Monaco"/>
              </a:rPr>
              <a:t>+ </a:t>
            </a:r>
            <a:r>
              <a:rPr sz="1200" dirty="0">
                <a:solidFill>
                  <a:srgbClr val="7E504F"/>
                </a:solidFill>
                <a:latin typeface="Monaco"/>
                <a:ea typeface="Monaco"/>
                <a:cs typeface="Monaco"/>
                <a:sym typeface="Monaco"/>
              </a:rPr>
              <a:t>amount</a:t>
            </a:r>
            <a:r>
              <a:rPr sz="1200" dirty="0">
                <a:latin typeface="Monaco"/>
                <a:ea typeface="Monaco"/>
                <a:cs typeface="Monaco"/>
                <a:sym typeface="Monaco"/>
              </a:rPr>
              <a:t>);</a:t>
            </a:r>
          </a:p>
          <a:p>
            <a:pPr marL="0" indent="0" defTabSz="321457">
              <a:spcBef>
                <a:spcPts val="0"/>
              </a:spcBef>
              <a:buNone/>
              <a:defRPr sz="1800"/>
            </a:pPr>
            <a:endParaRPr sz="1200" dirty="0">
              <a:latin typeface="Monaco"/>
              <a:ea typeface="Monaco"/>
              <a:cs typeface="Monaco"/>
              <a:sym typeface="Monaco"/>
            </a:endParaRPr>
          </a:p>
          <a:p>
            <a:pPr marL="0" indent="0" defTabSz="321457">
              <a:spcBef>
                <a:spcPts val="0"/>
              </a:spcBef>
              <a:buNone/>
              <a:defRPr sz="1800"/>
            </a:pPr>
            <a:r>
              <a:rPr sz="1200" dirty="0">
                <a:latin typeface="Monaco"/>
                <a:ea typeface="Monaco"/>
                <a:cs typeface="Monaco"/>
                <a:sym typeface="Monaco"/>
              </a:rPr>
              <a:t>		</a:t>
            </a:r>
            <a:r>
              <a:rPr sz="1200" dirty="0">
                <a:solidFill>
                  <a:srgbClr val="931A68"/>
                </a:solidFill>
                <a:latin typeface="Monaco"/>
                <a:ea typeface="Monaco"/>
                <a:cs typeface="Monaco"/>
                <a:sym typeface="Monaco"/>
              </a:rPr>
              <a:t>if</a:t>
            </a:r>
            <a:r>
              <a:rPr sz="1200" dirty="0">
                <a:latin typeface="Monaco"/>
                <a:ea typeface="Monaco"/>
                <a:cs typeface="Monaco"/>
                <a:sym typeface="Monaco"/>
              </a:rPr>
              <a:t> (</a:t>
            </a:r>
            <a:r>
              <a:rPr sz="1200" dirty="0" err="1">
                <a:solidFill>
                  <a:srgbClr val="931A68"/>
                </a:solidFill>
                <a:latin typeface="Monaco"/>
                <a:ea typeface="Monaco"/>
                <a:cs typeface="Monaco"/>
                <a:sym typeface="Monaco"/>
              </a:rPr>
              <a:t>this</a:t>
            </a:r>
            <a:r>
              <a:rPr sz="1200" dirty="0" err="1">
                <a:latin typeface="Monaco"/>
                <a:ea typeface="Monaco"/>
                <a:cs typeface="Monaco"/>
                <a:sym typeface="Monaco"/>
              </a:rPr>
              <a:t>.</a:t>
            </a:r>
            <a:r>
              <a:rPr sz="1200" dirty="0" err="1">
                <a:solidFill>
                  <a:srgbClr val="0326CC"/>
                </a:solidFill>
                <a:latin typeface="Monaco"/>
                <a:ea typeface="Monaco"/>
                <a:cs typeface="Monaco"/>
                <a:sym typeface="Monaco"/>
              </a:rPr>
              <a:t>amount</a:t>
            </a:r>
            <a:r>
              <a:rPr sz="1200" dirty="0">
                <a:latin typeface="Monaco"/>
                <a:ea typeface="Monaco"/>
                <a:cs typeface="Monaco"/>
                <a:sym typeface="Monaco"/>
              </a:rPr>
              <a:t> &lt; </a:t>
            </a:r>
            <a:r>
              <a:rPr sz="1200" dirty="0">
                <a:solidFill>
                  <a:srgbClr val="7E504F"/>
                </a:solidFill>
                <a:latin typeface="Monaco"/>
                <a:ea typeface="Monaco"/>
                <a:cs typeface="Monaco"/>
                <a:sym typeface="Monaco"/>
              </a:rPr>
              <a:t>amount</a:t>
            </a:r>
            <a:r>
              <a:rPr sz="1200" dirty="0">
                <a:latin typeface="Monaco"/>
                <a:ea typeface="Monaco"/>
                <a:cs typeface="Monaco"/>
                <a:sym typeface="Monaco"/>
              </a:rPr>
              <a:t>) {</a:t>
            </a:r>
          </a:p>
          <a:p>
            <a:pPr marL="0" indent="0" defTabSz="321457">
              <a:spcBef>
                <a:spcPts val="0"/>
              </a:spcBef>
              <a:buNone/>
              <a:defRPr sz="1800"/>
            </a:pPr>
            <a:r>
              <a:rPr sz="1200" dirty="0">
                <a:latin typeface="Monaco"/>
                <a:ea typeface="Monaco"/>
                <a:cs typeface="Monaco"/>
                <a:sym typeface="Monaco"/>
              </a:rPr>
              <a:t>			</a:t>
            </a:r>
            <a:r>
              <a:rPr sz="1200" dirty="0" err="1">
                <a:latin typeface="Monaco"/>
                <a:ea typeface="Monaco"/>
                <a:cs typeface="Monaco"/>
                <a:sym typeface="Monaco"/>
              </a:rPr>
              <a:t>System.</a:t>
            </a:r>
            <a:r>
              <a:rPr sz="1200" dirty="0" err="1">
                <a:solidFill>
                  <a:srgbClr val="0326CC"/>
                </a:solidFill>
                <a:latin typeface="Monaco"/>
                <a:ea typeface="Monaco"/>
                <a:cs typeface="Monaco"/>
                <a:sym typeface="Monaco"/>
              </a:rPr>
              <a:t>out</a:t>
            </a:r>
            <a:r>
              <a:rPr sz="1200" dirty="0" err="1">
                <a:latin typeface="Monaco"/>
                <a:ea typeface="Monaco"/>
                <a:cs typeface="Monaco"/>
                <a:sym typeface="Monaco"/>
              </a:rPr>
              <a:t>.println</a:t>
            </a:r>
            <a:r>
              <a:rPr sz="1200" dirty="0">
                <a:latin typeface="Monaco"/>
                <a:ea typeface="Monaco"/>
                <a:cs typeface="Monaco"/>
                <a:sym typeface="Monaco"/>
              </a:rPr>
              <a:t>(</a:t>
            </a:r>
            <a:r>
              <a:rPr sz="1200" dirty="0">
                <a:solidFill>
                  <a:srgbClr val="3933FF"/>
                </a:solidFill>
                <a:latin typeface="Monaco"/>
                <a:ea typeface="Monaco"/>
                <a:cs typeface="Monaco"/>
                <a:sym typeface="Monaco"/>
              </a:rPr>
              <a:t>"Less balance, cannot withdraw "</a:t>
            </a:r>
            <a:r>
              <a:rPr sz="1200" dirty="0">
                <a:latin typeface="Monaco"/>
                <a:ea typeface="Monaco"/>
                <a:cs typeface="Monaco"/>
                <a:sym typeface="Monaco"/>
              </a:rPr>
              <a:t>+ </a:t>
            </a:r>
            <a:r>
              <a:rPr sz="1200" dirty="0">
                <a:solidFill>
                  <a:srgbClr val="7E504F"/>
                </a:solidFill>
                <a:latin typeface="Monaco"/>
                <a:ea typeface="Monaco"/>
                <a:cs typeface="Monaco"/>
                <a:sym typeface="Monaco"/>
              </a:rPr>
              <a:t>amount</a:t>
            </a:r>
            <a:r>
              <a:rPr sz="1200" dirty="0">
                <a:latin typeface="Monaco"/>
                <a:ea typeface="Monaco"/>
                <a:cs typeface="Monaco"/>
                <a:sym typeface="Monaco"/>
              </a:rPr>
              <a:t>+ </a:t>
            </a:r>
            <a:r>
              <a:rPr sz="1200" dirty="0">
                <a:solidFill>
                  <a:srgbClr val="3933FF"/>
                </a:solidFill>
                <a:latin typeface="Monaco"/>
                <a:ea typeface="Monaco"/>
                <a:cs typeface="Monaco"/>
                <a:sym typeface="Monaco"/>
              </a:rPr>
              <a:t>", waiting for deposit..."</a:t>
            </a:r>
            <a:r>
              <a:rPr sz="1200" dirty="0">
                <a:latin typeface="Monaco"/>
                <a:ea typeface="Monaco"/>
                <a:cs typeface="Monaco"/>
                <a:sym typeface="Monaco"/>
              </a:rPr>
              <a:t>);</a:t>
            </a:r>
          </a:p>
          <a:p>
            <a:pPr marL="0" indent="0" defTabSz="321457">
              <a:spcBef>
                <a:spcPts val="0"/>
              </a:spcBef>
              <a:buNone/>
              <a:defRPr sz="1800"/>
            </a:pPr>
            <a:r>
              <a:rPr sz="1200" dirty="0">
                <a:latin typeface="Monaco"/>
                <a:ea typeface="Monaco"/>
                <a:cs typeface="Monaco"/>
                <a:sym typeface="Monaco"/>
              </a:rPr>
              <a:t>			</a:t>
            </a:r>
            <a:r>
              <a:rPr sz="1200" dirty="0">
                <a:solidFill>
                  <a:srgbClr val="931A68"/>
                </a:solidFill>
                <a:latin typeface="Monaco"/>
                <a:ea typeface="Monaco"/>
                <a:cs typeface="Monaco"/>
                <a:sym typeface="Monaco"/>
              </a:rPr>
              <a:t>try</a:t>
            </a:r>
            <a:r>
              <a:rPr sz="1200" dirty="0">
                <a:latin typeface="Monaco"/>
                <a:ea typeface="Monaco"/>
                <a:cs typeface="Monaco"/>
                <a:sym typeface="Monaco"/>
              </a:rPr>
              <a:t> {</a:t>
            </a:r>
          </a:p>
          <a:p>
            <a:pPr marL="0" indent="0" defTabSz="321457">
              <a:spcBef>
                <a:spcPts val="0"/>
              </a:spcBef>
              <a:buNone/>
              <a:defRPr sz="1800"/>
            </a:pPr>
            <a:r>
              <a:rPr sz="1200" dirty="0">
                <a:latin typeface="Monaco"/>
                <a:ea typeface="Monaco"/>
                <a:cs typeface="Monaco"/>
                <a:sym typeface="Monaco"/>
              </a:rPr>
              <a:t>				wait();</a:t>
            </a:r>
          </a:p>
          <a:p>
            <a:pPr marL="0" indent="0" defTabSz="321457">
              <a:spcBef>
                <a:spcPts val="0"/>
              </a:spcBef>
              <a:buNone/>
              <a:defRPr sz="1800"/>
            </a:pPr>
            <a:r>
              <a:rPr sz="1200" dirty="0">
                <a:latin typeface="Monaco"/>
                <a:ea typeface="Monaco"/>
                <a:cs typeface="Monaco"/>
                <a:sym typeface="Monaco"/>
              </a:rPr>
              <a:t>			} </a:t>
            </a:r>
            <a:r>
              <a:rPr sz="1200" dirty="0">
                <a:solidFill>
                  <a:srgbClr val="931A68"/>
                </a:solidFill>
                <a:latin typeface="Monaco"/>
                <a:ea typeface="Monaco"/>
                <a:cs typeface="Monaco"/>
                <a:sym typeface="Monaco"/>
              </a:rPr>
              <a:t>catch</a:t>
            </a:r>
            <a:r>
              <a:rPr sz="1200" dirty="0">
                <a:latin typeface="Monaco"/>
                <a:ea typeface="Monaco"/>
                <a:cs typeface="Monaco"/>
                <a:sym typeface="Monaco"/>
              </a:rPr>
              <a:t> (Exception </a:t>
            </a:r>
            <a:r>
              <a:rPr sz="1200" dirty="0">
                <a:solidFill>
                  <a:srgbClr val="7E504F"/>
                </a:solidFill>
                <a:latin typeface="Monaco"/>
                <a:ea typeface="Monaco"/>
                <a:cs typeface="Monaco"/>
                <a:sym typeface="Monaco"/>
              </a:rPr>
              <a:t>e</a:t>
            </a:r>
            <a:r>
              <a:rPr sz="1200" dirty="0">
                <a:latin typeface="Monaco"/>
                <a:ea typeface="Monaco"/>
                <a:cs typeface="Monaco"/>
                <a:sym typeface="Monaco"/>
              </a:rPr>
              <a:t>) {</a:t>
            </a:r>
          </a:p>
          <a:p>
            <a:pPr marL="0" indent="0" defTabSz="321457">
              <a:spcBef>
                <a:spcPts val="0"/>
              </a:spcBef>
              <a:buNone/>
              <a:defRPr sz="1800"/>
            </a:pPr>
            <a:r>
              <a:rPr sz="1200" dirty="0">
                <a:latin typeface="Monaco"/>
                <a:ea typeface="Monaco"/>
                <a:cs typeface="Monaco"/>
                <a:sym typeface="Monaco"/>
              </a:rPr>
              <a:t>			}</a:t>
            </a:r>
          </a:p>
          <a:p>
            <a:pPr marL="0" indent="0" defTabSz="321457">
              <a:spcBef>
                <a:spcPts val="0"/>
              </a:spcBef>
              <a:buNone/>
              <a:defRPr sz="1800"/>
            </a:pPr>
            <a:r>
              <a:rPr sz="1200" dirty="0">
                <a:latin typeface="Monaco"/>
                <a:ea typeface="Monaco"/>
                <a:cs typeface="Monaco"/>
                <a:sym typeface="Monaco"/>
              </a:rPr>
              <a:t>		}</a:t>
            </a:r>
          </a:p>
          <a:p>
            <a:pPr marL="0" indent="0" defTabSz="321457">
              <a:spcBef>
                <a:spcPts val="0"/>
              </a:spcBef>
              <a:buNone/>
              <a:defRPr sz="1800"/>
            </a:pPr>
            <a:r>
              <a:rPr sz="1200" dirty="0">
                <a:latin typeface="Monaco"/>
                <a:ea typeface="Monaco"/>
                <a:cs typeface="Monaco"/>
                <a:sym typeface="Monaco"/>
              </a:rPr>
              <a:t>		</a:t>
            </a:r>
            <a:r>
              <a:rPr sz="1200" dirty="0" err="1">
                <a:solidFill>
                  <a:srgbClr val="931A68"/>
                </a:solidFill>
                <a:latin typeface="Monaco"/>
                <a:ea typeface="Monaco"/>
                <a:cs typeface="Monaco"/>
                <a:sym typeface="Monaco"/>
              </a:rPr>
              <a:t>this</a:t>
            </a:r>
            <a:r>
              <a:rPr sz="1200" dirty="0" err="1">
                <a:latin typeface="Monaco"/>
                <a:ea typeface="Monaco"/>
                <a:cs typeface="Monaco"/>
                <a:sym typeface="Monaco"/>
              </a:rPr>
              <a:t>.</a:t>
            </a:r>
            <a:r>
              <a:rPr sz="1200" dirty="0" err="1">
                <a:solidFill>
                  <a:srgbClr val="0326CC"/>
                </a:solidFill>
                <a:latin typeface="Monaco"/>
                <a:ea typeface="Monaco"/>
                <a:cs typeface="Monaco"/>
                <a:sym typeface="Monaco"/>
              </a:rPr>
              <a:t>amount</a:t>
            </a:r>
            <a:r>
              <a:rPr sz="1200" dirty="0">
                <a:latin typeface="Monaco"/>
                <a:ea typeface="Monaco"/>
                <a:cs typeface="Monaco"/>
                <a:sym typeface="Monaco"/>
              </a:rPr>
              <a:t> -= </a:t>
            </a:r>
            <a:r>
              <a:rPr sz="1200" dirty="0">
                <a:solidFill>
                  <a:srgbClr val="7E504F"/>
                </a:solidFill>
                <a:latin typeface="Monaco"/>
                <a:ea typeface="Monaco"/>
                <a:cs typeface="Monaco"/>
                <a:sym typeface="Monaco"/>
              </a:rPr>
              <a:t>amount</a:t>
            </a:r>
            <a:r>
              <a:rPr sz="1200" dirty="0">
                <a:latin typeface="Monaco"/>
                <a:ea typeface="Monaco"/>
                <a:cs typeface="Monaco"/>
                <a:sym typeface="Monaco"/>
              </a:rPr>
              <a:t>;</a:t>
            </a:r>
          </a:p>
          <a:p>
            <a:pPr marL="0" indent="0" defTabSz="321457">
              <a:spcBef>
                <a:spcPts val="0"/>
              </a:spcBef>
              <a:buNone/>
              <a:defRPr sz="1800"/>
            </a:pPr>
            <a:r>
              <a:rPr sz="1200" dirty="0">
                <a:latin typeface="Monaco"/>
                <a:ea typeface="Monaco"/>
                <a:cs typeface="Monaco"/>
                <a:sym typeface="Monaco"/>
              </a:rPr>
              <a:t>		</a:t>
            </a:r>
            <a:r>
              <a:rPr sz="1200" dirty="0" err="1">
                <a:latin typeface="Monaco"/>
                <a:ea typeface="Monaco"/>
                <a:cs typeface="Monaco"/>
                <a:sym typeface="Monaco"/>
              </a:rPr>
              <a:t>System.</a:t>
            </a:r>
            <a:r>
              <a:rPr sz="1200" dirty="0" err="1">
                <a:solidFill>
                  <a:srgbClr val="0326CC"/>
                </a:solidFill>
                <a:latin typeface="Monaco"/>
                <a:ea typeface="Monaco"/>
                <a:cs typeface="Monaco"/>
                <a:sym typeface="Monaco"/>
              </a:rPr>
              <a:t>out</a:t>
            </a:r>
            <a:r>
              <a:rPr sz="1200" dirty="0" err="1">
                <a:latin typeface="Monaco"/>
                <a:ea typeface="Monaco"/>
                <a:cs typeface="Monaco"/>
                <a:sym typeface="Monaco"/>
              </a:rPr>
              <a:t>.println</a:t>
            </a:r>
            <a:r>
              <a:rPr sz="1200" dirty="0">
                <a:latin typeface="Monaco"/>
                <a:ea typeface="Monaco"/>
                <a:cs typeface="Monaco"/>
                <a:sym typeface="Monaco"/>
              </a:rPr>
              <a:t>(</a:t>
            </a:r>
            <a:r>
              <a:rPr sz="1200" dirty="0">
                <a:solidFill>
                  <a:srgbClr val="3933FF"/>
                </a:solidFill>
                <a:latin typeface="Monaco"/>
                <a:ea typeface="Monaco"/>
                <a:cs typeface="Monaco"/>
                <a:sym typeface="Monaco"/>
              </a:rPr>
              <a:t>"current balance is "</a:t>
            </a:r>
            <a:r>
              <a:rPr sz="1200" dirty="0">
                <a:latin typeface="Monaco"/>
                <a:ea typeface="Monaco"/>
                <a:cs typeface="Monaco"/>
                <a:sym typeface="Monaco"/>
              </a:rPr>
              <a:t> + </a:t>
            </a:r>
            <a:r>
              <a:rPr sz="1200" dirty="0" err="1">
                <a:solidFill>
                  <a:srgbClr val="931A68"/>
                </a:solidFill>
                <a:latin typeface="Monaco"/>
                <a:ea typeface="Monaco"/>
                <a:cs typeface="Monaco"/>
                <a:sym typeface="Monaco"/>
              </a:rPr>
              <a:t>this</a:t>
            </a:r>
            <a:r>
              <a:rPr sz="1200" dirty="0" err="1">
                <a:latin typeface="Monaco"/>
                <a:ea typeface="Monaco"/>
                <a:cs typeface="Monaco"/>
                <a:sym typeface="Monaco"/>
              </a:rPr>
              <a:t>.</a:t>
            </a:r>
            <a:r>
              <a:rPr sz="1200" dirty="0" err="1">
                <a:solidFill>
                  <a:srgbClr val="0326CC"/>
                </a:solidFill>
                <a:latin typeface="Monaco"/>
                <a:ea typeface="Monaco"/>
                <a:cs typeface="Monaco"/>
                <a:sym typeface="Monaco"/>
              </a:rPr>
              <a:t>amount</a:t>
            </a:r>
            <a:r>
              <a:rPr sz="1200" dirty="0">
                <a:latin typeface="Monaco"/>
                <a:ea typeface="Monaco"/>
                <a:cs typeface="Monaco"/>
                <a:sym typeface="Monaco"/>
              </a:rPr>
              <a:t>);</a:t>
            </a:r>
          </a:p>
          <a:p>
            <a:pPr marL="0" indent="0" defTabSz="321457">
              <a:spcBef>
                <a:spcPts val="0"/>
              </a:spcBef>
              <a:buNone/>
              <a:defRPr sz="1800"/>
            </a:pPr>
            <a:r>
              <a:rPr sz="1200" dirty="0">
                <a:latin typeface="Monaco"/>
                <a:ea typeface="Monaco"/>
                <a:cs typeface="Monaco"/>
                <a:sym typeface="Monaco"/>
              </a:rPr>
              <a:t>		</a:t>
            </a:r>
            <a:r>
              <a:rPr sz="1200" dirty="0" err="1">
                <a:latin typeface="Monaco"/>
                <a:ea typeface="Monaco"/>
                <a:cs typeface="Monaco"/>
                <a:sym typeface="Monaco"/>
              </a:rPr>
              <a:t>System.</a:t>
            </a:r>
            <a:r>
              <a:rPr sz="1200" dirty="0" err="1">
                <a:solidFill>
                  <a:srgbClr val="0326CC"/>
                </a:solidFill>
                <a:latin typeface="Monaco"/>
                <a:ea typeface="Monaco"/>
                <a:cs typeface="Monaco"/>
                <a:sym typeface="Monaco"/>
              </a:rPr>
              <a:t>out</a:t>
            </a:r>
            <a:r>
              <a:rPr sz="1200" dirty="0" err="1">
                <a:latin typeface="Monaco"/>
                <a:ea typeface="Monaco"/>
                <a:cs typeface="Monaco"/>
                <a:sym typeface="Monaco"/>
              </a:rPr>
              <a:t>.println</a:t>
            </a:r>
            <a:r>
              <a:rPr sz="1200" dirty="0">
                <a:latin typeface="Monaco"/>
                <a:ea typeface="Monaco"/>
                <a:cs typeface="Monaco"/>
                <a:sym typeface="Monaco"/>
              </a:rPr>
              <a:t>(</a:t>
            </a:r>
            <a:r>
              <a:rPr sz="1200" dirty="0">
                <a:solidFill>
                  <a:srgbClr val="3933FF"/>
                </a:solidFill>
                <a:latin typeface="Monaco"/>
                <a:ea typeface="Monaco"/>
                <a:cs typeface="Monaco"/>
                <a:sym typeface="Monaco"/>
              </a:rPr>
              <a:t>"withdraw completed..."</a:t>
            </a:r>
            <a:r>
              <a:rPr sz="1200" dirty="0">
                <a:latin typeface="Monaco"/>
                <a:ea typeface="Monaco"/>
                <a:cs typeface="Monaco"/>
                <a:sym typeface="Monaco"/>
              </a:rPr>
              <a:t>);</a:t>
            </a:r>
          </a:p>
          <a:p>
            <a:pPr marL="0" indent="0" defTabSz="321457">
              <a:spcBef>
                <a:spcPts val="0"/>
              </a:spcBef>
              <a:buNone/>
              <a:defRPr sz="1800"/>
            </a:pPr>
            <a:r>
              <a:rPr sz="1200" dirty="0">
                <a:latin typeface="Monaco"/>
                <a:ea typeface="Monaco"/>
                <a:cs typeface="Monaco"/>
                <a:sym typeface="Monaco"/>
              </a:rPr>
              <a:t>	}</a:t>
            </a:r>
          </a:p>
          <a:p>
            <a:pPr marL="0" indent="0" defTabSz="321457">
              <a:spcBef>
                <a:spcPts val="0"/>
              </a:spcBef>
              <a:buNone/>
              <a:defRPr sz="1800"/>
            </a:pPr>
            <a:endParaRPr sz="1200" dirty="0">
              <a:latin typeface="Monaco"/>
              <a:ea typeface="Monaco"/>
              <a:cs typeface="Monaco"/>
              <a:sym typeface="Monaco"/>
            </a:endParaRPr>
          </a:p>
          <a:p>
            <a:pPr marL="0" indent="0" defTabSz="321457">
              <a:spcBef>
                <a:spcPts val="0"/>
              </a:spcBef>
              <a:buNone/>
              <a:defRPr sz="1800"/>
            </a:pPr>
            <a:r>
              <a:rPr sz="1200" dirty="0">
                <a:latin typeface="Monaco"/>
                <a:ea typeface="Monaco"/>
                <a:cs typeface="Monaco"/>
                <a:sym typeface="Monaco"/>
              </a:rPr>
              <a:t>	</a:t>
            </a:r>
            <a:r>
              <a:rPr sz="1200" dirty="0">
                <a:solidFill>
                  <a:srgbClr val="931A68"/>
                </a:solidFill>
                <a:latin typeface="Monaco"/>
                <a:ea typeface="Monaco"/>
                <a:cs typeface="Monaco"/>
                <a:sym typeface="Monaco"/>
              </a:rPr>
              <a:t>synchronized</a:t>
            </a:r>
            <a:r>
              <a:rPr sz="1200" dirty="0">
                <a:latin typeface="Monaco"/>
                <a:ea typeface="Monaco"/>
                <a:cs typeface="Monaco"/>
                <a:sym typeface="Monaco"/>
              </a:rPr>
              <a:t> </a:t>
            </a:r>
            <a:r>
              <a:rPr sz="1200" dirty="0">
                <a:solidFill>
                  <a:srgbClr val="931A68"/>
                </a:solidFill>
                <a:latin typeface="Monaco"/>
                <a:ea typeface="Monaco"/>
                <a:cs typeface="Monaco"/>
                <a:sym typeface="Monaco"/>
              </a:rPr>
              <a:t>void</a:t>
            </a:r>
            <a:r>
              <a:rPr sz="1200" dirty="0">
                <a:latin typeface="Monaco"/>
                <a:ea typeface="Monaco"/>
                <a:cs typeface="Monaco"/>
                <a:sym typeface="Monaco"/>
              </a:rPr>
              <a:t> deposit(</a:t>
            </a:r>
            <a:r>
              <a:rPr sz="1200" dirty="0" err="1">
                <a:solidFill>
                  <a:srgbClr val="931A68"/>
                </a:solidFill>
                <a:latin typeface="Monaco"/>
                <a:ea typeface="Monaco"/>
                <a:cs typeface="Monaco"/>
                <a:sym typeface="Monaco"/>
              </a:rPr>
              <a:t>int</a:t>
            </a:r>
            <a:r>
              <a:rPr sz="1200" dirty="0">
                <a:latin typeface="Monaco"/>
                <a:ea typeface="Monaco"/>
                <a:cs typeface="Monaco"/>
                <a:sym typeface="Monaco"/>
              </a:rPr>
              <a:t> </a:t>
            </a:r>
            <a:r>
              <a:rPr sz="1200" dirty="0">
                <a:solidFill>
                  <a:srgbClr val="7E504F"/>
                </a:solidFill>
                <a:latin typeface="Monaco"/>
                <a:ea typeface="Monaco"/>
                <a:cs typeface="Monaco"/>
                <a:sym typeface="Monaco"/>
              </a:rPr>
              <a:t>amount</a:t>
            </a:r>
            <a:r>
              <a:rPr sz="1200" dirty="0">
                <a:latin typeface="Monaco"/>
                <a:ea typeface="Monaco"/>
                <a:cs typeface="Monaco"/>
                <a:sym typeface="Monaco"/>
              </a:rPr>
              <a:t>) {</a:t>
            </a:r>
          </a:p>
          <a:p>
            <a:pPr marL="0" indent="0" defTabSz="321457">
              <a:spcBef>
                <a:spcPts val="0"/>
              </a:spcBef>
              <a:buNone/>
              <a:defRPr sz="1800"/>
            </a:pPr>
            <a:r>
              <a:rPr sz="1200" dirty="0">
                <a:latin typeface="Monaco"/>
                <a:ea typeface="Monaco"/>
                <a:cs typeface="Monaco"/>
                <a:sym typeface="Monaco"/>
              </a:rPr>
              <a:t>		</a:t>
            </a:r>
            <a:r>
              <a:rPr sz="1200" dirty="0" err="1">
                <a:latin typeface="Monaco"/>
                <a:ea typeface="Monaco"/>
                <a:cs typeface="Monaco"/>
                <a:sym typeface="Monaco"/>
              </a:rPr>
              <a:t>System.</a:t>
            </a:r>
            <a:r>
              <a:rPr sz="1200" dirty="0" err="1">
                <a:solidFill>
                  <a:srgbClr val="0326CC"/>
                </a:solidFill>
                <a:latin typeface="Monaco"/>
                <a:ea typeface="Monaco"/>
                <a:cs typeface="Monaco"/>
                <a:sym typeface="Monaco"/>
              </a:rPr>
              <a:t>out</a:t>
            </a:r>
            <a:r>
              <a:rPr sz="1200" dirty="0" err="1">
                <a:latin typeface="Monaco"/>
                <a:ea typeface="Monaco"/>
                <a:cs typeface="Monaco"/>
                <a:sym typeface="Monaco"/>
              </a:rPr>
              <a:t>.println</a:t>
            </a:r>
            <a:r>
              <a:rPr sz="1200" dirty="0">
                <a:latin typeface="Monaco"/>
                <a:ea typeface="Monaco"/>
                <a:cs typeface="Monaco"/>
                <a:sym typeface="Monaco"/>
              </a:rPr>
              <a:t>(</a:t>
            </a:r>
            <a:r>
              <a:rPr sz="1200" dirty="0">
                <a:solidFill>
                  <a:srgbClr val="3933FF"/>
                </a:solidFill>
                <a:latin typeface="Monaco"/>
                <a:ea typeface="Monaco"/>
                <a:cs typeface="Monaco"/>
                <a:sym typeface="Monaco"/>
              </a:rPr>
              <a:t>"going to deposit "</a:t>
            </a:r>
            <a:r>
              <a:rPr sz="1200" dirty="0">
                <a:latin typeface="Monaco"/>
                <a:ea typeface="Monaco"/>
                <a:cs typeface="Monaco"/>
                <a:sym typeface="Monaco"/>
              </a:rPr>
              <a:t> + </a:t>
            </a:r>
            <a:r>
              <a:rPr sz="1200" dirty="0">
                <a:solidFill>
                  <a:srgbClr val="7E504F"/>
                </a:solidFill>
                <a:latin typeface="Monaco"/>
                <a:ea typeface="Monaco"/>
                <a:cs typeface="Monaco"/>
                <a:sym typeface="Monaco"/>
              </a:rPr>
              <a:t>amount</a:t>
            </a:r>
            <a:r>
              <a:rPr sz="1200" dirty="0">
                <a:latin typeface="Monaco"/>
                <a:ea typeface="Monaco"/>
                <a:cs typeface="Monaco"/>
                <a:sym typeface="Monaco"/>
              </a:rPr>
              <a:t>);</a:t>
            </a:r>
          </a:p>
          <a:p>
            <a:pPr marL="0" indent="0" defTabSz="321457">
              <a:spcBef>
                <a:spcPts val="0"/>
              </a:spcBef>
              <a:buNone/>
              <a:defRPr sz="1800"/>
            </a:pPr>
            <a:r>
              <a:rPr sz="1200" dirty="0">
                <a:latin typeface="Monaco"/>
                <a:ea typeface="Monaco"/>
                <a:cs typeface="Monaco"/>
                <a:sym typeface="Monaco"/>
              </a:rPr>
              <a:t>		</a:t>
            </a:r>
            <a:r>
              <a:rPr sz="1200" dirty="0" err="1">
                <a:solidFill>
                  <a:srgbClr val="931A68"/>
                </a:solidFill>
                <a:latin typeface="Monaco"/>
                <a:ea typeface="Monaco"/>
                <a:cs typeface="Monaco"/>
                <a:sym typeface="Monaco"/>
              </a:rPr>
              <a:t>this</a:t>
            </a:r>
            <a:r>
              <a:rPr sz="1200" dirty="0" err="1">
                <a:latin typeface="Monaco"/>
                <a:ea typeface="Monaco"/>
                <a:cs typeface="Monaco"/>
                <a:sym typeface="Monaco"/>
              </a:rPr>
              <a:t>.</a:t>
            </a:r>
            <a:r>
              <a:rPr sz="1200" dirty="0" err="1">
                <a:solidFill>
                  <a:srgbClr val="0326CC"/>
                </a:solidFill>
                <a:latin typeface="Monaco"/>
                <a:ea typeface="Monaco"/>
                <a:cs typeface="Monaco"/>
                <a:sym typeface="Monaco"/>
              </a:rPr>
              <a:t>amount</a:t>
            </a:r>
            <a:r>
              <a:rPr sz="1200" dirty="0">
                <a:latin typeface="Monaco"/>
                <a:ea typeface="Monaco"/>
                <a:cs typeface="Monaco"/>
                <a:sym typeface="Monaco"/>
              </a:rPr>
              <a:t> += </a:t>
            </a:r>
            <a:r>
              <a:rPr sz="1200" dirty="0">
                <a:solidFill>
                  <a:srgbClr val="7E504F"/>
                </a:solidFill>
                <a:latin typeface="Monaco"/>
                <a:ea typeface="Monaco"/>
                <a:cs typeface="Monaco"/>
                <a:sym typeface="Monaco"/>
              </a:rPr>
              <a:t>amount</a:t>
            </a:r>
            <a:r>
              <a:rPr sz="1200" dirty="0">
                <a:latin typeface="Monaco"/>
                <a:ea typeface="Monaco"/>
                <a:cs typeface="Monaco"/>
                <a:sym typeface="Monaco"/>
              </a:rPr>
              <a:t>;</a:t>
            </a:r>
          </a:p>
          <a:p>
            <a:pPr marL="0" indent="0" defTabSz="321457">
              <a:spcBef>
                <a:spcPts val="0"/>
              </a:spcBef>
              <a:buNone/>
              <a:defRPr sz="1800"/>
            </a:pPr>
            <a:r>
              <a:rPr sz="1200" dirty="0">
                <a:latin typeface="Monaco"/>
                <a:ea typeface="Monaco"/>
                <a:cs typeface="Monaco"/>
                <a:sym typeface="Monaco"/>
              </a:rPr>
              <a:t>		</a:t>
            </a:r>
            <a:r>
              <a:rPr sz="1200" dirty="0" err="1">
                <a:latin typeface="Monaco"/>
                <a:ea typeface="Monaco"/>
                <a:cs typeface="Monaco"/>
                <a:sym typeface="Monaco"/>
              </a:rPr>
              <a:t>System.</a:t>
            </a:r>
            <a:r>
              <a:rPr sz="1200" dirty="0" err="1">
                <a:solidFill>
                  <a:srgbClr val="0326CC"/>
                </a:solidFill>
                <a:latin typeface="Monaco"/>
                <a:ea typeface="Monaco"/>
                <a:cs typeface="Monaco"/>
                <a:sym typeface="Monaco"/>
              </a:rPr>
              <a:t>out</a:t>
            </a:r>
            <a:r>
              <a:rPr sz="1200" dirty="0" err="1">
                <a:latin typeface="Monaco"/>
                <a:ea typeface="Monaco"/>
                <a:cs typeface="Monaco"/>
                <a:sym typeface="Monaco"/>
              </a:rPr>
              <a:t>.println</a:t>
            </a:r>
            <a:r>
              <a:rPr sz="1200" dirty="0">
                <a:latin typeface="Monaco"/>
                <a:ea typeface="Monaco"/>
                <a:cs typeface="Monaco"/>
                <a:sym typeface="Monaco"/>
              </a:rPr>
              <a:t>(</a:t>
            </a:r>
            <a:r>
              <a:rPr sz="1200" dirty="0">
                <a:solidFill>
                  <a:srgbClr val="3933FF"/>
                </a:solidFill>
                <a:latin typeface="Monaco"/>
                <a:ea typeface="Monaco"/>
                <a:cs typeface="Monaco"/>
                <a:sym typeface="Monaco"/>
              </a:rPr>
              <a:t>"current balance is "</a:t>
            </a:r>
            <a:r>
              <a:rPr sz="1200" dirty="0">
                <a:latin typeface="Monaco"/>
                <a:ea typeface="Monaco"/>
                <a:cs typeface="Monaco"/>
                <a:sym typeface="Monaco"/>
              </a:rPr>
              <a:t> + </a:t>
            </a:r>
            <a:r>
              <a:rPr sz="1200" dirty="0" err="1">
                <a:solidFill>
                  <a:srgbClr val="931A68"/>
                </a:solidFill>
                <a:latin typeface="Monaco"/>
                <a:ea typeface="Monaco"/>
                <a:cs typeface="Monaco"/>
                <a:sym typeface="Monaco"/>
              </a:rPr>
              <a:t>this</a:t>
            </a:r>
            <a:r>
              <a:rPr sz="1200" dirty="0" err="1">
                <a:latin typeface="Monaco"/>
                <a:ea typeface="Monaco"/>
                <a:cs typeface="Monaco"/>
                <a:sym typeface="Monaco"/>
              </a:rPr>
              <a:t>.</a:t>
            </a:r>
            <a:r>
              <a:rPr sz="1200" dirty="0" err="1">
                <a:solidFill>
                  <a:srgbClr val="0326CC"/>
                </a:solidFill>
                <a:latin typeface="Monaco"/>
                <a:ea typeface="Monaco"/>
                <a:cs typeface="Monaco"/>
                <a:sym typeface="Monaco"/>
              </a:rPr>
              <a:t>amount</a:t>
            </a:r>
            <a:r>
              <a:rPr sz="1200" dirty="0">
                <a:latin typeface="Monaco"/>
                <a:ea typeface="Monaco"/>
                <a:cs typeface="Monaco"/>
                <a:sym typeface="Monaco"/>
              </a:rPr>
              <a:t>);</a:t>
            </a:r>
          </a:p>
          <a:p>
            <a:pPr marL="0" indent="0" defTabSz="321457">
              <a:spcBef>
                <a:spcPts val="0"/>
              </a:spcBef>
              <a:buNone/>
              <a:defRPr sz="1800"/>
            </a:pPr>
            <a:r>
              <a:rPr sz="1200" dirty="0">
                <a:latin typeface="Monaco"/>
                <a:ea typeface="Monaco"/>
                <a:cs typeface="Monaco"/>
                <a:sym typeface="Monaco"/>
              </a:rPr>
              <a:t>		</a:t>
            </a:r>
            <a:r>
              <a:rPr sz="1200" dirty="0" err="1">
                <a:latin typeface="Monaco"/>
                <a:ea typeface="Monaco"/>
                <a:cs typeface="Monaco"/>
                <a:sym typeface="Monaco"/>
              </a:rPr>
              <a:t>System.</a:t>
            </a:r>
            <a:r>
              <a:rPr sz="1200" dirty="0" err="1">
                <a:solidFill>
                  <a:srgbClr val="0326CC"/>
                </a:solidFill>
                <a:latin typeface="Monaco"/>
                <a:ea typeface="Monaco"/>
                <a:cs typeface="Monaco"/>
                <a:sym typeface="Monaco"/>
              </a:rPr>
              <a:t>out</a:t>
            </a:r>
            <a:r>
              <a:rPr sz="1200" dirty="0" err="1">
                <a:latin typeface="Monaco"/>
                <a:ea typeface="Monaco"/>
                <a:cs typeface="Monaco"/>
                <a:sym typeface="Monaco"/>
              </a:rPr>
              <a:t>.println</a:t>
            </a:r>
            <a:r>
              <a:rPr sz="1200" dirty="0">
                <a:latin typeface="Monaco"/>
                <a:ea typeface="Monaco"/>
                <a:cs typeface="Monaco"/>
                <a:sym typeface="Monaco"/>
              </a:rPr>
              <a:t>(</a:t>
            </a:r>
            <a:r>
              <a:rPr sz="1200" dirty="0">
                <a:solidFill>
                  <a:srgbClr val="3933FF"/>
                </a:solidFill>
                <a:latin typeface="Monaco"/>
                <a:ea typeface="Monaco"/>
                <a:cs typeface="Monaco"/>
                <a:sym typeface="Monaco"/>
              </a:rPr>
              <a:t>"deposit completed... "</a:t>
            </a:r>
            <a:r>
              <a:rPr sz="1200" dirty="0">
                <a:latin typeface="Monaco"/>
                <a:ea typeface="Monaco"/>
                <a:cs typeface="Monaco"/>
                <a:sym typeface="Monaco"/>
              </a:rPr>
              <a:t>);</a:t>
            </a:r>
          </a:p>
          <a:p>
            <a:pPr marL="0" indent="0" defTabSz="321457">
              <a:spcBef>
                <a:spcPts val="0"/>
              </a:spcBef>
              <a:buNone/>
              <a:defRPr sz="1800"/>
            </a:pPr>
            <a:r>
              <a:rPr sz="1200" dirty="0">
                <a:latin typeface="Monaco"/>
                <a:ea typeface="Monaco"/>
                <a:cs typeface="Monaco"/>
                <a:sym typeface="Monaco"/>
              </a:rPr>
              <a:t>		notify();</a:t>
            </a:r>
          </a:p>
          <a:p>
            <a:pPr marL="0" indent="0" defTabSz="321457">
              <a:spcBef>
                <a:spcPts val="0"/>
              </a:spcBef>
              <a:buNone/>
              <a:defRPr sz="1800"/>
            </a:pPr>
            <a:r>
              <a:rPr sz="1200" dirty="0">
                <a:latin typeface="Monaco"/>
                <a:ea typeface="Monaco"/>
                <a:cs typeface="Monaco"/>
                <a:sym typeface="Monaco"/>
              </a:rPr>
              <a:t>	}</a:t>
            </a:r>
          </a:p>
          <a:p>
            <a:pPr marL="0" indent="0" defTabSz="321457">
              <a:spcBef>
                <a:spcPts val="0"/>
              </a:spcBef>
              <a:buNone/>
              <a:defRPr sz="1800"/>
            </a:pPr>
            <a:r>
              <a:rPr sz="1200" dirty="0">
                <a:latin typeface="Monaco"/>
                <a:ea typeface="Monaco"/>
                <a:cs typeface="Monaco"/>
                <a:sym typeface="Monaco"/>
              </a:rPr>
              <a:t>}</a:t>
            </a:r>
          </a:p>
        </p:txBody>
      </p:sp>
    </p:spTree>
    <p:extLst>
      <p:ext uri="{BB962C8B-B14F-4D97-AF65-F5344CB8AC3E}">
        <p14:creationId xmlns:p14="http://schemas.microsoft.com/office/powerpoint/2010/main" val="2132119944"/>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a:spLocks noGrp="1"/>
          </p:cNvSpPr>
          <p:nvPr>
            <p:ph type="body" idx="1"/>
          </p:nvPr>
        </p:nvSpPr>
        <p:spPr>
          <a:prstGeom prst="rect">
            <a:avLst/>
          </a:prstGeom>
        </p:spPr>
        <p:txBody>
          <a:bodyPr>
            <a:noAutofit/>
          </a:bodyPr>
          <a:lstStyle/>
          <a:p>
            <a:pPr marL="0" indent="0" defTabSz="321457">
              <a:spcBef>
                <a:spcPts val="0"/>
              </a:spcBef>
              <a:buNone/>
              <a:defRPr sz="1800"/>
            </a:pPr>
            <a:r>
              <a:rPr sz="1400" dirty="0">
                <a:solidFill>
                  <a:srgbClr val="931A68"/>
                </a:solidFill>
                <a:latin typeface="Monaco"/>
                <a:ea typeface="Monaco"/>
                <a:cs typeface="Monaco"/>
                <a:sym typeface="Monaco"/>
              </a:rPr>
              <a:t>class</a:t>
            </a:r>
            <a:r>
              <a:rPr sz="1400" dirty="0">
                <a:latin typeface="Monaco"/>
                <a:ea typeface="Monaco"/>
                <a:cs typeface="Monaco"/>
                <a:sym typeface="Monaco"/>
              </a:rPr>
              <a:t> Test {</a:t>
            </a:r>
          </a:p>
          <a:p>
            <a:pPr marL="0" indent="0" defTabSz="321457">
              <a:spcBef>
                <a:spcPts val="0"/>
              </a:spcBef>
              <a:buNone/>
              <a:defRPr sz="1800"/>
            </a:pPr>
            <a:r>
              <a:rPr sz="1400" dirty="0">
                <a:latin typeface="Monaco"/>
                <a:ea typeface="Monaco"/>
                <a:cs typeface="Monaco"/>
                <a:sym typeface="Monaco"/>
              </a:rPr>
              <a:t>	</a:t>
            </a:r>
            <a:r>
              <a:rPr sz="1400" dirty="0">
                <a:solidFill>
                  <a:srgbClr val="931A68"/>
                </a:solidFill>
                <a:latin typeface="Monaco"/>
                <a:ea typeface="Monaco"/>
                <a:cs typeface="Monaco"/>
                <a:sym typeface="Monaco"/>
              </a:rPr>
              <a:t>public</a:t>
            </a:r>
            <a:r>
              <a:rPr sz="1400" dirty="0">
                <a:latin typeface="Monaco"/>
                <a:ea typeface="Monaco"/>
                <a:cs typeface="Monaco"/>
                <a:sym typeface="Monaco"/>
              </a:rPr>
              <a:t> </a:t>
            </a:r>
            <a:r>
              <a:rPr sz="1400" dirty="0">
                <a:solidFill>
                  <a:srgbClr val="931A68"/>
                </a:solidFill>
                <a:latin typeface="Monaco"/>
                <a:ea typeface="Monaco"/>
                <a:cs typeface="Monaco"/>
                <a:sym typeface="Monaco"/>
              </a:rPr>
              <a:t>static</a:t>
            </a:r>
            <a:r>
              <a:rPr sz="1400" dirty="0">
                <a:latin typeface="Monaco"/>
                <a:ea typeface="Monaco"/>
                <a:cs typeface="Monaco"/>
                <a:sym typeface="Monaco"/>
              </a:rPr>
              <a:t> </a:t>
            </a:r>
            <a:r>
              <a:rPr sz="1400" dirty="0">
                <a:solidFill>
                  <a:srgbClr val="931A68"/>
                </a:solidFill>
                <a:latin typeface="Monaco"/>
                <a:ea typeface="Monaco"/>
                <a:cs typeface="Monaco"/>
                <a:sym typeface="Monaco"/>
              </a:rPr>
              <a:t>void</a:t>
            </a:r>
            <a:r>
              <a:rPr sz="1400" dirty="0">
                <a:latin typeface="Monaco"/>
                <a:ea typeface="Monaco"/>
                <a:cs typeface="Monaco"/>
                <a:sym typeface="Monaco"/>
              </a:rPr>
              <a:t> main(String </a:t>
            </a:r>
            <a:r>
              <a:rPr sz="1400" dirty="0" err="1">
                <a:solidFill>
                  <a:srgbClr val="7E504F"/>
                </a:solidFill>
                <a:latin typeface="Monaco"/>
                <a:ea typeface="Monaco"/>
                <a:cs typeface="Monaco"/>
                <a:sym typeface="Monaco"/>
              </a:rPr>
              <a:t>args</a:t>
            </a:r>
            <a:r>
              <a:rPr sz="1400" dirty="0">
                <a:latin typeface="Monaco"/>
                <a:ea typeface="Monaco"/>
                <a:cs typeface="Monaco"/>
                <a:sym typeface="Monaco"/>
              </a:rPr>
              <a:t>[]) {</a:t>
            </a:r>
          </a:p>
          <a:p>
            <a:pPr marL="0" indent="0" defTabSz="321457">
              <a:spcBef>
                <a:spcPts val="0"/>
              </a:spcBef>
              <a:buNone/>
              <a:defRPr sz="1800"/>
            </a:pPr>
            <a:r>
              <a:rPr sz="1400" dirty="0">
                <a:latin typeface="Monaco"/>
                <a:ea typeface="Monaco"/>
                <a:cs typeface="Monaco"/>
                <a:sym typeface="Monaco"/>
              </a:rPr>
              <a:t>		</a:t>
            </a:r>
            <a:r>
              <a:rPr sz="1400" dirty="0">
                <a:solidFill>
                  <a:srgbClr val="931A68"/>
                </a:solidFill>
                <a:latin typeface="Monaco"/>
                <a:ea typeface="Monaco"/>
                <a:cs typeface="Monaco"/>
                <a:sym typeface="Monaco"/>
              </a:rPr>
              <a:t>final</a:t>
            </a:r>
            <a:r>
              <a:rPr sz="1400" dirty="0">
                <a:latin typeface="Monaco"/>
                <a:ea typeface="Monaco"/>
                <a:cs typeface="Monaco"/>
                <a:sym typeface="Monaco"/>
              </a:rPr>
              <a:t> Customer </a:t>
            </a:r>
            <a:r>
              <a:rPr sz="1400" dirty="0">
                <a:solidFill>
                  <a:srgbClr val="7E504F"/>
                </a:solidFill>
                <a:latin typeface="Monaco"/>
                <a:ea typeface="Monaco"/>
                <a:cs typeface="Monaco"/>
                <a:sym typeface="Monaco"/>
              </a:rPr>
              <a:t>c</a:t>
            </a:r>
            <a:r>
              <a:rPr sz="1400" dirty="0">
                <a:latin typeface="Monaco"/>
                <a:ea typeface="Monaco"/>
                <a:cs typeface="Monaco"/>
                <a:sym typeface="Monaco"/>
              </a:rPr>
              <a:t> = </a:t>
            </a:r>
            <a:r>
              <a:rPr sz="1400" dirty="0">
                <a:solidFill>
                  <a:srgbClr val="931A68"/>
                </a:solidFill>
                <a:latin typeface="Monaco"/>
                <a:ea typeface="Monaco"/>
                <a:cs typeface="Monaco"/>
                <a:sym typeface="Monaco"/>
              </a:rPr>
              <a:t>new</a:t>
            </a:r>
            <a:r>
              <a:rPr sz="1400" dirty="0">
                <a:latin typeface="Monaco"/>
                <a:ea typeface="Monaco"/>
                <a:cs typeface="Monaco"/>
                <a:sym typeface="Monaco"/>
              </a:rPr>
              <a:t> Customer();</a:t>
            </a:r>
          </a:p>
          <a:p>
            <a:pPr marL="0" indent="0" defTabSz="321457">
              <a:spcBef>
                <a:spcPts val="0"/>
              </a:spcBef>
              <a:buNone/>
              <a:defRPr sz="1800"/>
            </a:pPr>
            <a:r>
              <a:rPr sz="1400" dirty="0">
                <a:latin typeface="Monaco"/>
                <a:ea typeface="Monaco"/>
                <a:cs typeface="Monaco"/>
                <a:sym typeface="Monaco"/>
              </a:rPr>
              <a:t>		</a:t>
            </a:r>
            <a:r>
              <a:rPr sz="1400" dirty="0">
                <a:solidFill>
                  <a:srgbClr val="931A68"/>
                </a:solidFill>
                <a:latin typeface="Monaco"/>
                <a:ea typeface="Monaco"/>
                <a:cs typeface="Monaco"/>
                <a:sym typeface="Monaco"/>
              </a:rPr>
              <a:t>new</a:t>
            </a:r>
            <a:r>
              <a:rPr sz="1400" dirty="0">
                <a:latin typeface="Monaco"/>
                <a:ea typeface="Monaco"/>
                <a:cs typeface="Monaco"/>
                <a:sym typeface="Monaco"/>
              </a:rPr>
              <a:t> Thread() {</a:t>
            </a:r>
          </a:p>
          <a:p>
            <a:pPr marL="0" indent="0" defTabSz="321457">
              <a:spcBef>
                <a:spcPts val="0"/>
              </a:spcBef>
              <a:buNone/>
              <a:defRPr sz="1800"/>
            </a:pPr>
            <a:r>
              <a:rPr sz="1400" dirty="0">
                <a:latin typeface="Monaco"/>
                <a:ea typeface="Monaco"/>
                <a:cs typeface="Monaco"/>
                <a:sym typeface="Monaco"/>
              </a:rPr>
              <a:t>			</a:t>
            </a:r>
            <a:r>
              <a:rPr sz="1400" dirty="0">
                <a:solidFill>
                  <a:srgbClr val="931A68"/>
                </a:solidFill>
                <a:latin typeface="Monaco"/>
                <a:ea typeface="Monaco"/>
                <a:cs typeface="Monaco"/>
                <a:sym typeface="Monaco"/>
              </a:rPr>
              <a:t>public</a:t>
            </a:r>
            <a:r>
              <a:rPr sz="1400" dirty="0">
                <a:latin typeface="Monaco"/>
                <a:ea typeface="Monaco"/>
                <a:cs typeface="Monaco"/>
                <a:sym typeface="Monaco"/>
              </a:rPr>
              <a:t> </a:t>
            </a:r>
            <a:r>
              <a:rPr sz="1400" dirty="0">
                <a:solidFill>
                  <a:srgbClr val="931A68"/>
                </a:solidFill>
                <a:latin typeface="Monaco"/>
                <a:ea typeface="Monaco"/>
                <a:cs typeface="Monaco"/>
                <a:sym typeface="Monaco"/>
              </a:rPr>
              <a:t>void</a:t>
            </a:r>
            <a:r>
              <a:rPr sz="1400" dirty="0">
                <a:latin typeface="Monaco"/>
                <a:ea typeface="Monaco"/>
                <a:cs typeface="Monaco"/>
                <a:sym typeface="Monaco"/>
              </a:rPr>
              <a:t> run() {</a:t>
            </a:r>
          </a:p>
          <a:p>
            <a:pPr marL="0" indent="0" defTabSz="321457">
              <a:spcBef>
                <a:spcPts val="0"/>
              </a:spcBef>
              <a:buNone/>
              <a:defRPr sz="1800"/>
            </a:pPr>
            <a:r>
              <a:rPr sz="1400" dirty="0">
                <a:latin typeface="Monaco"/>
                <a:ea typeface="Monaco"/>
                <a:cs typeface="Monaco"/>
                <a:sym typeface="Monaco"/>
              </a:rPr>
              <a:t>				</a:t>
            </a:r>
            <a:r>
              <a:rPr sz="1400" dirty="0" err="1">
                <a:solidFill>
                  <a:srgbClr val="7E504F"/>
                </a:solidFill>
                <a:latin typeface="Monaco"/>
                <a:ea typeface="Monaco"/>
                <a:cs typeface="Monaco"/>
                <a:sym typeface="Monaco"/>
              </a:rPr>
              <a:t>c</a:t>
            </a:r>
            <a:r>
              <a:rPr sz="1400" dirty="0" err="1">
                <a:latin typeface="Monaco"/>
                <a:ea typeface="Monaco"/>
                <a:cs typeface="Monaco"/>
                <a:sym typeface="Monaco"/>
              </a:rPr>
              <a:t>.withdraw</a:t>
            </a:r>
            <a:r>
              <a:rPr sz="1400" dirty="0">
                <a:latin typeface="Monaco"/>
                <a:ea typeface="Monaco"/>
                <a:cs typeface="Monaco"/>
                <a:sym typeface="Monaco"/>
              </a:rPr>
              <a:t>(15000);</a:t>
            </a:r>
          </a:p>
          <a:p>
            <a:pPr marL="0" indent="0" defTabSz="321457">
              <a:spcBef>
                <a:spcPts val="0"/>
              </a:spcBef>
              <a:buNone/>
              <a:defRPr sz="1800"/>
            </a:pPr>
            <a:r>
              <a:rPr sz="1400" dirty="0">
                <a:latin typeface="Monaco"/>
                <a:ea typeface="Monaco"/>
                <a:cs typeface="Monaco"/>
                <a:sym typeface="Monaco"/>
              </a:rPr>
              <a:t>			}</a:t>
            </a:r>
          </a:p>
          <a:p>
            <a:pPr marL="0" indent="0" defTabSz="321457">
              <a:spcBef>
                <a:spcPts val="0"/>
              </a:spcBef>
              <a:buNone/>
              <a:defRPr sz="1800"/>
            </a:pPr>
            <a:r>
              <a:rPr sz="1400" dirty="0">
                <a:latin typeface="Monaco"/>
                <a:ea typeface="Monaco"/>
                <a:cs typeface="Monaco"/>
                <a:sym typeface="Monaco"/>
              </a:rPr>
              <a:t>		}.start();</a:t>
            </a:r>
          </a:p>
          <a:p>
            <a:pPr marL="0" indent="0" defTabSz="321457">
              <a:spcBef>
                <a:spcPts val="0"/>
              </a:spcBef>
              <a:buNone/>
              <a:defRPr sz="1800"/>
            </a:pPr>
            <a:r>
              <a:rPr sz="1400" dirty="0">
                <a:latin typeface="Monaco"/>
                <a:ea typeface="Monaco"/>
                <a:cs typeface="Monaco"/>
                <a:sym typeface="Monaco"/>
              </a:rPr>
              <a:t>		</a:t>
            </a:r>
            <a:r>
              <a:rPr sz="1400" dirty="0">
                <a:solidFill>
                  <a:srgbClr val="931A68"/>
                </a:solidFill>
                <a:latin typeface="Monaco"/>
                <a:ea typeface="Monaco"/>
                <a:cs typeface="Monaco"/>
                <a:sym typeface="Monaco"/>
              </a:rPr>
              <a:t>new</a:t>
            </a:r>
            <a:r>
              <a:rPr sz="1400" dirty="0">
                <a:latin typeface="Monaco"/>
                <a:ea typeface="Monaco"/>
                <a:cs typeface="Monaco"/>
                <a:sym typeface="Monaco"/>
              </a:rPr>
              <a:t> Thread() {</a:t>
            </a:r>
          </a:p>
          <a:p>
            <a:pPr marL="0" indent="0" defTabSz="321457">
              <a:spcBef>
                <a:spcPts val="0"/>
              </a:spcBef>
              <a:buNone/>
              <a:defRPr sz="1800"/>
            </a:pPr>
            <a:r>
              <a:rPr sz="1400" dirty="0">
                <a:latin typeface="Monaco"/>
                <a:ea typeface="Monaco"/>
                <a:cs typeface="Monaco"/>
                <a:sym typeface="Monaco"/>
              </a:rPr>
              <a:t>			</a:t>
            </a:r>
            <a:r>
              <a:rPr sz="1400" dirty="0">
                <a:solidFill>
                  <a:srgbClr val="931A68"/>
                </a:solidFill>
                <a:latin typeface="Monaco"/>
                <a:ea typeface="Monaco"/>
                <a:cs typeface="Monaco"/>
                <a:sym typeface="Monaco"/>
              </a:rPr>
              <a:t>public</a:t>
            </a:r>
            <a:r>
              <a:rPr sz="1400" dirty="0">
                <a:latin typeface="Monaco"/>
                <a:ea typeface="Monaco"/>
                <a:cs typeface="Monaco"/>
                <a:sym typeface="Monaco"/>
              </a:rPr>
              <a:t> </a:t>
            </a:r>
            <a:r>
              <a:rPr sz="1400" dirty="0">
                <a:solidFill>
                  <a:srgbClr val="931A68"/>
                </a:solidFill>
                <a:latin typeface="Monaco"/>
                <a:ea typeface="Monaco"/>
                <a:cs typeface="Monaco"/>
                <a:sym typeface="Monaco"/>
              </a:rPr>
              <a:t>void</a:t>
            </a:r>
            <a:r>
              <a:rPr sz="1400" dirty="0">
                <a:latin typeface="Monaco"/>
                <a:ea typeface="Monaco"/>
                <a:cs typeface="Monaco"/>
                <a:sym typeface="Monaco"/>
              </a:rPr>
              <a:t> run() {</a:t>
            </a:r>
          </a:p>
          <a:p>
            <a:pPr marL="0" indent="0" defTabSz="321457">
              <a:spcBef>
                <a:spcPts val="0"/>
              </a:spcBef>
              <a:buNone/>
              <a:defRPr sz="1800"/>
            </a:pPr>
            <a:r>
              <a:rPr sz="1400" dirty="0">
                <a:latin typeface="Monaco"/>
                <a:ea typeface="Monaco"/>
                <a:cs typeface="Monaco"/>
                <a:sym typeface="Monaco"/>
              </a:rPr>
              <a:t>				</a:t>
            </a:r>
            <a:r>
              <a:rPr sz="1400" dirty="0" err="1">
                <a:solidFill>
                  <a:srgbClr val="7E504F"/>
                </a:solidFill>
                <a:latin typeface="Monaco"/>
                <a:ea typeface="Monaco"/>
                <a:cs typeface="Monaco"/>
                <a:sym typeface="Monaco"/>
              </a:rPr>
              <a:t>c</a:t>
            </a:r>
            <a:r>
              <a:rPr sz="1400" dirty="0" err="1">
                <a:latin typeface="Monaco"/>
                <a:ea typeface="Monaco"/>
                <a:cs typeface="Monaco"/>
                <a:sym typeface="Monaco"/>
              </a:rPr>
              <a:t>.deposit</a:t>
            </a:r>
            <a:r>
              <a:rPr sz="1400" dirty="0">
                <a:latin typeface="Monaco"/>
                <a:ea typeface="Monaco"/>
                <a:cs typeface="Monaco"/>
                <a:sym typeface="Monaco"/>
              </a:rPr>
              <a:t>(10020);</a:t>
            </a:r>
          </a:p>
          <a:p>
            <a:pPr marL="0" indent="0" defTabSz="321457">
              <a:spcBef>
                <a:spcPts val="0"/>
              </a:spcBef>
              <a:buNone/>
              <a:defRPr sz="1800"/>
            </a:pPr>
            <a:r>
              <a:rPr sz="1400" dirty="0">
                <a:latin typeface="Monaco"/>
                <a:ea typeface="Monaco"/>
                <a:cs typeface="Monaco"/>
                <a:sym typeface="Monaco"/>
              </a:rPr>
              <a:t>			}</a:t>
            </a:r>
          </a:p>
          <a:p>
            <a:pPr marL="0" indent="0" defTabSz="321457">
              <a:spcBef>
                <a:spcPts val="0"/>
              </a:spcBef>
              <a:buNone/>
              <a:defRPr sz="1800"/>
            </a:pPr>
            <a:r>
              <a:rPr sz="1400" dirty="0">
                <a:latin typeface="Monaco"/>
                <a:ea typeface="Monaco"/>
                <a:cs typeface="Monaco"/>
                <a:sym typeface="Monaco"/>
              </a:rPr>
              <a:t>		}.start();</a:t>
            </a:r>
          </a:p>
          <a:p>
            <a:pPr marL="0" indent="0" defTabSz="321457">
              <a:spcBef>
                <a:spcPts val="0"/>
              </a:spcBef>
              <a:buNone/>
              <a:defRPr sz="1800"/>
            </a:pPr>
            <a:endParaRPr sz="1400" dirty="0">
              <a:latin typeface="Monaco"/>
              <a:ea typeface="Monaco"/>
              <a:cs typeface="Monaco"/>
              <a:sym typeface="Monaco"/>
            </a:endParaRPr>
          </a:p>
          <a:p>
            <a:pPr marL="0" indent="0" defTabSz="321457">
              <a:spcBef>
                <a:spcPts val="0"/>
              </a:spcBef>
              <a:buNone/>
              <a:defRPr sz="1800"/>
            </a:pPr>
            <a:r>
              <a:rPr sz="1400" dirty="0">
                <a:latin typeface="Monaco"/>
                <a:ea typeface="Monaco"/>
                <a:cs typeface="Monaco"/>
                <a:sym typeface="Monaco"/>
              </a:rPr>
              <a:t>	}</a:t>
            </a:r>
          </a:p>
          <a:p>
            <a:pPr marL="0" indent="0" defTabSz="321457">
              <a:spcBef>
                <a:spcPts val="0"/>
              </a:spcBef>
              <a:buNone/>
              <a:defRPr sz="1800"/>
            </a:pPr>
            <a:r>
              <a:rPr sz="1400" dirty="0">
                <a:latin typeface="Monaco"/>
                <a:ea typeface="Monaco"/>
                <a:cs typeface="Monaco"/>
                <a:sym typeface="Monaco"/>
              </a:rPr>
              <a:t>}</a:t>
            </a:r>
          </a:p>
          <a:p>
            <a:pPr marL="0" indent="0" defTabSz="321457">
              <a:spcBef>
                <a:spcPts val="0"/>
              </a:spcBef>
              <a:buNone/>
              <a:defRPr sz="1800"/>
            </a:pPr>
            <a:endParaRPr sz="1400" dirty="0">
              <a:latin typeface="Monaco"/>
              <a:ea typeface="Monaco"/>
              <a:cs typeface="Monaco"/>
              <a:sym typeface="Monaco"/>
            </a:endParaRPr>
          </a:p>
          <a:p>
            <a:pPr marL="0" indent="0" defTabSz="321457">
              <a:spcBef>
                <a:spcPts val="0"/>
              </a:spcBef>
              <a:buNone/>
              <a:defRPr sz="1800"/>
            </a:pPr>
            <a:r>
              <a:rPr sz="1400" dirty="0">
                <a:latin typeface="Monaco"/>
                <a:ea typeface="Monaco"/>
                <a:cs typeface="Monaco"/>
                <a:sym typeface="Monaco"/>
              </a:rPr>
              <a:t>current balance is 10000</a:t>
            </a:r>
          </a:p>
          <a:p>
            <a:pPr marL="0" indent="0" defTabSz="321457">
              <a:spcBef>
                <a:spcPts val="0"/>
              </a:spcBef>
              <a:buNone/>
              <a:defRPr sz="1800"/>
            </a:pPr>
            <a:r>
              <a:rPr sz="1400" dirty="0">
                <a:latin typeface="Monaco"/>
                <a:ea typeface="Monaco"/>
                <a:cs typeface="Monaco"/>
                <a:sym typeface="Monaco"/>
              </a:rPr>
              <a:t>going to withdraw 15000</a:t>
            </a:r>
          </a:p>
          <a:p>
            <a:pPr marL="0" indent="0" defTabSz="321457">
              <a:spcBef>
                <a:spcPts val="0"/>
              </a:spcBef>
              <a:buNone/>
              <a:defRPr sz="1800"/>
            </a:pPr>
            <a:r>
              <a:rPr sz="1400" dirty="0">
                <a:latin typeface="Monaco"/>
                <a:ea typeface="Monaco"/>
                <a:cs typeface="Monaco"/>
                <a:sym typeface="Monaco"/>
              </a:rPr>
              <a:t>Less balance, cannot withdraw 15000, waiting for deposit...</a:t>
            </a:r>
          </a:p>
          <a:p>
            <a:pPr marL="0" indent="0" defTabSz="321457">
              <a:spcBef>
                <a:spcPts val="0"/>
              </a:spcBef>
              <a:buNone/>
              <a:defRPr sz="1800"/>
            </a:pPr>
            <a:r>
              <a:rPr sz="1400" dirty="0">
                <a:latin typeface="Monaco"/>
                <a:ea typeface="Monaco"/>
                <a:cs typeface="Monaco"/>
                <a:sym typeface="Monaco"/>
              </a:rPr>
              <a:t>going to deposit 10020</a:t>
            </a:r>
          </a:p>
          <a:p>
            <a:pPr marL="0" indent="0" defTabSz="321457">
              <a:spcBef>
                <a:spcPts val="0"/>
              </a:spcBef>
              <a:buNone/>
              <a:defRPr sz="1800"/>
            </a:pPr>
            <a:r>
              <a:rPr sz="1400" dirty="0">
                <a:latin typeface="Monaco"/>
                <a:ea typeface="Monaco"/>
                <a:cs typeface="Monaco"/>
                <a:sym typeface="Monaco"/>
              </a:rPr>
              <a:t>current balance is 20020</a:t>
            </a:r>
          </a:p>
          <a:p>
            <a:pPr marL="0" indent="0" defTabSz="321457">
              <a:spcBef>
                <a:spcPts val="0"/>
              </a:spcBef>
              <a:buNone/>
              <a:defRPr sz="1800"/>
            </a:pPr>
            <a:r>
              <a:rPr sz="1400" dirty="0">
                <a:latin typeface="Monaco"/>
                <a:ea typeface="Monaco"/>
                <a:cs typeface="Monaco"/>
                <a:sym typeface="Monaco"/>
              </a:rPr>
              <a:t>deposit completed... </a:t>
            </a:r>
          </a:p>
          <a:p>
            <a:pPr marL="0" indent="0" defTabSz="321457">
              <a:spcBef>
                <a:spcPts val="0"/>
              </a:spcBef>
              <a:buNone/>
              <a:defRPr sz="1800"/>
            </a:pPr>
            <a:r>
              <a:rPr sz="1400" dirty="0">
                <a:latin typeface="Monaco"/>
                <a:ea typeface="Monaco"/>
                <a:cs typeface="Monaco"/>
                <a:sym typeface="Monaco"/>
              </a:rPr>
              <a:t>current balance is 5020</a:t>
            </a:r>
          </a:p>
          <a:p>
            <a:pPr marL="0" indent="0" defTabSz="321457">
              <a:spcBef>
                <a:spcPts val="0"/>
              </a:spcBef>
              <a:buNone/>
              <a:defRPr sz="1800"/>
            </a:pPr>
            <a:r>
              <a:rPr sz="1400" dirty="0">
                <a:latin typeface="Monaco"/>
                <a:ea typeface="Monaco"/>
                <a:cs typeface="Monaco"/>
                <a:sym typeface="Monaco"/>
              </a:rPr>
              <a:t>withdraw completed...</a:t>
            </a:r>
          </a:p>
        </p:txBody>
      </p:sp>
    </p:spTree>
    <p:extLst>
      <p:ext uri="{BB962C8B-B14F-4D97-AF65-F5344CB8AC3E}">
        <p14:creationId xmlns:p14="http://schemas.microsoft.com/office/powerpoint/2010/main" val="206004005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6164" y="332656"/>
            <a:ext cx="8130209" cy="6647974"/>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Similarities</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Like processes threads share CPU and only one thread active (running) at a time.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Like processes, threads within a processes, threads within a processes execute sequentially.</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Like processes, thread can create children.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And like process, if one thread is blocked, another thread can run.</a:t>
            </a:r>
          </a:p>
          <a:p>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Differences</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Unlike processes, threads are not independent of one another.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Unlike processes, all threads can access every address in the task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Unlike processes, thread are design to assist one other. </a:t>
            </a:r>
            <a:r>
              <a:rPr lang="en-US" sz="2400" dirty="0" smtClean="0">
                <a:latin typeface="Times New Roman" panose="02020603050405020304" pitchFamily="18" charset="0"/>
                <a:cs typeface="Times New Roman" panose="02020603050405020304" pitchFamily="18" charset="0"/>
              </a:rPr>
              <a:t>Processes </a:t>
            </a:r>
            <a:r>
              <a:rPr lang="en-US" sz="2400" dirty="0">
                <a:latin typeface="Times New Roman" panose="02020603050405020304" pitchFamily="18" charset="0"/>
                <a:cs typeface="Times New Roman" panose="02020603050405020304" pitchFamily="18" charset="0"/>
              </a:rPr>
              <a:t>might or might not assist one another because processes may originate from different users.</a:t>
            </a:r>
          </a:p>
          <a:p>
            <a:endParaRPr lang="en-US" dirty="0"/>
          </a:p>
        </p:txBody>
      </p:sp>
    </p:spTree>
    <p:extLst>
      <p:ext uri="{BB962C8B-B14F-4D97-AF65-F5344CB8AC3E}">
        <p14:creationId xmlns:p14="http://schemas.microsoft.com/office/powerpoint/2010/main" val="6063634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NZ" dirty="0" smtClean="0"/>
              <a:t>Thread in Java</a:t>
            </a:r>
            <a:endParaRPr lang="en-NZ" dirty="0"/>
          </a:p>
        </p:txBody>
      </p:sp>
      <p:sp>
        <p:nvSpPr>
          <p:cNvPr id="4" name="Subtitle 3"/>
          <p:cNvSpPr>
            <a:spLocks noGrp="1"/>
          </p:cNvSpPr>
          <p:nvPr>
            <p:ph type="subTitle" idx="1"/>
          </p:nvPr>
        </p:nvSpPr>
        <p:spPr/>
        <p:txBody>
          <a:bodyPr/>
          <a:lstStyle/>
          <a:p>
            <a:endParaRPr lang="en-NZ" dirty="0"/>
          </a:p>
        </p:txBody>
      </p:sp>
    </p:spTree>
    <p:extLst>
      <p:ext uri="{BB962C8B-B14F-4D97-AF65-F5344CB8AC3E}">
        <p14:creationId xmlns:p14="http://schemas.microsoft.com/office/powerpoint/2010/main" val="32771310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No </a:t>
            </a:r>
            <a:r>
              <a:rPr lang="en-NZ" dirty="0" err="1" smtClean="0"/>
              <a:t>Mutext</a:t>
            </a:r>
            <a:endParaRPr lang="en-NZ" dirty="0"/>
          </a:p>
        </p:txBody>
      </p:sp>
      <p:sp>
        <p:nvSpPr>
          <p:cNvPr id="3" name="Content Placeholder 2"/>
          <p:cNvSpPr>
            <a:spLocks noGrp="1"/>
          </p:cNvSpPr>
          <p:nvPr>
            <p:ph idx="1"/>
          </p:nvPr>
        </p:nvSpPr>
        <p:spPr/>
        <p:txBody>
          <a:bodyPr>
            <a:normAutofit fontScale="25000" lnSpcReduction="20000"/>
          </a:bodyPr>
          <a:lstStyle/>
          <a:p>
            <a:r>
              <a:rPr lang="en-NZ" dirty="0"/>
              <a:t>package </a:t>
            </a:r>
            <a:r>
              <a:rPr lang="en-NZ" dirty="0" err="1"/>
              <a:t>withoutmutex</a:t>
            </a:r>
            <a:r>
              <a:rPr lang="en-NZ" dirty="0"/>
              <a:t>;</a:t>
            </a:r>
          </a:p>
          <a:p>
            <a:endParaRPr lang="en-NZ" dirty="0"/>
          </a:p>
          <a:p>
            <a:endParaRPr lang="en-NZ" dirty="0"/>
          </a:p>
          <a:p>
            <a:endParaRPr lang="en-NZ" dirty="0"/>
          </a:p>
          <a:p>
            <a:r>
              <a:rPr lang="en-NZ" dirty="0"/>
              <a:t>class Counter{</a:t>
            </a:r>
          </a:p>
          <a:p>
            <a:r>
              <a:rPr lang="en-NZ" dirty="0"/>
              <a:t>    </a:t>
            </a:r>
          </a:p>
          <a:p>
            <a:r>
              <a:rPr lang="en-NZ" dirty="0"/>
              <a:t>    long count = 0;</a:t>
            </a:r>
          </a:p>
          <a:p>
            <a:r>
              <a:rPr lang="en-NZ" dirty="0"/>
              <a:t>    public void sort(String </a:t>
            </a:r>
            <a:r>
              <a:rPr lang="en-NZ" dirty="0" err="1"/>
              <a:t>threadname</a:t>
            </a:r>
            <a:r>
              <a:rPr lang="en-NZ" dirty="0"/>
              <a:t>)</a:t>
            </a:r>
          </a:p>
          <a:p>
            <a:r>
              <a:rPr lang="en-NZ" dirty="0"/>
              <a:t>    {</a:t>
            </a:r>
          </a:p>
          <a:p>
            <a:r>
              <a:rPr lang="en-NZ" dirty="0" err="1"/>
              <a:t>int</a:t>
            </a:r>
            <a:r>
              <a:rPr lang="en-NZ" dirty="0"/>
              <a:t> </a:t>
            </a:r>
            <a:r>
              <a:rPr lang="en-NZ" dirty="0" err="1"/>
              <a:t>intArray</a:t>
            </a:r>
            <a:r>
              <a:rPr lang="en-NZ" dirty="0"/>
              <a:t>[] = new </a:t>
            </a:r>
            <a:r>
              <a:rPr lang="en-NZ" dirty="0" err="1"/>
              <a:t>int</a:t>
            </a:r>
            <a:r>
              <a:rPr lang="en-NZ" dirty="0"/>
              <a:t>[]{7,90,35,45,150,13,17,42,91,33};</a:t>
            </a:r>
          </a:p>
          <a:p>
            <a:r>
              <a:rPr lang="en-NZ" dirty="0"/>
              <a:t>	</a:t>
            </a:r>
            <a:r>
              <a:rPr lang="en-NZ" dirty="0" err="1"/>
              <a:t>System.out.println</a:t>
            </a:r>
            <a:r>
              <a:rPr lang="en-NZ" dirty="0"/>
              <a:t>(</a:t>
            </a:r>
            <a:r>
              <a:rPr lang="en-NZ" dirty="0" err="1"/>
              <a:t>threadname</a:t>
            </a:r>
            <a:r>
              <a:rPr lang="en-NZ" dirty="0"/>
              <a:t>);</a:t>
            </a:r>
          </a:p>
          <a:p>
            <a:r>
              <a:rPr lang="en-NZ" dirty="0"/>
              <a:t>        //print array before sorting using bubble sort algorithm</a:t>
            </a:r>
          </a:p>
          <a:p>
            <a:r>
              <a:rPr lang="en-NZ" dirty="0"/>
              <a:t>        </a:t>
            </a:r>
            <a:r>
              <a:rPr lang="en-NZ" dirty="0" err="1"/>
              <a:t>System.out.println</a:t>
            </a:r>
            <a:r>
              <a:rPr lang="en-NZ" dirty="0"/>
              <a:t>("Array Before Bubble Sort");</a:t>
            </a:r>
          </a:p>
          <a:p>
            <a:r>
              <a:rPr lang="en-NZ" dirty="0"/>
              <a:t>        for(</a:t>
            </a:r>
            <a:r>
              <a:rPr lang="en-NZ" dirty="0" err="1"/>
              <a:t>int</a:t>
            </a:r>
            <a:r>
              <a:rPr lang="en-NZ" dirty="0"/>
              <a:t> i=0; i &lt; </a:t>
            </a:r>
            <a:r>
              <a:rPr lang="en-NZ" dirty="0" err="1"/>
              <a:t>intArray.length</a:t>
            </a:r>
            <a:r>
              <a:rPr lang="en-NZ" dirty="0"/>
              <a:t>; i++){</a:t>
            </a:r>
          </a:p>
          <a:p>
            <a:r>
              <a:rPr lang="en-NZ" dirty="0"/>
              <a:t>                </a:t>
            </a:r>
            <a:r>
              <a:rPr lang="en-NZ" dirty="0" err="1"/>
              <a:t>System.out.print</a:t>
            </a:r>
            <a:r>
              <a:rPr lang="en-NZ" dirty="0"/>
              <a:t>(</a:t>
            </a:r>
            <a:r>
              <a:rPr lang="en-NZ" dirty="0" err="1"/>
              <a:t>intArray</a:t>
            </a:r>
            <a:r>
              <a:rPr lang="en-NZ" dirty="0"/>
              <a:t>[i] + " ");</a:t>
            </a:r>
          </a:p>
          <a:p>
            <a:r>
              <a:rPr lang="en-NZ" dirty="0"/>
              <a:t>        }</a:t>
            </a:r>
          </a:p>
          <a:p>
            <a:r>
              <a:rPr lang="en-NZ" dirty="0"/>
              <a:t>        </a:t>
            </a:r>
            <a:r>
              <a:rPr lang="en-NZ" dirty="0" err="1"/>
              <a:t>System.out.println</a:t>
            </a:r>
            <a:r>
              <a:rPr lang="en-NZ" dirty="0"/>
              <a:t>();</a:t>
            </a:r>
          </a:p>
          <a:p>
            <a:r>
              <a:rPr lang="en-NZ" dirty="0"/>
              <a:t>    	</a:t>
            </a:r>
          </a:p>
          <a:p>
            <a:r>
              <a:rPr lang="en-NZ" dirty="0"/>
              <a:t>    	</a:t>
            </a:r>
          </a:p>
          <a:p>
            <a:r>
              <a:rPr lang="en-NZ" dirty="0"/>
              <a:t>    	 </a:t>
            </a:r>
            <a:r>
              <a:rPr lang="en-NZ" dirty="0" err="1"/>
              <a:t>int</a:t>
            </a:r>
            <a:r>
              <a:rPr lang="en-NZ" dirty="0"/>
              <a:t> n = </a:t>
            </a:r>
            <a:r>
              <a:rPr lang="en-NZ" dirty="0" err="1"/>
              <a:t>intArray.length</a:t>
            </a:r>
            <a:r>
              <a:rPr lang="en-NZ" dirty="0"/>
              <a:t>;</a:t>
            </a:r>
          </a:p>
          <a:p>
            <a:r>
              <a:rPr lang="en-NZ" dirty="0"/>
              <a:t>         </a:t>
            </a:r>
            <a:r>
              <a:rPr lang="en-NZ" dirty="0" err="1"/>
              <a:t>int</a:t>
            </a:r>
            <a:r>
              <a:rPr lang="en-NZ" dirty="0"/>
              <a:t> temp = 0;</a:t>
            </a:r>
          </a:p>
          <a:p>
            <a:r>
              <a:rPr lang="en-NZ" dirty="0"/>
              <a:t>        </a:t>
            </a:r>
          </a:p>
          <a:p>
            <a:r>
              <a:rPr lang="en-NZ" dirty="0"/>
              <a:t>         for(</a:t>
            </a:r>
            <a:r>
              <a:rPr lang="en-NZ" dirty="0" err="1"/>
              <a:t>int</a:t>
            </a:r>
            <a:r>
              <a:rPr lang="en-NZ" dirty="0"/>
              <a:t> i=0; i &lt; n; i++)</a:t>
            </a:r>
          </a:p>
          <a:p>
            <a:r>
              <a:rPr lang="en-NZ" dirty="0"/>
              <a:t>         {</a:t>
            </a:r>
          </a:p>
          <a:p>
            <a:r>
              <a:rPr lang="en-NZ" dirty="0"/>
              <a:t>                 for(</a:t>
            </a:r>
            <a:r>
              <a:rPr lang="en-NZ" dirty="0" err="1"/>
              <a:t>int</a:t>
            </a:r>
            <a:r>
              <a:rPr lang="en-NZ" dirty="0"/>
              <a:t> j=1; j &lt; (n-i); j++)</a:t>
            </a:r>
          </a:p>
          <a:p>
            <a:r>
              <a:rPr lang="en-NZ" dirty="0"/>
              <a:t>                 {</a:t>
            </a:r>
          </a:p>
          <a:p>
            <a:r>
              <a:rPr lang="en-NZ" dirty="0"/>
              <a:t>                        </a:t>
            </a:r>
          </a:p>
          <a:p>
            <a:r>
              <a:rPr lang="en-NZ" dirty="0"/>
              <a:t>                         if(</a:t>
            </a:r>
            <a:r>
              <a:rPr lang="en-NZ" dirty="0" err="1"/>
              <a:t>intArray</a:t>
            </a:r>
            <a:r>
              <a:rPr lang="en-NZ" dirty="0"/>
              <a:t>[j-1] &gt; </a:t>
            </a:r>
            <a:r>
              <a:rPr lang="en-NZ" dirty="0" err="1"/>
              <a:t>intArray</a:t>
            </a:r>
            <a:r>
              <a:rPr lang="en-NZ" dirty="0"/>
              <a:t>[j])</a:t>
            </a:r>
          </a:p>
          <a:p>
            <a:r>
              <a:rPr lang="en-NZ" dirty="0"/>
              <a:t>                         {</a:t>
            </a:r>
          </a:p>
          <a:p>
            <a:r>
              <a:rPr lang="en-NZ" dirty="0"/>
              <a:t>                                 //swap the elements!</a:t>
            </a:r>
          </a:p>
          <a:p>
            <a:r>
              <a:rPr lang="en-NZ" dirty="0"/>
              <a:t>                                 temp = </a:t>
            </a:r>
            <a:r>
              <a:rPr lang="en-NZ" dirty="0" err="1"/>
              <a:t>intArray</a:t>
            </a:r>
            <a:r>
              <a:rPr lang="en-NZ" dirty="0"/>
              <a:t>[j-1];</a:t>
            </a:r>
          </a:p>
          <a:p>
            <a:r>
              <a:rPr lang="en-NZ" dirty="0"/>
              <a:t>                                 </a:t>
            </a:r>
            <a:r>
              <a:rPr lang="en-NZ" dirty="0" err="1"/>
              <a:t>intArray</a:t>
            </a:r>
            <a:r>
              <a:rPr lang="en-NZ" dirty="0"/>
              <a:t>[j-1] = </a:t>
            </a:r>
            <a:r>
              <a:rPr lang="en-NZ" dirty="0" err="1"/>
              <a:t>intArray</a:t>
            </a:r>
            <a:r>
              <a:rPr lang="en-NZ" dirty="0"/>
              <a:t>[j];</a:t>
            </a:r>
          </a:p>
          <a:p>
            <a:r>
              <a:rPr lang="en-NZ" dirty="0"/>
              <a:t>                                 </a:t>
            </a:r>
            <a:r>
              <a:rPr lang="en-NZ" dirty="0" err="1"/>
              <a:t>intArray</a:t>
            </a:r>
            <a:r>
              <a:rPr lang="en-NZ" dirty="0"/>
              <a:t>[j] = temp;</a:t>
            </a:r>
          </a:p>
          <a:p>
            <a:r>
              <a:rPr lang="en-NZ" dirty="0"/>
              <a:t>                         }</a:t>
            </a:r>
          </a:p>
          <a:p>
            <a:r>
              <a:rPr lang="en-NZ" dirty="0"/>
              <a:t>                        </a:t>
            </a:r>
          </a:p>
          <a:p>
            <a:r>
              <a:rPr lang="en-NZ" dirty="0"/>
              <a:t>                 }</a:t>
            </a:r>
          </a:p>
          <a:p>
            <a:r>
              <a:rPr lang="en-NZ" dirty="0"/>
              <a:t>         }</a:t>
            </a:r>
          </a:p>
          <a:p>
            <a:r>
              <a:rPr lang="en-NZ" dirty="0"/>
              <a:t>         </a:t>
            </a:r>
            <a:r>
              <a:rPr lang="en-NZ" dirty="0" err="1"/>
              <a:t>System.out.println</a:t>
            </a:r>
            <a:r>
              <a:rPr lang="en-NZ" dirty="0"/>
              <a:t>("Array after Bubble Sort");</a:t>
            </a:r>
          </a:p>
          <a:p>
            <a:r>
              <a:rPr lang="en-NZ" dirty="0"/>
              <a:t>         for(</a:t>
            </a:r>
            <a:r>
              <a:rPr lang="en-NZ" dirty="0" err="1"/>
              <a:t>int</a:t>
            </a:r>
            <a:r>
              <a:rPr lang="en-NZ" dirty="0"/>
              <a:t> i=0; i &lt; </a:t>
            </a:r>
            <a:r>
              <a:rPr lang="en-NZ" dirty="0" err="1"/>
              <a:t>intArray.length</a:t>
            </a:r>
            <a:r>
              <a:rPr lang="en-NZ" dirty="0"/>
              <a:t>; i++)</a:t>
            </a:r>
          </a:p>
          <a:p>
            <a:r>
              <a:rPr lang="en-NZ" dirty="0"/>
              <a:t>         {</a:t>
            </a:r>
          </a:p>
          <a:p>
            <a:r>
              <a:rPr lang="en-NZ" dirty="0"/>
              <a:t>             </a:t>
            </a:r>
            <a:r>
              <a:rPr lang="en-NZ" dirty="0" err="1"/>
              <a:t>System.out.print</a:t>
            </a:r>
            <a:r>
              <a:rPr lang="en-NZ" dirty="0"/>
              <a:t>(</a:t>
            </a:r>
            <a:r>
              <a:rPr lang="en-NZ" dirty="0" err="1"/>
              <a:t>intArray</a:t>
            </a:r>
            <a:r>
              <a:rPr lang="en-NZ" dirty="0"/>
              <a:t>[i] + " ");</a:t>
            </a:r>
          </a:p>
          <a:p>
            <a:r>
              <a:rPr lang="en-NZ" dirty="0"/>
              <a:t>         }</a:t>
            </a:r>
          </a:p>
          <a:p>
            <a:r>
              <a:rPr lang="en-NZ" dirty="0"/>
              <a:t>         </a:t>
            </a:r>
            <a:r>
              <a:rPr lang="en-NZ" dirty="0" err="1"/>
              <a:t>System.out.println</a:t>
            </a:r>
            <a:r>
              <a:rPr lang="en-NZ" dirty="0"/>
              <a:t>();</a:t>
            </a:r>
          </a:p>
          <a:p>
            <a:r>
              <a:rPr lang="en-NZ" dirty="0"/>
              <a:t>         </a:t>
            </a:r>
            <a:r>
              <a:rPr lang="en-NZ" dirty="0" err="1"/>
              <a:t>this.count</a:t>
            </a:r>
            <a:r>
              <a:rPr lang="en-NZ" dirty="0"/>
              <a:t> = </a:t>
            </a:r>
            <a:r>
              <a:rPr lang="en-NZ" dirty="0" err="1"/>
              <a:t>intArray</a:t>
            </a:r>
            <a:r>
              <a:rPr lang="en-NZ" dirty="0"/>
              <a:t>[0];</a:t>
            </a:r>
          </a:p>
          <a:p>
            <a:r>
              <a:rPr lang="en-NZ" dirty="0"/>
              <a:t>         </a:t>
            </a:r>
            <a:r>
              <a:rPr lang="en-NZ" dirty="0" err="1"/>
              <a:t>System.out.println</a:t>
            </a:r>
            <a:r>
              <a:rPr lang="en-NZ" dirty="0"/>
              <a:t>("the minimum value is: (start of count) " + count);</a:t>
            </a:r>
          </a:p>
          <a:p>
            <a:r>
              <a:rPr lang="en-NZ" dirty="0"/>
              <a:t>    }</a:t>
            </a:r>
          </a:p>
          <a:p>
            <a:r>
              <a:rPr lang="en-NZ" dirty="0"/>
              <a:t>    public void add(String </a:t>
            </a:r>
            <a:r>
              <a:rPr lang="en-NZ" dirty="0" err="1"/>
              <a:t>threadname</a:t>
            </a:r>
            <a:r>
              <a:rPr lang="en-NZ" dirty="0"/>
              <a:t>)</a:t>
            </a:r>
          </a:p>
          <a:p>
            <a:r>
              <a:rPr lang="en-NZ" dirty="0"/>
              <a:t>    {</a:t>
            </a:r>
          </a:p>
          <a:p>
            <a:r>
              <a:rPr lang="en-NZ" dirty="0"/>
              <a:t>    	</a:t>
            </a:r>
          </a:p>
          <a:p>
            <a:r>
              <a:rPr lang="en-NZ" dirty="0"/>
              <a:t>    	</a:t>
            </a:r>
            <a:r>
              <a:rPr lang="en-NZ" dirty="0" err="1"/>
              <a:t>System.out.println</a:t>
            </a:r>
            <a:r>
              <a:rPr lang="en-NZ" dirty="0"/>
              <a:t>(</a:t>
            </a:r>
            <a:r>
              <a:rPr lang="en-NZ" dirty="0" err="1"/>
              <a:t>threadname</a:t>
            </a:r>
            <a:r>
              <a:rPr lang="en-NZ" dirty="0"/>
              <a:t>);</a:t>
            </a:r>
          </a:p>
          <a:p>
            <a:r>
              <a:rPr lang="en-NZ" dirty="0"/>
              <a:t>    	</a:t>
            </a:r>
            <a:r>
              <a:rPr lang="en-NZ" dirty="0" err="1"/>
              <a:t>System.out.println</a:t>
            </a:r>
            <a:r>
              <a:rPr lang="en-NZ" dirty="0"/>
              <a:t>("the count before add 1 for 100 times is: " + count);</a:t>
            </a:r>
          </a:p>
          <a:p>
            <a:r>
              <a:rPr lang="en-NZ" dirty="0"/>
              <a:t>    	for (</a:t>
            </a:r>
            <a:r>
              <a:rPr lang="en-NZ" dirty="0" err="1"/>
              <a:t>int</a:t>
            </a:r>
            <a:r>
              <a:rPr lang="en-NZ" dirty="0"/>
              <a:t> i=0;i&lt;100;i++)</a:t>
            </a:r>
          </a:p>
          <a:p>
            <a:r>
              <a:rPr lang="en-NZ" dirty="0"/>
              <a:t>    	{</a:t>
            </a:r>
          </a:p>
          <a:p>
            <a:r>
              <a:rPr lang="en-NZ" dirty="0"/>
              <a:t>    		</a:t>
            </a:r>
            <a:r>
              <a:rPr lang="en-NZ" dirty="0" err="1"/>
              <a:t>this.count</a:t>
            </a:r>
            <a:r>
              <a:rPr lang="en-NZ" dirty="0"/>
              <a:t>++;</a:t>
            </a:r>
          </a:p>
          <a:p>
            <a:r>
              <a:rPr lang="en-NZ" dirty="0"/>
              <a:t>    		</a:t>
            </a:r>
            <a:r>
              <a:rPr lang="en-NZ" dirty="0" err="1"/>
              <a:t>System.out.println</a:t>
            </a:r>
            <a:r>
              <a:rPr lang="en-NZ" dirty="0"/>
              <a:t>("count is " +count);</a:t>
            </a:r>
          </a:p>
          <a:p>
            <a:r>
              <a:rPr lang="en-NZ" dirty="0"/>
              <a:t>    	}</a:t>
            </a:r>
          </a:p>
          <a:p>
            <a:r>
              <a:rPr lang="en-NZ" dirty="0"/>
              <a:t> </a:t>
            </a:r>
          </a:p>
          <a:p>
            <a:r>
              <a:rPr lang="en-NZ" dirty="0"/>
              <a:t>    }</a:t>
            </a:r>
          </a:p>
          <a:p>
            <a:r>
              <a:rPr lang="en-NZ" dirty="0"/>
              <a:t>    public void </a:t>
            </a:r>
            <a:r>
              <a:rPr lang="en-NZ" dirty="0" err="1"/>
              <a:t>mul</a:t>
            </a:r>
            <a:r>
              <a:rPr lang="en-NZ" dirty="0"/>
              <a:t>(String </a:t>
            </a:r>
            <a:r>
              <a:rPr lang="en-NZ" dirty="0" err="1"/>
              <a:t>threadname</a:t>
            </a:r>
            <a:r>
              <a:rPr lang="en-NZ" dirty="0"/>
              <a:t>)</a:t>
            </a:r>
          </a:p>
          <a:p>
            <a:r>
              <a:rPr lang="en-NZ" dirty="0"/>
              <a:t>    {</a:t>
            </a:r>
          </a:p>
          <a:p>
            <a:r>
              <a:rPr lang="en-NZ" dirty="0"/>
              <a:t>    	</a:t>
            </a:r>
          </a:p>
          <a:p>
            <a:r>
              <a:rPr lang="en-NZ" dirty="0"/>
              <a:t>    	</a:t>
            </a:r>
            <a:r>
              <a:rPr lang="en-NZ" dirty="0" err="1"/>
              <a:t>System.out.println</a:t>
            </a:r>
            <a:r>
              <a:rPr lang="en-NZ" dirty="0"/>
              <a:t>(</a:t>
            </a:r>
            <a:r>
              <a:rPr lang="en-NZ" dirty="0" err="1"/>
              <a:t>threadname</a:t>
            </a:r>
            <a:r>
              <a:rPr lang="en-NZ" dirty="0"/>
              <a:t>);</a:t>
            </a:r>
          </a:p>
          <a:p>
            <a:r>
              <a:rPr lang="en-NZ" dirty="0"/>
              <a:t>    	</a:t>
            </a:r>
            <a:r>
              <a:rPr lang="en-NZ" dirty="0" err="1"/>
              <a:t>System.out.println</a:t>
            </a:r>
            <a:r>
              <a:rPr lang="en-NZ" dirty="0"/>
              <a:t>("the count before </a:t>
            </a:r>
            <a:r>
              <a:rPr lang="en-NZ" dirty="0" err="1"/>
              <a:t>mul</a:t>
            </a:r>
            <a:r>
              <a:rPr lang="en-NZ" dirty="0"/>
              <a:t> 2 for 10 times is: " + count);</a:t>
            </a:r>
          </a:p>
          <a:p>
            <a:r>
              <a:rPr lang="en-NZ" dirty="0"/>
              <a:t>    	for (</a:t>
            </a:r>
            <a:r>
              <a:rPr lang="en-NZ" dirty="0" err="1"/>
              <a:t>int</a:t>
            </a:r>
            <a:r>
              <a:rPr lang="en-NZ" dirty="0"/>
              <a:t> i=0;i&lt;10;i++)</a:t>
            </a:r>
          </a:p>
          <a:p>
            <a:r>
              <a:rPr lang="en-NZ" dirty="0"/>
              <a:t>    	{</a:t>
            </a:r>
          </a:p>
          <a:p>
            <a:r>
              <a:rPr lang="en-NZ" dirty="0"/>
              <a:t>    		</a:t>
            </a:r>
            <a:r>
              <a:rPr lang="en-NZ" dirty="0" err="1"/>
              <a:t>this.count</a:t>
            </a:r>
            <a:r>
              <a:rPr lang="en-NZ" dirty="0"/>
              <a:t> *=2;</a:t>
            </a:r>
          </a:p>
          <a:p>
            <a:r>
              <a:rPr lang="en-NZ" dirty="0"/>
              <a:t>    		</a:t>
            </a:r>
            <a:r>
              <a:rPr lang="en-NZ" dirty="0" err="1"/>
              <a:t>System.out.println</a:t>
            </a:r>
            <a:r>
              <a:rPr lang="en-NZ" dirty="0"/>
              <a:t>("count is " +count);</a:t>
            </a:r>
          </a:p>
          <a:p>
            <a:r>
              <a:rPr lang="en-NZ" dirty="0"/>
              <a:t>    	}</a:t>
            </a:r>
          </a:p>
          <a:p>
            <a:r>
              <a:rPr lang="en-NZ" dirty="0"/>
              <a:t>    	 </a:t>
            </a:r>
          </a:p>
          <a:p>
            <a:r>
              <a:rPr lang="en-NZ" dirty="0"/>
              <a:t>     	   </a:t>
            </a:r>
          </a:p>
          <a:p>
            <a:r>
              <a:rPr lang="en-NZ" dirty="0"/>
              <a:t> </a:t>
            </a:r>
          </a:p>
          <a:p>
            <a:r>
              <a:rPr lang="en-NZ" dirty="0"/>
              <a:t>    }</a:t>
            </a:r>
          </a:p>
          <a:p>
            <a:r>
              <a:rPr lang="en-NZ" dirty="0"/>
              <a:t> }</a:t>
            </a:r>
          </a:p>
          <a:p>
            <a:r>
              <a:rPr lang="en-NZ" dirty="0"/>
              <a:t>class add10 extends Thread{</a:t>
            </a:r>
          </a:p>
          <a:p>
            <a:endParaRPr lang="en-NZ" dirty="0"/>
          </a:p>
          <a:p>
            <a:r>
              <a:rPr lang="en-NZ" dirty="0"/>
              <a:t>    protected Counter </a:t>
            </a:r>
            <a:r>
              <a:rPr lang="en-NZ" dirty="0" err="1"/>
              <a:t>counter</a:t>
            </a:r>
            <a:r>
              <a:rPr lang="en-NZ" dirty="0"/>
              <a:t> = null;</a:t>
            </a:r>
          </a:p>
          <a:p>
            <a:r>
              <a:rPr lang="en-NZ" dirty="0"/>
              <a:t>    String </a:t>
            </a:r>
            <a:r>
              <a:rPr lang="en-NZ" dirty="0" err="1"/>
              <a:t>threadname</a:t>
            </a:r>
            <a:r>
              <a:rPr lang="en-NZ" dirty="0"/>
              <a:t>;</a:t>
            </a:r>
          </a:p>
          <a:p>
            <a:r>
              <a:rPr lang="en-NZ" dirty="0"/>
              <a:t>    public add10(Counter </a:t>
            </a:r>
            <a:r>
              <a:rPr lang="en-NZ" dirty="0" err="1"/>
              <a:t>counter,String</a:t>
            </a:r>
            <a:r>
              <a:rPr lang="en-NZ" dirty="0"/>
              <a:t> </a:t>
            </a:r>
            <a:r>
              <a:rPr lang="en-NZ" dirty="0" err="1"/>
              <a:t>threadname</a:t>
            </a:r>
            <a:r>
              <a:rPr lang="en-NZ" dirty="0"/>
              <a:t>){</a:t>
            </a:r>
          </a:p>
          <a:p>
            <a:r>
              <a:rPr lang="en-NZ" dirty="0"/>
              <a:t>    	</a:t>
            </a:r>
          </a:p>
          <a:p>
            <a:r>
              <a:rPr lang="en-NZ" dirty="0"/>
              <a:t>       </a:t>
            </a:r>
            <a:r>
              <a:rPr lang="en-NZ" dirty="0" err="1"/>
              <a:t>this.counter</a:t>
            </a:r>
            <a:r>
              <a:rPr lang="en-NZ" dirty="0"/>
              <a:t> = counter;</a:t>
            </a:r>
          </a:p>
          <a:p>
            <a:r>
              <a:rPr lang="en-NZ" dirty="0"/>
              <a:t>       </a:t>
            </a:r>
            <a:r>
              <a:rPr lang="en-NZ" dirty="0" err="1"/>
              <a:t>this.threadname</a:t>
            </a:r>
            <a:r>
              <a:rPr lang="en-NZ" dirty="0"/>
              <a:t>= </a:t>
            </a:r>
            <a:r>
              <a:rPr lang="en-NZ" dirty="0" err="1"/>
              <a:t>threadname</a:t>
            </a:r>
            <a:r>
              <a:rPr lang="en-NZ" dirty="0"/>
              <a:t>;</a:t>
            </a:r>
          </a:p>
          <a:p>
            <a:r>
              <a:rPr lang="en-NZ" dirty="0"/>
              <a:t>    }</a:t>
            </a:r>
          </a:p>
          <a:p>
            <a:endParaRPr lang="en-NZ" dirty="0"/>
          </a:p>
          <a:p>
            <a:r>
              <a:rPr lang="en-NZ" dirty="0"/>
              <a:t>    public void run() </a:t>
            </a:r>
          </a:p>
          <a:p>
            <a:r>
              <a:rPr lang="en-NZ" dirty="0"/>
              <a:t>    {</a:t>
            </a:r>
          </a:p>
          <a:p>
            <a:r>
              <a:rPr lang="en-NZ" dirty="0"/>
              <a:t>    	</a:t>
            </a:r>
            <a:r>
              <a:rPr lang="en-NZ" dirty="0" err="1"/>
              <a:t>counter.add</a:t>
            </a:r>
            <a:r>
              <a:rPr lang="en-NZ" dirty="0"/>
              <a:t>(</a:t>
            </a:r>
            <a:r>
              <a:rPr lang="en-NZ" dirty="0" err="1"/>
              <a:t>threadname</a:t>
            </a:r>
            <a:r>
              <a:rPr lang="en-NZ" dirty="0"/>
              <a:t>);</a:t>
            </a:r>
          </a:p>
          <a:p>
            <a:r>
              <a:rPr lang="en-NZ" dirty="0"/>
              <a:t>    }</a:t>
            </a:r>
          </a:p>
          <a:p>
            <a:r>
              <a:rPr lang="en-NZ" dirty="0"/>
              <a:t> }</a:t>
            </a:r>
          </a:p>
          <a:p>
            <a:r>
              <a:rPr lang="en-NZ" dirty="0"/>
              <a:t>class mul2 extends Thread{</a:t>
            </a:r>
          </a:p>
          <a:p>
            <a:endParaRPr lang="en-NZ" dirty="0"/>
          </a:p>
          <a:p>
            <a:r>
              <a:rPr lang="en-NZ" dirty="0"/>
              <a:t>    protected Counter </a:t>
            </a:r>
            <a:r>
              <a:rPr lang="en-NZ" dirty="0" err="1"/>
              <a:t>counter</a:t>
            </a:r>
            <a:r>
              <a:rPr lang="en-NZ" dirty="0"/>
              <a:t> = null;</a:t>
            </a:r>
          </a:p>
          <a:p>
            <a:r>
              <a:rPr lang="en-NZ" dirty="0"/>
              <a:t>    String </a:t>
            </a:r>
            <a:r>
              <a:rPr lang="en-NZ" dirty="0" err="1"/>
              <a:t>threadname</a:t>
            </a:r>
            <a:r>
              <a:rPr lang="en-NZ" dirty="0"/>
              <a:t>;</a:t>
            </a:r>
          </a:p>
          <a:p>
            <a:r>
              <a:rPr lang="en-NZ" dirty="0"/>
              <a:t>    public mul2(Counter </a:t>
            </a:r>
            <a:r>
              <a:rPr lang="en-NZ" dirty="0" err="1"/>
              <a:t>counter,String</a:t>
            </a:r>
            <a:r>
              <a:rPr lang="en-NZ" dirty="0"/>
              <a:t> </a:t>
            </a:r>
            <a:r>
              <a:rPr lang="en-NZ" dirty="0" err="1"/>
              <a:t>threadname</a:t>
            </a:r>
            <a:r>
              <a:rPr lang="en-NZ" dirty="0"/>
              <a:t>){</a:t>
            </a:r>
          </a:p>
          <a:p>
            <a:r>
              <a:rPr lang="en-NZ" dirty="0"/>
              <a:t>    	</a:t>
            </a:r>
          </a:p>
          <a:p>
            <a:r>
              <a:rPr lang="en-NZ" dirty="0"/>
              <a:t>       </a:t>
            </a:r>
            <a:r>
              <a:rPr lang="en-NZ" dirty="0" err="1"/>
              <a:t>this.counter</a:t>
            </a:r>
            <a:r>
              <a:rPr lang="en-NZ" dirty="0"/>
              <a:t> = counter;</a:t>
            </a:r>
          </a:p>
          <a:p>
            <a:r>
              <a:rPr lang="en-NZ" dirty="0"/>
              <a:t>       </a:t>
            </a:r>
            <a:r>
              <a:rPr lang="en-NZ" dirty="0" err="1"/>
              <a:t>this.threadname</a:t>
            </a:r>
            <a:r>
              <a:rPr lang="en-NZ" dirty="0"/>
              <a:t>= </a:t>
            </a:r>
            <a:r>
              <a:rPr lang="en-NZ" dirty="0" err="1"/>
              <a:t>threadname</a:t>
            </a:r>
            <a:r>
              <a:rPr lang="en-NZ" dirty="0"/>
              <a:t>;</a:t>
            </a:r>
          </a:p>
          <a:p>
            <a:r>
              <a:rPr lang="en-NZ" dirty="0"/>
              <a:t>    }</a:t>
            </a:r>
          </a:p>
          <a:p>
            <a:endParaRPr lang="en-NZ" dirty="0"/>
          </a:p>
          <a:p>
            <a:r>
              <a:rPr lang="en-NZ" dirty="0"/>
              <a:t>    public void run() </a:t>
            </a:r>
          </a:p>
          <a:p>
            <a:r>
              <a:rPr lang="en-NZ" dirty="0"/>
              <a:t>    {</a:t>
            </a:r>
          </a:p>
          <a:p>
            <a:r>
              <a:rPr lang="en-NZ" dirty="0"/>
              <a:t>    	</a:t>
            </a:r>
            <a:r>
              <a:rPr lang="en-NZ" dirty="0" err="1"/>
              <a:t>counter.mul</a:t>
            </a:r>
            <a:r>
              <a:rPr lang="en-NZ" dirty="0"/>
              <a:t>(</a:t>
            </a:r>
            <a:r>
              <a:rPr lang="en-NZ" dirty="0" err="1"/>
              <a:t>threadname</a:t>
            </a:r>
            <a:r>
              <a:rPr lang="en-NZ" dirty="0"/>
              <a:t>);</a:t>
            </a:r>
          </a:p>
          <a:p>
            <a:r>
              <a:rPr lang="en-NZ" dirty="0"/>
              <a:t>    }</a:t>
            </a:r>
          </a:p>
          <a:p>
            <a:r>
              <a:rPr lang="en-NZ" dirty="0"/>
              <a:t> }</a:t>
            </a:r>
          </a:p>
          <a:p>
            <a:r>
              <a:rPr lang="en-NZ" dirty="0"/>
              <a:t>class </a:t>
            </a:r>
            <a:r>
              <a:rPr lang="en-NZ" dirty="0" err="1"/>
              <a:t>bubblesort</a:t>
            </a:r>
            <a:r>
              <a:rPr lang="en-NZ" dirty="0"/>
              <a:t> extends Thread{</a:t>
            </a:r>
          </a:p>
          <a:p>
            <a:endParaRPr lang="en-NZ" dirty="0"/>
          </a:p>
          <a:p>
            <a:r>
              <a:rPr lang="en-NZ" dirty="0"/>
              <a:t>    protected Counter </a:t>
            </a:r>
            <a:r>
              <a:rPr lang="en-NZ" dirty="0" err="1"/>
              <a:t>counter</a:t>
            </a:r>
            <a:r>
              <a:rPr lang="en-NZ" dirty="0"/>
              <a:t> = null;</a:t>
            </a:r>
          </a:p>
          <a:p>
            <a:r>
              <a:rPr lang="en-NZ" dirty="0"/>
              <a:t>    String </a:t>
            </a:r>
            <a:r>
              <a:rPr lang="en-NZ" dirty="0" err="1"/>
              <a:t>threadname</a:t>
            </a:r>
            <a:r>
              <a:rPr lang="en-NZ" dirty="0"/>
              <a:t>;</a:t>
            </a:r>
          </a:p>
          <a:p>
            <a:r>
              <a:rPr lang="en-NZ" dirty="0"/>
              <a:t>    public </a:t>
            </a:r>
            <a:r>
              <a:rPr lang="en-NZ" dirty="0" err="1"/>
              <a:t>bubblesort</a:t>
            </a:r>
            <a:r>
              <a:rPr lang="en-NZ" dirty="0"/>
              <a:t>(Counter </a:t>
            </a:r>
            <a:r>
              <a:rPr lang="en-NZ" dirty="0" err="1"/>
              <a:t>counter,String</a:t>
            </a:r>
            <a:r>
              <a:rPr lang="en-NZ" dirty="0"/>
              <a:t> </a:t>
            </a:r>
            <a:r>
              <a:rPr lang="en-NZ" dirty="0" err="1"/>
              <a:t>threadname</a:t>
            </a:r>
            <a:r>
              <a:rPr lang="en-NZ" dirty="0"/>
              <a:t>){</a:t>
            </a:r>
          </a:p>
          <a:p>
            <a:r>
              <a:rPr lang="en-NZ" dirty="0"/>
              <a:t>    	</a:t>
            </a:r>
          </a:p>
          <a:p>
            <a:r>
              <a:rPr lang="en-NZ" dirty="0"/>
              <a:t>       </a:t>
            </a:r>
            <a:r>
              <a:rPr lang="en-NZ" dirty="0" err="1"/>
              <a:t>this.counter</a:t>
            </a:r>
            <a:r>
              <a:rPr lang="en-NZ" dirty="0"/>
              <a:t> = counter;</a:t>
            </a:r>
          </a:p>
          <a:p>
            <a:r>
              <a:rPr lang="en-NZ" dirty="0"/>
              <a:t>       </a:t>
            </a:r>
            <a:r>
              <a:rPr lang="en-NZ" dirty="0" err="1"/>
              <a:t>this.threadname</a:t>
            </a:r>
            <a:r>
              <a:rPr lang="en-NZ" dirty="0"/>
              <a:t>= </a:t>
            </a:r>
            <a:r>
              <a:rPr lang="en-NZ" dirty="0" err="1"/>
              <a:t>threadname</a:t>
            </a:r>
            <a:r>
              <a:rPr lang="en-NZ" dirty="0"/>
              <a:t>;</a:t>
            </a:r>
          </a:p>
          <a:p>
            <a:r>
              <a:rPr lang="en-NZ" dirty="0"/>
              <a:t>    }</a:t>
            </a:r>
          </a:p>
          <a:p>
            <a:endParaRPr lang="en-NZ" dirty="0"/>
          </a:p>
          <a:p>
            <a:r>
              <a:rPr lang="en-NZ" dirty="0"/>
              <a:t>    public void run() </a:t>
            </a:r>
          </a:p>
          <a:p>
            <a:r>
              <a:rPr lang="en-NZ" dirty="0"/>
              <a:t>    {</a:t>
            </a:r>
          </a:p>
          <a:p>
            <a:r>
              <a:rPr lang="en-NZ" dirty="0"/>
              <a:t>    	</a:t>
            </a:r>
            <a:r>
              <a:rPr lang="en-NZ" dirty="0" err="1"/>
              <a:t>counter.sort</a:t>
            </a:r>
            <a:r>
              <a:rPr lang="en-NZ" dirty="0"/>
              <a:t>(</a:t>
            </a:r>
            <a:r>
              <a:rPr lang="en-NZ" dirty="0" err="1"/>
              <a:t>threadname</a:t>
            </a:r>
            <a:r>
              <a:rPr lang="en-NZ" dirty="0"/>
              <a:t>);</a:t>
            </a:r>
          </a:p>
          <a:p>
            <a:r>
              <a:rPr lang="en-NZ" dirty="0"/>
              <a:t>    }</a:t>
            </a:r>
          </a:p>
          <a:p>
            <a:r>
              <a:rPr lang="en-NZ" dirty="0"/>
              <a:t> }</a:t>
            </a:r>
          </a:p>
          <a:p>
            <a:r>
              <a:rPr lang="en-NZ" dirty="0"/>
              <a:t>public class </a:t>
            </a:r>
            <a:r>
              <a:rPr lang="en-NZ" dirty="0" err="1"/>
              <a:t>nomutex</a:t>
            </a:r>
            <a:r>
              <a:rPr lang="en-NZ" dirty="0"/>
              <a:t> {</a:t>
            </a:r>
          </a:p>
          <a:p>
            <a:endParaRPr lang="en-NZ" dirty="0"/>
          </a:p>
          <a:p>
            <a:r>
              <a:rPr lang="en-NZ" dirty="0"/>
              <a:t>    public static void main(String[] </a:t>
            </a:r>
            <a:r>
              <a:rPr lang="en-NZ" dirty="0" err="1"/>
              <a:t>args</a:t>
            </a:r>
            <a:r>
              <a:rPr lang="en-NZ" dirty="0"/>
              <a:t>) throws </a:t>
            </a:r>
            <a:r>
              <a:rPr lang="en-NZ" dirty="0" err="1"/>
              <a:t>InterruptedException</a:t>
            </a:r>
            <a:endParaRPr lang="en-NZ" dirty="0"/>
          </a:p>
          <a:p>
            <a:r>
              <a:rPr lang="en-NZ" dirty="0"/>
              <a:t>    {</a:t>
            </a:r>
          </a:p>
          <a:p>
            <a:r>
              <a:rPr lang="en-NZ" dirty="0"/>
              <a:t>    	</a:t>
            </a:r>
          </a:p>
          <a:p>
            <a:r>
              <a:rPr lang="en-NZ" dirty="0"/>
              <a:t>       </a:t>
            </a:r>
          </a:p>
          <a:p>
            <a:r>
              <a:rPr lang="en-NZ" dirty="0"/>
              <a:t>      Counter </a:t>
            </a:r>
            <a:r>
              <a:rPr lang="en-NZ" dirty="0" err="1"/>
              <a:t>counter</a:t>
            </a:r>
            <a:r>
              <a:rPr lang="en-NZ" dirty="0"/>
              <a:t> = new Counter();</a:t>
            </a:r>
          </a:p>
          <a:p>
            <a:r>
              <a:rPr lang="en-NZ" dirty="0"/>
              <a:t>      Thread thread0 = new </a:t>
            </a:r>
            <a:r>
              <a:rPr lang="en-NZ" dirty="0" err="1"/>
              <a:t>bubblesort</a:t>
            </a:r>
            <a:r>
              <a:rPr lang="en-NZ" dirty="0"/>
              <a:t>(counter,"thread-0");</a:t>
            </a:r>
          </a:p>
          <a:p>
            <a:r>
              <a:rPr lang="en-NZ" dirty="0"/>
              <a:t>      Thread  </a:t>
            </a:r>
            <a:r>
              <a:rPr lang="en-NZ" dirty="0" err="1"/>
              <a:t>threadA</a:t>
            </a:r>
            <a:r>
              <a:rPr lang="en-NZ" dirty="0"/>
              <a:t> = new add10(counter, "thread-A");</a:t>
            </a:r>
          </a:p>
          <a:p>
            <a:r>
              <a:rPr lang="en-NZ" dirty="0"/>
              <a:t>      Thread  </a:t>
            </a:r>
            <a:r>
              <a:rPr lang="en-NZ" dirty="0" err="1"/>
              <a:t>threadB</a:t>
            </a:r>
            <a:r>
              <a:rPr lang="en-NZ" dirty="0"/>
              <a:t> = new mul2(counter, "thread-B");</a:t>
            </a:r>
          </a:p>
          <a:p>
            <a:r>
              <a:rPr lang="en-NZ" dirty="0"/>
              <a:t>      thread0.start();</a:t>
            </a:r>
          </a:p>
          <a:p>
            <a:r>
              <a:rPr lang="en-NZ" dirty="0"/>
              <a:t>      </a:t>
            </a:r>
            <a:r>
              <a:rPr lang="en-NZ" dirty="0" err="1"/>
              <a:t>Thread.sleep</a:t>
            </a:r>
            <a:r>
              <a:rPr lang="en-NZ" dirty="0"/>
              <a:t>(1);</a:t>
            </a:r>
          </a:p>
          <a:p>
            <a:r>
              <a:rPr lang="en-NZ" dirty="0"/>
              <a:t>      </a:t>
            </a:r>
          </a:p>
          <a:p>
            <a:r>
              <a:rPr lang="en-NZ" dirty="0"/>
              <a:t>      </a:t>
            </a:r>
            <a:r>
              <a:rPr lang="en-NZ" dirty="0" err="1"/>
              <a:t>System.out.println</a:t>
            </a:r>
            <a:r>
              <a:rPr lang="en-NZ" dirty="0"/>
              <a:t>("</a:t>
            </a:r>
            <a:r>
              <a:rPr lang="en-NZ" dirty="0" err="1"/>
              <a:t>tharead</a:t>
            </a:r>
            <a:r>
              <a:rPr lang="en-NZ" dirty="0"/>
              <a:t> A wake up");</a:t>
            </a:r>
          </a:p>
          <a:p>
            <a:r>
              <a:rPr lang="en-NZ" dirty="0"/>
              <a:t>      </a:t>
            </a:r>
            <a:r>
              <a:rPr lang="en-NZ" dirty="0" err="1"/>
              <a:t>threadA.start</a:t>
            </a:r>
            <a:r>
              <a:rPr lang="en-NZ" dirty="0"/>
              <a:t>();</a:t>
            </a:r>
          </a:p>
          <a:p>
            <a:r>
              <a:rPr lang="en-NZ" dirty="0"/>
              <a:t>      </a:t>
            </a:r>
            <a:r>
              <a:rPr lang="en-NZ" dirty="0" err="1"/>
              <a:t>Thread.sleep</a:t>
            </a:r>
            <a:r>
              <a:rPr lang="en-NZ" dirty="0"/>
              <a:t>(100);</a:t>
            </a:r>
          </a:p>
          <a:p>
            <a:r>
              <a:rPr lang="en-NZ" dirty="0"/>
              <a:t>      </a:t>
            </a:r>
            <a:r>
              <a:rPr lang="en-NZ" dirty="0" err="1"/>
              <a:t>System.out.println</a:t>
            </a:r>
            <a:r>
              <a:rPr lang="en-NZ" dirty="0"/>
              <a:t>("</a:t>
            </a:r>
            <a:r>
              <a:rPr lang="en-NZ" dirty="0" err="1"/>
              <a:t>tharead</a:t>
            </a:r>
            <a:r>
              <a:rPr lang="en-NZ" dirty="0"/>
              <a:t> B wake up");</a:t>
            </a:r>
          </a:p>
          <a:p>
            <a:r>
              <a:rPr lang="en-NZ" dirty="0"/>
              <a:t>      </a:t>
            </a:r>
            <a:r>
              <a:rPr lang="en-NZ" dirty="0" err="1"/>
              <a:t>threadB.start</a:t>
            </a:r>
            <a:r>
              <a:rPr lang="en-NZ" dirty="0"/>
              <a:t>(); </a:t>
            </a:r>
          </a:p>
          <a:p>
            <a:r>
              <a:rPr lang="en-NZ" dirty="0"/>
              <a:t>    }</a:t>
            </a:r>
          </a:p>
          <a:p>
            <a:r>
              <a:rPr lang="en-NZ" dirty="0"/>
              <a:t>  }</a:t>
            </a:r>
          </a:p>
        </p:txBody>
      </p:sp>
    </p:spTree>
    <p:extLst>
      <p:ext uri="{BB962C8B-B14F-4D97-AF65-F5344CB8AC3E}">
        <p14:creationId xmlns:p14="http://schemas.microsoft.com/office/powerpoint/2010/main" val="3074828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No </a:t>
            </a:r>
            <a:r>
              <a:rPr lang="en-NZ" dirty="0" err="1" smtClean="0"/>
              <a:t>Mutext</a:t>
            </a:r>
            <a:r>
              <a:rPr lang="en-NZ" dirty="0" smtClean="0"/>
              <a:t> Output 1</a:t>
            </a:r>
            <a:endParaRPr lang="en-NZ"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600200"/>
            <a:ext cx="8050084" cy="4525963"/>
          </a:xfrm>
        </p:spPr>
      </p:pic>
    </p:spTree>
    <p:extLst>
      <p:ext uri="{BB962C8B-B14F-4D97-AF65-F5344CB8AC3E}">
        <p14:creationId xmlns:p14="http://schemas.microsoft.com/office/powerpoint/2010/main" val="4081102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No </a:t>
            </a:r>
            <a:r>
              <a:rPr lang="en-NZ" dirty="0" err="1"/>
              <a:t>Mutext</a:t>
            </a:r>
            <a:r>
              <a:rPr lang="en-NZ" dirty="0"/>
              <a:t> Output </a:t>
            </a:r>
            <a:r>
              <a:rPr lang="en-NZ" dirty="0" smtClean="0"/>
              <a:t>2</a:t>
            </a:r>
            <a:endParaRPr lang="en-NZ"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600200"/>
            <a:ext cx="8050084" cy="4525963"/>
          </a:xfrm>
        </p:spPr>
      </p:pic>
    </p:spTree>
    <p:extLst>
      <p:ext uri="{BB962C8B-B14F-4D97-AF65-F5344CB8AC3E}">
        <p14:creationId xmlns:p14="http://schemas.microsoft.com/office/powerpoint/2010/main" val="24269879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No </a:t>
            </a:r>
            <a:r>
              <a:rPr lang="en-NZ" dirty="0" err="1"/>
              <a:t>Mutext</a:t>
            </a:r>
            <a:r>
              <a:rPr lang="en-NZ" dirty="0"/>
              <a:t> Output </a:t>
            </a:r>
            <a:r>
              <a:rPr lang="en-NZ" dirty="0" smtClean="0"/>
              <a:t>3</a:t>
            </a:r>
            <a:endParaRPr lang="en-NZ"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600200"/>
            <a:ext cx="8050084" cy="4525963"/>
          </a:xfrm>
        </p:spPr>
      </p:pic>
    </p:spTree>
    <p:extLst>
      <p:ext uri="{BB962C8B-B14F-4D97-AF65-F5344CB8AC3E}">
        <p14:creationId xmlns:p14="http://schemas.microsoft.com/office/powerpoint/2010/main" val="29622964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Mutex</a:t>
            </a:r>
            <a:endParaRPr lang="en-NZ" dirty="0"/>
          </a:p>
        </p:txBody>
      </p:sp>
      <p:sp>
        <p:nvSpPr>
          <p:cNvPr id="3" name="Content Placeholder 2"/>
          <p:cNvSpPr>
            <a:spLocks noGrp="1"/>
          </p:cNvSpPr>
          <p:nvPr>
            <p:ph idx="1"/>
          </p:nvPr>
        </p:nvSpPr>
        <p:spPr/>
        <p:txBody>
          <a:bodyPr>
            <a:normAutofit fontScale="25000" lnSpcReduction="20000"/>
          </a:bodyPr>
          <a:lstStyle/>
          <a:p>
            <a:r>
              <a:rPr lang="en-NZ" dirty="0"/>
              <a:t>package mutex2;</a:t>
            </a:r>
          </a:p>
          <a:p>
            <a:endParaRPr lang="en-NZ" dirty="0"/>
          </a:p>
          <a:p>
            <a:endParaRPr lang="en-NZ" dirty="0"/>
          </a:p>
          <a:p>
            <a:r>
              <a:rPr lang="en-NZ" dirty="0"/>
              <a:t>class Counter{</a:t>
            </a:r>
          </a:p>
          <a:p>
            <a:r>
              <a:rPr lang="en-NZ" dirty="0"/>
              <a:t>    </a:t>
            </a:r>
          </a:p>
          <a:p>
            <a:r>
              <a:rPr lang="en-NZ" dirty="0"/>
              <a:t>    long count = 0;</a:t>
            </a:r>
          </a:p>
          <a:p>
            <a:r>
              <a:rPr lang="en-NZ" dirty="0"/>
              <a:t>    public synchronized void sort(String </a:t>
            </a:r>
            <a:r>
              <a:rPr lang="en-NZ" dirty="0" err="1"/>
              <a:t>threadname</a:t>
            </a:r>
            <a:r>
              <a:rPr lang="en-NZ" dirty="0"/>
              <a:t>)</a:t>
            </a:r>
          </a:p>
          <a:p>
            <a:r>
              <a:rPr lang="en-NZ" dirty="0"/>
              <a:t>    {</a:t>
            </a:r>
          </a:p>
          <a:p>
            <a:r>
              <a:rPr lang="en-NZ" dirty="0" err="1"/>
              <a:t>int</a:t>
            </a:r>
            <a:r>
              <a:rPr lang="en-NZ" dirty="0"/>
              <a:t> </a:t>
            </a:r>
            <a:r>
              <a:rPr lang="en-NZ" dirty="0" err="1"/>
              <a:t>intArray</a:t>
            </a:r>
            <a:r>
              <a:rPr lang="en-NZ" dirty="0"/>
              <a:t>[] = new </a:t>
            </a:r>
            <a:r>
              <a:rPr lang="en-NZ" dirty="0" err="1"/>
              <a:t>int</a:t>
            </a:r>
            <a:r>
              <a:rPr lang="en-NZ" dirty="0"/>
              <a:t>[]{7,90,35,45,150,13,17,42,91,33};</a:t>
            </a:r>
          </a:p>
          <a:p>
            <a:r>
              <a:rPr lang="en-NZ" dirty="0"/>
              <a:t>	</a:t>
            </a:r>
            <a:r>
              <a:rPr lang="en-NZ" dirty="0" err="1"/>
              <a:t>System.out.println</a:t>
            </a:r>
            <a:r>
              <a:rPr lang="en-NZ" dirty="0"/>
              <a:t>(</a:t>
            </a:r>
            <a:r>
              <a:rPr lang="en-NZ" dirty="0" err="1"/>
              <a:t>threadname</a:t>
            </a:r>
            <a:r>
              <a:rPr lang="en-NZ" dirty="0"/>
              <a:t>);</a:t>
            </a:r>
          </a:p>
          <a:p>
            <a:r>
              <a:rPr lang="en-NZ" dirty="0"/>
              <a:t>        //print array before sorting using bubble sort algorithm</a:t>
            </a:r>
          </a:p>
          <a:p>
            <a:r>
              <a:rPr lang="en-NZ" dirty="0"/>
              <a:t>        </a:t>
            </a:r>
            <a:r>
              <a:rPr lang="en-NZ" dirty="0" err="1"/>
              <a:t>System.out.println</a:t>
            </a:r>
            <a:r>
              <a:rPr lang="en-NZ" dirty="0"/>
              <a:t>("Array Before Bubble Sort");</a:t>
            </a:r>
          </a:p>
          <a:p>
            <a:r>
              <a:rPr lang="en-NZ" dirty="0"/>
              <a:t>        for(</a:t>
            </a:r>
            <a:r>
              <a:rPr lang="en-NZ" dirty="0" err="1"/>
              <a:t>int</a:t>
            </a:r>
            <a:r>
              <a:rPr lang="en-NZ" dirty="0"/>
              <a:t> i=0; i &lt; </a:t>
            </a:r>
            <a:r>
              <a:rPr lang="en-NZ" dirty="0" err="1"/>
              <a:t>intArray.length</a:t>
            </a:r>
            <a:r>
              <a:rPr lang="en-NZ" dirty="0"/>
              <a:t>; i++){</a:t>
            </a:r>
          </a:p>
          <a:p>
            <a:r>
              <a:rPr lang="en-NZ" dirty="0"/>
              <a:t>                </a:t>
            </a:r>
            <a:r>
              <a:rPr lang="en-NZ" dirty="0" err="1"/>
              <a:t>System.out.print</a:t>
            </a:r>
            <a:r>
              <a:rPr lang="en-NZ" dirty="0"/>
              <a:t>(</a:t>
            </a:r>
            <a:r>
              <a:rPr lang="en-NZ" dirty="0" err="1"/>
              <a:t>intArray</a:t>
            </a:r>
            <a:r>
              <a:rPr lang="en-NZ" dirty="0"/>
              <a:t>[i] + " ");</a:t>
            </a:r>
          </a:p>
          <a:p>
            <a:r>
              <a:rPr lang="en-NZ" dirty="0"/>
              <a:t>        }</a:t>
            </a:r>
          </a:p>
          <a:p>
            <a:r>
              <a:rPr lang="en-NZ" dirty="0"/>
              <a:t>        </a:t>
            </a:r>
            <a:r>
              <a:rPr lang="en-NZ" dirty="0" err="1"/>
              <a:t>System.out.println</a:t>
            </a:r>
            <a:r>
              <a:rPr lang="en-NZ" dirty="0"/>
              <a:t>();</a:t>
            </a:r>
          </a:p>
          <a:p>
            <a:r>
              <a:rPr lang="en-NZ" dirty="0"/>
              <a:t>    	</a:t>
            </a:r>
          </a:p>
          <a:p>
            <a:r>
              <a:rPr lang="en-NZ" dirty="0"/>
              <a:t>    	</a:t>
            </a:r>
          </a:p>
          <a:p>
            <a:r>
              <a:rPr lang="en-NZ" dirty="0"/>
              <a:t>    	 </a:t>
            </a:r>
            <a:r>
              <a:rPr lang="en-NZ" dirty="0" err="1"/>
              <a:t>int</a:t>
            </a:r>
            <a:r>
              <a:rPr lang="en-NZ" dirty="0"/>
              <a:t> n = </a:t>
            </a:r>
            <a:r>
              <a:rPr lang="en-NZ" dirty="0" err="1"/>
              <a:t>intArray.length</a:t>
            </a:r>
            <a:r>
              <a:rPr lang="en-NZ" dirty="0"/>
              <a:t>;</a:t>
            </a:r>
          </a:p>
          <a:p>
            <a:r>
              <a:rPr lang="en-NZ" dirty="0"/>
              <a:t>         </a:t>
            </a:r>
            <a:r>
              <a:rPr lang="en-NZ" dirty="0" err="1"/>
              <a:t>int</a:t>
            </a:r>
            <a:r>
              <a:rPr lang="en-NZ" dirty="0"/>
              <a:t> temp = 0;</a:t>
            </a:r>
          </a:p>
          <a:p>
            <a:r>
              <a:rPr lang="en-NZ" dirty="0"/>
              <a:t>        </a:t>
            </a:r>
          </a:p>
          <a:p>
            <a:r>
              <a:rPr lang="en-NZ" dirty="0"/>
              <a:t>         for(</a:t>
            </a:r>
            <a:r>
              <a:rPr lang="en-NZ" dirty="0" err="1"/>
              <a:t>int</a:t>
            </a:r>
            <a:r>
              <a:rPr lang="en-NZ" dirty="0"/>
              <a:t> i=0; i &lt; n; i++)</a:t>
            </a:r>
          </a:p>
          <a:p>
            <a:r>
              <a:rPr lang="en-NZ" dirty="0"/>
              <a:t>         {</a:t>
            </a:r>
          </a:p>
          <a:p>
            <a:r>
              <a:rPr lang="en-NZ" dirty="0"/>
              <a:t>                 for(</a:t>
            </a:r>
            <a:r>
              <a:rPr lang="en-NZ" dirty="0" err="1"/>
              <a:t>int</a:t>
            </a:r>
            <a:r>
              <a:rPr lang="en-NZ" dirty="0"/>
              <a:t> j=1; j &lt; (n-i); j++)</a:t>
            </a:r>
          </a:p>
          <a:p>
            <a:r>
              <a:rPr lang="en-NZ" dirty="0"/>
              <a:t>                 {</a:t>
            </a:r>
          </a:p>
          <a:p>
            <a:r>
              <a:rPr lang="en-NZ" dirty="0"/>
              <a:t>                        </a:t>
            </a:r>
          </a:p>
          <a:p>
            <a:r>
              <a:rPr lang="en-NZ" dirty="0"/>
              <a:t>                         if(</a:t>
            </a:r>
            <a:r>
              <a:rPr lang="en-NZ" dirty="0" err="1"/>
              <a:t>intArray</a:t>
            </a:r>
            <a:r>
              <a:rPr lang="en-NZ" dirty="0"/>
              <a:t>[j-1] &gt; </a:t>
            </a:r>
            <a:r>
              <a:rPr lang="en-NZ" dirty="0" err="1"/>
              <a:t>intArray</a:t>
            </a:r>
            <a:r>
              <a:rPr lang="en-NZ" dirty="0"/>
              <a:t>[j])</a:t>
            </a:r>
          </a:p>
          <a:p>
            <a:r>
              <a:rPr lang="en-NZ" dirty="0"/>
              <a:t>                         {</a:t>
            </a:r>
          </a:p>
          <a:p>
            <a:r>
              <a:rPr lang="en-NZ" dirty="0"/>
              <a:t>                                 //swap the elements!</a:t>
            </a:r>
          </a:p>
          <a:p>
            <a:r>
              <a:rPr lang="en-NZ" dirty="0"/>
              <a:t>                                 temp = </a:t>
            </a:r>
            <a:r>
              <a:rPr lang="en-NZ" dirty="0" err="1"/>
              <a:t>intArray</a:t>
            </a:r>
            <a:r>
              <a:rPr lang="en-NZ" dirty="0"/>
              <a:t>[j-1];</a:t>
            </a:r>
          </a:p>
          <a:p>
            <a:r>
              <a:rPr lang="en-NZ" dirty="0"/>
              <a:t>                                 </a:t>
            </a:r>
            <a:r>
              <a:rPr lang="en-NZ" dirty="0" err="1"/>
              <a:t>intArray</a:t>
            </a:r>
            <a:r>
              <a:rPr lang="en-NZ" dirty="0"/>
              <a:t>[j-1] = </a:t>
            </a:r>
            <a:r>
              <a:rPr lang="en-NZ" dirty="0" err="1"/>
              <a:t>intArray</a:t>
            </a:r>
            <a:r>
              <a:rPr lang="en-NZ" dirty="0"/>
              <a:t>[j];</a:t>
            </a:r>
          </a:p>
          <a:p>
            <a:r>
              <a:rPr lang="en-NZ" dirty="0"/>
              <a:t>                                 </a:t>
            </a:r>
            <a:r>
              <a:rPr lang="en-NZ" dirty="0" err="1"/>
              <a:t>intArray</a:t>
            </a:r>
            <a:r>
              <a:rPr lang="en-NZ" dirty="0"/>
              <a:t>[j] = temp;</a:t>
            </a:r>
          </a:p>
          <a:p>
            <a:r>
              <a:rPr lang="en-NZ" dirty="0"/>
              <a:t>                         }</a:t>
            </a:r>
          </a:p>
          <a:p>
            <a:r>
              <a:rPr lang="en-NZ" dirty="0"/>
              <a:t>                        </a:t>
            </a:r>
          </a:p>
          <a:p>
            <a:r>
              <a:rPr lang="en-NZ" dirty="0"/>
              <a:t>                 }</a:t>
            </a:r>
          </a:p>
          <a:p>
            <a:r>
              <a:rPr lang="en-NZ" dirty="0"/>
              <a:t>         }</a:t>
            </a:r>
          </a:p>
          <a:p>
            <a:r>
              <a:rPr lang="en-NZ" dirty="0"/>
              <a:t>         </a:t>
            </a:r>
            <a:r>
              <a:rPr lang="en-NZ" dirty="0" err="1"/>
              <a:t>System.out.println</a:t>
            </a:r>
            <a:r>
              <a:rPr lang="en-NZ" dirty="0"/>
              <a:t>("Array after Bubble Sort");</a:t>
            </a:r>
          </a:p>
          <a:p>
            <a:r>
              <a:rPr lang="en-NZ" dirty="0"/>
              <a:t>         for(</a:t>
            </a:r>
            <a:r>
              <a:rPr lang="en-NZ" dirty="0" err="1"/>
              <a:t>int</a:t>
            </a:r>
            <a:r>
              <a:rPr lang="en-NZ" dirty="0"/>
              <a:t> i=0; i &lt; </a:t>
            </a:r>
            <a:r>
              <a:rPr lang="en-NZ" dirty="0" err="1"/>
              <a:t>intArray.length</a:t>
            </a:r>
            <a:r>
              <a:rPr lang="en-NZ" dirty="0"/>
              <a:t>; i++)</a:t>
            </a:r>
          </a:p>
          <a:p>
            <a:r>
              <a:rPr lang="en-NZ" dirty="0"/>
              <a:t>         {</a:t>
            </a:r>
          </a:p>
          <a:p>
            <a:r>
              <a:rPr lang="en-NZ" dirty="0"/>
              <a:t>             </a:t>
            </a:r>
            <a:r>
              <a:rPr lang="en-NZ" dirty="0" err="1"/>
              <a:t>System.out.print</a:t>
            </a:r>
            <a:r>
              <a:rPr lang="en-NZ" dirty="0"/>
              <a:t>(</a:t>
            </a:r>
            <a:r>
              <a:rPr lang="en-NZ" dirty="0" err="1"/>
              <a:t>intArray</a:t>
            </a:r>
            <a:r>
              <a:rPr lang="en-NZ" dirty="0"/>
              <a:t>[i] + " ");</a:t>
            </a:r>
          </a:p>
          <a:p>
            <a:r>
              <a:rPr lang="en-NZ" dirty="0"/>
              <a:t>         }</a:t>
            </a:r>
          </a:p>
          <a:p>
            <a:r>
              <a:rPr lang="en-NZ" dirty="0"/>
              <a:t>         </a:t>
            </a:r>
            <a:r>
              <a:rPr lang="en-NZ" dirty="0" err="1"/>
              <a:t>System.out.println</a:t>
            </a:r>
            <a:r>
              <a:rPr lang="en-NZ" dirty="0"/>
              <a:t>();</a:t>
            </a:r>
          </a:p>
          <a:p>
            <a:r>
              <a:rPr lang="en-NZ" dirty="0"/>
              <a:t>         </a:t>
            </a:r>
            <a:r>
              <a:rPr lang="en-NZ" dirty="0" err="1"/>
              <a:t>this.count</a:t>
            </a:r>
            <a:r>
              <a:rPr lang="en-NZ" dirty="0"/>
              <a:t> = </a:t>
            </a:r>
            <a:r>
              <a:rPr lang="en-NZ" dirty="0" err="1"/>
              <a:t>intArray</a:t>
            </a:r>
            <a:r>
              <a:rPr lang="en-NZ" dirty="0"/>
              <a:t>[0];</a:t>
            </a:r>
          </a:p>
          <a:p>
            <a:r>
              <a:rPr lang="en-NZ" dirty="0"/>
              <a:t>         </a:t>
            </a:r>
            <a:r>
              <a:rPr lang="en-NZ" dirty="0" err="1"/>
              <a:t>System.out.println</a:t>
            </a:r>
            <a:r>
              <a:rPr lang="en-NZ" dirty="0"/>
              <a:t>("the minimum value is: (start of count) " + count);</a:t>
            </a:r>
          </a:p>
          <a:p>
            <a:r>
              <a:rPr lang="en-NZ" dirty="0"/>
              <a:t>    }</a:t>
            </a:r>
          </a:p>
          <a:p>
            <a:r>
              <a:rPr lang="en-NZ" dirty="0"/>
              <a:t>    public synchronized void add(String </a:t>
            </a:r>
            <a:r>
              <a:rPr lang="en-NZ" dirty="0" err="1"/>
              <a:t>threadname</a:t>
            </a:r>
            <a:r>
              <a:rPr lang="en-NZ" dirty="0"/>
              <a:t>)</a:t>
            </a:r>
          </a:p>
          <a:p>
            <a:r>
              <a:rPr lang="en-NZ" dirty="0"/>
              <a:t>    {</a:t>
            </a:r>
          </a:p>
          <a:p>
            <a:r>
              <a:rPr lang="en-NZ" dirty="0"/>
              <a:t>    	</a:t>
            </a:r>
          </a:p>
          <a:p>
            <a:r>
              <a:rPr lang="en-NZ" dirty="0"/>
              <a:t>    	</a:t>
            </a:r>
            <a:r>
              <a:rPr lang="en-NZ" dirty="0" err="1"/>
              <a:t>System.out.println</a:t>
            </a:r>
            <a:r>
              <a:rPr lang="en-NZ" dirty="0"/>
              <a:t>(</a:t>
            </a:r>
            <a:r>
              <a:rPr lang="en-NZ" dirty="0" err="1"/>
              <a:t>threadname</a:t>
            </a:r>
            <a:r>
              <a:rPr lang="en-NZ" dirty="0"/>
              <a:t>);</a:t>
            </a:r>
          </a:p>
          <a:p>
            <a:r>
              <a:rPr lang="en-NZ" dirty="0"/>
              <a:t>    	</a:t>
            </a:r>
            <a:r>
              <a:rPr lang="en-NZ" dirty="0" err="1"/>
              <a:t>System.out.println</a:t>
            </a:r>
            <a:r>
              <a:rPr lang="en-NZ" dirty="0"/>
              <a:t>("the count before add 1 for 100 times is: " + count);</a:t>
            </a:r>
          </a:p>
          <a:p>
            <a:r>
              <a:rPr lang="en-NZ" dirty="0"/>
              <a:t>    	for (</a:t>
            </a:r>
            <a:r>
              <a:rPr lang="en-NZ" dirty="0" err="1"/>
              <a:t>int</a:t>
            </a:r>
            <a:r>
              <a:rPr lang="en-NZ" dirty="0"/>
              <a:t> i=0;i&lt;100;i++)</a:t>
            </a:r>
          </a:p>
          <a:p>
            <a:r>
              <a:rPr lang="en-NZ" dirty="0"/>
              <a:t>    	{</a:t>
            </a:r>
          </a:p>
          <a:p>
            <a:r>
              <a:rPr lang="en-NZ" dirty="0"/>
              <a:t>    		</a:t>
            </a:r>
            <a:r>
              <a:rPr lang="en-NZ" dirty="0" err="1"/>
              <a:t>this.count</a:t>
            </a:r>
            <a:r>
              <a:rPr lang="en-NZ" dirty="0"/>
              <a:t>++;</a:t>
            </a:r>
          </a:p>
          <a:p>
            <a:r>
              <a:rPr lang="en-NZ" dirty="0"/>
              <a:t>    		</a:t>
            </a:r>
            <a:r>
              <a:rPr lang="en-NZ" dirty="0" err="1"/>
              <a:t>System.out.println</a:t>
            </a:r>
            <a:r>
              <a:rPr lang="en-NZ" dirty="0"/>
              <a:t>("count is " +count);</a:t>
            </a:r>
          </a:p>
          <a:p>
            <a:r>
              <a:rPr lang="en-NZ" dirty="0"/>
              <a:t>    	}</a:t>
            </a:r>
          </a:p>
          <a:p>
            <a:r>
              <a:rPr lang="en-NZ" dirty="0"/>
              <a:t> </a:t>
            </a:r>
          </a:p>
          <a:p>
            <a:r>
              <a:rPr lang="en-NZ" dirty="0"/>
              <a:t>    }</a:t>
            </a:r>
          </a:p>
          <a:p>
            <a:r>
              <a:rPr lang="en-NZ" dirty="0"/>
              <a:t>    public synchronized void </a:t>
            </a:r>
            <a:r>
              <a:rPr lang="en-NZ" dirty="0" err="1"/>
              <a:t>mul</a:t>
            </a:r>
            <a:r>
              <a:rPr lang="en-NZ" dirty="0"/>
              <a:t>(String </a:t>
            </a:r>
            <a:r>
              <a:rPr lang="en-NZ" dirty="0" err="1"/>
              <a:t>threadname</a:t>
            </a:r>
            <a:r>
              <a:rPr lang="en-NZ" dirty="0"/>
              <a:t>)</a:t>
            </a:r>
          </a:p>
          <a:p>
            <a:r>
              <a:rPr lang="en-NZ" dirty="0"/>
              <a:t>    {</a:t>
            </a:r>
          </a:p>
          <a:p>
            <a:r>
              <a:rPr lang="en-NZ" dirty="0"/>
              <a:t>    	</a:t>
            </a:r>
          </a:p>
          <a:p>
            <a:r>
              <a:rPr lang="en-NZ" dirty="0"/>
              <a:t>    	</a:t>
            </a:r>
            <a:r>
              <a:rPr lang="en-NZ" dirty="0" err="1"/>
              <a:t>System.out.println</a:t>
            </a:r>
            <a:r>
              <a:rPr lang="en-NZ" dirty="0"/>
              <a:t>(</a:t>
            </a:r>
            <a:r>
              <a:rPr lang="en-NZ" dirty="0" err="1"/>
              <a:t>threadname</a:t>
            </a:r>
            <a:r>
              <a:rPr lang="en-NZ" dirty="0"/>
              <a:t>);</a:t>
            </a:r>
          </a:p>
          <a:p>
            <a:r>
              <a:rPr lang="en-NZ" dirty="0"/>
              <a:t>    	</a:t>
            </a:r>
            <a:r>
              <a:rPr lang="en-NZ" dirty="0" err="1"/>
              <a:t>System.out.println</a:t>
            </a:r>
            <a:r>
              <a:rPr lang="en-NZ" dirty="0"/>
              <a:t>("the count before </a:t>
            </a:r>
            <a:r>
              <a:rPr lang="en-NZ" dirty="0" err="1"/>
              <a:t>mul</a:t>
            </a:r>
            <a:r>
              <a:rPr lang="en-NZ" dirty="0"/>
              <a:t> 2 for 10 times is: " + count);</a:t>
            </a:r>
          </a:p>
          <a:p>
            <a:r>
              <a:rPr lang="en-NZ" dirty="0"/>
              <a:t>    	for (</a:t>
            </a:r>
            <a:r>
              <a:rPr lang="en-NZ" dirty="0" err="1"/>
              <a:t>int</a:t>
            </a:r>
            <a:r>
              <a:rPr lang="en-NZ" dirty="0"/>
              <a:t> i=0;i&lt;10;i++)</a:t>
            </a:r>
          </a:p>
          <a:p>
            <a:r>
              <a:rPr lang="en-NZ" dirty="0"/>
              <a:t>    	{</a:t>
            </a:r>
          </a:p>
          <a:p>
            <a:r>
              <a:rPr lang="en-NZ" dirty="0"/>
              <a:t>    		</a:t>
            </a:r>
            <a:r>
              <a:rPr lang="en-NZ" dirty="0" err="1"/>
              <a:t>this.count</a:t>
            </a:r>
            <a:r>
              <a:rPr lang="en-NZ" dirty="0"/>
              <a:t> *=2;</a:t>
            </a:r>
          </a:p>
          <a:p>
            <a:r>
              <a:rPr lang="en-NZ" dirty="0"/>
              <a:t>    		</a:t>
            </a:r>
            <a:r>
              <a:rPr lang="en-NZ" dirty="0" err="1"/>
              <a:t>System.out.println</a:t>
            </a:r>
            <a:r>
              <a:rPr lang="en-NZ" dirty="0"/>
              <a:t>("count is " +count);</a:t>
            </a:r>
          </a:p>
          <a:p>
            <a:r>
              <a:rPr lang="en-NZ" dirty="0"/>
              <a:t>    	}</a:t>
            </a:r>
          </a:p>
          <a:p>
            <a:r>
              <a:rPr lang="en-NZ" dirty="0"/>
              <a:t>    	 </a:t>
            </a:r>
          </a:p>
          <a:p>
            <a:r>
              <a:rPr lang="en-NZ" dirty="0"/>
              <a:t>     	   </a:t>
            </a:r>
          </a:p>
          <a:p>
            <a:r>
              <a:rPr lang="en-NZ" dirty="0"/>
              <a:t> </a:t>
            </a:r>
          </a:p>
          <a:p>
            <a:r>
              <a:rPr lang="en-NZ" dirty="0"/>
              <a:t>    }</a:t>
            </a:r>
          </a:p>
          <a:p>
            <a:r>
              <a:rPr lang="en-NZ" dirty="0"/>
              <a:t> }</a:t>
            </a:r>
          </a:p>
          <a:p>
            <a:r>
              <a:rPr lang="en-NZ" dirty="0"/>
              <a:t>class add10 extends Thread{</a:t>
            </a:r>
          </a:p>
          <a:p>
            <a:endParaRPr lang="en-NZ" dirty="0"/>
          </a:p>
          <a:p>
            <a:r>
              <a:rPr lang="en-NZ" dirty="0"/>
              <a:t>    protected Counter </a:t>
            </a:r>
            <a:r>
              <a:rPr lang="en-NZ" dirty="0" err="1"/>
              <a:t>counter</a:t>
            </a:r>
            <a:r>
              <a:rPr lang="en-NZ" dirty="0"/>
              <a:t> = null;</a:t>
            </a:r>
          </a:p>
          <a:p>
            <a:r>
              <a:rPr lang="en-NZ" dirty="0"/>
              <a:t>    String </a:t>
            </a:r>
            <a:r>
              <a:rPr lang="en-NZ" dirty="0" err="1"/>
              <a:t>threadname</a:t>
            </a:r>
            <a:r>
              <a:rPr lang="en-NZ" dirty="0"/>
              <a:t>;</a:t>
            </a:r>
          </a:p>
          <a:p>
            <a:r>
              <a:rPr lang="en-NZ" dirty="0"/>
              <a:t>    public add10(Counter </a:t>
            </a:r>
            <a:r>
              <a:rPr lang="en-NZ" dirty="0" err="1"/>
              <a:t>counter,String</a:t>
            </a:r>
            <a:r>
              <a:rPr lang="en-NZ" dirty="0"/>
              <a:t> </a:t>
            </a:r>
            <a:r>
              <a:rPr lang="en-NZ" dirty="0" err="1"/>
              <a:t>threadname</a:t>
            </a:r>
            <a:r>
              <a:rPr lang="en-NZ" dirty="0"/>
              <a:t>){</a:t>
            </a:r>
          </a:p>
          <a:p>
            <a:r>
              <a:rPr lang="en-NZ" dirty="0"/>
              <a:t>    	</a:t>
            </a:r>
          </a:p>
          <a:p>
            <a:r>
              <a:rPr lang="en-NZ" dirty="0"/>
              <a:t>       </a:t>
            </a:r>
            <a:r>
              <a:rPr lang="en-NZ" dirty="0" err="1"/>
              <a:t>this.counter</a:t>
            </a:r>
            <a:r>
              <a:rPr lang="en-NZ" dirty="0"/>
              <a:t> = counter;</a:t>
            </a:r>
          </a:p>
          <a:p>
            <a:r>
              <a:rPr lang="en-NZ" dirty="0"/>
              <a:t>       </a:t>
            </a:r>
            <a:r>
              <a:rPr lang="en-NZ" dirty="0" err="1"/>
              <a:t>this.threadname</a:t>
            </a:r>
            <a:r>
              <a:rPr lang="en-NZ" dirty="0"/>
              <a:t>= </a:t>
            </a:r>
            <a:r>
              <a:rPr lang="en-NZ" dirty="0" err="1"/>
              <a:t>threadname</a:t>
            </a:r>
            <a:r>
              <a:rPr lang="en-NZ" dirty="0"/>
              <a:t>;</a:t>
            </a:r>
          </a:p>
          <a:p>
            <a:r>
              <a:rPr lang="en-NZ" dirty="0"/>
              <a:t>    }</a:t>
            </a:r>
          </a:p>
          <a:p>
            <a:endParaRPr lang="en-NZ" dirty="0"/>
          </a:p>
          <a:p>
            <a:r>
              <a:rPr lang="en-NZ" dirty="0"/>
              <a:t>    public void run() </a:t>
            </a:r>
          </a:p>
          <a:p>
            <a:r>
              <a:rPr lang="en-NZ" dirty="0"/>
              <a:t>    {</a:t>
            </a:r>
          </a:p>
          <a:p>
            <a:r>
              <a:rPr lang="en-NZ" dirty="0"/>
              <a:t>    	</a:t>
            </a:r>
            <a:r>
              <a:rPr lang="en-NZ" dirty="0" err="1"/>
              <a:t>counter.add</a:t>
            </a:r>
            <a:r>
              <a:rPr lang="en-NZ" dirty="0"/>
              <a:t>(</a:t>
            </a:r>
            <a:r>
              <a:rPr lang="en-NZ" dirty="0" err="1"/>
              <a:t>threadname</a:t>
            </a:r>
            <a:r>
              <a:rPr lang="en-NZ" dirty="0"/>
              <a:t>);</a:t>
            </a:r>
          </a:p>
          <a:p>
            <a:r>
              <a:rPr lang="en-NZ" dirty="0"/>
              <a:t>    }</a:t>
            </a:r>
          </a:p>
          <a:p>
            <a:r>
              <a:rPr lang="en-NZ" dirty="0"/>
              <a:t> }</a:t>
            </a:r>
          </a:p>
          <a:p>
            <a:r>
              <a:rPr lang="en-NZ" dirty="0"/>
              <a:t>class mul2 extends Thread{</a:t>
            </a:r>
          </a:p>
          <a:p>
            <a:endParaRPr lang="en-NZ" dirty="0"/>
          </a:p>
          <a:p>
            <a:r>
              <a:rPr lang="en-NZ" dirty="0"/>
              <a:t>    protected Counter </a:t>
            </a:r>
            <a:r>
              <a:rPr lang="en-NZ" dirty="0" err="1"/>
              <a:t>counter</a:t>
            </a:r>
            <a:r>
              <a:rPr lang="en-NZ" dirty="0"/>
              <a:t> = null;</a:t>
            </a:r>
          </a:p>
          <a:p>
            <a:r>
              <a:rPr lang="en-NZ" dirty="0"/>
              <a:t>    String </a:t>
            </a:r>
            <a:r>
              <a:rPr lang="en-NZ" dirty="0" err="1"/>
              <a:t>threadname</a:t>
            </a:r>
            <a:r>
              <a:rPr lang="en-NZ" dirty="0"/>
              <a:t>;</a:t>
            </a:r>
          </a:p>
          <a:p>
            <a:r>
              <a:rPr lang="en-NZ" dirty="0"/>
              <a:t>    public mul2(Counter </a:t>
            </a:r>
            <a:r>
              <a:rPr lang="en-NZ" dirty="0" err="1"/>
              <a:t>counter,String</a:t>
            </a:r>
            <a:r>
              <a:rPr lang="en-NZ" dirty="0"/>
              <a:t> </a:t>
            </a:r>
            <a:r>
              <a:rPr lang="en-NZ" dirty="0" err="1"/>
              <a:t>threadname</a:t>
            </a:r>
            <a:r>
              <a:rPr lang="en-NZ" dirty="0"/>
              <a:t>){</a:t>
            </a:r>
          </a:p>
          <a:p>
            <a:r>
              <a:rPr lang="en-NZ" dirty="0"/>
              <a:t>    	</a:t>
            </a:r>
          </a:p>
          <a:p>
            <a:r>
              <a:rPr lang="en-NZ" dirty="0"/>
              <a:t>       </a:t>
            </a:r>
            <a:r>
              <a:rPr lang="en-NZ" dirty="0" err="1"/>
              <a:t>this.counter</a:t>
            </a:r>
            <a:r>
              <a:rPr lang="en-NZ" dirty="0"/>
              <a:t> = counter;</a:t>
            </a:r>
          </a:p>
          <a:p>
            <a:r>
              <a:rPr lang="en-NZ" dirty="0"/>
              <a:t>       </a:t>
            </a:r>
            <a:r>
              <a:rPr lang="en-NZ" dirty="0" err="1"/>
              <a:t>this.threadname</a:t>
            </a:r>
            <a:r>
              <a:rPr lang="en-NZ" dirty="0"/>
              <a:t>= </a:t>
            </a:r>
            <a:r>
              <a:rPr lang="en-NZ" dirty="0" err="1"/>
              <a:t>threadname</a:t>
            </a:r>
            <a:r>
              <a:rPr lang="en-NZ" dirty="0"/>
              <a:t>;</a:t>
            </a:r>
          </a:p>
          <a:p>
            <a:r>
              <a:rPr lang="en-NZ" dirty="0"/>
              <a:t>    }</a:t>
            </a:r>
          </a:p>
          <a:p>
            <a:endParaRPr lang="en-NZ" dirty="0"/>
          </a:p>
          <a:p>
            <a:r>
              <a:rPr lang="en-NZ" dirty="0"/>
              <a:t>    public void run() </a:t>
            </a:r>
          </a:p>
          <a:p>
            <a:r>
              <a:rPr lang="en-NZ" dirty="0"/>
              <a:t>    {</a:t>
            </a:r>
          </a:p>
          <a:p>
            <a:r>
              <a:rPr lang="en-NZ" dirty="0"/>
              <a:t>    	</a:t>
            </a:r>
            <a:r>
              <a:rPr lang="en-NZ" dirty="0" err="1"/>
              <a:t>counter.mul</a:t>
            </a:r>
            <a:r>
              <a:rPr lang="en-NZ" dirty="0"/>
              <a:t>(</a:t>
            </a:r>
            <a:r>
              <a:rPr lang="en-NZ" dirty="0" err="1"/>
              <a:t>threadname</a:t>
            </a:r>
            <a:r>
              <a:rPr lang="en-NZ" dirty="0"/>
              <a:t>);</a:t>
            </a:r>
          </a:p>
          <a:p>
            <a:r>
              <a:rPr lang="en-NZ" dirty="0"/>
              <a:t>    }</a:t>
            </a:r>
          </a:p>
          <a:p>
            <a:r>
              <a:rPr lang="en-NZ" dirty="0"/>
              <a:t> }</a:t>
            </a:r>
          </a:p>
          <a:p>
            <a:r>
              <a:rPr lang="en-NZ" dirty="0"/>
              <a:t>class </a:t>
            </a:r>
            <a:r>
              <a:rPr lang="en-NZ" dirty="0" err="1"/>
              <a:t>bubblesort</a:t>
            </a:r>
            <a:r>
              <a:rPr lang="en-NZ" dirty="0"/>
              <a:t> extends Thread{</a:t>
            </a:r>
          </a:p>
          <a:p>
            <a:endParaRPr lang="en-NZ" dirty="0"/>
          </a:p>
          <a:p>
            <a:r>
              <a:rPr lang="en-NZ" dirty="0"/>
              <a:t>    protected Counter </a:t>
            </a:r>
            <a:r>
              <a:rPr lang="en-NZ" dirty="0" err="1"/>
              <a:t>counter</a:t>
            </a:r>
            <a:r>
              <a:rPr lang="en-NZ" dirty="0"/>
              <a:t> = null;</a:t>
            </a:r>
          </a:p>
          <a:p>
            <a:r>
              <a:rPr lang="en-NZ" dirty="0"/>
              <a:t>    String </a:t>
            </a:r>
            <a:r>
              <a:rPr lang="en-NZ" dirty="0" err="1"/>
              <a:t>threadname</a:t>
            </a:r>
            <a:r>
              <a:rPr lang="en-NZ" dirty="0"/>
              <a:t>;</a:t>
            </a:r>
          </a:p>
          <a:p>
            <a:r>
              <a:rPr lang="en-NZ" dirty="0"/>
              <a:t>    public </a:t>
            </a:r>
            <a:r>
              <a:rPr lang="en-NZ" dirty="0" err="1"/>
              <a:t>bubblesort</a:t>
            </a:r>
            <a:r>
              <a:rPr lang="en-NZ" dirty="0"/>
              <a:t>(Counter </a:t>
            </a:r>
            <a:r>
              <a:rPr lang="en-NZ" dirty="0" err="1"/>
              <a:t>counter,String</a:t>
            </a:r>
            <a:r>
              <a:rPr lang="en-NZ" dirty="0"/>
              <a:t> </a:t>
            </a:r>
            <a:r>
              <a:rPr lang="en-NZ" dirty="0" err="1"/>
              <a:t>threadname</a:t>
            </a:r>
            <a:r>
              <a:rPr lang="en-NZ" dirty="0"/>
              <a:t>){</a:t>
            </a:r>
          </a:p>
          <a:p>
            <a:r>
              <a:rPr lang="en-NZ" dirty="0"/>
              <a:t>    	</a:t>
            </a:r>
          </a:p>
          <a:p>
            <a:r>
              <a:rPr lang="en-NZ" dirty="0"/>
              <a:t>       </a:t>
            </a:r>
            <a:r>
              <a:rPr lang="en-NZ" dirty="0" err="1"/>
              <a:t>this.counter</a:t>
            </a:r>
            <a:r>
              <a:rPr lang="en-NZ" dirty="0"/>
              <a:t> = counter;</a:t>
            </a:r>
          </a:p>
          <a:p>
            <a:r>
              <a:rPr lang="en-NZ" dirty="0"/>
              <a:t>       </a:t>
            </a:r>
            <a:r>
              <a:rPr lang="en-NZ" dirty="0" err="1"/>
              <a:t>this.threadname</a:t>
            </a:r>
            <a:r>
              <a:rPr lang="en-NZ" dirty="0"/>
              <a:t>= </a:t>
            </a:r>
            <a:r>
              <a:rPr lang="en-NZ" dirty="0" err="1"/>
              <a:t>threadname</a:t>
            </a:r>
            <a:r>
              <a:rPr lang="en-NZ" dirty="0"/>
              <a:t>;</a:t>
            </a:r>
          </a:p>
          <a:p>
            <a:r>
              <a:rPr lang="en-NZ" dirty="0"/>
              <a:t>    }</a:t>
            </a:r>
          </a:p>
          <a:p>
            <a:endParaRPr lang="en-NZ" dirty="0"/>
          </a:p>
          <a:p>
            <a:r>
              <a:rPr lang="en-NZ" dirty="0"/>
              <a:t>    public void run() </a:t>
            </a:r>
          </a:p>
          <a:p>
            <a:r>
              <a:rPr lang="en-NZ" dirty="0"/>
              <a:t>    {</a:t>
            </a:r>
          </a:p>
          <a:p>
            <a:r>
              <a:rPr lang="en-NZ" dirty="0"/>
              <a:t>    	</a:t>
            </a:r>
            <a:r>
              <a:rPr lang="en-NZ" dirty="0" err="1"/>
              <a:t>counter.sort</a:t>
            </a:r>
            <a:r>
              <a:rPr lang="en-NZ" dirty="0"/>
              <a:t>(</a:t>
            </a:r>
            <a:r>
              <a:rPr lang="en-NZ" dirty="0" err="1"/>
              <a:t>threadname</a:t>
            </a:r>
            <a:r>
              <a:rPr lang="en-NZ" dirty="0"/>
              <a:t>);</a:t>
            </a:r>
          </a:p>
          <a:p>
            <a:r>
              <a:rPr lang="en-NZ" dirty="0"/>
              <a:t>    }</a:t>
            </a:r>
          </a:p>
          <a:p>
            <a:r>
              <a:rPr lang="en-NZ" dirty="0"/>
              <a:t> }</a:t>
            </a:r>
          </a:p>
          <a:p>
            <a:r>
              <a:rPr lang="en-NZ" dirty="0"/>
              <a:t>public class mutex2 {</a:t>
            </a:r>
          </a:p>
          <a:p>
            <a:endParaRPr lang="en-NZ" dirty="0"/>
          </a:p>
          <a:p>
            <a:r>
              <a:rPr lang="en-NZ" dirty="0"/>
              <a:t>    public static void main(String[] </a:t>
            </a:r>
            <a:r>
              <a:rPr lang="en-NZ" dirty="0" err="1"/>
              <a:t>args</a:t>
            </a:r>
            <a:r>
              <a:rPr lang="en-NZ" dirty="0"/>
              <a:t>) throws </a:t>
            </a:r>
            <a:r>
              <a:rPr lang="en-NZ" dirty="0" err="1"/>
              <a:t>InterruptedException</a:t>
            </a:r>
            <a:endParaRPr lang="en-NZ" dirty="0"/>
          </a:p>
          <a:p>
            <a:r>
              <a:rPr lang="en-NZ" dirty="0"/>
              <a:t>    {</a:t>
            </a:r>
          </a:p>
          <a:p>
            <a:r>
              <a:rPr lang="en-NZ" dirty="0"/>
              <a:t>    	</a:t>
            </a:r>
          </a:p>
          <a:p>
            <a:r>
              <a:rPr lang="en-NZ" dirty="0"/>
              <a:t>       </a:t>
            </a:r>
          </a:p>
          <a:p>
            <a:r>
              <a:rPr lang="en-NZ" dirty="0"/>
              <a:t>      Counter </a:t>
            </a:r>
            <a:r>
              <a:rPr lang="en-NZ" dirty="0" err="1"/>
              <a:t>counter</a:t>
            </a:r>
            <a:r>
              <a:rPr lang="en-NZ" dirty="0"/>
              <a:t> = new Counter();</a:t>
            </a:r>
          </a:p>
          <a:p>
            <a:r>
              <a:rPr lang="en-NZ" dirty="0"/>
              <a:t>      Thread thread0 = new </a:t>
            </a:r>
            <a:r>
              <a:rPr lang="en-NZ" dirty="0" err="1"/>
              <a:t>bubblesort</a:t>
            </a:r>
            <a:r>
              <a:rPr lang="en-NZ" dirty="0"/>
              <a:t>(counter,"thread-0");</a:t>
            </a:r>
          </a:p>
          <a:p>
            <a:r>
              <a:rPr lang="en-NZ" dirty="0"/>
              <a:t>      Thread  </a:t>
            </a:r>
            <a:r>
              <a:rPr lang="en-NZ" dirty="0" err="1"/>
              <a:t>threadA</a:t>
            </a:r>
            <a:r>
              <a:rPr lang="en-NZ" dirty="0"/>
              <a:t> = new add10(counter, "thread-A");</a:t>
            </a:r>
          </a:p>
          <a:p>
            <a:r>
              <a:rPr lang="en-NZ" dirty="0"/>
              <a:t>      Thread  </a:t>
            </a:r>
            <a:r>
              <a:rPr lang="en-NZ" dirty="0" err="1"/>
              <a:t>threadB</a:t>
            </a:r>
            <a:r>
              <a:rPr lang="en-NZ" dirty="0"/>
              <a:t> = new mul2(counter, "thread-B");</a:t>
            </a:r>
          </a:p>
          <a:p>
            <a:r>
              <a:rPr lang="en-NZ" dirty="0"/>
              <a:t>      thread0.start();</a:t>
            </a:r>
          </a:p>
          <a:p>
            <a:r>
              <a:rPr lang="en-NZ" dirty="0"/>
              <a:t>      </a:t>
            </a:r>
            <a:r>
              <a:rPr lang="en-NZ" dirty="0" err="1"/>
              <a:t>Thread.sleep</a:t>
            </a:r>
            <a:r>
              <a:rPr lang="en-NZ" dirty="0"/>
              <a:t>(1);</a:t>
            </a:r>
          </a:p>
          <a:p>
            <a:r>
              <a:rPr lang="en-NZ" dirty="0"/>
              <a:t>      </a:t>
            </a:r>
          </a:p>
          <a:p>
            <a:r>
              <a:rPr lang="en-NZ" dirty="0"/>
              <a:t>      </a:t>
            </a:r>
            <a:r>
              <a:rPr lang="en-NZ" dirty="0" err="1"/>
              <a:t>System.out.println</a:t>
            </a:r>
            <a:r>
              <a:rPr lang="en-NZ" dirty="0"/>
              <a:t>("</a:t>
            </a:r>
            <a:r>
              <a:rPr lang="en-NZ" dirty="0" err="1"/>
              <a:t>tharead</a:t>
            </a:r>
            <a:r>
              <a:rPr lang="en-NZ" dirty="0"/>
              <a:t> A wake up");</a:t>
            </a:r>
          </a:p>
          <a:p>
            <a:r>
              <a:rPr lang="en-NZ" dirty="0"/>
              <a:t>      </a:t>
            </a:r>
            <a:r>
              <a:rPr lang="en-NZ" dirty="0" err="1"/>
              <a:t>threadA.start</a:t>
            </a:r>
            <a:r>
              <a:rPr lang="en-NZ" dirty="0"/>
              <a:t>();</a:t>
            </a:r>
          </a:p>
          <a:p>
            <a:r>
              <a:rPr lang="en-NZ" dirty="0"/>
              <a:t>      </a:t>
            </a:r>
            <a:r>
              <a:rPr lang="en-NZ" dirty="0" err="1"/>
              <a:t>Thread.sleep</a:t>
            </a:r>
            <a:r>
              <a:rPr lang="en-NZ" dirty="0"/>
              <a:t>(100);</a:t>
            </a:r>
          </a:p>
          <a:p>
            <a:r>
              <a:rPr lang="en-NZ" dirty="0"/>
              <a:t>      </a:t>
            </a:r>
            <a:r>
              <a:rPr lang="en-NZ" dirty="0" err="1"/>
              <a:t>System.out.println</a:t>
            </a:r>
            <a:r>
              <a:rPr lang="en-NZ" dirty="0"/>
              <a:t>("</a:t>
            </a:r>
            <a:r>
              <a:rPr lang="en-NZ" dirty="0" err="1"/>
              <a:t>tharead</a:t>
            </a:r>
            <a:r>
              <a:rPr lang="en-NZ" dirty="0"/>
              <a:t> B wake up");</a:t>
            </a:r>
          </a:p>
          <a:p>
            <a:r>
              <a:rPr lang="en-NZ" dirty="0"/>
              <a:t>      </a:t>
            </a:r>
            <a:r>
              <a:rPr lang="en-NZ" dirty="0" err="1"/>
              <a:t>threadB.start</a:t>
            </a:r>
            <a:r>
              <a:rPr lang="en-NZ" dirty="0"/>
              <a:t>(); </a:t>
            </a:r>
          </a:p>
          <a:p>
            <a:r>
              <a:rPr lang="en-NZ" dirty="0"/>
              <a:t>    }</a:t>
            </a:r>
          </a:p>
          <a:p>
            <a:r>
              <a:rPr lang="en-NZ" dirty="0"/>
              <a:t>  }</a:t>
            </a:r>
          </a:p>
          <a:p>
            <a:endParaRPr lang="en-NZ" dirty="0"/>
          </a:p>
        </p:txBody>
      </p:sp>
    </p:spTree>
    <p:extLst>
      <p:ext uri="{BB962C8B-B14F-4D97-AF65-F5344CB8AC3E}">
        <p14:creationId xmlns:p14="http://schemas.microsoft.com/office/powerpoint/2010/main" val="210124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Mutex</a:t>
            </a:r>
            <a:r>
              <a:rPr lang="en-NZ" dirty="0" smtClean="0"/>
              <a:t> Output 1</a:t>
            </a:r>
            <a:endParaRPr lang="en-NZ"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600200"/>
            <a:ext cx="8050084" cy="4525963"/>
          </a:xfrm>
        </p:spPr>
      </p:pic>
    </p:spTree>
    <p:extLst>
      <p:ext uri="{BB962C8B-B14F-4D97-AF65-F5344CB8AC3E}">
        <p14:creationId xmlns:p14="http://schemas.microsoft.com/office/powerpoint/2010/main" val="10936518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Mutex</a:t>
            </a:r>
            <a:r>
              <a:rPr lang="en-NZ" dirty="0" smtClean="0"/>
              <a:t> Output 1</a:t>
            </a:r>
            <a:endParaRPr lang="en-NZ"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600200"/>
            <a:ext cx="8050084" cy="4525963"/>
          </a:xfrm>
        </p:spPr>
      </p:pic>
    </p:spTree>
    <p:extLst>
      <p:ext uri="{BB962C8B-B14F-4D97-AF65-F5344CB8AC3E}">
        <p14:creationId xmlns:p14="http://schemas.microsoft.com/office/powerpoint/2010/main" val="10275087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Server</a:t>
            </a:r>
            <a:endParaRPr lang="en-NZ" dirty="0"/>
          </a:p>
        </p:txBody>
      </p:sp>
      <p:sp>
        <p:nvSpPr>
          <p:cNvPr id="3" name="Content Placeholder 2"/>
          <p:cNvSpPr>
            <a:spLocks noGrp="1"/>
          </p:cNvSpPr>
          <p:nvPr>
            <p:ph idx="1"/>
          </p:nvPr>
        </p:nvSpPr>
        <p:spPr/>
        <p:txBody>
          <a:bodyPr>
            <a:normAutofit fontScale="25000" lnSpcReduction="20000"/>
          </a:bodyPr>
          <a:lstStyle/>
          <a:p>
            <a:r>
              <a:rPr lang="en-NZ" dirty="0"/>
              <a:t>package server;</a:t>
            </a:r>
          </a:p>
          <a:p>
            <a:endParaRPr lang="en-NZ" dirty="0"/>
          </a:p>
          <a:p>
            <a:r>
              <a:rPr lang="en-NZ" dirty="0"/>
              <a:t>import </a:t>
            </a:r>
            <a:r>
              <a:rPr lang="en-NZ" dirty="0" err="1"/>
              <a:t>java.io.IOException</a:t>
            </a:r>
            <a:r>
              <a:rPr lang="en-NZ" dirty="0"/>
              <a:t>;</a:t>
            </a:r>
          </a:p>
          <a:p>
            <a:r>
              <a:rPr lang="en-NZ" dirty="0"/>
              <a:t>import </a:t>
            </a:r>
            <a:r>
              <a:rPr lang="en-NZ" dirty="0" err="1"/>
              <a:t>java.io.PrintWriter</a:t>
            </a:r>
            <a:r>
              <a:rPr lang="en-NZ" dirty="0"/>
              <a:t>;</a:t>
            </a:r>
          </a:p>
          <a:p>
            <a:r>
              <a:rPr lang="en-NZ" dirty="0"/>
              <a:t>import </a:t>
            </a:r>
            <a:r>
              <a:rPr lang="en-NZ" dirty="0" err="1"/>
              <a:t>java.net.ServerSocket</a:t>
            </a:r>
            <a:r>
              <a:rPr lang="en-NZ" dirty="0"/>
              <a:t>;</a:t>
            </a:r>
          </a:p>
          <a:p>
            <a:r>
              <a:rPr lang="en-NZ" dirty="0"/>
              <a:t>import </a:t>
            </a:r>
            <a:r>
              <a:rPr lang="en-NZ" dirty="0" err="1"/>
              <a:t>java.net.Socket</a:t>
            </a:r>
            <a:r>
              <a:rPr lang="en-NZ" dirty="0"/>
              <a:t>;</a:t>
            </a:r>
          </a:p>
          <a:p>
            <a:r>
              <a:rPr lang="en-NZ" dirty="0"/>
              <a:t>import </a:t>
            </a:r>
            <a:r>
              <a:rPr lang="en-NZ" dirty="0" err="1"/>
              <a:t>java.util.Date</a:t>
            </a:r>
            <a:r>
              <a:rPr lang="en-NZ" dirty="0"/>
              <a:t>;</a:t>
            </a:r>
          </a:p>
          <a:p>
            <a:r>
              <a:rPr lang="en-NZ" dirty="0"/>
              <a:t>import </a:t>
            </a:r>
            <a:r>
              <a:rPr lang="en-NZ" dirty="0" err="1"/>
              <a:t>java.util.Vector</a:t>
            </a:r>
            <a:r>
              <a:rPr lang="en-NZ" dirty="0"/>
              <a:t>;</a:t>
            </a:r>
          </a:p>
          <a:p>
            <a:endParaRPr lang="en-NZ" dirty="0"/>
          </a:p>
          <a:p>
            <a:r>
              <a:rPr lang="en-NZ" dirty="0"/>
              <a:t>import java.net.*;</a:t>
            </a:r>
          </a:p>
          <a:p>
            <a:r>
              <a:rPr lang="en-NZ" dirty="0"/>
              <a:t>import java.io.*;</a:t>
            </a:r>
          </a:p>
          <a:p>
            <a:r>
              <a:rPr lang="en-NZ" dirty="0"/>
              <a:t>import </a:t>
            </a:r>
            <a:r>
              <a:rPr lang="en-NZ" dirty="0" err="1"/>
              <a:t>java.util</a:t>
            </a:r>
            <a:r>
              <a:rPr lang="en-NZ" dirty="0"/>
              <a:t>.*;</a:t>
            </a:r>
          </a:p>
          <a:p>
            <a:r>
              <a:rPr lang="en-NZ" dirty="0"/>
              <a:t>import </a:t>
            </a:r>
            <a:r>
              <a:rPr lang="en-NZ" dirty="0" err="1"/>
              <a:t>java.net.Socket</a:t>
            </a:r>
            <a:r>
              <a:rPr lang="en-NZ" dirty="0"/>
              <a:t>;</a:t>
            </a:r>
          </a:p>
          <a:p>
            <a:endParaRPr lang="en-NZ" dirty="0"/>
          </a:p>
          <a:p>
            <a:r>
              <a:rPr lang="en-NZ" dirty="0"/>
              <a:t>class </a:t>
            </a:r>
            <a:r>
              <a:rPr lang="en-NZ" dirty="0" err="1"/>
              <a:t>ClientInfo</a:t>
            </a:r>
            <a:endParaRPr lang="en-NZ" dirty="0"/>
          </a:p>
          <a:p>
            <a:r>
              <a:rPr lang="en-NZ" dirty="0"/>
              <a:t>{</a:t>
            </a:r>
          </a:p>
          <a:p>
            <a:r>
              <a:rPr lang="en-NZ" dirty="0"/>
              <a:t>    public Socket </a:t>
            </a:r>
            <a:r>
              <a:rPr lang="en-NZ" dirty="0" err="1"/>
              <a:t>mSocket</a:t>
            </a:r>
            <a:r>
              <a:rPr lang="en-NZ" dirty="0"/>
              <a:t> = null;</a:t>
            </a:r>
          </a:p>
          <a:p>
            <a:r>
              <a:rPr lang="en-NZ" dirty="0"/>
              <a:t>    public </a:t>
            </a:r>
            <a:r>
              <a:rPr lang="en-NZ" dirty="0" err="1"/>
              <a:t>ClientListener</a:t>
            </a:r>
            <a:r>
              <a:rPr lang="en-NZ" dirty="0"/>
              <a:t> </a:t>
            </a:r>
            <a:r>
              <a:rPr lang="en-NZ" dirty="0" err="1"/>
              <a:t>mClientListener</a:t>
            </a:r>
            <a:r>
              <a:rPr lang="en-NZ" dirty="0"/>
              <a:t> = null;</a:t>
            </a:r>
          </a:p>
          <a:p>
            <a:r>
              <a:rPr lang="en-NZ" dirty="0"/>
              <a:t>    public </a:t>
            </a:r>
            <a:r>
              <a:rPr lang="en-NZ" dirty="0" err="1"/>
              <a:t>ClientSender</a:t>
            </a:r>
            <a:r>
              <a:rPr lang="en-NZ" dirty="0"/>
              <a:t> </a:t>
            </a:r>
            <a:r>
              <a:rPr lang="en-NZ" dirty="0" err="1"/>
              <a:t>mClientSender</a:t>
            </a:r>
            <a:r>
              <a:rPr lang="en-NZ" dirty="0"/>
              <a:t> = null;</a:t>
            </a:r>
          </a:p>
          <a:p>
            <a:r>
              <a:rPr lang="en-NZ" dirty="0"/>
              <a:t>}</a:t>
            </a:r>
          </a:p>
          <a:p>
            <a:r>
              <a:rPr lang="en-NZ" dirty="0"/>
              <a:t>class </a:t>
            </a:r>
            <a:r>
              <a:rPr lang="en-NZ" dirty="0" err="1"/>
              <a:t>ClientSender</a:t>
            </a:r>
            <a:r>
              <a:rPr lang="en-NZ" dirty="0"/>
              <a:t> extends Thread</a:t>
            </a:r>
          </a:p>
          <a:p>
            <a:r>
              <a:rPr lang="en-NZ" dirty="0"/>
              <a:t>{</a:t>
            </a:r>
          </a:p>
          <a:p>
            <a:r>
              <a:rPr lang="en-NZ" dirty="0"/>
              <a:t>    private Vector </a:t>
            </a:r>
            <a:r>
              <a:rPr lang="en-NZ" dirty="0" err="1"/>
              <a:t>mMessageQueue</a:t>
            </a:r>
            <a:r>
              <a:rPr lang="en-NZ" dirty="0"/>
              <a:t> = new Vector(); </a:t>
            </a:r>
          </a:p>
          <a:p>
            <a:r>
              <a:rPr lang="en-NZ" dirty="0"/>
              <a:t>    private </a:t>
            </a:r>
            <a:r>
              <a:rPr lang="en-NZ" dirty="0" err="1"/>
              <a:t>ServerDispatcher</a:t>
            </a:r>
            <a:r>
              <a:rPr lang="en-NZ" dirty="0"/>
              <a:t> </a:t>
            </a:r>
            <a:r>
              <a:rPr lang="en-NZ" dirty="0" err="1"/>
              <a:t>mServerDispatcher</a:t>
            </a:r>
            <a:r>
              <a:rPr lang="en-NZ" dirty="0"/>
              <a:t>;</a:t>
            </a:r>
          </a:p>
          <a:p>
            <a:r>
              <a:rPr lang="en-NZ" dirty="0"/>
              <a:t>    private </a:t>
            </a:r>
            <a:r>
              <a:rPr lang="en-NZ" dirty="0" err="1"/>
              <a:t>ClientInfo</a:t>
            </a:r>
            <a:r>
              <a:rPr lang="en-NZ" dirty="0"/>
              <a:t> </a:t>
            </a:r>
            <a:r>
              <a:rPr lang="en-NZ" dirty="0" err="1"/>
              <a:t>mClientInfo</a:t>
            </a:r>
            <a:r>
              <a:rPr lang="en-NZ" dirty="0"/>
              <a:t>;</a:t>
            </a:r>
          </a:p>
          <a:p>
            <a:r>
              <a:rPr lang="en-NZ" dirty="0"/>
              <a:t>    private </a:t>
            </a:r>
            <a:r>
              <a:rPr lang="en-NZ" dirty="0" err="1"/>
              <a:t>PrintWriter</a:t>
            </a:r>
            <a:r>
              <a:rPr lang="en-NZ" dirty="0"/>
              <a:t> </a:t>
            </a:r>
            <a:r>
              <a:rPr lang="en-NZ" dirty="0" err="1"/>
              <a:t>mOut</a:t>
            </a:r>
            <a:r>
              <a:rPr lang="en-NZ" dirty="0"/>
              <a:t>;</a:t>
            </a:r>
          </a:p>
          <a:p>
            <a:r>
              <a:rPr lang="en-NZ" dirty="0"/>
              <a:t> </a:t>
            </a:r>
          </a:p>
          <a:p>
            <a:r>
              <a:rPr lang="en-NZ" dirty="0"/>
              <a:t>    public </a:t>
            </a:r>
            <a:r>
              <a:rPr lang="en-NZ" dirty="0" err="1"/>
              <a:t>ClientSender</a:t>
            </a:r>
            <a:r>
              <a:rPr lang="en-NZ" dirty="0"/>
              <a:t>(</a:t>
            </a:r>
            <a:r>
              <a:rPr lang="en-NZ" dirty="0" err="1"/>
              <a:t>ClientInfo</a:t>
            </a:r>
            <a:r>
              <a:rPr lang="en-NZ" dirty="0"/>
              <a:t> </a:t>
            </a:r>
            <a:r>
              <a:rPr lang="en-NZ" dirty="0" err="1"/>
              <a:t>aClientInfo</a:t>
            </a:r>
            <a:r>
              <a:rPr lang="en-NZ" dirty="0"/>
              <a:t>, </a:t>
            </a:r>
            <a:r>
              <a:rPr lang="en-NZ" dirty="0" err="1"/>
              <a:t>ServerDispatcher</a:t>
            </a:r>
            <a:r>
              <a:rPr lang="en-NZ" dirty="0"/>
              <a:t> </a:t>
            </a:r>
            <a:r>
              <a:rPr lang="en-NZ" dirty="0" err="1"/>
              <a:t>aServerDispatcher</a:t>
            </a:r>
            <a:r>
              <a:rPr lang="en-NZ" dirty="0"/>
              <a:t>)</a:t>
            </a:r>
          </a:p>
          <a:p>
            <a:r>
              <a:rPr lang="en-NZ" dirty="0"/>
              <a:t>    throws </a:t>
            </a:r>
            <a:r>
              <a:rPr lang="en-NZ" dirty="0" err="1"/>
              <a:t>IOException</a:t>
            </a:r>
            <a:endParaRPr lang="en-NZ" dirty="0"/>
          </a:p>
          <a:p>
            <a:r>
              <a:rPr lang="en-NZ" dirty="0"/>
              <a:t>    {</a:t>
            </a:r>
          </a:p>
          <a:p>
            <a:r>
              <a:rPr lang="en-NZ" dirty="0"/>
              <a:t>        </a:t>
            </a:r>
            <a:r>
              <a:rPr lang="en-NZ" dirty="0" err="1"/>
              <a:t>mClientInfo</a:t>
            </a:r>
            <a:r>
              <a:rPr lang="en-NZ" dirty="0"/>
              <a:t> = </a:t>
            </a:r>
            <a:r>
              <a:rPr lang="en-NZ" dirty="0" err="1"/>
              <a:t>aClientInfo</a:t>
            </a:r>
            <a:r>
              <a:rPr lang="en-NZ" dirty="0"/>
              <a:t>;</a:t>
            </a:r>
          </a:p>
          <a:p>
            <a:r>
              <a:rPr lang="en-NZ" dirty="0"/>
              <a:t>        </a:t>
            </a:r>
            <a:r>
              <a:rPr lang="en-NZ" dirty="0" err="1"/>
              <a:t>mServerDispatcher</a:t>
            </a:r>
            <a:r>
              <a:rPr lang="en-NZ" dirty="0"/>
              <a:t> = </a:t>
            </a:r>
            <a:r>
              <a:rPr lang="en-NZ" dirty="0" err="1"/>
              <a:t>aServerDispatcher</a:t>
            </a:r>
            <a:r>
              <a:rPr lang="en-NZ" dirty="0"/>
              <a:t>;</a:t>
            </a:r>
          </a:p>
          <a:p>
            <a:r>
              <a:rPr lang="en-NZ" dirty="0"/>
              <a:t>        Socket </a:t>
            </a:r>
            <a:r>
              <a:rPr lang="en-NZ" dirty="0" err="1"/>
              <a:t>socket</a:t>
            </a:r>
            <a:r>
              <a:rPr lang="en-NZ" dirty="0"/>
              <a:t> = </a:t>
            </a:r>
            <a:r>
              <a:rPr lang="en-NZ" dirty="0" err="1"/>
              <a:t>aClientInfo.mSocket</a:t>
            </a:r>
            <a:r>
              <a:rPr lang="en-NZ" dirty="0"/>
              <a:t>;</a:t>
            </a:r>
          </a:p>
          <a:p>
            <a:r>
              <a:rPr lang="en-NZ" dirty="0"/>
              <a:t>        </a:t>
            </a:r>
            <a:r>
              <a:rPr lang="en-NZ" dirty="0" err="1"/>
              <a:t>mOut</a:t>
            </a:r>
            <a:r>
              <a:rPr lang="en-NZ" dirty="0"/>
              <a:t> = new </a:t>
            </a:r>
            <a:r>
              <a:rPr lang="en-NZ" dirty="0" err="1"/>
              <a:t>PrintWriter</a:t>
            </a:r>
            <a:r>
              <a:rPr lang="en-NZ" dirty="0"/>
              <a:t>(new </a:t>
            </a:r>
            <a:r>
              <a:rPr lang="en-NZ" dirty="0" err="1"/>
              <a:t>OutputStreamWriter</a:t>
            </a:r>
            <a:r>
              <a:rPr lang="en-NZ" dirty="0"/>
              <a:t>(</a:t>
            </a:r>
            <a:r>
              <a:rPr lang="en-NZ" dirty="0" err="1"/>
              <a:t>socket.getOutputStream</a:t>
            </a:r>
            <a:r>
              <a:rPr lang="en-NZ" dirty="0"/>
              <a:t>()));</a:t>
            </a:r>
          </a:p>
          <a:p>
            <a:r>
              <a:rPr lang="en-NZ" dirty="0"/>
              <a:t>    }  </a:t>
            </a:r>
          </a:p>
          <a:p>
            <a:r>
              <a:rPr lang="en-NZ" dirty="0"/>
              <a:t>    public synchronized void </a:t>
            </a:r>
            <a:r>
              <a:rPr lang="en-NZ" dirty="0" err="1"/>
              <a:t>sendMessage</a:t>
            </a:r>
            <a:r>
              <a:rPr lang="en-NZ" dirty="0"/>
              <a:t>(String </a:t>
            </a:r>
            <a:r>
              <a:rPr lang="en-NZ" dirty="0" err="1"/>
              <a:t>aMessage</a:t>
            </a:r>
            <a:r>
              <a:rPr lang="en-NZ" dirty="0"/>
              <a:t>)</a:t>
            </a:r>
          </a:p>
          <a:p>
            <a:r>
              <a:rPr lang="en-NZ" dirty="0"/>
              <a:t>    {</a:t>
            </a:r>
          </a:p>
          <a:p>
            <a:r>
              <a:rPr lang="en-NZ" dirty="0"/>
              <a:t>        </a:t>
            </a:r>
            <a:r>
              <a:rPr lang="en-NZ" dirty="0" err="1"/>
              <a:t>mMessageQueue.add</a:t>
            </a:r>
            <a:r>
              <a:rPr lang="en-NZ" dirty="0"/>
              <a:t>(</a:t>
            </a:r>
            <a:r>
              <a:rPr lang="en-NZ" dirty="0" err="1"/>
              <a:t>aMessage</a:t>
            </a:r>
            <a:r>
              <a:rPr lang="en-NZ" dirty="0"/>
              <a:t>);</a:t>
            </a:r>
          </a:p>
          <a:p>
            <a:r>
              <a:rPr lang="en-NZ" dirty="0"/>
              <a:t>        notify();</a:t>
            </a:r>
          </a:p>
          <a:p>
            <a:r>
              <a:rPr lang="en-NZ" dirty="0"/>
              <a:t>    }</a:t>
            </a:r>
          </a:p>
          <a:p>
            <a:r>
              <a:rPr lang="en-NZ" dirty="0"/>
              <a:t> </a:t>
            </a:r>
          </a:p>
          <a:p>
            <a:r>
              <a:rPr lang="en-NZ" dirty="0"/>
              <a:t>    private synchronized String </a:t>
            </a:r>
            <a:r>
              <a:rPr lang="en-NZ" dirty="0" err="1"/>
              <a:t>getNextMessageFromQueue</a:t>
            </a:r>
            <a:r>
              <a:rPr lang="en-NZ" dirty="0"/>
              <a:t>() throws </a:t>
            </a:r>
            <a:r>
              <a:rPr lang="en-NZ" dirty="0" err="1"/>
              <a:t>InterruptedException</a:t>
            </a:r>
            <a:endParaRPr lang="en-NZ" dirty="0"/>
          </a:p>
          <a:p>
            <a:r>
              <a:rPr lang="en-NZ" dirty="0"/>
              <a:t>    {</a:t>
            </a:r>
          </a:p>
          <a:p>
            <a:r>
              <a:rPr lang="en-NZ" dirty="0"/>
              <a:t>        while (</a:t>
            </a:r>
            <a:r>
              <a:rPr lang="en-NZ" dirty="0" err="1"/>
              <a:t>mMessageQueue.size</a:t>
            </a:r>
            <a:r>
              <a:rPr lang="en-NZ" dirty="0"/>
              <a:t>()==0)</a:t>
            </a:r>
          </a:p>
          <a:p>
            <a:r>
              <a:rPr lang="en-NZ" dirty="0"/>
              <a:t>           wait();</a:t>
            </a:r>
          </a:p>
          <a:p>
            <a:r>
              <a:rPr lang="en-NZ" dirty="0"/>
              <a:t>        String message = (String) </a:t>
            </a:r>
            <a:r>
              <a:rPr lang="en-NZ" dirty="0" err="1"/>
              <a:t>mMessageQueue.get</a:t>
            </a:r>
            <a:r>
              <a:rPr lang="en-NZ" dirty="0"/>
              <a:t>(0);</a:t>
            </a:r>
          </a:p>
          <a:p>
            <a:r>
              <a:rPr lang="en-NZ" dirty="0"/>
              <a:t>        </a:t>
            </a:r>
            <a:r>
              <a:rPr lang="en-NZ" dirty="0" err="1"/>
              <a:t>mMessageQueue.removeElementAt</a:t>
            </a:r>
            <a:r>
              <a:rPr lang="en-NZ" dirty="0"/>
              <a:t>(0);</a:t>
            </a:r>
          </a:p>
          <a:p>
            <a:r>
              <a:rPr lang="en-NZ" dirty="0"/>
              <a:t>        return message;</a:t>
            </a:r>
          </a:p>
          <a:p>
            <a:r>
              <a:rPr lang="en-NZ" dirty="0"/>
              <a:t>    }</a:t>
            </a:r>
          </a:p>
          <a:p>
            <a:r>
              <a:rPr lang="en-NZ" dirty="0"/>
              <a:t> </a:t>
            </a:r>
          </a:p>
          <a:p>
            <a:r>
              <a:rPr lang="en-NZ" dirty="0"/>
              <a:t>  </a:t>
            </a:r>
          </a:p>
          <a:p>
            <a:r>
              <a:rPr lang="en-NZ" dirty="0"/>
              <a:t>    private void </a:t>
            </a:r>
            <a:r>
              <a:rPr lang="en-NZ" dirty="0" err="1"/>
              <a:t>sendMessageToClient</a:t>
            </a:r>
            <a:r>
              <a:rPr lang="en-NZ" dirty="0"/>
              <a:t>(String </a:t>
            </a:r>
            <a:r>
              <a:rPr lang="en-NZ" dirty="0" err="1"/>
              <a:t>aMessage</a:t>
            </a:r>
            <a:r>
              <a:rPr lang="en-NZ" dirty="0"/>
              <a:t>)</a:t>
            </a:r>
          </a:p>
          <a:p>
            <a:r>
              <a:rPr lang="en-NZ" dirty="0"/>
              <a:t>    {</a:t>
            </a:r>
          </a:p>
          <a:p>
            <a:r>
              <a:rPr lang="en-NZ" dirty="0"/>
              <a:t>        </a:t>
            </a:r>
            <a:r>
              <a:rPr lang="en-NZ" dirty="0" err="1"/>
              <a:t>mOut.println</a:t>
            </a:r>
            <a:r>
              <a:rPr lang="en-NZ" dirty="0"/>
              <a:t>(</a:t>
            </a:r>
            <a:r>
              <a:rPr lang="en-NZ" dirty="0" err="1"/>
              <a:t>aMessage</a:t>
            </a:r>
            <a:r>
              <a:rPr lang="en-NZ" dirty="0"/>
              <a:t>);</a:t>
            </a:r>
          </a:p>
          <a:p>
            <a:r>
              <a:rPr lang="en-NZ" dirty="0"/>
              <a:t>        </a:t>
            </a:r>
            <a:r>
              <a:rPr lang="en-NZ" dirty="0" err="1"/>
              <a:t>mOut.flush</a:t>
            </a:r>
            <a:r>
              <a:rPr lang="en-NZ" dirty="0"/>
              <a:t>();</a:t>
            </a:r>
          </a:p>
          <a:p>
            <a:r>
              <a:rPr lang="en-NZ" dirty="0"/>
              <a:t>    }</a:t>
            </a:r>
          </a:p>
          <a:p>
            <a:r>
              <a:rPr lang="en-NZ" dirty="0"/>
              <a:t> </a:t>
            </a:r>
          </a:p>
          <a:p>
            <a:r>
              <a:rPr lang="en-NZ" dirty="0"/>
              <a:t>    </a:t>
            </a:r>
          </a:p>
          <a:p>
            <a:r>
              <a:rPr lang="en-NZ" dirty="0"/>
              <a:t>    public void run()</a:t>
            </a:r>
          </a:p>
          <a:p>
            <a:r>
              <a:rPr lang="en-NZ" dirty="0"/>
              <a:t>    {</a:t>
            </a:r>
          </a:p>
          <a:p>
            <a:r>
              <a:rPr lang="en-NZ" dirty="0"/>
              <a:t>        try {</a:t>
            </a:r>
          </a:p>
          <a:p>
            <a:r>
              <a:rPr lang="en-NZ" dirty="0"/>
              <a:t>           while (!</a:t>
            </a:r>
            <a:r>
              <a:rPr lang="en-NZ" dirty="0" err="1"/>
              <a:t>isInterrupted</a:t>
            </a:r>
            <a:r>
              <a:rPr lang="en-NZ" dirty="0"/>
              <a:t>()) {</a:t>
            </a:r>
          </a:p>
          <a:p>
            <a:r>
              <a:rPr lang="en-NZ" dirty="0"/>
              <a:t>               String message = </a:t>
            </a:r>
            <a:r>
              <a:rPr lang="en-NZ" dirty="0" err="1"/>
              <a:t>getNextMessageFromQueue</a:t>
            </a:r>
            <a:r>
              <a:rPr lang="en-NZ" dirty="0"/>
              <a:t>();</a:t>
            </a:r>
          </a:p>
          <a:p>
            <a:r>
              <a:rPr lang="en-NZ" dirty="0"/>
              <a:t>               </a:t>
            </a:r>
            <a:r>
              <a:rPr lang="en-NZ" dirty="0" err="1"/>
              <a:t>sendMessageToClient</a:t>
            </a:r>
            <a:r>
              <a:rPr lang="en-NZ" dirty="0"/>
              <a:t>(message);</a:t>
            </a:r>
          </a:p>
          <a:p>
            <a:r>
              <a:rPr lang="en-NZ" dirty="0"/>
              <a:t>           }</a:t>
            </a:r>
          </a:p>
          <a:p>
            <a:r>
              <a:rPr lang="en-NZ" dirty="0"/>
              <a:t>        } catch (Exception e)</a:t>
            </a:r>
          </a:p>
          <a:p>
            <a:r>
              <a:rPr lang="en-NZ" dirty="0"/>
              <a:t>        {</a:t>
            </a:r>
          </a:p>
          <a:p>
            <a:r>
              <a:rPr lang="en-NZ" dirty="0"/>
              <a:t>        		</a:t>
            </a:r>
          </a:p>
          <a:p>
            <a:r>
              <a:rPr lang="en-NZ" dirty="0"/>
              <a:t>        }</a:t>
            </a:r>
          </a:p>
          <a:p>
            <a:endParaRPr lang="en-NZ" dirty="0"/>
          </a:p>
          <a:p>
            <a:r>
              <a:rPr lang="en-NZ" dirty="0"/>
              <a:t>        </a:t>
            </a:r>
            <a:r>
              <a:rPr lang="en-NZ" dirty="0" err="1"/>
              <a:t>mClientInfo.mClientListener.interrupt</a:t>
            </a:r>
            <a:r>
              <a:rPr lang="en-NZ" dirty="0"/>
              <a:t>();</a:t>
            </a:r>
          </a:p>
          <a:p>
            <a:r>
              <a:rPr lang="en-NZ" dirty="0"/>
              <a:t>        </a:t>
            </a:r>
            <a:r>
              <a:rPr lang="en-NZ" dirty="0" err="1"/>
              <a:t>mServerDispatcher.deleteClient</a:t>
            </a:r>
            <a:r>
              <a:rPr lang="en-NZ" dirty="0"/>
              <a:t>(</a:t>
            </a:r>
            <a:r>
              <a:rPr lang="en-NZ" dirty="0" err="1"/>
              <a:t>mClientInfo</a:t>
            </a:r>
            <a:r>
              <a:rPr lang="en-NZ" dirty="0"/>
              <a:t>);</a:t>
            </a:r>
          </a:p>
          <a:p>
            <a:r>
              <a:rPr lang="en-NZ" dirty="0"/>
              <a:t>    }</a:t>
            </a:r>
          </a:p>
          <a:p>
            <a:r>
              <a:rPr lang="en-NZ" dirty="0"/>
              <a:t> </a:t>
            </a:r>
          </a:p>
          <a:p>
            <a:r>
              <a:rPr lang="en-NZ" dirty="0"/>
              <a:t>}</a:t>
            </a:r>
          </a:p>
          <a:p>
            <a:r>
              <a:rPr lang="en-NZ" dirty="0"/>
              <a:t> </a:t>
            </a:r>
          </a:p>
          <a:p>
            <a:r>
              <a:rPr lang="en-NZ" dirty="0"/>
              <a:t>class </a:t>
            </a:r>
            <a:r>
              <a:rPr lang="en-NZ" dirty="0" err="1"/>
              <a:t>ClientListener</a:t>
            </a:r>
            <a:r>
              <a:rPr lang="en-NZ" dirty="0"/>
              <a:t> extends Thread</a:t>
            </a:r>
          </a:p>
          <a:p>
            <a:r>
              <a:rPr lang="en-NZ" dirty="0"/>
              <a:t>{</a:t>
            </a:r>
          </a:p>
          <a:p>
            <a:r>
              <a:rPr lang="en-NZ" dirty="0"/>
              <a:t>    private </a:t>
            </a:r>
            <a:r>
              <a:rPr lang="en-NZ" dirty="0" err="1"/>
              <a:t>ServerDispatcher</a:t>
            </a:r>
            <a:r>
              <a:rPr lang="en-NZ" dirty="0"/>
              <a:t> </a:t>
            </a:r>
            <a:r>
              <a:rPr lang="en-NZ" dirty="0" err="1"/>
              <a:t>mServerDispatcher</a:t>
            </a:r>
            <a:r>
              <a:rPr lang="en-NZ" dirty="0"/>
              <a:t>;</a:t>
            </a:r>
          </a:p>
          <a:p>
            <a:r>
              <a:rPr lang="en-NZ" dirty="0"/>
              <a:t>    private </a:t>
            </a:r>
            <a:r>
              <a:rPr lang="en-NZ" dirty="0" err="1"/>
              <a:t>ClientInfo</a:t>
            </a:r>
            <a:r>
              <a:rPr lang="en-NZ" dirty="0"/>
              <a:t> </a:t>
            </a:r>
            <a:r>
              <a:rPr lang="en-NZ" dirty="0" err="1"/>
              <a:t>mClientInfo</a:t>
            </a:r>
            <a:r>
              <a:rPr lang="en-NZ" dirty="0"/>
              <a:t>;</a:t>
            </a:r>
          </a:p>
          <a:p>
            <a:r>
              <a:rPr lang="en-NZ" dirty="0"/>
              <a:t>    private </a:t>
            </a:r>
            <a:r>
              <a:rPr lang="en-NZ" dirty="0" err="1"/>
              <a:t>BufferedReader</a:t>
            </a:r>
            <a:r>
              <a:rPr lang="en-NZ" dirty="0"/>
              <a:t> </a:t>
            </a:r>
            <a:r>
              <a:rPr lang="en-NZ" dirty="0" err="1"/>
              <a:t>mIn</a:t>
            </a:r>
            <a:r>
              <a:rPr lang="en-NZ" dirty="0"/>
              <a:t>;</a:t>
            </a:r>
          </a:p>
          <a:p>
            <a:r>
              <a:rPr lang="en-NZ" dirty="0"/>
              <a:t> </a:t>
            </a:r>
          </a:p>
          <a:p>
            <a:r>
              <a:rPr lang="en-NZ" dirty="0"/>
              <a:t>    public </a:t>
            </a:r>
            <a:r>
              <a:rPr lang="en-NZ" dirty="0" err="1"/>
              <a:t>ClientListener</a:t>
            </a:r>
            <a:r>
              <a:rPr lang="en-NZ" dirty="0"/>
              <a:t>(</a:t>
            </a:r>
            <a:r>
              <a:rPr lang="en-NZ" dirty="0" err="1"/>
              <a:t>ClientInfo</a:t>
            </a:r>
            <a:r>
              <a:rPr lang="en-NZ" dirty="0"/>
              <a:t> </a:t>
            </a:r>
            <a:r>
              <a:rPr lang="en-NZ" dirty="0" err="1"/>
              <a:t>aClientInfo</a:t>
            </a:r>
            <a:r>
              <a:rPr lang="en-NZ" dirty="0"/>
              <a:t>, </a:t>
            </a:r>
            <a:r>
              <a:rPr lang="en-NZ" dirty="0" err="1"/>
              <a:t>ServerDispatcher</a:t>
            </a:r>
            <a:r>
              <a:rPr lang="en-NZ" dirty="0"/>
              <a:t> </a:t>
            </a:r>
            <a:r>
              <a:rPr lang="en-NZ" dirty="0" err="1"/>
              <a:t>aServerDispatcher</a:t>
            </a:r>
            <a:r>
              <a:rPr lang="en-NZ" dirty="0"/>
              <a:t>)</a:t>
            </a:r>
          </a:p>
          <a:p>
            <a:r>
              <a:rPr lang="en-NZ" dirty="0"/>
              <a:t>    throws </a:t>
            </a:r>
            <a:r>
              <a:rPr lang="en-NZ" dirty="0" err="1"/>
              <a:t>IOException</a:t>
            </a:r>
            <a:endParaRPr lang="en-NZ" dirty="0"/>
          </a:p>
          <a:p>
            <a:r>
              <a:rPr lang="en-NZ" dirty="0"/>
              <a:t>    {</a:t>
            </a:r>
          </a:p>
          <a:p>
            <a:r>
              <a:rPr lang="en-NZ" dirty="0"/>
              <a:t>        </a:t>
            </a:r>
            <a:r>
              <a:rPr lang="en-NZ" dirty="0" err="1"/>
              <a:t>mClientInfo</a:t>
            </a:r>
            <a:r>
              <a:rPr lang="en-NZ" dirty="0"/>
              <a:t> = </a:t>
            </a:r>
            <a:r>
              <a:rPr lang="en-NZ" dirty="0" err="1"/>
              <a:t>aClientInfo</a:t>
            </a:r>
            <a:r>
              <a:rPr lang="en-NZ" dirty="0"/>
              <a:t>;</a:t>
            </a:r>
          </a:p>
          <a:p>
            <a:r>
              <a:rPr lang="en-NZ" dirty="0"/>
              <a:t>        </a:t>
            </a:r>
            <a:r>
              <a:rPr lang="en-NZ" dirty="0" err="1"/>
              <a:t>mServerDispatcher</a:t>
            </a:r>
            <a:r>
              <a:rPr lang="en-NZ" dirty="0"/>
              <a:t> = </a:t>
            </a:r>
            <a:r>
              <a:rPr lang="en-NZ" dirty="0" err="1"/>
              <a:t>aServerDispatcher</a:t>
            </a:r>
            <a:r>
              <a:rPr lang="en-NZ" dirty="0"/>
              <a:t>;</a:t>
            </a:r>
          </a:p>
          <a:p>
            <a:r>
              <a:rPr lang="en-NZ" dirty="0"/>
              <a:t>        Socket </a:t>
            </a:r>
            <a:r>
              <a:rPr lang="en-NZ" dirty="0" err="1"/>
              <a:t>socket</a:t>
            </a:r>
            <a:r>
              <a:rPr lang="en-NZ" dirty="0"/>
              <a:t> = </a:t>
            </a:r>
            <a:r>
              <a:rPr lang="en-NZ" dirty="0" err="1"/>
              <a:t>aClientInfo.mSocket</a:t>
            </a:r>
            <a:r>
              <a:rPr lang="en-NZ" dirty="0"/>
              <a:t>;</a:t>
            </a:r>
          </a:p>
          <a:p>
            <a:r>
              <a:rPr lang="en-NZ" dirty="0"/>
              <a:t>        </a:t>
            </a:r>
            <a:r>
              <a:rPr lang="en-NZ" dirty="0" err="1"/>
              <a:t>mIn</a:t>
            </a:r>
            <a:r>
              <a:rPr lang="en-NZ" dirty="0"/>
              <a:t> = new </a:t>
            </a:r>
            <a:r>
              <a:rPr lang="en-NZ" dirty="0" err="1"/>
              <a:t>BufferedReader</a:t>
            </a:r>
            <a:r>
              <a:rPr lang="en-NZ" dirty="0"/>
              <a:t>(new </a:t>
            </a:r>
            <a:r>
              <a:rPr lang="en-NZ" dirty="0" err="1"/>
              <a:t>InputStreamReader</a:t>
            </a:r>
            <a:r>
              <a:rPr lang="en-NZ" dirty="0"/>
              <a:t>(</a:t>
            </a:r>
            <a:r>
              <a:rPr lang="en-NZ" dirty="0" err="1"/>
              <a:t>socket.getInputStream</a:t>
            </a:r>
            <a:r>
              <a:rPr lang="en-NZ" dirty="0"/>
              <a:t>()));</a:t>
            </a:r>
          </a:p>
          <a:p>
            <a:r>
              <a:rPr lang="en-NZ" dirty="0"/>
              <a:t>    }</a:t>
            </a:r>
          </a:p>
          <a:p>
            <a:r>
              <a:rPr lang="en-NZ" dirty="0"/>
              <a:t> </a:t>
            </a:r>
          </a:p>
          <a:p>
            <a:r>
              <a:rPr lang="en-NZ" dirty="0"/>
              <a:t>    </a:t>
            </a:r>
          </a:p>
          <a:p>
            <a:r>
              <a:rPr lang="en-NZ" dirty="0"/>
              <a:t>    public void run()</a:t>
            </a:r>
          </a:p>
          <a:p>
            <a:r>
              <a:rPr lang="en-NZ" dirty="0"/>
              <a:t>    {</a:t>
            </a:r>
          </a:p>
          <a:p>
            <a:r>
              <a:rPr lang="en-NZ" dirty="0"/>
              <a:t>        try {</a:t>
            </a:r>
          </a:p>
          <a:p>
            <a:r>
              <a:rPr lang="en-NZ" dirty="0"/>
              <a:t>           while (!</a:t>
            </a:r>
            <a:r>
              <a:rPr lang="en-NZ" dirty="0" err="1"/>
              <a:t>isInterrupted</a:t>
            </a:r>
            <a:r>
              <a:rPr lang="en-NZ" dirty="0"/>
              <a:t>()) {</a:t>
            </a:r>
          </a:p>
          <a:p>
            <a:r>
              <a:rPr lang="en-NZ" dirty="0"/>
              <a:t>               String message = </a:t>
            </a:r>
            <a:r>
              <a:rPr lang="en-NZ" dirty="0" err="1"/>
              <a:t>mIn.readLine</a:t>
            </a:r>
            <a:r>
              <a:rPr lang="en-NZ" dirty="0"/>
              <a:t>();</a:t>
            </a:r>
          </a:p>
          <a:p>
            <a:r>
              <a:rPr lang="en-NZ" dirty="0"/>
              <a:t>               if (message == null)</a:t>
            </a:r>
          </a:p>
          <a:p>
            <a:r>
              <a:rPr lang="en-NZ" dirty="0"/>
              <a:t>                   break;</a:t>
            </a:r>
          </a:p>
          <a:p>
            <a:r>
              <a:rPr lang="en-NZ" dirty="0"/>
              <a:t>               </a:t>
            </a:r>
            <a:r>
              <a:rPr lang="en-NZ" dirty="0" err="1"/>
              <a:t>mServerDispatcher.dispatchMessage</a:t>
            </a:r>
            <a:r>
              <a:rPr lang="en-NZ" dirty="0"/>
              <a:t>(</a:t>
            </a:r>
            <a:r>
              <a:rPr lang="en-NZ" dirty="0" err="1"/>
              <a:t>mClientInfo</a:t>
            </a:r>
            <a:r>
              <a:rPr lang="en-NZ" dirty="0"/>
              <a:t>, message);</a:t>
            </a:r>
          </a:p>
          <a:p>
            <a:r>
              <a:rPr lang="en-NZ" dirty="0"/>
              <a:t>           }</a:t>
            </a:r>
          </a:p>
          <a:p>
            <a:r>
              <a:rPr lang="en-NZ" dirty="0"/>
              <a:t>        } catch (</a:t>
            </a:r>
            <a:r>
              <a:rPr lang="en-NZ" dirty="0" err="1"/>
              <a:t>IOException</a:t>
            </a:r>
            <a:r>
              <a:rPr lang="en-NZ" dirty="0"/>
              <a:t> </a:t>
            </a:r>
            <a:r>
              <a:rPr lang="en-NZ" dirty="0" err="1"/>
              <a:t>ioex</a:t>
            </a:r>
            <a:r>
              <a:rPr lang="en-NZ" dirty="0"/>
              <a:t>) {</a:t>
            </a:r>
          </a:p>
          <a:p>
            <a:r>
              <a:rPr lang="en-NZ" dirty="0"/>
              <a:t>  </a:t>
            </a:r>
          </a:p>
          <a:p>
            <a:r>
              <a:rPr lang="en-NZ" dirty="0"/>
              <a:t>        }</a:t>
            </a:r>
          </a:p>
          <a:p>
            <a:r>
              <a:rPr lang="en-NZ" dirty="0"/>
              <a:t> </a:t>
            </a:r>
          </a:p>
          <a:p>
            <a:r>
              <a:rPr lang="en-NZ" dirty="0"/>
              <a:t>        </a:t>
            </a:r>
            <a:r>
              <a:rPr lang="en-NZ" dirty="0" err="1"/>
              <a:t>mClientInfo.mClientSender.interrupt</a:t>
            </a:r>
            <a:r>
              <a:rPr lang="en-NZ" dirty="0"/>
              <a:t>();</a:t>
            </a:r>
          </a:p>
          <a:p>
            <a:r>
              <a:rPr lang="en-NZ" dirty="0"/>
              <a:t>        </a:t>
            </a:r>
            <a:r>
              <a:rPr lang="en-NZ" dirty="0" err="1"/>
              <a:t>mServerDispatcher.deleteClient</a:t>
            </a:r>
            <a:r>
              <a:rPr lang="en-NZ" dirty="0"/>
              <a:t>(</a:t>
            </a:r>
            <a:r>
              <a:rPr lang="en-NZ" dirty="0" err="1"/>
              <a:t>mClientInfo</a:t>
            </a:r>
            <a:r>
              <a:rPr lang="en-NZ" dirty="0"/>
              <a:t>);</a:t>
            </a:r>
          </a:p>
          <a:p>
            <a:r>
              <a:rPr lang="en-NZ" dirty="0"/>
              <a:t>    }</a:t>
            </a:r>
          </a:p>
          <a:p>
            <a:r>
              <a:rPr lang="en-NZ" dirty="0"/>
              <a:t> </a:t>
            </a:r>
          </a:p>
          <a:p>
            <a:r>
              <a:rPr lang="en-NZ" dirty="0"/>
              <a:t>}</a:t>
            </a:r>
          </a:p>
          <a:p>
            <a:endParaRPr lang="en-NZ" dirty="0"/>
          </a:p>
          <a:p>
            <a:r>
              <a:rPr lang="en-NZ" dirty="0"/>
              <a:t>class </a:t>
            </a:r>
            <a:r>
              <a:rPr lang="en-NZ" dirty="0" err="1"/>
              <a:t>ServerDispatcher</a:t>
            </a:r>
            <a:r>
              <a:rPr lang="en-NZ" dirty="0"/>
              <a:t> extends Thread</a:t>
            </a:r>
          </a:p>
          <a:p>
            <a:r>
              <a:rPr lang="en-NZ" dirty="0"/>
              <a:t>{</a:t>
            </a:r>
          </a:p>
          <a:p>
            <a:r>
              <a:rPr lang="en-NZ" dirty="0"/>
              <a:t>    private Vector </a:t>
            </a:r>
            <a:r>
              <a:rPr lang="en-NZ" dirty="0" err="1"/>
              <a:t>mMessageQueue</a:t>
            </a:r>
            <a:r>
              <a:rPr lang="en-NZ" dirty="0"/>
              <a:t> = new Vector();</a:t>
            </a:r>
          </a:p>
          <a:p>
            <a:r>
              <a:rPr lang="en-NZ" dirty="0"/>
              <a:t>    private Vector </a:t>
            </a:r>
            <a:r>
              <a:rPr lang="en-NZ" dirty="0" err="1"/>
              <a:t>mClients</a:t>
            </a:r>
            <a:r>
              <a:rPr lang="en-NZ" dirty="0"/>
              <a:t> = new Vector();</a:t>
            </a:r>
          </a:p>
          <a:p>
            <a:r>
              <a:rPr lang="en-NZ" dirty="0"/>
              <a:t> </a:t>
            </a:r>
          </a:p>
          <a:p>
            <a:r>
              <a:rPr lang="en-NZ" dirty="0"/>
              <a:t>   </a:t>
            </a:r>
          </a:p>
          <a:p>
            <a:r>
              <a:rPr lang="en-NZ" dirty="0"/>
              <a:t>    public synchronized void </a:t>
            </a:r>
            <a:r>
              <a:rPr lang="en-NZ" dirty="0" err="1"/>
              <a:t>addClient</a:t>
            </a:r>
            <a:r>
              <a:rPr lang="en-NZ" dirty="0"/>
              <a:t>(</a:t>
            </a:r>
            <a:r>
              <a:rPr lang="en-NZ" dirty="0" err="1"/>
              <a:t>ClientInfo</a:t>
            </a:r>
            <a:r>
              <a:rPr lang="en-NZ" dirty="0"/>
              <a:t> </a:t>
            </a:r>
            <a:r>
              <a:rPr lang="en-NZ" dirty="0" err="1"/>
              <a:t>aClientInfo</a:t>
            </a:r>
            <a:r>
              <a:rPr lang="en-NZ" dirty="0"/>
              <a:t>)</a:t>
            </a:r>
          </a:p>
          <a:p>
            <a:r>
              <a:rPr lang="en-NZ" dirty="0"/>
              <a:t>    {</a:t>
            </a:r>
          </a:p>
          <a:p>
            <a:r>
              <a:rPr lang="en-NZ" dirty="0"/>
              <a:t>        </a:t>
            </a:r>
            <a:r>
              <a:rPr lang="en-NZ" dirty="0" err="1"/>
              <a:t>mClients.add</a:t>
            </a:r>
            <a:r>
              <a:rPr lang="en-NZ" dirty="0"/>
              <a:t>(</a:t>
            </a:r>
            <a:r>
              <a:rPr lang="en-NZ" dirty="0" err="1"/>
              <a:t>aClientInfo</a:t>
            </a:r>
            <a:r>
              <a:rPr lang="en-NZ" dirty="0"/>
              <a:t>);</a:t>
            </a:r>
          </a:p>
          <a:p>
            <a:r>
              <a:rPr lang="en-NZ" dirty="0"/>
              <a:t>    }</a:t>
            </a:r>
          </a:p>
          <a:p>
            <a:r>
              <a:rPr lang="en-NZ" dirty="0"/>
              <a:t> </a:t>
            </a:r>
          </a:p>
          <a:p>
            <a:r>
              <a:rPr lang="en-NZ" dirty="0"/>
              <a:t>   </a:t>
            </a:r>
          </a:p>
          <a:p>
            <a:r>
              <a:rPr lang="en-NZ" dirty="0"/>
              <a:t>    public synchronized void </a:t>
            </a:r>
            <a:r>
              <a:rPr lang="en-NZ" dirty="0" err="1"/>
              <a:t>deleteClient</a:t>
            </a:r>
            <a:r>
              <a:rPr lang="en-NZ" dirty="0"/>
              <a:t>(</a:t>
            </a:r>
            <a:r>
              <a:rPr lang="en-NZ" dirty="0" err="1"/>
              <a:t>ClientInfo</a:t>
            </a:r>
            <a:r>
              <a:rPr lang="en-NZ" dirty="0"/>
              <a:t> </a:t>
            </a:r>
            <a:r>
              <a:rPr lang="en-NZ" dirty="0" err="1"/>
              <a:t>aClientInfo</a:t>
            </a:r>
            <a:r>
              <a:rPr lang="en-NZ" dirty="0"/>
              <a:t>)</a:t>
            </a:r>
          </a:p>
          <a:p>
            <a:r>
              <a:rPr lang="en-NZ" dirty="0"/>
              <a:t>    {</a:t>
            </a:r>
          </a:p>
          <a:p>
            <a:r>
              <a:rPr lang="en-NZ" dirty="0"/>
              <a:t>        </a:t>
            </a:r>
            <a:r>
              <a:rPr lang="en-NZ" dirty="0" err="1"/>
              <a:t>int</a:t>
            </a:r>
            <a:r>
              <a:rPr lang="en-NZ" dirty="0"/>
              <a:t> </a:t>
            </a:r>
            <a:r>
              <a:rPr lang="en-NZ" dirty="0" err="1"/>
              <a:t>clientIndex</a:t>
            </a:r>
            <a:r>
              <a:rPr lang="en-NZ" dirty="0"/>
              <a:t> = </a:t>
            </a:r>
            <a:r>
              <a:rPr lang="en-NZ" dirty="0" err="1"/>
              <a:t>mClients.indexOf</a:t>
            </a:r>
            <a:r>
              <a:rPr lang="en-NZ" dirty="0"/>
              <a:t>(</a:t>
            </a:r>
            <a:r>
              <a:rPr lang="en-NZ" dirty="0" err="1"/>
              <a:t>aClientInfo</a:t>
            </a:r>
            <a:r>
              <a:rPr lang="en-NZ" dirty="0"/>
              <a:t>);</a:t>
            </a:r>
          </a:p>
          <a:p>
            <a:r>
              <a:rPr lang="en-NZ" dirty="0"/>
              <a:t>        if (</a:t>
            </a:r>
            <a:r>
              <a:rPr lang="en-NZ" dirty="0" err="1"/>
              <a:t>clientIndex</a:t>
            </a:r>
            <a:r>
              <a:rPr lang="en-NZ" dirty="0"/>
              <a:t> != -1)</a:t>
            </a:r>
          </a:p>
          <a:p>
            <a:r>
              <a:rPr lang="en-NZ" dirty="0"/>
              <a:t>           </a:t>
            </a:r>
            <a:r>
              <a:rPr lang="en-NZ" dirty="0" err="1"/>
              <a:t>mClients.removeElementAt</a:t>
            </a:r>
            <a:r>
              <a:rPr lang="en-NZ" dirty="0"/>
              <a:t>(</a:t>
            </a:r>
            <a:r>
              <a:rPr lang="en-NZ" dirty="0" err="1"/>
              <a:t>clientIndex</a:t>
            </a:r>
            <a:r>
              <a:rPr lang="en-NZ" dirty="0"/>
              <a:t>);</a:t>
            </a:r>
          </a:p>
          <a:p>
            <a:r>
              <a:rPr lang="en-NZ" dirty="0"/>
              <a:t>    }</a:t>
            </a:r>
          </a:p>
          <a:p>
            <a:r>
              <a:rPr lang="en-NZ" dirty="0"/>
              <a:t>    public synchronized void </a:t>
            </a:r>
            <a:r>
              <a:rPr lang="en-NZ" dirty="0" err="1"/>
              <a:t>dispatchMessage</a:t>
            </a:r>
            <a:r>
              <a:rPr lang="en-NZ" dirty="0"/>
              <a:t>(</a:t>
            </a:r>
            <a:r>
              <a:rPr lang="en-NZ" dirty="0" err="1"/>
              <a:t>ClientInfo</a:t>
            </a:r>
            <a:r>
              <a:rPr lang="en-NZ" dirty="0"/>
              <a:t> </a:t>
            </a:r>
            <a:r>
              <a:rPr lang="en-NZ" dirty="0" err="1"/>
              <a:t>aClientInfo</a:t>
            </a:r>
            <a:r>
              <a:rPr lang="en-NZ" dirty="0"/>
              <a:t>, String </a:t>
            </a:r>
            <a:r>
              <a:rPr lang="en-NZ" dirty="0" err="1"/>
              <a:t>aMessage</a:t>
            </a:r>
            <a:r>
              <a:rPr lang="en-NZ" dirty="0"/>
              <a:t>)</a:t>
            </a:r>
          </a:p>
          <a:p>
            <a:r>
              <a:rPr lang="en-NZ" dirty="0"/>
              <a:t>    {</a:t>
            </a:r>
          </a:p>
          <a:p>
            <a:r>
              <a:rPr lang="en-NZ" dirty="0"/>
              <a:t>        Socket </a:t>
            </a:r>
            <a:r>
              <a:rPr lang="en-NZ" dirty="0" err="1"/>
              <a:t>socket</a:t>
            </a:r>
            <a:r>
              <a:rPr lang="en-NZ" dirty="0"/>
              <a:t> = </a:t>
            </a:r>
            <a:r>
              <a:rPr lang="en-NZ" dirty="0" err="1"/>
              <a:t>aClientInfo.mSocket</a:t>
            </a:r>
            <a:r>
              <a:rPr lang="en-NZ" dirty="0"/>
              <a:t>;</a:t>
            </a:r>
          </a:p>
          <a:p>
            <a:r>
              <a:rPr lang="en-NZ" dirty="0"/>
              <a:t>        String </a:t>
            </a:r>
            <a:r>
              <a:rPr lang="en-NZ" dirty="0" err="1"/>
              <a:t>senderIP</a:t>
            </a:r>
            <a:r>
              <a:rPr lang="en-NZ" dirty="0"/>
              <a:t> = </a:t>
            </a:r>
            <a:r>
              <a:rPr lang="en-NZ" dirty="0" err="1"/>
              <a:t>socket.getInetAddress</a:t>
            </a:r>
            <a:r>
              <a:rPr lang="en-NZ" dirty="0"/>
              <a:t>().</a:t>
            </a:r>
            <a:r>
              <a:rPr lang="en-NZ" dirty="0" err="1"/>
              <a:t>getHostAddress</a:t>
            </a:r>
            <a:r>
              <a:rPr lang="en-NZ" dirty="0"/>
              <a:t>();</a:t>
            </a:r>
          </a:p>
          <a:p>
            <a:r>
              <a:rPr lang="en-NZ" dirty="0"/>
              <a:t>        String </a:t>
            </a:r>
            <a:r>
              <a:rPr lang="en-NZ" dirty="0" err="1"/>
              <a:t>senderPort</a:t>
            </a:r>
            <a:r>
              <a:rPr lang="en-NZ" dirty="0"/>
              <a:t> = "" + </a:t>
            </a:r>
            <a:r>
              <a:rPr lang="en-NZ" dirty="0" err="1"/>
              <a:t>socket.getPort</a:t>
            </a:r>
            <a:r>
              <a:rPr lang="en-NZ" dirty="0"/>
              <a:t>();</a:t>
            </a:r>
          </a:p>
          <a:p>
            <a:r>
              <a:rPr lang="en-NZ" dirty="0"/>
              <a:t>        </a:t>
            </a:r>
            <a:r>
              <a:rPr lang="en-NZ" dirty="0" err="1"/>
              <a:t>aMessage</a:t>
            </a:r>
            <a:r>
              <a:rPr lang="en-NZ" dirty="0"/>
              <a:t> = </a:t>
            </a:r>
            <a:r>
              <a:rPr lang="en-NZ" dirty="0" err="1"/>
              <a:t>senderIP</a:t>
            </a:r>
            <a:r>
              <a:rPr lang="en-NZ" dirty="0"/>
              <a:t> + ":" + </a:t>
            </a:r>
            <a:r>
              <a:rPr lang="en-NZ" dirty="0" err="1"/>
              <a:t>senderPort</a:t>
            </a:r>
            <a:r>
              <a:rPr lang="en-NZ" dirty="0"/>
              <a:t> + " : " + </a:t>
            </a:r>
            <a:r>
              <a:rPr lang="en-NZ" dirty="0" err="1"/>
              <a:t>aMessage</a:t>
            </a:r>
            <a:r>
              <a:rPr lang="en-NZ" dirty="0"/>
              <a:t>;</a:t>
            </a:r>
          </a:p>
          <a:p>
            <a:r>
              <a:rPr lang="en-NZ" dirty="0"/>
              <a:t>        </a:t>
            </a:r>
            <a:r>
              <a:rPr lang="en-NZ" dirty="0" err="1"/>
              <a:t>mMessageQueue.add</a:t>
            </a:r>
            <a:r>
              <a:rPr lang="en-NZ" dirty="0"/>
              <a:t>(</a:t>
            </a:r>
            <a:r>
              <a:rPr lang="en-NZ" dirty="0" err="1"/>
              <a:t>aMessage</a:t>
            </a:r>
            <a:r>
              <a:rPr lang="en-NZ" dirty="0"/>
              <a:t>);</a:t>
            </a:r>
          </a:p>
          <a:p>
            <a:r>
              <a:rPr lang="en-NZ" dirty="0"/>
              <a:t>        notify();</a:t>
            </a:r>
          </a:p>
          <a:p>
            <a:r>
              <a:rPr lang="en-NZ" dirty="0"/>
              <a:t>    }</a:t>
            </a:r>
          </a:p>
          <a:p>
            <a:r>
              <a:rPr lang="en-NZ" dirty="0"/>
              <a:t>    private synchronized String </a:t>
            </a:r>
            <a:r>
              <a:rPr lang="en-NZ" dirty="0" err="1"/>
              <a:t>getNextMessageFromQueue</a:t>
            </a:r>
            <a:r>
              <a:rPr lang="en-NZ" dirty="0"/>
              <a:t>()</a:t>
            </a:r>
          </a:p>
          <a:p>
            <a:r>
              <a:rPr lang="en-NZ" dirty="0"/>
              <a:t>    throws </a:t>
            </a:r>
            <a:r>
              <a:rPr lang="en-NZ" dirty="0" err="1"/>
              <a:t>InterruptedException</a:t>
            </a:r>
            <a:endParaRPr lang="en-NZ" dirty="0"/>
          </a:p>
          <a:p>
            <a:r>
              <a:rPr lang="en-NZ" dirty="0"/>
              <a:t>    {</a:t>
            </a:r>
          </a:p>
          <a:p>
            <a:r>
              <a:rPr lang="en-NZ" dirty="0"/>
              <a:t>        while (</a:t>
            </a:r>
            <a:r>
              <a:rPr lang="en-NZ" dirty="0" err="1"/>
              <a:t>mMessageQueue.size</a:t>
            </a:r>
            <a:r>
              <a:rPr lang="en-NZ" dirty="0"/>
              <a:t>()==0)</a:t>
            </a:r>
          </a:p>
          <a:p>
            <a:r>
              <a:rPr lang="en-NZ" dirty="0"/>
              <a:t>           wait();</a:t>
            </a:r>
          </a:p>
          <a:p>
            <a:r>
              <a:rPr lang="en-NZ" dirty="0"/>
              <a:t>        String message = (String) </a:t>
            </a:r>
            <a:r>
              <a:rPr lang="en-NZ" dirty="0" err="1"/>
              <a:t>mMessageQueue.get</a:t>
            </a:r>
            <a:r>
              <a:rPr lang="en-NZ" dirty="0"/>
              <a:t>(0);</a:t>
            </a:r>
          </a:p>
          <a:p>
            <a:r>
              <a:rPr lang="en-NZ" dirty="0"/>
              <a:t>        </a:t>
            </a:r>
            <a:r>
              <a:rPr lang="en-NZ" dirty="0" err="1"/>
              <a:t>mMessageQueue.removeElementAt</a:t>
            </a:r>
            <a:r>
              <a:rPr lang="en-NZ" dirty="0"/>
              <a:t>(0);</a:t>
            </a:r>
          </a:p>
          <a:p>
            <a:r>
              <a:rPr lang="en-NZ" dirty="0"/>
              <a:t>        return message;</a:t>
            </a:r>
          </a:p>
          <a:p>
            <a:r>
              <a:rPr lang="en-NZ" dirty="0"/>
              <a:t>    }</a:t>
            </a:r>
          </a:p>
          <a:p>
            <a:r>
              <a:rPr lang="en-NZ" dirty="0"/>
              <a:t> </a:t>
            </a:r>
          </a:p>
          <a:p>
            <a:r>
              <a:rPr lang="en-NZ" dirty="0"/>
              <a:t>    </a:t>
            </a:r>
          </a:p>
          <a:p>
            <a:r>
              <a:rPr lang="en-NZ" dirty="0"/>
              <a:t>    private synchronized void </a:t>
            </a:r>
            <a:r>
              <a:rPr lang="en-NZ" dirty="0" err="1"/>
              <a:t>sendMessageToAllClients</a:t>
            </a:r>
            <a:r>
              <a:rPr lang="en-NZ" dirty="0"/>
              <a:t>(String </a:t>
            </a:r>
            <a:r>
              <a:rPr lang="en-NZ" dirty="0" err="1"/>
              <a:t>aMessage</a:t>
            </a:r>
            <a:r>
              <a:rPr lang="en-NZ" dirty="0"/>
              <a:t>)</a:t>
            </a:r>
          </a:p>
          <a:p>
            <a:r>
              <a:rPr lang="en-NZ" dirty="0"/>
              <a:t>    {</a:t>
            </a:r>
          </a:p>
          <a:p>
            <a:r>
              <a:rPr lang="en-NZ" dirty="0"/>
              <a:t>        for (</a:t>
            </a:r>
            <a:r>
              <a:rPr lang="en-NZ" dirty="0" err="1"/>
              <a:t>int</a:t>
            </a:r>
            <a:r>
              <a:rPr lang="en-NZ" dirty="0"/>
              <a:t> i=0; i&lt;</a:t>
            </a:r>
            <a:r>
              <a:rPr lang="en-NZ" dirty="0" err="1"/>
              <a:t>mClients.size</a:t>
            </a:r>
            <a:r>
              <a:rPr lang="en-NZ" dirty="0"/>
              <a:t>(); i++) {</a:t>
            </a:r>
          </a:p>
          <a:p>
            <a:r>
              <a:rPr lang="en-NZ" dirty="0"/>
              <a:t>           </a:t>
            </a:r>
            <a:r>
              <a:rPr lang="en-NZ" dirty="0" err="1"/>
              <a:t>ClientInfo</a:t>
            </a:r>
            <a:r>
              <a:rPr lang="en-NZ" dirty="0"/>
              <a:t> </a:t>
            </a:r>
            <a:r>
              <a:rPr lang="en-NZ" dirty="0" err="1"/>
              <a:t>clientInfo</a:t>
            </a:r>
            <a:r>
              <a:rPr lang="en-NZ" dirty="0"/>
              <a:t> = (</a:t>
            </a:r>
            <a:r>
              <a:rPr lang="en-NZ" dirty="0" err="1"/>
              <a:t>ClientInfo</a:t>
            </a:r>
            <a:r>
              <a:rPr lang="en-NZ" dirty="0"/>
              <a:t>) </a:t>
            </a:r>
            <a:r>
              <a:rPr lang="en-NZ" dirty="0" err="1"/>
              <a:t>mClients.get</a:t>
            </a:r>
            <a:r>
              <a:rPr lang="en-NZ" dirty="0"/>
              <a:t>(i);</a:t>
            </a:r>
          </a:p>
          <a:p>
            <a:r>
              <a:rPr lang="en-NZ" dirty="0"/>
              <a:t>           </a:t>
            </a:r>
            <a:r>
              <a:rPr lang="en-NZ" dirty="0" err="1"/>
              <a:t>clientInfo.mClientSender.sendMessage</a:t>
            </a:r>
            <a:r>
              <a:rPr lang="en-NZ" dirty="0"/>
              <a:t>(</a:t>
            </a:r>
            <a:r>
              <a:rPr lang="en-NZ" dirty="0" err="1"/>
              <a:t>aMessage</a:t>
            </a:r>
            <a:r>
              <a:rPr lang="en-NZ" dirty="0"/>
              <a:t>);</a:t>
            </a:r>
          </a:p>
          <a:p>
            <a:r>
              <a:rPr lang="en-NZ" dirty="0"/>
              <a:t>        }</a:t>
            </a:r>
          </a:p>
          <a:p>
            <a:r>
              <a:rPr lang="en-NZ" dirty="0"/>
              <a:t>    }</a:t>
            </a:r>
          </a:p>
          <a:p>
            <a:r>
              <a:rPr lang="en-NZ" dirty="0"/>
              <a:t> </a:t>
            </a:r>
          </a:p>
          <a:p>
            <a:r>
              <a:rPr lang="en-NZ" dirty="0"/>
              <a:t>    </a:t>
            </a:r>
          </a:p>
          <a:p>
            <a:r>
              <a:rPr lang="en-NZ" dirty="0"/>
              <a:t>    public void run()</a:t>
            </a:r>
          </a:p>
          <a:p>
            <a:r>
              <a:rPr lang="en-NZ" dirty="0"/>
              <a:t>    {</a:t>
            </a:r>
          </a:p>
          <a:p>
            <a:r>
              <a:rPr lang="en-NZ" dirty="0"/>
              <a:t>        try {</a:t>
            </a:r>
          </a:p>
          <a:p>
            <a:r>
              <a:rPr lang="en-NZ" dirty="0"/>
              <a:t>           while (true) {</a:t>
            </a:r>
          </a:p>
          <a:p>
            <a:r>
              <a:rPr lang="en-NZ" dirty="0"/>
              <a:t>               String message = </a:t>
            </a:r>
            <a:r>
              <a:rPr lang="en-NZ" dirty="0" err="1"/>
              <a:t>getNextMessageFromQueue</a:t>
            </a:r>
            <a:r>
              <a:rPr lang="en-NZ" dirty="0"/>
              <a:t>();</a:t>
            </a:r>
          </a:p>
          <a:p>
            <a:r>
              <a:rPr lang="en-NZ" dirty="0"/>
              <a:t>               </a:t>
            </a:r>
            <a:r>
              <a:rPr lang="en-NZ" dirty="0" err="1"/>
              <a:t>sendMessageToAllClients</a:t>
            </a:r>
            <a:r>
              <a:rPr lang="en-NZ" dirty="0"/>
              <a:t>(message);</a:t>
            </a:r>
          </a:p>
          <a:p>
            <a:r>
              <a:rPr lang="en-NZ" dirty="0"/>
              <a:t>           }</a:t>
            </a:r>
          </a:p>
          <a:p>
            <a:r>
              <a:rPr lang="en-NZ" dirty="0"/>
              <a:t>        } catch (</a:t>
            </a:r>
            <a:r>
              <a:rPr lang="en-NZ" dirty="0" err="1"/>
              <a:t>InterruptedException</a:t>
            </a:r>
            <a:r>
              <a:rPr lang="en-NZ" dirty="0"/>
              <a:t> </a:t>
            </a:r>
            <a:r>
              <a:rPr lang="en-NZ" dirty="0" err="1"/>
              <a:t>ie</a:t>
            </a:r>
            <a:r>
              <a:rPr lang="en-NZ" dirty="0"/>
              <a:t>) {</a:t>
            </a:r>
          </a:p>
          <a:p>
            <a:r>
              <a:rPr lang="en-NZ" dirty="0"/>
              <a:t>          </a:t>
            </a:r>
          </a:p>
          <a:p>
            <a:r>
              <a:rPr lang="en-NZ" dirty="0"/>
              <a:t>        }</a:t>
            </a:r>
          </a:p>
          <a:p>
            <a:r>
              <a:rPr lang="en-NZ" dirty="0"/>
              <a:t>    }</a:t>
            </a:r>
          </a:p>
          <a:p>
            <a:r>
              <a:rPr lang="en-NZ" dirty="0"/>
              <a:t> </a:t>
            </a:r>
          </a:p>
          <a:p>
            <a:r>
              <a:rPr lang="en-NZ" dirty="0"/>
              <a:t>}</a:t>
            </a:r>
          </a:p>
          <a:p>
            <a:endParaRPr lang="en-NZ" dirty="0"/>
          </a:p>
          <a:p>
            <a:r>
              <a:rPr lang="en-NZ" dirty="0"/>
              <a:t>public class server</a:t>
            </a:r>
          </a:p>
          <a:p>
            <a:r>
              <a:rPr lang="en-NZ" dirty="0"/>
              <a:t>{</a:t>
            </a:r>
          </a:p>
          <a:p>
            <a:r>
              <a:rPr lang="en-NZ" dirty="0"/>
              <a:t>    public static final </a:t>
            </a:r>
            <a:r>
              <a:rPr lang="en-NZ" dirty="0" err="1"/>
              <a:t>int</a:t>
            </a:r>
            <a:r>
              <a:rPr lang="en-NZ" dirty="0"/>
              <a:t> LISTENING_PORT = 2002;</a:t>
            </a:r>
          </a:p>
          <a:p>
            <a:r>
              <a:rPr lang="en-NZ" dirty="0"/>
              <a:t> </a:t>
            </a:r>
          </a:p>
          <a:p>
            <a:r>
              <a:rPr lang="en-NZ" dirty="0"/>
              <a:t>    @</a:t>
            </a:r>
            <a:r>
              <a:rPr lang="en-NZ" dirty="0" err="1"/>
              <a:t>SuppressWarnings</a:t>
            </a:r>
            <a:r>
              <a:rPr lang="en-NZ" dirty="0"/>
              <a:t>("resource")</a:t>
            </a:r>
          </a:p>
          <a:p>
            <a:r>
              <a:rPr lang="en-NZ" dirty="0"/>
              <a:t>	public static void main(String[] </a:t>
            </a:r>
            <a:r>
              <a:rPr lang="en-NZ" dirty="0" err="1"/>
              <a:t>args</a:t>
            </a:r>
            <a:r>
              <a:rPr lang="en-NZ" dirty="0"/>
              <a:t>)</a:t>
            </a:r>
          </a:p>
          <a:p>
            <a:r>
              <a:rPr lang="en-NZ" dirty="0"/>
              <a:t>    {</a:t>
            </a:r>
          </a:p>
          <a:p>
            <a:r>
              <a:rPr lang="en-NZ" dirty="0"/>
              <a:t>        // Open server socket for listening</a:t>
            </a:r>
          </a:p>
          <a:p>
            <a:r>
              <a:rPr lang="en-NZ" dirty="0"/>
              <a:t>        </a:t>
            </a:r>
            <a:r>
              <a:rPr lang="en-NZ" dirty="0" err="1"/>
              <a:t>ServerSocket</a:t>
            </a:r>
            <a:r>
              <a:rPr lang="en-NZ" dirty="0"/>
              <a:t> </a:t>
            </a:r>
            <a:r>
              <a:rPr lang="en-NZ" dirty="0" err="1"/>
              <a:t>serverSocket</a:t>
            </a:r>
            <a:r>
              <a:rPr lang="en-NZ" dirty="0"/>
              <a:t> = null;</a:t>
            </a:r>
          </a:p>
          <a:p>
            <a:r>
              <a:rPr lang="en-NZ" dirty="0"/>
              <a:t>        try {</a:t>
            </a:r>
          </a:p>
          <a:p>
            <a:r>
              <a:rPr lang="en-NZ" dirty="0"/>
              <a:t>           </a:t>
            </a:r>
            <a:r>
              <a:rPr lang="en-NZ" dirty="0" err="1"/>
              <a:t>serverSocket</a:t>
            </a:r>
            <a:r>
              <a:rPr lang="en-NZ" dirty="0"/>
              <a:t> = new </a:t>
            </a:r>
            <a:r>
              <a:rPr lang="en-NZ" dirty="0" err="1"/>
              <a:t>ServerSocket</a:t>
            </a:r>
            <a:r>
              <a:rPr lang="en-NZ" dirty="0"/>
              <a:t>(LISTENING_PORT);</a:t>
            </a:r>
          </a:p>
          <a:p>
            <a:r>
              <a:rPr lang="en-NZ" dirty="0"/>
              <a:t>           </a:t>
            </a:r>
            <a:r>
              <a:rPr lang="en-NZ" dirty="0" err="1"/>
              <a:t>System.out.println</a:t>
            </a:r>
            <a:r>
              <a:rPr lang="en-NZ" dirty="0"/>
              <a:t>("Server started on port " + LISTENING_PORT);</a:t>
            </a:r>
          </a:p>
          <a:p>
            <a:r>
              <a:rPr lang="en-NZ" dirty="0"/>
              <a:t>        } catch (</a:t>
            </a:r>
            <a:r>
              <a:rPr lang="en-NZ" dirty="0" err="1"/>
              <a:t>IOException</a:t>
            </a:r>
            <a:r>
              <a:rPr lang="en-NZ" dirty="0"/>
              <a:t> se) {</a:t>
            </a:r>
          </a:p>
          <a:p>
            <a:r>
              <a:rPr lang="en-NZ" dirty="0"/>
              <a:t>           </a:t>
            </a:r>
            <a:r>
              <a:rPr lang="en-NZ" dirty="0" err="1"/>
              <a:t>System.err.println</a:t>
            </a:r>
            <a:r>
              <a:rPr lang="en-NZ" dirty="0"/>
              <a:t>("Can not start listening on port " + LISTENING_PORT);</a:t>
            </a:r>
          </a:p>
          <a:p>
            <a:r>
              <a:rPr lang="en-NZ" dirty="0"/>
              <a:t>           </a:t>
            </a:r>
            <a:r>
              <a:rPr lang="en-NZ" dirty="0" err="1"/>
              <a:t>se.printStackTrace</a:t>
            </a:r>
            <a:r>
              <a:rPr lang="en-NZ" dirty="0"/>
              <a:t>();</a:t>
            </a:r>
          </a:p>
          <a:p>
            <a:r>
              <a:rPr lang="en-NZ" dirty="0"/>
              <a:t>           </a:t>
            </a:r>
            <a:r>
              <a:rPr lang="en-NZ" dirty="0" err="1"/>
              <a:t>System.exit</a:t>
            </a:r>
            <a:r>
              <a:rPr lang="en-NZ" dirty="0"/>
              <a:t>(-1);</a:t>
            </a:r>
          </a:p>
          <a:p>
            <a:r>
              <a:rPr lang="en-NZ" dirty="0"/>
              <a:t>        }</a:t>
            </a:r>
          </a:p>
          <a:p>
            <a:r>
              <a:rPr lang="en-NZ" dirty="0"/>
              <a:t> </a:t>
            </a:r>
          </a:p>
          <a:p>
            <a:r>
              <a:rPr lang="en-NZ" dirty="0"/>
              <a:t>        </a:t>
            </a:r>
          </a:p>
          <a:p>
            <a:r>
              <a:rPr lang="en-NZ" dirty="0"/>
              <a:t>        </a:t>
            </a:r>
            <a:r>
              <a:rPr lang="en-NZ" dirty="0" err="1"/>
              <a:t>ServerDispatcher</a:t>
            </a:r>
            <a:r>
              <a:rPr lang="en-NZ" dirty="0"/>
              <a:t> </a:t>
            </a:r>
            <a:r>
              <a:rPr lang="en-NZ" dirty="0" err="1"/>
              <a:t>serverDispatcher</a:t>
            </a:r>
            <a:r>
              <a:rPr lang="en-NZ" dirty="0"/>
              <a:t> = new </a:t>
            </a:r>
            <a:r>
              <a:rPr lang="en-NZ" dirty="0" err="1"/>
              <a:t>ServerDispatcher</a:t>
            </a:r>
            <a:r>
              <a:rPr lang="en-NZ" dirty="0"/>
              <a:t>();</a:t>
            </a:r>
          </a:p>
          <a:p>
            <a:r>
              <a:rPr lang="en-NZ" dirty="0"/>
              <a:t>        </a:t>
            </a:r>
            <a:r>
              <a:rPr lang="en-NZ" dirty="0" err="1"/>
              <a:t>serverDispatcher.start</a:t>
            </a:r>
            <a:r>
              <a:rPr lang="en-NZ" dirty="0"/>
              <a:t>();</a:t>
            </a:r>
          </a:p>
          <a:p>
            <a:r>
              <a:rPr lang="en-NZ" dirty="0"/>
              <a:t> </a:t>
            </a:r>
          </a:p>
          <a:p>
            <a:r>
              <a:rPr lang="en-NZ" dirty="0"/>
              <a:t>      </a:t>
            </a:r>
          </a:p>
          <a:p>
            <a:r>
              <a:rPr lang="en-NZ" dirty="0"/>
              <a:t>        while (true) {</a:t>
            </a:r>
          </a:p>
          <a:p>
            <a:r>
              <a:rPr lang="en-NZ" dirty="0"/>
              <a:t>           try {</a:t>
            </a:r>
          </a:p>
          <a:p>
            <a:r>
              <a:rPr lang="en-NZ" dirty="0"/>
              <a:t>               Socket </a:t>
            </a:r>
            <a:r>
              <a:rPr lang="en-NZ" dirty="0" err="1"/>
              <a:t>socket</a:t>
            </a:r>
            <a:r>
              <a:rPr lang="en-NZ" dirty="0"/>
              <a:t> = </a:t>
            </a:r>
            <a:r>
              <a:rPr lang="en-NZ" dirty="0" err="1"/>
              <a:t>serverSocket.accept</a:t>
            </a:r>
            <a:r>
              <a:rPr lang="en-NZ" dirty="0"/>
              <a:t>();</a:t>
            </a:r>
          </a:p>
          <a:p>
            <a:r>
              <a:rPr lang="en-NZ" dirty="0"/>
              <a:t>               </a:t>
            </a:r>
            <a:r>
              <a:rPr lang="en-NZ" dirty="0" err="1"/>
              <a:t>ClientInfo</a:t>
            </a:r>
            <a:r>
              <a:rPr lang="en-NZ" dirty="0"/>
              <a:t> </a:t>
            </a:r>
            <a:r>
              <a:rPr lang="en-NZ" dirty="0" err="1"/>
              <a:t>clientInfo</a:t>
            </a:r>
            <a:r>
              <a:rPr lang="en-NZ" dirty="0"/>
              <a:t> = new </a:t>
            </a:r>
            <a:r>
              <a:rPr lang="en-NZ" dirty="0" err="1"/>
              <a:t>ClientInfo</a:t>
            </a:r>
            <a:r>
              <a:rPr lang="en-NZ" dirty="0"/>
              <a:t>();</a:t>
            </a:r>
          </a:p>
          <a:p>
            <a:r>
              <a:rPr lang="en-NZ" dirty="0"/>
              <a:t>               </a:t>
            </a:r>
            <a:r>
              <a:rPr lang="en-NZ" dirty="0" err="1"/>
              <a:t>clientInfo.mSocket</a:t>
            </a:r>
            <a:r>
              <a:rPr lang="en-NZ" dirty="0"/>
              <a:t> = socket;</a:t>
            </a:r>
          </a:p>
          <a:p>
            <a:r>
              <a:rPr lang="en-NZ" dirty="0"/>
              <a:t>               </a:t>
            </a:r>
            <a:r>
              <a:rPr lang="en-NZ" dirty="0" err="1"/>
              <a:t>ClientListener</a:t>
            </a:r>
            <a:r>
              <a:rPr lang="en-NZ" dirty="0"/>
              <a:t> </a:t>
            </a:r>
            <a:r>
              <a:rPr lang="en-NZ" dirty="0" err="1"/>
              <a:t>clientListener</a:t>
            </a:r>
            <a:r>
              <a:rPr lang="en-NZ" dirty="0"/>
              <a:t> =</a:t>
            </a:r>
          </a:p>
          <a:p>
            <a:r>
              <a:rPr lang="en-NZ" dirty="0"/>
              <a:t>                   new </a:t>
            </a:r>
            <a:r>
              <a:rPr lang="en-NZ" dirty="0" err="1"/>
              <a:t>ClientListener</a:t>
            </a:r>
            <a:r>
              <a:rPr lang="en-NZ" dirty="0"/>
              <a:t>(</a:t>
            </a:r>
            <a:r>
              <a:rPr lang="en-NZ" dirty="0" err="1"/>
              <a:t>clientInfo</a:t>
            </a:r>
            <a:r>
              <a:rPr lang="en-NZ" dirty="0"/>
              <a:t>, </a:t>
            </a:r>
            <a:r>
              <a:rPr lang="en-NZ" dirty="0" err="1"/>
              <a:t>serverDispatcher</a:t>
            </a:r>
            <a:r>
              <a:rPr lang="en-NZ" dirty="0"/>
              <a:t>);</a:t>
            </a:r>
          </a:p>
          <a:p>
            <a:r>
              <a:rPr lang="en-NZ" dirty="0"/>
              <a:t>               </a:t>
            </a:r>
            <a:r>
              <a:rPr lang="en-NZ" dirty="0" err="1"/>
              <a:t>ClientSender</a:t>
            </a:r>
            <a:r>
              <a:rPr lang="en-NZ" dirty="0"/>
              <a:t> </a:t>
            </a:r>
            <a:r>
              <a:rPr lang="en-NZ" dirty="0" err="1"/>
              <a:t>clientSender</a:t>
            </a:r>
            <a:r>
              <a:rPr lang="en-NZ" dirty="0"/>
              <a:t> =</a:t>
            </a:r>
          </a:p>
          <a:p>
            <a:r>
              <a:rPr lang="en-NZ" dirty="0"/>
              <a:t>                   new </a:t>
            </a:r>
            <a:r>
              <a:rPr lang="en-NZ" dirty="0" err="1"/>
              <a:t>ClientSender</a:t>
            </a:r>
            <a:r>
              <a:rPr lang="en-NZ" dirty="0"/>
              <a:t>(</a:t>
            </a:r>
            <a:r>
              <a:rPr lang="en-NZ" dirty="0" err="1"/>
              <a:t>clientInfo</a:t>
            </a:r>
            <a:r>
              <a:rPr lang="en-NZ" dirty="0"/>
              <a:t>, </a:t>
            </a:r>
            <a:r>
              <a:rPr lang="en-NZ" dirty="0" err="1"/>
              <a:t>serverDispatcher</a:t>
            </a:r>
            <a:r>
              <a:rPr lang="en-NZ" dirty="0"/>
              <a:t>);</a:t>
            </a:r>
          </a:p>
          <a:p>
            <a:r>
              <a:rPr lang="en-NZ" dirty="0"/>
              <a:t>               </a:t>
            </a:r>
            <a:r>
              <a:rPr lang="en-NZ" dirty="0" err="1"/>
              <a:t>clientInfo.mClientListener</a:t>
            </a:r>
            <a:r>
              <a:rPr lang="en-NZ" dirty="0"/>
              <a:t> = </a:t>
            </a:r>
            <a:r>
              <a:rPr lang="en-NZ" dirty="0" err="1"/>
              <a:t>clientListener</a:t>
            </a:r>
            <a:r>
              <a:rPr lang="en-NZ" dirty="0"/>
              <a:t>;</a:t>
            </a:r>
          </a:p>
          <a:p>
            <a:r>
              <a:rPr lang="en-NZ" dirty="0"/>
              <a:t>               </a:t>
            </a:r>
            <a:r>
              <a:rPr lang="en-NZ" dirty="0" err="1"/>
              <a:t>clientInfo.mClientSender</a:t>
            </a:r>
            <a:r>
              <a:rPr lang="en-NZ" dirty="0"/>
              <a:t> = </a:t>
            </a:r>
            <a:r>
              <a:rPr lang="en-NZ" dirty="0" err="1"/>
              <a:t>clientSender</a:t>
            </a:r>
            <a:r>
              <a:rPr lang="en-NZ" dirty="0"/>
              <a:t>;</a:t>
            </a:r>
          </a:p>
          <a:p>
            <a:r>
              <a:rPr lang="en-NZ" dirty="0"/>
              <a:t>               </a:t>
            </a:r>
            <a:r>
              <a:rPr lang="en-NZ" dirty="0" err="1"/>
              <a:t>clientListener.start</a:t>
            </a:r>
            <a:r>
              <a:rPr lang="en-NZ" dirty="0"/>
              <a:t>();</a:t>
            </a:r>
          </a:p>
          <a:p>
            <a:r>
              <a:rPr lang="en-NZ" dirty="0"/>
              <a:t>               </a:t>
            </a:r>
            <a:r>
              <a:rPr lang="en-NZ" dirty="0" err="1"/>
              <a:t>clientSender.start</a:t>
            </a:r>
            <a:r>
              <a:rPr lang="en-NZ" dirty="0"/>
              <a:t>();</a:t>
            </a:r>
          </a:p>
          <a:p>
            <a:r>
              <a:rPr lang="en-NZ" dirty="0"/>
              <a:t>               </a:t>
            </a:r>
            <a:r>
              <a:rPr lang="en-NZ" dirty="0" err="1"/>
              <a:t>serverDispatcher.addClient</a:t>
            </a:r>
            <a:r>
              <a:rPr lang="en-NZ" dirty="0"/>
              <a:t>(</a:t>
            </a:r>
            <a:r>
              <a:rPr lang="en-NZ" dirty="0" err="1"/>
              <a:t>clientInfo</a:t>
            </a:r>
            <a:r>
              <a:rPr lang="en-NZ" dirty="0"/>
              <a:t>);</a:t>
            </a:r>
          </a:p>
          <a:p>
            <a:r>
              <a:rPr lang="en-NZ" dirty="0"/>
              <a:t>           } catch (</a:t>
            </a:r>
            <a:r>
              <a:rPr lang="en-NZ" dirty="0" err="1"/>
              <a:t>IOException</a:t>
            </a:r>
            <a:r>
              <a:rPr lang="en-NZ" dirty="0"/>
              <a:t> </a:t>
            </a:r>
            <a:r>
              <a:rPr lang="en-NZ" dirty="0" err="1"/>
              <a:t>ioe</a:t>
            </a:r>
            <a:r>
              <a:rPr lang="en-NZ" dirty="0"/>
              <a:t>) {</a:t>
            </a:r>
          </a:p>
          <a:p>
            <a:r>
              <a:rPr lang="en-NZ" dirty="0"/>
              <a:t>               </a:t>
            </a:r>
            <a:r>
              <a:rPr lang="en-NZ" dirty="0" err="1"/>
              <a:t>ioe.printStackTrace</a:t>
            </a:r>
            <a:r>
              <a:rPr lang="en-NZ" dirty="0"/>
              <a:t>();</a:t>
            </a:r>
          </a:p>
          <a:p>
            <a:r>
              <a:rPr lang="en-NZ" dirty="0"/>
              <a:t>           }</a:t>
            </a:r>
          </a:p>
          <a:p>
            <a:r>
              <a:rPr lang="en-NZ" dirty="0"/>
              <a:t>        }</a:t>
            </a:r>
          </a:p>
          <a:p>
            <a:r>
              <a:rPr lang="en-NZ" dirty="0"/>
              <a:t>    }</a:t>
            </a:r>
          </a:p>
          <a:p>
            <a:r>
              <a:rPr lang="en-NZ" dirty="0"/>
              <a:t> </a:t>
            </a:r>
          </a:p>
          <a:p>
            <a:r>
              <a:rPr lang="en-NZ" dirty="0"/>
              <a:t>}</a:t>
            </a:r>
          </a:p>
        </p:txBody>
      </p:sp>
    </p:spTree>
    <p:extLst>
      <p:ext uri="{BB962C8B-B14F-4D97-AF65-F5344CB8AC3E}">
        <p14:creationId xmlns:p14="http://schemas.microsoft.com/office/powerpoint/2010/main" val="41017181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Server</a:t>
            </a:r>
            <a:endParaRPr lang="en-NZ"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600200"/>
            <a:ext cx="8050084" cy="4525963"/>
          </a:xfrm>
        </p:spPr>
      </p:pic>
    </p:spTree>
    <p:extLst>
      <p:ext uri="{BB962C8B-B14F-4D97-AF65-F5344CB8AC3E}">
        <p14:creationId xmlns:p14="http://schemas.microsoft.com/office/powerpoint/2010/main" val="419435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7886700" cy="1325563"/>
          </a:xfrm>
        </p:spPr>
        <p:txBody>
          <a:bodyPr/>
          <a:lstStyle/>
          <a:p>
            <a:r>
              <a:rPr lang="en-US" dirty="0" smtClean="0"/>
              <a:t>Life Cycle of a Thread</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0236" y="2189409"/>
            <a:ext cx="3670733" cy="3490253"/>
          </a:xfrm>
          <a:prstGeom prst="rect">
            <a:avLst/>
          </a:prstGeom>
        </p:spPr>
      </p:pic>
      <p:sp>
        <p:nvSpPr>
          <p:cNvPr id="4" name="TextBox 3"/>
          <p:cNvSpPr txBox="1"/>
          <p:nvPr/>
        </p:nvSpPr>
        <p:spPr>
          <a:xfrm>
            <a:off x="321158" y="1268760"/>
            <a:ext cx="5049079" cy="5909310"/>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New:</a:t>
            </a:r>
            <a:r>
              <a:rPr lang="en-US" dirty="0">
                <a:latin typeface="Times New Roman" panose="02020603050405020304" pitchFamily="18" charset="0"/>
                <a:cs typeface="Times New Roman" panose="02020603050405020304" pitchFamily="18" charset="0"/>
              </a:rPr>
              <a:t> A new thread begins its life cycle in the new state. It remains in this state until the program starts the thread. It is also referred to as a born thread.</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Runnable:</a:t>
            </a:r>
            <a:r>
              <a:rPr lang="en-US" dirty="0">
                <a:latin typeface="Times New Roman" panose="02020603050405020304" pitchFamily="18" charset="0"/>
                <a:cs typeface="Times New Roman" panose="02020603050405020304" pitchFamily="18" charset="0"/>
              </a:rPr>
              <a:t> After a newly born thread is started, the thread becomes runnable. A thread in this state is considered to be executing its task.</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Waiting:</a:t>
            </a:r>
            <a:r>
              <a:rPr lang="en-US" dirty="0">
                <a:latin typeface="Times New Roman" panose="02020603050405020304" pitchFamily="18" charset="0"/>
                <a:cs typeface="Times New Roman" panose="02020603050405020304" pitchFamily="18" charset="0"/>
              </a:rPr>
              <a:t> Sometimes, a thread transitions to the waiting state while the thread waits for another thread to perform a </a:t>
            </a:r>
            <a:r>
              <a:rPr lang="en-US" dirty="0" err="1">
                <a:latin typeface="Times New Roman" panose="02020603050405020304" pitchFamily="18" charset="0"/>
                <a:cs typeface="Times New Roman" panose="02020603050405020304" pitchFamily="18" charset="0"/>
              </a:rPr>
              <a:t>task.A</a:t>
            </a:r>
            <a:r>
              <a:rPr lang="en-US" dirty="0">
                <a:latin typeface="Times New Roman" panose="02020603050405020304" pitchFamily="18" charset="0"/>
                <a:cs typeface="Times New Roman" panose="02020603050405020304" pitchFamily="18" charset="0"/>
              </a:rPr>
              <a:t> thread transitions back to the runnable state only when another thread signals the waiting thread to continue executing.</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Timed waiting:</a:t>
            </a:r>
            <a:r>
              <a:rPr lang="en-US" dirty="0">
                <a:latin typeface="Times New Roman" panose="02020603050405020304" pitchFamily="18" charset="0"/>
                <a:cs typeface="Times New Roman" panose="02020603050405020304" pitchFamily="18" charset="0"/>
              </a:rPr>
              <a:t> A runnable thread can enter the timed waiting state for a specified interval of time. A thread in this state transitions back to the runnable state when that time interval expires or when the event it is waiting for occurs.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Terminated: </a:t>
            </a:r>
            <a:r>
              <a:rPr lang="en-US" dirty="0">
                <a:latin typeface="Times New Roman" panose="02020603050405020304" pitchFamily="18" charset="0"/>
                <a:cs typeface="Times New Roman" panose="02020603050405020304" pitchFamily="18" charset="0"/>
              </a:rPr>
              <a:t>A runnable thread enters the terminated state when it completes its task or otherwise terminates.</a:t>
            </a:r>
          </a:p>
          <a:p>
            <a:endParaRPr lang="en-US" dirty="0"/>
          </a:p>
        </p:txBody>
      </p:sp>
    </p:spTree>
    <p:extLst>
      <p:ext uri="{BB962C8B-B14F-4D97-AF65-F5344CB8AC3E}">
        <p14:creationId xmlns:p14="http://schemas.microsoft.com/office/powerpoint/2010/main" val="16805514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Client1</a:t>
            </a:r>
            <a:endParaRPr lang="en-NZ" dirty="0"/>
          </a:p>
        </p:txBody>
      </p:sp>
      <p:sp>
        <p:nvSpPr>
          <p:cNvPr id="3" name="Content Placeholder 2"/>
          <p:cNvSpPr>
            <a:spLocks noGrp="1"/>
          </p:cNvSpPr>
          <p:nvPr>
            <p:ph idx="1"/>
          </p:nvPr>
        </p:nvSpPr>
        <p:spPr/>
        <p:txBody>
          <a:bodyPr>
            <a:normAutofit fontScale="25000" lnSpcReduction="20000"/>
          </a:bodyPr>
          <a:lstStyle/>
          <a:p>
            <a:r>
              <a:rPr lang="en-NZ" dirty="0"/>
              <a:t>package client;</a:t>
            </a:r>
          </a:p>
          <a:p>
            <a:endParaRPr lang="en-NZ" dirty="0"/>
          </a:p>
          <a:p>
            <a:r>
              <a:rPr lang="en-NZ" dirty="0"/>
              <a:t>import java.io.*;</a:t>
            </a:r>
          </a:p>
          <a:p>
            <a:r>
              <a:rPr lang="en-NZ" dirty="0"/>
              <a:t>import java.net.*;</a:t>
            </a:r>
          </a:p>
          <a:p>
            <a:r>
              <a:rPr lang="en-NZ" dirty="0"/>
              <a:t> </a:t>
            </a:r>
          </a:p>
          <a:p>
            <a:r>
              <a:rPr lang="en-NZ" dirty="0"/>
              <a:t>public class client</a:t>
            </a:r>
          </a:p>
          <a:p>
            <a:r>
              <a:rPr lang="en-NZ" dirty="0"/>
              <a:t>{</a:t>
            </a:r>
          </a:p>
          <a:p>
            <a:r>
              <a:rPr lang="en-NZ" dirty="0"/>
              <a:t>    public static final String SERVER_HOSTNAME = "</a:t>
            </a:r>
            <a:r>
              <a:rPr lang="en-NZ" dirty="0" err="1"/>
              <a:t>localhost</a:t>
            </a:r>
            <a:r>
              <a:rPr lang="en-NZ" dirty="0"/>
              <a:t>";</a:t>
            </a:r>
          </a:p>
          <a:p>
            <a:r>
              <a:rPr lang="en-NZ" dirty="0"/>
              <a:t>    public static final </a:t>
            </a:r>
            <a:r>
              <a:rPr lang="en-NZ" dirty="0" err="1"/>
              <a:t>int</a:t>
            </a:r>
            <a:r>
              <a:rPr lang="en-NZ" dirty="0"/>
              <a:t> SERVER_PORT = 2002;</a:t>
            </a:r>
          </a:p>
          <a:p>
            <a:r>
              <a:rPr lang="en-NZ" dirty="0"/>
              <a:t> </a:t>
            </a:r>
          </a:p>
          <a:p>
            <a:r>
              <a:rPr lang="en-NZ" dirty="0"/>
              <a:t>    public static void main(String[] </a:t>
            </a:r>
            <a:r>
              <a:rPr lang="en-NZ" dirty="0" err="1"/>
              <a:t>args</a:t>
            </a:r>
            <a:r>
              <a:rPr lang="en-NZ" dirty="0"/>
              <a:t>)</a:t>
            </a:r>
          </a:p>
          <a:p>
            <a:r>
              <a:rPr lang="en-NZ" dirty="0"/>
              <a:t>    {</a:t>
            </a:r>
          </a:p>
          <a:p>
            <a:r>
              <a:rPr lang="en-NZ" dirty="0"/>
              <a:t>        </a:t>
            </a:r>
            <a:r>
              <a:rPr lang="en-NZ" dirty="0" err="1"/>
              <a:t>BufferedReader</a:t>
            </a:r>
            <a:r>
              <a:rPr lang="en-NZ" dirty="0"/>
              <a:t> in = null;</a:t>
            </a:r>
          </a:p>
          <a:p>
            <a:r>
              <a:rPr lang="en-NZ" dirty="0"/>
              <a:t>        </a:t>
            </a:r>
            <a:r>
              <a:rPr lang="en-NZ" dirty="0" err="1"/>
              <a:t>PrintWriter</a:t>
            </a:r>
            <a:r>
              <a:rPr lang="en-NZ" dirty="0"/>
              <a:t> out = null;</a:t>
            </a:r>
          </a:p>
          <a:p>
            <a:r>
              <a:rPr lang="en-NZ" dirty="0"/>
              <a:t>        try {</a:t>
            </a:r>
          </a:p>
          <a:p>
            <a:r>
              <a:rPr lang="en-NZ" dirty="0"/>
              <a:t>      </a:t>
            </a:r>
          </a:p>
          <a:p>
            <a:r>
              <a:rPr lang="en-NZ" dirty="0"/>
              <a:t>           Socket </a:t>
            </a:r>
            <a:r>
              <a:rPr lang="en-NZ" dirty="0" err="1"/>
              <a:t>socket</a:t>
            </a:r>
            <a:r>
              <a:rPr lang="en-NZ" dirty="0"/>
              <a:t> = new Socket(SERVER_HOSTNAME, SERVER_PORT);</a:t>
            </a:r>
          </a:p>
          <a:p>
            <a:r>
              <a:rPr lang="en-NZ" dirty="0"/>
              <a:t>           in = new </a:t>
            </a:r>
            <a:r>
              <a:rPr lang="en-NZ" dirty="0" err="1"/>
              <a:t>BufferedReader</a:t>
            </a:r>
            <a:r>
              <a:rPr lang="en-NZ" dirty="0"/>
              <a:t>(</a:t>
            </a:r>
          </a:p>
          <a:p>
            <a:r>
              <a:rPr lang="en-NZ" dirty="0"/>
              <a:t>               new </a:t>
            </a:r>
            <a:r>
              <a:rPr lang="en-NZ" dirty="0" err="1"/>
              <a:t>InputStreamReader</a:t>
            </a:r>
            <a:r>
              <a:rPr lang="en-NZ" dirty="0"/>
              <a:t>(</a:t>
            </a:r>
            <a:r>
              <a:rPr lang="en-NZ" dirty="0" err="1"/>
              <a:t>socket.getInputStream</a:t>
            </a:r>
            <a:r>
              <a:rPr lang="en-NZ" dirty="0"/>
              <a:t>()));</a:t>
            </a:r>
          </a:p>
          <a:p>
            <a:r>
              <a:rPr lang="en-NZ" dirty="0"/>
              <a:t>           out = new </a:t>
            </a:r>
            <a:r>
              <a:rPr lang="en-NZ" dirty="0" err="1"/>
              <a:t>PrintWriter</a:t>
            </a:r>
            <a:r>
              <a:rPr lang="en-NZ" dirty="0"/>
              <a:t>(</a:t>
            </a:r>
          </a:p>
          <a:p>
            <a:r>
              <a:rPr lang="en-NZ" dirty="0"/>
              <a:t>               new </a:t>
            </a:r>
            <a:r>
              <a:rPr lang="en-NZ" dirty="0" err="1"/>
              <a:t>OutputStreamWriter</a:t>
            </a:r>
            <a:r>
              <a:rPr lang="en-NZ" dirty="0"/>
              <a:t>(</a:t>
            </a:r>
            <a:r>
              <a:rPr lang="en-NZ" dirty="0" err="1"/>
              <a:t>socket.getOutputStream</a:t>
            </a:r>
            <a:r>
              <a:rPr lang="en-NZ" dirty="0"/>
              <a:t>()));</a:t>
            </a:r>
          </a:p>
          <a:p>
            <a:r>
              <a:rPr lang="en-NZ" dirty="0"/>
              <a:t>           </a:t>
            </a:r>
            <a:r>
              <a:rPr lang="en-NZ" dirty="0" err="1"/>
              <a:t>System.out.println</a:t>
            </a:r>
            <a:r>
              <a:rPr lang="en-NZ" dirty="0"/>
              <a:t>("Connected to server " +</a:t>
            </a:r>
          </a:p>
          <a:p>
            <a:r>
              <a:rPr lang="en-NZ" dirty="0"/>
              <a:t>              SERVER_HOSTNAME + ":" + SERVER_PORT);</a:t>
            </a:r>
          </a:p>
          <a:p>
            <a:r>
              <a:rPr lang="en-NZ" dirty="0"/>
              <a:t>        } catch (</a:t>
            </a:r>
            <a:r>
              <a:rPr lang="en-NZ" dirty="0" err="1"/>
              <a:t>IOException</a:t>
            </a:r>
            <a:r>
              <a:rPr lang="en-NZ" dirty="0"/>
              <a:t> </a:t>
            </a:r>
            <a:r>
              <a:rPr lang="en-NZ" dirty="0" err="1"/>
              <a:t>ioe</a:t>
            </a:r>
            <a:r>
              <a:rPr lang="en-NZ" dirty="0"/>
              <a:t>) {</a:t>
            </a:r>
          </a:p>
          <a:p>
            <a:r>
              <a:rPr lang="en-NZ" dirty="0"/>
              <a:t>           </a:t>
            </a:r>
            <a:r>
              <a:rPr lang="en-NZ" dirty="0" err="1"/>
              <a:t>System.err.println</a:t>
            </a:r>
            <a:r>
              <a:rPr lang="en-NZ" dirty="0"/>
              <a:t>("Can not establish connection to " +</a:t>
            </a:r>
          </a:p>
          <a:p>
            <a:r>
              <a:rPr lang="en-NZ" dirty="0"/>
              <a:t>               SERVER_HOSTNAME + ":" + SERVER_PORT);</a:t>
            </a:r>
          </a:p>
          <a:p>
            <a:r>
              <a:rPr lang="en-NZ" dirty="0"/>
              <a:t>           </a:t>
            </a:r>
            <a:r>
              <a:rPr lang="en-NZ" dirty="0" err="1"/>
              <a:t>ioe.printStackTrace</a:t>
            </a:r>
            <a:r>
              <a:rPr lang="en-NZ" dirty="0"/>
              <a:t>();</a:t>
            </a:r>
          </a:p>
          <a:p>
            <a:r>
              <a:rPr lang="en-NZ" dirty="0"/>
              <a:t>           </a:t>
            </a:r>
            <a:r>
              <a:rPr lang="en-NZ" dirty="0" err="1"/>
              <a:t>System.exit</a:t>
            </a:r>
            <a:r>
              <a:rPr lang="en-NZ" dirty="0"/>
              <a:t>(-1);</a:t>
            </a:r>
          </a:p>
          <a:p>
            <a:r>
              <a:rPr lang="en-NZ" dirty="0"/>
              <a:t>        }</a:t>
            </a:r>
          </a:p>
          <a:p>
            <a:r>
              <a:rPr lang="en-NZ" dirty="0"/>
              <a:t> </a:t>
            </a:r>
          </a:p>
          <a:p>
            <a:endParaRPr lang="en-NZ" dirty="0"/>
          </a:p>
          <a:p>
            <a:r>
              <a:rPr lang="en-NZ" dirty="0"/>
              <a:t>        Sender </a:t>
            </a:r>
            <a:r>
              <a:rPr lang="en-NZ" dirty="0" err="1"/>
              <a:t>sender</a:t>
            </a:r>
            <a:r>
              <a:rPr lang="en-NZ" dirty="0"/>
              <a:t> = new Sender(out);</a:t>
            </a:r>
          </a:p>
          <a:p>
            <a:r>
              <a:rPr lang="en-NZ" dirty="0"/>
              <a:t>        </a:t>
            </a:r>
            <a:r>
              <a:rPr lang="en-NZ" dirty="0" err="1"/>
              <a:t>sender.setDaemon</a:t>
            </a:r>
            <a:r>
              <a:rPr lang="en-NZ" dirty="0"/>
              <a:t>(true);</a:t>
            </a:r>
          </a:p>
          <a:p>
            <a:r>
              <a:rPr lang="en-NZ" dirty="0"/>
              <a:t>        </a:t>
            </a:r>
            <a:r>
              <a:rPr lang="en-NZ" dirty="0" err="1"/>
              <a:t>sender.start</a:t>
            </a:r>
            <a:r>
              <a:rPr lang="en-NZ" dirty="0"/>
              <a:t>();</a:t>
            </a:r>
          </a:p>
          <a:p>
            <a:r>
              <a:rPr lang="en-NZ" dirty="0"/>
              <a:t> </a:t>
            </a:r>
          </a:p>
          <a:p>
            <a:r>
              <a:rPr lang="en-NZ" dirty="0"/>
              <a:t>        try {</a:t>
            </a:r>
          </a:p>
          <a:p>
            <a:r>
              <a:rPr lang="en-NZ" dirty="0"/>
              <a:t>         </a:t>
            </a:r>
          </a:p>
          <a:p>
            <a:r>
              <a:rPr lang="en-NZ" dirty="0"/>
              <a:t>            String message;</a:t>
            </a:r>
          </a:p>
          <a:p>
            <a:r>
              <a:rPr lang="en-NZ" dirty="0"/>
              <a:t>           while ((message=</a:t>
            </a:r>
            <a:r>
              <a:rPr lang="en-NZ" dirty="0" err="1"/>
              <a:t>in.readLine</a:t>
            </a:r>
            <a:r>
              <a:rPr lang="en-NZ" dirty="0"/>
              <a:t>()) != null) {</a:t>
            </a:r>
          </a:p>
          <a:p>
            <a:r>
              <a:rPr lang="en-NZ" dirty="0"/>
              <a:t>               </a:t>
            </a:r>
            <a:r>
              <a:rPr lang="en-NZ" dirty="0" err="1"/>
              <a:t>System.out.println</a:t>
            </a:r>
            <a:r>
              <a:rPr lang="en-NZ" dirty="0"/>
              <a:t>(message);</a:t>
            </a:r>
          </a:p>
          <a:p>
            <a:r>
              <a:rPr lang="en-NZ" dirty="0"/>
              <a:t>            </a:t>
            </a:r>
          </a:p>
          <a:p>
            <a:r>
              <a:rPr lang="en-NZ" dirty="0"/>
              <a:t>           }</a:t>
            </a:r>
          </a:p>
          <a:p>
            <a:r>
              <a:rPr lang="en-NZ" dirty="0"/>
              <a:t>        } catch (</a:t>
            </a:r>
            <a:r>
              <a:rPr lang="en-NZ" dirty="0" err="1"/>
              <a:t>IOException</a:t>
            </a:r>
            <a:r>
              <a:rPr lang="en-NZ" dirty="0"/>
              <a:t> </a:t>
            </a:r>
            <a:r>
              <a:rPr lang="en-NZ" dirty="0" err="1"/>
              <a:t>ioe</a:t>
            </a:r>
            <a:r>
              <a:rPr lang="en-NZ" dirty="0"/>
              <a:t>) {</a:t>
            </a:r>
          </a:p>
          <a:p>
            <a:r>
              <a:rPr lang="en-NZ" dirty="0"/>
              <a:t>           </a:t>
            </a:r>
            <a:r>
              <a:rPr lang="en-NZ" dirty="0" err="1"/>
              <a:t>System.err.println</a:t>
            </a:r>
            <a:r>
              <a:rPr lang="en-NZ" dirty="0"/>
              <a:t>("Connection to server broken.");</a:t>
            </a:r>
          </a:p>
          <a:p>
            <a:r>
              <a:rPr lang="en-NZ" dirty="0"/>
              <a:t>           </a:t>
            </a:r>
            <a:r>
              <a:rPr lang="en-NZ" dirty="0" err="1"/>
              <a:t>ioe.printStackTrace</a:t>
            </a:r>
            <a:r>
              <a:rPr lang="en-NZ" dirty="0"/>
              <a:t>();</a:t>
            </a:r>
          </a:p>
          <a:p>
            <a:r>
              <a:rPr lang="en-NZ" dirty="0"/>
              <a:t>        }</a:t>
            </a:r>
          </a:p>
          <a:p>
            <a:r>
              <a:rPr lang="en-NZ" dirty="0"/>
              <a:t> </a:t>
            </a:r>
          </a:p>
          <a:p>
            <a:r>
              <a:rPr lang="en-NZ" dirty="0"/>
              <a:t>    }</a:t>
            </a:r>
          </a:p>
          <a:p>
            <a:r>
              <a:rPr lang="en-NZ" dirty="0"/>
              <a:t>}</a:t>
            </a:r>
          </a:p>
          <a:p>
            <a:r>
              <a:rPr lang="en-NZ" dirty="0"/>
              <a:t> </a:t>
            </a:r>
          </a:p>
          <a:p>
            <a:r>
              <a:rPr lang="en-NZ" dirty="0"/>
              <a:t>class Sender extends Thread</a:t>
            </a:r>
          </a:p>
          <a:p>
            <a:r>
              <a:rPr lang="en-NZ" dirty="0"/>
              <a:t>{</a:t>
            </a:r>
          </a:p>
          <a:p>
            <a:r>
              <a:rPr lang="en-NZ" dirty="0"/>
              <a:t>private </a:t>
            </a:r>
            <a:r>
              <a:rPr lang="en-NZ" dirty="0" err="1"/>
              <a:t>PrintWriter</a:t>
            </a:r>
            <a:r>
              <a:rPr lang="en-NZ" dirty="0"/>
              <a:t> </a:t>
            </a:r>
            <a:r>
              <a:rPr lang="en-NZ" dirty="0" err="1"/>
              <a:t>mOut</a:t>
            </a:r>
            <a:r>
              <a:rPr lang="en-NZ" dirty="0"/>
              <a:t>;</a:t>
            </a:r>
          </a:p>
          <a:p>
            <a:r>
              <a:rPr lang="en-NZ" dirty="0"/>
              <a:t> </a:t>
            </a:r>
          </a:p>
          <a:p>
            <a:r>
              <a:rPr lang="en-NZ" dirty="0"/>
              <a:t>public Sender(</a:t>
            </a:r>
            <a:r>
              <a:rPr lang="en-NZ" dirty="0" err="1"/>
              <a:t>PrintWriter</a:t>
            </a:r>
            <a:r>
              <a:rPr lang="en-NZ" dirty="0"/>
              <a:t> </a:t>
            </a:r>
            <a:r>
              <a:rPr lang="en-NZ" dirty="0" err="1"/>
              <a:t>aOut</a:t>
            </a:r>
            <a:r>
              <a:rPr lang="en-NZ" dirty="0"/>
              <a:t>)</a:t>
            </a:r>
          </a:p>
          <a:p>
            <a:r>
              <a:rPr lang="en-NZ" dirty="0"/>
              <a:t>{</a:t>
            </a:r>
          </a:p>
          <a:p>
            <a:r>
              <a:rPr lang="en-NZ" dirty="0"/>
              <a:t>        </a:t>
            </a:r>
            <a:r>
              <a:rPr lang="en-NZ" dirty="0" err="1"/>
              <a:t>mOut</a:t>
            </a:r>
            <a:r>
              <a:rPr lang="en-NZ" dirty="0"/>
              <a:t> = </a:t>
            </a:r>
            <a:r>
              <a:rPr lang="en-NZ" dirty="0" err="1"/>
              <a:t>aOut</a:t>
            </a:r>
            <a:r>
              <a:rPr lang="en-NZ" dirty="0"/>
              <a:t>;</a:t>
            </a:r>
          </a:p>
          <a:p>
            <a:r>
              <a:rPr lang="en-NZ" dirty="0"/>
              <a:t>}</a:t>
            </a:r>
          </a:p>
          <a:p>
            <a:r>
              <a:rPr lang="en-NZ" dirty="0"/>
              <a:t> </a:t>
            </a:r>
          </a:p>
          <a:p>
            <a:r>
              <a:rPr lang="en-NZ" dirty="0"/>
              <a:t>   </a:t>
            </a:r>
          </a:p>
          <a:p>
            <a:r>
              <a:rPr lang="en-NZ" dirty="0"/>
              <a:t>public void run()</a:t>
            </a:r>
          </a:p>
          <a:p>
            <a:r>
              <a:rPr lang="en-NZ" dirty="0"/>
              <a:t>{</a:t>
            </a:r>
          </a:p>
          <a:p>
            <a:r>
              <a:rPr lang="en-NZ" dirty="0"/>
              <a:t>try {</a:t>
            </a:r>
          </a:p>
          <a:p>
            <a:r>
              <a:rPr lang="en-NZ" dirty="0" err="1"/>
              <a:t>BufferedReader</a:t>
            </a:r>
            <a:r>
              <a:rPr lang="en-NZ" dirty="0"/>
              <a:t> in = new </a:t>
            </a:r>
            <a:r>
              <a:rPr lang="en-NZ" dirty="0" err="1"/>
              <a:t>BufferedReader</a:t>
            </a:r>
            <a:r>
              <a:rPr lang="en-NZ" dirty="0"/>
              <a:t>(new </a:t>
            </a:r>
            <a:r>
              <a:rPr lang="en-NZ" dirty="0" err="1"/>
              <a:t>InputStreamReader</a:t>
            </a:r>
            <a:r>
              <a:rPr lang="en-NZ" dirty="0"/>
              <a:t>(System.in));</a:t>
            </a:r>
          </a:p>
          <a:p>
            <a:r>
              <a:rPr lang="en-NZ" dirty="0"/>
              <a:t>while (!</a:t>
            </a:r>
            <a:r>
              <a:rPr lang="en-NZ" dirty="0" err="1"/>
              <a:t>isInterrupted</a:t>
            </a:r>
            <a:r>
              <a:rPr lang="en-NZ" dirty="0"/>
              <a:t>()) {</a:t>
            </a:r>
          </a:p>
          <a:p>
            <a:r>
              <a:rPr lang="en-NZ" dirty="0"/>
              <a:t>String message = </a:t>
            </a:r>
            <a:r>
              <a:rPr lang="en-NZ" dirty="0" err="1"/>
              <a:t>in.readLine</a:t>
            </a:r>
            <a:r>
              <a:rPr lang="en-NZ" dirty="0"/>
              <a:t>();</a:t>
            </a:r>
          </a:p>
          <a:p>
            <a:r>
              <a:rPr lang="en-NZ" dirty="0" err="1"/>
              <a:t>mOut.println</a:t>
            </a:r>
            <a:r>
              <a:rPr lang="en-NZ" dirty="0"/>
              <a:t>(message);</a:t>
            </a:r>
          </a:p>
          <a:p>
            <a:r>
              <a:rPr lang="en-NZ" dirty="0" err="1"/>
              <a:t>mOut.flush</a:t>
            </a:r>
            <a:r>
              <a:rPr lang="en-NZ" dirty="0"/>
              <a:t>();</a:t>
            </a:r>
          </a:p>
          <a:p>
            <a:r>
              <a:rPr lang="en-NZ" dirty="0"/>
              <a:t>}</a:t>
            </a:r>
          </a:p>
          <a:p>
            <a:r>
              <a:rPr lang="en-NZ" dirty="0"/>
              <a:t>} catch (</a:t>
            </a:r>
            <a:r>
              <a:rPr lang="en-NZ" dirty="0" err="1"/>
              <a:t>IOException</a:t>
            </a:r>
            <a:r>
              <a:rPr lang="en-NZ" dirty="0"/>
              <a:t> </a:t>
            </a:r>
            <a:r>
              <a:rPr lang="en-NZ" dirty="0" err="1"/>
              <a:t>ioe</a:t>
            </a:r>
            <a:r>
              <a:rPr lang="en-NZ" dirty="0"/>
              <a:t>) {</a:t>
            </a:r>
          </a:p>
          <a:p>
            <a:endParaRPr lang="en-NZ" dirty="0"/>
          </a:p>
          <a:p>
            <a:r>
              <a:rPr lang="en-NZ" dirty="0"/>
              <a:t>}</a:t>
            </a:r>
          </a:p>
          <a:p>
            <a:r>
              <a:rPr lang="en-NZ" dirty="0"/>
              <a:t>}</a:t>
            </a:r>
          </a:p>
          <a:p>
            <a:r>
              <a:rPr lang="en-NZ" dirty="0"/>
              <a:t>}</a:t>
            </a:r>
          </a:p>
          <a:p>
            <a:r>
              <a:rPr lang="en-NZ" dirty="0"/>
              <a:t> </a:t>
            </a:r>
          </a:p>
        </p:txBody>
      </p:sp>
    </p:spTree>
    <p:extLst>
      <p:ext uri="{BB962C8B-B14F-4D97-AF65-F5344CB8AC3E}">
        <p14:creationId xmlns:p14="http://schemas.microsoft.com/office/powerpoint/2010/main" val="9630849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NZ" dirty="0" smtClean="0"/>
              <a:t>Client1</a:t>
            </a:r>
            <a:endParaRPr lang="en-NZ"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600200"/>
            <a:ext cx="8050084" cy="4525963"/>
          </a:xfrm>
        </p:spPr>
      </p:pic>
    </p:spTree>
    <p:extLst>
      <p:ext uri="{BB962C8B-B14F-4D97-AF65-F5344CB8AC3E}">
        <p14:creationId xmlns:p14="http://schemas.microsoft.com/office/powerpoint/2010/main" val="18082675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Client 2</a:t>
            </a:r>
            <a:endParaRPr lang="en-NZ" dirty="0"/>
          </a:p>
        </p:txBody>
      </p:sp>
      <p:sp>
        <p:nvSpPr>
          <p:cNvPr id="3" name="Content Placeholder 2"/>
          <p:cNvSpPr>
            <a:spLocks noGrp="1"/>
          </p:cNvSpPr>
          <p:nvPr>
            <p:ph idx="1"/>
          </p:nvPr>
        </p:nvSpPr>
        <p:spPr/>
        <p:txBody>
          <a:bodyPr>
            <a:normAutofit fontScale="25000" lnSpcReduction="20000"/>
          </a:bodyPr>
          <a:lstStyle/>
          <a:p>
            <a:r>
              <a:rPr lang="en-NZ" dirty="0"/>
              <a:t>package client;</a:t>
            </a:r>
          </a:p>
          <a:p>
            <a:endParaRPr lang="en-NZ" dirty="0"/>
          </a:p>
          <a:p>
            <a:r>
              <a:rPr lang="en-NZ" dirty="0"/>
              <a:t>import java.io.*;</a:t>
            </a:r>
          </a:p>
          <a:p>
            <a:r>
              <a:rPr lang="en-NZ" dirty="0"/>
              <a:t>import java.net.*;</a:t>
            </a:r>
          </a:p>
          <a:p>
            <a:r>
              <a:rPr lang="en-NZ" dirty="0"/>
              <a:t> </a:t>
            </a:r>
          </a:p>
          <a:p>
            <a:r>
              <a:rPr lang="en-NZ" dirty="0"/>
              <a:t>public class client2</a:t>
            </a:r>
          </a:p>
          <a:p>
            <a:r>
              <a:rPr lang="en-NZ" dirty="0"/>
              <a:t>{</a:t>
            </a:r>
          </a:p>
          <a:p>
            <a:r>
              <a:rPr lang="en-NZ" dirty="0"/>
              <a:t>    public static final String SERVER_HOSTNAME = "</a:t>
            </a:r>
            <a:r>
              <a:rPr lang="en-NZ" dirty="0" err="1"/>
              <a:t>localhost</a:t>
            </a:r>
            <a:r>
              <a:rPr lang="en-NZ" dirty="0"/>
              <a:t>";</a:t>
            </a:r>
          </a:p>
          <a:p>
            <a:r>
              <a:rPr lang="en-NZ" dirty="0"/>
              <a:t>    public static final </a:t>
            </a:r>
            <a:r>
              <a:rPr lang="en-NZ" dirty="0" err="1"/>
              <a:t>int</a:t>
            </a:r>
            <a:r>
              <a:rPr lang="en-NZ" dirty="0"/>
              <a:t> SERVER_PORT = 2002;</a:t>
            </a:r>
          </a:p>
          <a:p>
            <a:r>
              <a:rPr lang="en-NZ" dirty="0"/>
              <a:t> </a:t>
            </a:r>
          </a:p>
          <a:p>
            <a:r>
              <a:rPr lang="en-NZ" dirty="0"/>
              <a:t>    public static void main(String[] </a:t>
            </a:r>
            <a:r>
              <a:rPr lang="en-NZ" dirty="0" err="1"/>
              <a:t>args</a:t>
            </a:r>
            <a:r>
              <a:rPr lang="en-NZ" dirty="0"/>
              <a:t>)</a:t>
            </a:r>
          </a:p>
          <a:p>
            <a:r>
              <a:rPr lang="en-NZ" dirty="0"/>
              <a:t>    {</a:t>
            </a:r>
          </a:p>
          <a:p>
            <a:r>
              <a:rPr lang="en-NZ" dirty="0"/>
              <a:t>        </a:t>
            </a:r>
            <a:r>
              <a:rPr lang="en-NZ" dirty="0" err="1"/>
              <a:t>BufferedReader</a:t>
            </a:r>
            <a:r>
              <a:rPr lang="en-NZ" dirty="0"/>
              <a:t> in = null;</a:t>
            </a:r>
          </a:p>
          <a:p>
            <a:r>
              <a:rPr lang="en-NZ" dirty="0"/>
              <a:t>        </a:t>
            </a:r>
            <a:r>
              <a:rPr lang="en-NZ" dirty="0" err="1"/>
              <a:t>PrintWriter</a:t>
            </a:r>
            <a:r>
              <a:rPr lang="en-NZ" dirty="0"/>
              <a:t> out = null;</a:t>
            </a:r>
          </a:p>
          <a:p>
            <a:r>
              <a:rPr lang="en-NZ" dirty="0"/>
              <a:t>        try {</a:t>
            </a:r>
          </a:p>
          <a:p>
            <a:r>
              <a:rPr lang="en-NZ" dirty="0"/>
              <a:t>      </a:t>
            </a:r>
          </a:p>
          <a:p>
            <a:r>
              <a:rPr lang="en-NZ" dirty="0"/>
              <a:t>           Socket </a:t>
            </a:r>
            <a:r>
              <a:rPr lang="en-NZ" dirty="0" err="1"/>
              <a:t>socket</a:t>
            </a:r>
            <a:r>
              <a:rPr lang="en-NZ" dirty="0"/>
              <a:t> = new Socket(SERVER_HOSTNAME, SERVER_PORT);</a:t>
            </a:r>
          </a:p>
          <a:p>
            <a:r>
              <a:rPr lang="en-NZ" dirty="0"/>
              <a:t>           in = new </a:t>
            </a:r>
            <a:r>
              <a:rPr lang="en-NZ" dirty="0" err="1"/>
              <a:t>BufferedReader</a:t>
            </a:r>
            <a:r>
              <a:rPr lang="en-NZ" dirty="0"/>
              <a:t>(</a:t>
            </a:r>
          </a:p>
          <a:p>
            <a:r>
              <a:rPr lang="en-NZ" dirty="0"/>
              <a:t>               new </a:t>
            </a:r>
            <a:r>
              <a:rPr lang="en-NZ" dirty="0" err="1"/>
              <a:t>InputStreamReader</a:t>
            </a:r>
            <a:r>
              <a:rPr lang="en-NZ" dirty="0"/>
              <a:t>(</a:t>
            </a:r>
            <a:r>
              <a:rPr lang="en-NZ" dirty="0" err="1"/>
              <a:t>socket.getInputStream</a:t>
            </a:r>
            <a:r>
              <a:rPr lang="en-NZ" dirty="0"/>
              <a:t>()));</a:t>
            </a:r>
          </a:p>
          <a:p>
            <a:r>
              <a:rPr lang="en-NZ" dirty="0"/>
              <a:t>           out = new </a:t>
            </a:r>
            <a:r>
              <a:rPr lang="en-NZ" dirty="0" err="1"/>
              <a:t>PrintWriter</a:t>
            </a:r>
            <a:r>
              <a:rPr lang="en-NZ" dirty="0"/>
              <a:t>(</a:t>
            </a:r>
          </a:p>
          <a:p>
            <a:r>
              <a:rPr lang="en-NZ" dirty="0"/>
              <a:t>               new </a:t>
            </a:r>
            <a:r>
              <a:rPr lang="en-NZ" dirty="0" err="1"/>
              <a:t>OutputStreamWriter</a:t>
            </a:r>
            <a:r>
              <a:rPr lang="en-NZ" dirty="0"/>
              <a:t>(</a:t>
            </a:r>
            <a:r>
              <a:rPr lang="en-NZ" dirty="0" err="1"/>
              <a:t>socket.getOutputStream</a:t>
            </a:r>
            <a:r>
              <a:rPr lang="en-NZ" dirty="0"/>
              <a:t>()));</a:t>
            </a:r>
          </a:p>
          <a:p>
            <a:r>
              <a:rPr lang="en-NZ" dirty="0"/>
              <a:t>           </a:t>
            </a:r>
            <a:r>
              <a:rPr lang="en-NZ" dirty="0" err="1"/>
              <a:t>System.out.println</a:t>
            </a:r>
            <a:r>
              <a:rPr lang="en-NZ" dirty="0"/>
              <a:t>("Connected to server " +</a:t>
            </a:r>
          </a:p>
          <a:p>
            <a:r>
              <a:rPr lang="en-NZ" dirty="0"/>
              <a:t>              SERVER_HOSTNAME + ":" + SERVER_PORT);</a:t>
            </a:r>
          </a:p>
          <a:p>
            <a:r>
              <a:rPr lang="en-NZ" dirty="0"/>
              <a:t>        } catch (</a:t>
            </a:r>
            <a:r>
              <a:rPr lang="en-NZ" dirty="0" err="1"/>
              <a:t>IOException</a:t>
            </a:r>
            <a:r>
              <a:rPr lang="en-NZ" dirty="0"/>
              <a:t> </a:t>
            </a:r>
            <a:r>
              <a:rPr lang="en-NZ" dirty="0" err="1"/>
              <a:t>ioe</a:t>
            </a:r>
            <a:r>
              <a:rPr lang="en-NZ" dirty="0"/>
              <a:t>) {</a:t>
            </a:r>
          </a:p>
          <a:p>
            <a:r>
              <a:rPr lang="en-NZ" dirty="0"/>
              <a:t>           </a:t>
            </a:r>
            <a:r>
              <a:rPr lang="en-NZ" dirty="0" err="1"/>
              <a:t>System.err.println</a:t>
            </a:r>
            <a:r>
              <a:rPr lang="en-NZ" dirty="0"/>
              <a:t>("Can not establish connection to " +</a:t>
            </a:r>
          </a:p>
          <a:p>
            <a:r>
              <a:rPr lang="en-NZ" dirty="0"/>
              <a:t>               SERVER_HOSTNAME + ":" + SERVER_PORT);</a:t>
            </a:r>
          </a:p>
          <a:p>
            <a:r>
              <a:rPr lang="en-NZ" dirty="0"/>
              <a:t>           </a:t>
            </a:r>
            <a:r>
              <a:rPr lang="en-NZ" dirty="0" err="1"/>
              <a:t>ioe.printStackTrace</a:t>
            </a:r>
            <a:r>
              <a:rPr lang="en-NZ" dirty="0"/>
              <a:t>();</a:t>
            </a:r>
          </a:p>
          <a:p>
            <a:r>
              <a:rPr lang="en-NZ" dirty="0"/>
              <a:t>           </a:t>
            </a:r>
            <a:r>
              <a:rPr lang="en-NZ" dirty="0" err="1"/>
              <a:t>System.exit</a:t>
            </a:r>
            <a:r>
              <a:rPr lang="en-NZ" dirty="0"/>
              <a:t>(-1);</a:t>
            </a:r>
          </a:p>
          <a:p>
            <a:r>
              <a:rPr lang="en-NZ" dirty="0"/>
              <a:t>        }</a:t>
            </a:r>
          </a:p>
          <a:p>
            <a:r>
              <a:rPr lang="en-NZ" dirty="0"/>
              <a:t> </a:t>
            </a:r>
          </a:p>
          <a:p>
            <a:endParaRPr lang="en-NZ" dirty="0"/>
          </a:p>
          <a:p>
            <a:r>
              <a:rPr lang="en-NZ" dirty="0"/>
              <a:t>        Sender </a:t>
            </a:r>
            <a:r>
              <a:rPr lang="en-NZ" dirty="0" err="1"/>
              <a:t>sender</a:t>
            </a:r>
            <a:r>
              <a:rPr lang="en-NZ" dirty="0"/>
              <a:t> = new Sender(out);</a:t>
            </a:r>
          </a:p>
          <a:p>
            <a:r>
              <a:rPr lang="en-NZ" dirty="0"/>
              <a:t>        </a:t>
            </a:r>
            <a:r>
              <a:rPr lang="en-NZ" dirty="0" err="1"/>
              <a:t>sender.setDaemon</a:t>
            </a:r>
            <a:r>
              <a:rPr lang="en-NZ" dirty="0"/>
              <a:t>(true);</a:t>
            </a:r>
          </a:p>
          <a:p>
            <a:r>
              <a:rPr lang="en-NZ" dirty="0"/>
              <a:t>        </a:t>
            </a:r>
            <a:r>
              <a:rPr lang="en-NZ" dirty="0" err="1"/>
              <a:t>sender.start</a:t>
            </a:r>
            <a:r>
              <a:rPr lang="en-NZ" dirty="0"/>
              <a:t>();</a:t>
            </a:r>
          </a:p>
          <a:p>
            <a:r>
              <a:rPr lang="en-NZ" dirty="0"/>
              <a:t> </a:t>
            </a:r>
          </a:p>
          <a:p>
            <a:r>
              <a:rPr lang="en-NZ" dirty="0"/>
              <a:t>        try {</a:t>
            </a:r>
          </a:p>
          <a:p>
            <a:r>
              <a:rPr lang="en-NZ" dirty="0"/>
              <a:t>         </a:t>
            </a:r>
          </a:p>
          <a:p>
            <a:r>
              <a:rPr lang="en-NZ" dirty="0"/>
              <a:t>            String message;</a:t>
            </a:r>
          </a:p>
          <a:p>
            <a:r>
              <a:rPr lang="en-NZ" dirty="0"/>
              <a:t>           while ((message=</a:t>
            </a:r>
            <a:r>
              <a:rPr lang="en-NZ" dirty="0" err="1"/>
              <a:t>in.readLine</a:t>
            </a:r>
            <a:r>
              <a:rPr lang="en-NZ" dirty="0"/>
              <a:t>()) != null) {</a:t>
            </a:r>
          </a:p>
          <a:p>
            <a:r>
              <a:rPr lang="en-NZ" dirty="0"/>
              <a:t>               </a:t>
            </a:r>
            <a:r>
              <a:rPr lang="en-NZ" dirty="0" err="1"/>
              <a:t>System.out.println</a:t>
            </a:r>
            <a:r>
              <a:rPr lang="en-NZ" dirty="0"/>
              <a:t>(message);</a:t>
            </a:r>
          </a:p>
          <a:p>
            <a:r>
              <a:rPr lang="en-NZ" dirty="0"/>
              <a:t>            </a:t>
            </a:r>
          </a:p>
          <a:p>
            <a:r>
              <a:rPr lang="en-NZ" dirty="0"/>
              <a:t>           }</a:t>
            </a:r>
          </a:p>
          <a:p>
            <a:r>
              <a:rPr lang="en-NZ" dirty="0"/>
              <a:t>        } catch (</a:t>
            </a:r>
            <a:r>
              <a:rPr lang="en-NZ" dirty="0" err="1"/>
              <a:t>IOException</a:t>
            </a:r>
            <a:r>
              <a:rPr lang="en-NZ" dirty="0"/>
              <a:t> </a:t>
            </a:r>
            <a:r>
              <a:rPr lang="en-NZ" dirty="0" err="1"/>
              <a:t>ioe</a:t>
            </a:r>
            <a:r>
              <a:rPr lang="en-NZ" dirty="0"/>
              <a:t>) {</a:t>
            </a:r>
          </a:p>
          <a:p>
            <a:r>
              <a:rPr lang="en-NZ" dirty="0"/>
              <a:t>           </a:t>
            </a:r>
            <a:r>
              <a:rPr lang="en-NZ" dirty="0" err="1"/>
              <a:t>System.err.println</a:t>
            </a:r>
            <a:r>
              <a:rPr lang="en-NZ" dirty="0"/>
              <a:t>("Connection to server broken.");</a:t>
            </a:r>
          </a:p>
          <a:p>
            <a:r>
              <a:rPr lang="en-NZ" dirty="0"/>
              <a:t>           </a:t>
            </a:r>
            <a:r>
              <a:rPr lang="en-NZ" dirty="0" err="1"/>
              <a:t>ioe.printStackTrace</a:t>
            </a:r>
            <a:r>
              <a:rPr lang="en-NZ" dirty="0"/>
              <a:t>();</a:t>
            </a:r>
          </a:p>
          <a:p>
            <a:r>
              <a:rPr lang="en-NZ" dirty="0"/>
              <a:t>        }</a:t>
            </a:r>
          </a:p>
          <a:p>
            <a:r>
              <a:rPr lang="en-NZ" dirty="0"/>
              <a:t> </a:t>
            </a:r>
          </a:p>
          <a:p>
            <a:r>
              <a:rPr lang="en-NZ" dirty="0"/>
              <a:t>    }</a:t>
            </a:r>
          </a:p>
          <a:p>
            <a:r>
              <a:rPr lang="en-NZ" dirty="0"/>
              <a:t>}</a:t>
            </a:r>
          </a:p>
          <a:p>
            <a:r>
              <a:rPr lang="en-NZ" dirty="0"/>
              <a:t> </a:t>
            </a:r>
          </a:p>
          <a:p>
            <a:r>
              <a:rPr lang="en-NZ" dirty="0"/>
              <a:t>class Sender extends Thread</a:t>
            </a:r>
          </a:p>
          <a:p>
            <a:r>
              <a:rPr lang="en-NZ" dirty="0"/>
              <a:t>{</a:t>
            </a:r>
          </a:p>
          <a:p>
            <a:r>
              <a:rPr lang="en-NZ" dirty="0"/>
              <a:t>private </a:t>
            </a:r>
            <a:r>
              <a:rPr lang="en-NZ" dirty="0" err="1"/>
              <a:t>PrintWriter</a:t>
            </a:r>
            <a:r>
              <a:rPr lang="en-NZ" dirty="0"/>
              <a:t> </a:t>
            </a:r>
            <a:r>
              <a:rPr lang="en-NZ" dirty="0" err="1"/>
              <a:t>mOut</a:t>
            </a:r>
            <a:r>
              <a:rPr lang="en-NZ" dirty="0"/>
              <a:t>;</a:t>
            </a:r>
          </a:p>
          <a:p>
            <a:r>
              <a:rPr lang="en-NZ" dirty="0"/>
              <a:t> </a:t>
            </a:r>
          </a:p>
          <a:p>
            <a:r>
              <a:rPr lang="en-NZ" dirty="0"/>
              <a:t>public Sender(</a:t>
            </a:r>
            <a:r>
              <a:rPr lang="en-NZ" dirty="0" err="1"/>
              <a:t>PrintWriter</a:t>
            </a:r>
            <a:r>
              <a:rPr lang="en-NZ" dirty="0"/>
              <a:t> </a:t>
            </a:r>
            <a:r>
              <a:rPr lang="en-NZ" dirty="0" err="1"/>
              <a:t>aOut</a:t>
            </a:r>
            <a:r>
              <a:rPr lang="en-NZ" dirty="0"/>
              <a:t>)</a:t>
            </a:r>
          </a:p>
          <a:p>
            <a:r>
              <a:rPr lang="en-NZ" dirty="0"/>
              <a:t>{</a:t>
            </a:r>
          </a:p>
          <a:p>
            <a:r>
              <a:rPr lang="en-NZ" dirty="0"/>
              <a:t>        </a:t>
            </a:r>
            <a:r>
              <a:rPr lang="en-NZ" dirty="0" err="1"/>
              <a:t>mOut</a:t>
            </a:r>
            <a:r>
              <a:rPr lang="en-NZ" dirty="0"/>
              <a:t> = </a:t>
            </a:r>
            <a:r>
              <a:rPr lang="en-NZ" dirty="0" err="1"/>
              <a:t>aOut</a:t>
            </a:r>
            <a:r>
              <a:rPr lang="en-NZ" dirty="0"/>
              <a:t>;</a:t>
            </a:r>
          </a:p>
          <a:p>
            <a:r>
              <a:rPr lang="en-NZ" dirty="0"/>
              <a:t>}</a:t>
            </a:r>
          </a:p>
          <a:p>
            <a:r>
              <a:rPr lang="en-NZ" dirty="0"/>
              <a:t> </a:t>
            </a:r>
          </a:p>
          <a:p>
            <a:r>
              <a:rPr lang="en-NZ" dirty="0"/>
              <a:t>   </a:t>
            </a:r>
          </a:p>
          <a:p>
            <a:r>
              <a:rPr lang="en-NZ" dirty="0"/>
              <a:t>public void run()</a:t>
            </a:r>
          </a:p>
          <a:p>
            <a:r>
              <a:rPr lang="en-NZ" dirty="0"/>
              <a:t>{</a:t>
            </a:r>
          </a:p>
          <a:p>
            <a:r>
              <a:rPr lang="en-NZ" dirty="0"/>
              <a:t>try {</a:t>
            </a:r>
          </a:p>
          <a:p>
            <a:r>
              <a:rPr lang="en-NZ" dirty="0" err="1"/>
              <a:t>BufferedReader</a:t>
            </a:r>
            <a:r>
              <a:rPr lang="en-NZ" dirty="0"/>
              <a:t> in = new </a:t>
            </a:r>
            <a:r>
              <a:rPr lang="en-NZ" dirty="0" err="1"/>
              <a:t>BufferedReader</a:t>
            </a:r>
            <a:r>
              <a:rPr lang="en-NZ" dirty="0"/>
              <a:t>(new </a:t>
            </a:r>
            <a:r>
              <a:rPr lang="en-NZ" dirty="0" err="1"/>
              <a:t>InputStreamReader</a:t>
            </a:r>
            <a:r>
              <a:rPr lang="en-NZ" dirty="0"/>
              <a:t>(System.in));</a:t>
            </a:r>
          </a:p>
          <a:p>
            <a:r>
              <a:rPr lang="en-NZ" dirty="0"/>
              <a:t>while (!</a:t>
            </a:r>
            <a:r>
              <a:rPr lang="en-NZ" dirty="0" err="1"/>
              <a:t>isInterrupted</a:t>
            </a:r>
            <a:r>
              <a:rPr lang="en-NZ" dirty="0"/>
              <a:t>()) {</a:t>
            </a:r>
          </a:p>
          <a:p>
            <a:r>
              <a:rPr lang="en-NZ" dirty="0"/>
              <a:t>String message = </a:t>
            </a:r>
            <a:r>
              <a:rPr lang="en-NZ" dirty="0" err="1"/>
              <a:t>in.readLine</a:t>
            </a:r>
            <a:r>
              <a:rPr lang="en-NZ" dirty="0"/>
              <a:t>();</a:t>
            </a:r>
          </a:p>
          <a:p>
            <a:r>
              <a:rPr lang="en-NZ" dirty="0" err="1"/>
              <a:t>mOut.println</a:t>
            </a:r>
            <a:r>
              <a:rPr lang="en-NZ" dirty="0"/>
              <a:t>(message);</a:t>
            </a:r>
          </a:p>
          <a:p>
            <a:r>
              <a:rPr lang="en-NZ" dirty="0" err="1"/>
              <a:t>mOut.flush</a:t>
            </a:r>
            <a:r>
              <a:rPr lang="en-NZ" dirty="0"/>
              <a:t>();</a:t>
            </a:r>
          </a:p>
          <a:p>
            <a:r>
              <a:rPr lang="en-NZ" dirty="0"/>
              <a:t>}</a:t>
            </a:r>
          </a:p>
          <a:p>
            <a:r>
              <a:rPr lang="en-NZ" dirty="0"/>
              <a:t>} catch (</a:t>
            </a:r>
            <a:r>
              <a:rPr lang="en-NZ" dirty="0" err="1"/>
              <a:t>IOException</a:t>
            </a:r>
            <a:r>
              <a:rPr lang="en-NZ" dirty="0"/>
              <a:t> </a:t>
            </a:r>
            <a:r>
              <a:rPr lang="en-NZ" dirty="0" err="1"/>
              <a:t>ioe</a:t>
            </a:r>
            <a:r>
              <a:rPr lang="en-NZ" dirty="0"/>
              <a:t>) {</a:t>
            </a:r>
          </a:p>
          <a:p>
            <a:endParaRPr lang="en-NZ" dirty="0"/>
          </a:p>
          <a:p>
            <a:r>
              <a:rPr lang="en-NZ" dirty="0"/>
              <a:t>}</a:t>
            </a:r>
          </a:p>
          <a:p>
            <a:r>
              <a:rPr lang="en-NZ" dirty="0"/>
              <a:t>}</a:t>
            </a:r>
          </a:p>
          <a:p>
            <a:r>
              <a:rPr lang="en-NZ" dirty="0"/>
              <a:t>}</a:t>
            </a:r>
          </a:p>
          <a:p>
            <a:r>
              <a:rPr lang="en-NZ" dirty="0"/>
              <a:t> </a:t>
            </a:r>
          </a:p>
        </p:txBody>
      </p:sp>
    </p:spTree>
    <p:extLst>
      <p:ext uri="{BB962C8B-B14F-4D97-AF65-F5344CB8AC3E}">
        <p14:creationId xmlns:p14="http://schemas.microsoft.com/office/powerpoint/2010/main" val="16480124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Client2</a:t>
            </a:r>
            <a:endParaRPr lang="en-NZ"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600200"/>
            <a:ext cx="8050084" cy="4525963"/>
          </a:xfrm>
        </p:spPr>
      </p:pic>
    </p:spTree>
    <p:extLst>
      <p:ext uri="{BB962C8B-B14F-4D97-AF65-F5344CB8AC3E}">
        <p14:creationId xmlns:p14="http://schemas.microsoft.com/office/powerpoint/2010/main" val="42657896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Thread in C#</a:t>
            </a:r>
            <a:endParaRPr lang="en-NZ" dirty="0"/>
          </a:p>
        </p:txBody>
      </p:sp>
      <p:sp>
        <p:nvSpPr>
          <p:cNvPr id="3" name="Subtitle 2"/>
          <p:cNvSpPr>
            <a:spLocks noGrp="1"/>
          </p:cNvSpPr>
          <p:nvPr>
            <p:ph type="subTitle" idx="1"/>
          </p:nvPr>
        </p:nvSpPr>
        <p:spPr/>
        <p:txBody>
          <a:bodyPr/>
          <a:lstStyle/>
          <a:p>
            <a:r>
              <a:rPr lang="en-NZ" dirty="0" smtClean="0"/>
              <a:t>Name: </a:t>
            </a:r>
            <a:r>
              <a:rPr lang="en-NZ" dirty="0" err="1" smtClean="0"/>
              <a:t>Qiao</a:t>
            </a:r>
            <a:r>
              <a:rPr lang="en-NZ" dirty="0" smtClean="0"/>
              <a:t> Ma</a:t>
            </a:r>
          </a:p>
        </p:txBody>
      </p:sp>
    </p:spTree>
    <p:extLst>
      <p:ext uri="{BB962C8B-B14F-4D97-AF65-F5344CB8AC3E}">
        <p14:creationId xmlns:p14="http://schemas.microsoft.com/office/powerpoint/2010/main" val="15766179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Introduction</a:t>
            </a:r>
            <a:endParaRPr lang="en-NZ" dirty="0"/>
          </a:p>
        </p:txBody>
      </p:sp>
      <p:sp>
        <p:nvSpPr>
          <p:cNvPr id="3" name="Content Placeholder 2"/>
          <p:cNvSpPr>
            <a:spLocks noGrp="1"/>
          </p:cNvSpPr>
          <p:nvPr>
            <p:ph idx="1"/>
          </p:nvPr>
        </p:nvSpPr>
        <p:spPr/>
        <p:txBody>
          <a:bodyPr/>
          <a:lstStyle/>
          <a:p>
            <a:r>
              <a:rPr lang="en-NZ" dirty="0" smtClean="0"/>
              <a:t>Basic syntax</a:t>
            </a:r>
          </a:p>
          <a:p>
            <a:r>
              <a:rPr lang="en-NZ" dirty="0" smtClean="0"/>
              <a:t>Blocking application</a:t>
            </a:r>
          </a:p>
          <a:p>
            <a:r>
              <a:rPr lang="en-NZ" dirty="0" smtClean="0"/>
              <a:t>Thread non-blocking application</a:t>
            </a:r>
          </a:p>
          <a:p>
            <a:r>
              <a:rPr lang="en-NZ" dirty="0" smtClean="0"/>
              <a:t>Multi-threading application (Chat room)</a:t>
            </a:r>
          </a:p>
          <a:p>
            <a:endParaRPr lang="en-NZ" dirty="0"/>
          </a:p>
        </p:txBody>
      </p:sp>
    </p:spTree>
    <p:extLst>
      <p:ext uri="{BB962C8B-B14F-4D97-AF65-F5344CB8AC3E}">
        <p14:creationId xmlns:p14="http://schemas.microsoft.com/office/powerpoint/2010/main" val="21929382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Basic Syntax</a:t>
            </a:r>
          </a:p>
        </p:txBody>
      </p:sp>
      <p:sp>
        <p:nvSpPr>
          <p:cNvPr id="3" name="Content Placeholder 2"/>
          <p:cNvSpPr>
            <a:spLocks noGrp="1"/>
          </p:cNvSpPr>
          <p:nvPr>
            <p:ph idx="1"/>
          </p:nvPr>
        </p:nvSpPr>
        <p:spPr/>
        <p:txBody>
          <a:bodyPr/>
          <a:lstStyle/>
          <a:p>
            <a:r>
              <a:rPr lang="en-NZ" dirty="0" smtClean="0"/>
              <a:t>In </a:t>
            </a:r>
            <a:r>
              <a:rPr lang="en-NZ" dirty="0" err="1" smtClean="0"/>
              <a:t>.Net</a:t>
            </a:r>
            <a:r>
              <a:rPr lang="en-NZ" dirty="0" smtClean="0"/>
              <a:t>, all the threading related classes are </a:t>
            </a:r>
            <a:r>
              <a:rPr lang="en-NZ" dirty="0" smtClean="0"/>
              <a:t>presented </a:t>
            </a:r>
            <a:r>
              <a:rPr lang="en-NZ" dirty="0" smtClean="0"/>
              <a:t>in </a:t>
            </a:r>
            <a:r>
              <a:rPr lang="en-NZ" dirty="0" err="1" smtClean="0"/>
              <a:t>System.Threading</a:t>
            </a:r>
            <a:r>
              <a:rPr lang="en-NZ" dirty="0" smtClean="0"/>
              <a:t> namespace.</a:t>
            </a:r>
          </a:p>
          <a:p>
            <a:r>
              <a:rPr lang="en-NZ" dirty="0" smtClean="0"/>
              <a:t>using </a:t>
            </a:r>
            <a:r>
              <a:rPr lang="en-NZ" dirty="0" err="1"/>
              <a:t>System.Threading</a:t>
            </a:r>
            <a:r>
              <a:rPr lang="en-NZ" dirty="0"/>
              <a:t>;</a:t>
            </a:r>
          </a:p>
          <a:p>
            <a:pPr lvl="1"/>
            <a:endParaRPr lang="en-NZ" dirty="0" smtClean="0"/>
          </a:p>
          <a:p>
            <a:endParaRPr lang="en-NZ" dirty="0"/>
          </a:p>
        </p:txBody>
      </p:sp>
    </p:spTree>
    <p:extLst>
      <p:ext uri="{BB962C8B-B14F-4D97-AF65-F5344CB8AC3E}">
        <p14:creationId xmlns:p14="http://schemas.microsoft.com/office/powerpoint/2010/main" val="21130337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Create Thread</a:t>
            </a:r>
          </a:p>
        </p:txBody>
      </p:sp>
      <p:sp>
        <p:nvSpPr>
          <p:cNvPr id="3" name="Content Placeholder 2"/>
          <p:cNvSpPr>
            <a:spLocks noGrp="1"/>
          </p:cNvSpPr>
          <p:nvPr>
            <p:ph idx="1"/>
          </p:nvPr>
        </p:nvSpPr>
        <p:spPr/>
        <p:txBody>
          <a:bodyPr>
            <a:normAutofit fontScale="92500"/>
          </a:bodyPr>
          <a:lstStyle/>
          <a:p>
            <a:r>
              <a:rPr lang="en-NZ" dirty="0" smtClean="0"/>
              <a:t>Choose one:</a:t>
            </a:r>
          </a:p>
          <a:p>
            <a:pPr lvl="1"/>
            <a:r>
              <a:rPr lang="en-NZ" dirty="0" smtClean="0"/>
              <a:t>Thread </a:t>
            </a:r>
            <a:r>
              <a:rPr lang="en-NZ" dirty="0" err="1"/>
              <a:t>thread</a:t>
            </a:r>
            <a:r>
              <a:rPr lang="en-NZ" dirty="0"/>
              <a:t> = new Thread(delegate() { </a:t>
            </a:r>
            <a:r>
              <a:rPr lang="en-NZ" dirty="0" err="1" smtClean="0"/>
              <a:t>DoThreadTask</a:t>
            </a:r>
            <a:r>
              <a:rPr lang="en-NZ" dirty="0"/>
              <a:t>(); });</a:t>
            </a:r>
          </a:p>
          <a:p>
            <a:pPr lvl="1"/>
            <a:r>
              <a:rPr lang="en-NZ" dirty="0" smtClean="0"/>
              <a:t>Thread </a:t>
            </a:r>
            <a:r>
              <a:rPr lang="en-NZ" dirty="0" err="1"/>
              <a:t>thread</a:t>
            </a:r>
            <a:r>
              <a:rPr lang="en-NZ" dirty="0"/>
              <a:t> = new Thread(() =&gt; </a:t>
            </a:r>
            <a:r>
              <a:rPr lang="en-NZ" dirty="0" err="1" smtClean="0"/>
              <a:t>DoThreadTask</a:t>
            </a:r>
            <a:r>
              <a:rPr lang="en-NZ" dirty="0"/>
              <a:t>());</a:t>
            </a:r>
          </a:p>
          <a:p>
            <a:pPr lvl="1"/>
            <a:r>
              <a:rPr lang="en-NZ" dirty="0" smtClean="0"/>
              <a:t>Thread </a:t>
            </a:r>
            <a:r>
              <a:rPr lang="en-NZ" dirty="0" err="1"/>
              <a:t>thread</a:t>
            </a:r>
            <a:r>
              <a:rPr lang="en-NZ" dirty="0"/>
              <a:t> = new </a:t>
            </a:r>
            <a:r>
              <a:rPr lang="en-NZ" dirty="0" smtClean="0"/>
              <a:t>Thread(</a:t>
            </a:r>
            <a:r>
              <a:rPr lang="en-NZ" dirty="0" err="1" smtClean="0"/>
              <a:t>DoThreadTask</a:t>
            </a:r>
            <a:r>
              <a:rPr lang="en-NZ" dirty="0" smtClean="0"/>
              <a:t>);</a:t>
            </a:r>
          </a:p>
          <a:p>
            <a:pPr marL="457200" lvl="1" indent="0">
              <a:buNone/>
            </a:pPr>
            <a:r>
              <a:rPr lang="en-NZ" dirty="0" err="1" smtClean="0"/>
              <a:t>thread.Start</a:t>
            </a:r>
            <a:r>
              <a:rPr lang="en-NZ" dirty="0" smtClean="0"/>
              <a:t>();</a:t>
            </a:r>
          </a:p>
          <a:p>
            <a:pPr marL="57150" indent="0">
              <a:buNone/>
            </a:pPr>
            <a:r>
              <a:rPr lang="en-NZ" dirty="0" smtClean="0"/>
              <a:t>Private void </a:t>
            </a:r>
            <a:r>
              <a:rPr lang="en-NZ" dirty="0" err="1" smtClean="0"/>
              <a:t>DoThreadTask</a:t>
            </a:r>
            <a:r>
              <a:rPr lang="en-NZ" dirty="0" smtClean="0"/>
              <a:t>(){</a:t>
            </a:r>
          </a:p>
          <a:p>
            <a:pPr marL="57150" indent="0">
              <a:buNone/>
            </a:pPr>
            <a:r>
              <a:rPr lang="en-NZ" dirty="0"/>
              <a:t>	</a:t>
            </a:r>
            <a:r>
              <a:rPr lang="en-NZ" dirty="0" smtClean="0"/>
              <a:t>//task…</a:t>
            </a:r>
          </a:p>
          <a:p>
            <a:pPr marL="57150" indent="0">
              <a:buNone/>
            </a:pPr>
            <a:r>
              <a:rPr lang="en-NZ" dirty="0"/>
              <a:t>}</a:t>
            </a:r>
            <a:endParaRPr lang="en-NZ" dirty="0" smtClean="0"/>
          </a:p>
        </p:txBody>
      </p:sp>
    </p:spTree>
    <p:extLst>
      <p:ext uri="{BB962C8B-B14F-4D97-AF65-F5344CB8AC3E}">
        <p14:creationId xmlns:p14="http://schemas.microsoft.com/office/powerpoint/2010/main" val="1162352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Advantage of Thread</a:t>
            </a:r>
            <a:endParaRPr lang="en-NZ" dirty="0"/>
          </a:p>
        </p:txBody>
      </p:sp>
      <p:sp>
        <p:nvSpPr>
          <p:cNvPr id="3" name="Content Placeholder 2"/>
          <p:cNvSpPr>
            <a:spLocks noGrp="1"/>
          </p:cNvSpPr>
          <p:nvPr>
            <p:ph idx="1"/>
          </p:nvPr>
        </p:nvSpPr>
        <p:spPr/>
        <p:txBody>
          <a:bodyPr/>
          <a:lstStyle/>
          <a:p>
            <a:r>
              <a:rPr lang="en-NZ" dirty="0" smtClean="0"/>
              <a:t>The program is responsive even there is long time task. </a:t>
            </a:r>
          </a:p>
          <a:p>
            <a:pPr lvl="1"/>
            <a:r>
              <a:rPr lang="en-NZ" dirty="0" smtClean="0"/>
              <a:t>Long time task such as waiting input/output can be done in one thread. </a:t>
            </a:r>
          </a:p>
          <a:p>
            <a:pPr lvl="1"/>
            <a:r>
              <a:rPr lang="en-NZ" dirty="0" smtClean="0"/>
              <a:t>The main thread is still responsive</a:t>
            </a:r>
            <a:endParaRPr lang="en-NZ" dirty="0"/>
          </a:p>
        </p:txBody>
      </p:sp>
    </p:spTree>
    <p:extLst>
      <p:ext uri="{BB962C8B-B14F-4D97-AF65-F5344CB8AC3E}">
        <p14:creationId xmlns:p14="http://schemas.microsoft.com/office/powerpoint/2010/main" val="41484595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08920"/>
            <a:ext cx="8229600" cy="1143000"/>
          </a:xfrm>
        </p:spPr>
        <p:txBody>
          <a:bodyPr/>
          <a:lstStyle/>
          <a:p>
            <a:r>
              <a:rPr lang="en-NZ" dirty="0" smtClean="0"/>
              <a:t>Blocking Demo</a:t>
            </a:r>
            <a:endParaRPr lang="en-NZ" dirty="0"/>
          </a:p>
        </p:txBody>
      </p:sp>
      <p:sp>
        <p:nvSpPr>
          <p:cNvPr id="3" name="Content Placeholder 2"/>
          <p:cNvSpPr>
            <a:spLocks noGrp="1"/>
          </p:cNvSpPr>
          <p:nvPr>
            <p:ph idx="1"/>
          </p:nvPr>
        </p:nvSpPr>
        <p:spPr/>
        <p:txBody>
          <a:bodyPr/>
          <a:lstStyle/>
          <a:p>
            <a:endParaRPr lang="en-NZ"/>
          </a:p>
        </p:txBody>
      </p:sp>
    </p:spTree>
    <p:extLst>
      <p:ext uri="{BB962C8B-B14F-4D97-AF65-F5344CB8AC3E}">
        <p14:creationId xmlns:p14="http://schemas.microsoft.com/office/powerpoint/2010/main" val="88101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POSIX</a:t>
            </a:r>
            <a:endParaRPr lang="en-US" dirty="0"/>
          </a:p>
        </p:txBody>
      </p:sp>
      <p:sp>
        <p:nvSpPr>
          <p:cNvPr id="3" name="TextBox 2"/>
          <p:cNvSpPr txBox="1"/>
          <p:nvPr/>
        </p:nvSpPr>
        <p:spPr>
          <a:xfrm>
            <a:off x="628650" y="1803042"/>
            <a:ext cx="7600950"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POSIX stands for Portable Operating System Interface.</a:t>
            </a:r>
          </a:p>
          <a:p>
            <a:pPr marL="285750" indent="-28575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POSIX is </a:t>
            </a:r>
            <a:r>
              <a:rPr lang="en-US" sz="2400" dirty="0">
                <a:latin typeface="Times New Roman" panose="02020603050405020304" pitchFamily="18" charset="0"/>
                <a:cs typeface="Times New Roman" panose="02020603050405020304" pitchFamily="18" charset="0"/>
              </a:rPr>
              <a:t>a set of standard operating system interfaces based on the Unix operating system. </a:t>
            </a:r>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need for standardization arose because enterprises using computers wanted to be able to develop programs that could be moved among different manufacturer's computer systems without having to be recoded. Unix was selected as the basis for a standard system interface partly because it was "manufacturer-neutral."</a:t>
            </a:r>
          </a:p>
        </p:txBody>
      </p:sp>
    </p:spTree>
    <p:extLst>
      <p:ext uri="{BB962C8B-B14F-4D97-AF65-F5344CB8AC3E}">
        <p14:creationId xmlns:p14="http://schemas.microsoft.com/office/powerpoint/2010/main" val="42946167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Blocking </a:t>
            </a:r>
            <a:r>
              <a:rPr lang="en-NZ" dirty="0" smtClean="0"/>
              <a:t>App</a:t>
            </a:r>
            <a:endParaRPr lang="en-NZ" dirty="0"/>
          </a:p>
        </p:txBody>
      </p:sp>
      <p:sp>
        <p:nvSpPr>
          <p:cNvPr id="3" name="Content Placeholder 2"/>
          <p:cNvSpPr>
            <a:spLocks noGrp="1"/>
          </p:cNvSpPr>
          <p:nvPr>
            <p:ph idx="1"/>
          </p:nvPr>
        </p:nvSpPr>
        <p:spPr/>
        <p:txBody>
          <a:bodyPr/>
          <a:lstStyle/>
          <a:p>
            <a:endParaRPr lang="en-NZ"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132856"/>
            <a:ext cx="7722646"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04091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Output</a:t>
            </a:r>
            <a:endParaRPr lang="en-NZ" dirty="0"/>
          </a:p>
        </p:txBody>
      </p:sp>
      <p:sp>
        <p:nvSpPr>
          <p:cNvPr id="4" name="Content Placeholder 3"/>
          <p:cNvSpPr>
            <a:spLocks noGrp="1"/>
          </p:cNvSpPr>
          <p:nvPr>
            <p:ph sz="half" idx="1"/>
          </p:nvPr>
        </p:nvSpPr>
        <p:spPr/>
        <p:txBody>
          <a:bodyPr/>
          <a:lstStyle/>
          <a:p>
            <a:endParaRPr lang="en-NZ"/>
          </a:p>
        </p:txBody>
      </p:sp>
      <p:sp>
        <p:nvSpPr>
          <p:cNvPr id="5" name="Content Placeholder 4"/>
          <p:cNvSpPr>
            <a:spLocks noGrp="1"/>
          </p:cNvSpPr>
          <p:nvPr>
            <p:ph sz="half" idx="2"/>
          </p:nvPr>
        </p:nvSpPr>
        <p:spPr/>
        <p:txBody>
          <a:bodyPr/>
          <a:lstStyle/>
          <a:p>
            <a:r>
              <a:rPr lang="en-NZ" dirty="0" smtClean="0"/>
              <a:t>After click Long Time Task button, the program is not responsive until that long time task finish.</a:t>
            </a:r>
            <a:endParaRPr lang="en-NZ"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08628"/>
            <a:ext cx="4013388" cy="3240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31056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NZ" dirty="0" smtClean="0"/>
              <a:t>Non-Blocking App</a:t>
            </a:r>
            <a:endParaRPr lang="en-NZ" dirty="0"/>
          </a:p>
        </p:txBody>
      </p:sp>
      <p:sp>
        <p:nvSpPr>
          <p:cNvPr id="8" name="Content Placeholder 7"/>
          <p:cNvSpPr>
            <a:spLocks noGrp="1"/>
          </p:cNvSpPr>
          <p:nvPr>
            <p:ph idx="1"/>
          </p:nvPr>
        </p:nvSpPr>
        <p:spPr/>
        <p:txBody>
          <a:bodyPr/>
          <a:lstStyle/>
          <a:p>
            <a:endParaRPr lang="en-NZ"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196752"/>
            <a:ext cx="6182020"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3832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NZ" dirty="0" smtClean="0"/>
              <a:t>Output</a:t>
            </a:r>
            <a:endParaRPr lang="en-NZ" dirty="0"/>
          </a:p>
        </p:txBody>
      </p:sp>
      <p:sp>
        <p:nvSpPr>
          <p:cNvPr id="6" name="Content Placeholder 5"/>
          <p:cNvSpPr>
            <a:spLocks noGrp="1"/>
          </p:cNvSpPr>
          <p:nvPr>
            <p:ph sz="half" idx="2"/>
          </p:nvPr>
        </p:nvSpPr>
        <p:spPr/>
        <p:txBody>
          <a:bodyPr/>
          <a:lstStyle/>
          <a:p>
            <a:r>
              <a:rPr lang="en-NZ" dirty="0" smtClean="0"/>
              <a:t>Program </a:t>
            </a:r>
            <a:r>
              <a:rPr lang="en-NZ" dirty="0"/>
              <a:t>is </a:t>
            </a:r>
            <a:r>
              <a:rPr lang="en-NZ" dirty="0" smtClean="0"/>
              <a:t>still responsive after </a:t>
            </a:r>
            <a:r>
              <a:rPr lang="en-NZ" dirty="0"/>
              <a:t>Long Time Task </a:t>
            </a:r>
            <a:r>
              <a:rPr lang="en-NZ" dirty="0" smtClean="0"/>
              <a:t>button</a:t>
            </a:r>
            <a:r>
              <a:rPr lang="en-NZ" dirty="0"/>
              <a:t> </a:t>
            </a:r>
            <a:r>
              <a:rPr lang="en-NZ" dirty="0" smtClean="0"/>
              <a:t>click</a:t>
            </a:r>
            <a:endParaRPr lang="en-NZ" dirty="0"/>
          </a:p>
        </p:txBody>
      </p:sp>
      <p:pic>
        <p:nvPicPr>
          <p:cNvPr id="409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95535" y="1700808"/>
            <a:ext cx="4233638"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10243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NZ" dirty="0" smtClean="0"/>
              <a:t>Multi-Threading App (Chat Room)</a:t>
            </a:r>
            <a:endParaRPr lang="en-NZ" dirty="0"/>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412776"/>
            <a:ext cx="7560840" cy="44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78556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924944"/>
            <a:ext cx="8229600" cy="1143000"/>
          </a:xfrm>
        </p:spPr>
        <p:txBody>
          <a:bodyPr/>
          <a:lstStyle/>
          <a:p>
            <a:r>
              <a:rPr lang="en-NZ" dirty="0" smtClean="0"/>
              <a:t>Chat Room Demo</a:t>
            </a:r>
            <a:endParaRPr lang="en-NZ" dirty="0"/>
          </a:p>
        </p:txBody>
      </p:sp>
      <p:sp>
        <p:nvSpPr>
          <p:cNvPr id="3" name="Content Placeholder 2"/>
          <p:cNvSpPr>
            <a:spLocks noGrp="1"/>
          </p:cNvSpPr>
          <p:nvPr>
            <p:ph idx="1"/>
          </p:nvPr>
        </p:nvSpPr>
        <p:spPr/>
        <p:txBody>
          <a:bodyPr/>
          <a:lstStyle/>
          <a:p>
            <a:endParaRPr lang="en-NZ" dirty="0"/>
          </a:p>
        </p:txBody>
      </p:sp>
    </p:spTree>
    <p:extLst>
      <p:ext uri="{BB962C8B-B14F-4D97-AF65-F5344CB8AC3E}">
        <p14:creationId xmlns:p14="http://schemas.microsoft.com/office/powerpoint/2010/main" val="1284552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Client (1)</a:t>
            </a:r>
            <a:endParaRPr lang="en-NZ"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8985" y="1600200"/>
            <a:ext cx="682603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12537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Client (2)</a:t>
            </a:r>
            <a:endParaRPr lang="en-NZ"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2709" y="1600200"/>
            <a:ext cx="5893091" cy="478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85096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Server (1)</a:t>
            </a:r>
            <a:endParaRPr lang="en-NZ"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1484784"/>
            <a:ext cx="7632848"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57851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Server(2)</a:t>
            </a:r>
            <a:endParaRPr lang="en-NZ"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54765"/>
            <a:ext cx="8229600" cy="3816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3995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Pthreads</a:t>
            </a:r>
            <a:r>
              <a:rPr lang="en-US" dirty="0"/>
              <a:t> </a:t>
            </a:r>
            <a:r>
              <a:rPr lang="en-US" dirty="0" smtClean="0"/>
              <a:t>&amp; Threads in C++</a:t>
            </a:r>
            <a:endParaRPr lang="en-US" dirty="0"/>
          </a:p>
        </p:txBody>
      </p:sp>
      <p:sp>
        <p:nvSpPr>
          <p:cNvPr id="9" name="TextBox 8"/>
          <p:cNvSpPr txBox="1"/>
          <p:nvPr/>
        </p:nvSpPr>
        <p:spPr>
          <a:xfrm>
            <a:off x="714777" y="1596979"/>
            <a:ext cx="7089821"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POSIX threads are called as </a:t>
            </a:r>
            <a:r>
              <a:rPr lang="en-US" sz="2400" dirty="0" err="1" smtClean="0">
                <a:latin typeface="Times New Roman" panose="02020603050405020304" pitchFamily="18" charset="0"/>
                <a:cs typeface="Times New Roman" panose="02020603050405020304" pitchFamily="18" charset="0"/>
              </a:rPr>
              <a:t>Pthreads</a:t>
            </a:r>
            <a:r>
              <a:rPr lang="en-US" sz="24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Pthreads</a:t>
            </a:r>
            <a:r>
              <a:rPr lang="en-US" sz="2400" dirty="0" smtClean="0">
                <a:latin typeface="Times New Roman" panose="02020603050405020304" pitchFamily="18" charset="0"/>
                <a:cs typeface="Times New Roman" panose="02020603050405020304" pitchFamily="18" charset="0"/>
              </a:rPr>
              <a:t> are defined as a set of C language programming types and procedure calls with a </a:t>
            </a:r>
            <a:r>
              <a:rPr lang="en-US" sz="2400" dirty="0" err="1" smtClean="0">
                <a:latin typeface="Times New Roman" panose="02020603050405020304" pitchFamily="18" charset="0"/>
                <a:cs typeface="Times New Roman" panose="02020603050405020304" pitchFamily="18" charset="0"/>
              </a:rPr>
              <a:t>pthread.h</a:t>
            </a:r>
            <a:r>
              <a:rPr lang="en-US" sz="2400" dirty="0" smtClean="0">
                <a:latin typeface="Times New Roman" panose="02020603050405020304" pitchFamily="18" charset="0"/>
                <a:cs typeface="Times New Roman" panose="02020603050405020304" pitchFamily="18" charset="0"/>
              </a:rPr>
              <a:t> header file.</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#include&lt;</a:t>
            </a:r>
            <a:r>
              <a:rPr lang="en-US" sz="2400" dirty="0" err="1" smtClean="0">
                <a:latin typeface="Times New Roman" panose="02020603050405020304" pitchFamily="18" charset="0"/>
                <a:cs typeface="Times New Roman" panose="02020603050405020304" pitchFamily="18" charset="0"/>
              </a:rPr>
              <a:t>pthread.h</a:t>
            </a:r>
            <a:r>
              <a:rPr lang="en-US" sz="2400" dirty="0" smtClean="0">
                <a:latin typeface="Times New Roman" panose="02020603050405020304" pitchFamily="18" charset="0"/>
                <a:cs typeface="Times New Roman" panose="02020603050405020304" pitchFamily="18" charset="0"/>
              </a:rPr>
              <a:t>&gt; //header required for thread operations.</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Compilation of C++ thread program can be done as: </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g++ </a:t>
            </a:r>
            <a:r>
              <a:rPr lang="en-US" sz="2400" dirty="0" err="1" smtClean="0">
                <a:latin typeface="Times New Roman" panose="02020603050405020304" pitchFamily="18" charset="0"/>
                <a:cs typeface="Times New Roman" panose="02020603050405020304" pitchFamily="18" charset="0"/>
              </a:rPr>
              <a:t>filename.c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lpthread</a:t>
            </a: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lpthread</a:t>
            </a:r>
            <a:r>
              <a:rPr lang="en-US" sz="2400" dirty="0" smtClean="0">
                <a:latin typeface="Times New Roman" panose="02020603050405020304" pitchFamily="18" charset="0"/>
                <a:cs typeface="Times New Roman" panose="02020603050405020304" pitchFamily="18" charset="0"/>
              </a:rPr>
              <a:t> command is used to indicate that you will link with the </a:t>
            </a:r>
            <a:r>
              <a:rPr lang="en-US" sz="2400" dirty="0" err="1" smtClean="0">
                <a:latin typeface="Times New Roman" panose="02020603050405020304" pitchFamily="18" charset="0"/>
                <a:cs typeface="Times New Roman" panose="02020603050405020304" pitchFamily="18" charset="0"/>
              </a:rPr>
              <a:t>pthread</a:t>
            </a:r>
            <a:r>
              <a:rPr lang="en-US" sz="2400" dirty="0" smtClean="0">
                <a:latin typeface="Times New Roman" panose="02020603050405020304" pitchFamily="18" charset="0"/>
                <a:cs typeface="Times New Roman" panose="02020603050405020304" pitchFamily="18" charset="0"/>
              </a:rPr>
              <a:t> library.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661630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Server (3)</a:t>
            </a:r>
            <a:endParaRPr lang="en-NZ"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3990" y="1600200"/>
            <a:ext cx="641601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1733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Output (Server)</a:t>
            </a:r>
            <a:endParaRPr lang="en-NZ" dirty="0"/>
          </a:p>
        </p:txBody>
      </p:sp>
      <p:sp>
        <p:nvSpPr>
          <p:cNvPr id="3" name="Content Placeholder 2"/>
          <p:cNvSpPr>
            <a:spLocks noGrp="1"/>
          </p:cNvSpPr>
          <p:nvPr>
            <p:ph idx="1"/>
          </p:nvPr>
        </p:nvSpPr>
        <p:spPr/>
        <p:txBody>
          <a:bodyPr/>
          <a:lstStyle/>
          <a:p>
            <a:endParaRPr lang="en-NZ"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684" y="1628800"/>
            <a:ext cx="6457950"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5663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Output (Client)</a:t>
            </a:r>
            <a:endParaRPr lang="en-NZ"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70138"/>
            <a:ext cx="8435280" cy="3470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03012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36912"/>
            <a:ext cx="8229600" cy="1143000"/>
          </a:xfrm>
        </p:spPr>
        <p:txBody>
          <a:bodyPr/>
          <a:lstStyle/>
          <a:p>
            <a:r>
              <a:rPr lang="en-NZ" dirty="0" smtClean="0"/>
              <a:t>Thank you very much!</a:t>
            </a:r>
            <a:endParaRPr lang="en-NZ" dirty="0"/>
          </a:p>
        </p:txBody>
      </p:sp>
      <p:sp>
        <p:nvSpPr>
          <p:cNvPr id="3" name="Content Placeholder 2"/>
          <p:cNvSpPr>
            <a:spLocks noGrp="1"/>
          </p:cNvSpPr>
          <p:nvPr>
            <p:ph idx="1"/>
          </p:nvPr>
        </p:nvSpPr>
        <p:spPr/>
        <p:txBody>
          <a:bodyPr/>
          <a:lstStyle/>
          <a:p>
            <a:endParaRPr lang="en-NZ"/>
          </a:p>
        </p:txBody>
      </p:sp>
    </p:spTree>
    <p:extLst>
      <p:ext uri="{BB962C8B-B14F-4D97-AF65-F5344CB8AC3E}">
        <p14:creationId xmlns:p14="http://schemas.microsoft.com/office/powerpoint/2010/main" val="3031921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Identifiers in </a:t>
            </a:r>
            <a:r>
              <a:rPr lang="en-US" dirty="0" err="1" smtClean="0"/>
              <a:t>pthread</a:t>
            </a:r>
            <a:r>
              <a:rPr lang="en-US" dirty="0" smtClean="0"/>
              <a:t> library</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53988103"/>
              </p:ext>
            </p:extLst>
          </p:nvPr>
        </p:nvGraphicFramePr>
        <p:xfrm>
          <a:off x="627845" y="2139283"/>
          <a:ext cx="7418231" cy="3965303"/>
        </p:xfrm>
        <a:graphic>
          <a:graphicData uri="http://schemas.openxmlformats.org/drawingml/2006/table">
            <a:tbl>
              <a:tblPr>
                <a:tableStyleId>{5940675A-B579-460E-94D1-54222C63F5DA}</a:tableStyleId>
              </a:tblPr>
              <a:tblGrid>
                <a:gridCol w="2240924"/>
                <a:gridCol w="5177307"/>
              </a:tblGrid>
              <a:tr h="366862">
                <a:tc>
                  <a:txBody>
                    <a:bodyPr/>
                    <a:lstStyle/>
                    <a:p>
                      <a:r>
                        <a:rPr lang="en-US" b="1" dirty="0"/>
                        <a:t>Routine Prefix</a:t>
                      </a:r>
                    </a:p>
                  </a:txBody>
                  <a:tcPr marL="35719" marR="35719" marT="47625" marB="47625" anchor="ctr"/>
                </a:tc>
                <a:tc>
                  <a:txBody>
                    <a:bodyPr/>
                    <a:lstStyle/>
                    <a:p>
                      <a:r>
                        <a:rPr lang="en-US" b="1" dirty="0"/>
                        <a:t>Functional Group</a:t>
                      </a:r>
                    </a:p>
                  </a:txBody>
                  <a:tcPr marL="35719" marR="35719" marT="47625" marB="47625" anchor="ctr"/>
                </a:tc>
              </a:tr>
              <a:tr h="639173">
                <a:tc>
                  <a:txBody>
                    <a:bodyPr/>
                    <a:lstStyle/>
                    <a:p>
                      <a:r>
                        <a:rPr lang="en-US" dirty="0" err="1"/>
                        <a:t>pthread</a:t>
                      </a:r>
                      <a:r>
                        <a:rPr lang="en-US" dirty="0"/>
                        <a:t>_</a:t>
                      </a:r>
                    </a:p>
                  </a:txBody>
                  <a:tcPr marL="35719" marR="35719" marT="47625" marB="47625" anchor="ctr"/>
                </a:tc>
                <a:tc>
                  <a:txBody>
                    <a:bodyPr/>
                    <a:lstStyle/>
                    <a:p>
                      <a:r>
                        <a:rPr lang="en-US"/>
                        <a:t>Threads themselves and miscellaneous subroutines</a:t>
                      </a:r>
                    </a:p>
                  </a:txBody>
                  <a:tcPr marL="35719" marR="35719" marT="47625" marB="47625" anchor="ctr"/>
                </a:tc>
              </a:tr>
              <a:tr h="366862">
                <a:tc>
                  <a:txBody>
                    <a:bodyPr/>
                    <a:lstStyle/>
                    <a:p>
                      <a:r>
                        <a:rPr lang="en-US" dirty="0" err="1"/>
                        <a:t>pthread_attr</a:t>
                      </a:r>
                      <a:r>
                        <a:rPr lang="en-US" dirty="0"/>
                        <a:t>_</a:t>
                      </a:r>
                    </a:p>
                  </a:txBody>
                  <a:tcPr marL="35719" marR="35719" marT="47625" marB="47625" anchor="ctr"/>
                </a:tc>
                <a:tc>
                  <a:txBody>
                    <a:bodyPr/>
                    <a:lstStyle/>
                    <a:p>
                      <a:r>
                        <a:rPr lang="en-US"/>
                        <a:t>Thread attributes objects</a:t>
                      </a:r>
                    </a:p>
                  </a:txBody>
                  <a:tcPr marL="35719" marR="35719" marT="47625" marB="47625" anchor="ctr"/>
                </a:tc>
              </a:tr>
              <a:tr h="366862">
                <a:tc>
                  <a:txBody>
                    <a:bodyPr/>
                    <a:lstStyle/>
                    <a:p>
                      <a:r>
                        <a:rPr lang="en-US" dirty="0" err="1"/>
                        <a:t>pthread_mutex</a:t>
                      </a:r>
                      <a:r>
                        <a:rPr lang="en-US" dirty="0"/>
                        <a:t>_</a:t>
                      </a:r>
                    </a:p>
                  </a:txBody>
                  <a:tcPr marL="35719" marR="35719" marT="47625" marB="47625" anchor="ctr"/>
                </a:tc>
                <a:tc>
                  <a:txBody>
                    <a:bodyPr/>
                    <a:lstStyle/>
                    <a:p>
                      <a:r>
                        <a:rPr lang="en-US"/>
                        <a:t>Mutexes</a:t>
                      </a:r>
                    </a:p>
                  </a:txBody>
                  <a:tcPr marL="35719" marR="35719" marT="47625" marB="47625" anchor="ctr"/>
                </a:tc>
              </a:tr>
              <a:tr h="366862">
                <a:tc>
                  <a:txBody>
                    <a:bodyPr/>
                    <a:lstStyle/>
                    <a:p>
                      <a:r>
                        <a:rPr lang="en-US"/>
                        <a:t>pthread_mutexattr_</a:t>
                      </a:r>
                    </a:p>
                  </a:txBody>
                  <a:tcPr marL="35719" marR="35719" marT="47625" marB="47625" anchor="ctr"/>
                </a:tc>
                <a:tc>
                  <a:txBody>
                    <a:bodyPr/>
                    <a:lstStyle/>
                    <a:p>
                      <a:r>
                        <a:rPr lang="en-US"/>
                        <a:t>Mutex attributes objects.</a:t>
                      </a:r>
                    </a:p>
                  </a:txBody>
                  <a:tcPr marL="35719" marR="35719" marT="47625" marB="47625" anchor="ctr"/>
                </a:tc>
              </a:tr>
              <a:tr h="366862">
                <a:tc>
                  <a:txBody>
                    <a:bodyPr/>
                    <a:lstStyle/>
                    <a:p>
                      <a:r>
                        <a:rPr lang="en-US"/>
                        <a:t>pthread_cond_</a:t>
                      </a:r>
                    </a:p>
                  </a:txBody>
                  <a:tcPr marL="35719" marR="35719" marT="47625" marB="47625" anchor="ctr"/>
                </a:tc>
                <a:tc>
                  <a:txBody>
                    <a:bodyPr/>
                    <a:lstStyle/>
                    <a:p>
                      <a:r>
                        <a:rPr lang="en-US"/>
                        <a:t>Condition variables</a:t>
                      </a:r>
                    </a:p>
                  </a:txBody>
                  <a:tcPr marL="35719" marR="35719" marT="47625" marB="47625" anchor="ctr"/>
                </a:tc>
              </a:tr>
              <a:tr h="366862">
                <a:tc>
                  <a:txBody>
                    <a:bodyPr/>
                    <a:lstStyle/>
                    <a:p>
                      <a:r>
                        <a:rPr lang="en-US"/>
                        <a:t>pthread_condattr_</a:t>
                      </a:r>
                    </a:p>
                  </a:txBody>
                  <a:tcPr marL="35719" marR="35719" marT="47625" marB="47625" anchor="ctr"/>
                </a:tc>
                <a:tc>
                  <a:txBody>
                    <a:bodyPr/>
                    <a:lstStyle/>
                    <a:p>
                      <a:r>
                        <a:rPr lang="en-US"/>
                        <a:t>Condition attributes objects</a:t>
                      </a:r>
                    </a:p>
                  </a:txBody>
                  <a:tcPr marL="35719" marR="35719" marT="47625" marB="47625" anchor="ctr"/>
                </a:tc>
              </a:tr>
              <a:tr h="366862">
                <a:tc>
                  <a:txBody>
                    <a:bodyPr/>
                    <a:lstStyle/>
                    <a:p>
                      <a:r>
                        <a:rPr lang="en-US"/>
                        <a:t>pthread_key_</a:t>
                      </a:r>
                    </a:p>
                  </a:txBody>
                  <a:tcPr marL="35719" marR="35719" marT="47625" marB="47625" anchor="ctr"/>
                </a:tc>
                <a:tc>
                  <a:txBody>
                    <a:bodyPr/>
                    <a:lstStyle/>
                    <a:p>
                      <a:r>
                        <a:rPr lang="en-US"/>
                        <a:t>Thread-specific data keys</a:t>
                      </a:r>
                    </a:p>
                  </a:txBody>
                  <a:tcPr marL="35719" marR="35719" marT="47625" marB="47625" anchor="ctr"/>
                </a:tc>
              </a:tr>
              <a:tr h="366862">
                <a:tc>
                  <a:txBody>
                    <a:bodyPr/>
                    <a:lstStyle/>
                    <a:p>
                      <a:r>
                        <a:rPr lang="en-US"/>
                        <a:t>pthread_rwlock_</a:t>
                      </a:r>
                    </a:p>
                  </a:txBody>
                  <a:tcPr marL="35719" marR="35719" marT="47625" marB="47625" anchor="ctr"/>
                </a:tc>
                <a:tc>
                  <a:txBody>
                    <a:bodyPr/>
                    <a:lstStyle/>
                    <a:p>
                      <a:r>
                        <a:rPr lang="en-US"/>
                        <a:t>Read/write locks</a:t>
                      </a:r>
                    </a:p>
                  </a:txBody>
                  <a:tcPr marL="35719" marR="35719" marT="47625" marB="47625" anchor="ctr"/>
                </a:tc>
              </a:tr>
              <a:tr h="366862">
                <a:tc>
                  <a:txBody>
                    <a:bodyPr/>
                    <a:lstStyle/>
                    <a:p>
                      <a:r>
                        <a:rPr lang="en-US"/>
                        <a:t>pthread_barrier_</a:t>
                      </a:r>
                    </a:p>
                  </a:txBody>
                  <a:tcPr marL="35719" marR="35719" marT="47625" marB="47625" anchor="ctr"/>
                </a:tc>
                <a:tc>
                  <a:txBody>
                    <a:bodyPr/>
                    <a:lstStyle/>
                    <a:p>
                      <a:r>
                        <a:rPr lang="en-US" dirty="0"/>
                        <a:t>Synchronization barriers</a:t>
                      </a:r>
                    </a:p>
                  </a:txBody>
                  <a:tcPr marL="35719" marR="35719" marT="47625" marB="47625" anchor="ctr"/>
                </a:tc>
              </a:tr>
            </a:tbl>
          </a:graphicData>
        </a:graphic>
      </p:graphicFrame>
    </p:spTree>
    <p:extLst>
      <p:ext uri="{BB962C8B-B14F-4D97-AF65-F5344CB8AC3E}">
        <p14:creationId xmlns:p14="http://schemas.microsoft.com/office/powerpoint/2010/main" val="2521666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52306"/>
          </a:xfrm>
        </p:spPr>
        <p:txBody>
          <a:bodyPr>
            <a:normAutofit fontScale="90000"/>
          </a:bodyPr>
          <a:lstStyle/>
          <a:p>
            <a:r>
              <a:rPr lang="en-US" dirty="0" smtClean="0"/>
              <a:t>Thread Creation</a:t>
            </a:r>
            <a:endParaRPr lang="en-US" dirty="0"/>
          </a:p>
        </p:txBody>
      </p:sp>
      <p:sp>
        <p:nvSpPr>
          <p:cNvPr id="3" name="Rectangle 1"/>
          <p:cNvSpPr>
            <a:spLocks noChangeArrowheads="1"/>
          </p:cNvSpPr>
          <p:nvPr/>
        </p:nvSpPr>
        <p:spPr bwMode="auto">
          <a:xfrm>
            <a:off x="777737" y="868096"/>
            <a:ext cx="639831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Synopsis:</a:t>
            </a:r>
            <a:r>
              <a:rPr kumimoji="0" lang="en-US" altLang="en-US" sz="2000" b="0" i="0" u="none" strike="noStrike" cap="none" normalizeH="0" dirty="0" smtClean="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int pthread_create(</a:t>
            </a:r>
            <a:r>
              <a:rPr kumimoji="0" lang="en-US" altLang="en-US" sz="2000" b="1"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pthread_t</a:t>
            </a:r>
            <a:r>
              <a:rPr kumimoji="0" lang="en-US" altLang="en-US" sz="20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*restrict thread, </a:t>
            </a:r>
            <a:r>
              <a:rPr kumimoji="0" lang="en-US" altLang="en-US" sz="2000" b="1"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const</a:t>
            </a:r>
            <a:r>
              <a:rPr kumimoji="0" lang="en-US" altLang="en-US" sz="20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pthread_attr_t</a:t>
            </a:r>
            <a:r>
              <a:rPr kumimoji="0" lang="en-US" altLang="en-US" sz="20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*restrict </a:t>
            </a:r>
            <a:r>
              <a:rPr kumimoji="0" lang="en-US" altLang="en-US" sz="2000" b="1"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attr</a:t>
            </a:r>
            <a:r>
              <a:rPr kumimoji="0" lang="en-US" altLang="en-US" sz="20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void *(*</a:t>
            </a:r>
            <a:r>
              <a:rPr kumimoji="0" lang="en-US" altLang="en-US" sz="2000" b="1"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start_routine</a:t>
            </a:r>
            <a:r>
              <a:rPr kumimoji="0" lang="en-US" altLang="en-US" sz="20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)(void*), void *restrict </a:t>
            </a:r>
            <a:r>
              <a:rPr kumimoji="0" lang="en-US" altLang="en-US" sz="2000" b="1"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arg</a:t>
            </a:r>
            <a:r>
              <a:rPr kumimoji="0" lang="en-US" altLang="en-US" sz="20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sp>
        <p:nvSpPr>
          <p:cNvPr id="4" name="Rectangle 2"/>
          <p:cNvSpPr>
            <a:spLocks noChangeArrowheads="1"/>
          </p:cNvSpPr>
          <p:nvPr/>
        </p:nvSpPr>
        <p:spPr bwMode="auto">
          <a:xfrm>
            <a:off x="628651" y="2499312"/>
            <a:ext cx="6855515"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Pthread_create returns 0 if successful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pthread_create arguments: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thread: An opaque, unique identifier for the new thread returned by the subroutine.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attr</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An opaque attribute object that may be used to set thread attributes. You can specify a thread attributes object, or NULL for the default values.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start_routine</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the C routine that the thread will execute once it is created.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arg</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 single argument that may be passed to </a:t>
            </a:r>
            <a:r>
              <a:rPr kumimoji="0" lang="en-US" altLang="en-US" sz="2000" b="0" i="1"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start_routine</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It must be passed by reference as a pointer cast of type void. NULL may be used if no argument is to be passed.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4415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1460</TotalTime>
  <Words>3693</Words>
  <Application>Microsoft Office PowerPoint</Application>
  <PresentationFormat>On-screen Show (4:3)</PresentationFormat>
  <Paragraphs>1383</Paragraphs>
  <Slides>73</Slides>
  <Notes>2</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Office Theme</vt:lpstr>
      <vt:lpstr>Thread</vt:lpstr>
      <vt:lpstr>What are Threads?</vt:lpstr>
      <vt:lpstr>Processes and Threads</vt:lpstr>
      <vt:lpstr>PowerPoint Presentation</vt:lpstr>
      <vt:lpstr>Life Cycle of a Thread</vt:lpstr>
      <vt:lpstr>POSIX</vt:lpstr>
      <vt:lpstr>Pthreads &amp; Threads in C++</vt:lpstr>
      <vt:lpstr>Identifiers in pthread library</vt:lpstr>
      <vt:lpstr>Thread Creation</vt:lpstr>
      <vt:lpstr>Thread termnation</vt:lpstr>
      <vt:lpstr>Some other routines</vt:lpstr>
      <vt:lpstr>Example 1 : C++</vt:lpstr>
      <vt:lpstr>PowerPoint Presentation</vt:lpstr>
      <vt:lpstr>Output :</vt:lpstr>
      <vt:lpstr>Example 2: C++</vt:lpstr>
      <vt:lpstr>PowerPoint Presentation</vt:lpstr>
      <vt:lpstr>Output: </vt:lpstr>
      <vt:lpstr>Threads in C#</vt:lpstr>
      <vt:lpstr>Example 1</vt:lpstr>
      <vt:lpstr>Output: </vt:lpstr>
      <vt:lpstr>Example 2: Multithreaded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Thread in Java</vt:lpstr>
      <vt:lpstr>Thread Libraries</vt:lpstr>
      <vt:lpstr>By extending Thread class</vt:lpstr>
      <vt:lpstr>By implementing the Runnable interface</vt:lpstr>
      <vt:lpstr>Multithreading</vt:lpstr>
      <vt:lpstr>Multithreading</vt:lpstr>
      <vt:lpstr>PowerPoint Presentation</vt:lpstr>
      <vt:lpstr>PowerPoint Presentation</vt:lpstr>
      <vt:lpstr>PowerPoint Presentation</vt:lpstr>
      <vt:lpstr>PowerPoint Presentation</vt:lpstr>
      <vt:lpstr>Thread in Java</vt:lpstr>
      <vt:lpstr>No Mutext</vt:lpstr>
      <vt:lpstr>No Mutext Output 1</vt:lpstr>
      <vt:lpstr>No Mutext Output 2</vt:lpstr>
      <vt:lpstr>No Mutext Output 3</vt:lpstr>
      <vt:lpstr>Mutex</vt:lpstr>
      <vt:lpstr>Mutex Output 1</vt:lpstr>
      <vt:lpstr>Mutex Output 1</vt:lpstr>
      <vt:lpstr>Server</vt:lpstr>
      <vt:lpstr>Server</vt:lpstr>
      <vt:lpstr>Client1</vt:lpstr>
      <vt:lpstr>Client1</vt:lpstr>
      <vt:lpstr>Client 2</vt:lpstr>
      <vt:lpstr>Client2</vt:lpstr>
      <vt:lpstr>Thread in C#</vt:lpstr>
      <vt:lpstr>Introduction</vt:lpstr>
      <vt:lpstr>Basic Syntax</vt:lpstr>
      <vt:lpstr>Create Thread</vt:lpstr>
      <vt:lpstr>Advantage of Thread</vt:lpstr>
      <vt:lpstr>Blocking Demo</vt:lpstr>
      <vt:lpstr>Blocking App</vt:lpstr>
      <vt:lpstr>Output</vt:lpstr>
      <vt:lpstr>Non-Blocking App</vt:lpstr>
      <vt:lpstr>Output</vt:lpstr>
      <vt:lpstr>Multi-Threading App (Chat Room)</vt:lpstr>
      <vt:lpstr>Chat Room Demo</vt:lpstr>
      <vt:lpstr>Client (1)</vt:lpstr>
      <vt:lpstr>Client (2)</vt:lpstr>
      <vt:lpstr>Server (1)</vt:lpstr>
      <vt:lpstr>Server(2)</vt:lpstr>
      <vt:lpstr>Server (3)</vt:lpstr>
      <vt:lpstr>Output (Server)</vt:lpstr>
      <vt:lpstr>Output (Client)</vt:lpstr>
      <vt:lpstr>Thank you very much!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dc:title>
  <dc:creator>Qiao</dc:creator>
  <cp:lastModifiedBy>Qiao</cp:lastModifiedBy>
  <cp:revision>37</cp:revision>
  <dcterms:created xsi:type="dcterms:W3CDTF">2015-04-11T21:24:45Z</dcterms:created>
  <dcterms:modified xsi:type="dcterms:W3CDTF">2015-04-13T19:04:22Z</dcterms:modified>
</cp:coreProperties>
</file>