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24"/>
  </p:notesMasterIdLst>
  <p:sldIdLst>
    <p:sldId id="370" r:id="rId2"/>
    <p:sldId id="371" r:id="rId3"/>
    <p:sldId id="372" r:id="rId4"/>
    <p:sldId id="373" r:id="rId5"/>
    <p:sldId id="374" r:id="rId6"/>
    <p:sldId id="375" r:id="rId7"/>
    <p:sldId id="376" r:id="rId8"/>
    <p:sldId id="377" r:id="rId9"/>
    <p:sldId id="378" r:id="rId10"/>
    <p:sldId id="379" r:id="rId11"/>
    <p:sldId id="380" r:id="rId12"/>
    <p:sldId id="381" r:id="rId13"/>
    <p:sldId id="382" r:id="rId14"/>
    <p:sldId id="383" r:id="rId15"/>
    <p:sldId id="384" r:id="rId16"/>
    <p:sldId id="385" r:id="rId17"/>
    <p:sldId id="386" r:id="rId18"/>
    <p:sldId id="387" r:id="rId19"/>
    <p:sldId id="388" r:id="rId20"/>
    <p:sldId id="389" r:id="rId21"/>
    <p:sldId id="390" r:id="rId22"/>
    <p:sldId id="391" r:id="rId23"/>
    <p:sldId id="392" r:id="rId24"/>
    <p:sldId id="393" r:id="rId25"/>
    <p:sldId id="394" r:id="rId26"/>
    <p:sldId id="395" r:id="rId27"/>
    <p:sldId id="396" r:id="rId28"/>
    <p:sldId id="397" r:id="rId29"/>
    <p:sldId id="398" r:id="rId30"/>
    <p:sldId id="399" r:id="rId31"/>
    <p:sldId id="400" r:id="rId32"/>
    <p:sldId id="401" r:id="rId33"/>
    <p:sldId id="402" r:id="rId34"/>
    <p:sldId id="403" r:id="rId35"/>
    <p:sldId id="404" r:id="rId36"/>
    <p:sldId id="405" r:id="rId37"/>
    <p:sldId id="406" r:id="rId38"/>
    <p:sldId id="407" r:id="rId39"/>
    <p:sldId id="408" r:id="rId40"/>
    <p:sldId id="409" r:id="rId41"/>
    <p:sldId id="410" r:id="rId42"/>
    <p:sldId id="411" r:id="rId43"/>
    <p:sldId id="412" r:id="rId44"/>
    <p:sldId id="413" r:id="rId45"/>
    <p:sldId id="414" r:id="rId46"/>
    <p:sldId id="415" r:id="rId47"/>
    <p:sldId id="416" r:id="rId48"/>
    <p:sldId id="417" r:id="rId49"/>
    <p:sldId id="418" r:id="rId50"/>
    <p:sldId id="419" r:id="rId51"/>
    <p:sldId id="420" r:id="rId52"/>
    <p:sldId id="421" r:id="rId53"/>
    <p:sldId id="422" r:id="rId54"/>
    <p:sldId id="423" r:id="rId55"/>
    <p:sldId id="424" r:id="rId56"/>
    <p:sldId id="425" r:id="rId57"/>
    <p:sldId id="426" r:id="rId58"/>
    <p:sldId id="427" r:id="rId59"/>
    <p:sldId id="428" r:id="rId60"/>
    <p:sldId id="429" r:id="rId61"/>
    <p:sldId id="430" r:id="rId62"/>
    <p:sldId id="431" r:id="rId63"/>
    <p:sldId id="432" r:id="rId64"/>
    <p:sldId id="433" r:id="rId65"/>
    <p:sldId id="434" r:id="rId66"/>
    <p:sldId id="435" r:id="rId67"/>
    <p:sldId id="436" r:id="rId68"/>
    <p:sldId id="437" r:id="rId69"/>
    <p:sldId id="438" r:id="rId70"/>
    <p:sldId id="439" r:id="rId71"/>
    <p:sldId id="440" r:id="rId72"/>
    <p:sldId id="441" r:id="rId73"/>
    <p:sldId id="442" r:id="rId74"/>
    <p:sldId id="443" r:id="rId75"/>
    <p:sldId id="444" r:id="rId76"/>
    <p:sldId id="445" r:id="rId77"/>
    <p:sldId id="446" r:id="rId78"/>
    <p:sldId id="447" r:id="rId79"/>
    <p:sldId id="448" r:id="rId80"/>
    <p:sldId id="449" r:id="rId81"/>
    <p:sldId id="450" r:id="rId82"/>
    <p:sldId id="451" r:id="rId83"/>
    <p:sldId id="452" r:id="rId84"/>
    <p:sldId id="453" r:id="rId85"/>
    <p:sldId id="454" r:id="rId86"/>
    <p:sldId id="455" r:id="rId87"/>
    <p:sldId id="456" r:id="rId88"/>
    <p:sldId id="457" r:id="rId89"/>
    <p:sldId id="458" r:id="rId90"/>
    <p:sldId id="459" r:id="rId91"/>
    <p:sldId id="460" r:id="rId92"/>
    <p:sldId id="461" r:id="rId93"/>
    <p:sldId id="462" r:id="rId94"/>
    <p:sldId id="463" r:id="rId95"/>
    <p:sldId id="336" r:id="rId96"/>
    <p:sldId id="350" r:id="rId97"/>
    <p:sldId id="348" r:id="rId98"/>
    <p:sldId id="340" r:id="rId99"/>
    <p:sldId id="349" r:id="rId100"/>
    <p:sldId id="338" r:id="rId101"/>
    <p:sldId id="337" r:id="rId102"/>
    <p:sldId id="367" r:id="rId103"/>
    <p:sldId id="354" r:id="rId104"/>
    <p:sldId id="339" r:id="rId105"/>
    <p:sldId id="341" r:id="rId106"/>
    <p:sldId id="342" r:id="rId107"/>
    <p:sldId id="343" r:id="rId108"/>
    <p:sldId id="344" r:id="rId109"/>
    <p:sldId id="352" r:id="rId110"/>
    <p:sldId id="353" r:id="rId111"/>
    <p:sldId id="362" r:id="rId112"/>
    <p:sldId id="347" r:id="rId113"/>
    <p:sldId id="368" r:id="rId114"/>
    <p:sldId id="355" r:id="rId115"/>
    <p:sldId id="356" r:id="rId116"/>
    <p:sldId id="357" r:id="rId117"/>
    <p:sldId id="358" r:id="rId118"/>
    <p:sldId id="359" r:id="rId119"/>
    <p:sldId id="369" r:id="rId120"/>
    <p:sldId id="360" r:id="rId121"/>
    <p:sldId id="361" r:id="rId122"/>
    <p:sldId id="363" r:id="rId1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autoAdjust="0"/>
    <p:restoredTop sz="72469" autoAdjust="0"/>
  </p:normalViewPr>
  <p:slideViewPr>
    <p:cSldViewPr snapToGrid="0">
      <p:cViewPr varScale="1">
        <p:scale>
          <a:sx n="55" d="100"/>
          <a:sy n="55" d="100"/>
        </p:scale>
        <p:origin x="127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8B61DD-629C-427B-AB14-0C8DB2CB5CD9}" type="doc">
      <dgm:prSet loTypeId="urn:microsoft.com/office/officeart/2009/layout/ReverseList" loCatId="relationship" qsTypeId="urn:microsoft.com/office/officeart/2005/8/quickstyle/simple1" qsCatId="simple" csTypeId="urn:microsoft.com/office/officeart/2005/8/colors/accent1_2" csCatId="accent1" phldr="1"/>
      <dgm:spPr/>
      <dgm:t>
        <a:bodyPr/>
        <a:lstStyle/>
        <a:p>
          <a:endParaRPr lang="en-US"/>
        </a:p>
      </dgm:t>
    </dgm:pt>
    <dgm:pt modelId="{F9C87C0C-45E1-4E3D-86C8-43468B84557E}">
      <dgm:prSet phldrT="[Text]"/>
      <dgm:spPr/>
      <dgm:t>
        <a:bodyPr/>
        <a:lstStyle/>
        <a:p>
          <a:r>
            <a:rPr lang="en-US" dirty="0" smtClean="0"/>
            <a:t>Client</a:t>
          </a:r>
          <a:endParaRPr lang="en-US" dirty="0"/>
        </a:p>
      </dgm:t>
    </dgm:pt>
    <dgm:pt modelId="{D2EF0114-12E0-4E22-99F8-D1DAB9E63E8C}" type="parTrans" cxnId="{7125AC75-73AF-4781-9FD4-975D329E97A9}">
      <dgm:prSet/>
      <dgm:spPr/>
      <dgm:t>
        <a:bodyPr/>
        <a:lstStyle/>
        <a:p>
          <a:endParaRPr lang="en-US"/>
        </a:p>
      </dgm:t>
    </dgm:pt>
    <dgm:pt modelId="{A5948293-759D-4107-BAB0-24B130B2F37B}" type="sibTrans" cxnId="{7125AC75-73AF-4781-9FD4-975D329E97A9}">
      <dgm:prSet/>
      <dgm:spPr/>
      <dgm:t>
        <a:bodyPr/>
        <a:lstStyle/>
        <a:p>
          <a:endParaRPr lang="en-US"/>
        </a:p>
      </dgm:t>
    </dgm:pt>
    <dgm:pt modelId="{32759A61-0A73-458B-AEC7-955DAB5370BC}">
      <dgm:prSet phldrT="[Text]"/>
      <dgm:spPr/>
      <dgm:t>
        <a:bodyPr/>
        <a:lstStyle/>
        <a:p>
          <a:r>
            <a:rPr lang="en-US" dirty="0" smtClean="0"/>
            <a:t>Server</a:t>
          </a:r>
          <a:endParaRPr lang="en-US" dirty="0"/>
        </a:p>
      </dgm:t>
    </dgm:pt>
    <dgm:pt modelId="{8CBD751A-6A0A-445E-B8AA-BC75595B1026}" type="parTrans" cxnId="{7700C5BD-9AAA-47FC-9B79-1AB1439C0626}">
      <dgm:prSet/>
      <dgm:spPr/>
      <dgm:t>
        <a:bodyPr/>
        <a:lstStyle/>
        <a:p>
          <a:endParaRPr lang="en-US"/>
        </a:p>
      </dgm:t>
    </dgm:pt>
    <dgm:pt modelId="{8F1B0DA4-A1F6-4FB1-AB63-580F9D8CF279}" type="sibTrans" cxnId="{7700C5BD-9AAA-47FC-9B79-1AB1439C0626}">
      <dgm:prSet/>
      <dgm:spPr/>
      <dgm:t>
        <a:bodyPr/>
        <a:lstStyle/>
        <a:p>
          <a:endParaRPr lang="en-US"/>
        </a:p>
      </dgm:t>
    </dgm:pt>
    <dgm:pt modelId="{CA9ABB41-0A37-4CEB-A785-8174F531E1B4}">
      <dgm:prSet phldrT="[Text]"/>
      <dgm:spPr/>
      <dgm:t>
        <a:bodyPr/>
        <a:lstStyle/>
        <a:p>
          <a:r>
            <a:rPr lang="en-US" dirty="0" err="1" smtClean="0"/>
            <a:t>RemoteType</a:t>
          </a:r>
          <a:endParaRPr lang="en-US" dirty="0"/>
        </a:p>
      </dgm:t>
    </dgm:pt>
    <dgm:pt modelId="{C5F3F85D-1C56-4FDF-847F-245D839A2944}" type="parTrans" cxnId="{097D8B1E-1A57-42F9-9E2F-743DE9823002}">
      <dgm:prSet/>
      <dgm:spPr/>
      <dgm:t>
        <a:bodyPr/>
        <a:lstStyle/>
        <a:p>
          <a:endParaRPr lang="en-US"/>
        </a:p>
      </dgm:t>
    </dgm:pt>
    <dgm:pt modelId="{35382B03-E2EA-4A92-B33C-0B091E16F1BD}" type="sibTrans" cxnId="{097D8B1E-1A57-42F9-9E2F-743DE9823002}">
      <dgm:prSet/>
      <dgm:spPr/>
      <dgm:t>
        <a:bodyPr/>
        <a:lstStyle/>
        <a:p>
          <a:endParaRPr lang="en-US"/>
        </a:p>
      </dgm:t>
    </dgm:pt>
    <dgm:pt modelId="{56127140-1BB5-460A-9106-992A74998274}">
      <dgm:prSet phldrT="[Text]"/>
      <dgm:spPr/>
      <dgm:t>
        <a:bodyPr/>
        <a:lstStyle/>
        <a:p>
          <a:r>
            <a:rPr lang="en-US" dirty="0" err="1" smtClean="0"/>
            <a:t>RemoteType</a:t>
          </a:r>
          <a:endParaRPr lang="en-US" dirty="0"/>
        </a:p>
      </dgm:t>
    </dgm:pt>
    <dgm:pt modelId="{D466CDA6-BFA6-4AEA-ABB3-723ED3048370}" type="parTrans" cxnId="{82F9F55F-10DA-4DAD-8D9F-A8F5C7D53C11}">
      <dgm:prSet/>
      <dgm:spPr/>
      <dgm:t>
        <a:bodyPr/>
        <a:lstStyle/>
        <a:p>
          <a:endParaRPr lang="en-US"/>
        </a:p>
      </dgm:t>
    </dgm:pt>
    <dgm:pt modelId="{AA600036-FDDF-4428-BC99-AD4F5942BE90}" type="sibTrans" cxnId="{82F9F55F-10DA-4DAD-8D9F-A8F5C7D53C11}">
      <dgm:prSet/>
      <dgm:spPr/>
      <dgm:t>
        <a:bodyPr/>
        <a:lstStyle/>
        <a:p>
          <a:endParaRPr lang="en-US"/>
        </a:p>
      </dgm:t>
    </dgm:pt>
    <dgm:pt modelId="{E2969885-6FFB-4E8B-981A-976F943CF1EC}">
      <dgm:prSet phldrT="[Text]"/>
      <dgm:spPr/>
      <dgm:t>
        <a:bodyPr/>
        <a:lstStyle/>
        <a:p>
          <a:r>
            <a:rPr lang="en-US" dirty="0" err="1" smtClean="0"/>
            <a:t>GameChecker</a:t>
          </a:r>
          <a:r>
            <a:rPr lang="en-US" dirty="0" smtClean="0"/>
            <a:t> (</a:t>
          </a:r>
          <a:r>
            <a:rPr lang="en-US" dirty="0" err="1" smtClean="0"/>
            <a:t>remotable</a:t>
          </a:r>
          <a:r>
            <a:rPr lang="en-US" dirty="0" smtClean="0"/>
            <a:t>)</a:t>
          </a:r>
          <a:endParaRPr lang="en-US" dirty="0"/>
        </a:p>
      </dgm:t>
    </dgm:pt>
    <dgm:pt modelId="{D3A103D6-7E5F-474E-8B4D-F8F32D3A64CB}" type="parTrans" cxnId="{2F62DFD2-DD7E-41C5-BE5B-248BF91A119F}">
      <dgm:prSet/>
      <dgm:spPr/>
      <dgm:t>
        <a:bodyPr/>
        <a:lstStyle/>
        <a:p>
          <a:endParaRPr lang="en-US"/>
        </a:p>
      </dgm:t>
    </dgm:pt>
    <dgm:pt modelId="{2B9C4349-1764-4C99-B249-C50D728349DA}" type="sibTrans" cxnId="{2F62DFD2-DD7E-41C5-BE5B-248BF91A119F}">
      <dgm:prSet/>
      <dgm:spPr/>
      <dgm:t>
        <a:bodyPr/>
        <a:lstStyle/>
        <a:p>
          <a:endParaRPr lang="en-US"/>
        </a:p>
      </dgm:t>
    </dgm:pt>
    <dgm:pt modelId="{8974F0D3-C40C-4234-8296-EB85EE119505}">
      <dgm:prSet phldrT="[Text]"/>
      <dgm:spPr/>
      <dgm:t>
        <a:bodyPr/>
        <a:lstStyle/>
        <a:p>
          <a:r>
            <a:rPr lang="en-US" dirty="0" err="1" smtClean="0"/>
            <a:t>MovieChecker</a:t>
          </a:r>
          <a:r>
            <a:rPr lang="en-US" dirty="0" smtClean="0"/>
            <a:t> (</a:t>
          </a:r>
          <a:r>
            <a:rPr lang="en-US" dirty="0" err="1" smtClean="0"/>
            <a:t>remotable</a:t>
          </a:r>
          <a:r>
            <a:rPr lang="en-US" dirty="0" smtClean="0"/>
            <a:t>)</a:t>
          </a:r>
          <a:endParaRPr lang="en-US" dirty="0"/>
        </a:p>
      </dgm:t>
    </dgm:pt>
    <dgm:pt modelId="{8EB57A93-932B-414F-A3E5-CAC1B25DE505}" type="parTrans" cxnId="{6FC4E8C7-6810-4519-A283-3FBF431BC9A6}">
      <dgm:prSet/>
      <dgm:spPr/>
      <dgm:t>
        <a:bodyPr/>
        <a:lstStyle/>
        <a:p>
          <a:endParaRPr lang="en-US"/>
        </a:p>
      </dgm:t>
    </dgm:pt>
    <dgm:pt modelId="{5E9FE9D5-5EA8-4608-8998-FBAB9EBFDCB8}" type="sibTrans" cxnId="{6FC4E8C7-6810-4519-A283-3FBF431BC9A6}">
      <dgm:prSet/>
      <dgm:spPr/>
      <dgm:t>
        <a:bodyPr/>
        <a:lstStyle/>
        <a:p>
          <a:endParaRPr lang="en-US"/>
        </a:p>
      </dgm:t>
    </dgm:pt>
    <dgm:pt modelId="{9314D00F-7586-4BB2-9C75-8CB40A69027A}">
      <dgm:prSet phldrT="[Text]"/>
      <dgm:spPr/>
      <dgm:t>
        <a:bodyPr/>
        <a:lstStyle/>
        <a:p>
          <a:r>
            <a:rPr lang="en-US" dirty="0" smtClean="0"/>
            <a:t>game (reference)</a:t>
          </a:r>
          <a:endParaRPr lang="en-US" dirty="0"/>
        </a:p>
      </dgm:t>
    </dgm:pt>
    <dgm:pt modelId="{70AEF686-E0AF-468C-8931-BA252990218A}" type="parTrans" cxnId="{5E837521-5F94-45B2-B8C5-A3660EEB5448}">
      <dgm:prSet/>
      <dgm:spPr/>
      <dgm:t>
        <a:bodyPr/>
        <a:lstStyle/>
        <a:p>
          <a:endParaRPr lang="en-US"/>
        </a:p>
      </dgm:t>
    </dgm:pt>
    <dgm:pt modelId="{144261E2-CCC9-44D4-BA52-589D343E7112}" type="sibTrans" cxnId="{5E837521-5F94-45B2-B8C5-A3660EEB5448}">
      <dgm:prSet/>
      <dgm:spPr/>
      <dgm:t>
        <a:bodyPr/>
        <a:lstStyle/>
        <a:p>
          <a:endParaRPr lang="en-US"/>
        </a:p>
      </dgm:t>
    </dgm:pt>
    <dgm:pt modelId="{EF885440-A868-4E57-9C93-545E4CD38EF1}">
      <dgm:prSet phldrT="[Text]"/>
      <dgm:spPr/>
      <dgm:t>
        <a:bodyPr/>
        <a:lstStyle/>
        <a:p>
          <a:r>
            <a:rPr lang="en-US" dirty="0" smtClean="0"/>
            <a:t>movie (reference)</a:t>
          </a:r>
          <a:endParaRPr lang="en-US" dirty="0"/>
        </a:p>
      </dgm:t>
    </dgm:pt>
    <dgm:pt modelId="{85B4CB73-881C-471D-A0B6-24A653A3E8AD}" type="parTrans" cxnId="{9699FE5E-AD1F-4BCA-841F-4D55CC14643F}">
      <dgm:prSet/>
      <dgm:spPr/>
      <dgm:t>
        <a:bodyPr/>
        <a:lstStyle/>
        <a:p>
          <a:endParaRPr lang="en-US"/>
        </a:p>
      </dgm:t>
    </dgm:pt>
    <dgm:pt modelId="{348E1111-3FFB-4F3A-961B-95A33D15EBAA}" type="sibTrans" cxnId="{9699FE5E-AD1F-4BCA-841F-4D55CC14643F}">
      <dgm:prSet/>
      <dgm:spPr/>
      <dgm:t>
        <a:bodyPr/>
        <a:lstStyle/>
        <a:p>
          <a:endParaRPr lang="en-US"/>
        </a:p>
      </dgm:t>
    </dgm:pt>
    <dgm:pt modelId="{B9DD3F65-5D21-43B4-8A0E-F1408EEB5AB4}" type="pres">
      <dgm:prSet presAssocID="{028B61DD-629C-427B-AB14-0C8DB2CB5CD9}" presName="Name0" presStyleCnt="0">
        <dgm:presLayoutVars>
          <dgm:chMax val="2"/>
          <dgm:chPref val="2"/>
          <dgm:animLvl val="lvl"/>
        </dgm:presLayoutVars>
      </dgm:prSet>
      <dgm:spPr/>
      <dgm:t>
        <a:bodyPr/>
        <a:lstStyle/>
        <a:p>
          <a:endParaRPr lang="en-US"/>
        </a:p>
      </dgm:t>
    </dgm:pt>
    <dgm:pt modelId="{3A202CB4-0629-427E-A23B-308E85E7509F}" type="pres">
      <dgm:prSet presAssocID="{028B61DD-629C-427B-AB14-0C8DB2CB5CD9}" presName="LeftText" presStyleLbl="revTx" presStyleIdx="0" presStyleCnt="0">
        <dgm:presLayoutVars>
          <dgm:bulletEnabled val="1"/>
        </dgm:presLayoutVars>
      </dgm:prSet>
      <dgm:spPr/>
      <dgm:t>
        <a:bodyPr/>
        <a:lstStyle/>
        <a:p>
          <a:endParaRPr lang="en-US"/>
        </a:p>
      </dgm:t>
    </dgm:pt>
    <dgm:pt modelId="{6A4960D1-A4E7-43ED-A27E-4A5A877D2A19}" type="pres">
      <dgm:prSet presAssocID="{028B61DD-629C-427B-AB14-0C8DB2CB5CD9}" presName="LeftNode" presStyleLbl="bgImgPlace1" presStyleIdx="0" presStyleCnt="2">
        <dgm:presLayoutVars>
          <dgm:chMax val="2"/>
          <dgm:chPref val="2"/>
        </dgm:presLayoutVars>
      </dgm:prSet>
      <dgm:spPr/>
      <dgm:t>
        <a:bodyPr/>
        <a:lstStyle/>
        <a:p>
          <a:endParaRPr lang="en-US"/>
        </a:p>
      </dgm:t>
    </dgm:pt>
    <dgm:pt modelId="{2FCC0865-7E19-43B9-B3CC-CE1F71A1C91C}" type="pres">
      <dgm:prSet presAssocID="{028B61DD-629C-427B-AB14-0C8DB2CB5CD9}" presName="RightText" presStyleLbl="revTx" presStyleIdx="0" presStyleCnt="0">
        <dgm:presLayoutVars>
          <dgm:bulletEnabled val="1"/>
        </dgm:presLayoutVars>
      </dgm:prSet>
      <dgm:spPr/>
      <dgm:t>
        <a:bodyPr/>
        <a:lstStyle/>
        <a:p>
          <a:endParaRPr lang="en-US"/>
        </a:p>
      </dgm:t>
    </dgm:pt>
    <dgm:pt modelId="{4FF3E192-E0E7-4FF9-B098-94AA7A5C3602}" type="pres">
      <dgm:prSet presAssocID="{028B61DD-629C-427B-AB14-0C8DB2CB5CD9}" presName="RightNode" presStyleLbl="bgImgPlace1" presStyleIdx="1" presStyleCnt="2">
        <dgm:presLayoutVars>
          <dgm:chMax val="0"/>
          <dgm:chPref val="0"/>
        </dgm:presLayoutVars>
      </dgm:prSet>
      <dgm:spPr/>
      <dgm:t>
        <a:bodyPr/>
        <a:lstStyle/>
        <a:p>
          <a:endParaRPr lang="en-US"/>
        </a:p>
      </dgm:t>
    </dgm:pt>
    <dgm:pt modelId="{7420ACB7-2EF9-4258-A1E4-9FDFFDA9E100}" type="pres">
      <dgm:prSet presAssocID="{028B61DD-629C-427B-AB14-0C8DB2CB5CD9}" presName="TopArrow" presStyleLbl="node1" presStyleIdx="0" presStyleCnt="2"/>
      <dgm:spPr/>
    </dgm:pt>
    <dgm:pt modelId="{C291012F-06FC-4AA5-928F-3096B08937C4}" type="pres">
      <dgm:prSet presAssocID="{028B61DD-629C-427B-AB14-0C8DB2CB5CD9}" presName="BottomArrow" presStyleLbl="node1" presStyleIdx="1" presStyleCnt="2"/>
      <dgm:spPr/>
    </dgm:pt>
  </dgm:ptLst>
  <dgm:cxnLst>
    <dgm:cxn modelId="{5D26DB7F-192E-4AF2-BF71-1696620F8CAD}" type="presOf" srcId="{E2969885-6FFB-4E8B-981A-976F943CF1EC}" destId="{2FCC0865-7E19-43B9-B3CC-CE1F71A1C91C}" srcOrd="0" destOrd="2" presId="urn:microsoft.com/office/officeart/2009/layout/ReverseList"/>
    <dgm:cxn modelId="{5E837521-5F94-45B2-B8C5-A3660EEB5448}" srcId="{F9C87C0C-45E1-4E3D-86C8-43468B84557E}" destId="{9314D00F-7586-4BB2-9C75-8CB40A69027A}" srcOrd="1" destOrd="0" parTransId="{70AEF686-E0AF-468C-8931-BA252990218A}" sibTransId="{144261E2-CCC9-44D4-BA52-589D343E7112}"/>
    <dgm:cxn modelId="{E2AB830C-51F4-4E3D-8962-12F82E973250}" type="presOf" srcId="{32759A61-0A73-458B-AEC7-955DAB5370BC}" destId="{2FCC0865-7E19-43B9-B3CC-CE1F71A1C91C}" srcOrd="0" destOrd="0" presId="urn:microsoft.com/office/officeart/2009/layout/ReverseList"/>
    <dgm:cxn modelId="{D0E97A4B-DF82-4741-9E11-7555AA9D3F68}" type="presOf" srcId="{32759A61-0A73-458B-AEC7-955DAB5370BC}" destId="{4FF3E192-E0E7-4FF9-B098-94AA7A5C3602}" srcOrd="1" destOrd="0" presId="urn:microsoft.com/office/officeart/2009/layout/ReverseList"/>
    <dgm:cxn modelId="{A59F73BA-3801-406F-911D-5F7EC11DFCDE}" type="presOf" srcId="{EF885440-A868-4E57-9C93-545E4CD38EF1}" destId="{3A202CB4-0629-427E-A23B-308E85E7509F}" srcOrd="0" destOrd="3" presId="urn:microsoft.com/office/officeart/2009/layout/ReverseList"/>
    <dgm:cxn modelId="{7700C5BD-9AAA-47FC-9B79-1AB1439C0626}" srcId="{028B61DD-629C-427B-AB14-0C8DB2CB5CD9}" destId="{32759A61-0A73-458B-AEC7-955DAB5370BC}" srcOrd="1" destOrd="0" parTransId="{8CBD751A-6A0A-445E-B8AA-BC75595B1026}" sibTransId="{8F1B0DA4-A1F6-4FB1-AB63-580F9D8CF279}"/>
    <dgm:cxn modelId="{7125AC75-73AF-4781-9FD4-975D329E97A9}" srcId="{028B61DD-629C-427B-AB14-0C8DB2CB5CD9}" destId="{F9C87C0C-45E1-4E3D-86C8-43468B84557E}" srcOrd="0" destOrd="0" parTransId="{D2EF0114-12E0-4E22-99F8-D1DAB9E63E8C}" sibTransId="{A5948293-759D-4107-BAB0-24B130B2F37B}"/>
    <dgm:cxn modelId="{097D8B1E-1A57-42F9-9E2F-743DE9823002}" srcId="{F9C87C0C-45E1-4E3D-86C8-43468B84557E}" destId="{CA9ABB41-0A37-4CEB-A785-8174F531E1B4}" srcOrd="0" destOrd="0" parTransId="{C5F3F85D-1C56-4FDF-847F-245D839A2944}" sibTransId="{35382B03-E2EA-4A92-B33C-0B091E16F1BD}"/>
    <dgm:cxn modelId="{2A51991A-ABB4-4E45-AFA4-CC7E593E1BC7}" type="presOf" srcId="{F9C87C0C-45E1-4E3D-86C8-43468B84557E}" destId="{3A202CB4-0629-427E-A23B-308E85E7509F}" srcOrd="0" destOrd="0" presId="urn:microsoft.com/office/officeart/2009/layout/ReverseList"/>
    <dgm:cxn modelId="{45E24057-66F2-4AC7-BF6B-7FDCFD3D2F3D}" type="presOf" srcId="{56127140-1BB5-460A-9106-992A74998274}" destId="{4FF3E192-E0E7-4FF9-B098-94AA7A5C3602}" srcOrd="1" destOrd="1" presId="urn:microsoft.com/office/officeart/2009/layout/ReverseList"/>
    <dgm:cxn modelId="{D9A7CDCB-EEFA-4498-A97F-78FC4CAD0E01}" type="presOf" srcId="{9314D00F-7586-4BB2-9C75-8CB40A69027A}" destId="{6A4960D1-A4E7-43ED-A27E-4A5A877D2A19}" srcOrd="1" destOrd="2" presId="urn:microsoft.com/office/officeart/2009/layout/ReverseList"/>
    <dgm:cxn modelId="{9A5EE67F-12C5-4847-B6D8-B1DB75795342}" type="presOf" srcId="{CA9ABB41-0A37-4CEB-A785-8174F531E1B4}" destId="{3A202CB4-0629-427E-A23B-308E85E7509F}" srcOrd="0" destOrd="1" presId="urn:microsoft.com/office/officeart/2009/layout/ReverseList"/>
    <dgm:cxn modelId="{C84B819B-485B-4938-895A-5CDBD1182B2A}" type="presOf" srcId="{028B61DD-629C-427B-AB14-0C8DB2CB5CD9}" destId="{B9DD3F65-5D21-43B4-8A0E-F1408EEB5AB4}" srcOrd="0" destOrd="0" presId="urn:microsoft.com/office/officeart/2009/layout/ReverseList"/>
    <dgm:cxn modelId="{6FC4E8C7-6810-4519-A283-3FBF431BC9A6}" srcId="{32759A61-0A73-458B-AEC7-955DAB5370BC}" destId="{8974F0D3-C40C-4234-8296-EB85EE119505}" srcOrd="2" destOrd="0" parTransId="{8EB57A93-932B-414F-A3E5-CAC1B25DE505}" sibTransId="{5E9FE9D5-5EA8-4608-8998-FBAB9EBFDCB8}"/>
    <dgm:cxn modelId="{C71F1039-C956-49E8-97C8-AE073CFD4A2F}" type="presOf" srcId="{8974F0D3-C40C-4234-8296-EB85EE119505}" destId="{2FCC0865-7E19-43B9-B3CC-CE1F71A1C91C}" srcOrd="0" destOrd="3" presId="urn:microsoft.com/office/officeart/2009/layout/ReverseList"/>
    <dgm:cxn modelId="{4756240E-467F-42D3-8F58-08DEEA4CEA70}" type="presOf" srcId="{F9C87C0C-45E1-4E3D-86C8-43468B84557E}" destId="{6A4960D1-A4E7-43ED-A27E-4A5A877D2A19}" srcOrd="1" destOrd="0" presId="urn:microsoft.com/office/officeart/2009/layout/ReverseList"/>
    <dgm:cxn modelId="{60940451-9AF5-4374-BAC5-E8C70D7EA059}" type="presOf" srcId="{8974F0D3-C40C-4234-8296-EB85EE119505}" destId="{4FF3E192-E0E7-4FF9-B098-94AA7A5C3602}" srcOrd="1" destOrd="3" presId="urn:microsoft.com/office/officeart/2009/layout/ReverseList"/>
    <dgm:cxn modelId="{F07BFD47-87CC-4415-B337-8A3A479626D1}" type="presOf" srcId="{EF885440-A868-4E57-9C93-545E4CD38EF1}" destId="{6A4960D1-A4E7-43ED-A27E-4A5A877D2A19}" srcOrd="1" destOrd="3" presId="urn:microsoft.com/office/officeart/2009/layout/ReverseList"/>
    <dgm:cxn modelId="{9699FE5E-AD1F-4BCA-841F-4D55CC14643F}" srcId="{F9C87C0C-45E1-4E3D-86C8-43468B84557E}" destId="{EF885440-A868-4E57-9C93-545E4CD38EF1}" srcOrd="2" destOrd="0" parTransId="{85B4CB73-881C-471D-A0B6-24A653A3E8AD}" sibTransId="{348E1111-3FFB-4F3A-961B-95A33D15EBAA}"/>
    <dgm:cxn modelId="{906C2081-147B-4A56-807A-FA0E789C78B8}" type="presOf" srcId="{CA9ABB41-0A37-4CEB-A785-8174F531E1B4}" destId="{6A4960D1-A4E7-43ED-A27E-4A5A877D2A19}" srcOrd="1" destOrd="1" presId="urn:microsoft.com/office/officeart/2009/layout/ReverseList"/>
    <dgm:cxn modelId="{82F9F55F-10DA-4DAD-8D9F-A8F5C7D53C11}" srcId="{32759A61-0A73-458B-AEC7-955DAB5370BC}" destId="{56127140-1BB5-460A-9106-992A74998274}" srcOrd="0" destOrd="0" parTransId="{D466CDA6-BFA6-4AEA-ABB3-723ED3048370}" sibTransId="{AA600036-FDDF-4428-BC99-AD4F5942BE90}"/>
    <dgm:cxn modelId="{6302B035-9001-4BF0-83AE-F46FED56E35E}" type="presOf" srcId="{9314D00F-7586-4BB2-9C75-8CB40A69027A}" destId="{3A202CB4-0629-427E-A23B-308E85E7509F}" srcOrd="0" destOrd="2" presId="urn:microsoft.com/office/officeart/2009/layout/ReverseList"/>
    <dgm:cxn modelId="{142CE88C-4DAE-410B-A84B-43F0B96999F2}" type="presOf" srcId="{E2969885-6FFB-4E8B-981A-976F943CF1EC}" destId="{4FF3E192-E0E7-4FF9-B098-94AA7A5C3602}" srcOrd="1" destOrd="2" presId="urn:microsoft.com/office/officeart/2009/layout/ReverseList"/>
    <dgm:cxn modelId="{2F62DFD2-DD7E-41C5-BE5B-248BF91A119F}" srcId="{32759A61-0A73-458B-AEC7-955DAB5370BC}" destId="{E2969885-6FFB-4E8B-981A-976F943CF1EC}" srcOrd="1" destOrd="0" parTransId="{D3A103D6-7E5F-474E-8B4D-F8F32D3A64CB}" sibTransId="{2B9C4349-1764-4C99-B249-C50D728349DA}"/>
    <dgm:cxn modelId="{63C627CD-C96C-42CA-90D4-328BA63784E6}" type="presOf" srcId="{56127140-1BB5-460A-9106-992A74998274}" destId="{2FCC0865-7E19-43B9-B3CC-CE1F71A1C91C}" srcOrd="0" destOrd="1" presId="urn:microsoft.com/office/officeart/2009/layout/ReverseList"/>
    <dgm:cxn modelId="{E81D7A71-6D98-4C2D-86E6-7C8930C9ADD2}" type="presParOf" srcId="{B9DD3F65-5D21-43B4-8A0E-F1408EEB5AB4}" destId="{3A202CB4-0629-427E-A23B-308E85E7509F}" srcOrd="0" destOrd="0" presId="urn:microsoft.com/office/officeart/2009/layout/ReverseList"/>
    <dgm:cxn modelId="{FB08579E-612C-4206-86D7-D31FDE567BD8}" type="presParOf" srcId="{B9DD3F65-5D21-43B4-8A0E-F1408EEB5AB4}" destId="{6A4960D1-A4E7-43ED-A27E-4A5A877D2A19}" srcOrd="1" destOrd="0" presId="urn:microsoft.com/office/officeart/2009/layout/ReverseList"/>
    <dgm:cxn modelId="{5C48613A-0F50-42D4-9360-709E35407D7F}" type="presParOf" srcId="{B9DD3F65-5D21-43B4-8A0E-F1408EEB5AB4}" destId="{2FCC0865-7E19-43B9-B3CC-CE1F71A1C91C}" srcOrd="2" destOrd="0" presId="urn:microsoft.com/office/officeart/2009/layout/ReverseList"/>
    <dgm:cxn modelId="{EA171E1A-B686-45EA-9A72-C3C50AEFF27D}" type="presParOf" srcId="{B9DD3F65-5D21-43B4-8A0E-F1408EEB5AB4}" destId="{4FF3E192-E0E7-4FF9-B098-94AA7A5C3602}" srcOrd="3" destOrd="0" presId="urn:microsoft.com/office/officeart/2009/layout/ReverseList"/>
    <dgm:cxn modelId="{5471A73A-1DDA-4202-A47D-BA5B060D9830}" type="presParOf" srcId="{B9DD3F65-5D21-43B4-8A0E-F1408EEB5AB4}" destId="{7420ACB7-2EF9-4258-A1E4-9FDFFDA9E100}" srcOrd="4" destOrd="0" presId="urn:microsoft.com/office/officeart/2009/layout/ReverseList"/>
    <dgm:cxn modelId="{02F2D5D3-02E4-48A5-AD07-F0432D93B513}" type="presParOf" srcId="{B9DD3F65-5D21-43B4-8A0E-F1408EEB5AB4}" destId="{C291012F-06FC-4AA5-928F-3096B08937C4}"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68BA3E-8DB6-42EE-805B-9797C01FC01D}" type="doc">
      <dgm:prSet loTypeId="urn:microsoft.com/office/officeart/2009/layout/ReverseList" loCatId="relationship" qsTypeId="urn:microsoft.com/office/officeart/2005/8/quickstyle/simple1" qsCatId="simple" csTypeId="urn:microsoft.com/office/officeart/2005/8/colors/accent1_2" csCatId="accent1" phldr="1"/>
      <dgm:spPr/>
      <dgm:t>
        <a:bodyPr/>
        <a:lstStyle/>
        <a:p>
          <a:endParaRPr lang="en-US"/>
        </a:p>
      </dgm:t>
    </dgm:pt>
    <dgm:pt modelId="{4BC79DAD-BDB3-4CF7-BCE3-D9A0FD2C7D6B}">
      <dgm:prSet phldrT="[Text]"/>
      <dgm:spPr/>
      <dgm:t>
        <a:bodyPr/>
        <a:lstStyle/>
        <a:p>
          <a:r>
            <a:rPr lang="en-US" dirty="0" smtClean="0"/>
            <a:t>Client</a:t>
          </a:r>
          <a:endParaRPr lang="en-US" dirty="0"/>
        </a:p>
      </dgm:t>
    </dgm:pt>
    <dgm:pt modelId="{4B232B82-CAC5-42E7-A5A0-90ECF1113D9C}" type="parTrans" cxnId="{4A0C03BB-ED1D-4CAF-945E-678F380BA96E}">
      <dgm:prSet/>
      <dgm:spPr/>
      <dgm:t>
        <a:bodyPr/>
        <a:lstStyle/>
        <a:p>
          <a:endParaRPr lang="en-US"/>
        </a:p>
      </dgm:t>
    </dgm:pt>
    <dgm:pt modelId="{6D71A9DE-FC32-4734-B66C-CAF620F872A5}" type="sibTrans" cxnId="{4A0C03BB-ED1D-4CAF-945E-678F380BA96E}">
      <dgm:prSet/>
      <dgm:spPr/>
      <dgm:t>
        <a:bodyPr/>
        <a:lstStyle/>
        <a:p>
          <a:endParaRPr lang="en-US"/>
        </a:p>
      </dgm:t>
    </dgm:pt>
    <dgm:pt modelId="{95ECB822-F9F9-4CFB-A7E0-37E42C6170A0}">
      <dgm:prSet phldrT="[Text]"/>
      <dgm:spPr/>
      <dgm:t>
        <a:bodyPr/>
        <a:lstStyle/>
        <a:p>
          <a:r>
            <a:rPr lang="en-US" dirty="0" smtClean="0"/>
            <a:t>Server</a:t>
          </a:r>
          <a:endParaRPr lang="en-US" dirty="0"/>
        </a:p>
      </dgm:t>
    </dgm:pt>
    <dgm:pt modelId="{A2438B58-DF68-468D-AE77-BEC994E449DD}" type="parTrans" cxnId="{22DE0120-8752-4BF6-A62E-F25E12E0F39F}">
      <dgm:prSet/>
      <dgm:spPr/>
      <dgm:t>
        <a:bodyPr/>
        <a:lstStyle/>
        <a:p>
          <a:endParaRPr lang="en-US"/>
        </a:p>
      </dgm:t>
    </dgm:pt>
    <dgm:pt modelId="{04A7F51D-34D0-4986-9386-9E99095C8B42}" type="sibTrans" cxnId="{22DE0120-8752-4BF6-A62E-F25E12E0F39F}">
      <dgm:prSet/>
      <dgm:spPr/>
      <dgm:t>
        <a:bodyPr/>
        <a:lstStyle/>
        <a:p>
          <a:endParaRPr lang="en-US"/>
        </a:p>
      </dgm:t>
    </dgm:pt>
    <dgm:pt modelId="{0C8ADA5E-8BB3-44D7-898A-D71915A518C0}">
      <dgm:prSet phldrT="[Text]"/>
      <dgm:spPr/>
      <dgm:t>
        <a:bodyPr/>
        <a:lstStyle/>
        <a:p>
          <a:r>
            <a:rPr lang="en-US" dirty="0" err="1" smtClean="0"/>
            <a:t>RemoteType</a:t>
          </a:r>
          <a:r>
            <a:rPr lang="en-US" dirty="0" smtClean="0"/>
            <a:t> (same)</a:t>
          </a:r>
          <a:endParaRPr lang="en-US" dirty="0"/>
        </a:p>
      </dgm:t>
    </dgm:pt>
    <dgm:pt modelId="{3223584F-7707-425A-8FA5-4243E616FCF6}" type="parTrans" cxnId="{1548ADE7-DF6B-417B-A942-44C3E51BFD96}">
      <dgm:prSet/>
      <dgm:spPr/>
      <dgm:t>
        <a:bodyPr/>
        <a:lstStyle/>
        <a:p>
          <a:endParaRPr lang="en-US"/>
        </a:p>
      </dgm:t>
    </dgm:pt>
    <dgm:pt modelId="{CF0A40DE-9C82-4F74-9E60-4BA53A04E1A0}" type="sibTrans" cxnId="{1548ADE7-DF6B-417B-A942-44C3E51BFD96}">
      <dgm:prSet/>
      <dgm:spPr/>
      <dgm:t>
        <a:bodyPr/>
        <a:lstStyle/>
        <a:p>
          <a:endParaRPr lang="en-US"/>
        </a:p>
      </dgm:t>
    </dgm:pt>
    <dgm:pt modelId="{5DFD2C11-1BCB-4C3B-86B8-041C3C89875A}">
      <dgm:prSet phldrT="[Text]"/>
      <dgm:spPr/>
      <dgm:t>
        <a:bodyPr/>
        <a:lstStyle/>
        <a:p>
          <a:r>
            <a:rPr lang="en-US" dirty="0" err="1" smtClean="0"/>
            <a:t>RemoteType</a:t>
          </a:r>
          <a:r>
            <a:rPr lang="en-US" dirty="0" smtClean="0"/>
            <a:t> (</a:t>
          </a:r>
          <a:r>
            <a:rPr lang="en-US" dirty="0" err="1" smtClean="0"/>
            <a:t>remotable</a:t>
          </a:r>
          <a:r>
            <a:rPr lang="en-US" dirty="0" smtClean="0"/>
            <a:t>):</a:t>
          </a:r>
          <a:endParaRPr lang="en-US" dirty="0"/>
        </a:p>
      </dgm:t>
    </dgm:pt>
    <dgm:pt modelId="{92DDEC28-BB5B-4C66-97DB-CC234B63CA7A}" type="parTrans" cxnId="{9FB24134-B21F-47AD-A7FF-B22C94E7A514}">
      <dgm:prSet/>
      <dgm:spPr/>
      <dgm:t>
        <a:bodyPr/>
        <a:lstStyle/>
        <a:p>
          <a:endParaRPr lang="en-US"/>
        </a:p>
      </dgm:t>
    </dgm:pt>
    <dgm:pt modelId="{4B4577D3-82DD-4918-87E8-6698EDFA54E9}" type="sibTrans" cxnId="{9FB24134-B21F-47AD-A7FF-B22C94E7A514}">
      <dgm:prSet/>
      <dgm:spPr/>
      <dgm:t>
        <a:bodyPr/>
        <a:lstStyle/>
        <a:p>
          <a:endParaRPr lang="en-US"/>
        </a:p>
      </dgm:t>
    </dgm:pt>
    <dgm:pt modelId="{3EC2B8CB-D9DC-49E6-937B-DC38B5CE3F54}">
      <dgm:prSet phldrT="[Text]"/>
      <dgm:spPr/>
      <dgm:t>
        <a:bodyPr/>
        <a:lstStyle/>
        <a:p>
          <a:r>
            <a:rPr lang="en-US" dirty="0" smtClean="0"/>
            <a:t>Data:</a:t>
          </a:r>
          <a:endParaRPr lang="en-US" dirty="0"/>
        </a:p>
      </dgm:t>
    </dgm:pt>
    <dgm:pt modelId="{9B352548-EBF3-48FD-94AB-5933F8AE930F}" type="parTrans" cxnId="{6AAB33E1-D883-4766-BB7E-D384C12BA713}">
      <dgm:prSet/>
      <dgm:spPr/>
      <dgm:t>
        <a:bodyPr/>
        <a:lstStyle/>
        <a:p>
          <a:endParaRPr lang="en-US"/>
        </a:p>
      </dgm:t>
    </dgm:pt>
    <dgm:pt modelId="{7D5B3315-8E02-4914-9016-E570AD374136}" type="sibTrans" cxnId="{6AAB33E1-D883-4766-BB7E-D384C12BA713}">
      <dgm:prSet/>
      <dgm:spPr/>
      <dgm:t>
        <a:bodyPr/>
        <a:lstStyle/>
        <a:p>
          <a:endParaRPr lang="en-US"/>
        </a:p>
      </dgm:t>
    </dgm:pt>
    <dgm:pt modelId="{A4486D41-90E1-444E-B32C-08EEFE5F5856}">
      <dgm:prSet phldrT="[Text]"/>
      <dgm:spPr/>
      <dgm:t>
        <a:bodyPr/>
        <a:lstStyle/>
        <a:p>
          <a:r>
            <a:rPr lang="en-US" dirty="0" smtClean="0"/>
            <a:t>Messages</a:t>
          </a:r>
          <a:endParaRPr lang="en-US" dirty="0"/>
        </a:p>
      </dgm:t>
    </dgm:pt>
    <dgm:pt modelId="{F119291D-DA69-4D43-9054-38888170DBBE}" type="parTrans" cxnId="{3AC8C704-5DE1-4CC7-B086-2B0599F6069E}">
      <dgm:prSet/>
      <dgm:spPr/>
      <dgm:t>
        <a:bodyPr/>
        <a:lstStyle/>
        <a:p>
          <a:endParaRPr lang="en-US"/>
        </a:p>
      </dgm:t>
    </dgm:pt>
    <dgm:pt modelId="{CD69B77D-30F2-4717-9C50-C928C85EC2A9}" type="sibTrans" cxnId="{3AC8C704-5DE1-4CC7-B086-2B0599F6069E}">
      <dgm:prSet/>
      <dgm:spPr/>
      <dgm:t>
        <a:bodyPr/>
        <a:lstStyle/>
        <a:p>
          <a:endParaRPr lang="en-US"/>
        </a:p>
      </dgm:t>
    </dgm:pt>
    <dgm:pt modelId="{3E6B0E4F-39D8-4E16-94E4-8A29073FAC1F}">
      <dgm:prSet phldrT="[Text]"/>
      <dgm:spPr/>
      <dgm:t>
        <a:bodyPr/>
        <a:lstStyle/>
        <a:p>
          <a:r>
            <a:rPr lang="en-US" dirty="0" smtClean="0"/>
            <a:t>Latest message key</a:t>
          </a:r>
          <a:endParaRPr lang="en-US" dirty="0"/>
        </a:p>
      </dgm:t>
    </dgm:pt>
    <dgm:pt modelId="{9DB389E3-0F5A-445C-A544-A03E230F7115}" type="parTrans" cxnId="{1DECE9F6-5ACD-4667-A925-C4D3CC9F7EFB}">
      <dgm:prSet/>
      <dgm:spPr/>
      <dgm:t>
        <a:bodyPr/>
        <a:lstStyle/>
        <a:p>
          <a:endParaRPr lang="en-US"/>
        </a:p>
      </dgm:t>
    </dgm:pt>
    <dgm:pt modelId="{B787487D-BCA7-49C2-9BF0-28346ED7580C}" type="sibTrans" cxnId="{1DECE9F6-5ACD-4667-A925-C4D3CC9F7EFB}">
      <dgm:prSet/>
      <dgm:spPr/>
      <dgm:t>
        <a:bodyPr/>
        <a:lstStyle/>
        <a:p>
          <a:endParaRPr lang="en-US"/>
        </a:p>
      </dgm:t>
    </dgm:pt>
    <dgm:pt modelId="{B1944867-5690-456C-B553-D3B713E27076}">
      <dgm:prSet phldrT="[Text]"/>
      <dgm:spPr/>
      <dgm:t>
        <a:bodyPr/>
        <a:lstStyle/>
        <a:p>
          <a:r>
            <a:rPr lang="en-US" dirty="0" smtClean="0"/>
            <a:t>Data:</a:t>
          </a:r>
          <a:endParaRPr lang="en-US" dirty="0"/>
        </a:p>
      </dgm:t>
    </dgm:pt>
    <dgm:pt modelId="{C22EB53A-5D11-44B6-BC88-1E64143BD795}" type="parTrans" cxnId="{DD5CBB47-DBAA-4C57-AD3E-F15CF2435420}">
      <dgm:prSet/>
      <dgm:spPr/>
      <dgm:t>
        <a:bodyPr/>
        <a:lstStyle/>
        <a:p>
          <a:endParaRPr lang="en-US"/>
        </a:p>
      </dgm:t>
    </dgm:pt>
    <dgm:pt modelId="{D888F79A-58EC-45EB-ACA5-06BD54D49650}" type="sibTrans" cxnId="{DD5CBB47-DBAA-4C57-AD3E-F15CF2435420}">
      <dgm:prSet/>
      <dgm:spPr/>
      <dgm:t>
        <a:bodyPr/>
        <a:lstStyle/>
        <a:p>
          <a:endParaRPr lang="en-US"/>
        </a:p>
      </dgm:t>
    </dgm:pt>
    <dgm:pt modelId="{0F014FE1-A497-40C6-A616-1CC3996FAC94}">
      <dgm:prSet phldrT="[Text]"/>
      <dgm:spPr/>
      <dgm:t>
        <a:bodyPr/>
        <a:lstStyle/>
        <a:p>
          <a:r>
            <a:rPr lang="en-US" dirty="0" smtClean="0"/>
            <a:t>Local message key</a:t>
          </a:r>
          <a:endParaRPr lang="en-US" dirty="0"/>
        </a:p>
      </dgm:t>
    </dgm:pt>
    <dgm:pt modelId="{FF1A5D5A-859E-404D-BD63-C58DA5736D61}" type="parTrans" cxnId="{0D4EF24F-470F-4546-9D6A-C9884F136506}">
      <dgm:prSet/>
      <dgm:spPr/>
      <dgm:t>
        <a:bodyPr/>
        <a:lstStyle/>
        <a:p>
          <a:endParaRPr lang="en-US"/>
        </a:p>
      </dgm:t>
    </dgm:pt>
    <dgm:pt modelId="{3AE5778A-0159-4745-A258-93341CE409A9}" type="sibTrans" cxnId="{0D4EF24F-470F-4546-9D6A-C9884F136506}">
      <dgm:prSet/>
      <dgm:spPr/>
      <dgm:t>
        <a:bodyPr/>
        <a:lstStyle/>
        <a:p>
          <a:endParaRPr lang="en-US"/>
        </a:p>
      </dgm:t>
    </dgm:pt>
    <dgm:pt modelId="{EFFCD47F-8A9D-4EB5-B2EE-DC51240C2E6B}">
      <dgm:prSet phldrT="[Text]"/>
      <dgm:spPr/>
      <dgm:t>
        <a:bodyPr/>
        <a:lstStyle/>
        <a:p>
          <a:r>
            <a:rPr lang="en-US" dirty="0" smtClean="0"/>
            <a:t>Send</a:t>
          </a:r>
          <a:endParaRPr lang="en-US" dirty="0"/>
        </a:p>
      </dgm:t>
    </dgm:pt>
    <dgm:pt modelId="{B3453E52-42D9-45D9-A815-CA4BB8AB4F30}" type="parTrans" cxnId="{3DEAB1E5-053A-43AF-9C02-BEEFFE217B75}">
      <dgm:prSet/>
      <dgm:spPr/>
      <dgm:t>
        <a:bodyPr/>
        <a:lstStyle/>
        <a:p>
          <a:endParaRPr lang="en-US"/>
        </a:p>
      </dgm:t>
    </dgm:pt>
    <dgm:pt modelId="{6F276F43-C15E-4DF5-AFD3-C28BEAE1EBAA}" type="sibTrans" cxnId="{3DEAB1E5-053A-43AF-9C02-BEEFFE217B75}">
      <dgm:prSet/>
      <dgm:spPr/>
      <dgm:t>
        <a:bodyPr/>
        <a:lstStyle/>
        <a:p>
          <a:endParaRPr lang="en-US"/>
        </a:p>
      </dgm:t>
    </dgm:pt>
    <dgm:pt modelId="{86AD1EA4-D0C8-447D-9DEB-9B5EB677C5E1}">
      <dgm:prSet phldrT="[Text]"/>
      <dgm:spPr/>
      <dgm:t>
        <a:bodyPr/>
        <a:lstStyle/>
        <a:p>
          <a:r>
            <a:rPr lang="en-US" dirty="0" smtClean="0"/>
            <a:t>Receive</a:t>
          </a:r>
          <a:endParaRPr lang="en-US" dirty="0"/>
        </a:p>
      </dgm:t>
    </dgm:pt>
    <dgm:pt modelId="{74FCC0EE-229A-456B-935E-52A6A1A9E1D8}" type="parTrans" cxnId="{2F45D136-3F07-4804-B819-F1E1A569E9D3}">
      <dgm:prSet/>
      <dgm:spPr/>
      <dgm:t>
        <a:bodyPr/>
        <a:lstStyle/>
        <a:p>
          <a:endParaRPr lang="en-US"/>
        </a:p>
      </dgm:t>
    </dgm:pt>
    <dgm:pt modelId="{625D247A-487F-408A-AFB6-FDCA0EF5A7F4}" type="sibTrans" cxnId="{2F45D136-3F07-4804-B819-F1E1A569E9D3}">
      <dgm:prSet/>
      <dgm:spPr/>
      <dgm:t>
        <a:bodyPr/>
        <a:lstStyle/>
        <a:p>
          <a:endParaRPr lang="en-US"/>
        </a:p>
      </dgm:t>
    </dgm:pt>
    <dgm:pt modelId="{3597B2AE-ECF0-4285-AB0C-5E419BB11914}" type="pres">
      <dgm:prSet presAssocID="{9968BA3E-8DB6-42EE-805B-9797C01FC01D}" presName="Name0" presStyleCnt="0">
        <dgm:presLayoutVars>
          <dgm:chMax val="2"/>
          <dgm:chPref val="2"/>
          <dgm:animLvl val="lvl"/>
        </dgm:presLayoutVars>
      </dgm:prSet>
      <dgm:spPr/>
      <dgm:t>
        <a:bodyPr/>
        <a:lstStyle/>
        <a:p>
          <a:endParaRPr lang="en-US"/>
        </a:p>
      </dgm:t>
    </dgm:pt>
    <dgm:pt modelId="{C02A6834-3304-4184-8A31-3A52D278E5BC}" type="pres">
      <dgm:prSet presAssocID="{9968BA3E-8DB6-42EE-805B-9797C01FC01D}" presName="LeftText" presStyleLbl="revTx" presStyleIdx="0" presStyleCnt="0">
        <dgm:presLayoutVars>
          <dgm:bulletEnabled val="1"/>
        </dgm:presLayoutVars>
      </dgm:prSet>
      <dgm:spPr/>
      <dgm:t>
        <a:bodyPr/>
        <a:lstStyle/>
        <a:p>
          <a:endParaRPr lang="en-US"/>
        </a:p>
      </dgm:t>
    </dgm:pt>
    <dgm:pt modelId="{672D6231-594D-4FAC-8777-07437F84B261}" type="pres">
      <dgm:prSet presAssocID="{9968BA3E-8DB6-42EE-805B-9797C01FC01D}" presName="LeftNode" presStyleLbl="bgImgPlace1" presStyleIdx="0" presStyleCnt="2">
        <dgm:presLayoutVars>
          <dgm:chMax val="2"/>
          <dgm:chPref val="2"/>
        </dgm:presLayoutVars>
      </dgm:prSet>
      <dgm:spPr/>
      <dgm:t>
        <a:bodyPr/>
        <a:lstStyle/>
        <a:p>
          <a:endParaRPr lang="en-US"/>
        </a:p>
      </dgm:t>
    </dgm:pt>
    <dgm:pt modelId="{094081F0-FD45-4B18-9554-A860243EFCD7}" type="pres">
      <dgm:prSet presAssocID="{9968BA3E-8DB6-42EE-805B-9797C01FC01D}" presName="RightText" presStyleLbl="revTx" presStyleIdx="0" presStyleCnt="0">
        <dgm:presLayoutVars>
          <dgm:bulletEnabled val="1"/>
        </dgm:presLayoutVars>
      </dgm:prSet>
      <dgm:spPr/>
      <dgm:t>
        <a:bodyPr/>
        <a:lstStyle/>
        <a:p>
          <a:endParaRPr lang="en-US"/>
        </a:p>
      </dgm:t>
    </dgm:pt>
    <dgm:pt modelId="{A9A0F22E-EDA9-44EF-9509-BFCE3C2251E8}" type="pres">
      <dgm:prSet presAssocID="{9968BA3E-8DB6-42EE-805B-9797C01FC01D}" presName="RightNode" presStyleLbl="bgImgPlace1" presStyleIdx="1" presStyleCnt="2">
        <dgm:presLayoutVars>
          <dgm:chMax val="0"/>
          <dgm:chPref val="0"/>
        </dgm:presLayoutVars>
      </dgm:prSet>
      <dgm:spPr/>
      <dgm:t>
        <a:bodyPr/>
        <a:lstStyle/>
        <a:p>
          <a:endParaRPr lang="en-US"/>
        </a:p>
      </dgm:t>
    </dgm:pt>
    <dgm:pt modelId="{F5AC3F50-98C5-4CD6-8B40-A75A018987EE}" type="pres">
      <dgm:prSet presAssocID="{9968BA3E-8DB6-42EE-805B-9797C01FC01D}" presName="TopArrow" presStyleLbl="node1" presStyleIdx="0" presStyleCnt="2"/>
      <dgm:spPr/>
    </dgm:pt>
    <dgm:pt modelId="{2249FEC0-5EAC-4BE8-8E89-00B416682154}" type="pres">
      <dgm:prSet presAssocID="{9968BA3E-8DB6-42EE-805B-9797C01FC01D}" presName="BottomArrow" presStyleLbl="node1" presStyleIdx="1" presStyleCnt="2"/>
      <dgm:spPr/>
    </dgm:pt>
  </dgm:ptLst>
  <dgm:cxnLst>
    <dgm:cxn modelId="{22DE0120-8752-4BF6-A62E-F25E12E0F39F}" srcId="{9968BA3E-8DB6-42EE-805B-9797C01FC01D}" destId="{95ECB822-F9F9-4CFB-A7E0-37E42C6170A0}" srcOrd="1" destOrd="0" parTransId="{A2438B58-DF68-468D-AE77-BEC994E449DD}" sibTransId="{04A7F51D-34D0-4986-9386-9E99095C8B42}"/>
    <dgm:cxn modelId="{BF459B10-7E0A-4823-AEED-F605960A224D}" type="presOf" srcId="{4BC79DAD-BDB3-4CF7-BCE3-D9A0FD2C7D6B}" destId="{672D6231-594D-4FAC-8777-07437F84B261}" srcOrd="1" destOrd="0" presId="urn:microsoft.com/office/officeart/2009/layout/ReverseList"/>
    <dgm:cxn modelId="{26B85C37-B814-4206-9C2F-64F7229905CF}" type="presOf" srcId="{0C8ADA5E-8BB3-44D7-898A-D71915A518C0}" destId="{C02A6834-3304-4184-8A31-3A52D278E5BC}" srcOrd="0" destOrd="1" presId="urn:microsoft.com/office/officeart/2009/layout/ReverseList"/>
    <dgm:cxn modelId="{6AAB33E1-D883-4766-BB7E-D384C12BA713}" srcId="{95ECB822-F9F9-4CFB-A7E0-37E42C6170A0}" destId="{3EC2B8CB-D9DC-49E6-937B-DC38B5CE3F54}" srcOrd="1" destOrd="0" parTransId="{9B352548-EBF3-48FD-94AB-5933F8AE930F}" sibTransId="{7D5B3315-8E02-4914-9016-E570AD374136}"/>
    <dgm:cxn modelId="{BFF7867B-46F2-457C-BF38-7B303070322B}" type="presOf" srcId="{95ECB822-F9F9-4CFB-A7E0-37E42C6170A0}" destId="{A9A0F22E-EDA9-44EF-9509-BFCE3C2251E8}" srcOrd="1" destOrd="0" presId="urn:microsoft.com/office/officeart/2009/layout/ReverseList"/>
    <dgm:cxn modelId="{9B075FCA-BD40-4040-8480-74F0D3B95901}" type="presOf" srcId="{A4486D41-90E1-444E-B32C-08EEFE5F5856}" destId="{094081F0-FD45-4B18-9554-A860243EFCD7}" srcOrd="0" destOrd="5" presId="urn:microsoft.com/office/officeart/2009/layout/ReverseList"/>
    <dgm:cxn modelId="{1548ADE7-DF6B-417B-A942-44C3E51BFD96}" srcId="{4BC79DAD-BDB3-4CF7-BCE3-D9A0FD2C7D6B}" destId="{0C8ADA5E-8BB3-44D7-898A-D71915A518C0}" srcOrd="0" destOrd="0" parTransId="{3223584F-7707-425A-8FA5-4243E616FCF6}" sibTransId="{CF0A40DE-9C82-4F74-9E60-4BA53A04E1A0}"/>
    <dgm:cxn modelId="{F27146FF-0B72-451B-8826-9F28C4C0B889}" type="presOf" srcId="{0F014FE1-A497-40C6-A616-1CC3996FAC94}" destId="{672D6231-594D-4FAC-8777-07437F84B261}" srcOrd="1" destOrd="3" presId="urn:microsoft.com/office/officeart/2009/layout/ReverseList"/>
    <dgm:cxn modelId="{9FB24134-B21F-47AD-A7FF-B22C94E7A514}" srcId="{95ECB822-F9F9-4CFB-A7E0-37E42C6170A0}" destId="{5DFD2C11-1BCB-4C3B-86B8-041C3C89875A}" srcOrd="0" destOrd="0" parTransId="{92DDEC28-BB5B-4C66-97DB-CC234B63CA7A}" sibTransId="{4B4577D3-82DD-4918-87E8-6698EDFA54E9}"/>
    <dgm:cxn modelId="{F7E8E636-5B47-4DA8-A6B2-5F07687831E5}" type="presOf" srcId="{3EC2B8CB-D9DC-49E6-937B-DC38B5CE3F54}" destId="{A9A0F22E-EDA9-44EF-9509-BFCE3C2251E8}" srcOrd="1" destOrd="4" presId="urn:microsoft.com/office/officeart/2009/layout/ReverseList"/>
    <dgm:cxn modelId="{2FB1E88C-D543-4466-A0C3-D3F0AD48FFA4}" type="presOf" srcId="{A4486D41-90E1-444E-B32C-08EEFE5F5856}" destId="{A9A0F22E-EDA9-44EF-9509-BFCE3C2251E8}" srcOrd="1" destOrd="5" presId="urn:microsoft.com/office/officeart/2009/layout/ReverseList"/>
    <dgm:cxn modelId="{2F45D136-3F07-4804-B819-F1E1A569E9D3}" srcId="{5DFD2C11-1BCB-4C3B-86B8-041C3C89875A}" destId="{86AD1EA4-D0C8-447D-9DEB-9B5EB677C5E1}" srcOrd="1" destOrd="0" parTransId="{74FCC0EE-229A-456B-935E-52A6A1A9E1D8}" sibTransId="{625D247A-487F-408A-AFB6-FDCA0EF5A7F4}"/>
    <dgm:cxn modelId="{9EF06C0F-4808-42D0-926E-E06DCC5EE5A8}" type="presOf" srcId="{3EC2B8CB-D9DC-49E6-937B-DC38B5CE3F54}" destId="{094081F0-FD45-4B18-9554-A860243EFCD7}" srcOrd="0" destOrd="4" presId="urn:microsoft.com/office/officeart/2009/layout/ReverseList"/>
    <dgm:cxn modelId="{9D1EA717-96B6-442C-803E-5121D6B7A1C3}" type="presOf" srcId="{B1944867-5690-456C-B553-D3B713E27076}" destId="{672D6231-594D-4FAC-8777-07437F84B261}" srcOrd="1" destOrd="2" presId="urn:microsoft.com/office/officeart/2009/layout/ReverseList"/>
    <dgm:cxn modelId="{2D42250E-083B-4872-B24E-7BF1227CCCCE}" type="presOf" srcId="{9968BA3E-8DB6-42EE-805B-9797C01FC01D}" destId="{3597B2AE-ECF0-4285-AB0C-5E419BB11914}" srcOrd="0" destOrd="0" presId="urn:microsoft.com/office/officeart/2009/layout/ReverseList"/>
    <dgm:cxn modelId="{3240DA25-8551-4833-8EBE-4AA3924FCB1A}" type="presOf" srcId="{EFFCD47F-8A9D-4EB5-B2EE-DC51240C2E6B}" destId="{A9A0F22E-EDA9-44EF-9509-BFCE3C2251E8}" srcOrd="1" destOrd="2" presId="urn:microsoft.com/office/officeart/2009/layout/ReverseList"/>
    <dgm:cxn modelId="{DD5CBB47-DBAA-4C57-AD3E-F15CF2435420}" srcId="{4BC79DAD-BDB3-4CF7-BCE3-D9A0FD2C7D6B}" destId="{B1944867-5690-456C-B553-D3B713E27076}" srcOrd="1" destOrd="0" parTransId="{C22EB53A-5D11-44B6-BC88-1E64143BD795}" sibTransId="{D888F79A-58EC-45EB-ACA5-06BD54D49650}"/>
    <dgm:cxn modelId="{0D4EF24F-470F-4546-9D6A-C9884F136506}" srcId="{B1944867-5690-456C-B553-D3B713E27076}" destId="{0F014FE1-A497-40C6-A616-1CC3996FAC94}" srcOrd="0" destOrd="0" parTransId="{FF1A5D5A-859E-404D-BD63-C58DA5736D61}" sibTransId="{3AE5778A-0159-4745-A258-93341CE409A9}"/>
    <dgm:cxn modelId="{B03FBCAF-3752-4BBD-B8A5-3423CD52C1F1}" type="presOf" srcId="{0C8ADA5E-8BB3-44D7-898A-D71915A518C0}" destId="{672D6231-594D-4FAC-8777-07437F84B261}" srcOrd="1" destOrd="1" presId="urn:microsoft.com/office/officeart/2009/layout/ReverseList"/>
    <dgm:cxn modelId="{1DECE9F6-5ACD-4667-A925-C4D3CC9F7EFB}" srcId="{3EC2B8CB-D9DC-49E6-937B-DC38B5CE3F54}" destId="{3E6B0E4F-39D8-4E16-94E4-8A29073FAC1F}" srcOrd="1" destOrd="0" parTransId="{9DB389E3-0F5A-445C-A544-A03E230F7115}" sibTransId="{B787487D-BCA7-49C2-9BF0-28346ED7580C}"/>
    <dgm:cxn modelId="{AF1E2B8B-B5D0-4C4E-B7EF-2A73D0600161}" type="presOf" srcId="{3E6B0E4F-39D8-4E16-94E4-8A29073FAC1F}" destId="{A9A0F22E-EDA9-44EF-9509-BFCE3C2251E8}" srcOrd="1" destOrd="6" presId="urn:microsoft.com/office/officeart/2009/layout/ReverseList"/>
    <dgm:cxn modelId="{3DEAB1E5-053A-43AF-9C02-BEEFFE217B75}" srcId="{5DFD2C11-1BCB-4C3B-86B8-041C3C89875A}" destId="{EFFCD47F-8A9D-4EB5-B2EE-DC51240C2E6B}" srcOrd="0" destOrd="0" parTransId="{B3453E52-42D9-45D9-A815-CA4BB8AB4F30}" sibTransId="{6F276F43-C15E-4DF5-AFD3-C28BEAE1EBAA}"/>
    <dgm:cxn modelId="{4A0C03BB-ED1D-4CAF-945E-678F380BA96E}" srcId="{9968BA3E-8DB6-42EE-805B-9797C01FC01D}" destId="{4BC79DAD-BDB3-4CF7-BCE3-D9A0FD2C7D6B}" srcOrd="0" destOrd="0" parTransId="{4B232B82-CAC5-42E7-A5A0-90ECF1113D9C}" sibTransId="{6D71A9DE-FC32-4734-B66C-CAF620F872A5}"/>
    <dgm:cxn modelId="{FA9BD61A-DA61-4349-9DE0-1DD765BC47CB}" type="presOf" srcId="{EFFCD47F-8A9D-4EB5-B2EE-DC51240C2E6B}" destId="{094081F0-FD45-4B18-9554-A860243EFCD7}" srcOrd="0" destOrd="2" presId="urn:microsoft.com/office/officeart/2009/layout/ReverseList"/>
    <dgm:cxn modelId="{AAE8B8DF-5DC7-4E93-A7CC-524676F80EC3}" type="presOf" srcId="{3E6B0E4F-39D8-4E16-94E4-8A29073FAC1F}" destId="{094081F0-FD45-4B18-9554-A860243EFCD7}" srcOrd="0" destOrd="6" presId="urn:microsoft.com/office/officeart/2009/layout/ReverseList"/>
    <dgm:cxn modelId="{33CC606E-2D82-4D89-9959-9E3E469CE590}" type="presOf" srcId="{B1944867-5690-456C-B553-D3B713E27076}" destId="{C02A6834-3304-4184-8A31-3A52D278E5BC}" srcOrd="0" destOrd="2" presId="urn:microsoft.com/office/officeart/2009/layout/ReverseList"/>
    <dgm:cxn modelId="{F4223BC5-29B8-4120-8C9B-E59831526BF1}" type="presOf" srcId="{4BC79DAD-BDB3-4CF7-BCE3-D9A0FD2C7D6B}" destId="{C02A6834-3304-4184-8A31-3A52D278E5BC}" srcOrd="0" destOrd="0" presId="urn:microsoft.com/office/officeart/2009/layout/ReverseList"/>
    <dgm:cxn modelId="{68D7FECD-A34D-4737-9A39-3C0C340AAF8F}" type="presOf" srcId="{95ECB822-F9F9-4CFB-A7E0-37E42C6170A0}" destId="{094081F0-FD45-4B18-9554-A860243EFCD7}" srcOrd="0" destOrd="0" presId="urn:microsoft.com/office/officeart/2009/layout/ReverseList"/>
    <dgm:cxn modelId="{3AC8C704-5DE1-4CC7-B086-2B0599F6069E}" srcId="{3EC2B8CB-D9DC-49E6-937B-DC38B5CE3F54}" destId="{A4486D41-90E1-444E-B32C-08EEFE5F5856}" srcOrd="0" destOrd="0" parTransId="{F119291D-DA69-4D43-9054-38888170DBBE}" sibTransId="{CD69B77D-30F2-4717-9C50-C928C85EC2A9}"/>
    <dgm:cxn modelId="{B48399B1-E540-4C66-A786-7A5DE7944778}" type="presOf" srcId="{86AD1EA4-D0C8-447D-9DEB-9B5EB677C5E1}" destId="{A9A0F22E-EDA9-44EF-9509-BFCE3C2251E8}" srcOrd="1" destOrd="3" presId="urn:microsoft.com/office/officeart/2009/layout/ReverseList"/>
    <dgm:cxn modelId="{90FBAF64-49C6-480C-8A1E-FB6E31A7FF34}" type="presOf" srcId="{0F014FE1-A497-40C6-A616-1CC3996FAC94}" destId="{C02A6834-3304-4184-8A31-3A52D278E5BC}" srcOrd="0" destOrd="3" presId="urn:microsoft.com/office/officeart/2009/layout/ReverseList"/>
    <dgm:cxn modelId="{7FE55CE7-02EF-47A5-A756-887F23E02D7A}" type="presOf" srcId="{86AD1EA4-D0C8-447D-9DEB-9B5EB677C5E1}" destId="{094081F0-FD45-4B18-9554-A860243EFCD7}" srcOrd="0" destOrd="3" presId="urn:microsoft.com/office/officeart/2009/layout/ReverseList"/>
    <dgm:cxn modelId="{02FE7DE5-A485-40B9-A8E4-C602D8A85635}" type="presOf" srcId="{5DFD2C11-1BCB-4C3B-86B8-041C3C89875A}" destId="{A9A0F22E-EDA9-44EF-9509-BFCE3C2251E8}" srcOrd="1" destOrd="1" presId="urn:microsoft.com/office/officeart/2009/layout/ReverseList"/>
    <dgm:cxn modelId="{5BB08D02-EEF1-4CCD-ACEF-30155FF9BFD0}" type="presOf" srcId="{5DFD2C11-1BCB-4C3B-86B8-041C3C89875A}" destId="{094081F0-FD45-4B18-9554-A860243EFCD7}" srcOrd="0" destOrd="1" presId="urn:microsoft.com/office/officeart/2009/layout/ReverseList"/>
    <dgm:cxn modelId="{AE1E0A38-BF1C-4C6B-B938-4558124506A7}" type="presParOf" srcId="{3597B2AE-ECF0-4285-AB0C-5E419BB11914}" destId="{C02A6834-3304-4184-8A31-3A52D278E5BC}" srcOrd="0" destOrd="0" presId="urn:microsoft.com/office/officeart/2009/layout/ReverseList"/>
    <dgm:cxn modelId="{736D579E-1D5D-4F41-98C0-38FAB5D979DC}" type="presParOf" srcId="{3597B2AE-ECF0-4285-AB0C-5E419BB11914}" destId="{672D6231-594D-4FAC-8777-07437F84B261}" srcOrd="1" destOrd="0" presId="urn:microsoft.com/office/officeart/2009/layout/ReverseList"/>
    <dgm:cxn modelId="{E34B0FC3-71F4-4602-928F-9A3DC03DB253}" type="presParOf" srcId="{3597B2AE-ECF0-4285-AB0C-5E419BB11914}" destId="{094081F0-FD45-4B18-9554-A860243EFCD7}" srcOrd="2" destOrd="0" presId="urn:microsoft.com/office/officeart/2009/layout/ReverseList"/>
    <dgm:cxn modelId="{767E30FA-19EC-42D7-A756-F2C44632B5CA}" type="presParOf" srcId="{3597B2AE-ECF0-4285-AB0C-5E419BB11914}" destId="{A9A0F22E-EDA9-44EF-9509-BFCE3C2251E8}" srcOrd="3" destOrd="0" presId="urn:microsoft.com/office/officeart/2009/layout/ReverseList"/>
    <dgm:cxn modelId="{93097AD1-791A-43E0-9773-C8C7CD2DCC24}" type="presParOf" srcId="{3597B2AE-ECF0-4285-AB0C-5E419BB11914}" destId="{F5AC3F50-98C5-4CD6-8B40-A75A018987EE}" srcOrd="4" destOrd="0" presId="urn:microsoft.com/office/officeart/2009/layout/ReverseList"/>
    <dgm:cxn modelId="{C89BAEAB-FCF1-49D9-9B82-9C53AA797D80}" type="presParOf" srcId="{3597B2AE-ECF0-4285-AB0C-5E419BB11914}" destId="{2249FEC0-5EAC-4BE8-8E89-00B416682154}"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F071B6-241E-4ECB-84DE-0A6B4788E7DC}" type="datetimeFigureOut">
              <a:rPr lang="en-US" smtClean="0"/>
              <a:t>5/1/2015</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FF5757-798C-4EDE-9697-17A2DCDFAE9A}" type="slidenum">
              <a:rPr lang="en-US" smtClean="0"/>
              <a:t>‹#›</a:t>
            </a:fld>
            <a:endParaRPr lang="en-US"/>
          </a:p>
        </p:txBody>
      </p:sp>
    </p:spTree>
    <p:extLst>
      <p:ext uri="{BB962C8B-B14F-4D97-AF65-F5344CB8AC3E}">
        <p14:creationId xmlns:p14="http://schemas.microsoft.com/office/powerpoint/2010/main" val="3233785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smtClean="0">
                <a:solidFill>
                  <a:schemeClr val="tx1"/>
                </a:solidFill>
                <a:effectLst/>
                <a:latin typeface="+mn-lt"/>
                <a:ea typeface="+mn-ea"/>
                <a:cs typeface="+mn-cs"/>
              </a:rPr>
              <a:t>Socket(</a:t>
            </a:r>
            <a:r>
              <a:rPr lang="en-US" sz="1200" kern="1200" dirty="0" err="1" smtClean="0">
                <a:solidFill>
                  <a:schemeClr val="tx1"/>
                </a:solidFill>
                <a:effectLst/>
                <a:latin typeface="+mn-lt"/>
                <a:ea typeface="+mn-ea"/>
                <a:cs typeface="+mn-cs"/>
              </a:rPr>
              <a:t>InetAddress</a:t>
            </a:r>
            <a:r>
              <a:rPr lang="en-US" sz="1200" kern="1200" dirty="0" smtClean="0">
                <a:solidFill>
                  <a:schemeClr val="tx1"/>
                </a:solidFill>
                <a:effectLst/>
                <a:latin typeface="+mn-lt"/>
                <a:ea typeface="+mn-ea"/>
                <a:cs typeface="+mn-cs"/>
              </a:rPr>
              <a:t> address,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port, </a:t>
            </a:r>
            <a:r>
              <a:rPr lang="en-US" sz="1200" kern="1200" dirty="0" err="1" smtClean="0">
                <a:solidFill>
                  <a:schemeClr val="tx1"/>
                </a:solidFill>
                <a:effectLst/>
                <a:latin typeface="+mn-lt"/>
                <a:ea typeface="+mn-ea"/>
                <a:cs typeface="+mn-cs"/>
              </a:rPr>
              <a:t>boolean</a:t>
            </a:r>
            <a:r>
              <a:rPr lang="en-US" sz="1200" kern="1200" dirty="0" smtClean="0">
                <a:solidFill>
                  <a:schemeClr val="tx1"/>
                </a:solidFill>
                <a:effectLst/>
                <a:latin typeface="+mn-lt"/>
                <a:ea typeface="+mn-ea"/>
                <a:cs typeface="+mn-cs"/>
              </a:rPr>
              <a:t> stream);</a:t>
            </a:r>
            <a:endParaRPr lang="en-US" dirty="0"/>
          </a:p>
        </p:txBody>
      </p:sp>
      <p:sp>
        <p:nvSpPr>
          <p:cNvPr id="4" name="灯片编号占位符 3"/>
          <p:cNvSpPr>
            <a:spLocks noGrp="1"/>
          </p:cNvSpPr>
          <p:nvPr>
            <p:ph type="sldNum" sz="quarter" idx="10"/>
          </p:nvPr>
        </p:nvSpPr>
        <p:spPr/>
        <p:txBody>
          <a:bodyPr/>
          <a:lstStyle/>
          <a:p>
            <a:fld id="{CDFF5757-798C-4EDE-9697-17A2DCDFAE9A}"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584661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Datagram :</a:t>
            </a:r>
            <a:r>
              <a:rPr lang="zh-CN" altLang="en-US" dirty="0" smtClean="0"/>
              <a:t>数据报</a:t>
            </a:r>
            <a:endParaRPr lang="en-US" dirty="0"/>
          </a:p>
        </p:txBody>
      </p:sp>
      <p:sp>
        <p:nvSpPr>
          <p:cNvPr id="4" name="灯片编号占位符 3"/>
          <p:cNvSpPr>
            <a:spLocks noGrp="1"/>
          </p:cNvSpPr>
          <p:nvPr>
            <p:ph type="sldNum" sz="quarter" idx="10"/>
          </p:nvPr>
        </p:nvSpPr>
        <p:spPr/>
        <p:txBody>
          <a:bodyPr/>
          <a:lstStyle/>
          <a:p>
            <a:fld id="{CDFF5757-798C-4EDE-9697-17A2DCDFAE9A}" type="slidenum">
              <a:rPr lang="en-US" smtClean="0"/>
              <a:t>8</a:t>
            </a:fld>
            <a:endParaRPr lang="en-US"/>
          </a:p>
        </p:txBody>
      </p:sp>
    </p:spTree>
    <p:extLst>
      <p:ext uri="{BB962C8B-B14F-4D97-AF65-F5344CB8AC3E}">
        <p14:creationId xmlns:p14="http://schemas.microsoft.com/office/powerpoint/2010/main" val="3375629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DFF5757-798C-4EDE-9697-17A2DCDFAE9A}" type="slidenum">
              <a:rPr lang="en-US" smtClean="0"/>
              <a:t>9</a:t>
            </a:fld>
            <a:endParaRPr lang="en-US"/>
          </a:p>
        </p:txBody>
      </p:sp>
    </p:spTree>
    <p:extLst>
      <p:ext uri="{BB962C8B-B14F-4D97-AF65-F5344CB8AC3E}">
        <p14:creationId xmlns:p14="http://schemas.microsoft.com/office/powerpoint/2010/main" val="579719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DFF5757-798C-4EDE-9697-17A2DCDFAE9A}" type="slidenum">
              <a:rPr lang="en-US" smtClean="0"/>
              <a:t>22</a:t>
            </a:fld>
            <a:endParaRPr lang="en-US"/>
          </a:p>
        </p:txBody>
      </p:sp>
    </p:spTree>
    <p:extLst>
      <p:ext uri="{BB962C8B-B14F-4D97-AF65-F5344CB8AC3E}">
        <p14:creationId xmlns:p14="http://schemas.microsoft.com/office/powerpoint/2010/main" val="4228269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Suppose you have an application running on one computer, and you want to use the functionality exposed by a type that is stored on another computer. The following illustration shows the general </a:t>
            </a:r>
            <a:r>
              <a:rPr lang="en-US" sz="1200" b="0" i="0" kern="1200" dirty="0" err="1" smtClean="0">
                <a:solidFill>
                  <a:schemeClr val="tx1"/>
                </a:solidFill>
                <a:effectLst/>
                <a:latin typeface="+mn-lt"/>
                <a:ea typeface="+mn-ea"/>
                <a:cs typeface="+mn-cs"/>
              </a:rPr>
              <a:t>remoting</a:t>
            </a:r>
            <a:r>
              <a:rPr lang="en-US" sz="1200" b="0" i="0" kern="1200" dirty="0" smtClean="0">
                <a:solidFill>
                  <a:schemeClr val="tx1"/>
                </a:solidFill>
                <a:effectLst/>
                <a:latin typeface="+mn-lt"/>
                <a:ea typeface="+mn-ea"/>
                <a:cs typeface="+mn-cs"/>
              </a:rPr>
              <a:t> process. If both sides of the relationship are configured properly, a client merely creates a new instance of the server class.</a:t>
            </a:r>
          </a:p>
          <a:p>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remoting</a:t>
            </a:r>
            <a:r>
              <a:rPr lang="en-US" sz="1200" b="0" i="0" kern="1200" dirty="0" smtClean="0">
                <a:solidFill>
                  <a:schemeClr val="tx1"/>
                </a:solidFill>
                <a:effectLst/>
                <a:latin typeface="+mn-lt"/>
                <a:ea typeface="+mn-ea"/>
                <a:cs typeface="+mn-cs"/>
              </a:rPr>
              <a:t> system creates a proxy object that represents the class and returns to the client object a reference to the proxy. When a client calls a method, the </a:t>
            </a:r>
            <a:r>
              <a:rPr lang="en-US" sz="1200" b="0" i="0" kern="1200" dirty="0" err="1" smtClean="0">
                <a:solidFill>
                  <a:schemeClr val="tx1"/>
                </a:solidFill>
                <a:effectLst/>
                <a:latin typeface="+mn-lt"/>
                <a:ea typeface="+mn-ea"/>
                <a:cs typeface="+mn-cs"/>
              </a:rPr>
              <a:t>remoting</a:t>
            </a:r>
            <a:r>
              <a:rPr lang="en-US" sz="1200" b="0" i="0" kern="1200" dirty="0" smtClean="0">
                <a:solidFill>
                  <a:schemeClr val="tx1"/>
                </a:solidFill>
                <a:effectLst/>
                <a:latin typeface="+mn-lt"/>
                <a:ea typeface="+mn-ea"/>
                <a:cs typeface="+mn-cs"/>
              </a:rPr>
              <a:t> infrastructure handles the call, checks the type information, and sends the call over the channel to the server process. A listening channel picks up the request and forwards it to the server </a:t>
            </a:r>
            <a:r>
              <a:rPr lang="en-US" sz="1200" b="0" i="0" kern="1200" dirty="0" err="1" smtClean="0">
                <a:solidFill>
                  <a:schemeClr val="tx1"/>
                </a:solidFill>
                <a:effectLst/>
                <a:latin typeface="+mn-lt"/>
                <a:ea typeface="+mn-ea"/>
                <a:cs typeface="+mn-cs"/>
              </a:rPr>
              <a:t>remoting</a:t>
            </a:r>
            <a:r>
              <a:rPr lang="en-US" sz="1200" b="0" i="0" kern="1200" dirty="0" smtClean="0">
                <a:solidFill>
                  <a:schemeClr val="tx1"/>
                </a:solidFill>
                <a:effectLst/>
                <a:latin typeface="+mn-lt"/>
                <a:ea typeface="+mn-ea"/>
                <a:cs typeface="+mn-cs"/>
              </a:rPr>
              <a:t> system, which locates (or creates, if necessary) and calls the requested object. The process is then reversed, as the server </a:t>
            </a:r>
            <a:r>
              <a:rPr lang="en-US" sz="1200" b="0" i="0" kern="1200" dirty="0" err="1" smtClean="0">
                <a:solidFill>
                  <a:schemeClr val="tx1"/>
                </a:solidFill>
                <a:effectLst/>
                <a:latin typeface="+mn-lt"/>
                <a:ea typeface="+mn-ea"/>
                <a:cs typeface="+mn-cs"/>
              </a:rPr>
              <a:t>remoting</a:t>
            </a:r>
            <a:r>
              <a:rPr lang="en-US" sz="1200" b="0" i="0" kern="1200" dirty="0" smtClean="0">
                <a:solidFill>
                  <a:schemeClr val="tx1"/>
                </a:solidFill>
                <a:effectLst/>
                <a:latin typeface="+mn-lt"/>
                <a:ea typeface="+mn-ea"/>
                <a:cs typeface="+mn-cs"/>
              </a:rPr>
              <a:t> system bundles the response into a message that the server channel sends to the client channel. Finally, the client </a:t>
            </a:r>
            <a:r>
              <a:rPr lang="en-US" sz="1200" b="0" i="0" kern="1200" dirty="0" err="1" smtClean="0">
                <a:solidFill>
                  <a:schemeClr val="tx1"/>
                </a:solidFill>
                <a:effectLst/>
                <a:latin typeface="+mn-lt"/>
                <a:ea typeface="+mn-ea"/>
                <a:cs typeface="+mn-cs"/>
              </a:rPr>
              <a:t>remoting</a:t>
            </a:r>
            <a:r>
              <a:rPr lang="en-US" sz="1200" b="0" i="0" kern="1200" dirty="0" smtClean="0">
                <a:solidFill>
                  <a:schemeClr val="tx1"/>
                </a:solidFill>
                <a:effectLst/>
                <a:latin typeface="+mn-lt"/>
                <a:ea typeface="+mn-ea"/>
                <a:cs typeface="+mn-cs"/>
              </a:rPr>
              <a:t> system returns the result of the call to the client object through the proxy.</a:t>
            </a:r>
            <a:endParaRPr lang="en-US" dirty="0"/>
          </a:p>
        </p:txBody>
      </p:sp>
      <p:sp>
        <p:nvSpPr>
          <p:cNvPr id="4" name="Slide Number Placeholder 3"/>
          <p:cNvSpPr>
            <a:spLocks noGrp="1"/>
          </p:cNvSpPr>
          <p:nvPr>
            <p:ph type="sldNum" sz="quarter" idx="10"/>
          </p:nvPr>
        </p:nvSpPr>
        <p:spPr/>
        <p:txBody>
          <a:bodyPr/>
          <a:lstStyle/>
          <a:p>
            <a:fld id="{CDFF5757-798C-4EDE-9697-17A2DCDFAE9A}" type="slidenum">
              <a:rPr lang="en-US" smtClean="0"/>
              <a:t>96</a:t>
            </a:fld>
            <a:endParaRPr lang="en-US"/>
          </a:p>
        </p:txBody>
      </p:sp>
    </p:spTree>
    <p:extLst>
      <p:ext uri="{BB962C8B-B14F-4D97-AF65-F5344CB8AC3E}">
        <p14:creationId xmlns:p14="http://schemas.microsoft.com/office/powerpoint/2010/main" val="3786031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Single Call</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Single Call objects service one and only one request coming in. Single Call objects are useful in scenarios where the objects are required to do a finite amount of work. Single Call objects are usually not required to store state information, and they cannot hold state information between method calls. However, Single Call objects can be configured in a load-balanced fashion.</a:t>
            </a:r>
          </a:p>
          <a:p>
            <a:r>
              <a:rPr lang="en-US" sz="1200" b="1" i="0" kern="1200" dirty="0" smtClean="0">
                <a:solidFill>
                  <a:schemeClr val="tx1"/>
                </a:solidFill>
                <a:effectLst/>
                <a:latin typeface="+mn-lt"/>
                <a:ea typeface="+mn-ea"/>
                <a:cs typeface="+mn-cs"/>
              </a:rPr>
              <a:t>Singleton Objects</a:t>
            </a:r>
            <a:br>
              <a:rPr lang="en-US" sz="1200" b="1"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Singleton objects are those objects that service multiple clients and hence share data by storing state information between client invocations. They are useful in cases in which data needs to be shared explicitly between clients and also in which the overhead of creating and maintaining objects is substantial.</a:t>
            </a:r>
          </a:p>
          <a:p>
            <a:r>
              <a:rPr lang="en-US" sz="1200" b="1" i="0" kern="1200" dirty="0" smtClean="0">
                <a:solidFill>
                  <a:schemeClr val="tx1"/>
                </a:solidFill>
                <a:effectLst/>
                <a:latin typeface="+mn-lt"/>
                <a:ea typeface="+mn-ea"/>
                <a:cs typeface="+mn-cs"/>
              </a:rPr>
              <a:t>Client-Activated Objects (CAO)</a:t>
            </a:r>
            <a:br>
              <a:rPr lang="en-US" sz="1200" b="1"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Client-activated objects (CAO) are server-side objects that are activated upon request from the client. When the client submits a request for a server object using "new" operator, an activation request message is sent to the remote application. The server then creates an instance of the requested class and returns an </a:t>
            </a:r>
            <a:r>
              <a:rPr lang="en-US" sz="1200" b="0" i="0" kern="1200" dirty="0" err="1" smtClean="0">
                <a:solidFill>
                  <a:schemeClr val="tx1"/>
                </a:solidFill>
                <a:effectLst/>
                <a:latin typeface="+mn-lt"/>
                <a:ea typeface="+mn-ea"/>
                <a:cs typeface="+mn-cs"/>
              </a:rPr>
              <a:t>ObjRef</a:t>
            </a:r>
            <a:r>
              <a:rPr lang="en-US" sz="1200" b="0" i="0" kern="1200" dirty="0" smtClean="0">
                <a:solidFill>
                  <a:schemeClr val="tx1"/>
                </a:solidFill>
                <a:effectLst/>
                <a:latin typeface="+mn-lt"/>
                <a:ea typeface="+mn-ea"/>
                <a:cs typeface="+mn-cs"/>
              </a:rPr>
              <a:t> back to the client application that invoked it. A proxy is then created on the client side using the </a:t>
            </a:r>
            <a:r>
              <a:rPr lang="en-US" sz="1200" b="0" i="0" kern="1200" dirty="0" err="1" smtClean="0">
                <a:solidFill>
                  <a:schemeClr val="tx1"/>
                </a:solidFill>
                <a:effectLst/>
                <a:latin typeface="+mn-lt"/>
                <a:ea typeface="+mn-ea"/>
                <a:cs typeface="+mn-cs"/>
              </a:rPr>
              <a:t>ObjRef</a:t>
            </a:r>
            <a:r>
              <a:rPr lang="en-US" sz="1200" b="0" i="0" kern="1200" dirty="0" smtClean="0">
                <a:solidFill>
                  <a:schemeClr val="tx1"/>
                </a:solidFill>
                <a:effectLst/>
                <a:latin typeface="+mn-lt"/>
                <a:ea typeface="+mn-ea"/>
                <a:cs typeface="+mn-cs"/>
              </a:rPr>
              <a:t>. The client's method calls will be executed on the proxy. Client-activated objects can store state information between method calls for its specific client and not across different client objects. Each invocation of "new" returns a proxy to an independent instance of the server type.</a:t>
            </a:r>
          </a:p>
        </p:txBody>
      </p:sp>
      <p:sp>
        <p:nvSpPr>
          <p:cNvPr id="4" name="Slide Number Placeholder 3"/>
          <p:cNvSpPr>
            <a:spLocks noGrp="1"/>
          </p:cNvSpPr>
          <p:nvPr>
            <p:ph type="sldNum" sz="quarter" idx="10"/>
          </p:nvPr>
        </p:nvSpPr>
        <p:spPr/>
        <p:txBody>
          <a:bodyPr/>
          <a:lstStyle/>
          <a:p>
            <a:fld id="{CDFF5757-798C-4EDE-9697-17A2DCDFAE9A}" type="slidenum">
              <a:rPr lang="en-US" smtClean="0"/>
              <a:t>98</a:t>
            </a:fld>
            <a:endParaRPr lang="en-US"/>
          </a:p>
        </p:txBody>
      </p:sp>
    </p:spTree>
    <p:extLst>
      <p:ext uri="{BB962C8B-B14F-4D97-AF65-F5344CB8AC3E}">
        <p14:creationId xmlns:p14="http://schemas.microsoft.com/office/powerpoint/2010/main" val="1349778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FF5757-798C-4EDE-9697-17A2DCDFAE9A}" type="slidenum">
              <a:rPr lang="en-US" smtClean="0"/>
              <a:t>115</a:t>
            </a:fld>
            <a:endParaRPr lang="en-US"/>
          </a:p>
        </p:txBody>
      </p:sp>
    </p:spTree>
    <p:extLst>
      <p:ext uri="{BB962C8B-B14F-4D97-AF65-F5344CB8AC3E}">
        <p14:creationId xmlns:p14="http://schemas.microsoft.com/office/powerpoint/2010/main" val="4041287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FF5757-798C-4EDE-9697-17A2DCDFAE9A}" type="slidenum">
              <a:rPr lang="en-US" smtClean="0"/>
              <a:t>117</a:t>
            </a:fld>
            <a:endParaRPr lang="en-US"/>
          </a:p>
        </p:txBody>
      </p:sp>
    </p:spTree>
    <p:extLst>
      <p:ext uri="{BB962C8B-B14F-4D97-AF65-F5344CB8AC3E}">
        <p14:creationId xmlns:p14="http://schemas.microsoft.com/office/powerpoint/2010/main" val="1667640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5/1/2015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8097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5/1/2015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4365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5/1/2015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683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5/1/2015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726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0574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5/1/2015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1730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5/1/2015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9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5/1/2015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0068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1754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9490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5414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5/1/2015</a:t>
            </a:fld>
            <a:endParaRPr lang="en-US" dirty="0"/>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63865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Sockets and RMI</a:t>
            </a:r>
            <a:endParaRPr lang="en-US" dirty="0"/>
          </a:p>
        </p:txBody>
      </p:sp>
      <p:sp>
        <p:nvSpPr>
          <p:cNvPr id="3" name="Content Placeholder 2"/>
          <p:cNvSpPr>
            <a:spLocks noGrp="1"/>
          </p:cNvSpPr>
          <p:nvPr>
            <p:ph idx="1"/>
          </p:nvPr>
        </p:nvSpPr>
        <p:spPr/>
        <p:txBody>
          <a:bodyPr/>
          <a:lstStyle/>
          <a:p>
            <a:pPr marL="0" indent="0" algn="ctr">
              <a:buNone/>
            </a:pPr>
            <a:r>
              <a:rPr lang="en-US" dirty="0" smtClean="0"/>
              <a:t>Group 5</a:t>
            </a:r>
          </a:p>
          <a:p>
            <a:pPr marL="0" indent="0" algn="ctr">
              <a:buNone/>
            </a:pPr>
            <a:endParaRPr lang="en-US" dirty="0" smtClean="0"/>
          </a:p>
          <a:p>
            <a:pPr marL="0" indent="0" algn="ctr">
              <a:buNone/>
            </a:pPr>
            <a:endParaRPr lang="en-US" dirty="0"/>
          </a:p>
          <a:p>
            <a:pPr marL="0" indent="0" algn="ctr">
              <a:buNone/>
            </a:pPr>
            <a:r>
              <a:rPr lang="en-US" dirty="0" smtClean="0"/>
              <a:t>Shenyu ,</a:t>
            </a:r>
            <a:r>
              <a:rPr lang="en-US" dirty="0" err="1" smtClean="0"/>
              <a:t>Yuyuan</a:t>
            </a:r>
            <a:r>
              <a:rPr lang="en-US" dirty="0" smtClean="0"/>
              <a:t>, </a:t>
            </a:r>
            <a:r>
              <a:rPr lang="en-US" dirty="0" err="1" smtClean="0"/>
              <a:t>Anisha</a:t>
            </a:r>
            <a:r>
              <a:rPr lang="en-US" dirty="0" smtClean="0"/>
              <a:t>, Shen</a:t>
            </a:r>
          </a:p>
        </p:txBody>
      </p:sp>
    </p:spTree>
    <p:extLst>
      <p:ext uri="{BB962C8B-B14F-4D97-AF65-F5344CB8AC3E}">
        <p14:creationId xmlns:p14="http://schemas.microsoft.com/office/powerpoint/2010/main" val="31699752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页脚占位符 3"/>
          <p:cNvSpPr>
            <a:spLocks noGrp="1"/>
          </p:cNvSpPr>
          <p:nvPr>
            <p:ph type="ftr" sz="quarter" idx="10"/>
          </p:nvPr>
        </p:nvSpPr>
        <p:spPr/>
        <p:txBody>
          <a:bodyPr/>
          <a:lstStyle/>
          <a:p>
            <a:r>
              <a:rPr lang="it-IT" altLang="en-US"/>
              <a:t>Davide Rossi 2002</a:t>
            </a:r>
            <a:endParaRPr lang="en-GB" altLang="en-US"/>
          </a:p>
        </p:txBody>
      </p:sp>
      <p:sp>
        <p:nvSpPr>
          <p:cNvPr id="11266" name="Rectangle 2"/>
          <p:cNvSpPr>
            <a:spLocks noGrp="1" noChangeArrowheads="1"/>
          </p:cNvSpPr>
          <p:nvPr>
            <p:ph type="title"/>
          </p:nvPr>
        </p:nvSpPr>
        <p:spPr/>
        <p:txBody>
          <a:bodyPr/>
          <a:lstStyle/>
          <a:p>
            <a:r>
              <a:rPr lang="en-US" altLang="en-US"/>
              <a:t>TCP Standard Ports</a:t>
            </a:r>
            <a:endParaRPr lang="en-GB" altLang="en-US"/>
          </a:p>
        </p:txBody>
      </p:sp>
      <p:sp>
        <p:nvSpPr>
          <p:cNvPr id="11267" name="Rectangle 3"/>
          <p:cNvSpPr>
            <a:spLocks noGrp="1" noChangeArrowheads="1"/>
          </p:cNvSpPr>
          <p:nvPr>
            <p:ph type="body" idx="1"/>
          </p:nvPr>
        </p:nvSpPr>
        <p:spPr/>
        <p:txBody>
          <a:bodyPr/>
          <a:lstStyle/>
          <a:p>
            <a:r>
              <a:rPr lang="en-US" altLang="en-US" dirty="0"/>
              <a:t>Below 1024, assigned by the IANA</a:t>
            </a:r>
          </a:p>
        </p:txBody>
      </p:sp>
      <p:graphicFrame>
        <p:nvGraphicFramePr>
          <p:cNvPr id="11268" name="Group 4"/>
          <p:cNvGraphicFramePr>
            <a:graphicFrameLocks noGrp="1"/>
          </p:cNvGraphicFramePr>
          <p:nvPr/>
        </p:nvGraphicFramePr>
        <p:xfrm>
          <a:off x="3048000" y="2514601"/>
          <a:ext cx="6096000" cy="3384551"/>
        </p:xfrm>
        <a:graphic>
          <a:graphicData uri="http://schemas.openxmlformats.org/drawingml/2006/table">
            <a:tbl>
              <a:tblPr/>
              <a:tblGrid>
                <a:gridCol w="1066800"/>
                <a:gridCol w="5029200"/>
              </a:tblGrid>
              <a:tr h="676275">
                <a:tc>
                  <a:txBody>
                    <a:bodyPr/>
                    <a:lstStyle>
                      <a:lvl1pPr algn="l">
                        <a:lnSpc>
                          <a:spcPct val="120000"/>
                        </a:lnSpc>
                        <a:spcBef>
                          <a:spcPct val="20000"/>
                        </a:spcBef>
                        <a:buFont typeface="Wingdings 3" panose="05040102010807070707" pitchFamily="18" charset="2"/>
                        <a:defRPr sz="2800">
                          <a:solidFill>
                            <a:srgbClr val="E1E1FF"/>
                          </a:solidFill>
                          <a:effectLst>
                            <a:outerShdw blurRad="38100" dist="38100" dir="2700000" algn="tl">
                              <a:srgbClr val="C0C0C0"/>
                            </a:outerShdw>
                          </a:effectLst>
                          <a:latin typeface="Verdana" panose="020B0604030504040204" pitchFamily="34" charset="0"/>
                        </a:defRPr>
                      </a:lvl1pPr>
                      <a:lvl2pPr algn="l">
                        <a:lnSpc>
                          <a:spcPct val="120000"/>
                        </a:lnSpc>
                        <a:spcBef>
                          <a:spcPct val="20000"/>
                        </a:spcBef>
                        <a:buFont typeface="Wingdings" panose="05000000000000000000" pitchFamily="2" charset="2"/>
                        <a:defRPr sz="2400">
                          <a:solidFill>
                            <a:srgbClr val="E1E1FF"/>
                          </a:solidFill>
                          <a:effectLst>
                            <a:outerShdw blurRad="38100" dist="38100" dir="2700000" algn="tl">
                              <a:srgbClr val="C0C0C0"/>
                            </a:outerShdw>
                          </a:effectLst>
                          <a:latin typeface="Verdana" panose="020B0604030504040204" pitchFamily="34" charset="0"/>
                        </a:defRPr>
                      </a:lvl2pPr>
                      <a:lvl3pPr algn="l">
                        <a:lnSpc>
                          <a:spcPct val="120000"/>
                        </a:lnSpc>
                        <a:spcBef>
                          <a:spcPct val="20000"/>
                        </a:spcBef>
                        <a:defRPr sz="2000">
                          <a:solidFill>
                            <a:srgbClr val="E1E1FF"/>
                          </a:solidFill>
                          <a:effectLst>
                            <a:outerShdw blurRad="38100" dist="38100" dir="2700000" algn="tl">
                              <a:srgbClr val="C0C0C0"/>
                            </a:outerShdw>
                          </a:effectLst>
                          <a:latin typeface="Verdana" panose="020B0604030504040204" pitchFamily="34" charset="0"/>
                        </a:defRPr>
                      </a:lvl3pPr>
                      <a:lvl4pPr algn="l">
                        <a:lnSpc>
                          <a:spcPct val="120000"/>
                        </a:lnSpc>
                        <a:spcBef>
                          <a:spcPct val="20000"/>
                        </a:spcBef>
                        <a:defRPr>
                          <a:solidFill>
                            <a:srgbClr val="E1E1FF"/>
                          </a:solidFill>
                          <a:effectLst>
                            <a:outerShdw blurRad="38100" dist="38100" dir="2700000" algn="tl">
                              <a:srgbClr val="C0C0C0"/>
                            </a:outerShdw>
                          </a:effectLst>
                          <a:latin typeface="Verdana" panose="020B0604030504040204" pitchFamily="34" charset="0"/>
                        </a:defRPr>
                      </a:lvl4pPr>
                      <a:lvl5pPr algn="l">
                        <a:lnSpc>
                          <a:spcPct val="120000"/>
                        </a:lnSpc>
                        <a:spcBef>
                          <a:spcPct val="20000"/>
                        </a:spcBef>
                        <a:defRPr>
                          <a:solidFill>
                            <a:srgbClr val="E1E1FF"/>
                          </a:solidFill>
                          <a:effectLst>
                            <a:outerShdw blurRad="38100" dist="38100" dir="2700000" algn="tl">
                              <a:srgbClr val="C0C0C0"/>
                            </a:outerShdw>
                          </a:effectLst>
                          <a:latin typeface="Verdana" panose="020B0604030504040204" pitchFamily="34" charset="0"/>
                        </a:defRPr>
                      </a:lvl5pPr>
                      <a:lvl6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6pPr>
                      <a:lvl7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7pPr>
                      <a:lvl8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8pPr>
                      <a:lvl9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9pPr>
                    </a:lstStyle>
                    <a:p>
                      <a:pPr marL="0" marR="0" lvl="0" indent="0" algn="l" defTabSz="914400" rtl="0" eaLnBrk="1" fontAlgn="base" latinLnBrk="0" hangingPunct="1">
                        <a:lnSpc>
                          <a:spcPct val="120000"/>
                        </a:lnSpc>
                        <a:spcBef>
                          <a:spcPct val="20000"/>
                        </a:spcBef>
                        <a:spcAft>
                          <a:spcPct val="0"/>
                        </a:spcAft>
                        <a:buClrTx/>
                        <a:buSzTx/>
                        <a:buFont typeface="Wingdings 3" panose="05040102010807070707" pitchFamily="18" charset="2"/>
                        <a:buNone/>
                        <a:tabLst/>
                      </a:pPr>
                      <a:r>
                        <a:rPr kumimoji="0" lang="en-US" altLang="en-US" sz="2800" b="0" i="0" u="none" strike="noStrike" cap="none" normalizeH="0" baseline="0" dirty="0" smtClean="0">
                          <a:ln>
                            <a:noFill/>
                          </a:ln>
                          <a:solidFill>
                            <a:srgbClr val="E1E1FF"/>
                          </a:solidFill>
                          <a:effectLst>
                            <a:outerShdw blurRad="38100" dist="38100" dir="2700000" algn="tl">
                              <a:srgbClr val="C0C0C0"/>
                            </a:outerShdw>
                          </a:effectLst>
                          <a:latin typeface="Verdana" panose="020B0604030504040204" pitchFamily="34" charset="0"/>
                        </a:rPr>
                        <a:t>21</a:t>
                      </a:r>
                      <a:endParaRPr kumimoji="0" lang="en-GB" altLang="en-US" sz="2800" b="0" i="0" u="none" strike="noStrike" cap="none" normalizeH="0" baseline="0" dirty="0" smtClean="0">
                        <a:ln>
                          <a:noFill/>
                        </a:ln>
                        <a:solidFill>
                          <a:srgbClr val="E1E1FF"/>
                        </a:solidFill>
                        <a:effectLst>
                          <a:outerShdw blurRad="38100" dist="38100" dir="2700000" algn="tl">
                            <a:srgbClr val="C0C0C0"/>
                          </a:outerShdw>
                        </a:effectLst>
                        <a:latin typeface="Verdana" panose="020B0604030504040204" pitchFamily="34" charset="0"/>
                      </a:endParaRPr>
                    </a:p>
                  </a:txBody>
                  <a:tcPr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lnSpc>
                          <a:spcPct val="120000"/>
                        </a:lnSpc>
                        <a:spcBef>
                          <a:spcPct val="20000"/>
                        </a:spcBef>
                        <a:buFont typeface="Wingdings 3" panose="05040102010807070707" pitchFamily="18" charset="2"/>
                        <a:defRPr sz="2800">
                          <a:solidFill>
                            <a:srgbClr val="E1E1FF"/>
                          </a:solidFill>
                          <a:effectLst>
                            <a:outerShdw blurRad="38100" dist="38100" dir="2700000" algn="tl">
                              <a:srgbClr val="C0C0C0"/>
                            </a:outerShdw>
                          </a:effectLst>
                          <a:latin typeface="Verdana" panose="020B0604030504040204" pitchFamily="34" charset="0"/>
                        </a:defRPr>
                      </a:lvl1pPr>
                      <a:lvl2pPr algn="l">
                        <a:lnSpc>
                          <a:spcPct val="120000"/>
                        </a:lnSpc>
                        <a:spcBef>
                          <a:spcPct val="20000"/>
                        </a:spcBef>
                        <a:buFont typeface="Wingdings" panose="05000000000000000000" pitchFamily="2" charset="2"/>
                        <a:defRPr sz="2400">
                          <a:solidFill>
                            <a:srgbClr val="E1E1FF"/>
                          </a:solidFill>
                          <a:effectLst>
                            <a:outerShdw blurRad="38100" dist="38100" dir="2700000" algn="tl">
                              <a:srgbClr val="C0C0C0"/>
                            </a:outerShdw>
                          </a:effectLst>
                          <a:latin typeface="Verdana" panose="020B0604030504040204" pitchFamily="34" charset="0"/>
                        </a:defRPr>
                      </a:lvl2pPr>
                      <a:lvl3pPr algn="l">
                        <a:lnSpc>
                          <a:spcPct val="120000"/>
                        </a:lnSpc>
                        <a:spcBef>
                          <a:spcPct val="20000"/>
                        </a:spcBef>
                        <a:defRPr sz="2000">
                          <a:solidFill>
                            <a:srgbClr val="E1E1FF"/>
                          </a:solidFill>
                          <a:effectLst>
                            <a:outerShdw blurRad="38100" dist="38100" dir="2700000" algn="tl">
                              <a:srgbClr val="C0C0C0"/>
                            </a:outerShdw>
                          </a:effectLst>
                          <a:latin typeface="Verdana" panose="020B0604030504040204" pitchFamily="34" charset="0"/>
                        </a:defRPr>
                      </a:lvl3pPr>
                      <a:lvl4pPr algn="l">
                        <a:lnSpc>
                          <a:spcPct val="120000"/>
                        </a:lnSpc>
                        <a:spcBef>
                          <a:spcPct val="20000"/>
                        </a:spcBef>
                        <a:defRPr>
                          <a:solidFill>
                            <a:srgbClr val="E1E1FF"/>
                          </a:solidFill>
                          <a:effectLst>
                            <a:outerShdw blurRad="38100" dist="38100" dir="2700000" algn="tl">
                              <a:srgbClr val="C0C0C0"/>
                            </a:outerShdw>
                          </a:effectLst>
                          <a:latin typeface="Verdana" panose="020B0604030504040204" pitchFamily="34" charset="0"/>
                        </a:defRPr>
                      </a:lvl4pPr>
                      <a:lvl5pPr algn="l">
                        <a:lnSpc>
                          <a:spcPct val="120000"/>
                        </a:lnSpc>
                        <a:spcBef>
                          <a:spcPct val="20000"/>
                        </a:spcBef>
                        <a:defRPr>
                          <a:solidFill>
                            <a:srgbClr val="E1E1FF"/>
                          </a:solidFill>
                          <a:effectLst>
                            <a:outerShdw blurRad="38100" dist="38100" dir="2700000" algn="tl">
                              <a:srgbClr val="C0C0C0"/>
                            </a:outerShdw>
                          </a:effectLst>
                          <a:latin typeface="Verdana" panose="020B0604030504040204" pitchFamily="34" charset="0"/>
                        </a:defRPr>
                      </a:lvl5pPr>
                      <a:lvl6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6pPr>
                      <a:lvl7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7pPr>
                      <a:lvl8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8pPr>
                      <a:lvl9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9pPr>
                    </a:lstStyle>
                    <a:p>
                      <a:pPr marL="0" marR="0" lvl="0" indent="0" algn="l" defTabSz="914400" rtl="0" eaLnBrk="1" fontAlgn="base" latinLnBrk="0" hangingPunct="1">
                        <a:lnSpc>
                          <a:spcPct val="120000"/>
                        </a:lnSpc>
                        <a:spcBef>
                          <a:spcPct val="20000"/>
                        </a:spcBef>
                        <a:spcAft>
                          <a:spcPct val="0"/>
                        </a:spcAft>
                        <a:buClrTx/>
                        <a:buSzTx/>
                        <a:buFont typeface="Wingdings 3" panose="05040102010807070707" pitchFamily="18" charset="2"/>
                        <a:buNone/>
                        <a:tabLst/>
                      </a:pPr>
                      <a:r>
                        <a:rPr kumimoji="0" lang="en-US" altLang="en-US" sz="2800" b="0" i="0" u="none" strike="noStrike" cap="none" normalizeH="0" baseline="0" dirty="0" smtClean="0">
                          <a:ln>
                            <a:noFill/>
                          </a:ln>
                          <a:solidFill>
                            <a:srgbClr val="E1E1FF"/>
                          </a:solidFill>
                          <a:effectLst>
                            <a:outerShdw blurRad="38100" dist="38100" dir="2700000" algn="tl">
                              <a:srgbClr val="C0C0C0"/>
                            </a:outerShdw>
                          </a:effectLst>
                          <a:latin typeface="Verdana" panose="020B0604030504040204" pitchFamily="34" charset="0"/>
                        </a:rPr>
                        <a:t>FTP</a:t>
                      </a:r>
                      <a:endParaRPr kumimoji="0" lang="en-GB" altLang="en-US" sz="2800" b="0" i="0" u="none" strike="noStrike" cap="none" normalizeH="0" baseline="0" dirty="0" smtClean="0">
                        <a:ln>
                          <a:noFill/>
                        </a:ln>
                        <a:solidFill>
                          <a:srgbClr val="E1E1FF"/>
                        </a:solidFill>
                        <a:effectLst>
                          <a:outerShdw blurRad="38100" dist="38100" dir="2700000" algn="tl">
                            <a:srgbClr val="C0C0C0"/>
                          </a:outerShdw>
                        </a:effectLst>
                        <a:latin typeface="Verdana" panose="020B0604030504040204" pitchFamily="34" charset="0"/>
                      </a:endParaRPr>
                    </a:p>
                  </a:txBody>
                  <a:tcPr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77863">
                <a:tc>
                  <a:txBody>
                    <a:bodyPr/>
                    <a:lstStyle>
                      <a:lvl1pPr algn="l">
                        <a:lnSpc>
                          <a:spcPct val="120000"/>
                        </a:lnSpc>
                        <a:spcBef>
                          <a:spcPct val="20000"/>
                        </a:spcBef>
                        <a:buFont typeface="Wingdings 3" panose="05040102010807070707" pitchFamily="18" charset="2"/>
                        <a:defRPr sz="2800">
                          <a:solidFill>
                            <a:srgbClr val="E1E1FF"/>
                          </a:solidFill>
                          <a:effectLst>
                            <a:outerShdw blurRad="38100" dist="38100" dir="2700000" algn="tl">
                              <a:srgbClr val="C0C0C0"/>
                            </a:outerShdw>
                          </a:effectLst>
                          <a:latin typeface="Verdana" panose="020B0604030504040204" pitchFamily="34" charset="0"/>
                        </a:defRPr>
                      </a:lvl1pPr>
                      <a:lvl2pPr algn="l">
                        <a:lnSpc>
                          <a:spcPct val="120000"/>
                        </a:lnSpc>
                        <a:spcBef>
                          <a:spcPct val="20000"/>
                        </a:spcBef>
                        <a:buFont typeface="Wingdings" panose="05000000000000000000" pitchFamily="2" charset="2"/>
                        <a:defRPr sz="2400">
                          <a:solidFill>
                            <a:srgbClr val="E1E1FF"/>
                          </a:solidFill>
                          <a:effectLst>
                            <a:outerShdw blurRad="38100" dist="38100" dir="2700000" algn="tl">
                              <a:srgbClr val="C0C0C0"/>
                            </a:outerShdw>
                          </a:effectLst>
                          <a:latin typeface="Verdana" panose="020B0604030504040204" pitchFamily="34" charset="0"/>
                        </a:defRPr>
                      </a:lvl2pPr>
                      <a:lvl3pPr algn="l">
                        <a:lnSpc>
                          <a:spcPct val="120000"/>
                        </a:lnSpc>
                        <a:spcBef>
                          <a:spcPct val="20000"/>
                        </a:spcBef>
                        <a:defRPr sz="2000">
                          <a:solidFill>
                            <a:srgbClr val="E1E1FF"/>
                          </a:solidFill>
                          <a:effectLst>
                            <a:outerShdw blurRad="38100" dist="38100" dir="2700000" algn="tl">
                              <a:srgbClr val="C0C0C0"/>
                            </a:outerShdw>
                          </a:effectLst>
                          <a:latin typeface="Verdana" panose="020B0604030504040204" pitchFamily="34" charset="0"/>
                        </a:defRPr>
                      </a:lvl3pPr>
                      <a:lvl4pPr algn="l">
                        <a:lnSpc>
                          <a:spcPct val="120000"/>
                        </a:lnSpc>
                        <a:spcBef>
                          <a:spcPct val="20000"/>
                        </a:spcBef>
                        <a:defRPr>
                          <a:solidFill>
                            <a:srgbClr val="E1E1FF"/>
                          </a:solidFill>
                          <a:effectLst>
                            <a:outerShdw blurRad="38100" dist="38100" dir="2700000" algn="tl">
                              <a:srgbClr val="C0C0C0"/>
                            </a:outerShdw>
                          </a:effectLst>
                          <a:latin typeface="Verdana" panose="020B0604030504040204" pitchFamily="34" charset="0"/>
                        </a:defRPr>
                      </a:lvl4pPr>
                      <a:lvl5pPr algn="l">
                        <a:lnSpc>
                          <a:spcPct val="120000"/>
                        </a:lnSpc>
                        <a:spcBef>
                          <a:spcPct val="20000"/>
                        </a:spcBef>
                        <a:defRPr>
                          <a:solidFill>
                            <a:srgbClr val="E1E1FF"/>
                          </a:solidFill>
                          <a:effectLst>
                            <a:outerShdw blurRad="38100" dist="38100" dir="2700000" algn="tl">
                              <a:srgbClr val="C0C0C0"/>
                            </a:outerShdw>
                          </a:effectLst>
                          <a:latin typeface="Verdana" panose="020B0604030504040204" pitchFamily="34" charset="0"/>
                        </a:defRPr>
                      </a:lvl5pPr>
                      <a:lvl6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6pPr>
                      <a:lvl7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7pPr>
                      <a:lvl8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8pPr>
                      <a:lvl9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9pPr>
                    </a:lstStyle>
                    <a:p>
                      <a:pPr marL="0" marR="0" lvl="0" indent="0" algn="l" defTabSz="914400" rtl="0" eaLnBrk="1" fontAlgn="base" latinLnBrk="0" hangingPunct="1">
                        <a:lnSpc>
                          <a:spcPct val="120000"/>
                        </a:lnSpc>
                        <a:spcBef>
                          <a:spcPct val="20000"/>
                        </a:spcBef>
                        <a:spcAft>
                          <a:spcPct val="0"/>
                        </a:spcAft>
                        <a:buClrTx/>
                        <a:buSzTx/>
                        <a:buFont typeface="Wingdings 3" panose="05040102010807070707" pitchFamily="18" charset="2"/>
                        <a:buNone/>
                        <a:tabLst/>
                      </a:pPr>
                      <a:r>
                        <a:rPr kumimoji="0" lang="en-US" altLang="en-US" sz="2800" b="0" i="0" u="none" strike="noStrike" cap="none" normalizeH="0" baseline="0" smtClean="0">
                          <a:ln>
                            <a:noFill/>
                          </a:ln>
                          <a:solidFill>
                            <a:srgbClr val="E1E1FF"/>
                          </a:solidFill>
                          <a:effectLst>
                            <a:outerShdw blurRad="38100" dist="38100" dir="2700000" algn="tl">
                              <a:srgbClr val="C0C0C0"/>
                            </a:outerShdw>
                          </a:effectLst>
                          <a:latin typeface="Verdana" panose="020B0604030504040204" pitchFamily="34" charset="0"/>
                        </a:rPr>
                        <a:t>23</a:t>
                      </a:r>
                      <a:endParaRPr kumimoji="0" lang="en-GB" altLang="en-US" sz="2800" b="0" i="0" u="none" strike="noStrike" cap="none" normalizeH="0" baseline="0" smtClean="0">
                        <a:ln>
                          <a:noFill/>
                        </a:ln>
                        <a:solidFill>
                          <a:srgbClr val="E1E1FF"/>
                        </a:solidFill>
                        <a:effectLst>
                          <a:outerShdw blurRad="38100" dist="38100" dir="2700000" algn="tl">
                            <a:srgbClr val="C0C0C0"/>
                          </a:outerShdw>
                        </a:effectLst>
                        <a:latin typeface="Verdana" panose="020B0604030504040204" pitchFamily="34" charset="0"/>
                      </a:endParaRPr>
                    </a:p>
                  </a:txBody>
                  <a:tcPr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lnSpc>
                          <a:spcPct val="120000"/>
                        </a:lnSpc>
                        <a:spcBef>
                          <a:spcPct val="20000"/>
                        </a:spcBef>
                        <a:buFont typeface="Wingdings 3" panose="05040102010807070707" pitchFamily="18" charset="2"/>
                        <a:defRPr sz="2800">
                          <a:solidFill>
                            <a:srgbClr val="E1E1FF"/>
                          </a:solidFill>
                          <a:effectLst>
                            <a:outerShdw blurRad="38100" dist="38100" dir="2700000" algn="tl">
                              <a:srgbClr val="C0C0C0"/>
                            </a:outerShdw>
                          </a:effectLst>
                          <a:latin typeface="Verdana" panose="020B0604030504040204" pitchFamily="34" charset="0"/>
                        </a:defRPr>
                      </a:lvl1pPr>
                      <a:lvl2pPr algn="l">
                        <a:lnSpc>
                          <a:spcPct val="120000"/>
                        </a:lnSpc>
                        <a:spcBef>
                          <a:spcPct val="20000"/>
                        </a:spcBef>
                        <a:buFont typeface="Wingdings" panose="05000000000000000000" pitchFamily="2" charset="2"/>
                        <a:defRPr sz="2400">
                          <a:solidFill>
                            <a:srgbClr val="E1E1FF"/>
                          </a:solidFill>
                          <a:effectLst>
                            <a:outerShdw blurRad="38100" dist="38100" dir="2700000" algn="tl">
                              <a:srgbClr val="C0C0C0"/>
                            </a:outerShdw>
                          </a:effectLst>
                          <a:latin typeface="Verdana" panose="020B0604030504040204" pitchFamily="34" charset="0"/>
                        </a:defRPr>
                      </a:lvl2pPr>
                      <a:lvl3pPr algn="l">
                        <a:lnSpc>
                          <a:spcPct val="120000"/>
                        </a:lnSpc>
                        <a:spcBef>
                          <a:spcPct val="20000"/>
                        </a:spcBef>
                        <a:defRPr sz="2000">
                          <a:solidFill>
                            <a:srgbClr val="E1E1FF"/>
                          </a:solidFill>
                          <a:effectLst>
                            <a:outerShdw blurRad="38100" dist="38100" dir="2700000" algn="tl">
                              <a:srgbClr val="C0C0C0"/>
                            </a:outerShdw>
                          </a:effectLst>
                          <a:latin typeface="Verdana" panose="020B0604030504040204" pitchFamily="34" charset="0"/>
                        </a:defRPr>
                      </a:lvl3pPr>
                      <a:lvl4pPr algn="l">
                        <a:lnSpc>
                          <a:spcPct val="120000"/>
                        </a:lnSpc>
                        <a:spcBef>
                          <a:spcPct val="20000"/>
                        </a:spcBef>
                        <a:defRPr>
                          <a:solidFill>
                            <a:srgbClr val="E1E1FF"/>
                          </a:solidFill>
                          <a:effectLst>
                            <a:outerShdw blurRad="38100" dist="38100" dir="2700000" algn="tl">
                              <a:srgbClr val="C0C0C0"/>
                            </a:outerShdw>
                          </a:effectLst>
                          <a:latin typeface="Verdana" panose="020B0604030504040204" pitchFamily="34" charset="0"/>
                        </a:defRPr>
                      </a:lvl4pPr>
                      <a:lvl5pPr algn="l">
                        <a:lnSpc>
                          <a:spcPct val="120000"/>
                        </a:lnSpc>
                        <a:spcBef>
                          <a:spcPct val="20000"/>
                        </a:spcBef>
                        <a:defRPr>
                          <a:solidFill>
                            <a:srgbClr val="E1E1FF"/>
                          </a:solidFill>
                          <a:effectLst>
                            <a:outerShdw blurRad="38100" dist="38100" dir="2700000" algn="tl">
                              <a:srgbClr val="C0C0C0"/>
                            </a:outerShdw>
                          </a:effectLst>
                          <a:latin typeface="Verdana" panose="020B0604030504040204" pitchFamily="34" charset="0"/>
                        </a:defRPr>
                      </a:lvl5pPr>
                      <a:lvl6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6pPr>
                      <a:lvl7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7pPr>
                      <a:lvl8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8pPr>
                      <a:lvl9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9pPr>
                    </a:lstStyle>
                    <a:p>
                      <a:pPr marL="0" marR="0" lvl="0" indent="0" algn="l" defTabSz="914400" rtl="0" eaLnBrk="1" fontAlgn="base" latinLnBrk="0" hangingPunct="1">
                        <a:lnSpc>
                          <a:spcPct val="120000"/>
                        </a:lnSpc>
                        <a:spcBef>
                          <a:spcPct val="20000"/>
                        </a:spcBef>
                        <a:spcAft>
                          <a:spcPct val="0"/>
                        </a:spcAft>
                        <a:buClrTx/>
                        <a:buSzTx/>
                        <a:buFont typeface="Wingdings 3" panose="05040102010807070707" pitchFamily="18" charset="2"/>
                        <a:buNone/>
                        <a:tabLst/>
                      </a:pPr>
                      <a:r>
                        <a:rPr kumimoji="0" lang="en-US" altLang="en-US" sz="2800" b="0" i="0" u="none" strike="noStrike" cap="none" normalizeH="0" baseline="0" smtClean="0">
                          <a:ln>
                            <a:noFill/>
                          </a:ln>
                          <a:solidFill>
                            <a:srgbClr val="E1E1FF"/>
                          </a:solidFill>
                          <a:effectLst>
                            <a:outerShdw blurRad="38100" dist="38100" dir="2700000" algn="tl">
                              <a:srgbClr val="C0C0C0"/>
                            </a:outerShdw>
                          </a:effectLst>
                          <a:latin typeface="Verdana" panose="020B0604030504040204" pitchFamily="34" charset="0"/>
                        </a:rPr>
                        <a:t>Telnet</a:t>
                      </a:r>
                      <a:endParaRPr kumimoji="0" lang="en-GB" altLang="en-US" sz="2800" b="0" i="0" u="none" strike="noStrike" cap="none" normalizeH="0" baseline="0" smtClean="0">
                        <a:ln>
                          <a:noFill/>
                        </a:ln>
                        <a:solidFill>
                          <a:srgbClr val="E1E1FF"/>
                        </a:solidFill>
                        <a:effectLst>
                          <a:outerShdw blurRad="38100" dist="38100" dir="2700000" algn="tl">
                            <a:srgbClr val="C0C0C0"/>
                          </a:outerShdw>
                        </a:effectLst>
                        <a:latin typeface="Verdana" panose="020B0604030504040204" pitchFamily="34" charset="0"/>
                      </a:endParaRPr>
                    </a:p>
                  </a:txBody>
                  <a:tcPr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76275">
                <a:tc>
                  <a:txBody>
                    <a:bodyPr/>
                    <a:lstStyle>
                      <a:lvl1pPr algn="l">
                        <a:lnSpc>
                          <a:spcPct val="120000"/>
                        </a:lnSpc>
                        <a:spcBef>
                          <a:spcPct val="20000"/>
                        </a:spcBef>
                        <a:buFont typeface="Wingdings 3" panose="05040102010807070707" pitchFamily="18" charset="2"/>
                        <a:defRPr sz="2800">
                          <a:solidFill>
                            <a:srgbClr val="E1E1FF"/>
                          </a:solidFill>
                          <a:effectLst>
                            <a:outerShdw blurRad="38100" dist="38100" dir="2700000" algn="tl">
                              <a:srgbClr val="C0C0C0"/>
                            </a:outerShdw>
                          </a:effectLst>
                          <a:latin typeface="Verdana" panose="020B0604030504040204" pitchFamily="34" charset="0"/>
                        </a:defRPr>
                      </a:lvl1pPr>
                      <a:lvl2pPr algn="l">
                        <a:lnSpc>
                          <a:spcPct val="120000"/>
                        </a:lnSpc>
                        <a:spcBef>
                          <a:spcPct val="20000"/>
                        </a:spcBef>
                        <a:buFont typeface="Wingdings" panose="05000000000000000000" pitchFamily="2" charset="2"/>
                        <a:defRPr sz="2400">
                          <a:solidFill>
                            <a:srgbClr val="E1E1FF"/>
                          </a:solidFill>
                          <a:effectLst>
                            <a:outerShdw blurRad="38100" dist="38100" dir="2700000" algn="tl">
                              <a:srgbClr val="C0C0C0"/>
                            </a:outerShdw>
                          </a:effectLst>
                          <a:latin typeface="Verdana" panose="020B0604030504040204" pitchFamily="34" charset="0"/>
                        </a:defRPr>
                      </a:lvl2pPr>
                      <a:lvl3pPr algn="l">
                        <a:lnSpc>
                          <a:spcPct val="120000"/>
                        </a:lnSpc>
                        <a:spcBef>
                          <a:spcPct val="20000"/>
                        </a:spcBef>
                        <a:defRPr sz="2000">
                          <a:solidFill>
                            <a:srgbClr val="E1E1FF"/>
                          </a:solidFill>
                          <a:effectLst>
                            <a:outerShdw blurRad="38100" dist="38100" dir="2700000" algn="tl">
                              <a:srgbClr val="C0C0C0"/>
                            </a:outerShdw>
                          </a:effectLst>
                          <a:latin typeface="Verdana" panose="020B0604030504040204" pitchFamily="34" charset="0"/>
                        </a:defRPr>
                      </a:lvl3pPr>
                      <a:lvl4pPr algn="l">
                        <a:lnSpc>
                          <a:spcPct val="120000"/>
                        </a:lnSpc>
                        <a:spcBef>
                          <a:spcPct val="20000"/>
                        </a:spcBef>
                        <a:defRPr>
                          <a:solidFill>
                            <a:srgbClr val="E1E1FF"/>
                          </a:solidFill>
                          <a:effectLst>
                            <a:outerShdw blurRad="38100" dist="38100" dir="2700000" algn="tl">
                              <a:srgbClr val="C0C0C0"/>
                            </a:outerShdw>
                          </a:effectLst>
                          <a:latin typeface="Verdana" panose="020B0604030504040204" pitchFamily="34" charset="0"/>
                        </a:defRPr>
                      </a:lvl4pPr>
                      <a:lvl5pPr algn="l">
                        <a:lnSpc>
                          <a:spcPct val="120000"/>
                        </a:lnSpc>
                        <a:spcBef>
                          <a:spcPct val="20000"/>
                        </a:spcBef>
                        <a:defRPr>
                          <a:solidFill>
                            <a:srgbClr val="E1E1FF"/>
                          </a:solidFill>
                          <a:effectLst>
                            <a:outerShdw blurRad="38100" dist="38100" dir="2700000" algn="tl">
                              <a:srgbClr val="C0C0C0"/>
                            </a:outerShdw>
                          </a:effectLst>
                          <a:latin typeface="Verdana" panose="020B0604030504040204" pitchFamily="34" charset="0"/>
                        </a:defRPr>
                      </a:lvl5pPr>
                      <a:lvl6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6pPr>
                      <a:lvl7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7pPr>
                      <a:lvl8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8pPr>
                      <a:lvl9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9pPr>
                    </a:lstStyle>
                    <a:p>
                      <a:pPr marL="0" marR="0" lvl="0" indent="0" algn="l" defTabSz="914400" rtl="0" eaLnBrk="1" fontAlgn="base" latinLnBrk="0" hangingPunct="1">
                        <a:lnSpc>
                          <a:spcPct val="120000"/>
                        </a:lnSpc>
                        <a:spcBef>
                          <a:spcPct val="20000"/>
                        </a:spcBef>
                        <a:spcAft>
                          <a:spcPct val="0"/>
                        </a:spcAft>
                        <a:buClrTx/>
                        <a:buSzTx/>
                        <a:buFont typeface="Wingdings 3" panose="05040102010807070707" pitchFamily="18" charset="2"/>
                        <a:buNone/>
                        <a:tabLst/>
                      </a:pPr>
                      <a:r>
                        <a:rPr kumimoji="0" lang="en-US" altLang="en-US" sz="2800" b="0" i="0" u="none" strike="noStrike" cap="none" normalizeH="0" baseline="0" smtClean="0">
                          <a:ln>
                            <a:noFill/>
                          </a:ln>
                          <a:solidFill>
                            <a:srgbClr val="E1E1FF"/>
                          </a:solidFill>
                          <a:effectLst>
                            <a:outerShdw blurRad="38100" dist="38100" dir="2700000" algn="tl">
                              <a:srgbClr val="C0C0C0"/>
                            </a:outerShdw>
                          </a:effectLst>
                          <a:latin typeface="Verdana" panose="020B0604030504040204" pitchFamily="34" charset="0"/>
                        </a:rPr>
                        <a:t>80</a:t>
                      </a:r>
                      <a:endParaRPr kumimoji="0" lang="en-GB" altLang="en-US" sz="2800" b="0" i="0" u="none" strike="noStrike" cap="none" normalizeH="0" baseline="0" smtClean="0">
                        <a:ln>
                          <a:noFill/>
                        </a:ln>
                        <a:solidFill>
                          <a:srgbClr val="E1E1FF"/>
                        </a:solidFill>
                        <a:effectLst>
                          <a:outerShdw blurRad="38100" dist="38100" dir="2700000" algn="tl">
                            <a:srgbClr val="C0C0C0"/>
                          </a:outerShdw>
                        </a:effectLst>
                        <a:latin typeface="Verdana" panose="020B0604030504040204" pitchFamily="34" charset="0"/>
                      </a:endParaRPr>
                    </a:p>
                  </a:txBody>
                  <a:tcPr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lnSpc>
                          <a:spcPct val="120000"/>
                        </a:lnSpc>
                        <a:spcBef>
                          <a:spcPct val="20000"/>
                        </a:spcBef>
                        <a:buFont typeface="Wingdings 3" panose="05040102010807070707" pitchFamily="18" charset="2"/>
                        <a:defRPr sz="2800">
                          <a:solidFill>
                            <a:srgbClr val="E1E1FF"/>
                          </a:solidFill>
                          <a:effectLst>
                            <a:outerShdw blurRad="38100" dist="38100" dir="2700000" algn="tl">
                              <a:srgbClr val="C0C0C0"/>
                            </a:outerShdw>
                          </a:effectLst>
                          <a:latin typeface="Verdana" panose="020B0604030504040204" pitchFamily="34" charset="0"/>
                        </a:defRPr>
                      </a:lvl1pPr>
                      <a:lvl2pPr algn="l">
                        <a:lnSpc>
                          <a:spcPct val="120000"/>
                        </a:lnSpc>
                        <a:spcBef>
                          <a:spcPct val="20000"/>
                        </a:spcBef>
                        <a:buFont typeface="Wingdings" panose="05000000000000000000" pitchFamily="2" charset="2"/>
                        <a:defRPr sz="2400">
                          <a:solidFill>
                            <a:srgbClr val="E1E1FF"/>
                          </a:solidFill>
                          <a:effectLst>
                            <a:outerShdw blurRad="38100" dist="38100" dir="2700000" algn="tl">
                              <a:srgbClr val="C0C0C0"/>
                            </a:outerShdw>
                          </a:effectLst>
                          <a:latin typeface="Verdana" panose="020B0604030504040204" pitchFamily="34" charset="0"/>
                        </a:defRPr>
                      </a:lvl2pPr>
                      <a:lvl3pPr algn="l">
                        <a:lnSpc>
                          <a:spcPct val="120000"/>
                        </a:lnSpc>
                        <a:spcBef>
                          <a:spcPct val="20000"/>
                        </a:spcBef>
                        <a:defRPr sz="2000">
                          <a:solidFill>
                            <a:srgbClr val="E1E1FF"/>
                          </a:solidFill>
                          <a:effectLst>
                            <a:outerShdw blurRad="38100" dist="38100" dir="2700000" algn="tl">
                              <a:srgbClr val="C0C0C0"/>
                            </a:outerShdw>
                          </a:effectLst>
                          <a:latin typeface="Verdana" panose="020B0604030504040204" pitchFamily="34" charset="0"/>
                        </a:defRPr>
                      </a:lvl3pPr>
                      <a:lvl4pPr algn="l">
                        <a:lnSpc>
                          <a:spcPct val="120000"/>
                        </a:lnSpc>
                        <a:spcBef>
                          <a:spcPct val="20000"/>
                        </a:spcBef>
                        <a:defRPr>
                          <a:solidFill>
                            <a:srgbClr val="E1E1FF"/>
                          </a:solidFill>
                          <a:effectLst>
                            <a:outerShdw blurRad="38100" dist="38100" dir="2700000" algn="tl">
                              <a:srgbClr val="C0C0C0"/>
                            </a:outerShdw>
                          </a:effectLst>
                          <a:latin typeface="Verdana" panose="020B0604030504040204" pitchFamily="34" charset="0"/>
                        </a:defRPr>
                      </a:lvl4pPr>
                      <a:lvl5pPr algn="l">
                        <a:lnSpc>
                          <a:spcPct val="120000"/>
                        </a:lnSpc>
                        <a:spcBef>
                          <a:spcPct val="20000"/>
                        </a:spcBef>
                        <a:defRPr>
                          <a:solidFill>
                            <a:srgbClr val="E1E1FF"/>
                          </a:solidFill>
                          <a:effectLst>
                            <a:outerShdw blurRad="38100" dist="38100" dir="2700000" algn="tl">
                              <a:srgbClr val="C0C0C0"/>
                            </a:outerShdw>
                          </a:effectLst>
                          <a:latin typeface="Verdana" panose="020B0604030504040204" pitchFamily="34" charset="0"/>
                        </a:defRPr>
                      </a:lvl5pPr>
                      <a:lvl6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6pPr>
                      <a:lvl7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7pPr>
                      <a:lvl8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8pPr>
                      <a:lvl9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9pPr>
                    </a:lstStyle>
                    <a:p>
                      <a:pPr marL="0" marR="0" lvl="0" indent="0" algn="l" defTabSz="914400" rtl="0" eaLnBrk="1" fontAlgn="base" latinLnBrk="0" hangingPunct="1">
                        <a:lnSpc>
                          <a:spcPct val="120000"/>
                        </a:lnSpc>
                        <a:spcBef>
                          <a:spcPct val="20000"/>
                        </a:spcBef>
                        <a:spcAft>
                          <a:spcPct val="0"/>
                        </a:spcAft>
                        <a:buClrTx/>
                        <a:buSzTx/>
                        <a:buFont typeface="Wingdings 3" panose="05040102010807070707" pitchFamily="18" charset="2"/>
                        <a:buNone/>
                        <a:tabLst/>
                      </a:pPr>
                      <a:r>
                        <a:rPr kumimoji="0" lang="en-US" altLang="en-US" sz="2800" b="0" i="0" u="none" strike="noStrike" cap="none" normalizeH="0" baseline="0" smtClean="0">
                          <a:ln>
                            <a:noFill/>
                          </a:ln>
                          <a:solidFill>
                            <a:srgbClr val="E1E1FF"/>
                          </a:solidFill>
                          <a:effectLst>
                            <a:outerShdw blurRad="38100" dist="38100" dir="2700000" algn="tl">
                              <a:srgbClr val="C0C0C0"/>
                            </a:outerShdw>
                          </a:effectLst>
                          <a:latin typeface="Verdana" panose="020B0604030504040204" pitchFamily="34" charset="0"/>
                        </a:rPr>
                        <a:t>HTTP</a:t>
                      </a:r>
                      <a:endParaRPr kumimoji="0" lang="en-GB" altLang="en-US" sz="2800" b="0" i="0" u="none" strike="noStrike" cap="none" normalizeH="0" baseline="0" smtClean="0">
                        <a:ln>
                          <a:noFill/>
                        </a:ln>
                        <a:solidFill>
                          <a:srgbClr val="E1E1FF"/>
                        </a:solidFill>
                        <a:effectLst>
                          <a:outerShdw blurRad="38100" dist="38100" dir="2700000" algn="tl">
                            <a:srgbClr val="C0C0C0"/>
                          </a:outerShdw>
                        </a:effectLst>
                        <a:latin typeface="Verdana" panose="020B0604030504040204" pitchFamily="34" charset="0"/>
                      </a:endParaRPr>
                    </a:p>
                  </a:txBody>
                  <a:tcPr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77863">
                <a:tc>
                  <a:txBody>
                    <a:bodyPr/>
                    <a:lstStyle>
                      <a:lvl1pPr algn="l">
                        <a:lnSpc>
                          <a:spcPct val="120000"/>
                        </a:lnSpc>
                        <a:spcBef>
                          <a:spcPct val="20000"/>
                        </a:spcBef>
                        <a:buFont typeface="Wingdings 3" panose="05040102010807070707" pitchFamily="18" charset="2"/>
                        <a:defRPr sz="2800">
                          <a:solidFill>
                            <a:srgbClr val="E1E1FF"/>
                          </a:solidFill>
                          <a:effectLst>
                            <a:outerShdw blurRad="38100" dist="38100" dir="2700000" algn="tl">
                              <a:srgbClr val="C0C0C0"/>
                            </a:outerShdw>
                          </a:effectLst>
                          <a:latin typeface="Verdana" panose="020B0604030504040204" pitchFamily="34" charset="0"/>
                        </a:defRPr>
                      </a:lvl1pPr>
                      <a:lvl2pPr algn="l">
                        <a:lnSpc>
                          <a:spcPct val="120000"/>
                        </a:lnSpc>
                        <a:spcBef>
                          <a:spcPct val="20000"/>
                        </a:spcBef>
                        <a:buFont typeface="Wingdings" panose="05000000000000000000" pitchFamily="2" charset="2"/>
                        <a:defRPr sz="2400">
                          <a:solidFill>
                            <a:srgbClr val="E1E1FF"/>
                          </a:solidFill>
                          <a:effectLst>
                            <a:outerShdw blurRad="38100" dist="38100" dir="2700000" algn="tl">
                              <a:srgbClr val="C0C0C0"/>
                            </a:outerShdw>
                          </a:effectLst>
                          <a:latin typeface="Verdana" panose="020B0604030504040204" pitchFamily="34" charset="0"/>
                        </a:defRPr>
                      </a:lvl2pPr>
                      <a:lvl3pPr algn="l">
                        <a:lnSpc>
                          <a:spcPct val="120000"/>
                        </a:lnSpc>
                        <a:spcBef>
                          <a:spcPct val="20000"/>
                        </a:spcBef>
                        <a:defRPr sz="2000">
                          <a:solidFill>
                            <a:srgbClr val="E1E1FF"/>
                          </a:solidFill>
                          <a:effectLst>
                            <a:outerShdw blurRad="38100" dist="38100" dir="2700000" algn="tl">
                              <a:srgbClr val="C0C0C0"/>
                            </a:outerShdw>
                          </a:effectLst>
                          <a:latin typeface="Verdana" panose="020B0604030504040204" pitchFamily="34" charset="0"/>
                        </a:defRPr>
                      </a:lvl3pPr>
                      <a:lvl4pPr algn="l">
                        <a:lnSpc>
                          <a:spcPct val="120000"/>
                        </a:lnSpc>
                        <a:spcBef>
                          <a:spcPct val="20000"/>
                        </a:spcBef>
                        <a:defRPr>
                          <a:solidFill>
                            <a:srgbClr val="E1E1FF"/>
                          </a:solidFill>
                          <a:effectLst>
                            <a:outerShdw blurRad="38100" dist="38100" dir="2700000" algn="tl">
                              <a:srgbClr val="C0C0C0"/>
                            </a:outerShdw>
                          </a:effectLst>
                          <a:latin typeface="Verdana" panose="020B0604030504040204" pitchFamily="34" charset="0"/>
                        </a:defRPr>
                      </a:lvl4pPr>
                      <a:lvl5pPr algn="l">
                        <a:lnSpc>
                          <a:spcPct val="120000"/>
                        </a:lnSpc>
                        <a:spcBef>
                          <a:spcPct val="20000"/>
                        </a:spcBef>
                        <a:defRPr>
                          <a:solidFill>
                            <a:srgbClr val="E1E1FF"/>
                          </a:solidFill>
                          <a:effectLst>
                            <a:outerShdw blurRad="38100" dist="38100" dir="2700000" algn="tl">
                              <a:srgbClr val="C0C0C0"/>
                            </a:outerShdw>
                          </a:effectLst>
                          <a:latin typeface="Verdana" panose="020B0604030504040204" pitchFamily="34" charset="0"/>
                        </a:defRPr>
                      </a:lvl5pPr>
                      <a:lvl6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6pPr>
                      <a:lvl7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7pPr>
                      <a:lvl8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8pPr>
                      <a:lvl9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9pPr>
                    </a:lstStyle>
                    <a:p>
                      <a:pPr marL="0" marR="0" lvl="0" indent="0" algn="l" defTabSz="914400" rtl="0" eaLnBrk="1" fontAlgn="base" latinLnBrk="0" hangingPunct="1">
                        <a:lnSpc>
                          <a:spcPct val="120000"/>
                        </a:lnSpc>
                        <a:spcBef>
                          <a:spcPct val="20000"/>
                        </a:spcBef>
                        <a:spcAft>
                          <a:spcPct val="0"/>
                        </a:spcAft>
                        <a:buClrTx/>
                        <a:buSzTx/>
                        <a:buFont typeface="Wingdings 3" panose="05040102010807070707" pitchFamily="18" charset="2"/>
                        <a:buNone/>
                        <a:tabLst/>
                      </a:pPr>
                      <a:r>
                        <a:rPr kumimoji="0" lang="en-US" altLang="en-US" sz="2800" b="0" i="0" u="none" strike="noStrike" cap="none" normalizeH="0" baseline="0" smtClean="0">
                          <a:ln>
                            <a:noFill/>
                          </a:ln>
                          <a:solidFill>
                            <a:srgbClr val="E1E1FF"/>
                          </a:solidFill>
                          <a:effectLst>
                            <a:outerShdw blurRad="38100" dist="38100" dir="2700000" algn="tl">
                              <a:srgbClr val="C0C0C0"/>
                            </a:outerShdw>
                          </a:effectLst>
                          <a:latin typeface="Verdana" panose="020B0604030504040204" pitchFamily="34" charset="0"/>
                        </a:rPr>
                        <a:t>110</a:t>
                      </a:r>
                      <a:endParaRPr kumimoji="0" lang="en-GB" altLang="en-US" sz="2800" b="0" i="0" u="none" strike="noStrike" cap="none" normalizeH="0" baseline="0" smtClean="0">
                        <a:ln>
                          <a:noFill/>
                        </a:ln>
                        <a:solidFill>
                          <a:srgbClr val="E1E1FF"/>
                        </a:solidFill>
                        <a:effectLst>
                          <a:outerShdw blurRad="38100" dist="38100" dir="2700000" algn="tl">
                            <a:srgbClr val="C0C0C0"/>
                          </a:outerShdw>
                        </a:effectLst>
                        <a:latin typeface="Verdana" panose="020B0604030504040204" pitchFamily="34" charset="0"/>
                      </a:endParaRPr>
                    </a:p>
                  </a:txBody>
                  <a:tcPr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lnSpc>
                          <a:spcPct val="120000"/>
                        </a:lnSpc>
                        <a:spcBef>
                          <a:spcPct val="20000"/>
                        </a:spcBef>
                        <a:buFont typeface="Wingdings 3" panose="05040102010807070707" pitchFamily="18" charset="2"/>
                        <a:defRPr sz="2800">
                          <a:solidFill>
                            <a:srgbClr val="E1E1FF"/>
                          </a:solidFill>
                          <a:effectLst>
                            <a:outerShdw blurRad="38100" dist="38100" dir="2700000" algn="tl">
                              <a:srgbClr val="C0C0C0"/>
                            </a:outerShdw>
                          </a:effectLst>
                          <a:latin typeface="Verdana" panose="020B0604030504040204" pitchFamily="34" charset="0"/>
                        </a:defRPr>
                      </a:lvl1pPr>
                      <a:lvl2pPr algn="l">
                        <a:lnSpc>
                          <a:spcPct val="120000"/>
                        </a:lnSpc>
                        <a:spcBef>
                          <a:spcPct val="20000"/>
                        </a:spcBef>
                        <a:buFont typeface="Wingdings" panose="05000000000000000000" pitchFamily="2" charset="2"/>
                        <a:defRPr sz="2400">
                          <a:solidFill>
                            <a:srgbClr val="E1E1FF"/>
                          </a:solidFill>
                          <a:effectLst>
                            <a:outerShdw blurRad="38100" dist="38100" dir="2700000" algn="tl">
                              <a:srgbClr val="C0C0C0"/>
                            </a:outerShdw>
                          </a:effectLst>
                          <a:latin typeface="Verdana" panose="020B0604030504040204" pitchFamily="34" charset="0"/>
                        </a:defRPr>
                      </a:lvl2pPr>
                      <a:lvl3pPr algn="l">
                        <a:lnSpc>
                          <a:spcPct val="120000"/>
                        </a:lnSpc>
                        <a:spcBef>
                          <a:spcPct val="20000"/>
                        </a:spcBef>
                        <a:defRPr sz="2000">
                          <a:solidFill>
                            <a:srgbClr val="E1E1FF"/>
                          </a:solidFill>
                          <a:effectLst>
                            <a:outerShdw blurRad="38100" dist="38100" dir="2700000" algn="tl">
                              <a:srgbClr val="C0C0C0"/>
                            </a:outerShdw>
                          </a:effectLst>
                          <a:latin typeface="Verdana" panose="020B0604030504040204" pitchFamily="34" charset="0"/>
                        </a:defRPr>
                      </a:lvl3pPr>
                      <a:lvl4pPr algn="l">
                        <a:lnSpc>
                          <a:spcPct val="120000"/>
                        </a:lnSpc>
                        <a:spcBef>
                          <a:spcPct val="20000"/>
                        </a:spcBef>
                        <a:defRPr>
                          <a:solidFill>
                            <a:srgbClr val="E1E1FF"/>
                          </a:solidFill>
                          <a:effectLst>
                            <a:outerShdw blurRad="38100" dist="38100" dir="2700000" algn="tl">
                              <a:srgbClr val="C0C0C0"/>
                            </a:outerShdw>
                          </a:effectLst>
                          <a:latin typeface="Verdana" panose="020B0604030504040204" pitchFamily="34" charset="0"/>
                        </a:defRPr>
                      </a:lvl4pPr>
                      <a:lvl5pPr algn="l">
                        <a:lnSpc>
                          <a:spcPct val="120000"/>
                        </a:lnSpc>
                        <a:spcBef>
                          <a:spcPct val="20000"/>
                        </a:spcBef>
                        <a:defRPr>
                          <a:solidFill>
                            <a:srgbClr val="E1E1FF"/>
                          </a:solidFill>
                          <a:effectLst>
                            <a:outerShdw blurRad="38100" dist="38100" dir="2700000" algn="tl">
                              <a:srgbClr val="C0C0C0"/>
                            </a:outerShdw>
                          </a:effectLst>
                          <a:latin typeface="Verdana" panose="020B0604030504040204" pitchFamily="34" charset="0"/>
                        </a:defRPr>
                      </a:lvl5pPr>
                      <a:lvl6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6pPr>
                      <a:lvl7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7pPr>
                      <a:lvl8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8pPr>
                      <a:lvl9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9pPr>
                    </a:lstStyle>
                    <a:p>
                      <a:pPr marL="0" marR="0" lvl="0" indent="0" algn="l" defTabSz="914400" rtl="0" eaLnBrk="1" fontAlgn="base" latinLnBrk="0" hangingPunct="1">
                        <a:lnSpc>
                          <a:spcPct val="120000"/>
                        </a:lnSpc>
                        <a:spcBef>
                          <a:spcPct val="20000"/>
                        </a:spcBef>
                        <a:spcAft>
                          <a:spcPct val="0"/>
                        </a:spcAft>
                        <a:buClrTx/>
                        <a:buSzTx/>
                        <a:buFont typeface="Wingdings 3" panose="05040102010807070707" pitchFamily="18" charset="2"/>
                        <a:buNone/>
                        <a:tabLst/>
                      </a:pPr>
                      <a:r>
                        <a:rPr kumimoji="0" lang="en-US" altLang="en-US" sz="2800" b="0" i="0" u="none" strike="noStrike" cap="none" normalizeH="0" baseline="0" dirty="0" smtClean="0">
                          <a:ln>
                            <a:noFill/>
                          </a:ln>
                          <a:solidFill>
                            <a:srgbClr val="E1E1FF"/>
                          </a:solidFill>
                          <a:effectLst>
                            <a:outerShdw blurRad="38100" dist="38100" dir="2700000" algn="tl">
                              <a:srgbClr val="C0C0C0"/>
                            </a:outerShdw>
                          </a:effectLst>
                          <a:latin typeface="Verdana" panose="020B0604030504040204" pitchFamily="34" charset="0"/>
                        </a:rPr>
                        <a:t>POP3</a:t>
                      </a:r>
                      <a:endParaRPr kumimoji="0" lang="en-GB" altLang="en-US" sz="2800" b="0" i="0" u="none" strike="noStrike" cap="none" normalizeH="0" baseline="0" dirty="0" smtClean="0">
                        <a:ln>
                          <a:noFill/>
                        </a:ln>
                        <a:solidFill>
                          <a:srgbClr val="E1E1FF"/>
                        </a:solidFill>
                        <a:effectLst>
                          <a:outerShdw blurRad="38100" dist="38100" dir="2700000" algn="tl">
                            <a:srgbClr val="C0C0C0"/>
                          </a:outerShdw>
                        </a:effectLst>
                        <a:latin typeface="Verdana" panose="020B0604030504040204" pitchFamily="34" charset="0"/>
                      </a:endParaRPr>
                    </a:p>
                  </a:txBody>
                  <a:tcPr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76275">
                <a:tc>
                  <a:txBody>
                    <a:bodyPr/>
                    <a:lstStyle>
                      <a:lvl1pPr algn="l">
                        <a:lnSpc>
                          <a:spcPct val="120000"/>
                        </a:lnSpc>
                        <a:spcBef>
                          <a:spcPct val="20000"/>
                        </a:spcBef>
                        <a:buFont typeface="Wingdings 3" panose="05040102010807070707" pitchFamily="18" charset="2"/>
                        <a:defRPr sz="2800">
                          <a:solidFill>
                            <a:srgbClr val="E1E1FF"/>
                          </a:solidFill>
                          <a:effectLst>
                            <a:outerShdw blurRad="38100" dist="38100" dir="2700000" algn="tl">
                              <a:srgbClr val="C0C0C0"/>
                            </a:outerShdw>
                          </a:effectLst>
                          <a:latin typeface="Verdana" panose="020B0604030504040204" pitchFamily="34" charset="0"/>
                        </a:defRPr>
                      </a:lvl1pPr>
                      <a:lvl2pPr algn="l">
                        <a:lnSpc>
                          <a:spcPct val="120000"/>
                        </a:lnSpc>
                        <a:spcBef>
                          <a:spcPct val="20000"/>
                        </a:spcBef>
                        <a:buFont typeface="Wingdings" panose="05000000000000000000" pitchFamily="2" charset="2"/>
                        <a:defRPr sz="2400">
                          <a:solidFill>
                            <a:srgbClr val="E1E1FF"/>
                          </a:solidFill>
                          <a:effectLst>
                            <a:outerShdw blurRad="38100" dist="38100" dir="2700000" algn="tl">
                              <a:srgbClr val="C0C0C0"/>
                            </a:outerShdw>
                          </a:effectLst>
                          <a:latin typeface="Verdana" panose="020B0604030504040204" pitchFamily="34" charset="0"/>
                        </a:defRPr>
                      </a:lvl2pPr>
                      <a:lvl3pPr algn="l">
                        <a:lnSpc>
                          <a:spcPct val="120000"/>
                        </a:lnSpc>
                        <a:spcBef>
                          <a:spcPct val="20000"/>
                        </a:spcBef>
                        <a:defRPr sz="2000">
                          <a:solidFill>
                            <a:srgbClr val="E1E1FF"/>
                          </a:solidFill>
                          <a:effectLst>
                            <a:outerShdw blurRad="38100" dist="38100" dir="2700000" algn="tl">
                              <a:srgbClr val="C0C0C0"/>
                            </a:outerShdw>
                          </a:effectLst>
                          <a:latin typeface="Verdana" panose="020B0604030504040204" pitchFamily="34" charset="0"/>
                        </a:defRPr>
                      </a:lvl3pPr>
                      <a:lvl4pPr algn="l">
                        <a:lnSpc>
                          <a:spcPct val="120000"/>
                        </a:lnSpc>
                        <a:spcBef>
                          <a:spcPct val="20000"/>
                        </a:spcBef>
                        <a:defRPr>
                          <a:solidFill>
                            <a:srgbClr val="E1E1FF"/>
                          </a:solidFill>
                          <a:effectLst>
                            <a:outerShdw blurRad="38100" dist="38100" dir="2700000" algn="tl">
                              <a:srgbClr val="C0C0C0"/>
                            </a:outerShdw>
                          </a:effectLst>
                          <a:latin typeface="Verdana" panose="020B0604030504040204" pitchFamily="34" charset="0"/>
                        </a:defRPr>
                      </a:lvl4pPr>
                      <a:lvl5pPr algn="l">
                        <a:lnSpc>
                          <a:spcPct val="120000"/>
                        </a:lnSpc>
                        <a:spcBef>
                          <a:spcPct val="20000"/>
                        </a:spcBef>
                        <a:defRPr>
                          <a:solidFill>
                            <a:srgbClr val="E1E1FF"/>
                          </a:solidFill>
                          <a:effectLst>
                            <a:outerShdw blurRad="38100" dist="38100" dir="2700000" algn="tl">
                              <a:srgbClr val="C0C0C0"/>
                            </a:outerShdw>
                          </a:effectLst>
                          <a:latin typeface="Verdana" panose="020B0604030504040204" pitchFamily="34" charset="0"/>
                        </a:defRPr>
                      </a:lvl5pPr>
                      <a:lvl6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6pPr>
                      <a:lvl7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7pPr>
                      <a:lvl8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8pPr>
                      <a:lvl9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9pPr>
                    </a:lstStyle>
                    <a:p>
                      <a:pPr marL="0" marR="0" lvl="0" indent="0" algn="l" defTabSz="914400" rtl="0" eaLnBrk="1" fontAlgn="base" latinLnBrk="0" hangingPunct="1">
                        <a:lnSpc>
                          <a:spcPct val="120000"/>
                        </a:lnSpc>
                        <a:spcBef>
                          <a:spcPct val="20000"/>
                        </a:spcBef>
                        <a:spcAft>
                          <a:spcPct val="0"/>
                        </a:spcAft>
                        <a:buClrTx/>
                        <a:buSzTx/>
                        <a:buFont typeface="Wingdings 3" panose="05040102010807070707" pitchFamily="18" charset="2"/>
                        <a:buNone/>
                        <a:tabLst/>
                      </a:pPr>
                      <a:r>
                        <a:rPr kumimoji="0" lang="en-US" altLang="en-US" sz="2800" b="0" i="0" u="none" strike="noStrike" cap="none" normalizeH="0" baseline="0" smtClean="0">
                          <a:ln>
                            <a:noFill/>
                          </a:ln>
                          <a:solidFill>
                            <a:srgbClr val="E1E1FF"/>
                          </a:solidFill>
                          <a:effectLst>
                            <a:outerShdw blurRad="38100" dist="38100" dir="2700000" algn="tl">
                              <a:srgbClr val="C0C0C0"/>
                            </a:outerShdw>
                          </a:effectLst>
                          <a:latin typeface="Verdana" panose="020B0604030504040204" pitchFamily="34" charset="0"/>
                        </a:rPr>
                        <a:t>119</a:t>
                      </a:r>
                      <a:endParaRPr kumimoji="0" lang="en-GB" altLang="en-US" sz="2800" b="0" i="0" u="none" strike="noStrike" cap="none" normalizeH="0" baseline="0" smtClean="0">
                        <a:ln>
                          <a:noFill/>
                        </a:ln>
                        <a:solidFill>
                          <a:srgbClr val="E1E1FF"/>
                        </a:solidFill>
                        <a:effectLst>
                          <a:outerShdw blurRad="38100" dist="38100" dir="2700000" algn="tl">
                            <a:srgbClr val="C0C0C0"/>
                          </a:outerShdw>
                        </a:effectLst>
                        <a:latin typeface="Verdana" panose="020B0604030504040204" pitchFamily="34" charset="0"/>
                      </a:endParaRPr>
                    </a:p>
                  </a:txBody>
                  <a:tcPr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lnSpc>
                          <a:spcPct val="120000"/>
                        </a:lnSpc>
                        <a:spcBef>
                          <a:spcPct val="20000"/>
                        </a:spcBef>
                        <a:buFont typeface="Wingdings 3" panose="05040102010807070707" pitchFamily="18" charset="2"/>
                        <a:defRPr sz="2800">
                          <a:solidFill>
                            <a:srgbClr val="E1E1FF"/>
                          </a:solidFill>
                          <a:effectLst>
                            <a:outerShdw blurRad="38100" dist="38100" dir="2700000" algn="tl">
                              <a:srgbClr val="C0C0C0"/>
                            </a:outerShdw>
                          </a:effectLst>
                          <a:latin typeface="Verdana" panose="020B0604030504040204" pitchFamily="34" charset="0"/>
                        </a:defRPr>
                      </a:lvl1pPr>
                      <a:lvl2pPr algn="l">
                        <a:lnSpc>
                          <a:spcPct val="120000"/>
                        </a:lnSpc>
                        <a:spcBef>
                          <a:spcPct val="20000"/>
                        </a:spcBef>
                        <a:buFont typeface="Wingdings" panose="05000000000000000000" pitchFamily="2" charset="2"/>
                        <a:defRPr sz="2400">
                          <a:solidFill>
                            <a:srgbClr val="E1E1FF"/>
                          </a:solidFill>
                          <a:effectLst>
                            <a:outerShdw blurRad="38100" dist="38100" dir="2700000" algn="tl">
                              <a:srgbClr val="C0C0C0"/>
                            </a:outerShdw>
                          </a:effectLst>
                          <a:latin typeface="Verdana" panose="020B0604030504040204" pitchFamily="34" charset="0"/>
                        </a:defRPr>
                      </a:lvl2pPr>
                      <a:lvl3pPr algn="l">
                        <a:lnSpc>
                          <a:spcPct val="120000"/>
                        </a:lnSpc>
                        <a:spcBef>
                          <a:spcPct val="20000"/>
                        </a:spcBef>
                        <a:defRPr sz="2000">
                          <a:solidFill>
                            <a:srgbClr val="E1E1FF"/>
                          </a:solidFill>
                          <a:effectLst>
                            <a:outerShdw blurRad="38100" dist="38100" dir="2700000" algn="tl">
                              <a:srgbClr val="C0C0C0"/>
                            </a:outerShdw>
                          </a:effectLst>
                          <a:latin typeface="Verdana" panose="020B0604030504040204" pitchFamily="34" charset="0"/>
                        </a:defRPr>
                      </a:lvl3pPr>
                      <a:lvl4pPr algn="l">
                        <a:lnSpc>
                          <a:spcPct val="120000"/>
                        </a:lnSpc>
                        <a:spcBef>
                          <a:spcPct val="20000"/>
                        </a:spcBef>
                        <a:defRPr>
                          <a:solidFill>
                            <a:srgbClr val="E1E1FF"/>
                          </a:solidFill>
                          <a:effectLst>
                            <a:outerShdw blurRad="38100" dist="38100" dir="2700000" algn="tl">
                              <a:srgbClr val="C0C0C0"/>
                            </a:outerShdw>
                          </a:effectLst>
                          <a:latin typeface="Verdana" panose="020B0604030504040204" pitchFamily="34" charset="0"/>
                        </a:defRPr>
                      </a:lvl4pPr>
                      <a:lvl5pPr algn="l">
                        <a:lnSpc>
                          <a:spcPct val="120000"/>
                        </a:lnSpc>
                        <a:spcBef>
                          <a:spcPct val="20000"/>
                        </a:spcBef>
                        <a:defRPr>
                          <a:solidFill>
                            <a:srgbClr val="E1E1FF"/>
                          </a:solidFill>
                          <a:effectLst>
                            <a:outerShdw blurRad="38100" dist="38100" dir="2700000" algn="tl">
                              <a:srgbClr val="C0C0C0"/>
                            </a:outerShdw>
                          </a:effectLst>
                          <a:latin typeface="Verdana" panose="020B0604030504040204" pitchFamily="34" charset="0"/>
                        </a:defRPr>
                      </a:lvl5pPr>
                      <a:lvl6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6pPr>
                      <a:lvl7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7pPr>
                      <a:lvl8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8pPr>
                      <a:lvl9pPr fontAlgn="base">
                        <a:lnSpc>
                          <a:spcPct val="120000"/>
                        </a:lnSpc>
                        <a:spcBef>
                          <a:spcPct val="20000"/>
                        </a:spcBef>
                        <a:spcAft>
                          <a:spcPct val="0"/>
                        </a:spcAft>
                        <a:defRPr>
                          <a:solidFill>
                            <a:srgbClr val="E1E1FF"/>
                          </a:solidFill>
                          <a:effectLst>
                            <a:outerShdw blurRad="38100" dist="38100" dir="2700000" algn="tl">
                              <a:srgbClr val="C0C0C0"/>
                            </a:outerShdw>
                          </a:effectLst>
                          <a:latin typeface="Verdana" panose="020B0604030504040204" pitchFamily="34" charset="0"/>
                        </a:defRPr>
                      </a:lvl9pPr>
                    </a:lstStyle>
                    <a:p>
                      <a:pPr marL="0" marR="0" lvl="0" indent="0" algn="l" defTabSz="914400" rtl="0" eaLnBrk="1" fontAlgn="base" latinLnBrk="0" hangingPunct="1">
                        <a:lnSpc>
                          <a:spcPct val="120000"/>
                        </a:lnSpc>
                        <a:spcBef>
                          <a:spcPct val="20000"/>
                        </a:spcBef>
                        <a:spcAft>
                          <a:spcPct val="0"/>
                        </a:spcAft>
                        <a:buClrTx/>
                        <a:buSzTx/>
                        <a:buFont typeface="Wingdings 3" panose="05040102010807070707" pitchFamily="18" charset="2"/>
                        <a:buNone/>
                        <a:tabLst/>
                      </a:pPr>
                      <a:r>
                        <a:rPr kumimoji="0" lang="en-US" altLang="en-US" sz="2800" b="0" i="0" u="none" strike="noStrike" cap="none" normalizeH="0" baseline="0" dirty="0" smtClean="0">
                          <a:ln>
                            <a:noFill/>
                          </a:ln>
                          <a:solidFill>
                            <a:srgbClr val="E1E1FF"/>
                          </a:solidFill>
                          <a:effectLst>
                            <a:outerShdw blurRad="38100" dist="38100" dir="2700000" algn="tl">
                              <a:srgbClr val="C0C0C0"/>
                            </a:outerShdw>
                          </a:effectLst>
                          <a:latin typeface="Verdana" panose="020B0604030504040204" pitchFamily="34" charset="0"/>
                        </a:rPr>
                        <a:t>NNTP</a:t>
                      </a:r>
                      <a:endParaRPr kumimoji="0" lang="en-GB" altLang="en-US" sz="2800" b="0" i="0" u="none" strike="noStrike" cap="none" normalizeH="0" baseline="0" dirty="0" smtClean="0">
                        <a:ln>
                          <a:noFill/>
                        </a:ln>
                        <a:solidFill>
                          <a:srgbClr val="E1E1FF"/>
                        </a:solidFill>
                        <a:effectLst>
                          <a:outerShdw blurRad="38100" dist="38100" dir="2700000" algn="tl">
                            <a:srgbClr val="C0C0C0"/>
                          </a:outerShdw>
                        </a:effectLst>
                        <a:latin typeface="Verdana" panose="020B0604030504040204" pitchFamily="34" charset="0"/>
                      </a:endParaRPr>
                    </a:p>
                  </a:txBody>
                  <a:tcPr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338134830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smtClean="0"/>
              <a:t>Visual Studio 2013</a:t>
            </a:r>
          </a:p>
          <a:p>
            <a:r>
              <a:rPr lang="en-US" dirty="0" smtClean="0"/>
              <a:t>.NET 4.0</a:t>
            </a:r>
          </a:p>
          <a:p>
            <a:r>
              <a:rPr lang="en-US" dirty="0" smtClean="0"/>
              <a:t>Reference “</a:t>
            </a:r>
            <a:r>
              <a:rPr lang="en-US" dirty="0" err="1" smtClean="0"/>
              <a:t>System.Runtme.Remoting</a:t>
            </a:r>
            <a:r>
              <a:rPr lang="en-US" dirty="0" smtClean="0"/>
              <a:t>”</a:t>
            </a:r>
          </a:p>
          <a:p>
            <a:r>
              <a:rPr lang="en-US" dirty="0" smtClean="0"/>
              <a:t>Can use “Http” or “</a:t>
            </a:r>
            <a:r>
              <a:rPr lang="en-US" dirty="0" err="1" smtClean="0"/>
              <a:t>Tcp</a:t>
            </a:r>
            <a:r>
              <a:rPr lang="en-US" dirty="0" smtClean="0"/>
              <a:t>” communication protocol</a:t>
            </a:r>
          </a:p>
        </p:txBody>
      </p:sp>
    </p:spTree>
    <p:extLst>
      <p:ext uri="{BB962C8B-B14F-4D97-AF65-F5344CB8AC3E}">
        <p14:creationId xmlns:p14="http://schemas.microsoft.com/office/powerpoint/2010/main" val="190835055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 Multi-client information lookup</a:t>
            </a:r>
            <a:endParaRPr lang="en-US" dirty="0"/>
          </a:p>
        </p:txBody>
      </p:sp>
      <p:sp>
        <p:nvSpPr>
          <p:cNvPr id="3" name="Content Placeholder 2"/>
          <p:cNvSpPr>
            <a:spLocks noGrp="1"/>
          </p:cNvSpPr>
          <p:nvPr>
            <p:ph idx="1"/>
          </p:nvPr>
        </p:nvSpPr>
        <p:spPr/>
        <p:txBody>
          <a:bodyPr/>
          <a:lstStyle/>
          <a:p>
            <a:pPr marL="0" indent="0">
              <a:buNone/>
            </a:pPr>
            <a:r>
              <a:rPr lang="en-US" dirty="0" smtClean="0"/>
              <a:t>Application scenario:</a:t>
            </a:r>
          </a:p>
          <a:p>
            <a:pPr marL="0" indent="0">
              <a:buNone/>
            </a:pPr>
            <a:r>
              <a:rPr lang="en-US" dirty="0"/>
              <a:t>-</a:t>
            </a:r>
            <a:r>
              <a:rPr lang="en-US" dirty="0" smtClean="0"/>
              <a:t> Client side application only needs to know remote object behavior (type), but not implementation.</a:t>
            </a:r>
          </a:p>
          <a:p>
            <a:pPr marL="0" indent="0">
              <a:buNone/>
            </a:pPr>
            <a:r>
              <a:rPr lang="en-US" dirty="0" smtClean="0"/>
              <a:t>- Server side manages data and responds to server requests.</a:t>
            </a:r>
          </a:p>
          <a:p>
            <a:pPr marL="0" indent="0">
              <a:buNone/>
            </a:pPr>
            <a:r>
              <a:rPr lang="en-US" dirty="0" smtClean="0"/>
              <a:t>- Client side and server side development can conduct in parallel as long as the remote object type is kept the same.</a:t>
            </a:r>
          </a:p>
        </p:txBody>
      </p:sp>
    </p:spTree>
    <p:extLst>
      <p:ext uri="{BB962C8B-B14F-4D97-AF65-F5344CB8AC3E}">
        <p14:creationId xmlns:p14="http://schemas.microsoft.com/office/powerpoint/2010/main" val="219846359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 </a:t>
            </a:r>
            <a:r>
              <a:rPr lang="en-US" dirty="0" smtClean="0"/>
              <a:t>Architecture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29605537"/>
              </p:ext>
            </p:extLst>
          </p:nvPr>
        </p:nvGraphicFramePr>
        <p:xfrm>
          <a:off x="609600" y="1600200"/>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756221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40775"/>
            <a:ext cx="10972800" cy="5585394"/>
          </a:xfrm>
        </p:spPr>
        <p:txBody>
          <a:bodyPr/>
          <a:lstStyle/>
          <a:p>
            <a:pPr marL="0" indent="0">
              <a:buNone/>
            </a:pPr>
            <a:r>
              <a:rPr lang="en-US" dirty="0" err="1" smtClean="0"/>
              <a:t>RemoteType.cs</a:t>
            </a:r>
            <a:r>
              <a:rPr lang="en-US" dirty="0" smtClean="0"/>
              <a:t> – interface</a:t>
            </a:r>
          </a:p>
          <a:p>
            <a:pPr marL="0" indent="0">
              <a:buNone/>
            </a:pPr>
            <a:endParaRPr lang="en-US" dirty="0"/>
          </a:p>
        </p:txBody>
      </p:sp>
      <p:sp>
        <p:nvSpPr>
          <p:cNvPr id="5" name="Rectangle 4"/>
          <p:cNvSpPr/>
          <p:nvPr/>
        </p:nvSpPr>
        <p:spPr>
          <a:xfrm>
            <a:off x="609600" y="1317741"/>
            <a:ext cx="6096000" cy="1200329"/>
          </a:xfrm>
          <a:prstGeom prst="rect">
            <a:avLst/>
          </a:prstGeom>
        </p:spPr>
        <p:txBody>
          <a:bodyPr>
            <a:spAutoFit/>
          </a:bodyPr>
          <a:lstStyle/>
          <a:p>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interface</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RemoteType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GetStatus</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gameName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5650153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83721"/>
            <a:ext cx="10972800" cy="5742447"/>
          </a:xfrm>
        </p:spPr>
        <p:txBody>
          <a:bodyPr/>
          <a:lstStyle/>
          <a:p>
            <a:pPr marL="0" indent="0">
              <a:buNone/>
            </a:pPr>
            <a:r>
              <a:rPr lang="en-US" dirty="0" err="1" smtClean="0"/>
              <a:t>Server.cs</a:t>
            </a:r>
            <a:endParaRPr lang="en-US" dirty="0"/>
          </a:p>
          <a:p>
            <a:pPr marL="0" indent="0">
              <a:buNone/>
            </a:pPr>
            <a:endParaRPr lang="en-US" dirty="0"/>
          </a:p>
        </p:txBody>
      </p:sp>
      <p:sp>
        <p:nvSpPr>
          <p:cNvPr id="6" name="Rectangle 5"/>
          <p:cNvSpPr/>
          <p:nvPr/>
        </p:nvSpPr>
        <p:spPr>
          <a:xfrm>
            <a:off x="609600" y="947058"/>
            <a:ext cx="10972800" cy="5755422"/>
          </a:xfrm>
          <a:prstGeom prst="rect">
            <a:avLst/>
          </a:prstGeom>
        </p:spPr>
        <p:txBody>
          <a:bodyPr wrap="square">
            <a:spAutoFit/>
          </a:bodyPr>
          <a:lstStyle/>
          <a:p>
            <a:r>
              <a:rPr lang="en-US" sz="1600" dirty="0">
                <a:solidFill>
                  <a:srgbClr val="0000FF"/>
                </a:solidFill>
                <a:highlight>
                  <a:srgbClr val="FFFFFF"/>
                </a:highlight>
                <a:latin typeface="Consolas" panose="020B0609020204030204" pitchFamily="49" charset="0"/>
              </a:rPr>
              <a:t>using</a:t>
            </a:r>
            <a:r>
              <a:rPr lang="en-US" sz="1600" dirty="0">
                <a:solidFill>
                  <a:srgbClr val="000000"/>
                </a:solidFill>
                <a:highlight>
                  <a:srgbClr val="FFFFFF"/>
                </a:highlight>
                <a:latin typeface="Consolas" panose="020B0609020204030204" pitchFamily="49" charset="0"/>
              </a:rPr>
              <a:t> System;</a:t>
            </a:r>
          </a:p>
          <a:p>
            <a:r>
              <a:rPr lang="en-US" sz="1600" dirty="0">
                <a:solidFill>
                  <a:srgbClr val="0000FF"/>
                </a:solidFill>
                <a:highlight>
                  <a:srgbClr val="FFFFFF"/>
                </a:highlight>
                <a:latin typeface="Consolas" panose="020B0609020204030204" pitchFamily="49" charset="0"/>
              </a:rPr>
              <a:t>using</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System.Runtime.Remoting</a:t>
            </a:r>
            <a:r>
              <a:rPr lang="en-US" sz="1600" dirty="0">
                <a:solidFill>
                  <a:srgbClr val="000000"/>
                </a:solidFill>
                <a:highlight>
                  <a:srgbClr val="FFFFFF"/>
                </a:highlight>
                <a:latin typeface="Consolas" panose="020B0609020204030204" pitchFamily="49" charset="0"/>
              </a:rPr>
              <a:t>;</a:t>
            </a:r>
          </a:p>
          <a:p>
            <a:r>
              <a:rPr lang="en-US" sz="1600" dirty="0">
                <a:solidFill>
                  <a:srgbClr val="0000FF"/>
                </a:solidFill>
                <a:highlight>
                  <a:srgbClr val="FFFFFF"/>
                </a:highlight>
                <a:latin typeface="Consolas" panose="020B0609020204030204" pitchFamily="49" charset="0"/>
              </a:rPr>
              <a:t>using</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System.Runtime.Remoting.Channels</a:t>
            </a:r>
            <a:r>
              <a:rPr lang="en-US" sz="1600" dirty="0">
                <a:solidFill>
                  <a:srgbClr val="000000"/>
                </a:solidFill>
                <a:highlight>
                  <a:srgbClr val="FFFFFF"/>
                </a:highlight>
                <a:latin typeface="Consolas" panose="020B0609020204030204" pitchFamily="49" charset="0"/>
              </a:rPr>
              <a:t>;</a:t>
            </a:r>
          </a:p>
          <a:p>
            <a:r>
              <a:rPr lang="en-US" sz="1600" dirty="0">
                <a:solidFill>
                  <a:srgbClr val="0000FF"/>
                </a:solidFill>
                <a:highlight>
                  <a:srgbClr val="FFFFFF"/>
                </a:highlight>
                <a:latin typeface="Consolas" panose="020B0609020204030204" pitchFamily="49" charset="0"/>
              </a:rPr>
              <a:t>using</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System.Runtime.Remoting.Channels.Tcp</a:t>
            </a:r>
            <a:r>
              <a:rPr lang="en-US" sz="1600" dirty="0" smtClean="0">
                <a:solidFill>
                  <a:srgbClr val="000000"/>
                </a:solidFill>
                <a:highlight>
                  <a:srgbClr val="FFFFFF"/>
                </a:highlight>
                <a:latin typeface="Consolas" panose="020B0609020204030204" pitchFamily="49" charset="0"/>
              </a:rPr>
              <a:t>;</a:t>
            </a:r>
          </a:p>
          <a:p>
            <a:r>
              <a:rPr lang="en-US" sz="1600" dirty="0">
                <a:solidFill>
                  <a:srgbClr val="0000FF"/>
                </a:solidFill>
                <a:highlight>
                  <a:srgbClr val="FFFFFF"/>
                </a:highlight>
                <a:latin typeface="Consolas" panose="020B0609020204030204" pitchFamily="49" charset="0"/>
              </a:rPr>
              <a:t>using</a:t>
            </a:r>
            <a:r>
              <a:rPr lang="en-US" sz="1600" dirty="0">
                <a:solidFill>
                  <a:srgbClr val="000000"/>
                </a:solidFill>
                <a:highlight>
                  <a:srgbClr val="FFFFFF"/>
                </a:highlight>
                <a:latin typeface="Consolas" panose="020B0609020204030204" pitchFamily="49" charset="0"/>
              </a:rPr>
              <a:t> </a:t>
            </a:r>
            <a:r>
              <a:rPr lang="en-US" sz="1600" dirty="0" err="1" smtClean="0">
                <a:solidFill>
                  <a:srgbClr val="000000"/>
                </a:solidFill>
                <a:highlight>
                  <a:srgbClr val="FFFFFF"/>
                </a:highlight>
                <a:latin typeface="Consolas" panose="020B0609020204030204" pitchFamily="49" charset="0"/>
              </a:rPr>
              <a:t>RemoteType</a:t>
            </a:r>
            <a:r>
              <a:rPr lang="en-US" sz="1600" dirty="0" smtClean="0">
                <a:solidFill>
                  <a:srgbClr val="00000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class</a:t>
            </a:r>
            <a:r>
              <a:rPr lang="en-US" sz="1600" dirty="0">
                <a:solidFill>
                  <a:srgbClr val="000000"/>
                </a:solidFill>
                <a:highlight>
                  <a:srgbClr val="FFFFFF"/>
                </a:highlight>
                <a:latin typeface="Consolas" panose="020B0609020204030204" pitchFamily="49" charset="0"/>
              </a:rPr>
              <a:t> </a:t>
            </a:r>
            <a:r>
              <a:rPr lang="en-US" sz="1600" dirty="0">
                <a:solidFill>
                  <a:srgbClr val="2B91AF"/>
                </a:solidFill>
                <a:highlight>
                  <a:srgbClr val="FFFFFF"/>
                </a:highlight>
                <a:latin typeface="Consolas" panose="020B0609020204030204" pitchFamily="49" charset="0"/>
              </a:rPr>
              <a:t>Server</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static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Main(</a:t>
            </a:r>
            <a:r>
              <a:rPr lang="en-US" sz="1600" dirty="0">
                <a:solidFill>
                  <a:srgbClr val="0000FF"/>
                </a:solidFill>
                <a:highlight>
                  <a:srgbClr val="FFFFFF"/>
                </a:highlight>
                <a:latin typeface="Consolas" panose="020B0609020204030204" pitchFamily="49" charset="0"/>
              </a:rPr>
              <a:t>string</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args</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ChannelServices</a:t>
            </a:r>
            <a:r>
              <a:rPr lang="en-US" sz="1600" dirty="0" err="1">
                <a:solidFill>
                  <a:srgbClr val="000000"/>
                </a:solidFill>
                <a:highlight>
                  <a:srgbClr val="FFFFFF"/>
                </a:highlight>
                <a:latin typeface="Consolas" panose="020B0609020204030204" pitchFamily="49" charset="0"/>
              </a:rPr>
              <a:t>.RegisterChannel</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TcpChannel</a:t>
            </a:r>
            <a:r>
              <a:rPr lang="en-US" sz="1600" dirty="0">
                <a:solidFill>
                  <a:srgbClr val="000000"/>
                </a:solidFill>
                <a:highlight>
                  <a:srgbClr val="FFFFFF"/>
                </a:highlight>
                <a:latin typeface="Consolas" panose="020B0609020204030204" pitchFamily="49" charset="0"/>
              </a:rPr>
              <a:t>(9999), </a:t>
            </a:r>
            <a:r>
              <a:rPr lang="en-US" sz="1600" dirty="0">
                <a:solidFill>
                  <a:srgbClr val="0000FF"/>
                </a:solidFill>
                <a:highlight>
                  <a:srgbClr val="FFFFFF"/>
                </a:highlight>
                <a:latin typeface="Consolas" panose="020B0609020204030204" pitchFamily="49" charset="0"/>
              </a:rPr>
              <a:t>false</a:t>
            </a:r>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RemotingConfiguration</a:t>
            </a:r>
            <a:r>
              <a:rPr lang="en-US" sz="1600" dirty="0" err="1">
                <a:solidFill>
                  <a:srgbClr val="000000"/>
                </a:solidFill>
                <a:highlight>
                  <a:srgbClr val="FFFFFF"/>
                </a:highlight>
                <a:latin typeface="Consolas" panose="020B0609020204030204" pitchFamily="49" charset="0"/>
              </a:rPr>
              <a:t>.RegisterWellKnownServiceType</a:t>
            </a: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Type</a:t>
            </a:r>
            <a:r>
              <a:rPr lang="en-US" sz="1600" dirty="0" err="1">
                <a:solidFill>
                  <a:srgbClr val="000000"/>
                </a:solidFill>
                <a:highlight>
                  <a:srgbClr val="FFFFFF"/>
                </a:highlight>
                <a:latin typeface="Consolas" panose="020B0609020204030204" pitchFamily="49" charset="0"/>
              </a:rPr>
              <a:t>.GetType</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GameChecker</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GameChecker</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WellKnownObjectMode</a:t>
            </a:r>
            <a:r>
              <a:rPr lang="en-US" sz="1600" dirty="0" err="1">
                <a:solidFill>
                  <a:srgbClr val="000000"/>
                </a:solidFill>
                <a:highlight>
                  <a:srgbClr val="FFFFFF"/>
                </a:highlight>
                <a:latin typeface="Consolas" panose="020B0609020204030204" pitchFamily="49" charset="0"/>
              </a:rPr>
              <a:t>.Singleton</a:t>
            </a:r>
            <a:r>
              <a:rPr lang="en-US" sz="1600" dirty="0" smtClean="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RemotingConfiguration</a:t>
            </a:r>
            <a:r>
              <a:rPr lang="en-US" sz="1600" dirty="0" err="1">
                <a:solidFill>
                  <a:srgbClr val="000000"/>
                </a:solidFill>
                <a:highlight>
                  <a:srgbClr val="FFFFFF"/>
                </a:highlight>
                <a:latin typeface="Consolas" panose="020B0609020204030204" pitchFamily="49" charset="0"/>
              </a:rPr>
              <a:t>.RegisterWellKnownServiceType</a:t>
            </a: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Type</a:t>
            </a:r>
            <a:r>
              <a:rPr lang="en-US" sz="1600" dirty="0" err="1">
                <a:solidFill>
                  <a:srgbClr val="000000"/>
                </a:solidFill>
                <a:highlight>
                  <a:srgbClr val="FFFFFF"/>
                </a:highlight>
                <a:latin typeface="Consolas" panose="020B0609020204030204" pitchFamily="49" charset="0"/>
              </a:rPr>
              <a:t>.GetType</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MovieChecker</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MovieChecker</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WellKnownObjectMode</a:t>
            </a:r>
            <a:r>
              <a:rPr lang="en-US" sz="1600" dirty="0" err="1">
                <a:solidFill>
                  <a:srgbClr val="000000"/>
                </a:solidFill>
                <a:highlight>
                  <a:srgbClr val="FFFFFF"/>
                </a:highlight>
                <a:latin typeface="Consolas" panose="020B0609020204030204" pitchFamily="49" charset="0"/>
              </a:rPr>
              <a:t>.Singleton</a:t>
            </a:r>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Console</a:t>
            </a:r>
            <a:r>
              <a:rPr lang="en-US" sz="1600" dirty="0" err="1">
                <a:solidFill>
                  <a:srgbClr val="000000"/>
                </a:solidFill>
                <a:highlight>
                  <a:srgbClr val="FFFFFF"/>
                </a:highlight>
                <a:latin typeface="Consolas" panose="020B0609020204030204" pitchFamily="49" charset="0"/>
              </a:rPr>
              <a:t>.WriteLine</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"Game/movie checker server started..."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Console</a:t>
            </a:r>
            <a:r>
              <a:rPr lang="en-US" sz="1600" dirty="0" err="1">
                <a:solidFill>
                  <a:srgbClr val="000000"/>
                </a:solidFill>
                <a:highlight>
                  <a:srgbClr val="FFFFFF"/>
                </a:highlight>
                <a:latin typeface="Consolas" panose="020B0609020204030204" pitchFamily="49" charset="0"/>
              </a:rPr>
              <a:t>.WriteLine</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"Press ENTER to terminate."</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Console</a:t>
            </a:r>
            <a:r>
              <a:rPr lang="en-US" sz="1600" dirty="0" err="1">
                <a:solidFill>
                  <a:srgbClr val="000000"/>
                </a:solidFill>
                <a:highlight>
                  <a:srgbClr val="FFFFFF"/>
                </a:highlight>
                <a:latin typeface="Consolas" panose="020B0609020204030204" pitchFamily="49" charset="0"/>
              </a:rPr>
              <a:t>.ReadLine</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a:t>
            </a:r>
            <a:endParaRPr lang="en-US" sz="1600" dirty="0"/>
          </a:p>
        </p:txBody>
      </p:sp>
    </p:spTree>
    <p:extLst>
      <p:ext uri="{BB962C8B-B14F-4D97-AF65-F5344CB8AC3E}">
        <p14:creationId xmlns:p14="http://schemas.microsoft.com/office/powerpoint/2010/main" val="135655290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7007" y="413431"/>
            <a:ext cx="11242221" cy="6093976"/>
          </a:xfrm>
          <a:prstGeom prst="rect">
            <a:avLst/>
          </a:prstGeom>
        </p:spPr>
        <p:txBody>
          <a:bodyPr wrap="square">
            <a:spAutoFit/>
          </a:bodyPr>
          <a:lstStyle/>
          <a:p>
            <a:r>
              <a:rPr lang="en-US" sz="1500" dirty="0">
                <a:solidFill>
                  <a:srgbClr val="0000FF"/>
                </a:solidFill>
                <a:highlight>
                  <a:srgbClr val="FFFFFF"/>
                </a:highlight>
                <a:latin typeface="Consolas" panose="020B0609020204030204" pitchFamily="49" charset="0"/>
              </a:rPr>
              <a:t>public</a:t>
            </a:r>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class</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GameChecker</a:t>
            </a:r>
            <a:r>
              <a:rPr lang="en-US" sz="1500" dirty="0">
                <a:solidFill>
                  <a:srgbClr val="000000"/>
                </a:solidFill>
                <a:highlight>
                  <a:srgbClr val="FFFFFF"/>
                </a:highlight>
                <a:latin typeface="Consolas" panose="020B0609020204030204" pitchFamily="49" charset="0"/>
              </a:rPr>
              <a:t> : </a:t>
            </a:r>
            <a:r>
              <a:rPr lang="en-US" sz="1500" dirty="0" err="1">
                <a:solidFill>
                  <a:srgbClr val="2B91AF"/>
                </a:solidFill>
                <a:highlight>
                  <a:srgbClr val="FFFFFF"/>
                </a:highlight>
                <a:latin typeface="Consolas" panose="020B0609020204030204" pitchFamily="49" charset="0"/>
              </a:rPr>
              <a:t>MarshalByRefObject</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RemoteType</a:t>
            </a:r>
            <a:endParaRPr lang="en-US" sz="1500" dirty="0">
              <a:solidFill>
                <a:srgbClr val="000000"/>
              </a:solidFill>
              <a:highlight>
                <a:srgbClr val="FFFFFF"/>
              </a:highlight>
              <a:latin typeface="Consolas" panose="020B0609020204030204" pitchFamily="49" charset="0"/>
            </a:endParaRPr>
          </a:p>
          <a:p>
            <a:r>
              <a:rPr lang="en-US" sz="1500" dirty="0">
                <a:solidFill>
                  <a:srgbClr val="000000"/>
                </a:solidFill>
                <a:highlight>
                  <a:srgbClr val="FFFFFF"/>
                </a:highlight>
                <a:latin typeface="Consolas" panose="020B0609020204030204" pitchFamily="49" charset="0"/>
              </a:rPr>
              <a:t>{</a:t>
            </a:r>
          </a:p>
          <a:p>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public</a:t>
            </a:r>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string</a:t>
            </a:r>
            <a:r>
              <a:rPr lang="en-US" sz="1500" dirty="0">
                <a:solidFill>
                  <a:srgbClr val="000000"/>
                </a:solidFill>
                <a:highlight>
                  <a:srgbClr val="FFFFFF"/>
                </a:highlight>
                <a:latin typeface="Consolas" panose="020B0609020204030204" pitchFamily="49" charset="0"/>
              </a:rPr>
              <a:t> </a:t>
            </a:r>
            <a:r>
              <a:rPr lang="en-US" sz="1500" dirty="0" err="1">
                <a:solidFill>
                  <a:srgbClr val="000000"/>
                </a:solidFill>
                <a:highlight>
                  <a:srgbClr val="FFFFFF"/>
                </a:highlight>
                <a:latin typeface="Consolas" panose="020B0609020204030204" pitchFamily="49" charset="0"/>
              </a:rPr>
              <a:t>GetStatus</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string</a:t>
            </a:r>
            <a:r>
              <a:rPr lang="en-US" sz="1500" dirty="0">
                <a:solidFill>
                  <a:srgbClr val="000000"/>
                </a:solidFill>
                <a:highlight>
                  <a:srgbClr val="FFFFFF"/>
                </a:highlight>
                <a:latin typeface="Consolas" panose="020B0609020204030204" pitchFamily="49" charset="0"/>
              </a:rPr>
              <a:t> </a:t>
            </a:r>
            <a:r>
              <a:rPr lang="en-US" sz="1500" dirty="0" err="1">
                <a:solidFill>
                  <a:srgbClr val="000000"/>
                </a:solidFill>
                <a:highlight>
                  <a:srgbClr val="FFFFFF"/>
                </a:highlight>
                <a:latin typeface="Consolas" panose="020B0609020204030204" pitchFamily="49" charset="0"/>
              </a:rPr>
              <a:t>gameName</a:t>
            </a:r>
            <a:r>
              <a:rPr lang="en-US" sz="1500" dirty="0">
                <a:solidFill>
                  <a:srgbClr val="000000"/>
                </a:solidFill>
                <a:highlight>
                  <a:srgbClr val="FFFFFF"/>
                </a:highlight>
                <a:latin typeface="Consolas" panose="020B0609020204030204" pitchFamily="49" charset="0"/>
              </a:rPr>
              <a:t>)</a:t>
            </a:r>
          </a:p>
          <a:p>
            <a:r>
              <a:rPr lang="en-US" sz="1500" dirty="0">
                <a:solidFill>
                  <a:srgbClr val="000000"/>
                </a:solidFill>
                <a:highlight>
                  <a:srgbClr val="FFFFFF"/>
                </a:highlight>
                <a:latin typeface="Consolas" panose="020B0609020204030204" pitchFamily="49" charset="0"/>
              </a:rPr>
              <a:t>    {</a:t>
            </a:r>
          </a:p>
          <a:p>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Console</a:t>
            </a:r>
            <a:r>
              <a:rPr lang="en-US" sz="1500" dirty="0" err="1">
                <a:solidFill>
                  <a:srgbClr val="000000"/>
                </a:solidFill>
                <a:highlight>
                  <a:srgbClr val="FFFFFF"/>
                </a:highlight>
                <a:latin typeface="Consolas" panose="020B0609020204030204" pitchFamily="49" charset="0"/>
              </a:rPr>
              <a:t>.WriteLine</a:t>
            </a:r>
            <a:r>
              <a:rPr lang="en-US" sz="1500" dirty="0">
                <a:solidFill>
                  <a:srgbClr val="000000"/>
                </a:solidFill>
                <a:highlight>
                  <a:srgbClr val="FFFFFF"/>
                </a:highlight>
                <a:latin typeface="Consolas" panose="020B0609020204030204" pitchFamily="49" charset="0"/>
              </a:rPr>
              <a:t>(</a:t>
            </a:r>
            <a:r>
              <a:rPr lang="en-US" sz="1500" dirty="0">
                <a:solidFill>
                  <a:srgbClr val="A31515"/>
                </a:solidFill>
                <a:highlight>
                  <a:srgbClr val="FFFFFF"/>
                </a:highlight>
                <a:latin typeface="Consolas" panose="020B0609020204030204" pitchFamily="49" charset="0"/>
              </a:rPr>
              <a:t>"[Game] Someone checked the status of {0}"</a:t>
            </a:r>
            <a:r>
              <a:rPr lang="en-US" sz="1500" dirty="0">
                <a:solidFill>
                  <a:srgbClr val="000000"/>
                </a:solidFill>
                <a:highlight>
                  <a:srgbClr val="FFFFFF"/>
                </a:highlight>
                <a:latin typeface="Consolas" panose="020B0609020204030204" pitchFamily="49" charset="0"/>
              </a:rPr>
              <a:t>, </a:t>
            </a:r>
            <a:r>
              <a:rPr lang="en-US" sz="1500" dirty="0" err="1">
                <a:solidFill>
                  <a:srgbClr val="000000"/>
                </a:solidFill>
                <a:highlight>
                  <a:srgbClr val="FFFFFF"/>
                </a:highlight>
                <a:latin typeface="Consolas" panose="020B0609020204030204" pitchFamily="49" charset="0"/>
              </a:rPr>
              <a:t>gameName</a:t>
            </a:r>
            <a:r>
              <a:rPr lang="en-US" sz="1500" dirty="0">
                <a:solidFill>
                  <a:srgbClr val="000000"/>
                </a:solidFill>
                <a:highlight>
                  <a:srgbClr val="FFFFFF"/>
                </a:highlight>
                <a:latin typeface="Consolas" panose="020B0609020204030204" pitchFamily="49" charset="0"/>
              </a:rPr>
              <a:t>);</a:t>
            </a:r>
          </a:p>
          <a:p>
            <a:r>
              <a:rPr lang="en-US" sz="1500" dirty="0">
                <a:solidFill>
                  <a:srgbClr val="000000"/>
                </a:solidFill>
                <a:highlight>
                  <a:srgbClr val="FFFFFF"/>
                </a:highlight>
                <a:latin typeface="Consolas" panose="020B0609020204030204" pitchFamily="49" charset="0"/>
              </a:rPr>
              <a:t>        </a:t>
            </a:r>
          </a:p>
          <a:p>
            <a:r>
              <a:rPr lang="en-US" sz="1500" dirty="0">
                <a:solidFill>
                  <a:srgbClr val="00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Boolean</a:t>
            </a:r>
            <a:r>
              <a:rPr lang="en-US" sz="1500" dirty="0">
                <a:solidFill>
                  <a:srgbClr val="000000"/>
                </a:solidFill>
                <a:highlight>
                  <a:srgbClr val="FFFFFF"/>
                </a:highlight>
                <a:latin typeface="Consolas" panose="020B0609020204030204" pitchFamily="49" charset="0"/>
              </a:rPr>
              <a:t> available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endParaRPr lang="en-US" sz="1500" dirty="0">
              <a:solidFill>
                <a:srgbClr val="000000"/>
              </a:solidFill>
              <a:highlight>
                <a:srgbClr val="FFFFFF"/>
              </a:highlight>
              <a:latin typeface="Consolas" panose="020B0609020204030204" pitchFamily="49" charset="0"/>
            </a:endParaRPr>
          </a:p>
          <a:p>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switch</a:t>
            </a:r>
            <a:r>
              <a:rPr lang="en-US" sz="1500" dirty="0">
                <a:solidFill>
                  <a:srgbClr val="000000"/>
                </a:solidFill>
                <a:highlight>
                  <a:srgbClr val="FFFFFF"/>
                </a:highlight>
                <a:latin typeface="Consolas" panose="020B0609020204030204" pitchFamily="49" charset="0"/>
              </a:rPr>
              <a:t> (</a:t>
            </a:r>
            <a:r>
              <a:rPr lang="en-US" sz="1500" dirty="0" err="1">
                <a:solidFill>
                  <a:srgbClr val="000000"/>
                </a:solidFill>
                <a:highlight>
                  <a:srgbClr val="FFFFFF"/>
                </a:highlight>
                <a:latin typeface="Consolas" panose="020B0609020204030204" pitchFamily="49" charset="0"/>
              </a:rPr>
              <a:t>gameName.ToLower</a:t>
            </a:r>
            <a:r>
              <a:rPr lang="en-US" sz="1500" dirty="0">
                <a:solidFill>
                  <a:srgbClr val="000000"/>
                </a:solidFill>
                <a:highlight>
                  <a:srgbClr val="FFFFFF"/>
                </a:highlight>
                <a:latin typeface="Consolas" panose="020B0609020204030204" pitchFamily="49" charset="0"/>
              </a:rPr>
              <a:t>())</a:t>
            </a:r>
          </a:p>
          <a:p>
            <a:r>
              <a:rPr lang="en-US" sz="1500" dirty="0">
                <a:solidFill>
                  <a:srgbClr val="000000"/>
                </a:solidFill>
                <a:highlight>
                  <a:srgbClr val="FFFFFF"/>
                </a:highlight>
                <a:latin typeface="Consolas" panose="020B0609020204030204" pitchFamily="49" charset="0"/>
              </a:rPr>
              <a:t>        {</a:t>
            </a:r>
          </a:p>
          <a:p>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case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a:t>
            </a:r>
            <a:r>
              <a:rPr lang="en-US" sz="1500" dirty="0" err="1">
                <a:solidFill>
                  <a:srgbClr val="A31515"/>
                </a:solidFill>
                <a:highlight>
                  <a:srgbClr val="FFFFFF"/>
                </a:highlight>
                <a:latin typeface="Consolas" panose="020B0609020204030204" pitchFamily="49" charset="0"/>
              </a:rPr>
              <a:t>gta</a:t>
            </a:r>
            <a:r>
              <a:rPr lang="en-US" sz="1500" dirty="0">
                <a:solidFill>
                  <a:srgbClr val="A31515"/>
                </a:solidFill>
                <a:highlight>
                  <a:srgbClr val="FFFFFF"/>
                </a:highlight>
                <a:latin typeface="Consolas" panose="020B0609020204030204" pitchFamily="49" charset="0"/>
              </a:rPr>
              <a:t> v"</a:t>
            </a:r>
            <a:r>
              <a:rPr lang="en-US" sz="1500" dirty="0">
                <a:solidFill>
                  <a:srgbClr val="000000"/>
                </a:solidFill>
                <a:highlight>
                  <a:srgbClr val="FFFFFF"/>
                </a:highlight>
                <a:latin typeface="Consolas" panose="020B0609020204030204" pitchFamily="49" charset="0"/>
              </a:rPr>
              <a:t>:</a:t>
            </a:r>
          </a:p>
          <a:p>
            <a:r>
              <a:rPr lang="en-US" sz="1500" dirty="0">
                <a:solidFill>
                  <a:srgbClr val="000000"/>
                </a:solidFill>
                <a:highlight>
                  <a:srgbClr val="FFFFFF"/>
                </a:highlight>
                <a:latin typeface="Consolas" panose="020B0609020204030204" pitchFamily="49" charset="0"/>
              </a:rPr>
              <a:t>                available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break</a:t>
            </a:r>
            <a:r>
              <a:rPr lang="en-US" sz="1500" dirty="0" smtClean="0">
                <a:solidFill>
                  <a:srgbClr val="000000"/>
                </a:solidFill>
                <a:highlight>
                  <a:srgbClr val="FFFFFF"/>
                </a:highlight>
                <a:latin typeface="Consolas" panose="020B0609020204030204" pitchFamily="49" charset="0"/>
              </a:rPr>
              <a:t>;</a:t>
            </a:r>
            <a:endParaRPr lang="en-US" sz="1500" dirty="0">
              <a:solidFill>
                <a:srgbClr val="000000"/>
              </a:solidFill>
              <a:highlight>
                <a:srgbClr val="FFFFFF"/>
              </a:highlight>
              <a:latin typeface="Consolas" panose="020B0609020204030204" pitchFamily="49" charset="0"/>
            </a:endParaRPr>
          </a:p>
          <a:p>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case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a:t>
            </a:r>
            <a:r>
              <a:rPr lang="en-US" sz="1500" dirty="0" err="1">
                <a:solidFill>
                  <a:srgbClr val="A31515"/>
                </a:solidFill>
                <a:highlight>
                  <a:srgbClr val="FFFFFF"/>
                </a:highlight>
                <a:latin typeface="Consolas" panose="020B0609020204030204" pitchFamily="49" charset="0"/>
              </a:rPr>
              <a:t>assasin's</a:t>
            </a:r>
            <a:r>
              <a:rPr lang="en-US" sz="1500" dirty="0">
                <a:solidFill>
                  <a:srgbClr val="A31515"/>
                </a:solidFill>
                <a:highlight>
                  <a:srgbClr val="FFFFFF"/>
                </a:highlight>
                <a:latin typeface="Consolas" panose="020B0609020204030204" pitchFamily="49" charset="0"/>
              </a:rPr>
              <a:t> creed"</a:t>
            </a:r>
            <a:r>
              <a:rPr lang="en-US" sz="1500" dirty="0">
                <a:solidFill>
                  <a:srgbClr val="000000"/>
                </a:solidFill>
                <a:highlight>
                  <a:srgbClr val="FFFFFF"/>
                </a:highlight>
                <a:latin typeface="Consolas" panose="020B0609020204030204" pitchFamily="49" charset="0"/>
              </a:rPr>
              <a:t>:</a:t>
            </a:r>
          </a:p>
          <a:p>
            <a:r>
              <a:rPr lang="en-US" sz="1500" dirty="0">
                <a:solidFill>
                  <a:srgbClr val="000000"/>
                </a:solidFill>
                <a:highlight>
                  <a:srgbClr val="FFFFFF"/>
                </a:highlight>
                <a:latin typeface="Consolas" panose="020B0609020204030204" pitchFamily="49" charset="0"/>
              </a:rPr>
              <a:t>                available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break</a:t>
            </a:r>
            <a:r>
              <a:rPr lang="en-US" sz="1500" dirty="0">
                <a:solidFill>
                  <a:srgbClr val="000000"/>
                </a:solidFill>
                <a:highlight>
                  <a:srgbClr val="FFFFFF"/>
                </a:highlight>
                <a:latin typeface="Consolas" panose="020B0609020204030204" pitchFamily="49" charset="0"/>
              </a:rPr>
              <a:t>;</a:t>
            </a:r>
          </a:p>
          <a:p>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case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"battlefield"</a:t>
            </a:r>
            <a:r>
              <a:rPr lang="en-US" sz="1500" dirty="0">
                <a:solidFill>
                  <a:srgbClr val="000000"/>
                </a:solidFill>
                <a:highlight>
                  <a:srgbClr val="FFFFFF"/>
                </a:highlight>
                <a:latin typeface="Consolas" panose="020B0609020204030204" pitchFamily="49" charset="0"/>
              </a:rPr>
              <a:t>:</a:t>
            </a:r>
          </a:p>
          <a:p>
            <a:r>
              <a:rPr lang="en-US" sz="1500" dirty="0">
                <a:solidFill>
                  <a:srgbClr val="000000"/>
                </a:solidFill>
                <a:highlight>
                  <a:srgbClr val="FFFFFF"/>
                </a:highlight>
                <a:latin typeface="Consolas" panose="020B0609020204030204" pitchFamily="49" charset="0"/>
              </a:rPr>
              <a:t>                available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break</a:t>
            </a:r>
            <a:r>
              <a:rPr lang="en-US" sz="1500" dirty="0">
                <a:solidFill>
                  <a:srgbClr val="000000"/>
                </a:solidFill>
                <a:highlight>
                  <a:srgbClr val="FFFFFF"/>
                </a:highlight>
                <a:latin typeface="Consolas" panose="020B0609020204030204" pitchFamily="49" charset="0"/>
              </a:rPr>
              <a:t>;</a:t>
            </a:r>
          </a:p>
          <a:p>
            <a:r>
              <a:rPr lang="en-US" sz="1500" dirty="0">
                <a:solidFill>
                  <a:srgbClr val="000000"/>
                </a:solidFill>
                <a:highlight>
                  <a:srgbClr val="FFFFFF"/>
                </a:highlight>
                <a:latin typeface="Consolas" panose="020B0609020204030204" pitchFamily="49" charset="0"/>
              </a:rPr>
              <a:t>        }</a:t>
            </a:r>
          </a:p>
          <a:p>
            <a:endParaRPr lang="en-US" sz="1500" dirty="0">
              <a:solidFill>
                <a:srgbClr val="000000"/>
              </a:solidFill>
              <a:highlight>
                <a:srgbClr val="FFFFFF"/>
              </a:highlight>
              <a:latin typeface="Consolas" panose="020B0609020204030204" pitchFamily="49" charset="0"/>
            </a:endParaRPr>
          </a:p>
          <a:p>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if</a:t>
            </a:r>
            <a:r>
              <a:rPr lang="en-US" sz="1500" dirty="0">
                <a:solidFill>
                  <a:srgbClr val="000000"/>
                </a:solidFill>
                <a:highlight>
                  <a:srgbClr val="FFFFFF"/>
                </a:highlight>
                <a:latin typeface="Consolas" panose="020B0609020204030204" pitchFamily="49" charset="0"/>
              </a:rPr>
              <a:t> (available)</a:t>
            </a:r>
          </a:p>
          <a:p>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"Game: "</a:t>
            </a:r>
            <a:r>
              <a:rPr lang="en-US" sz="1500" dirty="0">
                <a:solidFill>
                  <a:srgbClr val="000000"/>
                </a:solidFill>
                <a:highlight>
                  <a:srgbClr val="FFFFFF"/>
                </a:highlight>
                <a:latin typeface="Consolas" panose="020B0609020204030204" pitchFamily="49" charset="0"/>
              </a:rPr>
              <a:t> + </a:t>
            </a:r>
            <a:r>
              <a:rPr lang="en-US" sz="1500" dirty="0" err="1">
                <a:solidFill>
                  <a:srgbClr val="000000"/>
                </a:solidFill>
                <a:highlight>
                  <a:srgbClr val="FFFFFF"/>
                </a:highlight>
                <a:latin typeface="Consolas" panose="020B0609020204030204" pitchFamily="49" charset="0"/>
              </a:rPr>
              <a:t>gameName</a:t>
            </a:r>
            <a:r>
              <a:rPr lang="en-US" sz="1500" dirty="0">
                <a:solidFill>
                  <a:srgbClr val="000000"/>
                </a:solidFill>
                <a:highlight>
                  <a:srgbClr val="FFFFFF"/>
                </a:highlight>
                <a:latin typeface="Consolas" panose="020B0609020204030204" pitchFamily="49" charset="0"/>
              </a:rPr>
              <a:t> + </a:t>
            </a:r>
            <a:r>
              <a:rPr lang="en-US" sz="1500" dirty="0">
                <a:solidFill>
                  <a:srgbClr val="A31515"/>
                </a:solidFill>
                <a:highlight>
                  <a:srgbClr val="FFFFFF"/>
                </a:highlight>
                <a:latin typeface="Consolas" panose="020B0609020204030204" pitchFamily="49" charset="0"/>
              </a:rPr>
              <a:t>" is available!"</a:t>
            </a:r>
            <a:r>
              <a:rPr lang="en-US" sz="1500" dirty="0">
                <a:solidFill>
                  <a:srgbClr val="000000"/>
                </a:solidFill>
                <a:highlight>
                  <a:srgbClr val="FFFFFF"/>
                </a:highlight>
                <a:latin typeface="Consolas" panose="020B0609020204030204" pitchFamily="49" charset="0"/>
              </a:rPr>
              <a:t>;</a:t>
            </a:r>
          </a:p>
          <a:p>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"Game: "</a:t>
            </a:r>
            <a:r>
              <a:rPr lang="en-US" sz="1500" dirty="0">
                <a:solidFill>
                  <a:srgbClr val="000000"/>
                </a:solidFill>
                <a:highlight>
                  <a:srgbClr val="FFFFFF"/>
                </a:highlight>
                <a:latin typeface="Consolas" panose="020B0609020204030204" pitchFamily="49" charset="0"/>
              </a:rPr>
              <a:t> + </a:t>
            </a:r>
            <a:r>
              <a:rPr lang="en-US" sz="1500" dirty="0" err="1">
                <a:solidFill>
                  <a:srgbClr val="000000"/>
                </a:solidFill>
                <a:highlight>
                  <a:srgbClr val="FFFFFF"/>
                </a:highlight>
                <a:latin typeface="Consolas" panose="020B0609020204030204" pitchFamily="49" charset="0"/>
              </a:rPr>
              <a:t>gameName</a:t>
            </a:r>
            <a:r>
              <a:rPr lang="en-US" sz="1500" dirty="0">
                <a:solidFill>
                  <a:srgbClr val="000000"/>
                </a:solidFill>
                <a:highlight>
                  <a:srgbClr val="FFFFFF"/>
                </a:highlight>
                <a:latin typeface="Consolas" panose="020B0609020204030204" pitchFamily="49" charset="0"/>
              </a:rPr>
              <a:t> + </a:t>
            </a:r>
            <a:r>
              <a:rPr lang="en-US" sz="1500" dirty="0">
                <a:solidFill>
                  <a:srgbClr val="A31515"/>
                </a:solidFill>
                <a:highlight>
                  <a:srgbClr val="FFFFFF"/>
                </a:highlight>
                <a:latin typeface="Consolas" panose="020B0609020204030204" pitchFamily="49" charset="0"/>
              </a:rPr>
              <a:t>" is NOT available, please check back later."</a:t>
            </a:r>
            <a:r>
              <a:rPr lang="en-US" sz="1500" dirty="0">
                <a:solidFill>
                  <a:srgbClr val="000000"/>
                </a:solidFill>
                <a:highlight>
                  <a:srgbClr val="FFFFFF"/>
                </a:highlight>
                <a:latin typeface="Consolas" panose="020B0609020204030204" pitchFamily="49" charset="0"/>
              </a:rPr>
              <a:t>;</a:t>
            </a:r>
          </a:p>
          <a:p>
            <a:r>
              <a:rPr lang="en-US" sz="1500" dirty="0">
                <a:solidFill>
                  <a:srgbClr val="000000"/>
                </a:solidFill>
                <a:highlight>
                  <a:srgbClr val="FFFFFF"/>
                </a:highlight>
                <a:latin typeface="Consolas" panose="020B0609020204030204" pitchFamily="49" charset="0"/>
              </a:rPr>
              <a:t>    }</a:t>
            </a:r>
          </a:p>
          <a:p>
            <a:r>
              <a:rPr lang="en-US" sz="1500" dirty="0">
                <a:solidFill>
                  <a:srgbClr val="000000"/>
                </a:solidFill>
                <a:highlight>
                  <a:srgbClr val="FFFFFF"/>
                </a:highlight>
                <a:latin typeface="Consolas" panose="020B0609020204030204" pitchFamily="49" charset="0"/>
              </a:rPr>
              <a:t>}</a:t>
            </a:r>
            <a:endParaRPr lang="en-US" sz="1500" dirty="0"/>
          </a:p>
        </p:txBody>
      </p:sp>
    </p:spTree>
    <p:extLst>
      <p:ext uri="{BB962C8B-B14F-4D97-AF65-F5344CB8AC3E}">
        <p14:creationId xmlns:p14="http://schemas.microsoft.com/office/powerpoint/2010/main" val="210516944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7007" y="481692"/>
            <a:ext cx="10891157" cy="6093976"/>
          </a:xfrm>
          <a:prstGeom prst="rect">
            <a:avLst/>
          </a:prstGeom>
        </p:spPr>
        <p:txBody>
          <a:bodyPr wrap="square">
            <a:spAutoFit/>
          </a:bodyPr>
          <a:lstStyle/>
          <a:p>
            <a:r>
              <a:rPr lang="en-US" sz="1500" dirty="0">
                <a:solidFill>
                  <a:srgbClr val="0000FF"/>
                </a:solidFill>
                <a:highlight>
                  <a:srgbClr val="FFFFFF"/>
                </a:highlight>
                <a:latin typeface="Consolas" panose="020B0609020204030204" pitchFamily="49" charset="0"/>
              </a:rPr>
              <a:t>public</a:t>
            </a:r>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class</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MovieChecker</a:t>
            </a:r>
            <a:r>
              <a:rPr lang="en-US" sz="1500" dirty="0">
                <a:solidFill>
                  <a:srgbClr val="000000"/>
                </a:solidFill>
                <a:highlight>
                  <a:srgbClr val="FFFFFF"/>
                </a:highlight>
                <a:latin typeface="Consolas" panose="020B0609020204030204" pitchFamily="49" charset="0"/>
              </a:rPr>
              <a:t> : </a:t>
            </a:r>
            <a:r>
              <a:rPr lang="en-US" sz="1500" dirty="0" err="1">
                <a:solidFill>
                  <a:srgbClr val="2B91AF"/>
                </a:solidFill>
                <a:highlight>
                  <a:srgbClr val="FFFFFF"/>
                </a:highlight>
                <a:latin typeface="Consolas" panose="020B0609020204030204" pitchFamily="49" charset="0"/>
              </a:rPr>
              <a:t>MarshalByRefObject</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RemoteType</a:t>
            </a:r>
            <a:endParaRPr lang="en-US" sz="1500" dirty="0">
              <a:solidFill>
                <a:srgbClr val="000000"/>
              </a:solidFill>
              <a:highlight>
                <a:srgbClr val="FFFFFF"/>
              </a:highlight>
              <a:latin typeface="Consolas" panose="020B0609020204030204" pitchFamily="49" charset="0"/>
            </a:endParaRPr>
          </a:p>
          <a:p>
            <a:r>
              <a:rPr lang="en-US" sz="1500" dirty="0">
                <a:solidFill>
                  <a:srgbClr val="000000"/>
                </a:solidFill>
                <a:highlight>
                  <a:srgbClr val="FFFFFF"/>
                </a:highlight>
                <a:latin typeface="Consolas" panose="020B0609020204030204" pitchFamily="49" charset="0"/>
              </a:rPr>
              <a:t>{</a:t>
            </a:r>
          </a:p>
          <a:p>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public</a:t>
            </a:r>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string</a:t>
            </a:r>
            <a:r>
              <a:rPr lang="en-US" sz="1500" dirty="0">
                <a:solidFill>
                  <a:srgbClr val="000000"/>
                </a:solidFill>
                <a:highlight>
                  <a:srgbClr val="FFFFFF"/>
                </a:highlight>
                <a:latin typeface="Consolas" panose="020B0609020204030204" pitchFamily="49" charset="0"/>
              </a:rPr>
              <a:t> </a:t>
            </a:r>
            <a:r>
              <a:rPr lang="en-US" sz="1500" dirty="0" err="1">
                <a:solidFill>
                  <a:srgbClr val="000000"/>
                </a:solidFill>
                <a:highlight>
                  <a:srgbClr val="FFFFFF"/>
                </a:highlight>
                <a:latin typeface="Consolas" panose="020B0609020204030204" pitchFamily="49" charset="0"/>
              </a:rPr>
              <a:t>GetStatus</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string</a:t>
            </a:r>
            <a:r>
              <a:rPr lang="en-US" sz="1500" dirty="0">
                <a:solidFill>
                  <a:srgbClr val="000000"/>
                </a:solidFill>
                <a:highlight>
                  <a:srgbClr val="FFFFFF"/>
                </a:highlight>
                <a:latin typeface="Consolas" panose="020B0609020204030204" pitchFamily="49" charset="0"/>
              </a:rPr>
              <a:t> </a:t>
            </a:r>
            <a:r>
              <a:rPr lang="en-US" sz="1500" dirty="0" err="1">
                <a:solidFill>
                  <a:srgbClr val="000000"/>
                </a:solidFill>
                <a:highlight>
                  <a:srgbClr val="FFFFFF"/>
                </a:highlight>
                <a:latin typeface="Consolas" panose="020B0609020204030204" pitchFamily="49" charset="0"/>
              </a:rPr>
              <a:t>movieName</a:t>
            </a:r>
            <a:r>
              <a:rPr lang="en-US" sz="1500" dirty="0">
                <a:solidFill>
                  <a:srgbClr val="000000"/>
                </a:solidFill>
                <a:highlight>
                  <a:srgbClr val="FFFFFF"/>
                </a:highlight>
                <a:latin typeface="Consolas" panose="020B0609020204030204" pitchFamily="49" charset="0"/>
              </a:rPr>
              <a:t>)</a:t>
            </a:r>
          </a:p>
          <a:p>
            <a:r>
              <a:rPr lang="en-US" sz="1500" dirty="0">
                <a:solidFill>
                  <a:srgbClr val="000000"/>
                </a:solidFill>
                <a:highlight>
                  <a:srgbClr val="FFFFFF"/>
                </a:highlight>
                <a:latin typeface="Consolas" panose="020B0609020204030204" pitchFamily="49" charset="0"/>
              </a:rPr>
              <a:t>    {</a:t>
            </a:r>
          </a:p>
          <a:p>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Console</a:t>
            </a:r>
            <a:r>
              <a:rPr lang="en-US" sz="1500" dirty="0" err="1">
                <a:solidFill>
                  <a:srgbClr val="000000"/>
                </a:solidFill>
                <a:highlight>
                  <a:srgbClr val="FFFFFF"/>
                </a:highlight>
                <a:latin typeface="Consolas" panose="020B0609020204030204" pitchFamily="49" charset="0"/>
              </a:rPr>
              <a:t>.WriteLine</a:t>
            </a:r>
            <a:r>
              <a:rPr lang="en-US" sz="1500" dirty="0">
                <a:solidFill>
                  <a:srgbClr val="000000"/>
                </a:solidFill>
                <a:highlight>
                  <a:srgbClr val="FFFFFF"/>
                </a:highlight>
                <a:latin typeface="Consolas" panose="020B0609020204030204" pitchFamily="49" charset="0"/>
              </a:rPr>
              <a:t>(</a:t>
            </a:r>
            <a:r>
              <a:rPr lang="en-US" sz="1500" dirty="0">
                <a:solidFill>
                  <a:srgbClr val="A31515"/>
                </a:solidFill>
                <a:highlight>
                  <a:srgbClr val="FFFFFF"/>
                </a:highlight>
                <a:latin typeface="Consolas" panose="020B0609020204030204" pitchFamily="49" charset="0"/>
              </a:rPr>
              <a:t>"[Movie] Someone checked the status of {0}"</a:t>
            </a:r>
            <a:r>
              <a:rPr lang="en-US" sz="1500" dirty="0">
                <a:solidFill>
                  <a:srgbClr val="000000"/>
                </a:solidFill>
                <a:highlight>
                  <a:srgbClr val="FFFFFF"/>
                </a:highlight>
                <a:latin typeface="Consolas" panose="020B0609020204030204" pitchFamily="49" charset="0"/>
              </a:rPr>
              <a:t>, </a:t>
            </a:r>
            <a:r>
              <a:rPr lang="en-US" sz="1500" dirty="0" err="1">
                <a:solidFill>
                  <a:srgbClr val="000000"/>
                </a:solidFill>
                <a:highlight>
                  <a:srgbClr val="FFFFFF"/>
                </a:highlight>
                <a:latin typeface="Consolas" panose="020B0609020204030204" pitchFamily="49" charset="0"/>
              </a:rPr>
              <a:t>movieName</a:t>
            </a:r>
            <a:r>
              <a:rPr lang="en-US" sz="1500" dirty="0">
                <a:solidFill>
                  <a:srgbClr val="000000"/>
                </a:solidFill>
                <a:highlight>
                  <a:srgbClr val="FFFFFF"/>
                </a:highlight>
                <a:latin typeface="Consolas" panose="020B0609020204030204" pitchFamily="49" charset="0"/>
              </a:rPr>
              <a:t>);</a:t>
            </a:r>
          </a:p>
          <a:p>
            <a:endParaRPr lang="en-US" sz="1500" dirty="0">
              <a:solidFill>
                <a:srgbClr val="000000"/>
              </a:solidFill>
              <a:highlight>
                <a:srgbClr val="FFFFFF"/>
              </a:highlight>
              <a:latin typeface="Consolas" panose="020B0609020204030204" pitchFamily="49" charset="0"/>
            </a:endParaRPr>
          </a:p>
          <a:p>
            <a:r>
              <a:rPr lang="en-US" sz="1500" dirty="0">
                <a:solidFill>
                  <a:srgbClr val="00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Boolean</a:t>
            </a:r>
            <a:r>
              <a:rPr lang="en-US" sz="1500" dirty="0">
                <a:solidFill>
                  <a:srgbClr val="000000"/>
                </a:solidFill>
                <a:highlight>
                  <a:srgbClr val="FFFFFF"/>
                </a:highlight>
                <a:latin typeface="Consolas" panose="020B0609020204030204" pitchFamily="49" charset="0"/>
              </a:rPr>
              <a:t> available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endParaRPr lang="en-US" sz="1500" dirty="0">
              <a:solidFill>
                <a:srgbClr val="000000"/>
              </a:solidFill>
              <a:highlight>
                <a:srgbClr val="FFFFFF"/>
              </a:highlight>
              <a:latin typeface="Consolas" panose="020B0609020204030204" pitchFamily="49" charset="0"/>
            </a:endParaRPr>
          </a:p>
          <a:p>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switch</a:t>
            </a:r>
            <a:r>
              <a:rPr lang="en-US" sz="1500" dirty="0">
                <a:solidFill>
                  <a:srgbClr val="000000"/>
                </a:solidFill>
                <a:highlight>
                  <a:srgbClr val="FFFFFF"/>
                </a:highlight>
                <a:latin typeface="Consolas" panose="020B0609020204030204" pitchFamily="49" charset="0"/>
              </a:rPr>
              <a:t> (</a:t>
            </a:r>
            <a:r>
              <a:rPr lang="en-US" sz="1500" dirty="0" err="1">
                <a:solidFill>
                  <a:srgbClr val="000000"/>
                </a:solidFill>
                <a:highlight>
                  <a:srgbClr val="FFFFFF"/>
                </a:highlight>
                <a:latin typeface="Consolas" panose="020B0609020204030204" pitchFamily="49" charset="0"/>
              </a:rPr>
              <a:t>movieName.ToLower</a:t>
            </a:r>
            <a:r>
              <a:rPr lang="en-US" sz="1500" dirty="0">
                <a:solidFill>
                  <a:srgbClr val="000000"/>
                </a:solidFill>
                <a:highlight>
                  <a:srgbClr val="FFFFFF"/>
                </a:highlight>
                <a:latin typeface="Consolas" panose="020B0609020204030204" pitchFamily="49" charset="0"/>
              </a:rPr>
              <a:t>())</a:t>
            </a:r>
          </a:p>
          <a:p>
            <a:r>
              <a:rPr lang="en-US" sz="1500" dirty="0">
                <a:solidFill>
                  <a:srgbClr val="000000"/>
                </a:solidFill>
                <a:highlight>
                  <a:srgbClr val="FFFFFF"/>
                </a:highlight>
                <a:latin typeface="Consolas" panose="020B0609020204030204" pitchFamily="49" charset="0"/>
              </a:rPr>
              <a:t>        {</a:t>
            </a:r>
          </a:p>
          <a:p>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case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"ff7"</a:t>
            </a:r>
            <a:r>
              <a:rPr lang="en-US" sz="1500" dirty="0">
                <a:solidFill>
                  <a:srgbClr val="000000"/>
                </a:solidFill>
                <a:highlight>
                  <a:srgbClr val="FFFFFF"/>
                </a:highlight>
                <a:latin typeface="Consolas" panose="020B0609020204030204" pitchFamily="49" charset="0"/>
              </a:rPr>
              <a:t>:</a:t>
            </a:r>
          </a:p>
          <a:p>
            <a:r>
              <a:rPr lang="en-US" sz="1500" dirty="0">
                <a:solidFill>
                  <a:srgbClr val="000000"/>
                </a:solidFill>
                <a:highlight>
                  <a:srgbClr val="FFFFFF"/>
                </a:highlight>
                <a:latin typeface="Consolas" panose="020B0609020204030204" pitchFamily="49" charset="0"/>
              </a:rPr>
              <a:t>                available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break</a:t>
            </a:r>
            <a:r>
              <a:rPr lang="en-US" sz="1500" dirty="0">
                <a:solidFill>
                  <a:srgbClr val="000000"/>
                </a:solidFill>
                <a:highlight>
                  <a:srgbClr val="FFFFFF"/>
                </a:highlight>
                <a:latin typeface="Consolas" panose="020B0609020204030204" pitchFamily="49" charset="0"/>
              </a:rPr>
              <a:t>;</a:t>
            </a:r>
          </a:p>
          <a:p>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case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"matrix"</a:t>
            </a:r>
            <a:r>
              <a:rPr lang="en-US" sz="1500" dirty="0">
                <a:solidFill>
                  <a:srgbClr val="000000"/>
                </a:solidFill>
                <a:highlight>
                  <a:srgbClr val="FFFFFF"/>
                </a:highlight>
                <a:latin typeface="Consolas" panose="020B0609020204030204" pitchFamily="49" charset="0"/>
              </a:rPr>
              <a:t>:</a:t>
            </a:r>
          </a:p>
          <a:p>
            <a:r>
              <a:rPr lang="en-US" sz="1500" dirty="0">
                <a:solidFill>
                  <a:srgbClr val="000000"/>
                </a:solidFill>
                <a:highlight>
                  <a:srgbClr val="FFFFFF"/>
                </a:highlight>
                <a:latin typeface="Consolas" panose="020B0609020204030204" pitchFamily="49" charset="0"/>
              </a:rPr>
              <a:t>                available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break</a:t>
            </a:r>
            <a:r>
              <a:rPr lang="en-US" sz="1500" dirty="0">
                <a:solidFill>
                  <a:srgbClr val="000000"/>
                </a:solidFill>
                <a:highlight>
                  <a:srgbClr val="FFFFFF"/>
                </a:highlight>
                <a:latin typeface="Consolas" panose="020B0609020204030204" pitchFamily="49" charset="0"/>
              </a:rPr>
              <a:t>;</a:t>
            </a:r>
          </a:p>
          <a:p>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case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"interstellar"</a:t>
            </a:r>
            <a:r>
              <a:rPr lang="en-US" sz="1500" dirty="0">
                <a:solidFill>
                  <a:srgbClr val="000000"/>
                </a:solidFill>
                <a:highlight>
                  <a:srgbClr val="FFFFFF"/>
                </a:highlight>
                <a:latin typeface="Consolas" panose="020B0609020204030204" pitchFamily="49" charset="0"/>
              </a:rPr>
              <a:t>:</a:t>
            </a:r>
          </a:p>
          <a:p>
            <a:r>
              <a:rPr lang="en-US" sz="1500" dirty="0">
                <a:solidFill>
                  <a:srgbClr val="000000"/>
                </a:solidFill>
                <a:highlight>
                  <a:srgbClr val="FFFFFF"/>
                </a:highlight>
                <a:latin typeface="Consolas" panose="020B0609020204030204" pitchFamily="49" charset="0"/>
              </a:rPr>
              <a:t>                available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break</a:t>
            </a:r>
            <a:r>
              <a:rPr lang="en-US" sz="1500" dirty="0">
                <a:solidFill>
                  <a:srgbClr val="000000"/>
                </a:solidFill>
                <a:highlight>
                  <a:srgbClr val="FFFFFF"/>
                </a:highlight>
                <a:latin typeface="Consolas" panose="020B0609020204030204" pitchFamily="49" charset="0"/>
              </a:rPr>
              <a:t>;</a:t>
            </a:r>
          </a:p>
          <a:p>
            <a:r>
              <a:rPr lang="en-US" sz="1500" dirty="0">
                <a:solidFill>
                  <a:srgbClr val="000000"/>
                </a:solidFill>
                <a:highlight>
                  <a:srgbClr val="FFFFFF"/>
                </a:highlight>
                <a:latin typeface="Consolas" panose="020B0609020204030204" pitchFamily="49" charset="0"/>
              </a:rPr>
              <a:t>        }</a:t>
            </a:r>
          </a:p>
          <a:p>
            <a:endParaRPr lang="en-US" sz="1500" dirty="0">
              <a:solidFill>
                <a:srgbClr val="000000"/>
              </a:solidFill>
              <a:highlight>
                <a:srgbClr val="FFFFFF"/>
              </a:highlight>
              <a:latin typeface="Consolas" panose="020B0609020204030204" pitchFamily="49" charset="0"/>
            </a:endParaRPr>
          </a:p>
          <a:p>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if</a:t>
            </a:r>
            <a:r>
              <a:rPr lang="en-US" sz="1500" dirty="0">
                <a:solidFill>
                  <a:srgbClr val="000000"/>
                </a:solidFill>
                <a:highlight>
                  <a:srgbClr val="FFFFFF"/>
                </a:highlight>
                <a:latin typeface="Consolas" panose="020B0609020204030204" pitchFamily="49" charset="0"/>
              </a:rPr>
              <a:t> (available)</a:t>
            </a:r>
          </a:p>
          <a:p>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"Movie: "</a:t>
            </a:r>
            <a:r>
              <a:rPr lang="en-US" sz="1500" dirty="0">
                <a:solidFill>
                  <a:srgbClr val="000000"/>
                </a:solidFill>
                <a:highlight>
                  <a:srgbClr val="FFFFFF"/>
                </a:highlight>
                <a:latin typeface="Consolas" panose="020B0609020204030204" pitchFamily="49" charset="0"/>
              </a:rPr>
              <a:t> + </a:t>
            </a:r>
            <a:r>
              <a:rPr lang="en-US" sz="1500" dirty="0" err="1">
                <a:solidFill>
                  <a:srgbClr val="000000"/>
                </a:solidFill>
                <a:highlight>
                  <a:srgbClr val="FFFFFF"/>
                </a:highlight>
                <a:latin typeface="Consolas" panose="020B0609020204030204" pitchFamily="49" charset="0"/>
              </a:rPr>
              <a:t>movieName</a:t>
            </a:r>
            <a:r>
              <a:rPr lang="en-US" sz="1500" dirty="0">
                <a:solidFill>
                  <a:srgbClr val="000000"/>
                </a:solidFill>
                <a:highlight>
                  <a:srgbClr val="FFFFFF"/>
                </a:highlight>
                <a:latin typeface="Consolas" panose="020B0609020204030204" pitchFamily="49" charset="0"/>
              </a:rPr>
              <a:t> + </a:t>
            </a:r>
            <a:r>
              <a:rPr lang="en-US" sz="1500" dirty="0">
                <a:solidFill>
                  <a:srgbClr val="A31515"/>
                </a:solidFill>
                <a:highlight>
                  <a:srgbClr val="FFFFFF"/>
                </a:highlight>
                <a:latin typeface="Consolas" panose="020B0609020204030204" pitchFamily="49" charset="0"/>
              </a:rPr>
              <a:t>" is available!"</a:t>
            </a:r>
            <a:r>
              <a:rPr lang="en-US" sz="1500" dirty="0">
                <a:solidFill>
                  <a:srgbClr val="000000"/>
                </a:solidFill>
                <a:highlight>
                  <a:srgbClr val="FFFFFF"/>
                </a:highlight>
                <a:latin typeface="Consolas" panose="020B0609020204030204" pitchFamily="49" charset="0"/>
              </a:rPr>
              <a:t>;</a:t>
            </a:r>
          </a:p>
          <a:p>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"Movie: "</a:t>
            </a:r>
            <a:r>
              <a:rPr lang="en-US" sz="1500" dirty="0">
                <a:solidFill>
                  <a:srgbClr val="000000"/>
                </a:solidFill>
                <a:highlight>
                  <a:srgbClr val="FFFFFF"/>
                </a:highlight>
                <a:latin typeface="Consolas" panose="020B0609020204030204" pitchFamily="49" charset="0"/>
              </a:rPr>
              <a:t> + </a:t>
            </a:r>
            <a:r>
              <a:rPr lang="en-US" sz="1500" dirty="0" err="1">
                <a:solidFill>
                  <a:srgbClr val="000000"/>
                </a:solidFill>
                <a:highlight>
                  <a:srgbClr val="FFFFFF"/>
                </a:highlight>
                <a:latin typeface="Consolas" panose="020B0609020204030204" pitchFamily="49" charset="0"/>
              </a:rPr>
              <a:t>movieName</a:t>
            </a:r>
            <a:r>
              <a:rPr lang="en-US" sz="1500" dirty="0">
                <a:solidFill>
                  <a:srgbClr val="000000"/>
                </a:solidFill>
                <a:highlight>
                  <a:srgbClr val="FFFFFF"/>
                </a:highlight>
                <a:latin typeface="Consolas" panose="020B0609020204030204" pitchFamily="49" charset="0"/>
              </a:rPr>
              <a:t> + </a:t>
            </a:r>
            <a:r>
              <a:rPr lang="en-US" sz="1500" dirty="0">
                <a:solidFill>
                  <a:srgbClr val="A31515"/>
                </a:solidFill>
                <a:highlight>
                  <a:srgbClr val="FFFFFF"/>
                </a:highlight>
                <a:latin typeface="Consolas" panose="020B0609020204030204" pitchFamily="49" charset="0"/>
              </a:rPr>
              <a:t>" is NOT available, please check back later."</a:t>
            </a:r>
            <a:r>
              <a:rPr lang="en-US" sz="1500" dirty="0">
                <a:solidFill>
                  <a:srgbClr val="000000"/>
                </a:solidFill>
                <a:highlight>
                  <a:srgbClr val="FFFFFF"/>
                </a:highlight>
                <a:latin typeface="Consolas" panose="020B0609020204030204" pitchFamily="49" charset="0"/>
              </a:rPr>
              <a:t>;</a:t>
            </a:r>
          </a:p>
          <a:p>
            <a:r>
              <a:rPr lang="en-US" sz="1500" dirty="0">
                <a:solidFill>
                  <a:srgbClr val="000000"/>
                </a:solidFill>
                <a:highlight>
                  <a:srgbClr val="FFFFFF"/>
                </a:highlight>
                <a:latin typeface="Consolas" panose="020B0609020204030204" pitchFamily="49" charset="0"/>
              </a:rPr>
              <a:t>    }</a:t>
            </a:r>
          </a:p>
          <a:p>
            <a:r>
              <a:rPr lang="en-US" sz="1500" dirty="0">
                <a:solidFill>
                  <a:srgbClr val="000000"/>
                </a:solidFill>
                <a:highlight>
                  <a:srgbClr val="FFFFFF"/>
                </a:highlight>
                <a:latin typeface="Consolas" panose="020B0609020204030204" pitchFamily="49" charset="0"/>
              </a:rPr>
              <a:t>}</a:t>
            </a:r>
            <a:endParaRPr lang="en-US" sz="1500" dirty="0"/>
          </a:p>
        </p:txBody>
      </p:sp>
    </p:spTree>
    <p:extLst>
      <p:ext uri="{BB962C8B-B14F-4D97-AF65-F5344CB8AC3E}">
        <p14:creationId xmlns:p14="http://schemas.microsoft.com/office/powerpoint/2010/main" val="33714842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24543"/>
            <a:ext cx="10972800" cy="5701625"/>
          </a:xfrm>
        </p:spPr>
        <p:txBody>
          <a:bodyPr/>
          <a:lstStyle/>
          <a:p>
            <a:pPr marL="0" indent="0">
              <a:buNone/>
            </a:pPr>
            <a:r>
              <a:rPr lang="en-US" dirty="0" smtClean="0"/>
              <a:t>Form1.cs – core of Client</a:t>
            </a:r>
            <a:endParaRPr lang="en-US" dirty="0"/>
          </a:p>
        </p:txBody>
      </p:sp>
      <p:sp>
        <p:nvSpPr>
          <p:cNvPr id="4" name="Rectangle 3"/>
          <p:cNvSpPr/>
          <p:nvPr/>
        </p:nvSpPr>
        <p:spPr>
          <a:xfrm>
            <a:off x="609600" y="1420585"/>
            <a:ext cx="11057164" cy="4832092"/>
          </a:xfrm>
          <a:prstGeom prst="rect">
            <a:avLst/>
          </a:prstGeom>
        </p:spPr>
        <p:txBody>
          <a:bodyPr wrap="square">
            <a:spAutoFit/>
          </a:bodyPr>
          <a:lstStyle/>
          <a:p>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System;</a:t>
            </a:r>
          </a:p>
          <a:p>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System.Windows.Forms</a:t>
            </a:r>
            <a:r>
              <a:rPr lang="en-US" sz="1400" dirty="0">
                <a:solidFill>
                  <a:srgbClr val="000000"/>
                </a:solidFill>
                <a:highlight>
                  <a:srgbClr val="FFFFFF"/>
                </a:highlight>
                <a:latin typeface="Consolas" panose="020B0609020204030204" pitchFamily="49" charset="0"/>
              </a:rPr>
              <a:t>;</a:t>
            </a:r>
          </a:p>
          <a:p>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System.Runtime.Remoting</a:t>
            </a:r>
            <a:r>
              <a:rPr lang="en-US" sz="1400" dirty="0">
                <a:solidFill>
                  <a:srgbClr val="000000"/>
                </a:solidFill>
                <a:highlight>
                  <a:srgbClr val="FFFFFF"/>
                </a:highlight>
                <a:latin typeface="Consolas" panose="020B0609020204030204" pitchFamily="49" charset="0"/>
              </a:rPr>
              <a:t>;</a:t>
            </a:r>
          </a:p>
          <a:p>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System.Runtime.Remoting.Channels</a:t>
            </a:r>
            <a:r>
              <a:rPr lang="en-US" sz="1400" dirty="0">
                <a:solidFill>
                  <a:srgbClr val="000000"/>
                </a:solidFill>
                <a:highlight>
                  <a:srgbClr val="FFFFFF"/>
                </a:highlight>
                <a:latin typeface="Consolas" panose="020B0609020204030204" pitchFamily="49" charset="0"/>
              </a:rPr>
              <a:t>;</a:t>
            </a:r>
          </a:p>
          <a:p>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System.Runtime.Remoting.Channels.Tcp</a:t>
            </a:r>
            <a:r>
              <a:rPr lang="en-US" sz="1400" dirty="0">
                <a:solidFill>
                  <a:srgbClr val="000000"/>
                </a:solidFill>
                <a:highlight>
                  <a:srgbClr val="FFFFFF"/>
                </a:highlight>
                <a:latin typeface="Consolas" panose="020B0609020204030204" pitchFamily="49" charset="0"/>
              </a:rPr>
              <a:t>;</a:t>
            </a:r>
          </a:p>
          <a:p>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ClientUI</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partial</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Form1</a:t>
            </a:r>
            <a:r>
              <a:rPr lang="en-US" sz="1400" dirty="0">
                <a:solidFill>
                  <a:srgbClr val="000000"/>
                </a:solidFill>
                <a:highlight>
                  <a:srgbClr val="FFFFFF"/>
                </a:highlight>
                <a:latin typeface="Consolas" panose="020B0609020204030204" pitchFamily="49" charset="0"/>
              </a:rPr>
              <a:t> : </a:t>
            </a:r>
            <a:r>
              <a:rPr lang="en-US" sz="1400" dirty="0">
                <a:solidFill>
                  <a:srgbClr val="2B91AF"/>
                </a:solidFill>
                <a:highlight>
                  <a:srgbClr val="FFFFFF"/>
                </a:highlight>
                <a:latin typeface="Consolas" panose="020B0609020204030204" pitchFamily="49" charset="0"/>
              </a:rPr>
              <a:t>Form</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RemoteType</a:t>
            </a:r>
            <a:r>
              <a:rPr lang="en-US" sz="1400" dirty="0">
                <a:solidFill>
                  <a:srgbClr val="000000"/>
                </a:solidFill>
                <a:highlight>
                  <a:srgbClr val="FFFFFF"/>
                </a:highlight>
                <a:latin typeface="Consolas" panose="020B0609020204030204" pitchFamily="49" charset="0"/>
              </a:rPr>
              <a:t> game;</a:t>
            </a:r>
          </a:p>
          <a:p>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RemoteType</a:t>
            </a:r>
            <a:r>
              <a:rPr lang="en-US" sz="1400" dirty="0">
                <a:solidFill>
                  <a:srgbClr val="000000"/>
                </a:solidFill>
                <a:highlight>
                  <a:srgbClr val="FFFFFF"/>
                </a:highlight>
                <a:latin typeface="Consolas" panose="020B0609020204030204" pitchFamily="49" charset="0"/>
              </a:rPr>
              <a:t> movie;</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Form1()</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InitializeComponent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ChannelServices</a:t>
            </a:r>
            <a:r>
              <a:rPr lang="en-US" sz="1400" dirty="0" err="1">
                <a:solidFill>
                  <a:srgbClr val="000000"/>
                </a:solidFill>
                <a:highlight>
                  <a:srgbClr val="FFFFFF"/>
                </a:highlight>
                <a:latin typeface="Consolas" panose="020B0609020204030204" pitchFamily="49" charset="0"/>
              </a:rPr>
              <a:t>.RegisterChannel</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TcpChannel</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game = (</a:t>
            </a:r>
            <a:r>
              <a:rPr lang="en-US" sz="1400" dirty="0" err="1">
                <a:solidFill>
                  <a:srgbClr val="2B91AF"/>
                </a:solidFill>
                <a:highlight>
                  <a:srgbClr val="FFFFFF"/>
                </a:highlight>
                <a:latin typeface="Consolas" panose="020B0609020204030204" pitchFamily="49" charset="0"/>
              </a:rPr>
              <a:t>RemoteType</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Activator</a:t>
            </a:r>
            <a:r>
              <a:rPr lang="en-US" sz="1400" dirty="0" err="1">
                <a:solidFill>
                  <a:srgbClr val="000000"/>
                </a:solidFill>
                <a:highlight>
                  <a:srgbClr val="FFFFFF"/>
                </a:highlight>
                <a:latin typeface="Consolas" panose="020B0609020204030204" pitchFamily="49" charset="0"/>
              </a:rPr>
              <a:t>.GetObject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typeof</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RemoteType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tcp</a:t>
            </a:r>
            <a:r>
              <a:rPr lang="en-US" sz="1400" dirty="0">
                <a:solidFill>
                  <a:srgbClr val="A31515"/>
                </a:solidFill>
                <a:highlight>
                  <a:srgbClr val="FFFFFF"/>
                </a:highlight>
                <a:latin typeface="Consolas" panose="020B0609020204030204" pitchFamily="49" charset="0"/>
              </a:rPr>
              <a:t>://localhost:9999/</a:t>
            </a:r>
            <a:r>
              <a:rPr lang="en-US" sz="1400" dirty="0" err="1">
                <a:solidFill>
                  <a:srgbClr val="A31515"/>
                </a:solidFill>
                <a:highlight>
                  <a:srgbClr val="FFFFFF"/>
                </a:highlight>
                <a:latin typeface="Consolas" panose="020B0609020204030204" pitchFamily="49" charset="0"/>
              </a:rPr>
              <a:t>GameChecker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movie = (</a:t>
            </a:r>
            <a:r>
              <a:rPr lang="en-US" sz="1400" dirty="0" err="1">
                <a:solidFill>
                  <a:srgbClr val="2B91AF"/>
                </a:solidFill>
                <a:highlight>
                  <a:srgbClr val="FFFFFF"/>
                </a:highlight>
                <a:latin typeface="Consolas" panose="020B0609020204030204" pitchFamily="49" charset="0"/>
              </a:rPr>
              <a:t>RemoteType</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Activator</a:t>
            </a:r>
            <a:r>
              <a:rPr lang="en-US" sz="1400" dirty="0" err="1">
                <a:solidFill>
                  <a:srgbClr val="000000"/>
                </a:solidFill>
                <a:highlight>
                  <a:srgbClr val="FFFFFF"/>
                </a:highlight>
                <a:latin typeface="Consolas" panose="020B0609020204030204" pitchFamily="49" charset="0"/>
              </a:rPr>
              <a:t>.GetObject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typeof</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RemoteType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tcp</a:t>
            </a:r>
            <a:r>
              <a:rPr lang="en-US" sz="1400" dirty="0">
                <a:solidFill>
                  <a:srgbClr val="A31515"/>
                </a:solidFill>
                <a:highlight>
                  <a:srgbClr val="FFFFFF"/>
                </a:highlight>
                <a:latin typeface="Consolas" panose="020B0609020204030204" pitchFamily="49" charset="0"/>
              </a:rPr>
              <a:t>://localhost:9999/</a:t>
            </a:r>
            <a:r>
              <a:rPr lang="en-US" sz="1400" dirty="0" err="1">
                <a:solidFill>
                  <a:srgbClr val="A31515"/>
                </a:solidFill>
                <a:highlight>
                  <a:srgbClr val="FFFFFF"/>
                </a:highlight>
                <a:latin typeface="Consolas" panose="020B0609020204030204" pitchFamily="49" charset="0"/>
              </a:rPr>
              <a:t>MovieChecker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endParaRPr lang="en-US" sz="1400" dirty="0"/>
          </a:p>
        </p:txBody>
      </p:sp>
    </p:spTree>
    <p:extLst>
      <p:ext uri="{BB962C8B-B14F-4D97-AF65-F5344CB8AC3E}">
        <p14:creationId xmlns:p14="http://schemas.microsoft.com/office/powerpoint/2010/main" val="226401168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8264" y="858947"/>
            <a:ext cx="10931979" cy="3754874"/>
          </a:xfrm>
          <a:prstGeom prst="rect">
            <a:avLst/>
          </a:prstGeom>
        </p:spPr>
        <p:txBody>
          <a:bodyPr wrap="square">
            <a:spAutoFit/>
          </a:bodyPr>
          <a:lstStyle/>
          <a:p>
            <a:r>
              <a:rPr lang="en-US" sz="1400" dirty="0" smtClean="0">
                <a:solidFill>
                  <a:srgbClr val="0000FF"/>
                </a:solidFill>
                <a:highlight>
                  <a:srgbClr val="FFFFFF"/>
                </a:highlight>
                <a:latin typeface="Consolas" panose="020B0609020204030204" pitchFamily="49" charset="0"/>
              </a:rPr>
              <a:t>	   private</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button1_Click(</a:t>
            </a:r>
            <a:r>
              <a:rPr lang="en-US" sz="1400" dirty="0">
                <a:solidFill>
                  <a:srgbClr val="0000FF"/>
                </a:solidFill>
                <a:highlight>
                  <a:srgbClr val="FFFFFF"/>
                </a:highlight>
                <a:latin typeface="Consolas" panose="020B0609020204030204" pitchFamily="49" charset="0"/>
              </a:rPr>
              <a:t>object</a:t>
            </a:r>
            <a:r>
              <a:rPr lang="en-US" sz="1400" dirty="0">
                <a:solidFill>
                  <a:srgbClr val="000000"/>
                </a:solidFill>
                <a:highlight>
                  <a:srgbClr val="FFFFFF"/>
                </a:highlight>
                <a:latin typeface="Consolas" panose="020B0609020204030204" pitchFamily="49" charset="0"/>
              </a:rPr>
              <a:t> sender, </a:t>
            </a:r>
            <a:r>
              <a:rPr lang="en-US" sz="1400" dirty="0" err="1">
                <a:solidFill>
                  <a:srgbClr val="2B91AF"/>
                </a:solidFill>
                <a:highlight>
                  <a:srgbClr val="FFFFFF"/>
                </a:highlight>
                <a:latin typeface="Consolas" panose="020B0609020204030204" pitchFamily="49" charset="0"/>
              </a:rPr>
              <a:t>EventArgs</a:t>
            </a:r>
            <a:r>
              <a:rPr lang="en-US" sz="1400" dirty="0">
                <a:solidFill>
                  <a:srgbClr val="000000"/>
                </a:solidFill>
                <a:highlight>
                  <a:srgbClr val="FFFFFF"/>
                </a:highlight>
                <a:latin typeface="Consolas" panose="020B0609020204030204" pitchFamily="49" charset="0"/>
              </a:rPr>
              <a:t> e)</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try</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gameTextBox.Text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 &amp;&amp; </a:t>
            </a:r>
            <a:r>
              <a:rPr lang="en-US" sz="1400" dirty="0" err="1">
                <a:solidFill>
                  <a:srgbClr val="000000"/>
                </a:solidFill>
                <a:highlight>
                  <a:srgbClr val="FFFFFF"/>
                </a:highlight>
                <a:latin typeface="Consolas" panose="020B0609020204030204" pitchFamily="49" charset="0"/>
              </a:rPr>
              <a:t>gameTextBox.Text</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gameResultLabel.Text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game.GetStatus</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gameTextBox.Text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movieTextBox.Text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 &amp;&amp; </a:t>
            </a:r>
            <a:r>
              <a:rPr lang="en-US" sz="1400" dirty="0" err="1">
                <a:solidFill>
                  <a:srgbClr val="000000"/>
                </a:solidFill>
                <a:highlight>
                  <a:srgbClr val="FFFFFF"/>
                </a:highlight>
                <a:latin typeface="Consolas" panose="020B0609020204030204" pitchFamily="49" charset="0"/>
              </a:rPr>
              <a:t>movieTextBox.Text</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movieResultLabel.Text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movie.GetStatus</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movieTextBox.Text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catch</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Exception</a:t>
            </a:r>
            <a:r>
              <a:rPr lang="en-US" sz="1400" dirty="0">
                <a:solidFill>
                  <a:srgbClr val="000000"/>
                </a:solidFill>
                <a:highlight>
                  <a:srgbClr val="FFFFFF"/>
                </a:highlight>
                <a:latin typeface="Consolas" panose="020B0609020204030204" pitchFamily="49" charset="0"/>
              </a:rPr>
              <a:t> ex)</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gameResultLabel.Text</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"The server is not responding, please check back later."</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movieResultLabel.Text</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a:t>
            </a:r>
            <a:endParaRPr lang="en-US" sz="1400" dirty="0"/>
          </a:p>
        </p:txBody>
      </p:sp>
    </p:spTree>
    <p:extLst>
      <p:ext uri="{BB962C8B-B14F-4D97-AF65-F5344CB8AC3E}">
        <p14:creationId xmlns:p14="http://schemas.microsoft.com/office/powerpoint/2010/main" val="40047850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Output</a:t>
            </a:r>
            <a:endParaRPr lang="en-US" dirty="0"/>
          </a:p>
        </p:txBody>
      </p:sp>
      <p:sp>
        <p:nvSpPr>
          <p:cNvPr id="3" name="Content Placeholder 2"/>
          <p:cNvSpPr>
            <a:spLocks noGrp="1"/>
          </p:cNvSpPr>
          <p:nvPr>
            <p:ph idx="1"/>
          </p:nvPr>
        </p:nvSpPr>
        <p:spPr/>
        <p:txBody>
          <a:bodyPr/>
          <a:lstStyle/>
          <a:p>
            <a:r>
              <a:rPr lang="en-US" dirty="0" smtClean="0"/>
              <a:t>Server</a:t>
            </a:r>
            <a:endParaRPr lang="en-US" dirty="0"/>
          </a:p>
        </p:txBody>
      </p:sp>
      <p:pic>
        <p:nvPicPr>
          <p:cNvPr id="5" name="Picture 4"/>
          <p:cNvPicPr>
            <a:picLocks noChangeAspect="1"/>
          </p:cNvPicPr>
          <p:nvPr/>
        </p:nvPicPr>
        <p:blipFill>
          <a:blip r:embed="rId2"/>
          <a:stretch>
            <a:fillRect/>
          </a:stretch>
        </p:blipFill>
        <p:spPr>
          <a:xfrm>
            <a:off x="2871787" y="2229648"/>
            <a:ext cx="6448425" cy="3267075"/>
          </a:xfrm>
          <a:prstGeom prst="rect">
            <a:avLst/>
          </a:prstGeom>
        </p:spPr>
      </p:pic>
    </p:spTree>
    <p:extLst>
      <p:ext uri="{BB962C8B-B14F-4D97-AF65-F5344CB8AC3E}">
        <p14:creationId xmlns:p14="http://schemas.microsoft.com/office/powerpoint/2010/main" val="21759654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b="1" dirty="0"/>
              <a:t>Reading from and Writing to a Socket in Java</a:t>
            </a:r>
            <a:endParaRPr lang="en-US" dirty="0"/>
          </a:p>
        </p:txBody>
      </p:sp>
      <p:sp>
        <p:nvSpPr>
          <p:cNvPr id="3" name="内容占位符 2"/>
          <p:cNvSpPr>
            <a:spLocks noGrp="1"/>
          </p:cNvSpPr>
          <p:nvPr>
            <p:ph idx="1"/>
          </p:nvPr>
        </p:nvSpPr>
        <p:spPr/>
        <p:txBody>
          <a:bodyPr/>
          <a:lstStyle/>
          <a:p>
            <a:pPr>
              <a:lnSpc>
                <a:spcPct val="150000"/>
              </a:lnSpc>
            </a:pPr>
            <a:r>
              <a:rPr lang="en-US" altLang="en-US" sz="2800" dirty="0"/>
              <a:t>Let's look at </a:t>
            </a:r>
            <a:r>
              <a:rPr lang="en-US" altLang="en-US" sz="2800" dirty="0" smtClean="0"/>
              <a:t>two </a:t>
            </a:r>
            <a:r>
              <a:rPr lang="en-US" altLang="en-US" sz="2800" dirty="0"/>
              <a:t>simple </a:t>
            </a:r>
            <a:r>
              <a:rPr lang="en-US" altLang="en-US" sz="2800" dirty="0" smtClean="0"/>
              <a:t>examples </a:t>
            </a:r>
            <a:r>
              <a:rPr lang="en-US" altLang="en-US" sz="2800" dirty="0"/>
              <a:t>that </a:t>
            </a:r>
            <a:r>
              <a:rPr lang="en-US" altLang="en-US" sz="2800" dirty="0" smtClean="0"/>
              <a:t>illustrate </a:t>
            </a:r>
            <a:r>
              <a:rPr lang="en-US" altLang="en-US" sz="2800" dirty="0"/>
              <a:t>how a program can establish a connection to a server program using the Socket class and then, how the client can send data to and receive data from the server through the socket. </a:t>
            </a:r>
            <a:r>
              <a:rPr lang="en-US" altLang="en-US" sz="2800" dirty="0" smtClean="0"/>
              <a:t>And also if there are more clients ,how the clients communicate with each other .</a:t>
            </a:r>
            <a:endParaRPr lang="en-US" altLang="en-US" sz="2800" dirty="0"/>
          </a:p>
          <a:p>
            <a:endParaRPr lang="en-US" dirty="0"/>
          </a:p>
        </p:txBody>
      </p:sp>
    </p:spTree>
    <p:extLst>
      <p:ext uri="{BB962C8B-B14F-4D97-AF65-F5344CB8AC3E}">
        <p14:creationId xmlns:p14="http://schemas.microsoft.com/office/powerpoint/2010/main" val="98023683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a:t>
            </a:r>
            <a:r>
              <a:rPr lang="en-US" dirty="0" smtClean="0"/>
              <a:t>Output Cont.</a:t>
            </a:r>
            <a:endParaRPr lang="en-US" b="1" dirty="0"/>
          </a:p>
        </p:txBody>
      </p:sp>
      <p:sp>
        <p:nvSpPr>
          <p:cNvPr id="3" name="Content Placeholder 2"/>
          <p:cNvSpPr>
            <a:spLocks noGrp="1"/>
          </p:cNvSpPr>
          <p:nvPr>
            <p:ph idx="1"/>
          </p:nvPr>
        </p:nvSpPr>
        <p:spPr/>
        <p:txBody>
          <a:bodyPr/>
          <a:lstStyle/>
          <a:p>
            <a:r>
              <a:rPr lang="en-US" dirty="0" smtClean="0"/>
              <a:t>Clients</a:t>
            </a:r>
            <a:endParaRPr lang="en-US" dirty="0"/>
          </a:p>
        </p:txBody>
      </p:sp>
      <p:pic>
        <p:nvPicPr>
          <p:cNvPr id="4" name="Picture 3"/>
          <p:cNvPicPr>
            <a:picLocks noChangeAspect="1"/>
          </p:cNvPicPr>
          <p:nvPr/>
        </p:nvPicPr>
        <p:blipFill>
          <a:blip r:embed="rId2"/>
          <a:stretch>
            <a:fillRect/>
          </a:stretch>
        </p:blipFill>
        <p:spPr>
          <a:xfrm>
            <a:off x="1086310" y="2202733"/>
            <a:ext cx="3038475" cy="2000250"/>
          </a:xfrm>
          <a:prstGeom prst="rect">
            <a:avLst/>
          </a:prstGeom>
        </p:spPr>
      </p:pic>
      <p:pic>
        <p:nvPicPr>
          <p:cNvPr id="5" name="Picture 4"/>
          <p:cNvPicPr>
            <a:picLocks noChangeAspect="1"/>
          </p:cNvPicPr>
          <p:nvPr/>
        </p:nvPicPr>
        <p:blipFill>
          <a:blip r:embed="rId3"/>
          <a:stretch>
            <a:fillRect/>
          </a:stretch>
        </p:blipFill>
        <p:spPr>
          <a:xfrm>
            <a:off x="1086309" y="4308485"/>
            <a:ext cx="3038475" cy="2000250"/>
          </a:xfrm>
          <a:prstGeom prst="rect">
            <a:avLst/>
          </a:prstGeom>
        </p:spPr>
      </p:pic>
      <p:pic>
        <p:nvPicPr>
          <p:cNvPr id="6" name="Picture 5"/>
          <p:cNvPicPr>
            <a:picLocks noChangeAspect="1"/>
          </p:cNvPicPr>
          <p:nvPr/>
        </p:nvPicPr>
        <p:blipFill>
          <a:blip r:embed="rId4"/>
          <a:stretch>
            <a:fillRect/>
          </a:stretch>
        </p:blipFill>
        <p:spPr>
          <a:xfrm>
            <a:off x="4252601" y="4308485"/>
            <a:ext cx="3038475" cy="2000250"/>
          </a:xfrm>
          <a:prstGeom prst="rect">
            <a:avLst/>
          </a:prstGeom>
        </p:spPr>
      </p:pic>
      <p:pic>
        <p:nvPicPr>
          <p:cNvPr id="7" name="Picture 6"/>
          <p:cNvPicPr>
            <a:picLocks noChangeAspect="1"/>
          </p:cNvPicPr>
          <p:nvPr/>
        </p:nvPicPr>
        <p:blipFill>
          <a:blip r:embed="rId5"/>
          <a:stretch>
            <a:fillRect/>
          </a:stretch>
        </p:blipFill>
        <p:spPr>
          <a:xfrm>
            <a:off x="4252600" y="2202733"/>
            <a:ext cx="3038475" cy="2000250"/>
          </a:xfrm>
          <a:prstGeom prst="rect">
            <a:avLst/>
          </a:prstGeom>
        </p:spPr>
      </p:pic>
      <p:pic>
        <p:nvPicPr>
          <p:cNvPr id="8" name="Picture 7"/>
          <p:cNvPicPr>
            <a:picLocks noChangeAspect="1"/>
          </p:cNvPicPr>
          <p:nvPr/>
        </p:nvPicPr>
        <p:blipFill>
          <a:blip r:embed="rId6"/>
          <a:stretch>
            <a:fillRect/>
          </a:stretch>
        </p:blipFill>
        <p:spPr>
          <a:xfrm>
            <a:off x="8175368" y="3308360"/>
            <a:ext cx="3038475" cy="2000250"/>
          </a:xfrm>
          <a:prstGeom prst="rect">
            <a:avLst/>
          </a:prstGeom>
        </p:spPr>
      </p:pic>
    </p:spTree>
    <p:extLst>
      <p:ext uri="{BB962C8B-B14F-4D97-AF65-F5344CB8AC3E}">
        <p14:creationId xmlns:p14="http://schemas.microsoft.com/office/powerpoint/2010/main" val="248153371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841" y="2603770"/>
            <a:ext cx="10972800" cy="1143000"/>
          </a:xfrm>
        </p:spPr>
        <p:txBody>
          <a:bodyPr/>
          <a:lstStyle/>
          <a:p>
            <a:r>
              <a:rPr lang="en-US" dirty="0" smtClean="0"/>
              <a:t>DEMO</a:t>
            </a:r>
            <a:endParaRPr lang="en-US" dirty="0"/>
          </a:p>
        </p:txBody>
      </p:sp>
    </p:spTree>
    <p:extLst>
      <p:ext uri="{BB962C8B-B14F-4D97-AF65-F5344CB8AC3E}">
        <p14:creationId xmlns:p14="http://schemas.microsoft.com/office/powerpoint/2010/main" val="137778569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 Chatroom</a:t>
            </a:r>
            <a:endParaRPr lang="en-US" dirty="0"/>
          </a:p>
        </p:txBody>
      </p:sp>
      <p:sp>
        <p:nvSpPr>
          <p:cNvPr id="3" name="Content Placeholder 2"/>
          <p:cNvSpPr>
            <a:spLocks noGrp="1"/>
          </p:cNvSpPr>
          <p:nvPr>
            <p:ph idx="1"/>
          </p:nvPr>
        </p:nvSpPr>
        <p:spPr/>
        <p:txBody>
          <a:bodyPr/>
          <a:lstStyle/>
          <a:p>
            <a:pPr marL="0" indent="0">
              <a:buNone/>
            </a:pPr>
            <a:r>
              <a:rPr lang="en-US" dirty="0" smtClean="0"/>
              <a:t>Application </a:t>
            </a:r>
            <a:r>
              <a:rPr lang="en-US" dirty="0" err="1" smtClean="0"/>
              <a:t>Senario</a:t>
            </a:r>
            <a:r>
              <a:rPr lang="en-US" dirty="0" smtClean="0"/>
              <a:t>:</a:t>
            </a:r>
          </a:p>
          <a:p>
            <a:pPr marL="0" indent="0">
              <a:buNone/>
            </a:pPr>
            <a:r>
              <a:rPr lang="en-US" dirty="0" smtClean="0"/>
              <a:t>- “Singleton” mode </a:t>
            </a:r>
            <a:r>
              <a:rPr lang="en-US" dirty="0" err="1" smtClean="0"/>
              <a:t>remoting</a:t>
            </a:r>
            <a:r>
              <a:rPr lang="en-US" dirty="0" smtClean="0"/>
              <a:t> object allows multiple clients to share the same object, which can be used to shared information between clients.</a:t>
            </a:r>
            <a:endParaRPr lang="en-US" dirty="0"/>
          </a:p>
        </p:txBody>
      </p:sp>
    </p:spTree>
    <p:extLst>
      <p:ext uri="{BB962C8B-B14F-4D97-AF65-F5344CB8AC3E}">
        <p14:creationId xmlns:p14="http://schemas.microsoft.com/office/powerpoint/2010/main" val="184675134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 </a:t>
            </a:r>
            <a:r>
              <a:rPr lang="en-US" dirty="0" smtClean="0"/>
              <a:t>Architecture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66448640"/>
              </p:ext>
            </p:extLst>
          </p:nvPr>
        </p:nvGraphicFramePr>
        <p:xfrm>
          <a:off x="609600" y="1197429"/>
          <a:ext cx="10972800" cy="5388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122752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27703"/>
            <a:ext cx="10972800" cy="5698465"/>
          </a:xfrm>
        </p:spPr>
        <p:txBody>
          <a:bodyPr/>
          <a:lstStyle/>
          <a:p>
            <a:pPr marL="0" indent="0">
              <a:buNone/>
            </a:pPr>
            <a:r>
              <a:rPr lang="en-US" dirty="0" err="1" smtClean="0"/>
              <a:t>RemoteType.cs</a:t>
            </a:r>
            <a:endParaRPr lang="en-US" dirty="0" smtClean="0"/>
          </a:p>
        </p:txBody>
      </p:sp>
      <p:sp>
        <p:nvSpPr>
          <p:cNvPr id="2" name="Rectangle 1"/>
          <p:cNvSpPr/>
          <p:nvPr/>
        </p:nvSpPr>
        <p:spPr>
          <a:xfrm>
            <a:off x="609600" y="1213400"/>
            <a:ext cx="7750629" cy="4801314"/>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System;</a:t>
            </a:r>
          </a:p>
          <a:p>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System.Runtime.Remoting</a:t>
            </a:r>
            <a:r>
              <a:rPr lang="en-US"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System.Runtime.Remoting.Channels</a:t>
            </a:r>
            <a:r>
              <a:rPr lang="en-US"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System.Runtime.Remoting.Channels.Tcp</a:t>
            </a:r>
            <a:r>
              <a:rPr lang="en-US"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System.Collections</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Server</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RemoteType</a:t>
            </a:r>
            <a:r>
              <a:rPr lang="en-US" dirty="0">
                <a:solidFill>
                  <a:srgbClr val="000000"/>
                </a:solidFill>
                <a:highlight>
                  <a:srgbClr val="FFFFFF"/>
                </a:highlight>
                <a:latin typeface="Consolas" panose="020B0609020204030204" pitchFamily="49" charset="0"/>
              </a:rPr>
              <a:t> : </a:t>
            </a:r>
            <a:r>
              <a:rPr lang="en-US" dirty="0" err="1">
                <a:solidFill>
                  <a:srgbClr val="2B91AF"/>
                </a:solidFill>
                <a:highlight>
                  <a:srgbClr val="FFFFFF"/>
                </a:highlight>
                <a:latin typeface="Consolas" panose="020B0609020204030204" pitchFamily="49" charset="0"/>
              </a:rPr>
              <a:t>MarshalByRefObject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Hashtable</a:t>
            </a:r>
            <a:r>
              <a:rPr lang="en-US" dirty="0">
                <a:solidFill>
                  <a:srgbClr val="000000"/>
                </a:solidFill>
                <a:highlight>
                  <a:srgbClr val="FFFFFF"/>
                </a:highlight>
                <a:latin typeface="Consolas" panose="020B0609020204030204" pitchFamily="49" charset="0"/>
              </a:rPr>
              <a:t> messages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Hashtable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currentKey</a:t>
            </a:r>
            <a:r>
              <a:rPr lang="en-US" dirty="0">
                <a:solidFill>
                  <a:srgbClr val="000000"/>
                </a:solidFill>
                <a:highlight>
                  <a:srgbClr val="FFFFFF"/>
                </a:highlight>
                <a:latin typeface="Consolas" panose="020B0609020204030204" pitchFamily="49" charset="0"/>
              </a:rPr>
              <a:t> = 0;</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getCurrentKey</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currentKey</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endParaRPr lang="en-US" dirty="0"/>
          </a:p>
        </p:txBody>
      </p:sp>
    </p:spTree>
    <p:extLst>
      <p:ext uri="{BB962C8B-B14F-4D97-AF65-F5344CB8AC3E}">
        <p14:creationId xmlns:p14="http://schemas.microsoft.com/office/powerpoint/2010/main" val="156516033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2341" y="1169857"/>
            <a:ext cx="8752115" cy="4247317"/>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		public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sendMsg</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msg</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messages.Add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currentKey</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msg</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Console</a:t>
            </a:r>
            <a:r>
              <a:rPr lang="en-US" dirty="0" err="1">
                <a:solidFill>
                  <a:srgbClr val="000000"/>
                </a:solidFill>
                <a:highlight>
                  <a:srgbClr val="FFFFFF"/>
                </a:highlight>
                <a:latin typeface="Consolas" panose="020B0609020204030204" pitchFamily="49" charset="0"/>
              </a:rPr>
              <a:t>.WriteLine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"Message key = {0}"</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currentKey</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receiveMsg</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clientKey</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currentKey</a:t>
            </a:r>
            <a:r>
              <a:rPr lang="en-US" dirty="0">
                <a:solidFill>
                  <a:srgbClr val="000000"/>
                </a:solidFill>
                <a:highlight>
                  <a:srgbClr val="FFFFFF"/>
                </a:highlight>
                <a:latin typeface="Consolas" panose="020B0609020204030204" pitchFamily="49" charset="0"/>
              </a:rPr>
              <a:t> &gt; </a:t>
            </a:r>
            <a:r>
              <a:rPr lang="en-US" dirty="0" err="1">
                <a:solidFill>
                  <a:srgbClr val="000000"/>
                </a:solidFill>
                <a:highlight>
                  <a:srgbClr val="FFFFFF"/>
                </a:highlight>
                <a:latin typeface="Consolas" panose="020B0609020204030204" pitchFamily="49" charset="0"/>
              </a:rPr>
              <a:t>clientKey</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messages[</a:t>
            </a:r>
            <a:r>
              <a:rPr lang="en-US" dirty="0" err="1">
                <a:solidFill>
                  <a:srgbClr val="000000"/>
                </a:solidFill>
                <a:highlight>
                  <a:srgbClr val="FFFFFF"/>
                </a:highlight>
                <a:latin typeface="Consolas" panose="020B0609020204030204" pitchFamily="49" charset="0"/>
              </a:rPr>
              <a:t>clientKey</a:t>
            </a:r>
            <a:r>
              <a:rPr lang="en-US" dirty="0">
                <a:solidFill>
                  <a:srgbClr val="000000"/>
                </a:solidFill>
                <a:highlight>
                  <a:srgbClr val="FFFFFF"/>
                </a:highlight>
                <a:latin typeface="Consolas" panose="020B0609020204030204" pitchFamily="49" charset="0"/>
              </a:rPr>
              <a:t> + 1].</a:t>
            </a:r>
            <a:r>
              <a:rPr lang="en-US" dirty="0" err="1">
                <a:solidFill>
                  <a:srgbClr val="000000"/>
                </a:solidFill>
                <a:highlight>
                  <a:srgbClr val="FFFFFF"/>
                </a:highlight>
                <a:latin typeface="Consolas" panose="020B0609020204030204" pitchFamily="49" charset="0"/>
              </a:rPr>
              <a:t>ToString</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else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257953593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98207"/>
            <a:ext cx="10972800" cy="5727962"/>
          </a:xfrm>
        </p:spPr>
        <p:txBody>
          <a:bodyPr/>
          <a:lstStyle/>
          <a:p>
            <a:pPr marL="0" indent="0">
              <a:buNone/>
            </a:pPr>
            <a:r>
              <a:rPr lang="en-US" dirty="0" err="1" smtClean="0"/>
              <a:t>Server.cs</a:t>
            </a:r>
            <a:endParaRPr lang="en-US" dirty="0"/>
          </a:p>
        </p:txBody>
      </p:sp>
      <p:sp>
        <p:nvSpPr>
          <p:cNvPr id="2" name="Rectangle 1"/>
          <p:cNvSpPr/>
          <p:nvPr/>
        </p:nvSpPr>
        <p:spPr>
          <a:xfrm>
            <a:off x="609600" y="1001048"/>
            <a:ext cx="10972800" cy="5586145"/>
          </a:xfrm>
          <a:prstGeom prst="rect">
            <a:avLst/>
          </a:prstGeom>
        </p:spPr>
        <p:txBody>
          <a:bodyPr wrap="square">
            <a:spAutoFit/>
          </a:bodyPr>
          <a:lstStyle/>
          <a:p>
            <a:r>
              <a:rPr lang="en-US" sz="1700" dirty="0">
                <a:solidFill>
                  <a:srgbClr val="0000FF"/>
                </a:solidFill>
                <a:highlight>
                  <a:srgbClr val="FFFFFF"/>
                </a:highlight>
                <a:latin typeface="Consolas" panose="020B0609020204030204" pitchFamily="49" charset="0"/>
              </a:rPr>
              <a:t>using</a:t>
            </a:r>
            <a:r>
              <a:rPr lang="en-US" sz="1700" dirty="0">
                <a:solidFill>
                  <a:srgbClr val="000000"/>
                </a:solidFill>
                <a:highlight>
                  <a:srgbClr val="FFFFFF"/>
                </a:highlight>
                <a:latin typeface="Consolas" panose="020B0609020204030204" pitchFamily="49" charset="0"/>
              </a:rPr>
              <a:t> System;</a:t>
            </a:r>
          </a:p>
          <a:p>
            <a:r>
              <a:rPr lang="en-US" sz="1700" dirty="0">
                <a:solidFill>
                  <a:srgbClr val="0000FF"/>
                </a:solidFill>
                <a:highlight>
                  <a:srgbClr val="FFFFFF"/>
                </a:highlight>
                <a:latin typeface="Consolas" panose="020B0609020204030204" pitchFamily="49" charset="0"/>
              </a:rPr>
              <a:t>using</a:t>
            </a:r>
            <a:r>
              <a:rPr lang="en-US" sz="1700" dirty="0">
                <a:solidFill>
                  <a:srgbClr val="000000"/>
                </a:solidFill>
                <a:highlight>
                  <a:srgbClr val="FFFFFF"/>
                </a:highlight>
                <a:latin typeface="Consolas" panose="020B0609020204030204" pitchFamily="49" charset="0"/>
              </a:rPr>
              <a:t> </a:t>
            </a:r>
            <a:r>
              <a:rPr lang="en-US" sz="1700" dirty="0" err="1">
                <a:solidFill>
                  <a:srgbClr val="000000"/>
                </a:solidFill>
                <a:highlight>
                  <a:srgbClr val="FFFFFF"/>
                </a:highlight>
                <a:latin typeface="Consolas" panose="020B0609020204030204" pitchFamily="49" charset="0"/>
              </a:rPr>
              <a:t>System.Runtime.Remoting</a:t>
            </a:r>
            <a:r>
              <a:rPr lang="en-US" sz="1700" dirty="0">
                <a:solidFill>
                  <a:srgbClr val="000000"/>
                </a:solidFill>
                <a:highlight>
                  <a:srgbClr val="FFFFFF"/>
                </a:highlight>
                <a:latin typeface="Consolas" panose="020B0609020204030204" pitchFamily="49" charset="0"/>
              </a:rPr>
              <a:t>;</a:t>
            </a:r>
          </a:p>
          <a:p>
            <a:r>
              <a:rPr lang="en-US" sz="1700" dirty="0">
                <a:solidFill>
                  <a:srgbClr val="0000FF"/>
                </a:solidFill>
                <a:highlight>
                  <a:srgbClr val="FFFFFF"/>
                </a:highlight>
                <a:latin typeface="Consolas" panose="020B0609020204030204" pitchFamily="49" charset="0"/>
              </a:rPr>
              <a:t>using</a:t>
            </a:r>
            <a:r>
              <a:rPr lang="en-US" sz="1700" dirty="0">
                <a:solidFill>
                  <a:srgbClr val="000000"/>
                </a:solidFill>
                <a:highlight>
                  <a:srgbClr val="FFFFFF"/>
                </a:highlight>
                <a:latin typeface="Consolas" panose="020B0609020204030204" pitchFamily="49" charset="0"/>
              </a:rPr>
              <a:t> </a:t>
            </a:r>
            <a:r>
              <a:rPr lang="en-US" sz="1700" dirty="0" err="1">
                <a:solidFill>
                  <a:srgbClr val="000000"/>
                </a:solidFill>
                <a:highlight>
                  <a:srgbClr val="FFFFFF"/>
                </a:highlight>
                <a:latin typeface="Consolas" panose="020B0609020204030204" pitchFamily="49" charset="0"/>
              </a:rPr>
              <a:t>System.Runtime.Remoting.Channels</a:t>
            </a:r>
            <a:r>
              <a:rPr lang="en-US" sz="1700" dirty="0">
                <a:solidFill>
                  <a:srgbClr val="000000"/>
                </a:solidFill>
                <a:highlight>
                  <a:srgbClr val="FFFFFF"/>
                </a:highlight>
                <a:latin typeface="Consolas" panose="020B0609020204030204" pitchFamily="49" charset="0"/>
              </a:rPr>
              <a:t>;</a:t>
            </a:r>
          </a:p>
          <a:p>
            <a:r>
              <a:rPr lang="en-US" sz="1700" dirty="0">
                <a:solidFill>
                  <a:srgbClr val="0000FF"/>
                </a:solidFill>
                <a:highlight>
                  <a:srgbClr val="FFFFFF"/>
                </a:highlight>
                <a:latin typeface="Consolas" panose="020B0609020204030204" pitchFamily="49" charset="0"/>
              </a:rPr>
              <a:t>using</a:t>
            </a:r>
            <a:r>
              <a:rPr lang="en-US" sz="1700" dirty="0">
                <a:solidFill>
                  <a:srgbClr val="000000"/>
                </a:solidFill>
                <a:highlight>
                  <a:srgbClr val="FFFFFF"/>
                </a:highlight>
                <a:latin typeface="Consolas" panose="020B0609020204030204" pitchFamily="49" charset="0"/>
              </a:rPr>
              <a:t> </a:t>
            </a:r>
            <a:r>
              <a:rPr lang="en-US" sz="1700" dirty="0" err="1">
                <a:solidFill>
                  <a:srgbClr val="000000"/>
                </a:solidFill>
                <a:highlight>
                  <a:srgbClr val="FFFFFF"/>
                </a:highlight>
                <a:latin typeface="Consolas" panose="020B0609020204030204" pitchFamily="49" charset="0"/>
              </a:rPr>
              <a:t>System.Runtime.Remoting.Channels.Tcp</a:t>
            </a:r>
            <a:r>
              <a:rPr lang="en-US" sz="1700" dirty="0">
                <a:solidFill>
                  <a:srgbClr val="000000"/>
                </a:solidFill>
                <a:highlight>
                  <a:srgbClr val="FFFFFF"/>
                </a:highlight>
                <a:latin typeface="Consolas" panose="020B0609020204030204" pitchFamily="49" charset="0"/>
              </a:rPr>
              <a:t>;</a:t>
            </a:r>
          </a:p>
          <a:p>
            <a:endParaRPr lang="en-US" sz="1700" dirty="0">
              <a:solidFill>
                <a:srgbClr val="000000"/>
              </a:solidFill>
              <a:highlight>
                <a:srgbClr val="FFFFFF"/>
              </a:highlight>
              <a:latin typeface="Consolas" panose="020B0609020204030204" pitchFamily="49" charset="0"/>
            </a:endParaRPr>
          </a:p>
          <a:p>
            <a:r>
              <a:rPr lang="en-US" sz="1700" dirty="0">
                <a:solidFill>
                  <a:srgbClr val="0000FF"/>
                </a:solidFill>
                <a:highlight>
                  <a:srgbClr val="FFFFFF"/>
                </a:highlight>
                <a:latin typeface="Consolas" panose="020B0609020204030204" pitchFamily="49" charset="0"/>
              </a:rPr>
              <a:t>namespace</a:t>
            </a:r>
            <a:r>
              <a:rPr lang="en-US" sz="1700" dirty="0">
                <a:solidFill>
                  <a:srgbClr val="000000"/>
                </a:solidFill>
                <a:highlight>
                  <a:srgbClr val="FFFFFF"/>
                </a:highlight>
                <a:latin typeface="Consolas" panose="020B0609020204030204" pitchFamily="49" charset="0"/>
              </a:rPr>
              <a:t> Server</a:t>
            </a:r>
          </a:p>
          <a:p>
            <a:r>
              <a:rPr lang="en-US" sz="1700" dirty="0">
                <a:solidFill>
                  <a:srgbClr val="000000"/>
                </a:solidFill>
                <a:highlight>
                  <a:srgbClr val="FFFFFF"/>
                </a:highlight>
                <a:latin typeface="Consolas" panose="020B0609020204030204" pitchFamily="49" charset="0"/>
              </a:rPr>
              <a:t>{</a:t>
            </a:r>
          </a:p>
          <a:p>
            <a:r>
              <a:rPr lang="en-US" sz="1700" dirty="0">
                <a:solidFill>
                  <a:srgbClr val="000000"/>
                </a:solidFill>
                <a:highlight>
                  <a:srgbClr val="FFFFFF"/>
                </a:highlight>
                <a:latin typeface="Consolas" panose="020B0609020204030204" pitchFamily="49" charset="0"/>
              </a:rPr>
              <a:t>    </a:t>
            </a:r>
            <a:r>
              <a:rPr lang="en-US" sz="1700" dirty="0">
                <a:solidFill>
                  <a:srgbClr val="0000FF"/>
                </a:solidFill>
                <a:highlight>
                  <a:srgbClr val="FFFFFF"/>
                </a:highlight>
                <a:latin typeface="Consolas" panose="020B0609020204030204" pitchFamily="49" charset="0"/>
              </a:rPr>
              <a:t>class</a:t>
            </a:r>
            <a:r>
              <a:rPr lang="en-US" sz="1700" dirty="0">
                <a:solidFill>
                  <a:srgbClr val="000000"/>
                </a:solidFill>
                <a:highlight>
                  <a:srgbClr val="FFFFFF"/>
                </a:highlight>
                <a:latin typeface="Consolas" panose="020B0609020204030204" pitchFamily="49" charset="0"/>
              </a:rPr>
              <a:t> </a:t>
            </a:r>
            <a:r>
              <a:rPr lang="en-US" sz="1700" dirty="0">
                <a:solidFill>
                  <a:srgbClr val="2B91AF"/>
                </a:solidFill>
                <a:highlight>
                  <a:srgbClr val="FFFFFF"/>
                </a:highlight>
                <a:latin typeface="Consolas" panose="020B0609020204030204" pitchFamily="49" charset="0"/>
              </a:rPr>
              <a:t>Server</a:t>
            </a:r>
            <a:endParaRPr lang="en-US" sz="1700" dirty="0">
              <a:solidFill>
                <a:srgbClr val="000000"/>
              </a:solidFill>
              <a:highlight>
                <a:srgbClr val="FFFFFF"/>
              </a:highlight>
              <a:latin typeface="Consolas" panose="020B0609020204030204" pitchFamily="49" charset="0"/>
            </a:endParaRPr>
          </a:p>
          <a:p>
            <a:r>
              <a:rPr lang="en-US" sz="1700" dirty="0">
                <a:solidFill>
                  <a:srgbClr val="000000"/>
                </a:solidFill>
                <a:highlight>
                  <a:srgbClr val="FFFFFF"/>
                </a:highlight>
                <a:latin typeface="Consolas" panose="020B0609020204030204" pitchFamily="49" charset="0"/>
              </a:rPr>
              <a:t>    {</a:t>
            </a:r>
          </a:p>
          <a:p>
            <a:r>
              <a:rPr lang="en-US" sz="1700" dirty="0">
                <a:solidFill>
                  <a:srgbClr val="000000"/>
                </a:solidFill>
                <a:highlight>
                  <a:srgbClr val="FFFFFF"/>
                </a:highlight>
                <a:latin typeface="Consolas" panose="020B0609020204030204" pitchFamily="49" charset="0"/>
              </a:rPr>
              <a:t>        </a:t>
            </a:r>
            <a:r>
              <a:rPr lang="en-US" sz="1700" dirty="0">
                <a:solidFill>
                  <a:srgbClr val="0000FF"/>
                </a:solidFill>
                <a:highlight>
                  <a:srgbClr val="FFFFFF"/>
                </a:highlight>
                <a:latin typeface="Consolas" panose="020B0609020204030204" pitchFamily="49" charset="0"/>
              </a:rPr>
              <a:t>static</a:t>
            </a:r>
            <a:r>
              <a:rPr lang="en-US" sz="1700" dirty="0">
                <a:solidFill>
                  <a:srgbClr val="000000"/>
                </a:solidFill>
                <a:highlight>
                  <a:srgbClr val="FFFFFF"/>
                </a:highlight>
                <a:latin typeface="Consolas" panose="020B0609020204030204" pitchFamily="49" charset="0"/>
              </a:rPr>
              <a:t> </a:t>
            </a:r>
            <a:r>
              <a:rPr lang="en-US" sz="1700" dirty="0">
                <a:solidFill>
                  <a:srgbClr val="0000FF"/>
                </a:solidFill>
                <a:highlight>
                  <a:srgbClr val="FFFFFF"/>
                </a:highlight>
                <a:latin typeface="Consolas" panose="020B0609020204030204" pitchFamily="49" charset="0"/>
              </a:rPr>
              <a:t>void</a:t>
            </a:r>
            <a:r>
              <a:rPr lang="en-US" sz="1700" dirty="0">
                <a:solidFill>
                  <a:srgbClr val="000000"/>
                </a:solidFill>
                <a:highlight>
                  <a:srgbClr val="FFFFFF"/>
                </a:highlight>
                <a:latin typeface="Consolas" panose="020B0609020204030204" pitchFamily="49" charset="0"/>
              </a:rPr>
              <a:t> Main(</a:t>
            </a:r>
            <a:r>
              <a:rPr lang="en-US" sz="1700" dirty="0">
                <a:solidFill>
                  <a:srgbClr val="0000FF"/>
                </a:solidFill>
                <a:highlight>
                  <a:srgbClr val="FFFFFF"/>
                </a:highlight>
                <a:latin typeface="Consolas" panose="020B0609020204030204" pitchFamily="49" charset="0"/>
              </a:rPr>
              <a:t>string</a:t>
            </a:r>
            <a:r>
              <a:rPr lang="en-US" sz="1700" dirty="0">
                <a:solidFill>
                  <a:srgbClr val="000000"/>
                </a:solidFill>
                <a:highlight>
                  <a:srgbClr val="FFFFFF"/>
                </a:highlight>
                <a:latin typeface="Consolas" panose="020B0609020204030204" pitchFamily="49" charset="0"/>
              </a:rPr>
              <a:t>[] </a:t>
            </a:r>
            <a:r>
              <a:rPr lang="en-US" sz="1700" dirty="0" err="1">
                <a:solidFill>
                  <a:srgbClr val="000000"/>
                </a:solidFill>
                <a:highlight>
                  <a:srgbClr val="FFFFFF"/>
                </a:highlight>
                <a:latin typeface="Consolas" panose="020B0609020204030204" pitchFamily="49" charset="0"/>
              </a:rPr>
              <a:t>args</a:t>
            </a:r>
            <a:r>
              <a:rPr lang="en-US" sz="1700" dirty="0">
                <a:solidFill>
                  <a:srgbClr val="000000"/>
                </a:solidFill>
                <a:highlight>
                  <a:srgbClr val="FFFFFF"/>
                </a:highlight>
                <a:latin typeface="Consolas" panose="020B0609020204030204" pitchFamily="49" charset="0"/>
              </a:rPr>
              <a:t>)</a:t>
            </a:r>
          </a:p>
          <a:p>
            <a:r>
              <a:rPr lang="en-US" sz="1700" dirty="0">
                <a:solidFill>
                  <a:srgbClr val="000000"/>
                </a:solidFill>
                <a:highlight>
                  <a:srgbClr val="FFFFFF"/>
                </a:highlight>
                <a:latin typeface="Consolas" panose="020B0609020204030204" pitchFamily="49" charset="0"/>
              </a:rPr>
              <a:t>        {</a:t>
            </a:r>
          </a:p>
          <a:p>
            <a:r>
              <a:rPr lang="en-US" sz="1700" dirty="0">
                <a:solidFill>
                  <a:srgbClr val="000000"/>
                </a:solidFill>
                <a:highlight>
                  <a:srgbClr val="FFFFFF"/>
                </a:highlight>
                <a:latin typeface="Consolas" panose="020B0609020204030204" pitchFamily="49" charset="0"/>
              </a:rPr>
              <a:t>            </a:t>
            </a:r>
            <a:r>
              <a:rPr lang="en-US" sz="1700" dirty="0" err="1">
                <a:solidFill>
                  <a:srgbClr val="2B91AF"/>
                </a:solidFill>
                <a:highlight>
                  <a:srgbClr val="FFFFFF"/>
                </a:highlight>
                <a:latin typeface="Consolas" panose="020B0609020204030204" pitchFamily="49" charset="0"/>
              </a:rPr>
              <a:t>ChannelServices</a:t>
            </a:r>
            <a:r>
              <a:rPr lang="en-US" sz="1700" dirty="0" err="1">
                <a:solidFill>
                  <a:srgbClr val="000000"/>
                </a:solidFill>
                <a:highlight>
                  <a:srgbClr val="FFFFFF"/>
                </a:highlight>
                <a:latin typeface="Consolas" panose="020B0609020204030204" pitchFamily="49" charset="0"/>
              </a:rPr>
              <a:t>.RegisterChannel</a:t>
            </a:r>
            <a:r>
              <a:rPr lang="en-US" sz="1700" dirty="0">
                <a:solidFill>
                  <a:srgbClr val="000000"/>
                </a:solidFill>
                <a:highlight>
                  <a:srgbClr val="FFFFFF"/>
                </a:highlight>
                <a:latin typeface="Consolas" panose="020B0609020204030204" pitchFamily="49" charset="0"/>
              </a:rPr>
              <a:t>(</a:t>
            </a:r>
            <a:r>
              <a:rPr lang="en-US" sz="1700" dirty="0">
                <a:solidFill>
                  <a:srgbClr val="0000FF"/>
                </a:solidFill>
                <a:highlight>
                  <a:srgbClr val="FFFFFF"/>
                </a:highlight>
                <a:latin typeface="Consolas" panose="020B0609020204030204" pitchFamily="49" charset="0"/>
              </a:rPr>
              <a:t>new</a:t>
            </a:r>
            <a:r>
              <a:rPr lang="en-US" sz="1700" dirty="0">
                <a:solidFill>
                  <a:srgbClr val="000000"/>
                </a:solidFill>
                <a:highlight>
                  <a:srgbClr val="FFFFFF"/>
                </a:highlight>
                <a:latin typeface="Consolas" panose="020B0609020204030204" pitchFamily="49" charset="0"/>
              </a:rPr>
              <a:t> </a:t>
            </a:r>
            <a:r>
              <a:rPr lang="en-US" sz="1700" dirty="0" err="1">
                <a:solidFill>
                  <a:srgbClr val="2B91AF"/>
                </a:solidFill>
                <a:highlight>
                  <a:srgbClr val="FFFFFF"/>
                </a:highlight>
                <a:latin typeface="Consolas" panose="020B0609020204030204" pitchFamily="49" charset="0"/>
              </a:rPr>
              <a:t>TcpChannel</a:t>
            </a:r>
            <a:r>
              <a:rPr lang="en-US" sz="1700" dirty="0">
                <a:solidFill>
                  <a:srgbClr val="000000"/>
                </a:solidFill>
                <a:highlight>
                  <a:srgbClr val="FFFFFF"/>
                </a:highlight>
                <a:latin typeface="Consolas" panose="020B0609020204030204" pitchFamily="49" charset="0"/>
              </a:rPr>
              <a:t>(9999), </a:t>
            </a:r>
            <a:r>
              <a:rPr lang="en-US" sz="1700" dirty="0">
                <a:solidFill>
                  <a:srgbClr val="0000FF"/>
                </a:solidFill>
                <a:highlight>
                  <a:srgbClr val="FFFFFF"/>
                </a:highlight>
                <a:latin typeface="Consolas" panose="020B0609020204030204" pitchFamily="49" charset="0"/>
              </a:rPr>
              <a:t>false</a:t>
            </a:r>
            <a:r>
              <a:rPr lang="en-US" sz="1700" dirty="0">
                <a:solidFill>
                  <a:srgbClr val="000000"/>
                </a:solidFill>
                <a:highlight>
                  <a:srgbClr val="FFFFFF"/>
                </a:highlight>
                <a:latin typeface="Consolas" panose="020B0609020204030204" pitchFamily="49" charset="0"/>
              </a:rPr>
              <a:t>);</a:t>
            </a:r>
          </a:p>
          <a:p>
            <a:r>
              <a:rPr lang="en-US" sz="1700" dirty="0">
                <a:solidFill>
                  <a:srgbClr val="000000"/>
                </a:solidFill>
                <a:highlight>
                  <a:srgbClr val="FFFFFF"/>
                </a:highlight>
                <a:latin typeface="Consolas" panose="020B0609020204030204" pitchFamily="49" charset="0"/>
              </a:rPr>
              <a:t>            </a:t>
            </a:r>
            <a:r>
              <a:rPr lang="en-US" sz="1700" dirty="0" err="1">
                <a:solidFill>
                  <a:srgbClr val="2B91AF"/>
                </a:solidFill>
                <a:highlight>
                  <a:srgbClr val="FFFFFF"/>
                </a:highlight>
                <a:latin typeface="Consolas" panose="020B0609020204030204" pitchFamily="49" charset="0"/>
              </a:rPr>
              <a:t>RemotingConfiguration</a:t>
            </a:r>
            <a:r>
              <a:rPr lang="en-US" sz="1700" dirty="0" err="1">
                <a:solidFill>
                  <a:srgbClr val="000000"/>
                </a:solidFill>
                <a:highlight>
                  <a:srgbClr val="FFFFFF"/>
                </a:highlight>
                <a:latin typeface="Consolas" panose="020B0609020204030204" pitchFamily="49" charset="0"/>
              </a:rPr>
              <a:t>.RegisterWellKnownServiceType</a:t>
            </a:r>
            <a:r>
              <a:rPr lang="en-US" sz="1700" dirty="0">
                <a:solidFill>
                  <a:srgbClr val="000000"/>
                </a:solidFill>
                <a:highlight>
                  <a:srgbClr val="FFFFFF"/>
                </a:highlight>
                <a:latin typeface="Consolas" panose="020B0609020204030204" pitchFamily="49" charset="0"/>
              </a:rPr>
              <a:t>(</a:t>
            </a:r>
            <a:r>
              <a:rPr lang="en-US" sz="1700" dirty="0" err="1">
                <a:solidFill>
                  <a:srgbClr val="0000FF"/>
                </a:solidFill>
                <a:highlight>
                  <a:srgbClr val="FFFFFF"/>
                </a:highlight>
                <a:latin typeface="Consolas" panose="020B0609020204030204" pitchFamily="49" charset="0"/>
              </a:rPr>
              <a:t>typeof</a:t>
            </a:r>
            <a:r>
              <a:rPr lang="en-US" sz="1700" dirty="0">
                <a:solidFill>
                  <a:srgbClr val="000000"/>
                </a:solidFill>
                <a:highlight>
                  <a:srgbClr val="FFFFFF"/>
                </a:highlight>
                <a:latin typeface="Consolas" panose="020B0609020204030204" pitchFamily="49" charset="0"/>
              </a:rPr>
              <a:t>(</a:t>
            </a:r>
            <a:r>
              <a:rPr lang="en-US" sz="1700" dirty="0" err="1">
                <a:solidFill>
                  <a:srgbClr val="2B91AF"/>
                </a:solidFill>
                <a:highlight>
                  <a:srgbClr val="FFFFFF"/>
                </a:highlight>
                <a:latin typeface="Consolas" panose="020B0609020204030204" pitchFamily="49" charset="0"/>
              </a:rPr>
              <a:t>RemoteType</a:t>
            </a:r>
            <a:r>
              <a:rPr lang="en-US" sz="1700" dirty="0">
                <a:solidFill>
                  <a:srgbClr val="000000"/>
                </a:solidFill>
                <a:highlight>
                  <a:srgbClr val="FFFFFF"/>
                </a:highlight>
                <a:latin typeface="Consolas" panose="020B0609020204030204" pitchFamily="49" charset="0"/>
              </a:rPr>
              <a:t>), </a:t>
            </a:r>
            <a:r>
              <a:rPr lang="en-US" sz="1700" dirty="0">
                <a:solidFill>
                  <a:srgbClr val="A31515"/>
                </a:solidFill>
                <a:highlight>
                  <a:srgbClr val="FFFFFF"/>
                </a:highlight>
                <a:latin typeface="Consolas" panose="020B0609020204030204" pitchFamily="49" charset="0"/>
              </a:rPr>
              <a:t>"</a:t>
            </a:r>
            <a:r>
              <a:rPr lang="en-US" sz="1700" dirty="0" err="1">
                <a:solidFill>
                  <a:srgbClr val="A31515"/>
                </a:solidFill>
                <a:highlight>
                  <a:srgbClr val="FFFFFF"/>
                </a:highlight>
                <a:latin typeface="Consolas" panose="020B0609020204030204" pitchFamily="49" charset="0"/>
              </a:rPr>
              <a:t>ChatRoom</a:t>
            </a:r>
            <a:r>
              <a:rPr lang="en-US" sz="1700" dirty="0">
                <a:solidFill>
                  <a:srgbClr val="A31515"/>
                </a:solidFill>
                <a:highlight>
                  <a:srgbClr val="FFFFFF"/>
                </a:highlight>
                <a:latin typeface="Consolas" panose="020B0609020204030204" pitchFamily="49" charset="0"/>
              </a:rPr>
              <a:t>"</a:t>
            </a:r>
            <a:r>
              <a:rPr lang="en-US" sz="1700" dirty="0">
                <a:solidFill>
                  <a:srgbClr val="000000"/>
                </a:solidFill>
                <a:highlight>
                  <a:srgbClr val="FFFFFF"/>
                </a:highlight>
                <a:latin typeface="Consolas" panose="020B0609020204030204" pitchFamily="49" charset="0"/>
              </a:rPr>
              <a:t>, </a:t>
            </a:r>
            <a:r>
              <a:rPr lang="en-US" sz="1700" dirty="0" err="1">
                <a:solidFill>
                  <a:srgbClr val="2B91AF"/>
                </a:solidFill>
                <a:highlight>
                  <a:srgbClr val="FFFFFF"/>
                </a:highlight>
                <a:latin typeface="Consolas" panose="020B0609020204030204" pitchFamily="49" charset="0"/>
              </a:rPr>
              <a:t>WellKnownObjectMode</a:t>
            </a:r>
            <a:r>
              <a:rPr lang="en-US" sz="1700" dirty="0" err="1">
                <a:solidFill>
                  <a:srgbClr val="000000"/>
                </a:solidFill>
                <a:highlight>
                  <a:srgbClr val="FFFFFF"/>
                </a:highlight>
                <a:latin typeface="Consolas" panose="020B0609020204030204" pitchFamily="49" charset="0"/>
              </a:rPr>
              <a:t>.Singleton</a:t>
            </a:r>
            <a:r>
              <a:rPr lang="en-US" sz="1700" dirty="0">
                <a:solidFill>
                  <a:srgbClr val="000000"/>
                </a:solidFill>
                <a:highlight>
                  <a:srgbClr val="FFFFFF"/>
                </a:highlight>
                <a:latin typeface="Consolas" panose="020B0609020204030204" pitchFamily="49" charset="0"/>
              </a:rPr>
              <a:t>);</a:t>
            </a:r>
          </a:p>
          <a:p>
            <a:endParaRPr lang="en-US" sz="1700" dirty="0">
              <a:solidFill>
                <a:srgbClr val="000000"/>
              </a:solidFill>
              <a:highlight>
                <a:srgbClr val="FFFFFF"/>
              </a:highlight>
              <a:latin typeface="Consolas" panose="020B0609020204030204" pitchFamily="49" charset="0"/>
            </a:endParaRPr>
          </a:p>
          <a:p>
            <a:r>
              <a:rPr lang="en-US" sz="1700" dirty="0">
                <a:solidFill>
                  <a:srgbClr val="000000"/>
                </a:solidFill>
                <a:highlight>
                  <a:srgbClr val="FFFFFF"/>
                </a:highlight>
                <a:latin typeface="Consolas" panose="020B0609020204030204" pitchFamily="49" charset="0"/>
              </a:rPr>
              <a:t>            </a:t>
            </a:r>
            <a:r>
              <a:rPr lang="en-US" sz="1700" dirty="0" err="1">
                <a:solidFill>
                  <a:srgbClr val="2B91AF"/>
                </a:solidFill>
                <a:highlight>
                  <a:srgbClr val="FFFFFF"/>
                </a:highlight>
                <a:latin typeface="Consolas" panose="020B0609020204030204" pitchFamily="49" charset="0"/>
              </a:rPr>
              <a:t>Console</a:t>
            </a:r>
            <a:r>
              <a:rPr lang="en-US" sz="1700" dirty="0" err="1">
                <a:solidFill>
                  <a:srgbClr val="000000"/>
                </a:solidFill>
                <a:highlight>
                  <a:srgbClr val="FFFFFF"/>
                </a:highlight>
                <a:latin typeface="Consolas" panose="020B0609020204030204" pitchFamily="49" charset="0"/>
              </a:rPr>
              <a:t>.WriteLine</a:t>
            </a:r>
            <a:r>
              <a:rPr lang="en-US" sz="1700" dirty="0">
                <a:solidFill>
                  <a:srgbClr val="000000"/>
                </a:solidFill>
                <a:highlight>
                  <a:srgbClr val="FFFFFF"/>
                </a:highlight>
                <a:latin typeface="Consolas" panose="020B0609020204030204" pitchFamily="49" charset="0"/>
              </a:rPr>
              <a:t>(</a:t>
            </a:r>
            <a:r>
              <a:rPr lang="en-US" sz="1700" dirty="0">
                <a:solidFill>
                  <a:srgbClr val="A31515"/>
                </a:solidFill>
                <a:highlight>
                  <a:srgbClr val="FFFFFF"/>
                </a:highlight>
                <a:latin typeface="Consolas" panose="020B0609020204030204" pitchFamily="49" charset="0"/>
              </a:rPr>
              <a:t>"Chat server started..."</a:t>
            </a:r>
            <a:r>
              <a:rPr lang="en-US" sz="1700" dirty="0">
                <a:solidFill>
                  <a:srgbClr val="000000"/>
                </a:solidFill>
                <a:highlight>
                  <a:srgbClr val="FFFFFF"/>
                </a:highlight>
                <a:latin typeface="Consolas" panose="020B0609020204030204" pitchFamily="49" charset="0"/>
              </a:rPr>
              <a:t>);</a:t>
            </a:r>
          </a:p>
          <a:p>
            <a:r>
              <a:rPr lang="en-US" sz="1700" dirty="0">
                <a:solidFill>
                  <a:srgbClr val="000000"/>
                </a:solidFill>
                <a:highlight>
                  <a:srgbClr val="FFFFFF"/>
                </a:highlight>
                <a:latin typeface="Consolas" panose="020B0609020204030204" pitchFamily="49" charset="0"/>
              </a:rPr>
              <a:t>            </a:t>
            </a:r>
            <a:r>
              <a:rPr lang="en-US" sz="1700" dirty="0" err="1">
                <a:solidFill>
                  <a:srgbClr val="2B91AF"/>
                </a:solidFill>
                <a:highlight>
                  <a:srgbClr val="FFFFFF"/>
                </a:highlight>
                <a:latin typeface="Consolas" panose="020B0609020204030204" pitchFamily="49" charset="0"/>
              </a:rPr>
              <a:t>Console</a:t>
            </a:r>
            <a:r>
              <a:rPr lang="en-US" sz="1700" dirty="0" err="1">
                <a:solidFill>
                  <a:srgbClr val="000000"/>
                </a:solidFill>
                <a:highlight>
                  <a:srgbClr val="FFFFFF"/>
                </a:highlight>
                <a:latin typeface="Consolas" panose="020B0609020204030204" pitchFamily="49" charset="0"/>
              </a:rPr>
              <a:t>.WriteLine</a:t>
            </a:r>
            <a:r>
              <a:rPr lang="en-US" sz="1700" dirty="0">
                <a:solidFill>
                  <a:srgbClr val="000000"/>
                </a:solidFill>
                <a:highlight>
                  <a:srgbClr val="FFFFFF"/>
                </a:highlight>
                <a:latin typeface="Consolas" panose="020B0609020204030204" pitchFamily="49" charset="0"/>
              </a:rPr>
              <a:t>(</a:t>
            </a:r>
            <a:r>
              <a:rPr lang="en-US" sz="1700" dirty="0">
                <a:solidFill>
                  <a:srgbClr val="A31515"/>
                </a:solidFill>
                <a:highlight>
                  <a:srgbClr val="FFFFFF"/>
                </a:highlight>
                <a:latin typeface="Consolas" panose="020B0609020204030204" pitchFamily="49" charset="0"/>
              </a:rPr>
              <a:t>"Press ENTER to terminate."</a:t>
            </a:r>
            <a:r>
              <a:rPr lang="en-US" sz="1700" dirty="0">
                <a:solidFill>
                  <a:srgbClr val="000000"/>
                </a:solidFill>
                <a:highlight>
                  <a:srgbClr val="FFFFFF"/>
                </a:highlight>
                <a:latin typeface="Consolas" panose="020B0609020204030204" pitchFamily="49" charset="0"/>
              </a:rPr>
              <a:t>);</a:t>
            </a:r>
          </a:p>
          <a:p>
            <a:r>
              <a:rPr lang="en-US" sz="1700" dirty="0">
                <a:solidFill>
                  <a:srgbClr val="000000"/>
                </a:solidFill>
                <a:highlight>
                  <a:srgbClr val="FFFFFF"/>
                </a:highlight>
                <a:latin typeface="Consolas" panose="020B0609020204030204" pitchFamily="49" charset="0"/>
              </a:rPr>
              <a:t>            </a:t>
            </a:r>
            <a:r>
              <a:rPr lang="en-US" sz="1700" dirty="0" err="1">
                <a:solidFill>
                  <a:srgbClr val="2B91AF"/>
                </a:solidFill>
                <a:highlight>
                  <a:srgbClr val="FFFFFF"/>
                </a:highlight>
                <a:latin typeface="Consolas" panose="020B0609020204030204" pitchFamily="49" charset="0"/>
              </a:rPr>
              <a:t>Console</a:t>
            </a:r>
            <a:r>
              <a:rPr lang="en-US" sz="1700" dirty="0" err="1">
                <a:solidFill>
                  <a:srgbClr val="000000"/>
                </a:solidFill>
                <a:highlight>
                  <a:srgbClr val="FFFFFF"/>
                </a:highlight>
                <a:latin typeface="Consolas" panose="020B0609020204030204" pitchFamily="49" charset="0"/>
              </a:rPr>
              <a:t>.ReadLine</a:t>
            </a:r>
            <a:r>
              <a:rPr lang="en-US" sz="1700" dirty="0">
                <a:solidFill>
                  <a:srgbClr val="000000"/>
                </a:solidFill>
                <a:highlight>
                  <a:srgbClr val="FFFFFF"/>
                </a:highlight>
                <a:latin typeface="Consolas" panose="020B0609020204030204" pitchFamily="49" charset="0"/>
              </a:rPr>
              <a:t>();</a:t>
            </a:r>
          </a:p>
          <a:p>
            <a:r>
              <a:rPr lang="en-US" sz="1700" dirty="0">
                <a:solidFill>
                  <a:srgbClr val="000000"/>
                </a:solidFill>
                <a:highlight>
                  <a:srgbClr val="FFFFFF"/>
                </a:highlight>
                <a:latin typeface="Consolas" panose="020B0609020204030204" pitchFamily="49" charset="0"/>
              </a:rPr>
              <a:t>        }</a:t>
            </a:r>
          </a:p>
          <a:p>
            <a:r>
              <a:rPr lang="en-US" sz="1700" dirty="0">
                <a:solidFill>
                  <a:srgbClr val="000000"/>
                </a:solidFill>
                <a:highlight>
                  <a:srgbClr val="FFFFFF"/>
                </a:highlight>
                <a:latin typeface="Consolas" panose="020B0609020204030204" pitchFamily="49" charset="0"/>
              </a:rPr>
              <a:t>    }</a:t>
            </a:r>
          </a:p>
          <a:p>
            <a:r>
              <a:rPr lang="en-US" sz="17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92747711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39213"/>
            <a:ext cx="10972800" cy="5786955"/>
          </a:xfrm>
        </p:spPr>
        <p:txBody>
          <a:bodyPr/>
          <a:lstStyle/>
          <a:p>
            <a:pPr marL="0" indent="0">
              <a:buNone/>
            </a:pPr>
            <a:r>
              <a:rPr lang="en-US" dirty="0" smtClean="0"/>
              <a:t>Form1.cs – core of client</a:t>
            </a:r>
            <a:endParaRPr lang="en-US" dirty="0"/>
          </a:p>
        </p:txBody>
      </p:sp>
      <p:sp>
        <p:nvSpPr>
          <p:cNvPr id="2" name="Rectangle 1"/>
          <p:cNvSpPr/>
          <p:nvPr/>
        </p:nvSpPr>
        <p:spPr>
          <a:xfrm>
            <a:off x="424543" y="979714"/>
            <a:ext cx="11397343" cy="5401479"/>
          </a:xfrm>
          <a:prstGeom prst="rect">
            <a:avLst/>
          </a:prstGeom>
        </p:spPr>
        <p:txBody>
          <a:bodyPr wrap="square">
            <a:spAutoFit/>
          </a:bodyPr>
          <a:lstStyle/>
          <a:p>
            <a:r>
              <a:rPr lang="en-US" sz="1500" dirty="0">
                <a:solidFill>
                  <a:srgbClr val="0000FF"/>
                </a:solidFill>
                <a:highlight>
                  <a:srgbClr val="FFFFFF"/>
                </a:highlight>
                <a:latin typeface="Consolas" panose="020B0609020204030204" pitchFamily="49" charset="0"/>
              </a:rPr>
              <a:t>using</a:t>
            </a:r>
            <a:r>
              <a:rPr lang="en-US" sz="1500" dirty="0">
                <a:solidFill>
                  <a:srgbClr val="000000"/>
                </a:solidFill>
                <a:highlight>
                  <a:srgbClr val="FFFFFF"/>
                </a:highlight>
                <a:latin typeface="Consolas" panose="020B0609020204030204" pitchFamily="49" charset="0"/>
              </a:rPr>
              <a:t> System;</a:t>
            </a:r>
          </a:p>
          <a:p>
            <a:r>
              <a:rPr lang="en-US" sz="1500" dirty="0">
                <a:solidFill>
                  <a:srgbClr val="0000FF"/>
                </a:solidFill>
                <a:highlight>
                  <a:srgbClr val="FFFFFF"/>
                </a:highlight>
                <a:latin typeface="Consolas" panose="020B0609020204030204" pitchFamily="49" charset="0"/>
              </a:rPr>
              <a:t>using</a:t>
            </a:r>
            <a:r>
              <a:rPr lang="en-US" sz="1500" dirty="0">
                <a:solidFill>
                  <a:srgbClr val="000000"/>
                </a:solidFill>
                <a:highlight>
                  <a:srgbClr val="FFFFFF"/>
                </a:highlight>
                <a:latin typeface="Consolas" panose="020B0609020204030204" pitchFamily="49" charset="0"/>
              </a:rPr>
              <a:t> </a:t>
            </a:r>
            <a:r>
              <a:rPr lang="en-US" sz="1500" dirty="0" err="1">
                <a:solidFill>
                  <a:srgbClr val="000000"/>
                </a:solidFill>
                <a:highlight>
                  <a:srgbClr val="FFFFFF"/>
                </a:highlight>
                <a:latin typeface="Consolas" panose="020B0609020204030204" pitchFamily="49" charset="0"/>
              </a:rPr>
              <a:t>System.Windows.Forms</a:t>
            </a:r>
            <a:r>
              <a:rPr lang="en-US" sz="1500" dirty="0">
                <a:solidFill>
                  <a:srgbClr val="000000"/>
                </a:solidFill>
                <a:highlight>
                  <a:srgbClr val="FFFFFF"/>
                </a:highlight>
                <a:latin typeface="Consolas" panose="020B0609020204030204" pitchFamily="49" charset="0"/>
              </a:rPr>
              <a:t>;</a:t>
            </a:r>
          </a:p>
          <a:p>
            <a:r>
              <a:rPr lang="en-US" sz="1500" dirty="0">
                <a:solidFill>
                  <a:srgbClr val="0000FF"/>
                </a:solidFill>
                <a:highlight>
                  <a:srgbClr val="FFFFFF"/>
                </a:highlight>
                <a:latin typeface="Consolas" panose="020B0609020204030204" pitchFamily="49" charset="0"/>
              </a:rPr>
              <a:t>using</a:t>
            </a:r>
            <a:r>
              <a:rPr lang="en-US" sz="1500" dirty="0">
                <a:solidFill>
                  <a:srgbClr val="000000"/>
                </a:solidFill>
                <a:highlight>
                  <a:srgbClr val="FFFFFF"/>
                </a:highlight>
                <a:latin typeface="Consolas" panose="020B0609020204030204" pitchFamily="49" charset="0"/>
              </a:rPr>
              <a:t> </a:t>
            </a:r>
            <a:r>
              <a:rPr lang="en-US" sz="1500" dirty="0" err="1">
                <a:solidFill>
                  <a:srgbClr val="000000"/>
                </a:solidFill>
                <a:highlight>
                  <a:srgbClr val="FFFFFF"/>
                </a:highlight>
                <a:latin typeface="Consolas" panose="020B0609020204030204" pitchFamily="49" charset="0"/>
              </a:rPr>
              <a:t>System.Runtime.Remoting</a:t>
            </a:r>
            <a:r>
              <a:rPr lang="en-US" sz="1500" dirty="0">
                <a:solidFill>
                  <a:srgbClr val="000000"/>
                </a:solidFill>
                <a:highlight>
                  <a:srgbClr val="FFFFFF"/>
                </a:highlight>
                <a:latin typeface="Consolas" panose="020B0609020204030204" pitchFamily="49" charset="0"/>
              </a:rPr>
              <a:t>;</a:t>
            </a:r>
          </a:p>
          <a:p>
            <a:r>
              <a:rPr lang="en-US" sz="1500" dirty="0">
                <a:solidFill>
                  <a:srgbClr val="0000FF"/>
                </a:solidFill>
                <a:highlight>
                  <a:srgbClr val="FFFFFF"/>
                </a:highlight>
                <a:latin typeface="Consolas" panose="020B0609020204030204" pitchFamily="49" charset="0"/>
              </a:rPr>
              <a:t>using</a:t>
            </a:r>
            <a:r>
              <a:rPr lang="en-US" sz="1500" dirty="0">
                <a:solidFill>
                  <a:srgbClr val="000000"/>
                </a:solidFill>
                <a:highlight>
                  <a:srgbClr val="FFFFFF"/>
                </a:highlight>
                <a:latin typeface="Consolas" panose="020B0609020204030204" pitchFamily="49" charset="0"/>
              </a:rPr>
              <a:t> </a:t>
            </a:r>
            <a:r>
              <a:rPr lang="en-US" sz="1500" dirty="0" err="1">
                <a:solidFill>
                  <a:srgbClr val="000000"/>
                </a:solidFill>
                <a:highlight>
                  <a:srgbClr val="FFFFFF"/>
                </a:highlight>
                <a:latin typeface="Consolas" panose="020B0609020204030204" pitchFamily="49" charset="0"/>
              </a:rPr>
              <a:t>System.Runtime.Remoting.Channels</a:t>
            </a:r>
            <a:r>
              <a:rPr lang="en-US" sz="1500" dirty="0">
                <a:solidFill>
                  <a:srgbClr val="000000"/>
                </a:solidFill>
                <a:highlight>
                  <a:srgbClr val="FFFFFF"/>
                </a:highlight>
                <a:latin typeface="Consolas" panose="020B0609020204030204" pitchFamily="49" charset="0"/>
              </a:rPr>
              <a:t>;</a:t>
            </a:r>
          </a:p>
          <a:p>
            <a:r>
              <a:rPr lang="en-US" sz="1500" dirty="0">
                <a:solidFill>
                  <a:srgbClr val="0000FF"/>
                </a:solidFill>
                <a:highlight>
                  <a:srgbClr val="FFFFFF"/>
                </a:highlight>
                <a:latin typeface="Consolas" panose="020B0609020204030204" pitchFamily="49" charset="0"/>
              </a:rPr>
              <a:t>using</a:t>
            </a:r>
            <a:r>
              <a:rPr lang="en-US" sz="1500" dirty="0">
                <a:solidFill>
                  <a:srgbClr val="000000"/>
                </a:solidFill>
                <a:highlight>
                  <a:srgbClr val="FFFFFF"/>
                </a:highlight>
                <a:latin typeface="Consolas" panose="020B0609020204030204" pitchFamily="49" charset="0"/>
              </a:rPr>
              <a:t> </a:t>
            </a:r>
            <a:r>
              <a:rPr lang="en-US" sz="1500" dirty="0" err="1">
                <a:solidFill>
                  <a:srgbClr val="000000"/>
                </a:solidFill>
                <a:highlight>
                  <a:srgbClr val="FFFFFF"/>
                </a:highlight>
                <a:latin typeface="Consolas" panose="020B0609020204030204" pitchFamily="49" charset="0"/>
              </a:rPr>
              <a:t>System.Runtime.Remoting.Channels.Tcp</a:t>
            </a:r>
            <a:r>
              <a:rPr lang="en-US" sz="1500" dirty="0">
                <a:solidFill>
                  <a:srgbClr val="000000"/>
                </a:solidFill>
                <a:highlight>
                  <a:srgbClr val="FFFFFF"/>
                </a:highlight>
                <a:latin typeface="Consolas" panose="020B0609020204030204" pitchFamily="49" charset="0"/>
              </a:rPr>
              <a:t>;</a:t>
            </a:r>
          </a:p>
          <a:p>
            <a:r>
              <a:rPr lang="en-US" sz="1500" dirty="0">
                <a:solidFill>
                  <a:srgbClr val="0000FF"/>
                </a:solidFill>
                <a:highlight>
                  <a:srgbClr val="FFFFFF"/>
                </a:highlight>
                <a:latin typeface="Consolas" panose="020B0609020204030204" pitchFamily="49" charset="0"/>
              </a:rPr>
              <a:t>using</a:t>
            </a:r>
            <a:r>
              <a:rPr lang="en-US" sz="1500" dirty="0">
                <a:solidFill>
                  <a:srgbClr val="000000"/>
                </a:solidFill>
                <a:highlight>
                  <a:srgbClr val="FFFFFF"/>
                </a:highlight>
                <a:latin typeface="Consolas" panose="020B0609020204030204" pitchFamily="49" charset="0"/>
              </a:rPr>
              <a:t> Server;</a:t>
            </a:r>
          </a:p>
          <a:p>
            <a:endParaRPr lang="en-US" sz="1500" dirty="0">
              <a:solidFill>
                <a:srgbClr val="000000"/>
              </a:solidFill>
              <a:highlight>
                <a:srgbClr val="FFFFFF"/>
              </a:highlight>
              <a:latin typeface="Consolas" panose="020B0609020204030204" pitchFamily="49" charset="0"/>
            </a:endParaRPr>
          </a:p>
          <a:p>
            <a:r>
              <a:rPr lang="en-US" sz="1500" dirty="0">
                <a:solidFill>
                  <a:srgbClr val="0000FF"/>
                </a:solidFill>
                <a:highlight>
                  <a:srgbClr val="FFFFFF"/>
                </a:highlight>
                <a:latin typeface="Consolas" panose="020B0609020204030204" pitchFamily="49" charset="0"/>
              </a:rPr>
              <a:t>namespace</a:t>
            </a:r>
            <a:r>
              <a:rPr lang="en-US" sz="1500" dirty="0">
                <a:solidFill>
                  <a:srgbClr val="000000"/>
                </a:solidFill>
                <a:highlight>
                  <a:srgbClr val="FFFFFF"/>
                </a:highlight>
                <a:latin typeface="Consolas" panose="020B0609020204030204" pitchFamily="49" charset="0"/>
              </a:rPr>
              <a:t> Client</a:t>
            </a:r>
          </a:p>
          <a:p>
            <a:r>
              <a:rPr lang="en-US" sz="1500" dirty="0">
                <a:solidFill>
                  <a:srgbClr val="000000"/>
                </a:solidFill>
                <a:highlight>
                  <a:srgbClr val="FFFFFF"/>
                </a:highlight>
                <a:latin typeface="Consolas" panose="020B0609020204030204" pitchFamily="49" charset="0"/>
              </a:rPr>
              <a:t>{</a:t>
            </a:r>
          </a:p>
          <a:p>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public</a:t>
            </a:r>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partial</a:t>
            </a:r>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class</a:t>
            </a:r>
            <a:r>
              <a:rPr lang="en-US" sz="1500" dirty="0">
                <a:solidFill>
                  <a:srgbClr val="00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Form1</a:t>
            </a:r>
            <a:r>
              <a:rPr lang="en-US" sz="1500" dirty="0">
                <a:solidFill>
                  <a:srgbClr val="000000"/>
                </a:solidFill>
                <a:highlight>
                  <a:srgbClr val="FFFFFF"/>
                </a:highlight>
                <a:latin typeface="Consolas" panose="020B0609020204030204" pitchFamily="49" charset="0"/>
              </a:rPr>
              <a:t> : </a:t>
            </a:r>
            <a:r>
              <a:rPr lang="en-US" sz="1500" dirty="0">
                <a:solidFill>
                  <a:srgbClr val="2B91AF"/>
                </a:solidFill>
                <a:highlight>
                  <a:srgbClr val="FFFFFF"/>
                </a:highlight>
                <a:latin typeface="Consolas" panose="020B0609020204030204" pitchFamily="49" charset="0"/>
              </a:rPr>
              <a:t>Form</a:t>
            </a:r>
            <a:endParaRPr lang="en-US" sz="1500" dirty="0">
              <a:solidFill>
                <a:srgbClr val="000000"/>
              </a:solidFill>
              <a:highlight>
                <a:srgbClr val="FFFFFF"/>
              </a:highlight>
              <a:latin typeface="Consolas" panose="020B0609020204030204" pitchFamily="49" charset="0"/>
            </a:endParaRPr>
          </a:p>
          <a:p>
            <a:r>
              <a:rPr lang="en-US" sz="1500" dirty="0">
                <a:solidFill>
                  <a:srgbClr val="000000"/>
                </a:solidFill>
                <a:highlight>
                  <a:srgbClr val="FFFFFF"/>
                </a:highlight>
                <a:latin typeface="Consolas" panose="020B0609020204030204" pitchFamily="49" charset="0"/>
              </a:rPr>
              <a:t>    {</a:t>
            </a:r>
          </a:p>
          <a:p>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RemoteType</a:t>
            </a:r>
            <a:r>
              <a:rPr lang="en-US" sz="1500" dirty="0">
                <a:solidFill>
                  <a:srgbClr val="000000"/>
                </a:solidFill>
                <a:highlight>
                  <a:srgbClr val="FFFFFF"/>
                </a:highlight>
                <a:latin typeface="Consolas" panose="020B0609020204030204" pitchFamily="49" charset="0"/>
              </a:rPr>
              <a:t> remote;</a:t>
            </a:r>
          </a:p>
          <a:p>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00"/>
                </a:solidFill>
                <a:highlight>
                  <a:srgbClr val="FFFFFF"/>
                </a:highlight>
                <a:latin typeface="Consolas" panose="020B0609020204030204" pitchFamily="49" charset="0"/>
              </a:rPr>
              <a:t>localKey</a:t>
            </a:r>
            <a:r>
              <a:rPr lang="en-US" sz="1500" dirty="0">
                <a:solidFill>
                  <a:srgbClr val="000000"/>
                </a:solidFill>
                <a:highlight>
                  <a:srgbClr val="FFFFFF"/>
                </a:highlight>
                <a:latin typeface="Consolas" panose="020B0609020204030204" pitchFamily="49" charset="0"/>
              </a:rPr>
              <a:t> = 0;</a:t>
            </a:r>
          </a:p>
          <a:p>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string</a:t>
            </a:r>
            <a:r>
              <a:rPr lang="en-US" sz="1500" dirty="0">
                <a:solidFill>
                  <a:srgbClr val="000000"/>
                </a:solidFill>
                <a:highlight>
                  <a:srgbClr val="FFFFFF"/>
                </a:highlight>
                <a:latin typeface="Consolas" panose="020B0609020204030204" pitchFamily="49" charset="0"/>
              </a:rPr>
              <a:t> username;</a:t>
            </a:r>
          </a:p>
          <a:p>
            <a:r>
              <a:rPr lang="en-US" sz="1500" dirty="0">
                <a:solidFill>
                  <a:srgbClr val="000000"/>
                </a:solidFill>
                <a:highlight>
                  <a:srgbClr val="FFFFFF"/>
                </a:highlight>
                <a:latin typeface="Consolas" panose="020B0609020204030204" pitchFamily="49" charset="0"/>
              </a:rPr>
              <a:t>        </a:t>
            </a:r>
          </a:p>
          <a:p>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public</a:t>
            </a:r>
            <a:r>
              <a:rPr lang="en-US" sz="1500" dirty="0">
                <a:solidFill>
                  <a:srgbClr val="000000"/>
                </a:solidFill>
                <a:highlight>
                  <a:srgbClr val="FFFFFF"/>
                </a:highlight>
                <a:latin typeface="Consolas" panose="020B0609020204030204" pitchFamily="49" charset="0"/>
              </a:rPr>
              <a:t> Form1(</a:t>
            </a:r>
            <a:r>
              <a:rPr lang="en-US" sz="1500" dirty="0">
                <a:solidFill>
                  <a:srgbClr val="0000FF"/>
                </a:solidFill>
                <a:highlight>
                  <a:srgbClr val="FFFFFF"/>
                </a:highlight>
                <a:latin typeface="Consolas" panose="020B0609020204030204" pitchFamily="49" charset="0"/>
              </a:rPr>
              <a:t>string</a:t>
            </a:r>
            <a:r>
              <a:rPr lang="en-US" sz="1500" dirty="0">
                <a:solidFill>
                  <a:srgbClr val="000000"/>
                </a:solidFill>
                <a:highlight>
                  <a:srgbClr val="FFFFFF"/>
                </a:highlight>
                <a:latin typeface="Consolas" panose="020B0609020204030204" pitchFamily="49" charset="0"/>
              </a:rPr>
              <a:t> username)</a:t>
            </a:r>
          </a:p>
          <a:p>
            <a:r>
              <a:rPr lang="en-US" sz="1500" dirty="0">
                <a:solidFill>
                  <a:srgbClr val="000000"/>
                </a:solidFill>
                <a:highlight>
                  <a:srgbClr val="FFFFFF"/>
                </a:highlight>
                <a:latin typeface="Consolas" panose="020B0609020204030204" pitchFamily="49" charset="0"/>
              </a:rPr>
              <a:t>        {</a:t>
            </a:r>
          </a:p>
          <a:p>
            <a:r>
              <a:rPr lang="en-US" sz="1500" dirty="0">
                <a:solidFill>
                  <a:srgbClr val="000000"/>
                </a:solidFill>
                <a:highlight>
                  <a:srgbClr val="FFFFFF"/>
                </a:highlight>
                <a:latin typeface="Consolas" panose="020B0609020204030204" pitchFamily="49" charset="0"/>
              </a:rPr>
              <a:t>            </a:t>
            </a:r>
            <a:r>
              <a:rPr lang="en-US" sz="1500" dirty="0" err="1">
                <a:solidFill>
                  <a:srgbClr val="000000"/>
                </a:solidFill>
                <a:highlight>
                  <a:srgbClr val="FFFFFF"/>
                </a:highlight>
                <a:latin typeface="Consolas" panose="020B0609020204030204" pitchFamily="49" charset="0"/>
              </a:rPr>
              <a:t>InitializeComponent</a:t>
            </a:r>
            <a:r>
              <a:rPr lang="en-US" sz="1500" dirty="0">
                <a:solidFill>
                  <a:srgbClr val="000000"/>
                </a:solidFill>
                <a:highlight>
                  <a:srgbClr val="FFFFFF"/>
                </a:highlight>
                <a:latin typeface="Consolas" panose="020B0609020204030204" pitchFamily="49" charset="0"/>
              </a:rPr>
              <a:t>(username);</a:t>
            </a:r>
          </a:p>
          <a:p>
            <a:r>
              <a:rPr lang="en-US" sz="1500" dirty="0">
                <a:solidFill>
                  <a:srgbClr val="000000"/>
                </a:solidFill>
                <a:highlight>
                  <a:srgbClr val="FFFFFF"/>
                </a:highlight>
                <a:latin typeface="Consolas" panose="020B0609020204030204" pitchFamily="49" charset="0"/>
              </a:rPr>
              <a:t>            remote = (</a:t>
            </a:r>
            <a:r>
              <a:rPr lang="en-US" sz="1500" dirty="0" err="1">
                <a:solidFill>
                  <a:srgbClr val="2B91AF"/>
                </a:solidFill>
                <a:highlight>
                  <a:srgbClr val="FFFFFF"/>
                </a:highlight>
                <a:latin typeface="Consolas" panose="020B0609020204030204" pitchFamily="49" charset="0"/>
              </a:rPr>
              <a:t>RemoteType</a:t>
            </a:r>
            <a:r>
              <a:rPr lang="en-US" sz="1500" dirty="0">
                <a:solidFill>
                  <a:srgbClr val="000000"/>
                </a:solidFill>
                <a:highlight>
                  <a:srgbClr val="FFFFFF"/>
                </a:highlight>
                <a:latin typeface="Consolas" panose="020B0609020204030204" pitchFamily="49" charset="0"/>
              </a:rPr>
              <a:t>)</a:t>
            </a:r>
            <a:r>
              <a:rPr lang="en-US" sz="1500" dirty="0" err="1">
                <a:solidFill>
                  <a:srgbClr val="2B91AF"/>
                </a:solidFill>
                <a:highlight>
                  <a:srgbClr val="FFFFFF"/>
                </a:highlight>
                <a:latin typeface="Consolas" panose="020B0609020204030204" pitchFamily="49" charset="0"/>
              </a:rPr>
              <a:t>Activator</a:t>
            </a:r>
            <a:r>
              <a:rPr lang="en-US" sz="1500" dirty="0" err="1">
                <a:solidFill>
                  <a:srgbClr val="000000"/>
                </a:solidFill>
                <a:highlight>
                  <a:srgbClr val="FFFFFF"/>
                </a:highlight>
                <a:latin typeface="Consolas" panose="020B0609020204030204" pitchFamily="49" charset="0"/>
              </a:rPr>
              <a:t>.GetObject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typeof</a:t>
            </a:r>
            <a:r>
              <a:rPr lang="en-US" sz="1500" dirty="0">
                <a:solidFill>
                  <a:srgbClr val="000000"/>
                </a:solidFill>
                <a:highlight>
                  <a:srgbClr val="FFFFFF"/>
                </a:highlight>
                <a:latin typeface="Consolas" panose="020B0609020204030204" pitchFamily="49" charset="0"/>
              </a:rPr>
              <a:t>(</a:t>
            </a:r>
            <a:r>
              <a:rPr lang="en-US" sz="1500" dirty="0" err="1">
                <a:solidFill>
                  <a:srgbClr val="2B91AF"/>
                </a:solidFill>
                <a:highlight>
                  <a:srgbClr val="FFFFFF"/>
                </a:highlight>
                <a:latin typeface="Consolas" panose="020B0609020204030204" pitchFamily="49" charset="0"/>
              </a:rPr>
              <a:t>RemoteType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a:t>
            </a:r>
            <a:r>
              <a:rPr lang="en-US" sz="1500" dirty="0" err="1">
                <a:solidFill>
                  <a:srgbClr val="A31515"/>
                </a:solidFill>
                <a:highlight>
                  <a:srgbClr val="FFFFFF"/>
                </a:highlight>
                <a:latin typeface="Consolas" panose="020B0609020204030204" pitchFamily="49" charset="0"/>
              </a:rPr>
              <a:t>tcp</a:t>
            </a:r>
            <a:r>
              <a:rPr lang="en-US" sz="1500" dirty="0">
                <a:solidFill>
                  <a:srgbClr val="A31515"/>
                </a:solidFill>
                <a:highlight>
                  <a:srgbClr val="FFFFFF"/>
                </a:highlight>
                <a:latin typeface="Consolas" panose="020B0609020204030204" pitchFamily="49" charset="0"/>
              </a:rPr>
              <a:t>://localhost:9999/</a:t>
            </a:r>
            <a:r>
              <a:rPr lang="en-US" sz="1500" dirty="0" err="1">
                <a:solidFill>
                  <a:srgbClr val="A31515"/>
                </a:solidFill>
                <a:highlight>
                  <a:srgbClr val="FFFFFF"/>
                </a:highlight>
                <a:latin typeface="Consolas" panose="020B0609020204030204" pitchFamily="49" charset="0"/>
              </a:rPr>
              <a:t>ChatRoom</a:t>
            </a:r>
            <a:r>
              <a:rPr lang="en-US" sz="1500" dirty="0">
                <a:solidFill>
                  <a:srgbClr val="A31515"/>
                </a:solidFill>
                <a:highlight>
                  <a:srgbClr val="FFFFFF"/>
                </a:highlight>
                <a:latin typeface="Consolas" panose="020B0609020204030204" pitchFamily="49" charset="0"/>
              </a:rPr>
              <a:t>"</a:t>
            </a:r>
            <a:r>
              <a:rPr lang="en-US" sz="1500" dirty="0">
                <a:solidFill>
                  <a:srgbClr val="000000"/>
                </a:solidFill>
                <a:highlight>
                  <a:srgbClr val="FFFFFF"/>
                </a:highlight>
                <a:latin typeface="Consolas" panose="020B0609020204030204" pitchFamily="49" charset="0"/>
              </a:rPr>
              <a:t>);</a:t>
            </a:r>
          </a:p>
          <a:p>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this</a:t>
            </a:r>
            <a:r>
              <a:rPr lang="en-US" sz="1500" dirty="0" err="1">
                <a:solidFill>
                  <a:srgbClr val="000000"/>
                </a:solidFill>
                <a:highlight>
                  <a:srgbClr val="FFFFFF"/>
                </a:highlight>
                <a:latin typeface="Consolas" panose="020B0609020204030204" pitchFamily="49" charset="0"/>
              </a:rPr>
              <a:t>.username</a:t>
            </a:r>
            <a:r>
              <a:rPr lang="en-US" sz="1500" dirty="0">
                <a:solidFill>
                  <a:srgbClr val="000000"/>
                </a:solidFill>
                <a:highlight>
                  <a:srgbClr val="FFFFFF"/>
                </a:highlight>
                <a:latin typeface="Consolas" panose="020B0609020204030204" pitchFamily="49" charset="0"/>
              </a:rPr>
              <a:t> = username;</a:t>
            </a:r>
          </a:p>
          <a:p>
            <a:r>
              <a:rPr lang="en-US" sz="1500" dirty="0">
                <a:solidFill>
                  <a:srgbClr val="000000"/>
                </a:solidFill>
                <a:highlight>
                  <a:srgbClr val="FFFFFF"/>
                </a:highlight>
                <a:latin typeface="Consolas" panose="020B0609020204030204" pitchFamily="49" charset="0"/>
              </a:rPr>
              <a:t>            </a:t>
            </a:r>
            <a:r>
              <a:rPr lang="en-US" sz="1500" dirty="0" err="1">
                <a:solidFill>
                  <a:srgbClr val="000000"/>
                </a:solidFill>
                <a:highlight>
                  <a:srgbClr val="FFFFFF"/>
                </a:highlight>
                <a:latin typeface="Consolas" panose="020B0609020204030204" pitchFamily="49" charset="0"/>
              </a:rPr>
              <a:t>localKey</a:t>
            </a:r>
            <a:r>
              <a:rPr lang="en-US" sz="1500" dirty="0">
                <a:solidFill>
                  <a:srgbClr val="000000"/>
                </a:solidFill>
                <a:highlight>
                  <a:srgbClr val="FFFFFF"/>
                </a:highlight>
                <a:latin typeface="Consolas" panose="020B0609020204030204" pitchFamily="49" charset="0"/>
              </a:rPr>
              <a:t> = </a:t>
            </a:r>
            <a:r>
              <a:rPr lang="en-US" sz="1500" dirty="0" err="1">
                <a:solidFill>
                  <a:srgbClr val="000000"/>
                </a:solidFill>
                <a:highlight>
                  <a:srgbClr val="FFFFFF"/>
                </a:highlight>
                <a:latin typeface="Consolas" panose="020B0609020204030204" pitchFamily="49" charset="0"/>
              </a:rPr>
              <a:t>remote.getCurrentKey</a:t>
            </a:r>
            <a:r>
              <a:rPr lang="en-US" sz="1500" dirty="0">
                <a:solidFill>
                  <a:srgbClr val="000000"/>
                </a:solidFill>
                <a:highlight>
                  <a:srgbClr val="FFFFFF"/>
                </a:highlight>
                <a:latin typeface="Consolas" panose="020B0609020204030204" pitchFamily="49" charset="0"/>
              </a:rPr>
              <a:t>();</a:t>
            </a:r>
          </a:p>
          <a:p>
            <a:r>
              <a:rPr lang="en-US" sz="1500" dirty="0">
                <a:solidFill>
                  <a:srgbClr val="000000"/>
                </a:solidFill>
                <a:highlight>
                  <a:srgbClr val="FFFFFF"/>
                </a:highlight>
                <a:latin typeface="Consolas" panose="020B0609020204030204" pitchFamily="49" charset="0"/>
              </a:rPr>
              <a:t>            </a:t>
            </a:r>
            <a:r>
              <a:rPr lang="en-US" sz="1500" dirty="0" err="1">
                <a:solidFill>
                  <a:srgbClr val="000000"/>
                </a:solidFill>
                <a:highlight>
                  <a:srgbClr val="FFFFFF"/>
                </a:highlight>
                <a:latin typeface="Consolas" panose="020B0609020204030204" pitchFamily="49" charset="0"/>
              </a:rPr>
              <a:t>infoLbl.Text</a:t>
            </a:r>
            <a:r>
              <a:rPr lang="en-US" sz="1500" dirty="0">
                <a:solidFill>
                  <a:srgbClr val="000000"/>
                </a:solidFill>
                <a:highlight>
                  <a:srgbClr val="FFFFFF"/>
                </a:highlight>
                <a:latin typeface="Consolas" panose="020B0609020204030204" pitchFamily="49" charset="0"/>
              </a:rPr>
              <a:t> = </a:t>
            </a:r>
            <a:r>
              <a:rPr lang="en-US" sz="1500" dirty="0">
                <a:solidFill>
                  <a:srgbClr val="A31515"/>
                </a:solidFill>
                <a:highlight>
                  <a:srgbClr val="FFFFFF"/>
                </a:highlight>
                <a:latin typeface="Consolas" panose="020B0609020204030204" pitchFamily="49" charset="0"/>
              </a:rPr>
              <a:t>"</a:t>
            </a:r>
            <a:r>
              <a:rPr lang="en-US" sz="1500" dirty="0" err="1">
                <a:solidFill>
                  <a:srgbClr val="A31515"/>
                </a:solidFill>
                <a:highlight>
                  <a:srgbClr val="FFFFFF"/>
                </a:highlight>
                <a:latin typeface="Consolas" panose="020B0609020204030204" pitchFamily="49" charset="0"/>
              </a:rPr>
              <a:t>localKey</a:t>
            </a:r>
            <a:r>
              <a:rPr lang="en-US" sz="1500" dirty="0">
                <a:solidFill>
                  <a:srgbClr val="A31515"/>
                </a:solidFill>
                <a:highlight>
                  <a:srgbClr val="FFFFFF"/>
                </a:highlight>
                <a:latin typeface="Consolas" panose="020B0609020204030204" pitchFamily="49" charset="0"/>
              </a:rPr>
              <a:t> is updated to "</a:t>
            </a:r>
            <a:r>
              <a:rPr lang="en-US" sz="1500" dirty="0">
                <a:solidFill>
                  <a:srgbClr val="000000"/>
                </a:solidFill>
                <a:highlight>
                  <a:srgbClr val="FFFFFF"/>
                </a:highlight>
                <a:latin typeface="Consolas" panose="020B0609020204030204" pitchFamily="49" charset="0"/>
              </a:rPr>
              <a:t> + </a:t>
            </a:r>
            <a:r>
              <a:rPr lang="en-US" sz="1500" dirty="0" err="1">
                <a:solidFill>
                  <a:srgbClr val="000000"/>
                </a:solidFill>
                <a:highlight>
                  <a:srgbClr val="FFFFFF"/>
                </a:highlight>
                <a:latin typeface="Consolas" panose="020B0609020204030204" pitchFamily="49" charset="0"/>
              </a:rPr>
              <a:t>localKey</a:t>
            </a:r>
            <a:r>
              <a:rPr lang="en-US" sz="1500" dirty="0">
                <a:solidFill>
                  <a:srgbClr val="000000"/>
                </a:solidFill>
                <a:highlight>
                  <a:srgbClr val="FFFFFF"/>
                </a:highlight>
                <a:latin typeface="Consolas" panose="020B0609020204030204" pitchFamily="49" charset="0"/>
              </a:rPr>
              <a:t>;</a:t>
            </a:r>
          </a:p>
          <a:p>
            <a:r>
              <a:rPr lang="en-US" sz="1500" dirty="0">
                <a:solidFill>
                  <a:srgbClr val="000000"/>
                </a:solidFill>
                <a:highlight>
                  <a:srgbClr val="FFFFFF"/>
                </a:highlight>
                <a:latin typeface="Consolas" panose="020B0609020204030204" pitchFamily="49" charset="0"/>
              </a:rPr>
              <a:t>        }</a:t>
            </a:r>
            <a:endParaRPr lang="en-US" sz="1500" dirty="0"/>
          </a:p>
        </p:txBody>
      </p:sp>
    </p:spTree>
    <p:extLst>
      <p:ext uri="{BB962C8B-B14F-4D97-AF65-F5344CB8AC3E}">
        <p14:creationId xmlns:p14="http://schemas.microsoft.com/office/powerpoint/2010/main" val="384190405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4371" y="2161124"/>
            <a:ext cx="8839200" cy="2308324"/>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		private</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sendBtn_Click</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object</a:t>
            </a:r>
            <a:r>
              <a:rPr lang="en-US" dirty="0">
                <a:solidFill>
                  <a:srgbClr val="000000"/>
                </a:solidFill>
                <a:highlight>
                  <a:srgbClr val="FFFFFF"/>
                </a:highlight>
                <a:latin typeface="Consolas" panose="020B0609020204030204" pitchFamily="49" charset="0"/>
              </a:rPr>
              <a:t> sender, </a:t>
            </a:r>
            <a:r>
              <a:rPr lang="en-US" dirty="0" err="1">
                <a:solidFill>
                  <a:srgbClr val="2B91AF"/>
                </a:solidFill>
                <a:highlight>
                  <a:srgbClr val="FFFFFF"/>
                </a:highlight>
                <a:latin typeface="Consolas" panose="020B0609020204030204" pitchFamily="49" charset="0"/>
              </a:rPr>
              <a:t>EventArgs</a:t>
            </a:r>
            <a:r>
              <a:rPr lang="en-US" dirty="0">
                <a:solidFill>
                  <a:srgbClr val="000000"/>
                </a:solidFill>
                <a:highlight>
                  <a:srgbClr val="FFFFFF"/>
                </a:highlight>
                <a:latin typeface="Consolas" panose="020B0609020204030204" pitchFamily="49" charset="0"/>
              </a:rPr>
              <a:t> e)</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msgBox.Text.Trim</a:t>
            </a:r>
            <a:r>
              <a:rPr lang="en-US" dirty="0">
                <a:solidFill>
                  <a:srgbClr val="000000"/>
                </a:solidFill>
                <a:highlight>
                  <a:srgbClr val="FFFFFF"/>
                </a:highlight>
                <a:latin typeface="Consolas" panose="020B0609020204030204" pitchFamily="49" charset="0"/>
              </a:rPr>
              <a:t>().Length &gt; 0)</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remote.sendMsg</a:t>
            </a:r>
            <a:r>
              <a:rPr lang="en-US" dirty="0">
                <a:solidFill>
                  <a:srgbClr val="000000"/>
                </a:solidFill>
                <a:highlight>
                  <a:srgbClr val="FFFFFF"/>
                </a:highlight>
                <a:latin typeface="Consolas" panose="020B0609020204030204" pitchFamily="49" charset="0"/>
              </a:rPr>
              <a:t>(username + </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msgBox.Text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msgBox.Text</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endParaRPr lang="en-US" dirty="0"/>
          </a:p>
        </p:txBody>
      </p:sp>
    </p:spTree>
    <p:extLst>
      <p:ext uri="{BB962C8B-B14F-4D97-AF65-F5344CB8AC3E}">
        <p14:creationId xmlns:p14="http://schemas.microsoft.com/office/powerpoint/2010/main" val="235883659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8828" y="624903"/>
            <a:ext cx="10689772" cy="5632311"/>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		private</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timer1_Tick(</a:t>
            </a:r>
            <a:r>
              <a:rPr lang="en-US" dirty="0">
                <a:solidFill>
                  <a:srgbClr val="0000FF"/>
                </a:solidFill>
                <a:highlight>
                  <a:srgbClr val="FFFFFF"/>
                </a:highlight>
                <a:latin typeface="Consolas" panose="020B0609020204030204" pitchFamily="49" charset="0"/>
              </a:rPr>
              <a:t>object</a:t>
            </a:r>
            <a:r>
              <a:rPr lang="en-US" dirty="0">
                <a:solidFill>
                  <a:srgbClr val="000000"/>
                </a:solidFill>
                <a:highlight>
                  <a:srgbClr val="FFFFFF"/>
                </a:highlight>
                <a:latin typeface="Consolas" panose="020B0609020204030204" pitchFamily="49" charset="0"/>
              </a:rPr>
              <a:t> sender, </a:t>
            </a:r>
            <a:r>
              <a:rPr lang="en-US" dirty="0" err="1">
                <a:solidFill>
                  <a:srgbClr val="2B91AF"/>
                </a:solidFill>
                <a:highlight>
                  <a:srgbClr val="FFFFFF"/>
                </a:highlight>
                <a:latin typeface="Consolas" panose="020B0609020204030204" pitchFamily="49" charset="0"/>
              </a:rPr>
              <a:t>EventArgs</a:t>
            </a:r>
            <a:r>
              <a:rPr lang="en-US" dirty="0">
                <a:solidFill>
                  <a:srgbClr val="000000"/>
                </a:solidFill>
                <a:highlight>
                  <a:srgbClr val="FFFFFF"/>
                </a:highlight>
                <a:latin typeface="Consolas" panose="020B0609020204030204" pitchFamily="49" charset="0"/>
              </a:rPr>
              <a:t> e)</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newMsg</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remote.receiveMsg</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localKey</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newMsg.Trim</a:t>
            </a:r>
            <a:r>
              <a:rPr lang="en-US" dirty="0">
                <a:solidFill>
                  <a:srgbClr val="000000"/>
                </a:solidFill>
                <a:highlight>
                  <a:srgbClr val="FFFFFF"/>
                </a:highlight>
                <a:latin typeface="Consolas" panose="020B0609020204030204" pitchFamily="49" charset="0"/>
              </a:rPr>
              <a:t>().Length &gt; 0)</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displayBox.Text</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displayBox.Text</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newMsg</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else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displayBox.Text</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displayBox.Text</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"\r\n"</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newMsg</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localKey</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infoLbl.Text</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localKey</a:t>
            </a:r>
            <a:r>
              <a:rPr lang="en-US" dirty="0">
                <a:solidFill>
                  <a:srgbClr val="A31515"/>
                </a:solidFill>
                <a:highlight>
                  <a:srgbClr val="FFFFFF"/>
                </a:highlight>
                <a:latin typeface="Consolas" panose="020B0609020204030204" pitchFamily="49" charset="0"/>
              </a:rPr>
              <a:t> = "</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localKey</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801447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018585"/>
          </a:xfrm>
        </p:spPr>
        <p:txBody>
          <a:bodyPr/>
          <a:lstStyle/>
          <a:p>
            <a:pPr algn="l"/>
            <a:r>
              <a:rPr lang="en-US" sz="3600" b="1" dirty="0" smtClean="0"/>
              <a:t>Examples</a:t>
            </a:r>
            <a:r>
              <a:rPr lang="en-US" dirty="0" smtClean="0"/>
              <a:t> </a:t>
            </a:r>
            <a:endParaRPr lang="en-US" dirty="0"/>
          </a:p>
        </p:txBody>
      </p:sp>
      <p:sp>
        <p:nvSpPr>
          <p:cNvPr id="3" name="内容占位符 2"/>
          <p:cNvSpPr>
            <a:spLocks noGrp="1"/>
          </p:cNvSpPr>
          <p:nvPr>
            <p:ph idx="1"/>
          </p:nvPr>
        </p:nvSpPr>
        <p:spPr>
          <a:xfrm>
            <a:off x="609599" y="1254034"/>
            <a:ext cx="10972800" cy="5394960"/>
          </a:xfrm>
        </p:spPr>
        <p:txBody>
          <a:bodyPr/>
          <a:lstStyle/>
          <a:p>
            <a:r>
              <a:rPr lang="en-US" sz="2000" dirty="0"/>
              <a:t>S</a:t>
            </a:r>
            <a:r>
              <a:rPr lang="en-US" sz="2000" dirty="0" smtClean="0"/>
              <a:t>erver &amp; Client – Single Client and Server Program.</a:t>
            </a:r>
          </a:p>
          <a:p>
            <a:endParaRPr lang="en-US" dirty="0" smtClean="0"/>
          </a:p>
          <a:p>
            <a:pPr marL="0" indent="0">
              <a:buNone/>
            </a:pPr>
            <a:endParaRPr lang="en-US" sz="2000" dirty="0" smtClean="0"/>
          </a:p>
          <a:p>
            <a:pPr marL="0" indent="0">
              <a:buNone/>
            </a:pPr>
            <a:endParaRPr lang="en-US" sz="2000" dirty="0"/>
          </a:p>
          <a:p>
            <a:pPr marL="0" indent="0">
              <a:buNone/>
            </a:pPr>
            <a:endParaRPr lang="en-US" sz="2000" dirty="0" smtClean="0"/>
          </a:p>
          <a:p>
            <a:r>
              <a:rPr lang="en-US" sz="2000" dirty="0" err="1" smtClean="0"/>
              <a:t>ChatClient</a:t>
            </a:r>
            <a:r>
              <a:rPr lang="en-US" sz="2000" dirty="0" smtClean="0"/>
              <a:t> &amp; </a:t>
            </a:r>
            <a:r>
              <a:rPr lang="en-US" sz="2000" dirty="0" err="1" smtClean="0"/>
              <a:t>ChatServer</a:t>
            </a:r>
            <a:r>
              <a:rPr lang="en-US" sz="2000" dirty="0" smtClean="0"/>
              <a:t>- Single Server and Multi-Client Program.</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730" y="1885064"/>
            <a:ext cx="3967784" cy="134146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855" y="2107276"/>
            <a:ext cx="4197071" cy="1302129"/>
          </a:xfrm>
          <a:prstGeom prst="rect">
            <a:avLst/>
          </a:prstGeom>
        </p:spPr>
      </p:pic>
      <p:sp>
        <p:nvSpPr>
          <p:cNvPr id="7" name="Rectangle 6"/>
          <p:cNvSpPr/>
          <p:nvPr/>
        </p:nvSpPr>
        <p:spPr>
          <a:xfrm>
            <a:off x="2233749" y="4389120"/>
            <a:ext cx="1254034" cy="849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a:t>
            </a:r>
            <a:endParaRPr lang="en-US" dirty="0"/>
          </a:p>
        </p:txBody>
      </p:sp>
      <p:sp>
        <p:nvSpPr>
          <p:cNvPr id="8" name="Rounded Rectangle 7"/>
          <p:cNvSpPr/>
          <p:nvPr/>
        </p:nvSpPr>
        <p:spPr>
          <a:xfrm>
            <a:off x="5617029" y="3840480"/>
            <a:ext cx="979714"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Client1</a:t>
            </a:r>
            <a:endParaRPr lang="en-US" dirty="0"/>
          </a:p>
        </p:txBody>
      </p:sp>
      <p:sp>
        <p:nvSpPr>
          <p:cNvPr id="9" name="Rounded Rectangle 8"/>
          <p:cNvSpPr/>
          <p:nvPr/>
        </p:nvSpPr>
        <p:spPr>
          <a:xfrm>
            <a:off x="5645332" y="4813663"/>
            <a:ext cx="979714"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Client2</a:t>
            </a:r>
            <a:endParaRPr lang="en-US" dirty="0"/>
          </a:p>
        </p:txBody>
      </p:sp>
      <p:sp>
        <p:nvSpPr>
          <p:cNvPr id="10" name="Rounded Rectangle 9"/>
          <p:cNvSpPr/>
          <p:nvPr/>
        </p:nvSpPr>
        <p:spPr>
          <a:xfrm>
            <a:off x="5662750" y="5756366"/>
            <a:ext cx="979714"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Client3</a:t>
            </a:r>
            <a:endParaRPr lang="en-US" dirty="0"/>
          </a:p>
        </p:txBody>
      </p:sp>
      <p:cxnSp>
        <p:nvCxnSpPr>
          <p:cNvPr id="12" name="Straight Arrow Connector 11"/>
          <p:cNvCxnSpPr/>
          <p:nvPr/>
        </p:nvCxnSpPr>
        <p:spPr>
          <a:xfrm flipV="1">
            <a:off x="3487783" y="3997234"/>
            <a:ext cx="2129246" cy="53557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487783" y="4937760"/>
            <a:ext cx="2129246" cy="130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0" idx="1"/>
          </p:cNvCxnSpPr>
          <p:nvPr/>
        </p:nvCxnSpPr>
        <p:spPr>
          <a:xfrm>
            <a:off x="3487783" y="5087983"/>
            <a:ext cx="2174967" cy="94270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7" name="Right Brace 16"/>
          <p:cNvSpPr/>
          <p:nvPr/>
        </p:nvSpPr>
        <p:spPr>
          <a:xfrm>
            <a:off x="6801855" y="3840480"/>
            <a:ext cx="709288" cy="24645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7994468" y="4813663"/>
            <a:ext cx="3187337" cy="646331"/>
          </a:xfrm>
          <a:prstGeom prst="rect">
            <a:avLst/>
          </a:prstGeom>
          <a:noFill/>
        </p:spPr>
        <p:txBody>
          <a:bodyPr wrap="square" rtlCol="0">
            <a:spAutoFit/>
          </a:bodyPr>
          <a:lstStyle/>
          <a:p>
            <a:r>
              <a:rPr lang="en-US" dirty="0" smtClean="0"/>
              <a:t>Multiple Clients Communicating using a single server.</a:t>
            </a:r>
            <a:endParaRPr lang="en-US" dirty="0"/>
          </a:p>
        </p:txBody>
      </p:sp>
    </p:spTree>
    <p:extLst>
      <p:ext uri="{BB962C8B-B14F-4D97-AF65-F5344CB8AC3E}">
        <p14:creationId xmlns:p14="http://schemas.microsoft.com/office/powerpoint/2010/main" val="183297525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Output</a:t>
            </a:r>
            <a:endParaRPr lang="en-US" dirty="0"/>
          </a:p>
        </p:txBody>
      </p:sp>
      <p:sp>
        <p:nvSpPr>
          <p:cNvPr id="3" name="Content Placeholder 2"/>
          <p:cNvSpPr>
            <a:spLocks noGrp="1"/>
          </p:cNvSpPr>
          <p:nvPr>
            <p:ph idx="1"/>
          </p:nvPr>
        </p:nvSpPr>
        <p:spPr/>
        <p:txBody>
          <a:bodyPr/>
          <a:lstStyle/>
          <a:p>
            <a:pPr marL="0" indent="0">
              <a:buNone/>
            </a:pPr>
            <a:r>
              <a:rPr lang="en-US" dirty="0" smtClean="0"/>
              <a:t>Server</a:t>
            </a:r>
            <a:endParaRPr lang="en-US" dirty="0"/>
          </a:p>
        </p:txBody>
      </p:sp>
      <p:pic>
        <p:nvPicPr>
          <p:cNvPr id="4" name="Picture 3"/>
          <p:cNvPicPr>
            <a:picLocks noChangeAspect="1"/>
          </p:cNvPicPr>
          <p:nvPr/>
        </p:nvPicPr>
        <p:blipFill>
          <a:blip r:embed="rId2"/>
          <a:stretch>
            <a:fillRect/>
          </a:stretch>
        </p:blipFill>
        <p:spPr>
          <a:xfrm>
            <a:off x="1839399" y="1990099"/>
            <a:ext cx="8523955" cy="4318636"/>
          </a:xfrm>
          <a:prstGeom prst="rect">
            <a:avLst/>
          </a:prstGeom>
        </p:spPr>
      </p:pic>
    </p:spTree>
    <p:extLst>
      <p:ext uri="{BB962C8B-B14F-4D97-AF65-F5344CB8AC3E}">
        <p14:creationId xmlns:p14="http://schemas.microsoft.com/office/powerpoint/2010/main" val="78470340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Output Cont.</a:t>
            </a:r>
            <a:endParaRPr lang="en-US" dirty="0"/>
          </a:p>
        </p:txBody>
      </p:sp>
      <p:sp>
        <p:nvSpPr>
          <p:cNvPr id="3" name="Content Placeholder 2"/>
          <p:cNvSpPr>
            <a:spLocks noGrp="1"/>
          </p:cNvSpPr>
          <p:nvPr>
            <p:ph idx="1"/>
          </p:nvPr>
        </p:nvSpPr>
        <p:spPr/>
        <p:txBody>
          <a:bodyPr/>
          <a:lstStyle/>
          <a:p>
            <a:pPr marL="0" indent="0">
              <a:buNone/>
            </a:pPr>
            <a:r>
              <a:rPr lang="en-US" dirty="0" smtClean="0"/>
              <a:t>Clients</a:t>
            </a:r>
            <a:endParaRPr lang="en-US" dirty="0"/>
          </a:p>
        </p:txBody>
      </p:sp>
      <p:pic>
        <p:nvPicPr>
          <p:cNvPr id="4" name="Picture 3"/>
          <p:cNvPicPr>
            <a:picLocks noChangeAspect="1"/>
          </p:cNvPicPr>
          <p:nvPr/>
        </p:nvPicPr>
        <p:blipFill>
          <a:blip r:embed="rId2"/>
          <a:stretch>
            <a:fillRect/>
          </a:stretch>
        </p:blipFill>
        <p:spPr>
          <a:xfrm>
            <a:off x="609600" y="2487386"/>
            <a:ext cx="3574791" cy="3336472"/>
          </a:xfrm>
          <a:prstGeom prst="rect">
            <a:avLst/>
          </a:prstGeom>
        </p:spPr>
      </p:pic>
      <p:pic>
        <p:nvPicPr>
          <p:cNvPr id="8" name="Picture 7"/>
          <p:cNvPicPr>
            <a:picLocks noChangeAspect="1"/>
          </p:cNvPicPr>
          <p:nvPr/>
        </p:nvPicPr>
        <p:blipFill>
          <a:blip r:embed="rId3"/>
          <a:stretch>
            <a:fillRect/>
          </a:stretch>
        </p:blipFill>
        <p:spPr>
          <a:xfrm>
            <a:off x="4297134" y="2487386"/>
            <a:ext cx="3574791" cy="3336472"/>
          </a:xfrm>
          <a:prstGeom prst="rect">
            <a:avLst/>
          </a:prstGeom>
        </p:spPr>
      </p:pic>
      <p:pic>
        <p:nvPicPr>
          <p:cNvPr id="9" name="Picture 8"/>
          <p:cNvPicPr>
            <a:picLocks noChangeAspect="1"/>
          </p:cNvPicPr>
          <p:nvPr/>
        </p:nvPicPr>
        <p:blipFill>
          <a:blip r:embed="rId4"/>
          <a:stretch>
            <a:fillRect/>
          </a:stretch>
        </p:blipFill>
        <p:spPr>
          <a:xfrm>
            <a:off x="7984667" y="2487386"/>
            <a:ext cx="3574791" cy="3336472"/>
          </a:xfrm>
          <a:prstGeom prst="rect">
            <a:avLst/>
          </a:prstGeom>
        </p:spPr>
      </p:pic>
    </p:spTree>
    <p:extLst>
      <p:ext uri="{BB962C8B-B14F-4D97-AF65-F5344CB8AC3E}">
        <p14:creationId xmlns:p14="http://schemas.microsoft.com/office/powerpoint/2010/main" val="337505558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841" y="2603770"/>
            <a:ext cx="10972800" cy="1143000"/>
          </a:xfrm>
        </p:spPr>
        <p:txBody>
          <a:bodyPr/>
          <a:lstStyle/>
          <a:p>
            <a:r>
              <a:rPr lang="en-US" dirty="0" smtClean="0"/>
              <a:t>DEMO</a:t>
            </a:r>
            <a:endParaRPr lang="en-US" dirty="0"/>
          </a:p>
        </p:txBody>
      </p:sp>
    </p:spTree>
    <p:extLst>
      <p:ext uri="{BB962C8B-B14F-4D97-AF65-F5344CB8AC3E}">
        <p14:creationId xmlns:p14="http://schemas.microsoft.com/office/powerpoint/2010/main" val="942007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3" y="218941"/>
            <a:ext cx="10791855" cy="6273299"/>
          </a:xfrm>
        </p:spPr>
        <p:txBody>
          <a:bodyPr>
            <a:normAutofit fontScale="92500" lnSpcReduction="20000"/>
          </a:bodyPr>
          <a:lstStyle/>
          <a:p>
            <a:pPr marL="0" indent="0">
              <a:buNone/>
            </a:pPr>
            <a:r>
              <a:rPr lang="en-US" sz="3000" b="1" dirty="0" smtClean="0"/>
              <a:t>Server.java</a:t>
            </a:r>
          </a:p>
          <a:p>
            <a:pPr marL="0" indent="0">
              <a:buNone/>
            </a:pPr>
            <a:endParaRPr lang="en-US" sz="1800" dirty="0"/>
          </a:p>
          <a:p>
            <a:pPr marL="0" indent="0">
              <a:buNone/>
            </a:pPr>
            <a:r>
              <a:rPr lang="en-US" sz="1900" dirty="0" smtClean="0"/>
              <a:t>import </a:t>
            </a:r>
            <a:r>
              <a:rPr lang="en-US" sz="1900" dirty="0"/>
              <a:t>java.net.*;</a:t>
            </a:r>
          </a:p>
          <a:p>
            <a:pPr marL="0" indent="0">
              <a:buNone/>
            </a:pPr>
            <a:r>
              <a:rPr lang="en-US" sz="1900" dirty="0"/>
              <a:t>import java.io.*;</a:t>
            </a:r>
          </a:p>
          <a:p>
            <a:pPr marL="0" indent="0">
              <a:buNone/>
            </a:pPr>
            <a:endParaRPr lang="en-US" sz="1900" dirty="0"/>
          </a:p>
          <a:p>
            <a:pPr marL="0" indent="0">
              <a:buNone/>
            </a:pPr>
            <a:r>
              <a:rPr lang="en-US" sz="1900" dirty="0"/>
              <a:t>public class Server</a:t>
            </a:r>
          </a:p>
          <a:p>
            <a:pPr marL="0" indent="0">
              <a:buNone/>
            </a:pPr>
            <a:r>
              <a:rPr lang="en-US" sz="1900" dirty="0"/>
              <a:t>{</a:t>
            </a:r>
          </a:p>
          <a:p>
            <a:pPr marL="0" indent="0">
              <a:buNone/>
            </a:pPr>
            <a:r>
              <a:rPr lang="en-US" sz="1900" dirty="0"/>
              <a:t>        private </a:t>
            </a:r>
            <a:r>
              <a:rPr lang="en-US" sz="1900" dirty="0" err="1"/>
              <a:t>ServerSocket</a:t>
            </a:r>
            <a:r>
              <a:rPr lang="en-US" sz="1900" dirty="0"/>
              <a:t> </a:t>
            </a:r>
            <a:r>
              <a:rPr lang="en-US" sz="1900" dirty="0" err="1"/>
              <a:t>serverSocket</a:t>
            </a:r>
            <a:r>
              <a:rPr lang="en-US" sz="1900" dirty="0"/>
              <a:t>;</a:t>
            </a:r>
          </a:p>
          <a:p>
            <a:pPr marL="0" indent="0">
              <a:buNone/>
            </a:pPr>
            <a:r>
              <a:rPr lang="en-US" sz="1900" dirty="0"/>
              <a:t>		public Server(</a:t>
            </a:r>
            <a:r>
              <a:rPr lang="en-US" sz="1900" dirty="0" err="1"/>
              <a:t>int</a:t>
            </a:r>
            <a:r>
              <a:rPr lang="en-US" sz="1900" dirty="0"/>
              <a:t> port) throws Exception</a:t>
            </a:r>
          </a:p>
          <a:p>
            <a:pPr marL="0" indent="0">
              <a:buNone/>
            </a:pPr>
            <a:r>
              <a:rPr lang="en-US" sz="1900" dirty="0"/>
              <a:t>	   {</a:t>
            </a:r>
          </a:p>
          <a:p>
            <a:pPr marL="0" indent="0">
              <a:buNone/>
            </a:pPr>
            <a:r>
              <a:rPr lang="en-US" sz="1900" dirty="0"/>
              <a:t>	      </a:t>
            </a:r>
            <a:r>
              <a:rPr lang="en-US" sz="1900" dirty="0" err="1"/>
              <a:t>serverSocket</a:t>
            </a:r>
            <a:r>
              <a:rPr lang="en-US" sz="1900" dirty="0"/>
              <a:t> = new </a:t>
            </a:r>
            <a:r>
              <a:rPr lang="en-US" sz="1900" dirty="0" err="1"/>
              <a:t>ServerSocket</a:t>
            </a:r>
            <a:r>
              <a:rPr lang="en-US" sz="1900" dirty="0"/>
              <a:t>(port);</a:t>
            </a:r>
          </a:p>
          <a:p>
            <a:pPr marL="0" indent="0">
              <a:buNone/>
            </a:pPr>
            <a:r>
              <a:rPr lang="en-US" sz="1900" dirty="0"/>
              <a:t>	   }</a:t>
            </a:r>
          </a:p>
          <a:p>
            <a:pPr marL="0" indent="0">
              <a:buNone/>
            </a:pPr>
            <a:r>
              <a:rPr lang="en-US" sz="1900" dirty="0"/>
              <a:t>	   public void run()</a:t>
            </a:r>
          </a:p>
          <a:p>
            <a:pPr marL="0" indent="0">
              <a:buNone/>
            </a:pPr>
            <a:r>
              <a:rPr lang="en-US" sz="1900" dirty="0"/>
              <a:t>	   {          </a:t>
            </a:r>
          </a:p>
          <a:p>
            <a:pPr marL="0" indent="0">
              <a:buNone/>
            </a:pPr>
            <a:r>
              <a:rPr lang="en-US" sz="1900" dirty="0"/>
              <a:t>	         try</a:t>
            </a:r>
          </a:p>
          <a:p>
            <a:pPr marL="0" indent="0">
              <a:buNone/>
            </a:pPr>
            <a:r>
              <a:rPr lang="en-US" sz="1900" dirty="0"/>
              <a:t>	         {</a:t>
            </a:r>
          </a:p>
          <a:p>
            <a:pPr marL="0" indent="0">
              <a:buNone/>
            </a:pPr>
            <a:r>
              <a:rPr lang="en-US" sz="1900" dirty="0"/>
              <a:t>	            </a:t>
            </a:r>
            <a:r>
              <a:rPr lang="en-US" sz="1900" dirty="0" err="1"/>
              <a:t>System.out.println</a:t>
            </a:r>
            <a:r>
              <a:rPr lang="en-US" sz="1900" dirty="0"/>
              <a:t>("Waiting for client on port " + </a:t>
            </a:r>
            <a:r>
              <a:rPr lang="en-US" sz="1900" dirty="0" err="1"/>
              <a:t>serverSocket.getLocalPort</a:t>
            </a:r>
            <a:r>
              <a:rPr lang="en-US" sz="1900" dirty="0"/>
              <a:t>() + "...");</a:t>
            </a:r>
          </a:p>
          <a:p>
            <a:pPr marL="0" indent="0">
              <a:buNone/>
            </a:pPr>
            <a:r>
              <a:rPr lang="en-US" sz="1900" dirty="0"/>
              <a:t>	            Socket server = </a:t>
            </a:r>
            <a:r>
              <a:rPr lang="en-US" sz="1900" dirty="0" err="1"/>
              <a:t>serverSocket.accept</a:t>
            </a:r>
            <a:r>
              <a:rPr lang="en-US" sz="1900" dirty="0"/>
              <a:t>();</a:t>
            </a:r>
          </a:p>
          <a:p>
            <a:pPr marL="0" indent="0">
              <a:buNone/>
            </a:pPr>
            <a:r>
              <a:rPr lang="en-US" sz="1900" dirty="0"/>
              <a:t>	            </a:t>
            </a:r>
            <a:r>
              <a:rPr lang="en-US" sz="1900" dirty="0" err="1"/>
              <a:t>System.out.println</a:t>
            </a:r>
            <a:r>
              <a:rPr lang="en-US" sz="1900" dirty="0"/>
              <a:t>("Just connected to "+ </a:t>
            </a:r>
            <a:r>
              <a:rPr lang="en-US" sz="1900" dirty="0" err="1"/>
              <a:t>server.getRemoteSocketAddress</a:t>
            </a:r>
            <a:r>
              <a:rPr lang="en-US" sz="1900" dirty="0"/>
              <a:t>());</a:t>
            </a:r>
          </a:p>
          <a:p>
            <a:pPr marL="0" indent="0">
              <a:buNone/>
            </a:pPr>
            <a:r>
              <a:rPr lang="en-US" sz="1900" dirty="0"/>
              <a:t>	            </a:t>
            </a:r>
            <a:r>
              <a:rPr lang="en-US" sz="1900" dirty="0" err="1"/>
              <a:t>DataInputStream</a:t>
            </a:r>
            <a:r>
              <a:rPr lang="en-US" sz="1900" dirty="0"/>
              <a:t> in =new </a:t>
            </a:r>
            <a:r>
              <a:rPr lang="en-US" sz="1900" dirty="0" err="1"/>
              <a:t>DataInputStream</a:t>
            </a:r>
            <a:r>
              <a:rPr lang="en-US" sz="1900" dirty="0"/>
              <a:t>(</a:t>
            </a:r>
            <a:r>
              <a:rPr lang="en-US" sz="1900" dirty="0" err="1"/>
              <a:t>server.getInputStream</a:t>
            </a:r>
            <a:r>
              <a:rPr lang="en-US" sz="1900" dirty="0"/>
              <a:t>());</a:t>
            </a:r>
          </a:p>
          <a:p>
            <a:pPr marL="0" indent="0">
              <a:buNone/>
            </a:pPr>
            <a:r>
              <a:rPr lang="en-US" sz="1900" dirty="0"/>
              <a:t>	            </a:t>
            </a:r>
            <a:r>
              <a:rPr lang="en-US" sz="1900" dirty="0" err="1"/>
              <a:t>System.out.println</a:t>
            </a:r>
            <a:r>
              <a:rPr lang="en-US" sz="1900" dirty="0"/>
              <a:t>(</a:t>
            </a:r>
            <a:r>
              <a:rPr lang="en-US" sz="1900" dirty="0" err="1"/>
              <a:t>in.readUTF</a:t>
            </a:r>
            <a:r>
              <a:rPr lang="en-US" sz="1900" dirty="0"/>
              <a:t>());</a:t>
            </a:r>
          </a:p>
          <a:p>
            <a:pPr marL="0" indent="0">
              <a:buNone/>
            </a:pPr>
            <a:r>
              <a:rPr lang="en-US" sz="1900" b="1" dirty="0"/>
              <a:t>		</a:t>
            </a:r>
          </a:p>
        </p:txBody>
      </p:sp>
    </p:spTree>
    <p:extLst>
      <p:ext uri="{BB962C8B-B14F-4D97-AF65-F5344CB8AC3E}">
        <p14:creationId xmlns:p14="http://schemas.microsoft.com/office/powerpoint/2010/main" val="1157413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8823" y="222069"/>
            <a:ext cx="11560628" cy="6361611"/>
          </a:xfrm>
        </p:spPr>
        <p:txBody>
          <a:bodyPr>
            <a:normAutofit/>
          </a:bodyPr>
          <a:lstStyle/>
          <a:p>
            <a:pPr marL="0" indent="0">
              <a:buNone/>
            </a:pPr>
            <a:r>
              <a:rPr lang="en-US" sz="1800" b="1" dirty="0"/>
              <a:t> </a:t>
            </a:r>
            <a:r>
              <a:rPr lang="en-US" sz="1800" dirty="0" err="1"/>
              <a:t>DataOutputStream</a:t>
            </a:r>
            <a:r>
              <a:rPr lang="en-US" sz="1800" dirty="0"/>
              <a:t> out =new </a:t>
            </a:r>
            <a:r>
              <a:rPr lang="en-US" sz="1800" dirty="0" err="1"/>
              <a:t>DataOutputStream</a:t>
            </a:r>
            <a:r>
              <a:rPr lang="en-US" sz="1800" dirty="0"/>
              <a:t>(</a:t>
            </a:r>
            <a:r>
              <a:rPr lang="en-US" sz="1800" dirty="0" err="1"/>
              <a:t>server.getOutputStream</a:t>
            </a:r>
            <a:r>
              <a:rPr lang="en-US" sz="1800" dirty="0"/>
              <a:t>());   </a:t>
            </a:r>
          </a:p>
          <a:p>
            <a:pPr marL="0" indent="0">
              <a:buNone/>
            </a:pPr>
            <a:r>
              <a:rPr lang="en-US" sz="1800" dirty="0"/>
              <a:t>	            </a:t>
            </a:r>
            <a:r>
              <a:rPr lang="en-US" sz="1800" dirty="0" err="1"/>
              <a:t>out.writeUTF</a:t>
            </a:r>
            <a:r>
              <a:rPr lang="en-US" sz="1800" dirty="0"/>
              <a:t>("Thank you for connecting to "+ </a:t>
            </a:r>
            <a:r>
              <a:rPr lang="en-US" sz="1800" dirty="0" err="1"/>
              <a:t>server.getLocalSocketAddress</a:t>
            </a:r>
            <a:r>
              <a:rPr lang="en-US" sz="1800" dirty="0"/>
              <a:t>() + "\</a:t>
            </a:r>
            <a:r>
              <a:rPr lang="en-US" sz="1800" dirty="0" err="1"/>
              <a:t>nGoodbye</a:t>
            </a:r>
            <a:r>
              <a:rPr lang="en-US" sz="1800" dirty="0"/>
              <a:t>!");   </a:t>
            </a:r>
          </a:p>
          <a:p>
            <a:pPr marL="0" indent="0">
              <a:buNone/>
            </a:pPr>
            <a:r>
              <a:rPr lang="en-US" sz="1800" dirty="0"/>
              <a:t>	            </a:t>
            </a:r>
            <a:r>
              <a:rPr lang="en-US" sz="1800" dirty="0" err="1"/>
              <a:t>server.close</a:t>
            </a:r>
            <a:r>
              <a:rPr lang="en-US" sz="1800" dirty="0"/>
              <a:t>();</a:t>
            </a:r>
          </a:p>
          <a:p>
            <a:pPr marL="0" indent="0">
              <a:buNone/>
            </a:pPr>
            <a:r>
              <a:rPr lang="en-US" sz="1800" b="1" dirty="0"/>
              <a:t>	         }</a:t>
            </a:r>
            <a:endParaRPr lang="en-US" sz="1800" dirty="0" smtClean="0"/>
          </a:p>
          <a:p>
            <a:pPr marL="0" indent="0">
              <a:buNone/>
            </a:pPr>
            <a:r>
              <a:rPr lang="en-US" sz="1800" dirty="0" smtClean="0"/>
              <a:t>catch(Exception </a:t>
            </a:r>
            <a:r>
              <a:rPr lang="en-US" sz="1800" dirty="0"/>
              <a:t>e)</a:t>
            </a:r>
          </a:p>
          <a:p>
            <a:pPr marL="0" indent="0">
              <a:buNone/>
            </a:pPr>
            <a:r>
              <a:rPr lang="en-US" sz="1800" dirty="0"/>
              <a:t>	         {</a:t>
            </a:r>
          </a:p>
          <a:p>
            <a:pPr marL="0" indent="0">
              <a:buNone/>
            </a:pPr>
            <a:r>
              <a:rPr lang="en-US" sz="1800" dirty="0"/>
              <a:t>	            </a:t>
            </a:r>
            <a:r>
              <a:rPr lang="en-US" sz="1800" dirty="0" err="1"/>
              <a:t>System.out.println</a:t>
            </a:r>
            <a:r>
              <a:rPr lang="en-US" sz="1800" dirty="0"/>
              <a:t>("error");</a:t>
            </a:r>
          </a:p>
          <a:p>
            <a:pPr marL="0" indent="0">
              <a:buNone/>
            </a:pPr>
            <a:r>
              <a:rPr lang="en-US" sz="1800" dirty="0"/>
              <a:t>	        </a:t>
            </a:r>
          </a:p>
          <a:p>
            <a:pPr marL="0" indent="0">
              <a:buNone/>
            </a:pPr>
            <a:r>
              <a:rPr lang="en-US" sz="1800" dirty="0"/>
              <a:t>	         }</a:t>
            </a:r>
          </a:p>
          <a:p>
            <a:pPr marL="0" indent="0">
              <a:buNone/>
            </a:pPr>
            <a:r>
              <a:rPr lang="en-US" sz="1800" dirty="0"/>
              <a:t>	      </a:t>
            </a:r>
          </a:p>
          <a:p>
            <a:pPr marL="0" indent="0">
              <a:buNone/>
            </a:pPr>
            <a:r>
              <a:rPr lang="en-US" sz="1800" dirty="0"/>
              <a:t>	 </a:t>
            </a:r>
            <a:r>
              <a:rPr lang="en-US" sz="1800" dirty="0" smtClean="0"/>
              <a:t> </a:t>
            </a:r>
            <a:r>
              <a:rPr lang="en-US" sz="1800" dirty="0"/>
              <a:t>}</a:t>
            </a:r>
          </a:p>
          <a:p>
            <a:pPr marL="0" indent="0">
              <a:buNone/>
            </a:pPr>
            <a:r>
              <a:rPr lang="en-US" sz="1800" dirty="0"/>
              <a:t>	   </a:t>
            </a:r>
          </a:p>
          <a:p>
            <a:pPr marL="0" indent="0">
              <a:buNone/>
            </a:pPr>
            <a:r>
              <a:rPr lang="en-US" sz="1800" dirty="0" smtClean="0"/>
              <a:t>}</a:t>
            </a:r>
            <a:endParaRPr lang="en-US" sz="1800" dirty="0"/>
          </a:p>
          <a:p>
            <a:endParaRPr lang="en-US" sz="1800" dirty="0"/>
          </a:p>
        </p:txBody>
      </p:sp>
    </p:spTree>
    <p:extLst>
      <p:ext uri="{BB962C8B-B14F-4D97-AF65-F5344CB8AC3E}">
        <p14:creationId xmlns:p14="http://schemas.microsoft.com/office/powerpoint/2010/main" val="6834249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4670" y="241637"/>
            <a:ext cx="11155775" cy="6616363"/>
          </a:xfrm>
        </p:spPr>
        <p:txBody>
          <a:bodyPr>
            <a:normAutofit fontScale="77500" lnSpcReduction="20000"/>
          </a:bodyPr>
          <a:lstStyle/>
          <a:p>
            <a:pPr marL="0" indent="0">
              <a:buNone/>
            </a:pPr>
            <a:r>
              <a:rPr lang="en-US" sz="3600" b="1" dirty="0" err="1" smtClean="0"/>
              <a:t>JavaServer.Java</a:t>
            </a:r>
            <a:r>
              <a:rPr lang="en-US" sz="3600" b="1" dirty="0" smtClean="0"/>
              <a:t> – The Main() method to invoke the server</a:t>
            </a:r>
          </a:p>
          <a:p>
            <a:pPr marL="0" indent="0">
              <a:buNone/>
            </a:pPr>
            <a:endParaRPr lang="en-US" sz="3600" dirty="0" smtClean="0"/>
          </a:p>
          <a:p>
            <a:pPr marL="0" indent="0">
              <a:buNone/>
            </a:pPr>
            <a:r>
              <a:rPr lang="en-US" sz="2600" dirty="0" smtClean="0"/>
              <a:t>import </a:t>
            </a:r>
            <a:r>
              <a:rPr lang="en-US" sz="2600" dirty="0" err="1"/>
              <a:t>java.io.IOException</a:t>
            </a:r>
            <a:r>
              <a:rPr lang="en-US" sz="2600" dirty="0"/>
              <a:t>;</a:t>
            </a:r>
          </a:p>
          <a:p>
            <a:pPr marL="0" indent="0">
              <a:buNone/>
            </a:pPr>
            <a:r>
              <a:rPr lang="en-US" sz="2600" dirty="0" smtClean="0"/>
              <a:t>public </a:t>
            </a:r>
            <a:r>
              <a:rPr lang="en-US" sz="2600" dirty="0"/>
              <a:t>class </a:t>
            </a:r>
            <a:r>
              <a:rPr lang="en-US" sz="2600" dirty="0" err="1"/>
              <a:t>JavaServer</a:t>
            </a:r>
            <a:r>
              <a:rPr lang="en-US" sz="2600" dirty="0"/>
              <a:t> </a:t>
            </a:r>
          </a:p>
          <a:p>
            <a:pPr marL="0" indent="0">
              <a:buNone/>
            </a:pPr>
            <a:r>
              <a:rPr lang="en-US" sz="2600" dirty="0"/>
              <a:t>{</a:t>
            </a:r>
          </a:p>
          <a:p>
            <a:pPr marL="0" indent="0">
              <a:buNone/>
            </a:pPr>
            <a:r>
              <a:rPr lang="en-US" sz="2600" dirty="0"/>
              <a:t>	public static void main(String [] </a:t>
            </a:r>
            <a:r>
              <a:rPr lang="en-US" sz="2600" dirty="0" err="1"/>
              <a:t>args</a:t>
            </a:r>
            <a:r>
              <a:rPr lang="en-US" sz="2600" dirty="0"/>
              <a:t>)</a:t>
            </a:r>
          </a:p>
          <a:p>
            <a:pPr marL="0" indent="0">
              <a:buNone/>
            </a:pPr>
            <a:r>
              <a:rPr lang="en-US" sz="2600" dirty="0"/>
              <a:t>	   {</a:t>
            </a:r>
          </a:p>
          <a:p>
            <a:pPr marL="0" indent="0">
              <a:buNone/>
            </a:pPr>
            <a:r>
              <a:rPr lang="en-US" sz="2600" dirty="0"/>
              <a:t>	      </a:t>
            </a:r>
          </a:p>
          <a:p>
            <a:pPr marL="0" indent="0">
              <a:buNone/>
            </a:pPr>
            <a:r>
              <a:rPr lang="en-US" sz="2600" dirty="0"/>
              <a:t>	      try</a:t>
            </a:r>
          </a:p>
          <a:p>
            <a:pPr marL="0" indent="0">
              <a:buNone/>
            </a:pPr>
            <a:r>
              <a:rPr lang="en-US" sz="2600" dirty="0"/>
              <a:t>	      {</a:t>
            </a:r>
          </a:p>
          <a:p>
            <a:pPr marL="0" indent="0">
              <a:buNone/>
            </a:pPr>
            <a:r>
              <a:rPr lang="en-US" sz="2600" dirty="0"/>
              <a:t>	         Server s = new Server(4000);</a:t>
            </a:r>
          </a:p>
          <a:p>
            <a:pPr marL="0" indent="0">
              <a:buNone/>
            </a:pPr>
            <a:r>
              <a:rPr lang="en-US" sz="2600" dirty="0"/>
              <a:t>	         </a:t>
            </a:r>
            <a:r>
              <a:rPr lang="en-US" sz="2600" dirty="0" err="1"/>
              <a:t>s.run</a:t>
            </a:r>
            <a:r>
              <a:rPr lang="en-US" sz="2600" dirty="0"/>
              <a:t>();</a:t>
            </a:r>
          </a:p>
          <a:p>
            <a:pPr marL="0" indent="0">
              <a:buNone/>
            </a:pPr>
            <a:r>
              <a:rPr lang="en-US" sz="2600" dirty="0"/>
              <a:t>	         </a:t>
            </a:r>
          </a:p>
          <a:p>
            <a:pPr marL="0" indent="0">
              <a:buNone/>
            </a:pPr>
            <a:r>
              <a:rPr lang="en-US" sz="2600" dirty="0"/>
              <a:t>	      }catch(Exception e)</a:t>
            </a:r>
          </a:p>
          <a:p>
            <a:pPr marL="0" indent="0">
              <a:buNone/>
            </a:pPr>
            <a:r>
              <a:rPr lang="en-US" sz="2600" dirty="0"/>
              <a:t>	      {</a:t>
            </a:r>
          </a:p>
          <a:p>
            <a:pPr marL="0" indent="0">
              <a:buNone/>
            </a:pPr>
            <a:r>
              <a:rPr lang="en-US" sz="2600" dirty="0"/>
              <a:t>	         </a:t>
            </a:r>
            <a:r>
              <a:rPr lang="en-US" sz="2600" dirty="0" err="1"/>
              <a:t>System.out.println</a:t>
            </a:r>
            <a:r>
              <a:rPr lang="en-US" sz="2600" dirty="0"/>
              <a:t>("error");</a:t>
            </a:r>
          </a:p>
          <a:p>
            <a:pPr marL="0" indent="0">
              <a:buNone/>
            </a:pPr>
            <a:r>
              <a:rPr lang="en-US" sz="2600" dirty="0"/>
              <a:t>	      }</a:t>
            </a:r>
          </a:p>
          <a:p>
            <a:pPr marL="0" indent="0">
              <a:buNone/>
            </a:pPr>
            <a:r>
              <a:rPr lang="en-US" sz="2600" dirty="0"/>
              <a:t>	   }</a:t>
            </a:r>
          </a:p>
          <a:p>
            <a:pPr marL="0" indent="0">
              <a:buNone/>
            </a:pPr>
            <a:endParaRPr lang="en-US" sz="2600" dirty="0"/>
          </a:p>
          <a:p>
            <a:pPr marL="0" indent="0">
              <a:buNone/>
            </a:pPr>
            <a:r>
              <a:rPr lang="en-US" sz="2600" dirty="0"/>
              <a:t>}</a:t>
            </a:r>
          </a:p>
        </p:txBody>
      </p:sp>
    </p:spTree>
    <p:extLst>
      <p:ext uri="{BB962C8B-B14F-4D97-AF65-F5344CB8AC3E}">
        <p14:creationId xmlns:p14="http://schemas.microsoft.com/office/powerpoint/2010/main" val="4271913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3691"/>
            <a:ext cx="10972800" cy="6466115"/>
          </a:xfrm>
        </p:spPr>
        <p:txBody>
          <a:bodyPr>
            <a:normAutofit lnSpcReduction="10000"/>
          </a:bodyPr>
          <a:lstStyle/>
          <a:p>
            <a:pPr marL="0" indent="0">
              <a:buNone/>
            </a:pPr>
            <a:r>
              <a:rPr lang="en-US" sz="2800" b="1" dirty="0" smtClean="0"/>
              <a:t>Client.java</a:t>
            </a:r>
          </a:p>
          <a:p>
            <a:pPr marL="0" indent="0">
              <a:buNone/>
            </a:pPr>
            <a:r>
              <a:rPr lang="en-US" sz="1800" dirty="0"/>
              <a:t>import java.net.*;</a:t>
            </a:r>
          </a:p>
          <a:p>
            <a:pPr marL="0" indent="0">
              <a:buNone/>
            </a:pPr>
            <a:r>
              <a:rPr lang="en-US" sz="1800" dirty="0"/>
              <a:t>	import java.io.*;</a:t>
            </a:r>
          </a:p>
          <a:p>
            <a:pPr marL="0" indent="0">
              <a:buNone/>
            </a:pPr>
            <a:endParaRPr lang="en-US" sz="1800" dirty="0"/>
          </a:p>
          <a:p>
            <a:pPr marL="0" indent="0">
              <a:buNone/>
            </a:pPr>
            <a:r>
              <a:rPr lang="en-US" sz="1800" dirty="0"/>
              <a:t>	public class Client</a:t>
            </a:r>
          </a:p>
          <a:p>
            <a:pPr marL="0" indent="0">
              <a:buNone/>
            </a:pPr>
            <a:r>
              <a:rPr lang="en-US" sz="1800" dirty="0"/>
              <a:t>	{</a:t>
            </a:r>
          </a:p>
          <a:p>
            <a:pPr marL="0" indent="0">
              <a:buNone/>
            </a:pPr>
            <a:r>
              <a:rPr lang="en-US" sz="1800" dirty="0"/>
              <a:t>	   public static void main(String [] </a:t>
            </a:r>
            <a:r>
              <a:rPr lang="en-US" sz="1800" dirty="0" err="1"/>
              <a:t>args</a:t>
            </a:r>
            <a:r>
              <a:rPr lang="en-US" sz="1800" dirty="0"/>
              <a:t>)</a:t>
            </a:r>
          </a:p>
          <a:p>
            <a:pPr marL="0" indent="0">
              <a:buNone/>
            </a:pPr>
            <a:r>
              <a:rPr lang="en-US" sz="1800" dirty="0"/>
              <a:t>	   {</a:t>
            </a:r>
          </a:p>
          <a:p>
            <a:pPr marL="0" indent="0">
              <a:buNone/>
            </a:pPr>
            <a:r>
              <a:rPr lang="en-US" sz="1800" dirty="0"/>
              <a:t>	      String </a:t>
            </a:r>
            <a:r>
              <a:rPr lang="en-US" sz="1800" dirty="0" err="1"/>
              <a:t>serverName</a:t>
            </a:r>
            <a:r>
              <a:rPr lang="en-US" sz="1800" dirty="0"/>
              <a:t> = "127.0.0.1";</a:t>
            </a:r>
          </a:p>
          <a:p>
            <a:pPr marL="0" indent="0">
              <a:buNone/>
            </a:pPr>
            <a:r>
              <a:rPr lang="en-US" sz="1800" dirty="0"/>
              <a:t>	      </a:t>
            </a:r>
            <a:r>
              <a:rPr lang="en-US" sz="1800" dirty="0" err="1"/>
              <a:t>int</a:t>
            </a:r>
            <a:r>
              <a:rPr lang="en-US" sz="1800" dirty="0"/>
              <a:t> port = 4000;</a:t>
            </a:r>
          </a:p>
          <a:p>
            <a:pPr marL="0" indent="0">
              <a:buNone/>
            </a:pPr>
            <a:r>
              <a:rPr lang="en-US" sz="1800" dirty="0"/>
              <a:t>	      try</a:t>
            </a:r>
          </a:p>
          <a:p>
            <a:pPr marL="0" indent="0">
              <a:buNone/>
            </a:pPr>
            <a:r>
              <a:rPr lang="en-US" sz="1800" dirty="0"/>
              <a:t>	      {</a:t>
            </a:r>
          </a:p>
          <a:p>
            <a:pPr marL="0" indent="0">
              <a:buNone/>
            </a:pPr>
            <a:r>
              <a:rPr lang="en-US" sz="1800" dirty="0"/>
              <a:t>	         </a:t>
            </a:r>
            <a:r>
              <a:rPr lang="en-US" sz="1800" dirty="0" err="1"/>
              <a:t>System.out.println</a:t>
            </a:r>
            <a:r>
              <a:rPr lang="en-US" sz="1800" dirty="0"/>
              <a:t>("Connecting to " + </a:t>
            </a:r>
            <a:r>
              <a:rPr lang="en-US" sz="1800" dirty="0" err="1"/>
              <a:t>serverName</a:t>
            </a:r>
            <a:r>
              <a:rPr lang="en-US" sz="1800" dirty="0"/>
              <a:t>+ " on port " + port);</a:t>
            </a:r>
          </a:p>
          <a:p>
            <a:pPr marL="0" indent="0">
              <a:buNone/>
            </a:pPr>
            <a:r>
              <a:rPr lang="en-US" sz="1800" dirty="0"/>
              <a:t>	         Socket client = new Socket(</a:t>
            </a:r>
            <a:r>
              <a:rPr lang="en-US" sz="1800" dirty="0" err="1"/>
              <a:t>serverName</a:t>
            </a:r>
            <a:r>
              <a:rPr lang="en-US" sz="1800" dirty="0"/>
              <a:t>, port);</a:t>
            </a:r>
          </a:p>
          <a:p>
            <a:pPr marL="0" indent="0">
              <a:buNone/>
            </a:pPr>
            <a:r>
              <a:rPr lang="en-US" sz="1800" dirty="0"/>
              <a:t>			 </a:t>
            </a:r>
            <a:r>
              <a:rPr lang="en-US" sz="1800" dirty="0" err="1"/>
              <a:t>System.out.println</a:t>
            </a:r>
            <a:r>
              <a:rPr lang="en-US" sz="1800" dirty="0"/>
              <a:t>("Just connected to"+</a:t>
            </a:r>
            <a:r>
              <a:rPr lang="en-US" sz="1800" dirty="0" err="1"/>
              <a:t>client.getRemoteSocketAddress</a:t>
            </a:r>
            <a:r>
              <a:rPr lang="en-US" sz="1800" dirty="0"/>
              <a:t>());</a:t>
            </a:r>
          </a:p>
          <a:p>
            <a:pPr marL="0" indent="0">
              <a:buNone/>
            </a:pPr>
            <a:r>
              <a:rPr lang="en-US" sz="1800" dirty="0"/>
              <a:t>	         </a:t>
            </a:r>
            <a:r>
              <a:rPr lang="en-US" sz="1800" dirty="0" err="1"/>
              <a:t>OutputStream</a:t>
            </a:r>
            <a:r>
              <a:rPr lang="en-US" sz="1800" dirty="0"/>
              <a:t> </a:t>
            </a:r>
            <a:r>
              <a:rPr lang="en-US" sz="1800" dirty="0" err="1"/>
              <a:t>outToServer</a:t>
            </a:r>
            <a:r>
              <a:rPr lang="en-US" sz="1800" dirty="0"/>
              <a:t> = </a:t>
            </a:r>
            <a:r>
              <a:rPr lang="en-US" sz="1800" dirty="0" err="1"/>
              <a:t>client.getOutputStream</a:t>
            </a:r>
            <a:r>
              <a:rPr lang="en-US" sz="1800" dirty="0"/>
              <a:t>();</a:t>
            </a:r>
          </a:p>
          <a:p>
            <a:pPr marL="0" indent="0">
              <a:buNone/>
            </a:pPr>
            <a:r>
              <a:rPr lang="en-US" sz="1800" dirty="0"/>
              <a:t>	         </a:t>
            </a:r>
            <a:r>
              <a:rPr lang="en-US" sz="1800" dirty="0" err="1"/>
              <a:t>DataOutputStream</a:t>
            </a:r>
            <a:r>
              <a:rPr lang="en-US" sz="1800" dirty="0"/>
              <a:t> out =new </a:t>
            </a:r>
            <a:r>
              <a:rPr lang="en-US" sz="1800" dirty="0" err="1"/>
              <a:t>DataOutputStream</a:t>
            </a:r>
            <a:r>
              <a:rPr lang="en-US" sz="1800" dirty="0"/>
              <a:t>(</a:t>
            </a:r>
            <a:r>
              <a:rPr lang="en-US" sz="1800" dirty="0" err="1"/>
              <a:t>outToServer</a:t>
            </a:r>
            <a:r>
              <a:rPr lang="en-US" sz="1800" dirty="0"/>
              <a:t>);</a:t>
            </a:r>
          </a:p>
          <a:p>
            <a:pPr marL="0" indent="0">
              <a:buNone/>
            </a:pPr>
            <a:r>
              <a:rPr lang="en-US" sz="1800" dirty="0"/>
              <a:t>	         </a:t>
            </a:r>
            <a:r>
              <a:rPr lang="en-US" sz="1800" dirty="0" err="1"/>
              <a:t>out.writeUTF</a:t>
            </a:r>
            <a:r>
              <a:rPr lang="en-US" sz="1800" dirty="0"/>
              <a:t>("Hello from "+ </a:t>
            </a:r>
            <a:r>
              <a:rPr lang="en-US" sz="1800" dirty="0" err="1"/>
              <a:t>client.getLocalSocketAddress</a:t>
            </a:r>
            <a:r>
              <a:rPr lang="en-US" sz="1800" dirty="0"/>
              <a:t>());</a:t>
            </a:r>
          </a:p>
          <a:p>
            <a:pPr marL="0" indent="0">
              <a:buNone/>
            </a:pPr>
            <a:r>
              <a:rPr lang="en-US" sz="1800" dirty="0"/>
              <a:t>	         </a:t>
            </a:r>
            <a:r>
              <a:rPr lang="en-US" sz="1800" dirty="0" err="1"/>
              <a:t>InputStream</a:t>
            </a:r>
            <a:r>
              <a:rPr lang="en-US" sz="1800" dirty="0"/>
              <a:t> </a:t>
            </a:r>
            <a:r>
              <a:rPr lang="en-US" sz="1800" dirty="0" err="1"/>
              <a:t>inFromServer</a:t>
            </a:r>
            <a:r>
              <a:rPr lang="en-US" sz="1800" dirty="0"/>
              <a:t> = </a:t>
            </a:r>
            <a:r>
              <a:rPr lang="en-US" sz="1800" dirty="0" err="1"/>
              <a:t>client.getInputStream</a:t>
            </a:r>
            <a:r>
              <a:rPr lang="en-US" sz="1800" dirty="0"/>
              <a:t>();</a:t>
            </a:r>
          </a:p>
          <a:p>
            <a:pPr marL="0" indent="0">
              <a:buNone/>
            </a:pPr>
            <a:r>
              <a:rPr lang="en-US" sz="1800" dirty="0"/>
              <a:t>	</a:t>
            </a:r>
          </a:p>
        </p:txBody>
      </p:sp>
    </p:spTree>
    <p:extLst>
      <p:ext uri="{BB962C8B-B14F-4D97-AF65-F5344CB8AC3E}">
        <p14:creationId xmlns:p14="http://schemas.microsoft.com/office/powerpoint/2010/main" val="2073068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9451"/>
            <a:ext cx="10972800" cy="5616717"/>
          </a:xfrm>
        </p:spPr>
        <p:txBody>
          <a:bodyPr>
            <a:normAutofit/>
          </a:bodyPr>
          <a:lstStyle/>
          <a:p>
            <a:pPr marL="0" indent="0">
              <a:buNone/>
            </a:pPr>
            <a:r>
              <a:rPr lang="en-US" sz="1800" dirty="0" err="1"/>
              <a:t>DataInputStream</a:t>
            </a:r>
            <a:r>
              <a:rPr lang="en-US" sz="1800" dirty="0"/>
              <a:t> in =new </a:t>
            </a:r>
            <a:r>
              <a:rPr lang="en-US" sz="1800" dirty="0" err="1"/>
              <a:t>DataInputStream</a:t>
            </a:r>
            <a:r>
              <a:rPr lang="en-US" sz="1800" dirty="0"/>
              <a:t>(</a:t>
            </a:r>
            <a:r>
              <a:rPr lang="en-US" sz="1800" dirty="0" err="1"/>
              <a:t>inFromServer</a:t>
            </a:r>
            <a:r>
              <a:rPr lang="en-US" sz="1800" dirty="0"/>
              <a:t>);</a:t>
            </a:r>
          </a:p>
          <a:p>
            <a:pPr marL="0" indent="0">
              <a:buNone/>
            </a:pPr>
            <a:r>
              <a:rPr lang="en-US" sz="1800" dirty="0"/>
              <a:t>	         </a:t>
            </a:r>
            <a:r>
              <a:rPr lang="en-US" sz="1800" dirty="0" err="1"/>
              <a:t>System.out.println</a:t>
            </a:r>
            <a:r>
              <a:rPr lang="en-US" sz="1800" dirty="0"/>
              <a:t>("Server says " + </a:t>
            </a:r>
            <a:r>
              <a:rPr lang="en-US" sz="1800" dirty="0" err="1"/>
              <a:t>in.readUTF</a:t>
            </a:r>
            <a:r>
              <a:rPr lang="en-US" sz="1800" dirty="0"/>
              <a:t>());</a:t>
            </a:r>
          </a:p>
          <a:p>
            <a:pPr marL="0" indent="0">
              <a:buNone/>
            </a:pPr>
            <a:r>
              <a:rPr lang="en-US" sz="1800" dirty="0"/>
              <a:t>	         </a:t>
            </a:r>
            <a:r>
              <a:rPr lang="en-US" sz="1800" dirty="0" err="1"/>
              <a:t>client.close</a:t>
            </a:r>
            <a:r>
              <a:rPr lang="en-US" sz="1800" dirty="0"/>
              <a:t>();</a:t>
            </a:r>
          </a:p>
          <a:p>
            <a:pPr marL="0" indent="0">
              <a:buNone/>
            </a:pPr>
            <a:r>
              <a:rPr lang="en-US" sz="1800" dirty="0"/>
              <a:t>	      }catch(Exception e)</a:t>
            </a:r>
          </a:p>
          <a:p>
            <a:pPr marL="0" indent="0">
              <a:buNone/>
            </a:pPr>
            <a:r>
              <a:rPr lang="en-US" sz="1800" dirty="0"/>
              <a:t>	      {</a:t>
            </a:r>
          </a:p>
          <a:p>
            <a:pPr marL="0" indent="0">
              <a:buNone/>
            </a:pPr>
            <a:r>
              <a:rPr lang="en-US" sz="1800" dirty="0"/>
              <a:t>	         </a:t>
            </a:r>
            <a:r>
              <a:rPr lang="en-US" sz="1800" dirty="0" err="1"/>
              <a:t>System.out.println</a:t>
            </a:r>
            <a:r>
              <a:rPr lang="en-US" sz="1800" dirty="0"/>
              <a:t>("error");</a:t>
            </a:r>
          </a:p>
          <a:p>
            <a:pPr marL="0" indent="0">
              <a:buNone/>
            </a:pPr>
            <a:r>
              <a:rPr lang="en-US" sz="1800" dirty="0"/>
              <a:t>	      }</a:t>
            </a:r>
          </a:p>
          <a:p>
            <a:pPr marL="0" indent="0">
              <a:buNone/>
            </a:pPr>
            <a:r>
              <a:rPr lang="en-US" sz="1800" dirty="0"/>
              <a:t>	   }</a:t>
            </a:r>
          </a:p>
          <a:p>
            <a:pPr marL="0" indent="0">
              <a:buNone/>
            </a:pPr>
            <a:r>
              <a:rPr lang="en-US" sz="1800" dirty="0"/>
              <a:t>	}</a:t>
            </a:r>
          </a:p>
          <a:p>
            <a:endParaRPr lang="en-US" sz="1800" dirty="0"/>
          </a:p>
        </p:txBody>
      </p:sp>
    </p:spTree>
    <p:extLst>
      <p:ext uri="{BB962C8B-B14F-4D97-AF65-F5344CB8AC3E}">
        <p14:creationId xmlns:p14="http://schemas.microsoft.com/office/powerpoint/2010/main" val="41455751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13636"/>
          </a:xfrm>
        </p:spPr>
        <p:txBody>
          <a:bodyPr>
            <a:normAutofit/>
          </a:bodyPr>
          <a:lstStyle/>
          <a:p>
            <a:pPr algn="just"/>
            <a:r>
              <a:rPr lang="en-US" sz="2800" b="1" dirty="0" smtClean="0"/>
              <a:t>Outputs</a:t>
            </a:r>
            <a:endParaRPr lang="en-US" sz="2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080" y="940526"/>
            <a:ext cx="10593977" cy="4611188"/>
          </a:xfrm>
        </p:spPr>
      </p:pic>
      <p:sp>
        <p:nvSpPr>
          <p:cNvPr id="5" name="TextBox 4"/>
          <p:cNvSpPr txBox="1"/>
          <p:nvPr/>
        </p:nvSpPr>
        <p:spPr>
          <a:xfrm>
            <a:off x="3566160" y="5745871"/>
            <a:ext cx="3579223" cy="369332"/>
          </a:xfrm>
          <a:prstGeom prst="rect">
            <a:avLst/>
          </a:prstGeom>
          <a:noFill/>
        </p:spPr>
        <p:txBody>
          <a:bodyPr wrap="square" rtlCol="0">
            <a:spAutoFit/>
          </a:bodyPr>
          <a:lstStyle/>
          <a:p>
            <a:pPr algn="ctr"/>
            <a:r>
              <a:rPr lang="en-US" dirty="0" smtClean="0"/>
              <a:t>		Compiling Server</a:t>
            </a:r>
            <a:endParaRPr lang="en-US" dirty="0"/>
          </a:p>
        </p:txBody>
      </p:sp>
    </p:spTree>
    <p:extLst>
      <p:ext uri="{BB962C8B-B14F-4D97-AF65-F5344CB8AC3E}">
        <p14:creationId xmlns:p14="http://schemas.microsoft.com/office/powerpoint/2010/main" val="19463560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6834" y="274321"/>
            <a:ext cx="10554789" cy="4924696"/>
          </a:xfrm>
        </p:spPr>
      </p:pic>
      <p:sp>
        <p:nvSpPr>
          <p:cNvPr id="6" name="TextBox 5"/>
          <p:cNvSpPr txBox="1"/>
          <p:nvPr/>
        </p:nvSpPr>
        <p:spPr>
          <a:xfrm>
            <a:off x="4807131" y="5551714"/>
            <a:ext cx="1577932" cy="369332"/>
          </a:xfrm>
          <a:prstGeom prst="rect">
            <a:avLst/>
          </a:prstGeom>
          <a:noFill/>
        </p:spPr>
        <p:txBody>
          <a:bodyPr wrap="none" rtlCol="0">
            <a:spAutoFit/>
          </a:bodyPr>
          <a:lstStyle/>
          <a:p>
            <a:pPr algn="ctr"/>
            <a:r>
              <a:rPr lang="en-US" dirty="0" smtClean="0"/>
              <a:t>Run Client.java</a:t>
            </a:r>
            <a:endParaRPr lang="en-US" dirty="0"/>
          </a:p>
        </p:txBody>
      </p:sp>
    </p:spTree>
    <p:extLst>
      <p:ext uri="{BB962C8B-B14F-4D97-AF65-F5344CB8AC3E}">
        <p14:creationId xmlns:p14="http://schemas.microsoft.com/office/powerpoint/2010/main" val="129567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2846" y="196261"/>
            <a:ext cx="10972800" cy="80957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t>Two Challenges in communication over the network</a:t>
            </a:r>
            <a:endParaRPr lang="en-US" sz="2800" b="1" dirty="0"/>
          </a:p>
        </p:txBody>
      </p:sp>
      <p:sp>
        <p:nvSpPr>
          <p:cNvPr id="5" name="Content Placeholder 2"/>
          <p:cNvSpPr txBox="1">
            <a:spLocks/>
          </p:cNvSpPr>
          <p:nvPr/>
        </p:nvSpPr>
        <p:spPr>
          <a:xfrm>
            <a:off x="544286" y="1058404"/>
            <a:ext cx="10972800" cy="5433836"/>
          </a:xfrm>
          <a:prstGeom prst="rect">
            <a:avLst/>
          </a:prstGeom>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5500" dirty="0" smtClean="0"/>
              <a:t>How to accurately locate the host on the internet?</a:t>
            </a:r>
          </a:p>
          <a:p>
            <a:r>
              <a:rPr lang="en-US" altLang="zh-CN" sz="5500" dirty="0" smtClean="0"/>
              <a:t>How to transmit data  efficiently and reliably after finding the host?</a:t>
            </a:r>
          </a:p>
          <a:p>
            <a:r>
              <a:rPr lang="en-US" altLang="zh-CN" sz="5500" dirty="0" smtClean="0"/>
              <a:t>Two Modes of communication: </a:t>
            </a:r>
          </a:p>
          <a:p>
            <a:pPr lvl="3">
              <a:buFont typeface="Wingdings" pitchFamily="2" charset="2"/>
              <a:buChar char="q"/>
            </a:pPr>
            <a:r>
              <a:rPr lang="en-US" altLang="zh-CN" sz="5500" dirty="0" smtClean="0"/>
              <a:t>TCP/IP</a:t>
            </a:r>
            <a:r>
              <a:rPr lang="zh-CN" altLang="en-US" sz="5500" dirty="0" smtClean="0"/>
              <a:t> </a:t>
            </a:r>
            <a:r>
              <a:rPr lang="en-US" altLang="zh-CN" sz="5500" dirty="0" smtClean="0"/>
              <a:t>protocol – Connection Oriented Protocol</a:t>
            </a:r>
          </a:p>
          <a:p>
            <a:pPr marL="1371600" lvl="3" indent="0">
              <a:buNone/>
            </a:pPr>
            <a:r>
              <a:rPr lang="en-US" altLang="zh-CN" sz="5500" dirty="0"/>
              <a:t>	</a:t>
            </a:r>
            <a:r>
              <a:rPr lang="en-US" altLang="zh-CN" sz="5500" dirty="0" smtClean="0"/>
              <a:t>	      Sequence in which the data is transferred matters.</a:t>
            </a:r>
          </a:p>
          <a:p>
            <a:pPr marL="1371600" lvl="3" indent="0">
              <a:buNone/>
            </a:pPr>
            <a:r>
              <a:rPr lang="en-US" altLang="zh-CN" sz="5500" dirty="0"/>
              <a:t>	</a:t>
            </a:r>
            <a:r>
              <a:rPr lang="en-US" altLang="zh-CN" sz="5500" dirty="0" smtClean="0"/>
              <a:t>	      Data transmission is irrespective of the time frame.</a:t>
            </a:r>
          </a:p>
          <a:p>
            <a:pPr marL="1371600" lvl="3" indent="0">
              <a:buNone/>
            </a:pPr>
            <a:r>
              <a:rPr lang="en-US" altLang="zh-CN" sz="5500" dirty="0"/>
              <a:t>	</a:t>
            </a:r>
            <a:r>
              <a:rPr lang="en-US" altLang="zh-CN" sz="5500" dirty="0" smtClean="0"/>
              <a:t>	      Reliable Protocol.</a:t>
            </a:r>
          </a:p>
          <a:p>
            <a:pPr lvl="3">
              <a:buFont typeface="Wingdings" pitchFamily="2" charset="2"/>
              <a:buChar char="q"/>
            </a:pPr>
            <a:r>
              <a:rPr lang="en-US" altLang="zh-CN" sz="5500" dirty="0" smtClean="0"/>
              <a:t>UDP/IP protocol- Connectionless Protocol.</a:t>
            </a:r>
          </a:p>
          <a:p>
            <a:pPr marL="1371600" lvl="3" indent="0">
              <a:buNone/>
            </a:pPr>
            <a:r>
              <a:rPr lang="en-US" altLang="zh-CN" sz="5500" dirty="0"/>
              <a:t>	</a:t>
            </a:r>
            <a:r>
              <a:rPr lang="en-US" altLang="zh-CN" sz="5500" dirty="0" smtClean="0"/>
              <a:t>	     </a:t>
            </a:r>
            <a:r>
              <a:rPr lang="en-US" altLang="zh-CN" sz="5500" dirty="0"/>
              <a:t>Sequence in which the data is </a:t>
            </a:r>
            <a:r>
              <a:rPr lang="en-US" altLang="zh-CN" sz="5500" dirty="0" smtClean="0"/>
              <a:t>transferred  Does NOT matter.</a:t>
            </a:r>
            <a:endParaRPr lang="en-US" altLang="zh-CN" sz="5500" dirty="0"/>
          </a:p>
          <a:p>
            <a:pPr marL="1371600" lvl="3" indent="0">
              <a:buNone/>
            </a:pPr>
            <a:r>
              <a:rPr lang="en-US" altLang="zh-CN" sz="5500" dirty="0"/>
              <a:t>		     </a:t>
            </a:r>
            <a:r>
              <a:rPr lang="en-US" altLang="zh-CN" sz="5500" dirty="0" smtClean="0"/>
              <a:t>Data </a:t>
            </a:r>
            <a:r>
              <a:rPr lang="en-US" altLang="zh-CN" sz="5500" dirty="0"/>
              <a:t>transmission </a:t>
            </a:r>
            <a:r>
              <a:rPr lang="en-US" altLang="zh-CN" sz="5500" dirty="0" smtClean="0"/>
              <a:t>has to take place within the  given </a:t>
            </a:r>
            <a:r>
              <a:rPr lang="en-US" altLang="zh-CN" sz="5500" dirty="0"/>
              <a:t>time frame</a:t>
            </a:r>
            <a:r>
              <a:rPr lang="en-US" altLang="zh-CN" sz="5500" dirty="0" smtClean="0"/>
              <a:t>.</a:t>
            </a:r>
          </a:p>
          <a:p>
            <a:pPr marL="1371600" lvl="3" indent="0">
              <a:buNone/>
            </a:pPr>
            <a:r>
              <a:rPr lang="en-US" altLang="zh-CN" sz="5500" dirty="0"/>
              <a:t>	</a:t>
            </a:r>
            <a:r>
              <a:rPr lang="en-US" altLang="zh-CN" sz="5500" dirty="0" smtClean="0"/>
              <a:t>	     Considered Unreliable.</a:t>
            </a:r>
            <a:endParaRPr lang="en-US" altLang="zh-CN" sz="5500" dirty="0"/>
          </a:p>
          <a:p>
            <a:pPr marL="1371600" lvl="3" indent="0">
              <a:buNone/>
            </a:pPr>
            <a:endParaRPr lang="en-US" altLang="zh-CN" sz="5500" dirty="0" smtClean="0"/>
          </a:p>
          <a:p>
            <a:pPr>
              <a:lnSpc>
                <a:spcPct val="160000"/>
              </a:lnSpc>
            </a:pPr>
            <a:r>
              <a:rPr lang="en-US" altLang="zh-CN" sz="5500" dirty="0" smtClean="0"/>
              <a:t>One of the most efficient models for network communication is client/server model. i.e.  One side acts as server and waiting for the client to send a request and give response.</a:t>
            </a:r>
            <a:r>
              <a:rPr lang="zh-CN" altLang="en-US" sz="5500" dirty="0" smtClean="0"/>
              <a:t> </a:t>
            </a:r>
            <a:r>
              <a:rPr lang="en-US" altLang="zh-CN" sz="5500" dirty="0" smtClean="0"/>
              <a:t>Client just sends request to server when it needs service.</a:t>
            </a:r>
            <a:r>
              <a:rPr lang="zh-CN" altLang="en-US" sz="5500" dirty="0" smtClean="0"/>
              <a:t> </a:t>
            </a:r>
            <a:r>
              <a:rPr lang="en-US" altLang="zh-CN" sz="5500" dirty="0" smtClean="0"/>
              <a:t>Server is always running while acting as a protecting process, listening to the port ,once a request comes from a client , Server sets up a process to respond to the client and at the same time continue listening to its own service port so that other clients can also get service</a:t>
            </a:r>
            <a:endParaRPr lang="en-US" sz="5500" dirty="0" smtClean="0"/>
          </a:p>
          <a:p>
            <a:endParaRPr lang="en-US" dirty="0"/>
          </a:p>
        </p:txBody>
      </p:sp>
    </p:spTree>
    <p:extLst>
      <p:ext uri="{BB962C8B-B14F-4D97-AF65-F5344CB8AC3E}">
        <p14:creationId xmlns:p14="http://schemas.microsoft.com/office/powerpoint/2010/main" val="34322445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4217" y="561703"/>
            <a:ext cx="9836332" cy="4924697"/>
          </a:xfrm>
        </p:spPr>
      </p:pic>
      <p:sp>
        <p:nvSpPr>
          <p:cNvPr id="5" name="TextBox 4"/>
          <p:cNvSpPr txBox="1"/>
          <p:nvPr/>
        </p:nvSpPr>
        <p:spPr>
          <a:xfrm>
            <a:off x="5251268" y="5758934"/>
            <a:ext cx="1207254" cy="369332"/>
          </a:xfrm>
          <a:prstGeom prst="rect">
            <a:avLst/>
          </a:prstGeom>
          <a:noFill/>
        </p:spPr>
        <p:txBody>
          <a:bodyPr wrap="none" rtlCol="0">
            <a:spAutoFit/>
          </a:bodyPr>
          <a:lstStyle/>
          <a:p>
            <a:pPr algn="ctr"/>
            <a:r>
              <a:rPr lang="en-US" dirty="0" smtClean="0"/>
              <a:t>Run Server</a:t>
            </a:r>
            <a:endParaRPr lang="en-US" dirty="0"/>
          </a:p>
        </p:txBody>
      </p:sp>
    </p:spTree>
    <p:extLst>
      <p:ext uri="{BB962C8B-B14F-4D97-AF65-F5344CB8AC3E}">
        <p14:creationId xmlns:p14="http://schemas.microsoft.com/office/powerpoint/2010/main" val="21080851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ulti-cli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937267"/>
            <a:ext cx="4572396" cy="254022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a:spLocks noGrp="1"/>
          </p:cNvSpPr>
          <p:nvPr>
            <p:ph type="title"/>
          </p:nvPr>
        </p:nvSpPr>
        <p:spPr>
          <a:xfrm>
            <a:off x="609600" y="135924"/>
            <a:ext cx="10972800" cy="937267"/>
          </a:xfrm>
        </p:spPr>
        <p:txBody>
          <a:bodyPr/>
          <a:lstStyle/>
          <a:p>
            <a:pPr algn="l"/>
            <a:r>
              <a:rPr lang="en-US" sz="3600" b="1" dirty="0" smtClean="0"/>
              <a:t>Handling multiple clients</a:t>
            </a:r>
            <a:r>
              <a:rPr lang="en-US" dirty="0" smtClean="0"/>
              <a:t> </a:t>
            </a:r>
            <a:endParaRPr lang="en-US" dirty="0"/>
          </a:p>
        </p:txBody>
      </p:sp>
      <p:sp>
        <p:nvSpPr>
          <p:cNvPr id="4" name="矩形 3"/>
          <p:cNvSpPr/>
          <p:nvPr/>
        </p:nvSpPr>
        <p:spPr>
          <a:xfrm>
            <a:off x="432487" y="4120038"/>
            <a:ext cx="10639167" cy="1754326"/>
          </a:xfrm>
          <a:prstGeom prst="rect">
            <a:avLst/>
          </a:prstGeom>
        </p:spPr>
        <p:txBody>
          <a:bodyPr wrap="square">
            <a:spAutoFit/>
          </a:bodyPr>
          <a:lstStyle/>
          <a:p>
            <a:pPr>
              <a:lnSpc>
                <a:spcPct val="150000"/>
              </a:lnSpc>
            </a:pPr>
            <a:r>
              <a:rPr lang="en-US" dirty="0" smtClean="0">
                <a:solidFill>
                  <a:srgbClr val="555555"/>
                </a:solidFill>
                <a:latin typeface="Verdana" panose="020B0604030504040204" pitchFamily="34" charset="0"/>
              </a:rPr>
              <a:t>        Handling </a:t>
            </a:r>
            <a:r>
              <a:rPr lang="en-US" dirty="0">
                <a:solidFill>
                  <a:srgbClr val="555555"/>
                </a:solidFill>
                <a:latin typeface="Verdana" panose="020B0604030504040204" pitchFamily="34" charset="0"/>
              </a:rPr>
              <a:t>multiple clients in Java is relatively easy and painless compared to </a:t>
            </a:r>
            <a:r>
              <a:rPr lang="en-US" dirty="0" smtClean="0">
                <a:solidFill>
                  <a:srgbClr val="555555"/>
                </a:solidFill>
                <a:latin typeface="Verdana" panose="020B0604030504040204" pitchFamily="34" charset="0"/>
              </a:rPr>
              <a:t>C++ </a:t>
            </a:r>
            <a:r>
              <a:rPr lang="en-US" dirty="0">
                <a:solidFill>
                  <a:srgbClr val="555555"/>
                </a:solidFill>
                <a:latin typeface="Verdana" panose="020B0604030504040204" pitchFamily="34" charset="0"/>
              </a:rPr>
              <a:t>for example. This is because Java hides a lot of the complexities of writing your application to make use of multiple threads. </a:t>
            </a:r>
            <a:r>
              <a:rPr lang="en-US" dirty="0" smtClean="0">
                <a:solidFill>
                  <a:srgbClr val="555555"/>
                </a:solidFill>
                <a:latin typeface="Verdana" panose="020B0604030504040204" pitchFamily="34" charset="0"/>
              </a:rPr>
              <a:t>The</a:t>
            </a:r>
            <a:r>
              <a:rPr lang="en-US" dirty="0">
                <a:solidFill>
                  <a:srgbClr val="555555"/>
                </a:solidFill>
                <a:latin typeface="Verdana" panose="020B0604030504040204" pitchFamily="34" charset="0"/>
              </a:rPr>
              <a:t> </a:t>
            </a:r>
            <a:r>
              <a:rPr lang="en-US" b="1" dirty="0">
                <a:solidFill>
                  <a:srgbClr val="555555"/>
                </a:solidFill>
                <a:latin typeface="Verdana" panose="020B0604030504040204" pitchFamily="34" charset="0"/>
              </a:rPr>
              <a:t>run</a:t>
            </a:r>
            <a:r>
              <a:rPr lang="en-US" dirty="0">
                <a:solidFill>
                  <a:srgbClr val="555555"/>
                </a:solidFill>
                <a:latin typeface="Verdana" panose="020B0604030504040204" pitchFamily="34" charset="0"/>
              </a:rPr>
              <a:t>() method does whatever needs to be done (i.e. reading and writing to the </a:t>
            </a:r>
            <a:r>
              <a:rPr lang="en-US" b="1" dirty="0">
                <a:solidFill>
                  <a:srgbClr val="555555"/>
                </a:solidFill>
                <a:latin typeface="Verdana" panose="020B0604030504040204" pitchFamily="34" charset="0"/>
              </a:rPr>
              <a:t>Socket</a:t>
            </a:r>
            <a:r>
              <a:rPr lang="en-US" dirty="0">
                <a:solidFill>
                  <a:srgbClr val="555555"/>
                </a:solidFill>
                <a:latin typeface="Verdana" panose="020B0604030504040204" pitchFamily="34" charset="0"/>
              </a:rPr>
              <a:t>) and then </a:t>
            </a:r>
            <a:r>
              <a:rPr lang="en-US" b="1" dirty="0">
                <a:solidFill>
                  <a:srgbClr val="555555"/>
                </a:solidFill>
                <a:latin typeface="Verdana" panose="020B0604030504040204" pitchFamily="34" charset="0"/>
              </a:rPr>
              <a:t>close</a:t>
            </a:r>
            <a:r>
              <a:rPr lang="en-US" dirty="0">
                <a:solidFill>
                  <a:srgbClr val="555555"/>
                </a:solidFill>
                <a:latin typeface="Verdana" panose="020B0604030504040204" pitchFamily="34" charset="0"/>
              </a:rPr>
              <a:t>()s the Socket. </a:t>
            </a:r>
            <a:endParaRPr lang="en-US" dirty="0"/>
          </a:p>
        </p:txBody>
      </p:sp>
    </p:spTree>
    <p:extLst>
      <p:ext uri="{BB962C8B-B14F-4D97-AF65-F5344CB8AC3E}">
        <p14:creationId xmlns:p14="http://schemas.microsoft.com/office/powerpoint/2010/main" val="19502636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 y="123569"/>
            <a:ext cx="10935731" cy="6734432"/>
          </a:xfrm>
        </p:spPr>
        <p:txBody>
          <a:bodyPr>
            <a:normAutofit/>
          </a:bodyPr>
          <a:lstStyle/>
          <a:p>
            <a:pPr marL="0" indent="0">
              <a:buNone/>
            </a:pPr>
            <a:r>
              <a:rPr lang="en-US" sz="1600" dirty="0" smtClean="0"/>
              <a:t>                                                                               </a:t>
            </a:r>
            <a:r>
              <a:rPr lang="en-US" sz="2000" b="1" dirty="0" smtClean="0"/>
              <a:t>Example2  multiple clients</a:t>
            </a:r>
          </a:p>
          <a:p>
            <a:pPr marL="0" indent="0">
              <a:buNone/>
            </a:pPr>
            <a:endParaRPr lang="en-US" sz="1600" dirty="0"/>
          </a:p>
          <a:p>
            <a:pPr marL="0" indent="0">
              <a:buNone/>
            </a:pPr>
            <a:r>
              <a:rPr lang="en-US" sz="1800" dirty="0" smtClean="0"/>
              <a:t>import </a:t>
            </a:r>
            <a:r>
              <a:rPr lang="en-US" sz="1800" dirty="0"/>
              <a:t>java.io.*;</a:t>
            </a:r>
          </a:p>
          <a:p>
            <a:pPr marL="0" indent="0">
              <a:buNone/>
            </a:pPr>
            <a:r>
              <a:rPr lang="en-US" sz="1800" dirty="0"/>
              <a:t>import java.net.*;</a:t>
            </a:r>
          </a:p>
          <a:p>
            <a:pPr marL="0" indent="0">
              <a:buNone/>
            </a:pPr>
            <a:r>
              <a:rPr lang="en-US" sz="1800" dirty="0"/>
              <a:t>import </a:t>
            </a:r>
            <a:r>
              <a:rPr lang="en-US" sz="1800" dirty="0" err="1"/>
              <a:t>java.util.HashSet</a:t>
            </a:r>
            <a:r>
              <a:rPr lang="en-US" sz="1800" dirty="0"/>
              <a:t>;</a:t>
            </a:r>
            <a:endParaRPr lang="en-US" sz="1800" dirty="0">
              <a:solidFill>
                <a:schemeClr val="tx1"/>
              </a:solidFill>
            </a:endParaRPr>
          </a:p>
          <a:p>
            <a:pPr marL="0" indent="0">
              <a:buNone/>
            </a:pPr>
            <a:r>
              <a:rPr lang="en-US" sz="1800" dirty="0">
                <a:solidFill>
                  <a:schemeClr val="tx1"/>
                </a:solidFill>
              </a:rPr>
              <a:t>public class </a:t>
            </a:r>
            <a:r>
              <a:rPr lang="en-US" sz="1800" dirty="0" err="1">
                <a:solidFill>
                  <a:schemeClr val="tx1"/>
                </a:solidFill>
              </a:rPr>
              <a:t>ChatServer</a:t>
            </a:r>
            <a:r>
              <a:rPr lang="en-US" sz="1800" dirty="0">
                <a:solidFill>
                  <a:schemeClr val="tx1"/>
                </a:solidFill>
              </a:rPr>
              <a:t> </a:t>
            </a:r>
            <a:r>
              <a:rPr lang="en-US" sz="1800" dirty="0" smtClean="0">
                <a:solidFill>
                  <a:schemeClr val="tx1"/>
                </a:solidFill>
              </a:rPr>
              <a:t>{</a:t>
            </a:r>
          </a:p>
          <a:p>
            <a:pPr marL="0" indent="0">
              <a:buNone/>
            </a:pPr>
            <a:r>
              <a:rPr lang="en-US" sz="1800" dirty="0" smtClean="0"/>
              <a:t>      private </a:t>
            </a:r>
            <a:r>
              <a:rPr lang="en-US" sz="1800" dirty="0"/>
              <a:t>static final </a:t>
            </a:r>
            <a:r>
              <a:rPr lang="en-US" sz="1800" dirty="0" err="1"/>
              <a:t>int</a:t>
            </a:r>
            <a:r>
              <a:rPr lang="en-US" sz="1800" dirty="0"/>
              <a:t> </a:t>
            </a:r>
            <a:r>
              <a:rPr lang="en-US" sz="1800" i="1" dirty="0"/>
              <a:t>PORT = 9002</a:t>
            </a:r>
            <a:r>
              <a:rPr lang="en-US" sz="1800" i="1" dirty="0" smtClean="0"/>
              <a:t>;</a:t>
            </a:r>
          </a:p>
          <a:p>
            <a:pPr marL="0" indent="0">
              <a:buNone/>
            </a:pPr>
            <a:r>
              <a:rPr lang="en-US" sz="1800" i="1" dirty="0"/>
              <a:t> </a:t>
            </a:r>
            <a:r>
              <a:rPr lang="en-US" sz="1800" i="1" dirty="0" smtClean="0"/>
              <a:t>     </a:t>
            </a:r>
            <a:r>
              <a:rPr lang="en-US" sz="1800" dirty="0" smtClean="0"/>
              <a:t>private </a:t>
            </a:r>
            <a:r>
              <a:rPr lang="en-US" sz="1800" dirty="0"/>
              <a:t>static </a:t>
            </a:r>
            <a:r>
              <a:rPr lang="en-US" sz="1800" dirty="0" err="1" smtClean="0"/>
              <a:t>HashSet</a:t>
            </a:r>
            <a:r>
              <a:rPr lang="en-US" sz="1800" dirty="0" smtClean="0"/>
              <a:t>&lt;String&gt; </a:t>
            </a:r>
            <a:r>
              <a:rPr lang="en-US" sz="1800" i="1" dirty="0" smtClean="0"/>
              <a:t>names </a:t>
            </a:r>
            <a:r>
              <a:rPr lang="en-US" sz="1800" i="1" dirty="0"/>
              <a:t>= </a:t>
            </a:r>
            <a:r>
              <a:rPr lang="en-US" sz="1800" i="1" dirty="0" smtClean="0"/>
              <a:t>new </a:t>
            </a:r>
            <a:r>
              <a:rPr lang="en-US" sz="1800" i="1" dirty="0" err="1" smtClean="0"/>
              <a:t>HashSet</a:t>
            </a:r>
            <a:r>
              <a:rPr lang="en-US" sz="1800" i="1" dirty="0" smtClean="0"/>
              <a:t>&lt;String&gt;();</a:t>
            </a:r>
          </a:p>
          <a:p>
            <a:pPr marL="0" indent="0">
              <a:buNone/>
            </a:pPr>
            <a:r>
              <a:rPr lang="en-US" sz="1800" dirty="0" smtClean="0"/>
              <a:t>      private </a:t>
            </a:r>
            <a:r>
              <a:rPr lang="en-US" sz="1800" dirty="0"/>
              <a:t>static </a:t>
            </a:r>
            <a:r>
              <a:rPr lang="en-US" sz="1800" dirty="0" err="1"/>
              <a:t>HashSet</a:t>
            </a:r>
            <a:r>
              <a:rPr lang="en-US" sz="1800" dirty="0"/>
              <a:t>&lt;</a:t>
            </a:r>
            <a:r>
              <a:rPr lang="en-US" sz="1800" dirty="0" err="1"/>
              <a:t>PrintWriter</a:t>
            </a:r>
            <a:r>
              <a:rPr lang="en-US" sz="1800" dirty="0"/>
              <a:t>&gt; </a:t>
            </a:r>
            <a:r>
              <a:rPr lang="en-US" sz="1800" i="1" dirty="0"/>
              <a:t>writers = new </a:t>
            </a:r>
            <a:r>
              <a:rPr lang="en-US" sz="1800" i="1" dirty="0" err="1"/>
              <a:t>HashSet</a:t>
            </a:r>
            <a:r>
              <a:rPr lang="en-US" sz="1800" i="1" dirty="0"/>
              <a:t>&lt;</a:t>
            </a:r>
            <a:r>
              <a:rPr lang="en-US" sz="1800" i="1" dirty="0" err="1"/>
              <a:t>PrintWriter</a:t>
            </a:r>
            <a:r>
              <a:rPr lang="en-US" sz="1800" i="1" dirty="0"/>
              <a:t>&gt;();</a:t>
            </a:r>
            <a:endParaRPr lang="en-US" sz="1800" dirty="0"/>
          </a:p>
          <a:p>
            <a:pPr marL="0" indent="0">
              <a:buNone/>
            </a:pPr>
            <a:r>
              <a:rPr lang="en-US" sz="1800" dirty="0" smtClean="0"/>
              <a:t>       public static void main(String[] </a:t>
            </a:r>
            <a:r>
              <a:rPr lang="en-US" sz="1800" dirty="0" err="1" smtClean="0"/>
              <a:t>args</a:t>
            </a:r>
            <a:r>
              <a:rPr lang="en-US" sz="1800" dirty="0" smtClean="0"/>
              <a:t>) throws Exception {</a:t>
            </a:r>
          </a:p>
          <a:p>
            <a:pPr marL="0" indent="0">
              <a:buNone/>
            </a:pPr>
            <a:r>
              <a:rPr lang="en-US" sz="1800" dirty="0" smtClean="0"/>
              <a:t>                  </a:t>
            </a:r>
            <a:r>
              <a:rPr lang="en-US" sz="1800" dirty="0" err="1" smtClean="0"/>
              <a:t>System.</a:t>
            </a:r>
            <a:r>
              <a:rPr lang="en-US" sz="1800" i="1" dirty="0" err="1" smtClean="0"/>
              <a:t>out.println</a:t>
            </a:r>
            <a:r>
              <a:rPr lang="en-US" sz="1800" i="1" dirty="0" smtClean="0"/>
              <a:t>("The chat server is running.");</a:t>
            </a:r>
          </a:p>
          <a:p>
            <a:pPr marL="0" indent="0">
              <a:buNone/>
            </a:pPr>
            <a:r>
              <a:rPr lang="en-US" sz="1800" dirty="0" smtClean="0"/>
              <a:t>                  </a:t>
            </a:r>
            <a:r>
              <a:rPr lang="en-US" sz="1800" dirty="0" err="1" smtClean="0"/>
              <a:t>ServerSocket</a:t>
            </a:r>
            <a:r>
              <a:rPr lang="en-US" sz="1800" dirty="0" smtClean="0"/>
              <a:t> listener = new </a:t>
            </a:r>
            <a:r>
              <a:rPr lang="en-US" sz="1800" dirty="0" err="1" smtClean="0"/>
              <a:t>ServerSocket</a:t>
            </a:r>
            <a:r>
              <a:rPr lang="en-US" sz="1800" dirty="0" smtClean="0"/>
              <a:t>(</a:t>
            </a:r>
            <a:r>
              <a:rPr lang="en-US" sz="1800" i="1" dirty="0" smtClean="0"/>
              <a:t>PORT);</a:t>
            </a:r>
          </a:p>
          <a:p>
            <a:pPr marL="0" indent="0">
              <a:buNone/>
            </a:pPr>
            <a:r>
              <a:rPr lang="en-US" sz="1800" dirty="0" smtClean="0"/>
              <a:t>                  try {</a:t>
            </a:r>
          </a:p>
          <a:p>
            <a:pPr marL="0" indent="0">
              <a:buNone/>
            </a:pPr>
            <a:r>
              <a:rPr lang="en-US" sz="1800" dirty="0" smtClean="0"/>
              <a:t>                           while (true) {</a:t>
            </a:r>
          </a:p>
          <a:p>
            <a:pPr marL="0" indent="0">
              <a:buNone/>
            </a:pPr>
            <a:r>
              <a:rPr lang="en-US" sz="1800" dirty="0" smtClean="0"/>
              <a:t>                                   new Handler(</a:t>
            </a:r>
            <a:r>
              <a:rPr lang="en-US" sz="1800" dirty="0" err="1" smtClean="0"/>
              <a:t>listener.accept</a:t>
            </a:r>
            <a:r>
              <a:rPr lang="en-US" sz="1800" dirty="0" smtClean="0"/>
              <a:t>()).start();</a:t>
            </a:r>
          </a:p>
          <a:p>
            <a:pPr marL="0" indent="0">
              <a:buNone/>
            </a:pPr>
            <a:r>
              <a:rPr lang="en-US" sz="1800" dirty="0" smtClean="0"/>
              <a:t>                           }</a:t>
            </a:r>
          </a:p>
          <a:p>
            <a:pPr marL="0" indent="0">
              <a:buNone/>
            </a:pPr>
            <a:r>
              <a:rPr lang="en-US" sz="1800" dirty="0" smtClean="0"/>
              <a:t>                  } finally {</a:t>
            </a:r>
          </a:p>
          <a:p>
            <a:pPr marL="0" indent="0">
              <a:buNone/>
            </a:pPr>
            <a:r>
              <a:rPr lang="en-US" sz="1800" dirty="0" smtClean="0"/>
              <a:t>                         </a:t>
            </a:r>
            <a:r>
              <a:rPr lang="en-US" sz="1800" dirty="0" err="1" smtClean="0"/>
              <a:t>listener.close</a:t>
            </a:r>
            <a:r>
              <a:rPr lang="en-US" sz="1800" dirty="0" smtClean="0"/>
              <a:t>();</a:t>
            </a:r>
          </a:p>
          <a:p>
            <a:pPr marL="0" indent="0">
              <a:buNone/>
            </a:pPr>
            <a:r>
              <a:rPr lang="en-US" sz="1800" dirty="0" smtClean="0"/>
              <a:t>                  }</a:t>
            </a:r>
          </a:p>
          <a:p>
            <a:pPr marL="0" indent="0">
              <a:buNone/>
            </a:pPr>
            <a:r>
              <a:rPr lang="en-US" sz="1800" dirty="0" smtClean="0"/>
              <a:t>      }</a:t>
            </a:r>
          </a:p>
          <a:p>
            <a:pPr marL="0" indent="0">
              <a:buNone/>
            </a:pPr>
            <a:endParaRPr lang="en-US" sz="1400" dirty="0"/>
          </a:p>
        </p:txBody>
      </p:sp>
      <p:sp>
        <p:nvSpPr>
          <p:cNvPr id="4" name="内容占位符 2"/>
          <p:cNvSpPr txBox="1">
            <a:spLocks/>
          </p:cNvSpPr>
          <p:nvPr/>
        </p:nvSpPr>
        <p:spPr>
          <a:xfrm>
            <a:off x="4955059" y="379578"/>
            <a:ext cx="5375190" cy="58224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sz="1600" dirty="0"/>
          </a:p>
        </p:txBody>
      </p:sp>
    </p:spTree>
    <p:extLst>
      <p:ext uri="{BB962C8B-B14F-4D97-AF65-F5344CB8AC3E}">
        <p14:creationId xmlns:p14="http://schemas.microsoft.com/office/powerpoint/2010/main" val="38241754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7204" y="259492"/>
            <a:ext cx="11061585" cy="6376087"/>
          </a:xfrm>
        </p:spPr>
        <p:txBody>
          <a:bodyPr>
            <a:normAutofit fontScale="85000" lnSpcReduction="10000"/>
          </a:bodyPr>
          <a:lstStyle/>
          <a:p>
            <a:pPr marL="0" indent="0">
              <a:buNone/>
            </a:pPr>
            <a:r>
              <a:rPr lang="en-US" sz="1800" dirty="0"/>
              <a:t>private static class Handler extends Thread {</a:t>
            </a:r>
          </a:p>
          <a:p>
            <a:pPr marL="0" indent="0">
              <a:buNone/>
            </a:pPr>
            <a:r>
              <a:rPr lang="en-US" sz="1800" dirty="0"/>
              <a:t>        private String name;</a:t>
            </a:r>
          </a:p>
          <a:p>
            <a:pPr marL="0" indent="0">
              <a:buNone/>
            </a:pPr>
            <a:r>
              <a:rPr lang="en-US" sz="1800" dirty="0"/>
              <a:t>        private Socket </a:t>
            </a:r>
            <a:r>
              <a:rPr lang="en-US" sz="1800" dirty="0" err="1"/>
              <a:t>socket</a:t>
            </a:r>
            <a:r>
              <a:rPr lang="en-US" sz="1800" dirty="0"/>
              <a:t>;</a:t>
            </a:r>
          </a:p>
          <a:p>
            <a:pPr marL="0" indent="0">
              <a:buNone/>
            </a:pPr>
            <a:r>
              <a:rPr lang="en-US" sz="1800" dirty="0"/>
              <a:t>        private </a:t>
            </a:r>
            <a:r>
              <a:rPr lang="en-US" sz="1800" dirty="0" err="1"/>
              <a:t>BufferedReader</a:t>
            </a:r>
            <a:r>
              <a:rPr lang="en-US" sz="1800" dirty="0"/>
              <a:t> in;</a:t>
            </a:r>
          </a:p>
          <a:p>
            <a:pPr marL="0" indent="0">
              <a:buNone/>
            </a:pPr>
            <a:r>
              <a:rPr lang="en-US" sz="1800" dirty="0"/>
              <a:t>        private </a:t>
            </a:r>
            <a:r>
              <a:rPr lang="en-US" sz="1800" dirty="0" err="1"/>
              <a:t>PrintWriter</a:t>
            </a:r>
            <a:r>
              <a:rPr lang="en-US" sz="1800" dirty="0"/>
              <a:t> out</a:t>
            </a:r>
            <a:r>
              <a:rPr lang="en-US" sz="1800" dirty="0" smtClean="0"/>
              <a:t>;</a:t>
            </a:r>
          </a:p>
          <a:p>
            <a:pPr marL="0" indent="0">
              <a:buNone/>
            </a:pPr>
            <a:r>
              <a:rPr lang="en-US" sz="1800" dirty="0" smtClean="0"/>
              <a:t>        public </a:t>
            </a:r>
            <a:r>
              <a:rPr lang="en-US" sz="1800" dirty="0"/>
              <a:t>Handler(Socket socket) {</a:t>
            </a:r>
          </a:p>
          <a:p>
            <a:pPr marL="0" indent="0">
              <a:buNone/>
            </a:pPr>
            <a:r>
              <a:rPr lang="en-US" sz="1800" dirty="0"/>
              <a:t>            </a:t>
            </a:r>
            <a:r>
              <a:rPr lang="en-US" sz="1800" dirty="0" smtClean="0"/>
              <a:t>  </a:t>
            </a:r>
            <a:r>
              <a:rPr lang="en-US" sz="1800" dirty="0" err="1" smtClean="0"/>
              <a:t>this.socket</a:t>
            </a:r>
            <a:r>
              <a:rPr lang="en-US" sz="1800" dirty="0" smtClean="0"/>
              <a:t> </a:t>
            </a:r>
            <a:r>
              <a:rPr lang="en-US" sz="1800" dirty="0"/>
              <a:t>= socket;</a:t>
            </a:r>
          </a:p>
          <a:p>
            <a:pPr marL="0" indent="0">
              <a:buNone/>
            </a:pPr>
            <a:r>
              <a:rPr lang="en-US" sz="1800" dirty="0"/>
              <a:t>        </a:t>
            </a:r>
            <a:r>
              <a:rPr lang="en-US" sz="1800" dirty="0" smtClean="0"/>
              <a:t>}</a:t>
            </a:r>
          </a:p>
          <a:p>
            <a:pPr marL="0" indent="0">
              <a:buNone/>
            </a:pPr>
            <a:r>
              <a:rPr lang="en-US" sz="1800" dirty="0" smtClean="0"/>
              <a:t>        public </a:t>
            </a:r>
            <a:r>
              <a:rPr lang="en-US" sz="1800" dirty="0"/>
              <a:t>void run() {</a:t>
            </a:r>
          </a:p>
          <a:p>
            <a:pPr marL="0" indent="0">
              <a:buNone/>
            </a:pPr>
            <a:r>
              <a:rPr lang="en-US" sz="1800" dirty="0"/>
              <a:t>            </a:t>
            </a:r>
            <a:r>
              <a:rPr lang="en-US" sz="1800" dirty="0" smtClean="0"/>
              <a:t> try </a:t>
            </a:r>
            <a:r>
              <a:rPr lang="en-US" sz="1800" dirty="0"/>
              <a:t>{</a:t>
            </a:r>
          </a:p>
          <a:p>
            <a:pPr marL="0" indent="0">
              <a:buNone/>
            </a:pPr>
            <a:r>
              <a:rPr lang="en-US" sz="1800" dirty="0" smtClean="0"/>
              <a:t>                   in </a:t>
            </a:r>
            <a:r>
              <a:rPr lang="en-US" sz="1800" dirty="0"/>
              <a:t>= new </a:t>
            </a:r>
            <a:r>
              <a:rPr lang="en-US" sz="1800" dirty="0" err="1" smtClean="0"/>
              <a:t>BufferedReader</a:t>
            </a:r>
            <a:r>
              <a:rPr lang="en-US" sz="1800" dirty="0" smtClean="0"/>
              <a:t>(new  </a:t>
            </a:r>
            <a:r>
              <a:rPr lang="en-US" sz="1800" dirty="0" err="1" smtClean="0"/>
              <a:t>InputStreamReader</a:t>
            </a:r>
            <a:r>
              <a:rPr lang="en-US" sz="1800" dirty="0" smtClean="0"/>
              <a:t>(</a:t>
            </a:r>
            <a:r>
              <a:rPr lang="en-US" sz="1800" dirty="0" err="1" smtClean="0"/>
              <a:t>socket.getInputStream</a:t>
            </a:r>
            <a:r>
              <a:rPr lang="en-US" sz="1800" dirty="0"/>
              <a:t>()));</a:t>
            </a:r>
          </a:p>
          <a:p>
            <a:pPr marL="0" indent="0">
              <a:buNone/>
            </a:pPr>
            <a:r>
              <a:rPr lang="en-US" sz="1800" dirty="0" smtClean="0"/>
              <a:t>                   out </a:t>
            </a:r>
            <a:r>
              <a:rPr lang="en-US" sz="1800" dirty="0"/>
              <a:t>= new </a:t>
            </a:r>
            <a:r>
              <a:rPr lang="en-US" sz="1800" dirty="0" err="1" smtClean="0"/>
              <a:t>PrintWriter</a:t>
            </a:r>
            <a:r>
              <a:rPr lang="en-US" sz="1800" dirty="0" smtClean="0"/>
              <a:t>(</a:t>
            </a:r>
            <a:r>
              <a:rPr lang="en-US" sz="1800" dirty="0" err="1" smtClean="0"/>
              <a:t>socket.getOutputStream</a:t>
            </a:r>
            <a:r>
              <a:rPr lang="en-US" sz="1800" dirty="0"/>
              <a:t>(), true</a:t>
            </a:r>
            <a:r>
              <a:rPr lang="en-US" sz="1800" dirty="0" smtClean="0"/>
              <a:t>);</a:t>
            </a:r>
          </a:p>
          <a:p>
            <a:pPr marL="0" indent="0">
              <a:buNone/>
            </a:pPr>
            <a:r>
              <a:rPr lang="en-US" sz="1800" dirty="0" smtClean="0"/>
              <a:t>                   </a:t>
            </a:r>
            <a:r>
              <a:rPr lang="en-US" sz="1800" dirty="0"/>
              <a:t> while (true) {</a:t>
            </a:r>
          </a:p>
          <a:p>
            <a:pPr marL="0" indent="0">
              <a:buNone/>
            </a:pPr>
            <a:r>
              <a:rPr lang="en-US" sz="1800" dirty="0"/>
              <a:t>                    </a:t>
            </a:r>
            <a:r>
              <a:rPr lang="en-US" sz="1800" dirty="0" err="1"/>
              <a:t>out.println</a:t>
            </a:r>
            <a:r>
              <a:rPr lang="en-US" sz="1800" dirty="0"/>
              <a:t>("SUBMITNAME");</a:t>
            </a:r>
          </a:p>
          <a:p>
            <a:pPr marL="0" indent="0">
              <a:buNone/>
            </a:pPr>
            <a:r>
              <a:rPr lang="en-US" sz="1800" dirty="0"/>
              <a:t>                    name = </a:t>
            </a:r>
            <a:r>
              <a:rPr lang="en-US" sz="1800" dirty="0" err="1"/>
              <a:t>in.readLine</a:t>
            </a:r>
            <a:r>
              <a:rPr lang="en-US" sz="1800" dirty="0"/>
              <a:t>();</a:t>
            </a:r>
          </a:p>
          <a:p>
            <a:pPr marL="0" indent="0">
              <a:buNone/>
            </a:pPr>
            <a:r>
              <a:rPr lang="en-US" sz="1800" dirty="0"/>
              <a:t>                    if (name == null) {</a:t>
            </a:r>
          </a:p>
          <a:p>
            <a:pPr marL="0" indent="0">
              <a:buNone/>
            </a:pPr>
            <a:r>
              <a:rPr lang="en-US" sz="1800" dirty="0"/>
              <a:t>                        return;</a:t>
            </a:r>
          </a:p>
          <a:p>
            <a:pPr marL="0" indent="0">
              <a:buNone/>
            </a:pPr>
            <a:r>
              <a:rPr lang="en-US" sz="1800" dirty="0"/>
              <a:t>                    }</a:t>
            </a:r>
          </a:p>
          <a:p>
            <a:pPr marL="0" indent="0">
              <a:buNone/>
            </a:pPr>
            <a:r>
              <a:rPr lang="en-US" sz="1800" dirty="0"/>
              <a:t>                    synchronized (</a:t>
            </a:r>
            <a:r>
              <a:rPr lang="en-US" sz="1800" i="1" dirty="0"/>
              <a:t>names) { //give a lock on names</a:t>
            </a:r>
          </a:p>
          <a:p>
            <a:pPr marL="0" indent="0">
              <a:buNone/>
            </a:pPr>
            <a:r>
              <a:rPr lang="en-US" sz="1800" dirty="0"/>
              <a:t>                        if (!</a:t>
            </a:r>
            <a:r>
              <a:rPr lang="en-US" sz="1800" i="1" dirty="0" err="1"/>
              <a:t>names.contains</a:t>
            </a:r>
            <a:r>
              <a:rPr lang="en-US" sz="1800" i="1" dirty="0"/>
              <a:t>(name)) {</a:t>
            </a:r>
          </a:p>
          <a:p>
            <a:pPr marL="0" indent="0">
              <a:buNone/>
            </a:pPr>
            <a:r>
              <a:rPr lang="en-US" sz="1800" dirty="0"/>
              <a:t>                            </a:t>
            </a:r>
            <a:r>
              <a:rPr lang="en-US" sz="1800" i="1" dirty="0" err="1"/>
              <a:t>names.add</a:t>
            </a:r>
            <a:r>
              <a:rPr lang="en-US" sz="1800" i="1" dirty="0"/>
              <a:t>(name);</a:t>
            </a:r>
          </a:p>
          <a:p>
            <a:pPr marL="0" indent="0">
              <a:buNone/>
            </a:pPr>
            <a:r>
              <a:rPr lang="en-US" sz="1800" dirty="0"/>
              <a:t>                            break;</a:t>
            </a:r>
          </a:p>
          <a:p>
            <a:pPr marL="0" indent="0">
              <a:buNone/>
            </a:pPr>
            <a:r>
              <a:rPr lang="en-US" sz="1800" dirty="0"/>
              <a:t>                        }</a:t>
            </a:r>
          </a:p>
          <a:p>
            <a:pPr marL="0" indent="0">
              <a:buNone/>
            </a:pPr>
            <a:r>
              <a:rPr lang="en-US" sz="1800" dirty="0"/>
              <a:t>                    }</a:t>
            </a:r>
          </a:p>
          <a:p>
            <a:pPr marL="0" indent="0">
              <a:buNone/>
            </a:pPr>
            <a:r>
              <a:rPr lang="en-US" sz="1800" dirty="0"/>
              <a:t>                }</a:t>
            </a:r>
          </a:p>
        </p:txBody>
      </p:sp>
    </p:spTree>
    <p:extLst>
      <p:ext uri="{BB962C8B-B14F-4D97-AF65-F5344CB8AC3E}">
        <p14:creationId xmlns:p14="http://schemas.microsoft.com/office/powerpoint/2010/main" val="41621025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97709"/>
            <a:ext cx="10972800" cy="5928460"/>
          </a:xfrm>
        </p:spPr>
        <p:txBody>
          <a:bodyPr>
            <a:normAutofit/>
          </a:bodyPr>
          <a:lstStyle/>
          <a:p>
            <a:pPr marL="0" indent="0">
              <a:buNone/>
            </a:pPr>
            <a:r>
              <a:rPr lang="en-US" sz="1800" dirty="0" err="1"/>
              <a:t>out.println</a:t>
            </a:r>
            <a:r>
              <a:rPr lang="en-US" sz="1800" dirty="0"/>
              <a:t>("NAMEACCEPTED");</a:t>
            </a:r>
          </a:p>
          <a:p>
            <a:pPr marL="0" indent="0">
              <a:buNone/>
            </a:pPr>
            <a:r>
              <a:rPr lang="en-US" sz="1800" i="1" dirty="0" err="1" smtClean="0"/>
              <a:t>writers.add</a:t>
            </a:r>
            <a:r>
              <a:rPr lang="en-US" sz="1800" i="1" dirty="0" smtClean="0"/>
              <a:t>(out);</a:t>
            </a:r>
          </a:p>
          <a:p>
            <a:pPr marL="0" indent="0">
              <a:buNone/>
            </a:pPr>
            <a:r>
              <a:rPr lang="en-US" sz="1800" dirty="0"/>
              <a:t>while (true) {</a:t>
            </a:r>
          </a:p>
          <a:p>
            <a:pPr marL="0" indent="0">
              <a:buNone/>
            </a:pPr>
            <a:r>
              <a:rPr lang="en-US" sz="1800" dirty="0"/>
              <a:t>                    String input = </a:t>
            </a:r>
            <a:r>
              <a:rPr lang="en-US" sz="1800" dirty="0" err="1"/>
              <a:t>in.readLine</a:t>
            </a:r>
            <a:r>
              <a:rPr lang="en-US" sz="1800" dirty="0"/>
              <a:t>();</a:t>
            </a:r>
          </a:p>
          <a:p>
            <a:pPr marL="0" indent="0">
              <a:buNone/>
            </a:pPr>
            <a:r>
              <a:rPr lang="en-US" sz="1800" dirty="0"/>
              <a:t>                    if (input == null) {</a:t>
            </a:r>
          </a:p>
          <a:p>
            <a:pPr marL="0" indent="0">
              <a:buNone/>
            </a:pPr>
            <a:r>
              <a:rPr lang="en-US" sz="1800" dirty="0"/>
              <a:t>                        </a:t>
            </a:r>
            <a:r>
              <a:rPr lang="en-US" sz="1800" dirty="0" smtClean="0"/>
              <a:t>   return</a:t>
            </a:r>
            <a:r>
              <a:rPr lang="en-US" sz="1800" dirty="0"/>
              <a:t>;</a:t>
            </a:r>
          </a:p>
          <a:p>
            <a:pPr marL="0" indent="0">
              <a:buNone/>
            </a:pPr>
            <a:r>
              <a:rPr lang="en-US" sz="1800" dirty="0"/>
              <a:t>                    }</a:t>
            </a:r>
          </a:p>
          <a:p>
            <a:pPr marL="0" indent="0">
              <a:buNone/>
            </a:pPr>
            <a:r>
              <a:rPr lang="en-US" sz="1800" dirty="0"/>
              <a:t>                    for (</a:t>
            </a:r>
            <a:r>
              <a:rPr lang="en-US" sz="1800" dirty="0" err="1"/>
              <a:t>PrintWriter</a:t>
            </a:r>
            <a:r>
              <a:rPr lang="en-US" sz="1800" dirty="0"/>
              <a:t> writer : </a:t>
            </a:r>
            <a:r>
              <a:rPr lang="en-US" sz="1800" i="1" dirty="0"/>
              <a:t>writers) {</a:t>
            </a:r>
          </a:p>
          <a:p>
            <a:pPr marL="0" indent="0">
              <a:buNone/>
            </a:pPr>
            <a:r>
              <a:rPr lang="en-US" sz="1800" dirty="0"/>
              <a:t>                        </a:t>
            </a:r>
            <a:r>
              <a:rPr lang="en-US" sz="1800" dirty="0" smtClean="0"/>
              <a:t>  </a:t>
            </a:r>
            <a:r>
              <a:rPr lang="en-US" sz="1800" dirty="0" err="1" smtClean="0"/>
              <a:t>writer.println</a:t>
            </a:r>
            <a:r>
              <a:rPr lang="en-US" sz="1800" dirty="0"/>
              <a:t>("MESSAGE " + name + ": " + input);</a:t>
            </a:r>
          </a:p>
          <a:p>
            <a:pPr marL="0" indent="0">
              <a:buNone/>
            </a:pPr>
            <a:r>
              <a:rPr lang="en-US" sz="1800" dirty="0"/>
              <a:t>                    }</a:t>
            </a:r>
          </a:p>
          <a:p>
            <a:pPr marL="0" indent="0">
              <a:buNone/>
            </a:pPr>
            <a:r>
              <a:rPr lang="en-US" sz="1800" dirty="0" smtClean="0"/>
              <a:t>}</a:t>
            </a:r>
            <a:endParaRPr lang="en-US" sz="1800" dirty="0"/>
          </a:p>
        </p:txBody>
      </p:sp>
    </p:spTree>
    <p:extLst>
      <p:ext uri="{BB962C8B-B14F-4D97-AF65-F5344CB8AC3E}">
        <p14:creationId xmlns:p14="http://schemas.microsoft.com/office/powerpoint/2010/main" val="3524448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269" y="506626"/>
            <a:ext cx="8596668" cy="6647936"/>
          </a:xfrm>
        </p:spPr>
        <p:txBody>
          <a:bodyPr>
            <a:normAutofit/>
          </a:bodyPr>
          <a:lstStyle/>
          <a:p>
            <a:pPr marL="0" indent="0">
              <a:buNone/>
            </a:pPr>
            <a:r>
              <a:rPr lang="en-US" sz="2000" dirty="0" smtClean="0"/>
              <a:t>catch </a:t>
            </a:r>
            <a:r>
              <a:rPr lang="en-US" sz="2000" dirty="0"/>
              <a:t>(</a:t>
            </a:r>
            <a:r>
              <a:rPr lang="en-US" sz="2000" dirty="0" err="1"/>
              <a:t>IOException</a:t>
            </a:r>
            <a:r>
              <a:rPr lang="en-US" sz="2000" dirty="0"/>
              <a:t> e) {</a:t>
            </a:r>
          </a:p>
          <a:p>
            <a:pPr marL="0" indent="0">
              <a:buNone/>
            </a:pPr>
            <a:r>
              <a:rPr lang="en-US" sz="2000" dirty="0"/>
              <a:t>               </a:t>
            </a:r>
            <a:r>
              <a:rPr lang="en-US" sz="2000" dirty="0" smtClean="0"/>
              <a:t>     </a:t>
            </a:r>
            <a:r>
              <a:rPr lang="en-US" sz="2000" dirty="0" err="1"/>
              <a:t>System.</a:t>
            </a:r>
            <a:r>
              <a:rPr lang="en-US" sz="2000" i="1" dirty="0" err="1"/>
              <a:t>out.println</a:t>
            </a:r>
            <a:r>
              <a:rPr lang="en-US" sz="2000" i="1" dirty="0"/>
              <a:t>(e);</a:t>
            </a:r>
          </a:p>
          <a:p>
            <a:pPr marL="0" indent="0">
              <a:buNone/>
            </a:pPr>
            <a:r>
              <a:rPr lang="en-US" sz="2000" dirty="0"/>
              <a:t>            } finally {</a:t>
            </a:r>
          </a:p>
          <a:p>
            <a:pPr marL="0" indent="0">
              <a:buNone/>
            </a:pPr>
            <a:r>
              <a:rPr lang="en-US" sz="2000" dirty="0" smtClean="0"/>
              <a:t>                    if </a:t>
            </a:r>
            <a:r>
              <a:rPr lang="en-US" sz="2000" dirty="0"/>
              <a:t>(name != null) </a:t>
            </a:r>
            <a:r>
              <a:rPr lang="en-US" sz="2000" dirty="0" smtClean="0"/>
              <a:t>{</a:t>
            </a:r>
            <a:endParaRPr lang="en-US" sz="2000" dirty="0"/>
          </a:p>
          <a:p>
            <a:pPr marL="0" indent="0">
              <a:buNone/>
            </a:pPr>
            <a:r>
              <a:rPr lang="en-US" sz="2000" dirty="0"/>
              <a:t>                    </a:t>
            </a:r>
            <a:r>
              <a:rPr lang="en-US" sz="2000" dirty="0" smtClean="0"/>
              <a:t>        </a:t>
            </a:r>
            <a:r>
              <a:rPr lang="en-US" sz="2000" i="1" dirty="0" err="1" smtClean="0"/>
              <a:t>names.remove</a:t>
            </a:r>
            <a:r>
              <a:rPr lang="en-US" sz="2000" i="1" dirty="0" smtClean="0"/>
              <a:t>(name</a:t>
            </a:r>
            <a:r>
              <a:rPr lang="en-US" sz="2000" i="1" dirty="0"/>
              <a:t>);</a:t>
            </a:r>
          </a:p>
          <a:p>
            <a:pPr marL="0" indent="0">
              <a:buNone/>
            </a:pPr>
            <a:r>
              <a:rPr lang="en-US" sz="2000" dirty="0"/>
              <a:t>                </a:t>
            </a:r>
            <a:r>
              <a:rPr lang="en-US" sz="2000" dirty="0" smtClean="0"/>
              <a:t>    }</a:t>
            </a:r>
            <a:endParaRPr lang="en-US" sz="2000" dirty="0"/>
          </a:p>
          <a:p>
            <a:pPr marL="0" indent="0">
              <a:buNone/>
            </a:pPr>
            <a:r>
              <a:rPr lang="en-US" sz="2000" dirty="0"/>
              <a:t>                </a:t>
            </a:r>
            <a:r>
              <a:rPr lang="en-US" sz="2000" dirty="0" smtClean="0"/>
              <a:t>    if </a:t>
            </a:r>
            <a:r>
              <a:rPr lang="en-US" sz="2000" dirty="0"/>
              <a:t>(out != null) {</a:t>
            </a:r>
          </a:p>
          <a:p>
            <a:pPr marL="0" indent="0">
              <a:buNone/>
            </a:pPr>
            <a:r>
              <a:rPr lang="en-US" sz="2000" dirty="0"/>
              <a:t>                    </a:t>
            </a:r>
            <a:r>
              <a:rPr lang="en-US" sz="2000" dirty="0" smtClean="0"/>
              <a:t>       </a:t>
            </a:r>
            <a:r>
              <a:rPr lang="en-US" sz="2000" i="1" dirty="0" err="1" smtClean="0"/>
              <a:t>writers.remove</a:t>
            </a:r>
            <a:r>
              <a:rPr lang="en-US" sz="2000" i="1" dirty="0" smtClean="0"/>
              <a:t>(out</a:t>
            </a:r>
            <a:r>
              <a:rPr lang="en-US" sz="2000" i="1" dirty="0"/>
              <a:t>);</a:t>
            </a:r>
          </a:p>
          <a:p>
            <a:pPr marL="0" indent="0">
              <a:buNone/>
            </a:pPr>
            <a:r>
              <a:rPr lang="en-US" sz="2000" dirty="0"/>
              <a:t>                </a:t>
            </a:r>
            <a:r>
              <a:rPr lang="en-US" sz="2000" dirty="0" smtClean="0"/>
              <a:t>    }</a:t>
            </a:r>
            <a:endParaRPr lang="en-US" sz="2000" dirty="0"/>
          </a:p>
          <a:p>
            <a:pPr marL="0" indent="0">
              <a:buNone/>
            </a:pPr>
            <a:r>
              <a:rPr lang="en-US" sz="2000" dirty="0"/>
              <a:t>                </a:t>
            </a:r>
            <a:r>
              <a:rPr lang="en-US" sz="2000" dirty="0" smtClean="0"/>
              <a:t>    try </a:t>
            </a:r>
            <a:r>
              <a:rPr lang="en-US" sz="2000" dirty="0"/>
              <a:t>{</a:t>
            </a:r>
          </a:p>
          <a:p>
            <a:pPr marL="0" indent="0">
              <a:buNone/>
            </a:pPr>
            <a:r>
              <a:rPr lang="en-US" sz="2000" dirty="0"/>
              <a:t>                    </a:t>
            </a:r>
            <a:r>
              <a:rPr lang="en-US" sz="2000" dirty="0" smtClean="0"/>
              <a:t>      </a:t>
            </a:r>
            <a:r>
              <a:rPr lang="en-US" sz="2000" dirty="0" err="1" smtClean="0"/>
              <a:t>socket.close</a:t>
            </a:r>
            <a:r>
              <a:rPr lang="en-US" sz="2000" dirty="0"/>
              <a:t>();</a:t>
            </a:r>
          </a:p>
          <a:p>
            <a:pPr marL="0" indent="0">
              <a:buNone/>
            </a:pPr>
            <a:r>
              <a:rPr lang="en-US" sz="2000" dirty="0"/>
              <a:t>                </a:t>
            </a:r>
            <a:r>
              <a:rPr lang="en-US" sz="2000" dirty="0" smtClean="0"/>
              <a:t>     } </a:t>
            </a:r>
            <a:r>
              <a:rPr lang="en-US" sz="2000" dirty="0"/>
              <a:t>catch (</a:t>
            </a:r>
            <a:r>
              <a:rPr lang="en-US" sz="2000" dirty="0" err="1"/>
              <a:t>IOException</a:t>
            </a:r>
            <a:r>
              <a:rPr lang="en-US" sz="2000" dirty="0"/>
              <a:t> e) {</a:t>
            </a:r>
          </a:p>
          <a:p>
            <a:pPr marL="0" indent="0">
              <a:buNone/>
            </a:pPr>
            <a:r>
              <a:rPr lang="en-US" sz="2000" dirty="0"/>
              <a:t>                </a:t>
            </a:r>
            <a:r>
              <a:rPr lang="en-US" sz="2000" dirty="0" smtClean="0"/>
              <a:t>     }</a:t>
            </a:r>
            <a:endParaRPr lang="en-US" sz="2000" dirty="0"/>
          </a:p>
          <a:p>
            <a:pPr marL="0" indent="0">
              <a:buNone/>
            </a:pPr>
            <a:r>
              <a:rPr lang="en-US" sz="2000" dirty="0"/>
              <a:t>            </a:t>
            </a:r>
            <a:r>
              <a:rPr lang="en-US" sz="2000" dirty="0" smtClean="0"/>
              <a:t> }</a:t>
            </a:r>
            <a:endParaRPr lang="en-US" sz="2000" dirty="0"/>
          </a:p>
          <a:p>
            <a:pPr marL="0" indent="0">
              <a:buNone/>
            </a:pPr>
            <a:r>
              <a:rPr lang="en-US" sz="2000" dirty="0"/>
              <a:t>        }</a:t>
            </a:r>
          </a:p>
          <a:p>
            <a:pPr marL="0" indent="0">
              <a:buNone/>
            </a:pPr>
            <a:r>
              <a:rPr lang="en-US" sz="2000" dirty="0"/>
              <a:t>    }</a:t>
            </a:r>
          </a:p>
          <a:p>
            <a:pPr marL="0" indent="0">
              <a:buNone/>
            </a:pPr>
            <a:r>
              <a:rPr lang="en-US" sz="2000" dirty="0"/>
              <a:t>}</a:t>
            </a:r>
          </a:p>
        </p:txBody>
      </p:sp>
    </p:spTree>
    <p:extLst>
      <p:ext uri="{BB962C8B-B14F-4D97-AF65-F5344CB8AC3E}">
        <p14:creationId xmlns:p14="http://schemas.microsoft.com/office/powerpoint/2010/main" val="9454675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99" y="274638"/>
            <a:ext cx="1602259" cy="503838"/>
          </a:xfrm>
        </p:spPr>
        <p:txBody>
          <a:bodyPr>
            <a:normAutofit/>
          </a:bodyPr>
          <a:lstStyle/>
          <a:p>
            <a:r>
              <a:rPr lang="en-US" sz="2400" b="1" dirty="0" err="1" smtClean="0"/>
              <a:t>chatClient</a:t>
            </a:r>
            <a:r>
              <a:rPr lang="en-US" sz="2000" dirty="0" smtClean="0"/>
              <a:t>:</a:t>
            </a:r>
            <a:endParaRPr lang="en-US" sz="2000" dirty="0"/>
          </a:p>
        </p:txBody>
      </p:sp>
      <p:sp>
        <p:nvSpPr>
          <p:cNvPr id="3" name="内容占位符 2"/>
          <p:cNvSpPr>
            <a:spLocks noGrp="1"/>
          </p:cNvSpPr>
          <p:nvPr>
            <p:ph idx="1"/>
          </p:nvPr>
        </p:nvSpPr>
        <p:spPr>
          <a:xfrm>
            <a:off x="609600" y="951470"/>
            <a:ext cx="10972800" cy="5708821"/>
          </a:xfrm>
        </p:spPr>
        <p:txBody>
          <a:bodyPr>
            <a:normAutofit/>
          </a:bodyPr>
          <a:lstStyle/>
          <a:p>
            <a:pPr marL="0" indent="0">
              <a:buNone/>
            </a:pPr>
            <a:r>
              <a:rPr lang="en-US" sz="1600" dirty="0"/>
              <a:t>import </a:t>
            </a:r>
            <a:r>
              <a:rPr lang="en-US" sz="1600" dirty="0" err="1"/>
              <a:t>java.awt.event</a:t>
            </a:r>
            <a:r>
              <a:rPr lang="en-US" sz="1600" dirty="0"/>
              <a:t>.*;</a:t>
            </a:r>
          </a:p>
          <a:p>
            <a:pPr marL="0" indent="0">
              <a:buNone/>
            </a:pPr>
            <a:r>
              <a:rPr lang="en-US" sz="1600" dirty="0"/>
              <a:t>import java.io.*;</a:t>
            </a:r>
          </a:p>
          <a:p>
            <a:pPr marL="0" indent="0">
              <a:buNone/>
            </a:pPr>
            <a:r>
              <a:rPr lang="en-US" sz="1600" dirty="0"/>
              <a:t>import </a:t>
            </a:r>
            <a:r>
              <a:rPr lang="en-US" sz="1600" dirty="0" err="1"/>
              <a:t>java.net.Socket</a:t>
            </a:r>
            <a:r>
              <a:rPr lang="en-US" sz="1600" dirty="0"/>
              <a:t>;</a:t>
            </a:r>
          </a:p>
          <a:p>
            <a:pPr marL="0" indent="0">
              <a:buNone/>
            </a:pPr>
            <a:r>
              <a:rPr lang="en-US" sz="1600" dirty="0"/>
              <a:t>import </a:t>
            </a:r>
            <a:r>
              <a:rPr lang="en-US" sz="1600" dirty="0" err="1"/>
              <a:t>javax.swing</a:t>
            </a:r>
            <a:r>
              <a:rPr lang="en-US" sz="1600" dirty="0"/>
              <a:t>.*;</a:t>
            </a:r>
          </a:p>
          <a:p>
            <a:endParaRPr lang="en-US" sz="1600" dirty="0"/>
          </a:p>
          <a:p>
            <a:pPr marL="0" indent="0">
              <a:buNone/>
            </a:pPr>
            <a:r>
              <a:rPr lang="en-US" sz="1600" dirty="0"/>
              <a:t>public class </a:t>
            </a:r>
            <a:r>
              <a:rPr lang="en-US" sz="1600" dirty="0" err="1"/>
              <a:t>ChatClient</a:t>
            </a:r>
            <a:r>
              <a:rPr lang="en-US" sz="1600" dirty="0"/>
              <a:t> {</a:t>
            </a:r>
          </a:p>
          <a:p>
            <a:endParaRPr lang="en-US" sz="1600" dirty="0"/>
          </a:p>
          <a:p>
            <a:pPr marL="0" indent="0">
              <a:buNone/>
            </a:pPr>
            <a:r>
              <a:rPr lang="en-US" sz="1600" dirty="0"/>
              <a:t>    </a:t>
            </a:r>
            <a:r>
              <a:rPr lang="en-US" sz="1600" dirty="0" smtClean="0"/>
              <a:t>     </a:t>
            </a:r>
            <a:r>
              <a:rPr lang="en-US" sz="1600" dirty="0" err="1" smtClean="0"/>
              <a:t>BufferedReader</a:t>
            </a:r>
            <a:r>
              <a:rPr lang="en-US" sz="1600" dirty="0" smtClean="0"/>
              <a:t> </a:t>
            </a:r>
            <a:r>
              <a:rPr lang="en-US" sz="1600" dirty="0"/>
              <a:t>in;</a:t>
            </a:r>
          </a:p>
          <a:p>
            <a:pPr marL="0" indent="0">
              <a:buNone/>
            </a:pPr>
            <a:r>
              <a:rPr lang="en-US" sz="1600" dirty="0"/>
              <a:t>    </a:t>
            </a:r>
            <a:r>
              <a:rPr lang="en-US" sz="1600" dirty="0" smtClean="0"/>
              <a:t>     </a:t>
            </a:r>
            <a:r>
              <a:rPr lang="en-US" sz="1600" dirty="0" err="1" smtClean="0"/>
              <a:t>PrintWriter</a:t>
            </a:r>
            <a:r>
              <a:rPr lang="en-US" sz="1600" dirty="0" smtClean="0"/>
              <a:t> </a:t>
            </a:r>
            <a:r>
              <a:rPr lang="en-US" sz="1600" dirty="0"/>
              <a:t>out;</a:t>
            </a:r>
          </a:p>
          <a:p>
            <a:pPr marL="0" indent="0">
              <a:buNone/>
            </a:pPr>
            <a:r>
              <a:rPr lang="nn-NO" sz="1600" dirty="0"/>
              <a:t>    </a:t>
            </a:r>
            <a:r>
              <a:rPr lang="nn-NO" sz="1600" dirty="0" smtClean="0"/>
              <a:t>     JFrame </a:t>
            </a:r>
            <a:r>
              <a:rPr lang="nn-NO" sz="1600" dirty="0"/>
              <a:t>frame = new JFrame("Chatter");</a:t>
            </a:r>
          </a:p>
          <a:p>
            <a:pPr marL="0" indent="0">
              <a:buNone/>
            </a:pPr>
            <a:r>
              <a:rPr lang="en-US" sz="1600" dirty="0"/>
              <a:t>    </a:t>
            </a:r>
            <a:r>
              <a:rPr lang="en-US" sz="1600" dirty="0" smtClean="0"/>
              <a:t>     </a:t>
            </a:r>
            <a:r>
              <a:rPr lang="en-US" sz="1600" dirty="0" err="1" smtClean="0"/>
              <a:t>JTextField</a:t>
            </a:r>
            <a:r>
              <a:rPr lang="en-US" sz="1600" dirty="0" smtClean="0"/>
              <a:t> </a:t>
            </a:r>
            <a:r>
              <a:rPr lang="en-US" sz="1600" dirty="0" err="1"/>
              <a:t>textField</a:t>
            </a:r>
            <a:r>
              <a:rPr lang="en-US" sz="1600" dirty="0"/>
              <a:t> = new </a:t>
            </a:r>
            <a:r>
              <a:rPr lang="en-US" sz="1600" dirty="0" err="1"/>
              <a:t>JTextField</a:t>
            </a:r>
            <a:r>
              <a:rPr lang="en-US" sz="1600" dirty="0"/>
              <a:t>(40);</a:t>
            </a:r>
          </a:p>
          <a:p>
            <a:pPr marL="0" indent="0">
              <a:buNone/>
            </a:pPr>
            <a:r>
              <a:rPr lang="en-US" sz="1600" dirty="0"/>
              <a:t>    </a:t>
            </a:r>
            <a:r>
              <a:rPr lang="en-US" sz="1600" dirty="0" smtClean="0"/>
              <a:t>     </a:t>
            </a:r>
            <a:r>
              <a:rPr lang="en-US" sz="1600" dirty="0" err="1" smtClean="0"/>
              <a:t>JTextArea</a:t>
            </a:r>
            <a:r>
              <a:rPr lang="en-US" sz="1600" dirty="0" smtClean="0"/>
              <a:t> </a:t>
            </a:r>
            <a:r>
              <a:rPr lang="en-US" sz="1600" dirty="0" err="1"/>
              <a:t>messageArea</a:t>
            </a:r>
            <a:r>
              <a:rPr lang="en-US" sz="1600" dirty="0"/>
              <a:t> = new </a:t>
            </a:r>
            <a:r>
              <a:rPr lang="en-US" sz="1600" dirty="0" err="1"/>
              <a:t>JTextArea</a:t>
            </a:r>
            <a:r>
              <a:rPr lang="en-US" sz="1600" dirty="0"/>
              <a:t>(8, 40</a:t>
            </a:r>
            <a:r>
              <a:rPr lang="en-US" sz="1600" dirty="0" smtClean="0"/>
              <a:t>);</a:t>
            </a:r>
          </a:p>
          <a:p>
            <a:pPr marL="0" indent="0">
              <a:buNone/>
            </a:pPr>
            <a:r>
              <a:rPr lang="en-US" sz="1600" dirty="0" smtClean="0"/>
              <a:t>         public </a:t>
            </a:r>
            <a:r>
              <a:rPr lang="en-US" sz="1600" dirty="0" err="1"/>
              <a:t>ChatClient</a:t>
            </a:r>
            <a:r>
              <a:rPr lang="en-US" sz="1600" dirty="0"/>
              <a:t>() {</a:t>
            </a:r>
          </a:p>
          <a:p>
            <a:pPr marL="0" indent="0">
              <a:buNone/>
            </a:pPr>
            <a:r>
              <a:rPr lang="en-US" sz="1600" dirty="0"/>
              <a:t>        </a:t>
            </a:r>
            <a:r>
              <a:rPr lang="en-US" sz="1600" dirty="0" smtClean="0"/>
              <a:t>        </a:t>
            </a:r>
            <a:r>
              <a:rPr lang="en-US" sz="1600" dirty="0" err="1" smtClean="0"/>
              <a:t>textField.setEditable</a:t>
            </a:r>
            <a:r>
              <a:rPr lang="en-US" sz="1600" dirty="0" smtClean="0"/>
              <a:t>(false</a:t>
            </a:r>
            <a:r>
              <a:rPr lang="en-US" sz="1600" dirty="0"/>
              <a:t>);</a:t>
            </a:r>
          </a:p>
          <a:p>
            <a:pPr marL="0" indent="0">
              <a:buNone/>
            </a:pPr>
            <a:r>
              <a:rPr lang="en-US" sz="1600" dirty="0"/>
              <a:t>       </a:t>
            </a:r>
            <a:r>
              <a:rPr lang="en-US" sz="1600" dirty="0" smtClean="0"/>
              <a:t>         </a:t>
            </a:r>
            <a:r>
              <a:rPr lang="en-US" sz="1600" dirty="0" err="1" smtClean="0"/>
              <a:t>messageArea.setEditable</a:t>
            </a:r>
            <a:r>
              <a:rPr lang="en-US" sz="1600" dirty="0" smtClean="0"/>
              <a:t>(false</a:t>
            </a:r>
            <a:r>
              <a:rPr lang="en-US" sz="1600" dirty="0"/>
              <a:t>);</a:t>
            </a:r>
          </a:p>
          <a:p>
            <a:pPr marL="0" indent="0">
              <a:buNone/>
            </a:pPr>
            <a:r>
              <a:rPr lang="en-US" sz="1600" dirty="0"/>
              <a:t>        </a:t>
            </a:r>
            <a:r>
              <a:rPr lang="en-US" sz="1600" dirty="0" smtClean="0"/>
              <a:t>        </a:t>
            </a:r>
            <a:r>
              <a:rPr lang="en-US" sz="1600" dirty="0" err="1" smtClean="0"/>
              <a:t>frame.getContentPane</a:t>
            </a:r>
            <a:r>
              <a:rPr lang="en-US" sz="1600" dirty="0"/>
              <a:t>().add(</a:t>
            </a:r>
            <a:r>
              <a:rPr lang="en-US" sz="1600" dirty="0" err="1"/>
              <a:t>textField</a:t>
            </a:r>
            <a:r>
              <a:rPr lang="en-US" sz="1600" dirty="0"/>
              <a:t>, "North");</a:t>
            </a:r>
          </a:p>
          <a:p>
            <a:pPr marL="0" indent="0">
              <a:buNone/>
            </a:pPr>
            <a:r>
              <a:rPr lang="en-US" sz="1600" dirty="0"/>
              <a:t>        </a:t>
            </a:r>
            <a:r>
              <a:rPr lang="en-US" sz="1600" dirty="0" smtClean="0"/>
              <a:t>        </a:t>
            </a:r>
            <a:r>
              <a:rPr lang="en-US" sz="1600" dirty="0" err="1" smtClean="0"/>
              <a:t>frame.getContentPane</a:t>
            </a:r>
            <a:r>
              <a:rPr lang="en-US" sz="1600" dirty="0"/>
              <a:t>().add(new </a:t>
            </a:r>
            <a:r>
              <a:rPr lang="en-US" sz="1600" dirty="0" err="1"/>
              <a:t>JScrollPane</a:t>
            </a:r>
            <a:r>
              <a:rPr lang="en-US" sz="1600" dirty="0"/>
              <a:t>(</a:t>
            </a:r>
            <a:r>
              <a:rPr lang="en-US" sz="1600" dirty="0" err="1"/>
              <a:t>messageArea</a:t>
            </a:r>
            <a:r>
              <a:rPr lang="en-US" sz="1600" dirty="0"/>
              <a:t>), "Center");</a:t>
            </a:r>
          </a:p>
          <a:p>
            <a:pPr marL="0" indent="0">
              <a:buNone/>
            </a:pPr>
            <a:r>
              <a:rPr lang="en-US" sz="1600" dirty="0"/>
              <a:t>        </a:t>
            </a:r>
            <a:r>
              <a:rPr lang="en-US" sz="1600" dirty="0" smtClean="0"/>
              <a:t>        </a:t>
            </a:r>
            <a:r>
              <a:rPr lang="en-US" sz="1600" dirty="0" err="1" smtClean="0"/>
              <a:t>frame.pack</a:t>
            </a:r>
            <a:r>
              <a:rPr lang="en-US" sz="1600" dirty="0"/>
              <a:t>();</a:t>
            </a:r>
          </a:p>
        </p:txBody>
      </p:sp>
    </p:spTree>
    <p:extLst>
      <p:ext uri="{BB962C8B-B14F-4D97-AF65-F5344CB8AC3E}">
        <p14:creationId xmlns:p14="http://schemas.microsoft.com/office/powerpoint/2010/main" val="1723536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210065"/>
            <a:ext cx="10972800" cy="6437870"/>
          </a:xfrm>
        </p:spPr>
        <p:txBody>
          <a:bodyPr>
            <a:normAutofit/>
          </a:bodyPr>
          <a:lstStyle/>
          <a:p>
            <a:pPr marL="0" indent="0">
              <a:buNone/>
            </a:pPr>
            <a:r>
              <a:rPr lang="en-US" sz="1600" dirty="0" smtClean="0"/>
              <a:t>             </a:t>
            </a:r>
            <a:r>
              <a:rPr lang="en-US" sz="1600" dirty="0" err="1" smtClean="0"/>
              <a:t>textField.addActionListener</a:t>
            </a:r>
            <a:r>
              <a:rPr lang="en-US" sz="1600" dirty="0" smtClean="0"/>
              <a:t>(new </a:t>
            </a:r>
            <a:r>
              <a:rPr lang="en-US" sz="1600" dirty="0" err="1"/>
              <a:t>ActionListener</a:t>
            </a:r>
            <a:r>
              <a:rPr lang="en-US" sz="1600" dirty="0"/>
              <a:t>() {</a:t>
            </a:r>
          </a:p>
          <a:p>
            <a:pPr marL="0" indent="0">
              <a:buNone/>
            </a:pPr>
            <a:r>
              <a:rPr lang="en-US" sz="1600" dirty="0" smtClean="0"/>
              <a:t>                    public </a:t>
            </a:r>
            <a:r>
              <a:rPr lang="en-US" sz="1600" dirty="0"/>
              <a:t>void </a:t>
            </a:r>
            <a:r>
              <a:rPr lang="en-US" sz="1600" dirty="0" err="1"/>
              <a:t>actionPerformed</a:t>
            </a:r>
            <a:r>
              <a:rPr lang="en-US" sz="1600" dirty="0"/>
              <a:t>(</a:t>
            </a:r>
            <a:r>
              <a:rPr lang="en-US" sz="1600" dirty="0" err="1"/>
              <a:t>ActionEvent</a:t>
            </a:r>
            <a:r>
              <a:rPr lang="en-US" sz="1600" dirty="0"/>
              <a:t> e) {</a:t>
            </a:r>
          </a:p>
          <a:p>
            <a:pPr marL="0" indent="0">
              <a:buNone/>
            </a:pPr>
            <a:r>
              <a:rPr lang="en-US" sz="1600" dirty="0"/>
              <a:t>                </a:t>
            </a:r>
            <a:r>
              <a:rPr lang="en-US" sz="1600" dirty="0" smtClean="0"/>
              <a:t>           </a:t>
            </a:r>
            <a:r>
              <a:rPr lang="en-US" sz="1600" dirty="0" err="1" smtClean="0"/>
              <a:t>out.println</a:t>
            </a:r>
            <a:r>
              <a:rPr lang="en-US" sz="1600" dirty="0" smtClean="0"/>
              <a:t>(</a:t>
            </a:r>
            <a:r>
              <a:rPr lang="en-US" sz="1600" dirty="0" err="1" smtClean="0"/>
              <a:t>textField.getText</a:t>
            </a:r>
            <a:r>
              <a:rPr lang="en-US" sz="1600" dirty="0"/>
              <a:t>());</a:t>
            </a:r>
          </a:p>
          <a:p>
            <a:pPr marL="0" indent="0">
              <a:buNone/>
            </a:pPr>
            <a:r>
              <a:rPr lang="en-US" sz="1600" dirty="0"/>
              <a:t>               </a:t>
            </a:r>
            <a:r>
              <a:rPr lang="en-US" sz="1600" dirty="0" smtClean="0"/>
              <a:t>            </a:t>
            </a:r>
            <a:r>
              <a:rPr lang="en-US" sz="1600" dirty="0" err="1" smtClean="0"/>
              <a:t>textField.setText</a:t>
            </a:r>
            <a:r>
              <a:rPr lang="en-US" sz="1600" dirty="0"/>
              <a:t>("");//clear the </a:t>
            </a:r>
            <a:r>
              <a:rPr lang="en-US" sz="1600" dirty="0" err="1"/>
              <a:t>textfield</a:t>
            </a:r>
            <a:r>
              <a:rPr lang="en-US" sz="1600" dirty="0"/>
              <a:t> for the next message</a:t>
            </a:r>
          </a:p>
          <a:p>
            <a:pPr marL="0" indent="0">
              <a:buNone/>
            </a:pPr>
            <a:r>
              <a:rPr lang="en-US" sz="1600" dirty="0"/>
              <a:t>            </a:t>
            </a:r>
            <a:r>
              <a:rPr lang="en-US" sz="1600" dirty="0" smtClean="0"/>
              <a:t>        }</a:t>
            </a:r>
            <a:endParaRPr lang="en-US" sz="1600" dirty="0"/>
          </a:p>
          <a:p>
            <a:pPr marL="0" indent="0">
              <a:buNone/>
            </a:pPr>
            <a:r>
              <a:rPr lang="en-US" sz="1600" dirty="0"/>
              <a:t>        </a:t>
            </a:r>
            <a:r>
              <a:rPr lang="en-US" sz="1600" dirty="0" smtClean="0"/>
              <a:t>     });</a:t>
            </a:r>
            <a:endParaRPr lang="en-US" sz="1600" dirty="0"/>
          </a:p>
          <a:p>
            <a:pPr marL="0" indent="0">
              <a:buNone/>
            </a:pPr>
            <a:r>
              <a:rPr lang="en-US" sz="1600" dirty="0"/>
              <a:t>    </a:t>
            </a:r>
            <a:r>
              <a:rPr lang="en-US" sz="1600" dirty="0" smtClean="0"/>
              <a:t>    }</a:t>
            </a:r>
          </a:p>
          <a:p>
            <a:pPr marL="400050" lvl="1" indent="0">
              <a:buNone/>
            </a:pPr>
            <a:r>
              <a:rPr lang="en-US" sz="1600" dirty="0"/>
              <a:t>private String </a:t>
            </a:r>
            <a:r>
              <a:rPr lang="en-US" sz="1600" dirty="0" err="1"/>
              <a:t>getName</a:t>
            </a:r>
            <a:r>
              <a:rPr lang="en-US" sz="1600" dirty="0"/>
              <a:t>() {</a:t>
            </a:r>
          </a:p>
          <a:p>
            <a:pPr marL="400050" lvl="1" indent="0">
              <a:buNone/>
            </a:pPr>
            <a:r>
              <a:rPr lang="en-US" sz="1600" dirty="0"/>
              <a:t>        return </a:t>
            </a:r>
            <a:r>
              <a:rPr lang="en-US" sz="1600" dirty="0" err="1"/>
              <a:t>JOptionPane.</a:t>
            </a:r>
            <a:r>
              <a:rPr lang="en-US" sz="1600" i="1" dirty="0" err="1"/>
              <a:t>showInputDialog</a:t>
            </a:r>
            <a:r>
              <a:rPr lang="en-US" sz="1600" i="1" dirty="0" smtClean="0"/>
              <a:t>(</a:t>
            </a:r>
          </a:p>
          <a:p>
            <a:pPr marL="400050" lvl="1" indent="0">
              <a:buNone/>
            </a:pPr>
            <a:r>
              <a:rPr lang="en-US" sz="1600" dirty="0" smtClean="0"/>
              <a:t>               frame,</a:t>
            </a:r>
          </a:p>
          <a:p>
            <a:pPr marL="400050" lvl="1" indent="0">
              <a:buNone/>
            </a:pPr>
            <a:r>
              <a:rPr lang="en-US" sz="1600" dirty="0" smtClean="0"/>
              <a:t>              "</a:t>
            </a:r>
            <a:r>
              <a:rPr lang="en-US" sz="1600" dirty="0"/>
              <a:t>Choose a nick name:",</a:t>
            </a:r>
          </a:p>
          <a:p>
            <a:pPr marL="400050" lvl="1" indent="0">
              <a:buNone/>
            </a:pPr>
            <a:r>
              <a:rPr lang="en-US" sz="1600" dirty="0"/>
              <a:t>            </a:t>
            </a:r>
            <a:r>
              <a:rPr lang="en-US" sz="1600" dirty="0" smtClean="0"/>
              <a:t>  "</a:t>
            </a:r>
            <a:r>
              <a:rPr lang="en-US" sz="1600" dirty="0"/>
              <a:t>Nick name selection",</a:t>
            </a:r>
          </a:p>
          <a:p>
            <a:pPr marL="400050" lvl="1" indent="0">
              <a:buNone/>
            </a:pPr>
            <a:r>
              <a:rPr lang="en-US" sz="1600" dirty="0"/>
              <a:t>            </a:t>
            </a:r>
            <a:r>
              <a:rPr lang="en-US" sz="1600" dirty="0" smtClean="0"/>
              <a:t>  </a:t>
            </a:r>
            <a:r>
              <a:rPr lang="en-US" sz="1600" dirty="0" err="1" smtClean="0"/>
              <a:t>JOptionPane.</a:t>
            </a:r>
            <a:r>
              <a:rPr lang="en-US" sz="1600" i="1" dirty="0" err="1" smtClean="0"/>
              <a:t>PLAIN_MESSAGE</a:t>
            </a:r>
            <a:r>
              <a:rPr lang="en-US" sz="1600" i="1" dirty="0" smtClean="0"/>
              <a:t>);</a:t>
            </a:r>
          </a:p>
          <a:p>
            <a:pPr marL="400050" lvl="1" indent="0">
              <a:buNone/>
            </a:pPr>
            <a:r>
              <a:rPr lang="en-US" sz="1600" dirty="0" smtClean="0"/>
              <a:t>}</a:t>
            </a:r>
            <a:endParaRPr lang="en-US" sz="1600" dirty="0"/>
          </a:p>
        </p:txBody>
      </p:sp>
    </p:spTree>
    <p:extLst>
      <p:ext uri="{BB962C8B-B14F-4D97-AF65-F5344CB8AC3E}">
        <p14:creationId xmlns:p14="http://schemas.microsoft.com/office/powerpoint/2010/main" val="42575550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210065"/>
            <a:ext cx="10972800" cy="6437870"/>
          </a:xfrm>
        </p:spPr>
        <p:txBody>
          <a:bodyPr>
            <a:normAutofit/>
          </a:bodyPr>
          <a:lstStyle/>
          <a:p>
            <a:pPr marL="0" indent="0">
              <a:buNone/>
            </a:pPr>
            <a:r>
              <a:rPr lang="en-US" sz="1600" dirty="0"/>
              <a:t>private void run() throws </a:t>
            </a:r>
            <a:r>
              <a:rPr lang="en-US" sz="1600" dirty="0" err="1"/>
              <a:t>IOException</a:t>
            </a:r>
            <a:r>
              <a:rPr lang="en-US" sz="1600" dirty="0"/>
              <a:t> {</a:t>
            </a:r>
          </a:p>
          <a:p>
            <a:endParaRPr lang="en-US" sz="1600" dirty="0"/>
          </a:p>
          <a:p>
            <a:pPr marL="0" indent="0">
              <a:buNone/>
            </a:pPr>
            <a:r>
              <a:rPr lang="en-US" sz="1600" dirty="0"/>
              <a:t>        // Make connection and initialize streams</a:t>
            </a:r>
          </a:p>
          <a:p>
            <a:pPr marL="0" indent="0">
              <a:buNone/>
            </a:pPr>
            <a:r>
              <a:rPr lang="en-US" sz="1600" dirty="0" smtClean="0"/>
              <a:t>        Socket </a:t>
            </a:r>
            <a:r>
              <a:rPr lang="en-US" sz="1600" dirty="0" err="1"/>
              <a:t>socket</a:t>
            </a:r>
            <a:r>
              <a:rPr lang="en-US" sz="1600" dirty="0"/>
              <a:t> = new Socket("localhost", 9098);</a:t>
            </a:r>
          </a:p>
          <a:p>
            <a:pPr marL="0" indent="0">
              <a:buNone/>
            </a:pPr>
            <a:r>
              <a:rPr lang="en-US" sz="1600" dirty="0"/>
              <a:t>        in = new </a:t>
            </a:r>
            <a:r>
              <a:rPr lang="en-US" sz="1600" dirty="0" err="1"/>
              <a:t>BufferedReader</a:t>
            </a:r>
            <a:r>
              <a:rPr lang="en-US" sz="1600" dirty="0"/>
              <a:t>(new </a:t>
            </a:r>
            <a:r>
              <a:rPr lang="en-US" sz="1600" dirty="0" err="1" smtClean="0"/>
              <a:t>InputStreamReader</a:t>
            </a:r>
            <a:r>
              <a:rPr lang="en-US" sz="1600" dirty="0" smtClean="0"/>
              <a:t>(</a:t>
            </a:r>
            <a:r>
              <a:rPr lang="en-US" sz="1600" dirty="0" err="1" smtClean="0"/>
              <a:t>socket.getInputStream</a:t>
            </a:r>
            <a:r>
              <a:rPr lang="en-US" sz="1600" dirty="0"/>
              <a:t>()));</a:t>
            </a:r>
          </a:p>
          <a:p>
            <a:pPr marL="0" indent="0">
              <a:buNone/>
            </a:pPr>
            <a:r>
              <a:rPr lang="en-US" sz="1600" dirty="0"/>
              <a:t>        out = new </a:t>
            </a:r>
            <a:r>
              <a:rPr lang="en-US" sz="1600" dirty="0" err="1"/>
              <a:t>PrintWriter</a:t>
            </a:r>
            <a:r>
              <a:rPr lang="en-US" sz="1600" dirty="0"/>
              <a:t>(</a:t>
            </a:r>
            <a:r>
              <a:rPr lang="en-US" sz="1600" dirty="0" err="1"/>
              <a:t>socket.getOutputStream</a:t>
            </a:r>
            <a:r>
              <a:rPr lang="en-US" sz="1600" dirty="0"/>
              <a:t>(), true);</a:t>
            </a:r>
          </a:p>
          <a:p>
            <a:endParaRPr lang="en-US" sz="1600" dirty="0"/>
          </a:p>
          <a:p>
            <a:pPr marL="0" indent="0">
              <a:buNone/>
            </a:pPr>
            <a:r>
              <a:rPr lang="en-US" sz="1600" dirty="0"/>
              <a:t>        // Process all messages from server, according to the protocol.</a:t>
            </a:r>
          </a:p>
          <a:p>
            <a:pPr marL="0" indent="0">
              <a:buNone/>
            </a:pPr>
            <a:r>
              <a:rPr lang="en-US" sz="1600" dirty="0"/>
              <a:t>        while (true) {</a:t>
            </a:r>
          </a:p>
          <a:p>
            <a:pPr marL="0" indent="0">
              <a:buNone/>
            </a:pPr>
            <a:r>
              <a:rPr lang="en-US" sz="1600" dirty="0"/>
              <a:t>            </a:t>
            </a:r>
            <a:r>
              <a:rPr lang="en-US" sz="1600" dirty="0" smtClean="0"/>
              <a:t>    String </a:t>
            </a:r>
            <a:r>
              <a:rPr lang="en-US" sz="1600" dirty="0"/>
              <a:t>line = </a:t>
            </a:r>
            <a:r>
              <a:rPr lang="en-US" sz="1600" dirty="0" err="1"/>
              <a:t>in.readLine</a:t>
            </a:r>
            <a:r>
              <a:rPr lang="en-US" sz="1600" dirty="0"/>
              <a:t>();</a:t>
            </a:r>
          </a:p>
          <a:p>
            <a:pPr marL="0" indent="0">
              <a:buNone/>
            </a:pPr>
            <a:r>
              <a:rPr lang="en-US" sz="1600" dirty="0"/>
              <a:t>           </a:t>
            </a:r>
            <a:r>
              <a:rPr lang="en-US" sz="1600" dirty="0" smtClean="0"/>
              <a:t>     </a:t>
            </a:r>
            <a:r>
              <a:rPr lang="en-US" sz="1600" dirty="0"/>
              <a:t>if (</a:t>
            </a:r>
            <a:r>
              <a:rPr lang="en-US" sz="1600" dirty="0" err="1"/>
              <a:t>line.startsWith</a:t>
            </a:r>
            <a:r>
              <a:rPr lang="en-US" sz="1600" dirty="0"/>
              <a:t>("SUBMITNAME")) {</a:t>
            </a:r>
          </a:p>
          <a:p>
            <a:pPr marL="0" indent="0">
              <a:buNone/>
            </a:pPr>
            <a:r>
              <a:rPr lang="en-US" sz="1600" dirty="0"/>
              <a:t>                </a:t>
            </a:r>
            <a:r>
              <a:rPr lang="en-US" sz="1600" dirty="0" smtClean="0"/>
              <a:t>         </a:t>
            </a:r>
            <a:r>
              <a:rPr lang="en-US" sz="1600" dirty="0" err="1" smtClean="0"/>
              <a:t>out.println</a:t>
            </a:r>
            <a:r>
              <a:rPr lang="en-US" sz="1600" dirty="0" smtClean="0"/>
              <a:t>(</a:t>
            </a:r>
            <a:r>
              <a:rPr lang="en-US" sz="1600" dirty="0" err="1" smtClean="0"/>
              <a:t>getName</a:t>
            </a:r>
            <a:r>
              <a:rPr lang="en-US" sz="1600" dirty="0"/>
              <a:t>());</a:t>
            </a:r>
          </a:p>
          <a:p>
            <a:pPr marL="0" indent="0">
              <a:buNone/>
            </a:pPr>
            <a:r>
              <a:rPr lang="en-US" sz="1600" dirty="0"/>
              <a:t>            </a:t>
            </a:r>
            <a:r>
              <a:rPr lang="en-US" sz="1600" dirty="0" smtClean="0"/>
              <a:t>    } </a:t>
            </a:r>
            <a:r>
              <a:rPr lang="en-US" sz="1600" dirty="0"/>
              <a:t>else if (</a:t>
            </a:r>
            <a:r>
              <a:rPr lang="en-US" sz="1600" dirty="0" err="1"/>
              <a:t>line.startsWith</a:t>
            </a:r>
            <a:r>
              <a:rPr lang="en-US" sz="1600" dirty="0"/>
              <a:t>("NAMEACCEPTED")) {</a:t>
            </a:r>
          </a:p>
          <a:p>
            <a:pPr marL="0" indent="0">
              <a:buNone/>
            </a:pPr>
            <a:r>
              <a:rPr lang="en-US" sz="1600" dirty="0"/>
              <a:t>                </a:t>
            </a:r>
            <a:r>
              <a:rPr lang="en-US" sz="1600" dirty="0" smtClean="0"/>
              <a:t>         </a:t>
            </a:r>
            <a:r>
              <a:rPr lang="en-US" sz="1600" dirty="0" err="1" smtClean="0"/>
              <a:t>textField.setEditable</a:t>
            </a:r>
            <a:r>
              <a:rPr lang="en-US" sz="1600" dirty="0" smtClean="0"/>
              <a:t>(true</a:t>
            </a:r>
            <a:r>
              <a:rPr lang="en-US" sz="1600" dirty="0"/>
              <a:t>);</a:t>
            </a:r>
          </a:p>
          <a:p>
            <a:pPr marL="0" indent="0">
              <a:buNone/>
            </a:pPr>
            <a:r>
              <a:rPr lang="en-US" sz="1600" dirty="0"/>
              <a:t>            </a:t>
            </a:r>
            <a:r>
              <a:rPr lang="en-US" sz="1600" dirty="0" smtClean="0"/>
              <a:t>    } </a:t>
            </a:r>
            <a:r>
              <a:rPr lang="en-US" sz="1600" dirty="0"/>
              <a:t>else if (</a:t>
            </a:r>
            <a:r>
              <a:rPr lang="en-US" sz="1600" dirty="0" err="1"/>
              <a:t>line.startsWith</a:t>
            </a:r>
            <a:r>
              <a:rPr lang="en-US" sz="1600" dirty="0"/>
              <a:t>("MESSAGE")) {</a:t>
            </a:r>
          </a:p>
          <a:p>
            <a:pPr marL="0" indent="0">
              <a:buNone/>
            </a:pPr>
            <a:r>
              <a:rPr lang="en-US" sz="1600" dirty="0"/>
              <a:t>                </a:t>
            </a:r>
            <a:r>
              <a:rPr lang="en-US" sz="1600" dirty="0" smtClean="0"/>
              <a:t>         </a:t>
            </a:r>
            <a:r>
              <a:rPr lang="en-US" sz="1600" dirty="0" err="1" smtClean="0"/>
              <a:t>messageArea.append</a:t>
            </a:r>
            <a:r>
              <a:rPr lang="en-US" sz="1600" dirty="0" smtClean="0"/>
              <a:t>(</a:t>
            </a:r>
            <a:r>
              <a:rPr lang="en-US" sz="1600" dirty="0" err="1" smtClean="0"/>
              <a:t>line.substring</a:t>
            </a:r>
            <a:r>
              <a:rPr lang="en-US" sz="1600" dirty="0" smtClean="0"/>
              <a:t>(8</a:t>
            </a:r>
            <a:r>
              <a:rPr lang="en-US" sz="1600" dirty="0"/>
              <a:t>) + "\n");</a:t>
            </a:r>
          </a:p>
          <a:p>
            <a:pPr marL="0" indent="0">
              <a:buNone/>
            </a:pPr>
            <a:r>
              <a:rPr lang="en-US" sz="1600" dirty="0"/>
              <a:t>            </a:t>
            </a:r>
            <a:r>
              <a:rPr lang="en-US" sz="1600" dirty="0" smtClean="0"/>
              <a:t>    }</a:t>
            </a:r>
            <a:endParaRPr lang="en-US" sz="1600" dirty="0"/>
          </a:p>
          <a:p>
            <a:pPr marL="0" indent="0">
              <a:buNone/>
            </a:pPr>
            <a:r>
              <a:rPr lang="en-US" sz="1600" dirty="0"/>
              <a:t>        }</a:t>
            </a:r>
          </a:p>
          <a:p>
            <a:pPr marL="0" indent="0">
              <a:buNone/>
            </a:pPr>
            <a:r>
              <a:rPr lang="en-US" sz="1600" dirty="0"/>
              <a:t>    }</a:t>
            </a:r>
          </a:p>
        </p:txBody>
      </p:sp>
    </p:spTree>
    <p:extLst>
      <p:ext uri="{BB962C8B-B14F-4D97-AF65-F5344CB8AC3E}">
        <p14:creationId xmlns:p14="http://schemas.microsoft.com/office/powerpoint/2010/main" val="1266385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400050" lvl="1" indent="0">
              <a:buNone/>
            </a:pPr>
            <a:r>
              <a:rPr lang="en-US" sz="1800" dirty="0"/>
              <a:t>public static void main(String[] </a:t>
            </a:r>
            <a:r>
              <a:rPr lang="en-US" sz="1800" dirty="0" err="1"/>
              <a:t>args</a:t>
            </a:r>
            <a:r>
              <a:rPr lang="en-US" sz="1800" dirty="0"/>
              <a:t>) throws Exception {</a:t>
            </a:r>
          </a:p>
          <a:p>
            <a:pPr marL="400050" lvl="1" indent="0">
              <a:buNone/>
            </a:pPr>
            <a:r>
              <a:rPr lang="en-US" sz="1800" dirty="0"/>
              <a:t>        </a:t>
            </a:r>
            <a:r>
              <a:rPr lang="en-US" sz="1800" dirty="0" err="1"/>
              <a:t>ChatClient</a:t>
            </a:r>
            <a:r>
              <a:rPr lang="en-US" sz="1800" dirty="0"/>
              <a:t> client = new </a:t>
            </a:r>
            <a:r>
              <a:rPr lang="en-US" sz="1800" dirty="0" err="1"/>
              <a:t>ChatClient</a:t>
            </a:r>
            <a:r>
              <a:rPr lang="en-US" sz="1800" dirty="0"/>
              <a:t>();</a:t>
            </a:r>
          </a:p>
          <a:p>
            <a:pPr marL="400050" lvl="1" indent="0">
              <a:buNone/>
            </a:pPr>
            <a:r>
              <a:rPr lang="en-US" sz="1800" dirty="0"/>
              <a:t>        </a:t>
            </a:r>
            <a:r>
              <a:rPr lang="en-US" sz="1800" dirty="0" err="1"/>
              <a:t>client.frame.setDefaultCloseOperation</a:t>
            </a:r>
            <a:r>
              <a:rPr lang="en-US" sz="1800" dirty="0"/>
              <a:t>(</a:t>
            </a:r>
            <a:r>
              <a:rPr lang="en-US" sz="1800" dirty="0" err="1"/>
              <a:t>JFrame.</a:t>
            </a:r>
            <a:r>
              <a:rPr lang="en-US" sz="1800" i="1" dirty="0" err="1"/>
              <a:t>EXIT_ON_CLOSE</a:t>
            </a:r>
            <a:r>
              <a:rPr lang="en-US" sz="1800" i="1" dirty="0"/>
              <a:t>);</a:t>
            </a:r>
          </a:p>
          <a:p>
            <a:pPr marL="400050" lvl="1" indent="0">
              <a:buNone/>
            </a:pPr>
            <a:r>
              <a:rPr lang="en-US" sz="1800" dirty="0"/>
              <a:t>        </a:t>
            </a:r>
            <a:r>
              <a:rPr lang="en-US" sz="1800" dirty="0" err="1"/>
              <a:t>client.frame.setVisible</a:t>
            </a:r>
            <a:r>
              <a:rPr lang="en-US" sz="1800" dirty="0"/>
              <a:t>(true);</a:t>
            </a:r>
          </a:p>
          <a:p>
            <a:pPr marL="400050" lvl="1" indent="0">
              <a:buNone/>
            </a:pPr>
            <a:r>
              <a:rPr lang="en-US" sz="1800" dirty="0"/>
              <a:t>        </a:t>
            </a:r>
            <a:r>
              <a:rPr lang="en-US" sz="1800" dirty="0" err="1"/>
              <a:t>client.run</a:t>
            </a:r>
            <a:r>
              <a:rPr lang="en-US" sz="1800" dirty="0"/>
              <a:t>();</a:t>
            </a:r>
          </a:p>
          <a:p>
            <a:pPr marL="400050" lvl="1" indent="0">
              <a:buNone/>
            </a:pPr>
            <a:r>
              <a:rPr lang="en-US" sz="1800" dirty="0"/>
              <a:t>    }</a:t>
            </a:r>
          </a:p>
          <a:p>
            <a:pPr marL="0" indent="0">
              <a:buNone/>
            </a:pPr>
            <a:r>
              <a:rPr lang="en-US" sz="1800" dirty="0"/>
              <a:t>}</a:t>
            </a:r>
          </a:p>
        </p:txBody>
      </p:sp>
    </p:spTree>
    <p:extLst>
      <p:ext uri="{BB962C8B-B14F-4D97-AF65-F5344CB8AC3E}">
        <p14:creationId xmlns:p14="http://schemas.microsoft.com/office/powerpoint/2010/main" val="1792254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84422"/>
          </a:xfrm>
        </p:spPr>
        <p:txBody>
          <a:bodyPr>
            <a:normAutofit/>
          </a:bodyPr>
          <a:lstStyle/>
          <a:p>
            <a:pPr algn="l"/>
            <a:r>
              <a:rPr lang="en-US" sz="2800" b="1" dirty="0" smtClean="0"/>
              <a:t>Application</a:t>
            </a:r>
            <a:endParaRPr lang="en-US" sz="2800" b="1" dirty="0"/>
          </a:p>
        </p:txBody>
      </p:sp>
      <p:sp>
        <p:nvSpPr>
          <p:cNvPr id="3" name="内容占位符 2"/>
          <p:cNvSpPr>
            <a:spLocks noGrp="1"/>
          </p:cNvSpPr>
          <p:nvPr>
            <p:ph idx="1"/>
          </p:nvPr>
        </p:nvSpPr>
        <p:spPr/>
        <p:txBody>
          <a:bodyPr>
            <a:normAutofit/>
          </a:bodyPr>
          <a:lstStyle/>
          <a:p>
            <a:pPr>
              <a:lnSpc>
                <a:spcPct val="150000"/>
              </a:lnSpc>
            </a:pPr>
            <a:r>
              <a:rPr lang="en-US" altLang="zh-CN" sz="2000" b="1" dirty="0" smtClean="0"/>
              <a:t>TCP</a:t>
            </a:r>
            <a:r>
              <a:rPr lang="zh-CN" altLang="en-US" sz="2000" dirty="0" smtClean="0"/>
              <a:t> </a:t>
            </a:r>
            <a:r>
              <a:rPr lang="en-US" altLang="zh-CN" sz="2000" dirty="0" smtClean="0"/>
              <a:t>is most widely used in web communication</a:t>
            </a:r>
            <a:r>
              <a:rPr lang="zh-CN" altLang="en-US" sz="2000" dirty="0" smtClean="0"/>
              <a:t>，</a:t>
            </a:r>
            <a:r>
              <a:rPr lang="en-US" altLang="zh-CN" sz="2000" dirty="0" smtClean="0"/>
              <a:t>like remote connection</a:t>
            </a:r>
            <a:r>
              <a:rPr lang="zh-CN" altLang="en-US" sz="2000" dirty="0" smtClean="0"/>
              <a:t>（</a:t>
            </a:r>
            <a:r>
              <a:rPr lang="en-US" altLang="zh-CN" sz="2000" dirty="0"/>
              <a:t>Telnet</a:t>
            </a:r>
            <a:r>
              <a:rPr lang="zh-CN" altLang="en-US" sz="2000" dirty="0" smtClean="0"/>
              <a:t>）</a:t>
            </a:r>
            <a:r>
              <a:rPr lang="en-US" altLang="zh-CN" sz="2000" dirty="0" smtClean="0"/>
              <a:t>and file transfer</a:t>
            </a:r>
            <a:r>
              <a:rPr lang="zh-CN" altLang="en-US" sz="2000" dirty="0" smtClean="0"/>
              <a:t>（</a:t>
            </a:r>
            <a:r>
              <a:rPr lang="en-US" altLang="zh-CN" sz="2000" dirty="0"/>
              <a:t>FTP</a:t>
            </a:r>
            <a:r>
              <a:rPr lang="zh-CN" altLang="en-US" sz="2000" dirty="0" smtClean="0"/>
              <a:t>）</a:t>
            </a:r>
            <a:r>
              <a:rPr lang="en-US" altLang="zh-CN" sz="2000" dirty="0" smtClean="0"/>
              <a:t>both require the data which has random size  to  be sent accurately .</a:t>
            </a:r>
            <a:r>
              <a:rPr lang="zh-CN" altLang="en-US" sz="2000" dirty="0" smtClean="0"/>
              <a:t> </a:t>
            </a:r>
            <a:r>
              <a:rPr lang="en-US" altLang="zh-CN" sz="2000" dirty="0" smtClean="0"/>
              <a:t>But reliable transfer always sacrifice a lot </a:t>
            </a:r>
            <a:r>
              <a:rPr lang="en-US" altLang="zh-CN" sz="2000" dirty="0"/>
              <a:t>,</a:t>
            </a:r>
            <a:r>
              <a:rPr lang="en-US" altLang="zh-CN" sz="2000" dirty="0" smtClean="0"/>
              <a:t>testing the received data costs much time of CPU and internet band width .so the efficiency of TCP transfer is lower than UDP transfer</a:t>
            </a:r>
            <a:r>
              <a:rPr lang="zh-CN" altLang="en-US" sz="2000" dirty="0" smtClean="0"/>
              <a:t> </a:t>
            </a:r>
            <a:r>
              <a:rPr lang="en-US" altLang="zh-CN" sz="2000" b="1" dirty="0" smtClean="0"/>
              <a:t>.</a:t>
            </a:r>
            <a:endParaRPr lang="en-US" altLang="zh-CN" sz="2000" dirty="0" smtClean="0"/>
          </a:p>
          <a:p>
            <a:pPr>
              <a:lnSpc>
                <a:spcPct val="150000"/>
              </a:lnSpc>
            </a:pPr>
            <a:r>
              <a:rPr lang="en-US" altLang="zh-CN" sz="2000" b="1" dirty="0" smtClean="0"/>
              <a:t>UDP needs fewer operations </a:t>
            </a:r>
            <a:r>
              <a:rPr lang="en-US" altLang="zh-CN" sz="2000" dirty="0" smtClean="0"/>
              <a:t>,and it needs less care </a:t>
            </a:r>
            <a:r>
              <a:rPr lang="zh-CN" altLang="en-US" sz="2000" dirty="0" smtClean="0"/>
              <a:t>，</a:t>
            </a:r>
            <a:r>
              <a:rPr lang="en-US" altLang="zh-CN" sz="2000" dirty="0" smtClean="0"/>
              <a:t>so like video conference, it often doesn’t require much accuracy of the video data, just requires fluency. So this kind of situation ,using UDP will be better.</a:t>
            </a:r>
            <a:endParaRPr lang="en-US" sz="2000" dirty="0"/>
          </a:p>
        </p:txBody>
      </p:sp>
    </p:spTree>
    <p:extLst>
      <p:ext uri="{BB962C8B-B14F-4D97-AF65-F5344CB8AC3E}">
        <p14:creationId xmlns:p14="http://schemas.microsoft.com/office/powerpoint/2010/main" val="14706576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2145957" cy="1143000"/>
          </a:xfrm>
        </p:spPr>
        <p:txBody>
          <a:bodyPr>
            <a:normAutofit/>
          </a:bodyPr>
          <a:lstStyle/>
          <a:p>
            <a:r>
              <a:rPr lang="en-US" sz="4000" dirty="0" smtClean="0"/>
              <a:t>output</a:t>
            </a:r>
            <a:endParaRPr lang="en-US" sz="4000" dirty="0"/>
          </a:p>
        </p:txBody>
      </p:sp>
      <p:pic>
        <p:nvPicPr>
          <p:cNvPr id="4" name="内容占位符 3"/>
          <p:cNvPicPr>
            <a:picLocks noGrp="1" noChangeAspect="1"/>
          </p:cNvPicPr>
          <p:nvPr>
            <p:ph idx="1"/>
          </p:nvPr>
        </p:nvPicPr>
        <p:blipFill>
          <a:blip r:embed="rId2"/>
          <a:stretch>
            <a:fillRect/>
          </a:stretch>
        </p:blipFill>
        <p:spPr>
          <a:xfrm>
            <a:off x="510746" y="1590375"/>
            <a:ext cx="5210175" cy="2143125"/>
          </a:xfrm>
          <a:prstGeom prst="rect">
            <a:avLst/>
          </a:prstGeom>
        </p:spPr>
      </p:pic>
      <p:pic>
        <p:nvPicPr>
          <p:cNvPr id="5" name="图片 4"/>
          <p:cNvPicPr>
            <a:picLocks noChangeAspect="1"/>
          </p:cNvPicPr>
          <p:nvPr/>
        </p:nvPicPr>
        <p:blipFill>
          <a:blip r:embed="rId3"/>
          <a:stretch>
            <a:fillRect/>
          </a:stretch>
        </p:blipFill>
        <p:spPr>
          <a:xfrm>
            <a:off x="6392177" y="1590375"/>
            <a:ext cx="4943475" cy="1895475"/>
          </a:xfrm>
          <a:prstGeom prst="rect">
            <a:avLst/>
          </a:prstGeom>
        </p:spPr>
      </p:pic>
      <p:pic>
        <p:nvPicPr>
          <p:cNvPr id="6" name="图片 5"/>
          <p:cNvPicPr>
            <a:picLocks noChangeAspect="1"/>
          </p:cNvPicPr>
          <p:nvPr/>
        </p:nvPicPr>
        <p:blipFill>
          <a:blip r:embed="rId4"/>
          <a:stretch>
            <a:fillRect/>
          </a:stretch>
        </p:blipFill>
        <p:spPr>
          <a:xfrm>
            <a:off x="510746" y="4240942"/>
            <a:ext cx="7381875" cy="2419350"/>
          </a:xfrm>
          <a:prstGeom prst="rect">
            <a:avLst/>
          </a:prstGeom>
        </p:spPr>
      </p:pic>
    </p:spTree>
    <p:extLst>
      <p:ext uri="{BB962C8B-B14F-4D97-AF65-F5344CB8AC3E}">
        <p14:creationId xmlns:p14="http://schemas.microsoft.com/office/powerpoint/2010/main" val="1136478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a:t>
            </a:r>
            <a:r>
              <a:rPr lang="zh-TW" altLang="en-US" dirty="0" smtClean="0"/>
              <a:t> </a:t>
            </a:r>
            <a:r>
              <a:rPr lang="en-US" altLang="zh-TW" dirty="0" smtClean="0"/>
              <a:t>Introduction</a:t>
            </a:r>
            <a:endParaRPr lang="zh-TW" altLang="en-US" dirty="0"/>
          </a:p>
        </p:txBody>
      </p:sp>
      <p:sp>
        <p:nvSpPr>
          <p:cNvPr id="3" name="內容版面配置區 2"/>
          <p:cNvSpPr>
            <a:spLocks noGrp="1"/>
          </p:cNvSpPr>
          <p:nvPr>
            <p:ph idx="1"/>
          </p:nvPr>
        </p:nvSpPr>
        <p:spPr/>
        <p:txBody>
          <a:bodyPr/>
          <a:lstStyle/>
          <a:p>
            <a:r>
              <a:rPr lang="en-US" altLang="zh-TW" dirty="0" smtClean="0"/>
              <a:t>RMI</a:t>
            </a:r>
          </a:p>
          <a:p>
            <a:pPr lvl="1"/>
            <a:r>
              <a:rPr lang="en-US" altLang="zh-TW" dirty="0" smtClean="0"/>
              <a:t>The </a:t>
            </a:r>
            <a:r>
              <a:rPr lang="en-US" altLang="zh-TW" dirty="0"/>
              <a:t>Java Remote Method Invocation (RMI) system </a:t>
            </a:r>
            <a:endParaRPr lang="en-US" altLang="zh-TW" dirty="0" smtClean="0"/>
          </a:p>
          <a:p>
            <a:pPr lvl="1"/>
            <a:r>
              <a:rPr lang="en-US" altLang="zh-TW" dirty="0"/>
              <a:t>A</a:t>
            </a:r>
            <a:r>
              <a:rPr lang="en-US" altLang="zh-TW" dirty="0" smtClean="0"/>
              <a:t>llows </a:t>
            </a:r>
            <a:r>
              <a:rPr lang="en-US" altLang="zh-TW" dirty="0"/>
              <a:t>an object running in one Java virtual machine to invoke methods on an object running in another Java virtual machine</a:t>
            </a:r>
            <a:r>
              <a:rPr lang="en-US" altLang="zh-TW" dirty="0" smtClean="0"/>
              <a:t>.</a:t>
            </a:r>
            <a:endParaRPr lang="zh-TW" altLang="en-US" dirty="0"/>
          </a:p>
        </p:txBody>
      </p:sp>
      <p:pic>
        <p:nvPicPr>
          <p:cNvPr id="4" name="圖片 3" descr="新圖片.bmp"/>
          <p:cNvPicPr>
            <a:picLocks noChangeAspect="1"/>
          </p:cNvPicPr>
          <p:nvPr/>
        </p:nvPicPr>
        <p:blipFill>
          <a:blip r:embed="rId2" cstate="print"/>
          <a:stretch>
            <a:fillRect/>
          </a:stretch>
        </p:blipFill>
        <p:spPr>
          <a:xfrm>
            <a:off x="3744272" y="4192716"/>
            <a:ext cx="4800000" cy="1828572"/>
          </a:xfrm>
          <a:prstGeom prst="rect">
            <a:avLst/>
          </a:prstGeom>
        </p:spPr>
      </p:pic>
    </p:spTree>
    <p:extLst>
      <p:ext uri="{BB962C8B-B14F-4D97-AF65-F5344CB8AC3E}">
        <p14:creationId xmlns:p14="http://schemas.microsoft.com/office/powerpoint/2010/main" val="3376439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a:t>
            </a:r>
            <a:r>
              <a:rPr lang="zh-TW" altLang="en-US" dirty="0" smtClean="0"/>
              <a:t> </a:t>
            </a:r>
            <a:r>
              <a:rPr lang="en-US" altLang="zh-TW" dirty="0"/>
              <a:t>I</a:t>
            </a:r>
            <a:r>
              <a:rPr lang="en-US" altLang="zh-TW" dirty="0" smtClean="0"/>
              <a:t>ntroduction (cont’d)</a:t>
            </a:r>
            <a:endParaRPr lang="zh-TW" altLang="en-US" dirty="0"/>
          </a:p>
        </p:txBody>
      </p:sp>
      <p:sp>
        <p:nvSpPr>
          <p:cNvPr id="3" name="內容版面配置區 2"/>
          <p:cNvSpPr>
            <a:spLocks noGrp="1"/>
          </p:cNvSpPr>
          <p:nvPr>
            <p:ph idx="1"/>
          </p:nvPr>
        </p:nvSpPr>
        <p:spPr/>
        <p:txBody>
          <a:bodyPr>
            <a:normAutofit/>
          </a:bodyPr>
          <a:lstStyle/>
          <a:p>
            <a:r>
              <a:rPr lang="en-US" altLang="zh-TW" dirty="0" smtClean="0"/>
              <a:t>Scenario</a:t>
            </a:r>
          </a:p>
          <a:p>
            <a:pPr lvl="1"/>
            <a:r>
              <a:rPr lang="en-US" altLang="zh-TW" dirty="0" smtClean="0"/>
              <a:t>Roles</a:t>
            </a:r>
          </a:p>
          <a:p>
            <a:pPr lvl="2"/>
            <a:r>
              <a:rPr lang="en-US" altLang="zh-TW" dirty="0" smtClean="0"/>
              <a:t>Developer </a:t>
            </a:r>
            <a:r>
              <a:rPr lang="en-US" altLang="zh-TW" dirty="0"/>
              <a:t>A writes a service that performs some useful function. He regularly updates this service, adding new features and improving existing ones</a:t>
            </a:r>
            <a:r>
              <a:rPr lang="en-US" altLang="zh-TW" dirty="0" smtClean="0"/>
              <a:t>.</a:t>
            </a:r>
          </a:p>
          <a:p>
            <a:pPr lvl="2"/>
            <a:r>
              <a:rPr lang="en-US" altLang="zh-TW" dirty="0"/>
              <a:t>Developer B wishes to use the service provided by Developer A. However, it's inconvenient for A to supply B with an update every time</a:t>
            </a:r>
            <a:r>
              <a:rPr lang="en-US" altLang="zh-TW" dirty="0" smtClean="0"/>
              <a:t>.</a:t>
            </a:r>
          </a:p>
          <a:p>
            <a:pPr lvl="1"/>
            <a:r>
              <a:rPr lang="en-US" altLang="zh-TW" dirty="0" smtClean="0"/>
              <a:t>Goal</a:t>
            </a:r>
          </a:p>
          <a:p>
            <a:pPr lvl="2"/>
            <a:r>
              <a:rPr lang="en-US" altLang="zh-TW" dirty="0" smtClean="0"/>
              <a:t>Be able to put the two classes into different computers</a:t>
            </a:r>
            <a:endParaRPr lang="en-US" altLang="zh-TW" dirty="0"/>
          </a:p>
          <a:p>
            <a:endParaRPr lang="en-US" altLang="zh-TW" dirty="0"/>
          </a:p>
          <a:p>
            <a:endParaRPr lang="zh-TW" altLang="en-US" dirty="0"/>
          </a:p>
        </p:txBody>
      </p:sp>
    </p:spTree>
    <p:extLst>
      <p:ext uri="{BB962C8B-B14F-4D97-AF65-F5344CB8AC3E}">
        <p14:creationId xmlns:p14="http://schemas.microsoft.com/office/powerpoint/2010/main" val="20958962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a:t>
            </a:r>
            <a:r>
              <a:rPr lang="zh-TW" altLang="en-US" dirty="0" smtClean="0"/>
              <a:t> </a:t>
            </a:r>
            <a:r>
              <a:rPr lang="en-US" altLang="zh-TW" dirty="0"/>
              <a:t>I</a:t>
            </a:r>
            <a:r>
              <a:rPr lang="en-US" altLang="zh-TW" dirty="0" smtClean="0"/>
              <a:t>ntroduction (cont’d)</a:t>
            </a:r>
            <a:endParaRPr lang="zh-TW" altLang="en-US" dirty="0"/>
          </a:p>
        </p:txBody>
      </p:sp>
      <p:sp>
        <p:nvSpPr>
          <p:cNvPr id="3" name="內容版面配置區 2"/>
          <p:cNvSpPr>
            <a:spLocks noGrp="1"/>
          </p:cNvSpPr>
          <p:nvPr>
            <p:ph idx="1"/>
          </p:nvPr>
        </p:nvSpPr>
        <p:spPr/>
        <p:txBody>
          <a:bodyPr/>
          <a:lstStyle/>
          <a:p>
            <a:r>
              <a:rPr lang="en-US" altLang="zh-TW" dirty="0" smtClean="0"/>
              <a:t>RMI processing</a:t>
            </a:r>
          </a:p>
          <a:p>
            <a:pPr lvl="1"/>
            <a:r>
              <a:rPr lang="en-US" altLang="zh-TW" dirty="0"/>
              <a:t>The server calls the registry to associate (or bind) a name with a remote </a:t>
            </a:r>
            <a:r>
              <a:rPr lang="en-US" altLang="zh-TW" dirty="0" smtClean="0"/>
              <a:t>object.</a:t>
            </a:r>
          </a:p>
          <a:p>
            <a:pPr lvl="1"/>
            <a:r>
              <a:rPr lang="en-US" altLang="zh-TW" dirty="0"/>
              <a:t>The client looks up the remote object by its name in the server's </a:t>
            </a:r>
            <a:r>
              <a:rPr lang="en-US" altLang="zh-TW" dirty="0" smtClean="0"/>
              <a:t>registry and then invokes a method on it.</a:t>
            </a:r>
            <a:endParaRPr lang="zh-TW" altLang="en-US" dirty="0"/>
          </a:p>
        </p:txBody>
      </p:sp>
    </p:spTree>
    <p:extLst>
      <p:ext uri="{BB962C8B-B14F-4D97-AF65-F5344CB8AC3E}">
        <p14:creationId xmlns:p14="http://schemas.microsoft.com/office/powerpoint/2010/main" val="876515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a:t>
            </a:r>
            <a:r>
              <a:rPr lang="zh-TW" altLang="en-US" dirty="0" smtClean="0"/>
              <a:t> </a:t>
            </a:r>
            <a:r>
              <a:rPr lang="en-US" altLang="zh-TW" dirty="0"/>
              <a:t>I</a:t>
            </a:r>
            <a:r>
              <a:rPr lang="en-US" altLang="zh-TW" dirty="0" smtClean="0"/>
              <a:t>ntroduction (cont’d)</a:t>
            </a:r>
            <a:endParaRPr lang="zh-TW" altLang="en-US" dirty="0"/>
          </a:p>
        </p:txBody>
      </p:sp>
      <p:sp>
        <p:nvSpPr>
          <p:cNvPr id="7" name="內容版面配置區 6"/>
          <p:cNvSpPr>
            <a:spLocks noGrp="1"/>
          </p:cNvSpPr>
          <p:nvPr>
            <p:ph idx="1"/>
          </p:nvPr>
        </p:nvSpPr>
        <p:spPr/>
        <p:txBody>
          <a:bodyPr/>
          <a:lstStyle/>
          <a:p>
            <a:r>
              <a:rPr lang="en-US" altLang="zh-TW" dirty="0" smtClean="0"/>
              <a:t>RMI processing</a:t>
            </a:r>
            <a:r>
              <a:rPr lang="zh-TW" altLang="en-US" dirty="0" smtClean="0"/>
              <a:t> </a:t>
            </a:r>
            <a:r>
              <a:rPr lang="en-US" altLang="zh-TW" dirty="0" smtClean="0"/>
              <a:t>chart</a:t>
            </a:r>
          </a:p>
        </p:txBody>
      </p:sp>
      <p:pic>
        <p:nvPicPr>
          <p:cNvPr id="8" name="圖片 7" descr="rmi (1).png"/>
          <p:cNvPicPr>
            <a:picLocks noChangeAspect="1"/>
          </p:cNvPicPr>
          <p:nvPr/>
        </p:nvPicPr>
        <p:blipFill>
          <a:blip r:embed="rId2" cstate="print"/>
          <a:stretch>
            <a:fillRect/>
          </a:stretch>
        </p:blipFill>
        <p:spPr>
          <a:xfrm>
            <a:off x="3359697" y="2563838"/>
            <a:ext cx="5319221" cy="3025402"/>
          </a:xfrm>
          <a:prstGeom prst="rect">
            <a:avLst/>
          </a:prstGeom>
        </p:spPr>
      </p:pic>
    </p:spTree>
    <p:extLst>
      <p:ext uri="{BB962C8B-B14F-4D97-AF65-F5344CB8AC3E}">
        <p14:creationId xmlns:p14="http://schemas.microsoft.com/office/powerpoint/2010/main" val="487925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Components</a:t>
            </a:r>
            <a:endParaRPr lang="zh-TW" altLang="en-US" dirty="0"/>
          </a:p>
        </p:txBody>
      </p:sp>
      <p:sp>
        <p:nvSpPr>
          <p:cNvPr id="3" name="內容版面配置區 2"/>
          <p:cNvSpPr>
            <a:spLocks noGrp="1"/>
          </p:cNvSpPr>
          <p:nvPr>
            <p:ph idx="1"/>
          </p:nvPr>
        </p:nvSpPr>
        <p:spPr/>
        <p:txBody>
          <a:bodyPr/>
          <a:lstStyle/>
          <a:p>
            <a:r>
              <a:rPr lang="en-US" altLang="zh-TW" dirty="0" smtClean="0"/>
              <a:t>Server</a:t>
            </a:r>
          </a:p>
          <a:p>
            <a:endParaRPr lang="en-US" altLang="zh-TW" dirty="0" smtClean="0"/>
          </a:p>
          <a:p>
            <a:r>
              <a:rPr lang="en-US" altLang="zh-TW" dirty="0" smtClean="0"/>
              <a:t>RMI Registry</a:t>
            </a:r>
          </a:p>
          <a:p>
            <a:pPr lvl="1"/>
            <a:r>
              <a:rPr lang="en-US" altLang="zh-TW" dirty="0" smtClean="0"/>
              <a:t>Where remote objects are registered</a:t>
            </a:r>
            <a:endParaRPr lang="zh-TW" altLang="en-US" dirty="0"/>
          </a:p>
        </p:txBody>
      </p:sp>
    </p:spTree>
    <p:extLst>
      <p:ext uri="{BB962C8B-B14F-4D97-AF65-F5344CB8AC3E}">
        <p14:creationId xmlns:p14="http://schemas.microsoft.com/office/powerpoint/2010/main" val="2997059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RMI Components (cont’d)</a:t>
            </a:r>
            <a:endParaRPr kumimoji="1" lang="zh-TW" altLang="en-US" dirty="0"/>
          </a:p>
        </p:txBody>
      </p:sp>
      <p:sp>
        <p:nvSpPr>
          <p:cNvPr id="3" name="內容版面配置區 2"/>
          <p:cNvSpPr>
            <a:spLocks noGrp="1"/>
          </p:cNvSpPr>
          <p:nvPr>
            <p:ph idx="1"/>
          </p:nvPr>
        </p:nvSpPr>
        <p:spPr>
          <a:xfrm>
            <a:off x="609600" y="1600205"/>
            <a:ext cx="10972800" cy="5257795"/>
          </a:xfrm>
        </p:spPr>
        <p:txBody>
          <a:bodyPr>
            <a:normAutofit lnSpcReduction="10000"/>
          </a:bodyPr>
          <a:lstStyle/>
          <a:p>
            <a:r>
              <a:rPr lang="en-US" altLang="zh-TW" dirty="0"/>
              <a:t>Remote object</a:t>
            </a:r>
          </a:p>
          <a:p>
            <a:pPr lvl="1"/>
            <a:r>
              <a:rPr lang="en-US" altLang="zh-TW" dirty="0"/>
              <a:t>An object with methods that can be invoked across Java virtual machines</a:t>
            </a:r>
          </a:p>
          <a:p>
            <a:pPr lvl="1"/>
            <a:r>
              <a:rPr lang="en-US" altLang="zh-TW" dirty="0"/>
              <a:t>An object becomes remote by implementing a </a:t>
            </a:r>
            <a:r>
              <a:rPr lang="en-US" altLang="zh-TW" i="1" dirty="0"/>
              <a:t>remote interface</a:t>
            </a:r>
          </a:p>
          <a:p>
            <a:pPr lvl="2"/>
            <a:r>
              <a:rPr lang="en-US" altLang="zh-TW" dirty="0"/>
              <a:t>A remote interface extends the interface </a:t>
            </a:r>
            <a:r>
              <a:rPr lang="en-US" altLang="zh-TW" dirty="0" err="1"/>
              <a:t>java.rmi.Remote</a:t>
            </a:r>
            <a:endParaRPr lang="en-US" altLang="zh-TW" dirty="0"/>
          </a:p>
          <a:p>
            <a:pPr lvl="2"/>
            <a:r>
              <a:rPr lang="en-US" altLang="zh-TW" dirty="0"/>
              <a:t>Each method of the interface declares </a:t>
            </a:r>
            <a:r>
              <a:rPr lang="en-US" altLang="zh-TW" dirty="0" err="1"/>
              <a:t>java.rmi.RemoteException</a:t>
            </a:r>
            <a:r>
              <a:rPr lang="en-US" altLang="zh-TW" dirty="0"/>
              <a:t> in its throws clause, in addition to any application-specific exceptions</a:t>
            </a:r>
            <a:endParaRPr lang="en-US" altLang="zh-TW" i="1" dirty="0"/>
          </a:p>
          <a:p>
            <a:pPr lvl="1"/>
            <a:r>
              <a:rPr lang="en-US" altLang="zh-TW" i="1" dirty="0"/>
              <a:t>Remote object class</a:t>
            </a:r>
          </a:p>
          <a:p>
            <a:pPr lvl="2"/>
            <a:r>
              <a:rPr lang="en-US" altLang="zh-TW" dirty="0"/>
              <a:t>Defines a constructor </a:t>
            </a:r>
            <a:r>
              <a:rPr lang="en-US" altLang="zh-TW" dirty="0" smtClean="0"/>
              <a:t>and implements </a:t>
            </a:r>
            <a:r>
              <a:rPr lang="en-US" altLang="zh-TW" dirty="0"/>
              <a:t>the methods</a:t>
            </a:r>
          </a:p>
          <a:p>
            <a:pPr lvl="2"/>
            <a:r>
              <a:rPr lang="en-US" altLang="zh-TW" dirty="0"/>
              <a:t>Extends </a:t>
            </a:r>
            <a:r>
              <a:rPr lang="en-US" altLang="zh-TW" dirty="0" err="1" smtClean="0"/>
              <a:t>java.rmi.server.UnicastRemoteObject</a:t>
            </a:r>
            <a:endParaRPr lang="en-US" altLang="zh-TW" dirty="0" smtClean="0"/>
          </a:p>
          <a:p>
            <a:pPr lvl="3"/>
            <a:r>
              <a:rPr lang="en-US" altLang="zh-TW" dirty="0" smtClean="0"/>
              <a:t>Used for exporting a remote object with JRMP and obtaining a stub that communicates to the remote object.</a:t>
            </a:r>
            <a:endParaRPr lang="en-US" altLang="zh-TW" dirty="0"/>
          </a:p>
        </p:txBody>
      </p:sp>
    </p:spTree>
    <p:extLst>
      <p:ext uri="{BB962C8B-B14F-4D97-AF65-F5344CB8AC3E}">
        <p14:creationId xmlns:p14="http://schemas.microsoft.com/office/powerpoint/2010/main" val="1471683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Components (cont’d)</a:t>
            </a:r>
            <a:endParaRPr lang="zh-TW" altLang="en-US" dirty="0"/>
          </a:p>
        </p:txBody>
      </p:sp>
      <p:sp>
        <p:nvSpPr>
          <p:cNvPr id="3" name="內容版面配置區 2"/>
          <p:cNvSpPr>
            <a:spLocks noGrp="1"/>
          </p:cNvSpPr>
          <p:nvPr>
            <p:ph idx="1"/>
          </p:nvPr>
        </p:nvSpPr>
        <p:spPr/>
        <p:txBody>
          <a:bodyPr/>
          <a:lstStyle/>
          <a:p>
            <a:r>
              <a:rPr lang="en-US" altLang="zh-TW" dirty="0" smtClean="0"/>
              <a:t>Stub</a:t>
            </a:r>
          </a:p>
          <a:p>
            <a:pPr lvl="1"/>
            <a:r>
              <a:rPr lang="en-US" altLang="zh-TW" dirty="0" smtClean="0"/>
              <a:t>Acts </a:t>
            </a:r>
            <a:r>
              <a:rPr lang="en-US" altLang="zh-TW" dirty="0"/>
              <a:t>as the local representative, or proxy, for the remote object and basically is, to the client, the remote reference</a:t>
            </a:r>
            <a:r>
              <a:rPr lang="en-US" altLang="zh-TW" dirty="0" smtClean="0"/>
              <a:t>.</a:t>
            </a:r>
          </a:p>
          <a:p>
            <a:pPr lvl="1"/>
            <a:r>
              <a:rPr lang="en-US" altLang="zh-TW" dirty="0"/>
              <a:t>A stub for a remote object implements the same set of remote interfaces that the remote object implements.</a:t>
            </a:r>
            <a:endParaRPr lang="zh-TW" altLang="en-US" dirty="0"/>
          </a:p>
        </p:txBody>
      </p:sp>
    </p:spTree>
    <p:extLst>
      <p:ext uri="{BB962C8B-B14F-4D97-AF65-F5344CB8AC3E}">
        <p14:creationId xmlns:p14="http://schemas.microsoft.com/office/powerpoint/2010/main" val="23053593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Components (cont’d)</a:t>
            </a:r>
            <a:endParaRPr lang="zh-TW" altLang="en-US" dirty="0"/>
          </a:p>
        </p:txBody>
      </p:sp>
      <p:sp>
        <p:nvSpPr>
          <p:cNvPr id="3" name="內容版面配置區 2"/>
          <p:cNvSpPr>
            <a:spLocks noGrp="1"/>
          </p:cNvSpPr>
          <p:nvPr>
            <p:ph idx="1"/>
          </p:nvPr>
        </p:nvSpPr>
        <p:spPr/>
        <p:txBody>
          <a:bodyPr/>
          <a:lstStyle/>
          <a:p>
            <a:r>
              <a:rPr lang="en-US" altLang="zh-TW" dirty="0" smtClean="0"/>
              <a:t>Client</a:t>
            </a:r>
          </a:p>
          <a:p>
            <a:pPr lvl="1"/>
            <a:r>
              <a:rPr lang="en-US" altLang="zh-TW" dirty="0" smtClean="0"/>
              <a:t>Invokes </a:t>
            </a:r>
            <a:r>
              <a:rPr lang="en-US" altLang="zh-TW" dirty="0"/>
              <a:t>a method on the local stub, which is responsible for carrying out the method invocation on the remote object.</a:t>
            </a:r>
            <a:endParaRPr lang="zh-TW" altLang="en-US" dirty="0"/>
          </a:p>
        </p:txBody>
      </p:sp>
      <p:pic>
        <p:nvPicPr>
          <p:cNvPr id="4" name="圖片 3" descr="rmi.gif"/>
          <p:cNvPicPr>
            <a:picLocks noChangeAspect="1"/>
          </p:cNvPicPr>
          <p:nvPr/>
        </p:nvPicPr>
        <p:blipFill>
          <a:blip r:embed="rId2" cstate="print"/>
          <a:stretch>
            <a:fillRect/>
          </a:stretch>
        </p:blipFill>
        <p:spPr>
          <a:xfrm>
            <a:off x="3575720" y="3590235"/>
            <a:ext cx="5040560" cy="3079125"/>
          </a:xfrm>
          <a:prstGeom prst="rect">
            <a:avLst/>
          </a:prstGeom>
        </p:spPr>
      </p:pic>
    </p:spTree>
    <p:extLst>
      <p:ext uri="{BB962C8B-B14F-4D97-AF65-F5344CB8AC3E}">
        <p14:creationId xmlns:p14="http://schemas.microsoft.com/office/powerpoint/2010/main" val="2279968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Steps to Make a RMI Application</a:t>
            </a:r>
            <a:endParaRPr lang="zh-TW" altLang="en-US" dirty="0"/>
          </a:p>
        </p:txBody>
      </p:sp>
      <p:sp>
        <p:nvSpPr>
          <p:cNvPr id="3" name="內容版面配置區 2"/>
          <p:cNvSpPr>
            <a:spLocks noGrp="1"/>
          </p:cNvSpPr>
          <p:nvPr>
            <p:ph idx="1"/>
          </p:nvPr>
        </p:nvSpPr>
        <p:spPr/>
        <p:txBody>
          <a:bodyPr/>
          <a:lstStyle/>
          <a:p>
            <a:r>
              <a:rPr lang="en-US" altLang="zh-TW" dirty="0"/>
              <a:t>Defining the remote </a:t>
            </a:r>
            <a:r>
              <a:rPr lang="en-US" altLang="zh-TW" dirty="0" smtClean="0"/>
              <a:t>interface</a:t>
            </a:r>
          </a:p>
          <a:p>
            <a:r>
              <a:rPr lang="en-US" altLang="zh-TW" dirty="0"/>
              <a:t>Implementing the remote </a:t>
            </a:r>
            <a:r>
              <a:rPr lang="en-US" altLang="zh-TW" dirty="0" smtClean="0"/>
              <a:t>object</a:t>
            </a:r>
          </a:p>
          <a:p>
            <a:r>
              <a:rPr lang="en-US" altLang="zh-TW" dirty="0" smtClean="0"/>
              <a:t>Implementing the server</a:t>
            </a:r>
            <a:endParaRPr lang="en-US" altLang="zh-TW" dirty="0"/>
          </a:p>
          <a:p>
            <a:r>
              <a:rPr lang="en-US" altLang="zh-TW" dirty="0"/>
              <a:t>Implementing the </a:t>
            </a:r>
            <a:r>
              <a:rPr lang="en-US" altLang="zh-TW" dirty="0" smtClean="0"/>
              <a:t>client</a:t>
            </a:r>
          </a:p>
        </p:txBody>
      </p:sp>
    </p:spTree>
    <p:extLst>
      <p:ext uri="{BB962C8B-B14F-4D97-AF65-F5344CB8AC3E}">
        <p14:creationId xmlns:p14="http://schemas.microsoft.com/office/powerpoint/2010/main" val="3805797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sz="2800" b="1" dirty="0" smtClean="0"/>
              <a:t>Java Socket</a:t>
            </a:r>
            <a:endParaRPr lang="en-US" sz="2800" b="1" dirty="0"/>
          </a:p>
        </p:txBody>
      </p:sp>
      <p:sp>
        <p:nvSpPr>
          <p:cNvPr id="3" name="内容占位符 2"/>
          <p:cNvSpPr>
            <a:spLocks noGrp="1"/>
          </p:cNvSpPr>
          <p:nvPr>
            <p:ph idx="1"/>
          </p:nvPr>
        </p:nvSpPr>
        <p:spPr>
          <a:xfrm>
            <a:off x="609600" y="1201783"/>
            <a:ext cx="10972800" cy="5238206"/>
          </a:xfrm>
        </p:spPr>
        <p:txBody>
          <a:bodyPr>
            <a:normAutofit/>
          </a:bodyPr>
          <a:lstStyle/>
          <a:p>
            <a:pPr marL="0" indent="0">
              <a:lnSpc>
                <a:spcPct val="150000"/>
              </a:lnSpc>
              <a:buNone/>
            </a:pPr>
            <a:r>
              <a:rPr lang="en-US" sz="1800" dirty="0" smtClean="0"/>
              <a:t>So  what is a java socket?</a:t>
            </a:r>
          </a:p>
          <a:p>
            <a:pPr>
              <a:lnSpc>
                <a:spcPct val="150000"/>
              </a:lnSpc>
            </a:pPr>
            <a:r>
              <a:rPr lang="en-US" altLang="en-US" sz="1800" dirty="0"/>
              <a:t>Server has a socket bound to a specific port number.</a:t>
            </a:r>
          </a:p>
          <a:p>
            <a:pPr>
              <a:lnSpc>
                <a:spcPct val="150000"/>
              </a:lnSpc>
            </a:pPr>
            <a:r>
              <a:rPr lang="en-US" altLang="en-US" sz="1800" dirty="0"/>
              <a:t>Client makes a connection </a:t>
            </a:r>
            <a:r>
              <a:rPr lang="en-US" altLang="en-US" sz="1800" dirty="0" smtClean="0"/>
              <a:t>request.</a:t>
            </a:r>
            <a:endParaRPr lang="en-US" altLang="en-US" sz="1800" dirty="0"/>
          </a:p>
          <a:p>
            <a:pPr>
              <a:lnSpc>
                <a:spcPct val="150000"/>
              </a:lnSpc>
            </a:pPr>
            <a:r>
              <a:rPr lang="en-US" altLang="en-US" sz="1800" dirty="0"/>
              <a:t>Server accepts</a:t>
            </a:r>
            <a:r>
              <a:rPr lang="en-US" altLang="en-US" sz="1800" dirty="0" smtClean="0"/>
              <a:t>.</a:t>
            </a:r>
          </a:p>
          <a:p>
            <a:pPr>
              <a:lnSpc>
                <a:spcPct val="150000"/>
              </a:lnSpc>
            </a:pPr>
            <a:r>
              <a:rPr lang="en-US" altLang="en-US" sz="1800" dirty="0"/>
              <a:t>Sits on a platform-dependent implementation, hiding the details of any particular system</a:t>
            </a:r>
            <a:r>
              <a:rPr lang="en-US" altLang="en-US" sz="1800" dirty="0" smtClean="0"/>
              <a:t>.</a:t>
            </a:r>
            <a:endParaRPr lang="en-US" altLang="en-US" sz="1800" dirty="0"/>
          </a:p>
          <a:p>
            <a:pPr>
              <a:lnSpc>
                <a:spcPct val="150000"/>
              </a:lnSpc>
            </a:pPr>
            <a:r>
              <a:rPr lang="en-US" altLang="en-US" sz="1800" dirty="0"/>
              <a:t>A socket is one endpoint of a two-way communication link between two programs running on the network. </a:t>
            </a:r>
            <a:endParaRPr lang="en-US" altLang="en-US" sz="1800" dirty="0" smtClean="0"/>
          </a:p>
          <a:p>
            <a:pPr>
              <a:lnSpc>
                <a:spcPct val="150000"/>
              </a:lnSpc>
            </a:pPr>
            <a:r>
              <a:rPr lang="en-US" sz="1800" dirty="0" smtClean="0"/>
              <a:t>In Java, classes </a:t>
            </a:r>
            <a:r>
              <a:rPr lang="en-US" sz="1800" dirty="0"/>
              <a:t>are used to represent the connection between a client program and a server program. The java.net package provides two classes--</a:t>
            </a:r>
            <a:r>
              <a:rPr lang="en-US" sz="1800" b="1" dirty="0"/>
              <a:t>Socket</a:t>
            </a:r>
            <a:r>
              <a:rPr lang="en-US" sz="1800" dirty="0"/>
              <a:t> and </a:t>
            </a:r>
            <a:r>
              <a:rPr lang="en-US" sz="1800" b="1" dirty="0" err="1"/>
              <a:t>ServerSocket</a:t>
            </a:r>
            <a:r>
              <a:rPr lang="en-US" sz="1800" dirty="0"/>
              <a:t>--that implement the client side of the connection and the server side of the connection, respectively.</a:t>
            </a:r>
            <a:endParaRPr lang="en-US" altLang="en-US" sz="1800" dirty="0"/>
          </a:p>
          <a:p>
            <a:pPr>
              <a:lnSpc>
                <a:spcPct val="150000"/>
              </a:lnSpc>
            </a:pPr>
            <a:endParaRPr lang="en-US" sz="1800" dirty="0"/>
          </a:p>
        </p:txBody>
      </p:sp>
    </p:spTree>
    <p:extLst>
      <p:ext uri="{BB962C8B-B14F-4D97-AF65-F5344CB8AC3E}">
        <p14:creationId xmlns:p14="http://schemas.microsoft.com/office/powerpoint/2010/main" val="21877139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Compiling</a:t>
            </a:r>
            <a:endParaRPr lang="zh-TW" altLang="en-US" dirty="0"/>
          </a:p>
        </p:txBody>
      </p:sp>
      <p:sp>
        <p:nvSpPr>
          <p:cNvPr id="3" name="內容版面配置區 2"/>
          <p:cNvSpPr>
            <a:spLocks noGrp="1"/>
          </p:cNvSpPr>
          <p:nvPr>
            <p:ph idx="1"/>
          </p:nvPr>
        </p:nvSpPr>
        <p:spPr/>
        <p:txBody>
          <a:bodyPr>
            <a:normAutofit/>
          </a:bodyPr>
          <a:lstStyle/>
          <a:p>
            <a:r>
              <a:rPr lang="en-US" altLang="zh-TW" dirty="0" err="1" smtClean="0"/>
              <a:t>rmic</a:t>
            </a:r>
            <a:endParaRPr lang="en-US" altLang="zh-TW" dirty="0" smtClean="0"/>
          </a:p>
          <a:p>
            <a:pPr lvl="1"/>
            <a:r>
              <a:rPr lang="en-US" altLang="zh-TW" dirty="0" smtClean="0"/>
              <a:t>Create stub class (client-side) and skeleton class (server-side)</a:t>
            </a:r>
          </a:p>
          <a:p>
            <a:pPr lvl="2"/>
            <a:r>
              <a:rPr lang="en-US" altLang="zh-TW" dirty="0"/>
              <a:t>Skeletons are no longer required for remote method calls in the Java 2 platform v1.2 and </a:t>
            </a:r>
            <a:r>
              <a:rPr lang="en-US" altLang="zh-TW" dirty="0" smtClean="0"/>
              <a:t>greater</a:t>
            </a:r>
          </a:p>
        </p:txBody>
      </p:sp>
      <p:pic>
        <p:nvPicPr>
          <p:cNvPr id="5" name="圖片 4" descr="新圖片 (8).bmp"/>
          <p:cNvPicPr>
            <a:picLocks noChangeAspect="1"/>
          </p:cNvPicPr>
          <p:nvPr/>
        </p:nvPicPr>
        <p:blipFill>
          <a:blip r:embed="rId2" cstate="print"/>
          <a:stretch>
            <a:fillRect/>
          </a:stretch>
        </p:blipFill>
        <p:spPr>
          <a:xfrm>
            <a:off x="3262034" y="4077072"/>
            <a:ext cx="5714286" cy="2209524"/>
          </a:xfrm>
          <a:prstGeom prst="rect">
            <a:avLst/>
          </a:prstGeom>
        </p:spPr>
      </p:pic>
    </p:spTree>
    <p:extLst>
      <p:ext uri="{BB962C8B-B14F-4D97-AF65-F5344CB8AC3E}">
        <p14:creationId xmlns:p14="http://schemas.microsoft.com/office/powerpoint/2010/main" val="2550322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Compiling (cont’d)</a:t>
            </a:r>
            <a:endParaRPr lang="zh-TW" altLang="en-US" dirty="0"/>
          </a:p>
        </p:txBody>
      </p:sp>
      <p:sp>
        <p:nvSpPr>
          <p:cNvPr id="3" name="內容版面配置區 2"/>
          <p:cNvSpPr>
            <a:spLocks noGrp="1"/>
          </p:cNvSpPr>
          <p:nvPr>
            <p:ph idx="1"/>
          </p:nvPr>
        </p:nvSpPr>
        <p:spPr/>
        <p:txBody>
          <a:bodyPr/>
          <a:lstStyle/>
          <a:p>
            <a:endParaRPr lang="en-US" altLang="zh-TW" dirty="0" smtClean="0"/>
          </a:p>
          <a:p>
            <a:pPr lvl="1"/>
            <a:r>
              <a:rPr lang="en-US" altLang="zh-TW" dirty="0" smtClean="0"/>
              <a:t>With versions prior to Java Platform, Standard Edition 5.0, an additional step was required to build stub classes, by using the </a:t>
            </a:r>
            <a:r>
              <a:rPr lang="en-US" altLang="zh-TW" dirty="0" err="1" smtClean="0"/>
              <a:t>rmic</a:t>
            </a:r>
            <a:r>
              <a:rPr lang="en-US" altLang="zh-TW" dirty="0" smtClean="0"/>
              <a:t> compiler. However, this step is no longer necessary</a:t>
            </a:r>
            <a:endParaRPr lang="zh-TW" altLang="en-US" dirty="0" smtClean="0"/>
          </a:p>
        </p:txBody>
      </p:sp>
    </p:spTree>
    <p:extLst>
      <p:ext uri="{BB962C8B-B14F-4D97-AF65-F5344CB8AC3E}">
        <p14:creationId xmlns:p14="http://schemas.microsoft.com/office/powerpoint/2010/main" val="14241442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Compiling (cont’d)</a:t>
            </a:r>
            <a:endParaRPr lang="zh-TW" altLang="en-US" dirty="0"/>
          </a:p>
        </p:txBody>
      </p:sp>
      <p:sp>
        <p:nvSpPr>
          <p:cNvPr id="3" name="內容版面配置區 2"/>
          <p:cNvSpPr>
            <a:spLocks noGrp="1"/>
          </p:cNvSpPr>
          <p:nvPr>
            <p:ph idx="1"/>
          </p:nvPr>
        </p:nvSpPr>
        <p:spPr/>
        <p:txBody>
          <a:bodyPr/>
          <a:lstStyle/>
          <a:p>
            <a:r>
              <a:rPr lang="en-US" altLang="zh-TW" dirty="0" err="1" smtClean="0"/>
              <a:t>rmic</a:t>
            </a:r>
            <a:endParaRPr lang="zh-TW" altLang="en-US" dirty="0"/>
          </a:p>
        </p:txBody>
      </p:sp>
      <p:pic>
        <p:nvPicPr>
          <p:cNvPr id="4" name="圖片 3" descr="新圖片 (7).bmp"/>
          <p:cNvPicPr>
            <a:picLocks noChangeAspect="1"/>
          </p:cNvPicPr>
          <p:nvPr/>
        </p:nvPicPr>
        <p:blipFill>
          <a:blip r:embed="rId2" cstate="print"/>
          <a:stretch>
            <a:fillRect/>
          </a:stretch>
        </p:blipFill>
        <p:spPr>
          <a:xfrm>
            <a:off x="2999656" y="2145404"/>
            <a:ext cx="6336704" cy="4448778"/>
          </a:xfrm>
          <a:prstGeom prst="rect">
            <a:avLst/>
          </a:prstGeom>
        </p:spPr>
      </p:pic>
    </p:spTree>
    <p:extLst>
      <p:ext uri="{BB962C8B-B14F-4D97-AF65-F5344CB8AC3E}">
        <p14:creationId xmlns:p14="http://schemas.microsoft.com/office/powerpoint/2010/main" val="33174468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Security </a:t>
            </a:r>
            <a:r>
              <a:rPr lang="en-US" altLang="zh-TW" dirty="0" smtClean="0"/>
              <a:t>Manager</a:t>
            </a:r>
            <a:endParaRPr lang="zh-TW" altLang="en-US" dirty="0"/>
          </a:p>
        </p:txBody>
      </p:sp>
      <p:sp>
        <p:nvSpPr>
          <p:cNvPr id="3" name="內容版面配置區 2"/>
          <p:cNvSpPr>
            <a:spLocks noGrp="1"/>
          </p:cNvSpPr>
          <p:nvPr>
            <p:ph idx="1"/>
          </p:nvPr>
        </p:nvSpPr>
        <p:spPr/>
        <p:txBody>
          <a:bodyPr>
            <a:normAutofit/>
          </a:bodyPr>
          <a:lstStyle/>
          <a:p>
            <a:r>
              <a:rPr lang="en-US" altLang="zh-TW" dirty="0"/>
              <a:t>P</a:t>
            </a:r>
            <a:r>
              <a:rPr lang="en-US" altLang="zh-TW" dirty="0" smtClean="0"/>
              <a:t>rotects </a:t>
            </a:r>
            <a:r>
              <a:rPr lang="en-US" altLang="zh-TW" dirty="0"/>
              <a:t>access to system resources from </a:t>
            </a:r>
            <a:r>
              <a:rPr lang="en-US" altLang="zh-TW" dirty="0" smtClean="0"/>
              <a:t>un-trusted </a:t>
            </a:r>
            <a:r>
              <a:rPr lang="en-US" altLang="zh-TW" dirty="0"/>
              <a:t>downloaded code running within the Java virtual </a:t>
            </a:r>
            <a:r>
              <a:rPr lang="en-US" altLang="zh-TW" dirty="0" smtClean="0"/>
              <a:t>machine</a:t>
            </a:r>
          </a:p>
          <a:p>
            <a:r>
              <a:rPr lang="en-US" altLang="zh-TW" dirty="0"/>
              <a:t>D</a:t>
            </a:r>
            <a:r>
              <a:rPr lang="en-US" altLang="zh-TW" dirty="0" smtClean="0"/>
              <a:t>etermines </a:t>
            </a:r>
            <a:r>
              <a:rPr lang="en-US" altLang="zh-TW" dirty="0"/>
              <a:t>whether downloaded code has access to the local file system or can perform any other privileged operations</a:t>
            </a:r>
            <a:r>
              <a:rPr lang="en-US" altLang="zh-TW" dirty="0" smtClean="0"/>
              <a:t>.</a:t>
            </a:r>
          </a:p>
          <a:p>
            <a:r>
              <a:rPr lang="en-US" altLang="zh-TW" dirty="0" smtClean="0"/>
              <a:t>Creates </a:t>
            </a:r>
            <a:r>
              <a:rPr lang="en-US" altLang="zh-TW" dirty="0"/>
              <a:t>and installs a security </a:t>
            </a:r>
            <a:r>
              <a:rPr lang="en-US" altLang="zh-TW" dirty="0" smtClean="0"/>
              <a:t>manager</a:t>
            </a:r>
          </a:p>
          <a:p>
            <a:pPr lvl="1"/>
            <a:r>
              <a:rPr lang="en-US" altLang="zh-TW" dirty="0" err="1" smtClean="0"/>
              <a:t>System.setSecurityManager</a:t>
            </a:r>
            <a:r>
              <a:rPr lang="en-US" altLang="zh-TW" dirty="0" smtClean="0"/>
              <a:t>(new </a:t>
            </a:r>
            <a:r>
              <a:rPr lang="en-US" altLang="zh-TW" dirty="0" err="1" smtClean="0"/>
              <a:t>SecurityManager</a:t>
            </a:r>
            <a:r>
              <a:rPr lang="en-US" altLang="zh-TW" dirty="0" smtClean="0"/>
              <a:t>());</a:t>
            </a:r>
          </a:p>
        </p:txBody>
      </p:sp>
    </p:spTree>
    <p:extLst>
      <p:ext uri="{BB962C8B-B14F-4D97-AF65-F5344CB8AC3E}">
        <p14:creationId xmlns:p14="http://schemas.microsoft.com/office/powerpoint/2010/main" val="29109586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Important RMI</a:t>
            </a:r>
            <a:r>
              <a:rPr lang="zh-TW" altLang="en-US" dirty="0" smtClean="0"/>
              <a:t> </a:t>
            </a:r>
            <a:r>
              <a:rPr lang="en-US" altLang="zh-TW" dirty="0" smtClean="0"/>
              <a:t>Class Methods</a:t>
            </a:r>
            <a:endParaRPr lang="zh-TW" altLang="en-US" dirty="0"/>
          </a:p>
        </p:txBody>
      </p:sp>
      <p:sp>
        <p:nvSpPr>
          <p:cNvPr id="3" name="內容版面配置區 2"/>
          <p:cNvSpPr>
            <a:spLocks noGrp="1"/>
          </p:cNvSpPr>
          <p:nvPr>
            <p:ph idx="1"/>
          </p:nvPr>
        </p:nvSpPr>
        <p:spPr/>
        <p:txBody>
          <a:bodyPr>
            <a:normAutofit/>
          </a:bodyPr>
          <a:lstStyle/>
          <a:p>
            <a:r>
              <a:rPr lang="en-US" altLang="zh-TW" dirty="0" err="1" smtClean="0"/>
              <a:t>Naming.bind</a:t>
            </a:r>
            <a:r>
              <a:rPr lang="en-US" altLang="zh-TW" dirty="0" smtClean="0"/>
              <a:t>(String name, Remote </a:t>
            </a:r>
            <a:r>
              <a:rPr lang="en-US" altLang="zh-TW" dirty="0" err="1" smtClean="0"/>
              <a:t>obj</a:t>
            </a:r>
            <a:r>
              <a:rPr lang="en-US" altLang="zh-TW" dirty="0" smtClean="0"/>
              <a:t>);</a:t>
            </a:r>
          </a:p>
          <a:p>
            <a:pPr lvl="1"/>
            <a:r>
              <a:rPr lang="en-US" altLang="zh-TW" dirty="0" smtClean="0"/>
              <a:t>Binds the specified name to a remote object</a:t>
            </a:r>
          </a:p>
          <a:p>
            <a:pPr lvl="1"/>
            <a:r>
              <a:rPr lang="en-US" altLang="zh-TW" dirty="0" smtClean="0"/>
              <a:t>String</a:t>
            </a:r>
            <a:endParaRPr lang="en-US" altLang="zh-TW" sz="1100" dirty="0"/>
          </a:p>
          <a:p>
            <a:pPr lvl="2"/>
            <a:r>
              <a:rPr lang="en-US" altLang="zh-TW" smtClean="0"/>
              <a:t>“rmi</a:t>
            </a:r>
            <a:r>
              <a:rPr lang="en-US" altLang="zh-TW" dirty="0" smtClean="0"/>
              <a:t>://” + host + “:” + port + ”/” + </a:t>
            </a:r>
            <a:r>
              <a:rPr lang="en-US" altLang="zh-TW" dirty="0" err="1" smtClean="0"/>
              <a:t>objectName</a:t>
            </a:r>
            <a:endParaRPr lang="en-US" altLang="zh-TW" dirty="0" smtClean="0"/>
          </a:p>
          <a:p>
            <a:pPr lvl="2"/>
            <a:r>
              <a:rPr lang="en-US" altLang="zh-TW" dirty="0" smtClean="0"/>
              <a:t>Default port number is 1099</a:t>
            </a:r>
          </a:p>
          <a:p>
            <a:pPr lvl="1"/>
            <a:endParaRPr lang="en-US" altLang="zh-TW" dirty="0" smtClean="0"/>
          </a:p>
          <a:p>
            <a:r>
              <a:rPr lang="en-US" altLang="zh-TW" dirty="0" err="1" smtClean="0"/>
              <a:t>Naming.lookup</a:t>
            </a:r>
            <a:r>
              <a:rPr lang="en-US" altLang="zh-TW" dirty="0" smtClean="0"/>
              <a:t>(String name);</a:t>
            </a:r>
          </a:p>
          <a:p>
            <a:pPr lvl="1"/>
            <a:r>
              <a:rPr lang="en-US" altLang="zh-TW" dirty="0" smtClean="0"/>
              <a:t>Returns a reference, a stub, for the remote object associated with the specified name</a:t>
            </a:r>
            <a:endParaRPr lang="zh-TW" altLang="en-US" dirty="0"/>
          </a:p>
        </p:txBody>
      </p:sp>
    </p:spTree>
    <p:extLst>
      <p:ext uri="{BB962C8B-B14F-4D97-AF65-F5344CB8AC3E}">
        <p14:creationId xmlns:p14="http://schemas.microsoft.com/office/powerpoint/2010/main" val="30058692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RMI Example 1 – Remote Object Interface</a:t>
            </a:r>
            <a:endParaRPr lang="zh-TW" altLang="en-US" dirty="0"/>
          </a:p>
        </p:txBody>
      </p:sp>
      <p:sp>
        <p:nvSpPr>
          <p:cNvPr id="3" name="內容版面配置區 2"/>
          <p:cNvSpPr>
            <a:spLocks noGrp="1"/>
          </p:cNvSpPr>
          <p:nvPr>
            <p:ph idx="1"/>
          </p:nvPr>
        </p:nvSpPr>
        <p:spPr/>
        <p:txBody>
          <a:bodyPr>
            <a:normAutofit/>
          </a:bodyPr>
          <a:lstStyle/>
          <a:p>
            <a:pPr>
              <a:buNone/>
            </a:pPr>
            <a:r>
              <a:rPr lang="en-US" altLang="zh-TW" sz="1800" dirty="0"/>
              <a:t>import </a:t>
            </a:r>
            <a:r>
              <a:rPr lang="en-US" altLang="zh-TW" sz="1800" dirty="0" err="1"/>
              <a:t>java.rmi.Remote</a:t>
            </a:r>
            <a:r>
              <a:rPr lang="en-US" altLang="zh-TW" sz="1800" dirty="0"/>
              <a:t>;</a:t>
            </a:r>
          </a:p>
          <a:p>
            <a:pPr>
              <a:buNone/>
            </a:pPr>
            <a:r>
              <a:rPr lang="en-US" altLang="zh-TW" sz="1800" dirty="0"/>
              <a:t>import </a:t>
            </a:r>
            <a:r>
              <a:rPr lang="en-US" altLang="zh-TW" sz="1800" dirty="0" err="1"/>
              <a:t>java.rmi.RemoteException</a:t>
            </a:r>
            <a:r>
              <a:rPr lang="en-US" altLang="zh-TW" sz="1800" dirty="0"/>
              <a:t>;</a:t>
            </a:r>
          </a:p>
          <a:p>
            <a:pPr>
              <a:buNone/>
            </a:pPr>
            <a:r>
              <a:rPr lang="en-US" altLang="zh-TW" sz="1800" dirty="0"/>
              <a:t> </a:t>
            </a:r>
          </a:p>
          <a:p>
            <a:pPr>
              <a:buNone/>
            </a:pPr>
            <a:r>
              <a:rPr lang="en-US" altLang="zh-TW" sz="1800" dirty="0"/>
              <a:t>public interface </a:t>
            </a:r>
            <a:r>
              <a:rPr lang="en-US" altLang="zh-TW" sz="1800" dirty="0" err="1"/>
              <a:t>RmiObjectIntf</a:t>
            </a:r>
            <a:r>
              <a:rPr lang="en-US" altLang="zh-TW" sz="1800" dirty="0"/>
              <a:t> extends Remote {</a:t>
            </a:r>
          </a:p>
          <a:p>
            <a:pPr>
              <a:buNone/>
            </a:pPr>
            <a:r>
              <a:rPr lang="en-US" altLang="zh-TW" sz="1800" dirty="0"/>
              <a:t>     </a:t>
            </a:r>
            <a:r>
              <a:rPr lang="en-US" altLang="zh-TW" sz="1800" dirty="0" smtClean="0"/>
              <a:t> public </a:t>
            </a:r>
            <a:r>
              <a:rPr lang="en-US" altLang="zh-TW" sz="1800" dirty="0"/>
              <a:t>void </a:t>
            </a:r>
            <a:r>
              <a:rPr lang="en-US" altLang="zh-TW" sz="1800" dirty="0" err="1"/>
              <a:t>setName</a:t>
            </a:r>
            <a:r>
              <a:rPr lang="en-US" altLang="zh-TW" sz="1800" dirty="0"/>
              <a:t>(String name) throws </a:t>
            </a:r>
            <a:r>
              <a:rPr lang="en-US" altLang="zh-TW" sz="1800" dirty="0" err="1"/>
              <a:t>RemoteException</a:t>
            </a:r>
            <a:r>
              <a:rPr lang="en-US" altLang="zh-TW" sz="1800" dirty="0"/>
              <a:t>;</a:t>
            </a:r>
          </a:p>
          <a:p>
            <a:pPr>
              <a:buNone/>
            </a:pPr>
            <a:r>
              <a:rPr lang="en-US" altLang="zh-TW" sz="1800" dirty="0"/>
              <a:t>	public String </a:t>
            </a:r>
            <a:r>
              <a:rPr lang="en-US" altLang="zh-TW" sz="1800" dirty="0" err="1"/>
              <a:t>getName</a:t>
            </a:r>
            <a:r>
              <a:rPr lang="en-US" altLang="zh-TW" sz="1800" dirty="0"/>
              <a:t>() throws </a:t>
            </a:r>
            <a:r>
              <a:rPr lang="en-US" altLang="zh-TW" sz="1800" dirty="0" err="1"/>
              <a:t>RemoteException</a:t>
            </a:r>
            <a:r>
              <a:rPr lang="en-US" altLang="zh-TW" sz="1800" dirty="0"/>
              <a:t>;</a:t>
            </a:r>
          </a:p>
          <a:p>
            <a:pPr>
              <a:buNone/>
            </a:pPr>
            <a:r>
              <a:rPr lang="en-US" altLang="zh-TW" sz="1800" dirty="0"/>
              <a:t>}</a:t>
            </a:r>
            <a:endParaRPr lang="zh-TW" altLang="en-US" sz="1800" dirty="0"/>
          </a:p>
        </p:txBody>
      </p:sp>
    </p:spTree>
    <p:extLst>
      <p:ext uri="{BB962C8B-B14F-4D97-AF65-F5344CB8AC3E}">
        <p14:creationId xmlns:p14="http://schemas.microsoft.com/office/powerpoint/2010/main" val="30421169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RMI Example 1 – Remote Object</a:t>
            </a:r>
            <a:endParaRPr lang="zh-TW" altLang="en-US" dirty="0"/>
          </a:p>
        </p:txBody>
      </p:sp>
      <p:sp>
        <p:nvSpPr>
          <p:cNvPr id="3" name="內容版面配置區 2"/>
          <p:cNvSpPr>
            <a:spLocks noGrp="1"/>
          </p:cNvSpPr>
          <p:nvPr>
            <p:ph idx="1"/>
          </p:nvPr>
        </p:nvSpPr>
        <p:spPr/>
        <p:txBody>
          <a:bodyPr>
            <a:noAutofit/>
          </a:bodyPr>
          <a:lstStyle/>
          <a:p>
            <a:pPr>
              <a:buNone/>
            </a:pPr>
            <a:r>
              <a:rPr lang="en-US" altLang="zh-TW" sz="1400" dirty="0" smtClean="0"/>
              <a:t>import </a:t>
            </a:r>
            <a:r>
              <a:rPr lang="en-US" altLang="zh-TW" sz="1400" dirty="0" err="1" smtClean="0"/>
              <a:t>java.rmi.RemoteException</a:t>
            </a:r>
            <a:r>
              <a:rPr lang="en-US" altLang="zh-TW" sz="1400" dirty="0" smtClean="0"/>
              <a:t>;</a:t>
            </a:r>
          </a:p>
          <a:p>
            <a:pPr>
              <a:buNone/>
            </a:pPr>
            <a:r>
              <a:rPr lang="en-US" altLang="zh-TW" sz="1400" dirty="0" smtClean="0"/>
              <a:t>import </a:t>
            </a:r>
            <a:r>
              <a:rPr lang="en-US" altLang="zh-TW" sz="1400" dirty="0" err="1" smtClean="0"/>
              <a:t>java.rmi.server.UnicastRemoteObject</a:t>
            </a:r>
            <a:r>
              <a:rPr lang="en-US" altLang="zh-TW" sz="1400" dirty="0" smtClean="0"/>
              <a:t>;</a:t>
            </a:r>
          </a:p>
          <a:p>
            <a:pPr>
              <a:buNone/>
            </a:pPr>
            <a:endParaRPr lang="en-US" altLang="zh-TW" sz="1400" dirty="0" smtClean="0"/>
          </a:p>
          <a:p>
            <a:pPr>
              <a:buNone/>
            </a:pPr>
            <a:r>
              <a:rPr lang="en-US" altLang="zh-TW" sz="1400" dirty="0" smtClean="0"/>
              <a:t>public class </a:t>
            </a:r>
            <a:r>
              <a:rPr lang="en-US" altLang="zh-TW" sz="1400" dirty="0" err="1" smtClean="0"/>
              <a:t>RmiObject</a:t>
            </a:r>
            <a:r>
              <a:rPr lang="en-US" altLang="zh-TW" sz="1400" dirty="0" smtClean="0"/>
              <a:t> extends </a:t>
            </a:r>
            <a:r>
              <a:rPr lang="en-US" altLang="zh-TW" sz="1400" dirty="0" err="1" smtClean="0"/>
              <a:t>UnicastRemoteObject</a:t>
            </a:r>
            <a:r>
              <a:rPr lang="en-US" altLang="zh-TW" sz="1400" dirty="0" smtClean="0"/>
              <a:t> implements </a:t>
            </a:r>
            <a:r>
              <a:rPr lang="en-US" altLang="zh-TW" sz="1400" dirty="0" err="1" smtClean="0"/>
              <a:t>RmiObjectIntf</a:t>
            </a:r>
            <a:r>
              <a:rPr lang="en-US" altLang="zh-TW" sz="1400" dirty="0" smtClean="0"/>
              <a:t> {</a:t>
            </a:r>
          </a:p>
          <a:p>
            <a:pPr>
              <a:buNone/>
            </a:pPr>
            <a:r>
              <a:rPr lang="en-US" altLang="zh-TW" sz="1400" dirty="0" smtClean="0"/>
              <a:t>	</a:t>
            </a:r>
          </a:p>
          <a:p>
            <a:pPr>
              <a:buNone/>
            </a:pPr>
            <a:r>
              <a:rPr lang="en-US" altLang="zh-TW" sz="1400" dirty="0"/>
              <a:t> </a:t>
            </a:r>
            <a:r>
              <a:rPr lang="en-US" altLang="zh-TW" sz="1400" dirty="0" smtClean="0"/>
              <a:t>   private String name;</a:t>
            </a:r>
          </a:p>
          <a:p>
            <a:pPr>
              <a:buNone/>
            </a:pPr>
            <a:r>
              <a:rPr lang="en-US" altLang="zh-TW" sz="1400" dirty="0" smtClean="0"/>
              <a:t> </a:t>
            </a:r>
          </a:p>
          <a:p>
            <a:pPr>
              <a:buNone/>
            </a:pPr>
            <a:r>
              <a:rPr lang="en-US" altLang="zh-TW" sz="1400" dirty="0" smtClean="0"/>
              <a:t>    //constructor</a:t>
            </a:r>
          </a:p>
          <a:p>
            <a:pPr>
              <a:buNone/>
            </a:pPr>
            <a:r>
              <a:rPr lang="en-US" altLang="zh-TW" sz="1400" dirty="0"/>
              <a:t> </a:t>
            </a:r>
            <a:r>
              <a:rPr lang="en-US" altLang="zh-TW" sz="1400" dirty="0" smtClean="0"/>
              <a:t>   public </a:t>
            </a:r>
            <a:r>
              <a:rPr lang="en-US" altLang="zh-TW" sz="1400" dirty="0" err="1" smtClean="0"/>
              <a:t>RmiObject</a:t>
            </a:r>
            <a:r>
              <a:rPr lang="en-US" altLang="zh-TW" sz="1400" dirty="0" smtClean="0"/>
              <a:t>() throws </a:t>
            </a:r>
            <a:r>
              <a:rPr lang="en-US" altLang="zh-TW" sz="1400" dirty="0" err="1" smtClean="0"/>
              <a:t>RemoteException</a:t>
            </a:r>
            <a:r>
              <a:rPr lang="en-US" altLang="zh-TW" sz="1400" dirty="0" smtClean="0"/>
              <a:t> {</a:t>
            </a:r>
          </a:p>
          <a:p>
            <a:pPr>
              <a:buNone/>
            </a:pPr>
            <a:r>
              <a:rPr lang="en-US" altLang="zh-TW" sz="1400" dirty="0" smtClean="0"/>
              <a:t>        super();</a:t>
            </a:r>
          </a:p>
          <a:p>
            <a:pPr>
              <a:buNone/>
            </a:pPr>
            <a:r>
              <a:rPr lang="en-US" altLang="zh-TW" sz="1400" dirty="0" smtClean="0"/>
              <a:t>    }</a:t>
            </a:r>
          </a:p>
          <a:p>
            <a:pPr>
              <a:buNone/>
            </a:pPr>
            <a:r>
              <a:rPr lang="en-US" altLang="zh-TW" sz="1400" dirty="0" smtClean="0"/>
              <a:t> </a:t>
            </a:r>
          </a:p>
          <a:p>
            <a:pPr>
              <a:buNone/>
            </a:pPr>
            <a:r>
              <a:rPr lang="en-US" altLang="zh-TW" sz="1400" dirty="0"/>
              <a:t> </a:t>
            </a:r>
            <a:r>
              <a:rPr lang="en-US" altLang="zh-TW" sz="1400" dirty="0" smtClean="0"/>
              <a:t>   public void </a:t>
            </a:r>
            <a:r>
              <a:rPr lang="en-US" altLang="zh-TW" sz="1400" dirty="0" err="1" smtClean="0"/>
              <a:t>setName</a:t>
            </a:r>
            <a:r>
              <a:rPr lang="en-US" altLang="zh-TW" sz="1400" dirty="0" smtClean="0"/>
              <a:t>(String name) throws </a:t>
            </a:r>
            <a:r>
              <a:rPr lang="en-US" altLang="zh-TW" sz="1400" dirty="0" err="1" smtClean="0"/>
              <a:t>RemoteException</a:t>
            </a:r>
            <a:r>
              <a:rPr lang="en-US" altLang="zh-TW" sz="1400" dirty="0" smtClean="0"/>
              <a:t> {</a:t>
            </a:r>
          </a:p>
          <a:p>
            <a:pPr>
              <a:buNone/>
            </a:pPr>
            <a:r>
              <a:rPr lang="en-US" altLang="zh-TW" sz="1400" dirty="0" smtClean="0"/>
              <a:t>	this.name=name;</a:t>
            </a:r>
          </a:p>
          <a:p>
            <a:pPr>
              <a:buNone/>
            </a:pPr>
            <a:r>
              <a:rPr lang="en-US" altLang="zh-TW" sz="1400" dirty="0" smtClean="0"/>
              <a:t>    }</a:t>
            </a:r>
          </a:p>
          <a:p>
            <a:pPr>
              <a:buNone/>
            </a:pPr>
            <a:r>
              <a:rPr lang="en-US" altLang="zh-TW" sz="1400" dirty="0" smtClean="0"/>
              <a:t>	</a:t>
            </a:r>
          </a:p>
          <a:p>
            <a:pPr>
              <a:buNone/>
            </a:pPr>
            <a:r>
              <a:rPr lang="en-US" altLang="zh-TW" sz="1400" dirty="0" smtClean="0"/>
              <a:t>    public String </a:t>
            </a:r>
            <a:r>
              <a:rPr lang="en-US" altLang="zh-TW" sz="1400" dirty="0" err="1" smtClean="0"/>
              <a:t>getName</a:t>
            </a:r>
            <a:r>
              <a:rPr lang="en-US" altLang="zh-TW" sz="1400" dirty="0" smtClean="0"/>
              <a:t>() throws </a:t>
            </a:r>
            <a:r>
              <a:rPr lang="en-US" altLang="zh-TW" sz="1400" dirty="0" err="1" smtClean="0"/>
              <a:t>RemoteException</a:t>
            </a:r>
            <a:r>
              <a:rPr lang="en-US" altLang="zh-TW" sz="1400" dirty="0" smtClean="0"/>
              <a:t> {</a:t>
            </a:r>
          </a:p>
          <a:p>
            <a:pPr>
              <a:buNone/>
            </a:pPr>
            <a:r>
              <a:rPr lang="en-US" altLang="zh-TW" sz="1400" dirty="0" smtClean="0"/>
              <a:t>	return this.name;</a:t>
            </a:r>
          </a:p>
          <a:p>
            <a:pPr>
              <a:buNone/>
            </a:pPr>
            <a:r>
              <a:rPr lang="en-US" altLang="zh-TW" sz="1400" dirty="0" smtClean="0"/>
              <a:t>    }</a:t>
            </a:r>
          </a:p>
          <a:p>
            <a:pPr>
              <a:buNone/>
            </a:pPr>
            <a:r>
              <a:rPr lang="en-US" altLang="zh-TW" sz="1400" dirty="0" smtClean="0"/>
              <a:t>}</a:t>
            </a:r>
            <a:endParaRPr lang="zh-TW" altLang="en-US" sz="1400" dirty="0"/>
          </a:p>
        </p:txBody>
      </p:sp>
    </p:spTree>
    <p:extLst>
      <p:ext uri="{BB962C8B-B14F-4D97-AF65-F5344CB8AC3E}">
        <p14:creationId xmlns:p14="http://schemas.microsoft.com/office/powerpoint/2010/main" val="31874152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1 – Server</a:t>
            </a:r>
            <a:endParaRPr lang="zh-TW" altLang="en-US" dirty="0"/>
          </a:p>
        </p:txBody>
      </p:sp>
      <p:sp>
        <p:nvSpPr>
          <p:cNvPr id="3" name="內容版面配置區 2"/>
          <p:cNvSpPr>
            <a:spLocks noGrp="1"/>
          </p:cNvSpPr>
          <p:nvPr>
            <p:ph idx="1"/>
          </p:nvPr>
        </p:nvSpPr>
        <p:spPr/>
        <p:txBody>
          <a:bodyPr>
            <a:noAutofit/>
          </a:bodyPr>
          <a:lstStyle/>
          <a:p>
            <a:pPr>
              <a:buNone/>
            </a:pPr>
            <a:r>
              <a:rPr lang="en-US" altLang="zh-TW" sz="1800" dirty="0"/>
              <a:t>import </a:t>
            </a:r>
            <a:r>
              <a:rPr lang="en-US" altLang="zh-TW" sz="1800" dirty="0" err="1"/>
              <a:t>java.rmi.Naming</a:t>
            </a:r>
            <a:r>
              <a:rPr lang="en-US" altLang="zh-TW" sz="1800" dirty="0"/>
              <a:t>;</a:t>
            </a:r>
          </a:p>
          <a:p>
            <a:pPr>
              <a:buNone/>
            </a:pPr>
            <a:r>
              <a:rPr lang="en-US" altLang="zh-TW" sz="1800" dirty="0"/>
              <a:t>import </a:t>
            </a:r>
            <a:r>
              <a:rPr lang="en-US" altLang="zh-TW" sz="1800" dirty="0" err="1"/>
              <a:t>java.rmi.RemoteException</a:t>
            </a:r>
            <a:r>
              <a:rPr lang="en-US" altLang="zh-TW" sz="1800" dirty="0"/>
              <a:t>;</a:t>
            </a:r>
          </a:p>
          <a:p>
            <a:pPr>
              <a:buNone/>
            </a:pPr>
            <a:r>
              <a:rPr lang="en-US" altLang="zh-TW" sz="1800" dirty="0"/>
              <a:t>import </a:t>
            </a:r>
            <a:r>
              <a:rPr lang="en-US" altLang="zh-TW" sz="1800" dirty="0" err="1"/>
              <a:t>java.rmi.server.UnicastRemoteObject</a:t>
            </a:r>
            <a:r>
              <a:rPr lang="en-US" altLang="zh-TW" sz="1800" dirty="0"/>
              <a:t>;</a:t>
            </a:r>
          </a:p>
          <a:p>
            <a:pPr>
              <a:buNone/>
            </a:pPr>
            <a:r>
              <a:rPr lang="en-US" altLang="zh-TW" sz="1800" dirty="0"/>
              <a:t>import </a:t>
            </a:r>
            <a:r>
              <a:rPr lang="en-US" altLang="zh-TW" sz="1800" dirty="0" err="1"/>
              <a:t>java.rmi.registry</a:t>
            </a:r>
            <a:r>
              <a:rPr lang="en-US" altLang="zh-TW" sz="1800" dirty="0"/>
              <a:t>.*;</a:t>
            </a:r>
          </a:p>
          <a:p>
            <a:pPr>
              <a:buNone/>
            </a:pPr>
            <a:r>
              <a:rPr lang="en-US" altLang="zh-TW" sz="1800" dirty="0"/>
              <a:t>import </a:t>
            </a:r>
            <a:r>
              <a:rPr lang="en-US" altLang="zh-TW" sz="1800" dirty="0" err="1"/>
              <a:t>java.rmi.RMISecurityManager</a:t>
            </a:r>
            <a:r>
              <a:rPr lang="en-US" altLang="zh-TW" sz="1800" dirty="0"/>
              <a:t>; </a:t>
            </a:r>
          </a:p>
          <a:p>
            <a:pPr>
              <a:buNone/>
            </a:pPr>
            <a:endParaRPr lang="en-US" altLang="zh-TW" sz="1800" dirty="0"/>
          </a:p>
          <a:p>
            <a:pPr>
              <a:buNone/>
            </a:pPr>
            <a:r>
              <a:rPr lang="en-US" altLang="zh-TW" sz="1800" dirty="0"/>
              <a:t>public class </a:t>
            </a:r>
            <a:r>
              <a:rPr lang="en-US" altLang="zh-TW" sz="1800" dirty="0" err="1"/>
              <a:t>RmiServer</a:t>
            </a:r>
            <a:r>
              <a:rPr lang="en-US" altLang="zh-TW" sz="1800" dirty="0"/>
              <a:t>{</a:t>
            </a:r>
          </a:p>
          <a:p>
            <a:pPr>
              <a:buNone/>
            </a:pPr>
            <a:r>
              <a:rPr lang="en-US" altLang="zh-TW" sz="1800" dirty="0"/>
              <a:t>	</a:t>
            </a:r>
          </a:p>
          <a:p>
            <a:pPr>
              <a:buNone/>
            </a:pPr>
            <a:r>
              <a:rPr lang="en-US" altLang="zh-TW" sz="1800" dirty="0"/>
              <a:t>    public static void main(String </a:t>
            </a:r>
            <a:r>
              <a:rPr lang="en-US" altLang="zh-TW" sz="1800" dirty="0" err="1"/>
              <a:t>args</a:t>
            </a:r>
            <a:r>
              <a:rPr lang="en-US" altLang="zh-TW" sz="1800" dirty="0"/>
              <a:t>[]) throws Exception {</a:t>
            </a:r>
          </a:p>
          <a:p>
            <a:pPr>
              <a:buNone/>
            </a:pPr>
            <a:r>
              <a:rPr lang="en-US" altLang="zh-TW" sz="1800" dirty="0"/>
              <a:t>        </a:t>
            </a:r>
            <a:r>
              <a:rPr lang="en-US" altLang="zh-TW" sz="1800" dirty="0" err="1"/>
              <a:t>System.out.println</a:t>
            </a:r>
            <a:r>
              <a:rPr lang="en-US" altLang="zh-TW" sz="1800" dirty="0"/>
              <a:t>("RMI server started");</a:t>
            </a:r>
          </a:p>
          <a:p>
            <a:pPr>
              <a:buNone/>
            </a:pPr>
            <a:r>
              <a:rPr lang="en-US" altLang="zh-TW" sz="1800" dirty="0"/>
              <a:t>		</a:t>
            </a:r>
          </a:p>
          <a:p>
            <a:pPr>
              <a:buNone/>
            </a:pPr>
            <a:r>
              <a:rPr lang="en-US" altLang="zh-TW" sz="1800" dirty="0"/>
              <a:t>        //assign a security </a:t>
            </a:r>
            <a:r>
              <a:rPr lang="en-US" altLang="zh-TW" sz="1800" dirty="0" smtClean="0"/>
              <a:t>manager</a:t>
            </a:r>
            <a:endParaRPr lang="en-US" altLang="zh-TW" sz="1800" dirty="0"/>
          </a:p>
          <a:p>
            <a:pPr>
              <a:buNone/>
            </a:pPr>
            <a:r>
              <a:rPr lang="en-US" altLang="zh-TW" sz="1800" dirty="0"/>
              <a:t>        if (</a:t>
            </a:r>
            <a:r>
              <a:rPr lang="en-US" altLang="zh-TW" sz="1800" dirty="0" err="1"/>
              <a:t>System.getSecurityManager</a:t>
            </a:r>
            <a:r>
              <a:rPr lang="en-US" altLang="zh-TW" sz="1800" dirty="0"/>
              <a:t>() == null)</a:t>
            </a:r>
          </a:p>
          <a:p>
            <a:pPr>
              <a:buNone/>
            </a:pPr>
            <a:r>
              <a:rPr lang="en-US" altLang="zh-TW" sz="1800" dirty="0"/>
              <a:t>            </a:t>
            </a:r>
            <a:r>
              <a:rPr lang="en-US" altLang="zh-TW" sz="1800" dirty="0" err="1"/>
              <a:t>System.setSecurityManager</a:t>
            </a:r>
            <a:r>
              <a:rPr lang="en-US" altLang="zh-TW" sz="1800" dirty="0"/>
              <a:t>(new </a:t>
            </a:r>
            <a:r>
              <a:rPr lang="en-US" altLang="zh-TW" sz="1800" dirty="0" err="1"/>
              <a:t>RMISecurityManager</a:t>
            </a:r>
            <a:r>
              <a:rPr lang="en-US" altLang="zh-TW" sz="1800" dirty="0"/>
              <a:t>());</a:t>
            </a:r>
          </a:p>
          <a:p>
            <a:pPr>
              <a:buNone/>
            </a:pPr>
            <a:r>
              <a:rPr lang="en-US" altLang="zh-TW" sz="1800" dirty="0"/>
              <a:t>		</a:t>
            </a:r>
          </a:p>
        </p:txBody>
      </p:sp>
    </p:spTree>
    <p:extLst>
      <p:ext uri="{BB962C8B-B14F-4D97-AF65-F5344CB8AC3E}">
        <p14:creationId xmlns:p14="http://schemas.microsoft.com/office/powerpoint/2010/main" val="26567058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RMI Example 1 – </a:t>
            </a:r>
            <a:r>
              <a:rPr lang="en-US" altLang="zh-TW" dirty="0" smtClean="0"/>
              <a:t>Server (cont’d)</a:t>
            </a:r>
            <a:endParaRPr kumimoji="1" lang="zh-TW" altLang="en-US" dirty="0"/>
          </a:p>
        </p:txBody>
      </p:sp>
      <p:sp>
        <p:nvSpPr>
          <p:cNvPr id="3" name="內容版面配置區 2"/>
          <p:cNvSpPr>
            <a:spLocks noGrp="1"/>
          </p:cNvSpPr>
          <p:nvPr>
            <p:ph idx="1"/>
          </p:nvPr>
        </p:nvSpPr>
        <p:spPr>
          <a:xfrm>
            <a:off x="609600" y="1600205"/>
            <a:ext cx="11308862" cy="4525963"/>
          </a:xfrm>
        </p:spPr>
        <p:txBody>
          <a:bodyPr>
            <a:normAutofit/>
          </a:bodyPr>
          <a:lstStyle/>
          <a:p>
            <a:pPr>
              <a:buNone/>
            </a:pPr>
            <a:r>
              <a:rPr lang="en-US" altLang="zh-TW" sz="1800" dirty="0"/>
              <a:t> </a:t>
            </a:r>
            <a:r>
              <a:rPr lang="en-US" altLang="zh-TW" sz="1800" dirty="0" smtClean="0"/>
              <a:t>       /</a:t>
            </a:r>
            <a:r>
              <a:rPr lang="en-US" altLang="zh-TW" sz="1800" dirty="0"/>
              <a:t>/instantiate </a:t>
            </a:r>
            <a:r>
              <a:rPr lang="en-US" altLang="zh-TW" sz="1800" dirty="0" err="1"/>
              <a:t>RmiObject</a:t>
            </a:r>
            <a:endParaRPr lang="en-US" altLang="zh-TW" sz="1800" dirty="0"/>
          </a:p>
          <a:p>
            <a:pPr>
              <a:buNone/>
            </a:pPr>
            <a:r>
              <a:rPr lang="en-US" altLang="zh-TW" sz="1800" dirty="0"/>
              <a:t>        </a:t>
            </a:r>
            <a:r>
              <a:rPr lang="en-US" altLang="zh-TW" sz="1800" dirty="0" err="1"/>
              <a:t>RmiObject</a:t>
            </a:r>
            <a:r>
              <a:rPr lang="en-US" altLang="zh-TW" sz="1800" dirty="0"/>
              <a:t> </a:t>
            </a:r>
            <a:r>
              <a:rPr lang="en-US" altLang="zh-TW" sz="1800" dirty="0" err="1"/>
              <a:t>obj</a:t>
            </a:r>
            <a:r>
              <a:rPr lang="en-US" altLang="zh-TW" sz="1800" dirty="0"/>
              <a:t> = new </a:t>
            </a:r>
            <a:r>
              <a:rPr lang="en-US" altLang="zh-TW" sz="1800" dirty="0" err="1"/>
              <a:t>RmiObject</a:t>
            </a:r>
            <a:r>
              <a:rPr lang="en-US" altLang="zh-TW" sz="1800" dirty="0"/>
              <a:t>();</a:t>
            </a:r>
          </a:p>
          <a:p>
            <a:pPr>
              <a:buNone/>
            </a:pPr>
            <a:r>
              <a:rPr lang="en-US" altLang="zh-TW" sz="1800" dirty="0"/>
              <a:t> </a:t>
            </a:r>
          </a:p>
          <a:p>
            <a:pPr>
              <a:buNone/>
            </a:pPr>
            <a:r>
              <a:rPr lang="en-US" altLang="zh-TW" sz="1800" dirty="0"/>
              <a:t>        //bind this object instance with the RMI Registry to the name "</a:t>
            </a:r>
            <a:r>
              <a:rPr lang="en-US" altLang="zh-TW" sz="1800" dirty="0" err="1" smtClean="0"/>
              <a:t>RmiObject</a:t>
            </a:r>
            <a:r>
              <a:rPr lang="en-US" altLang="zh-TW" sz="1800" dirty="0" smtClean="0"/>
              <a:t>"</a:t>
            </a:r>
            <a:endParaRPr lang="en-US" altLang="zh-TW" sz="1800" dirty="0"/>
          </a:p>
          <a:p>
            <a:pPr>
              <a:buNone/>
            </a:pPr>
            <a:r>
              <a:rPr lang="en-US" altLang="zh-TW" sz="1800" dirty="0"/>
              <a:t>        //</a:t>
            </a:r>
            <a:r>
              <a:rPr lang="en-US" altLang="zh-TW" sz="1800" dirty="0" err="1"/>
              <a:t>rmi</a:t>
            </a:r>
            <a:r>
              <a:rPr lang="en-US" altLang="zh-TW" sz="1800" dirty="0"/>
              <a:t>://" + host + ":" + port + "/" + </a:t>
            </a:r>
            <a:r>
              <a:rPr lang="en-US" altLang="zh-TW" sz="1800" dirty="0" err="1"/>
              <a:t>objectName</a:t>
            </a:r>
            <a:endParaRPr lang="en-US" altLang="zh-TW" sz="1800" dirty="0"/>
          </a:p>
          <a:p>
            <a:pPr>
              <a:buNone/>
            </a:pPr>
            <a:r>
              <a:rPr lang="en-US" altLang="zh-TW" sz="1800" dirty="0"/>
              <a:t>        //default port is 1099</a:t>
            </a:r>
          </a:p>
          <a:p>
            <a:pPr>
              <a:buNone/>
            </a:pPr>
            <a:r>
              <a:rPr lang="en-US" altLang="zh-TW" sz="1800" dirty="0"/>
              <a:t>        </a:t>
            </a:r>
            <a:r>
              <a:rPr lang="en-US" altLang="zh-TW" sz="1800" dirty="0" err="1"/>
              <a:t>Naming.rebind</a:t>
            </a:r>
            <a:r>
              <a:rPr lang="en-US" altLang="zh-TW" sz="1800" dirty="0"/>
              <a:t>("</a:t>
            </a:r>
            <a:r>
              <a:rPr lang="en-US" altLang="zh-TW" sz="1800" dirty="0" err="1"/>
              <a:t>rmi</a:t>
            </a:r>
            <a:r>
              <a:rPr lang="en-US" altLang="zh-TW" sz="1800" dirty="0"/>
              <a:t>://</a:t>
            </a:r>
            <a:r>
              <a:rPr lang="en-US" altLang="zh-TW" sz="1800" dirty="0" err="1"/>
              <a:t>localhost</a:t>
            </a:r>
            <a:r>
              <a:rPr lang="en-US" altLang="zh-TW" sz="1800" dirty="0"/>
              <a:t>/</a:t>
            </a:r>
            <a:r>
              <a:rPr lang="en-US" altLang="zh-TW" sz="1800" dirty="0" err="1"/>
              <a:t>RmiObject</a:t>
            </a:r>
            <a:r>
              <a:rPr lang="en-US" altLang="zh-TW" sz="1800" dirty="0"/>
              <a:t>", </a:t>
            </a:r>
            <a:r>
              <a:rPr lang="en-US" altLang="zh-TW" sz="1800" dirty="0" err="1"/>
              <a:t>obj</a:t>
            </a:r>
            <a:r>
              <a:rPr lang="en-US" altLang="zh-TW" sz="1800" dirty="0"/>
              <a:t>);</a:t>
            </a:r>
          </a:p>
          <a:p>
            <a:pPr>
              <a:buNone/>
            </a:pPr>
            <a:r>
              <a:rPr lang="en-US" altLang="zh-TW" sz="1800" dirty="0"/>
              <a:t>        </a:t>
            </a:r>
            <a:r>
              <a:rPr lang="en-US" altLang="zh-TW" sz="1800" dirty="0" err="1"/>
              <a:t>System.out.println</a:t>
            </a:r>
            <a:r>
              <a:rPr lang="en-US" altLang="zh-TW" sz="1800" dirty="0"/>
              <a:t>("Object is bound in registry");</a:t>
            </a:r>
          </a:p>
          <a:p>
            <a:pPr>
              <a:buNone/>
            </a:pPr>
            <a:r>
              <a:rPr lang="en-US" altLang="zh-TW" sz="1800" dirty="0"/>
              <a:t>    }</a:t>
            </a:r>
          </a:p>
          <a:p>
            <a:pPr>
              <a:buNone/>
            </a:pPr>
            <a:r>
              <a:rPr lang="en-US" altLang="zh-TW" sz="1800" dirty="0"/>
              <a:t>}</a:t>
            </a:r>
            <a:endParaRPr kumimoji="1" lang="zh-TW" altLang="en-US" sz="1800" dirty="0"/>
          </a:p>
        </p:txBody>
      </p:sp>
    </p:spTree>
    <p:extLst>
      <p:ext uri="{BB962C8B-B14F-4D97-AF65-F5344CB8AC3E}">
        <p14:creationId xmlns:p14="http://schemas.microsoft.com/office/powerpoint/2010/main" val="9160889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1 – Client</a:t>
            </a:r>
            <a:endParaRPr lang="zh-TW" altLang="en-US" dirty="0"/>
          </a:p>
        </p:txBody>
      </p:sp>
      <p:sp>
        <p:nvSpPr>
          <p:cNvPr id="3" name="內容版面配置區 2"/>
          <p:cNvSpPr>
            <a:spLocks noGrp="1"/>
          </p:cNvSpPr>
          <p:nvPr>
            <p:ph idx="1"/>
          </p:nvPr>
        </p:nvSpPr>
        <p:spPr/>
        <p:txBody>
          <a:bodyPr>
            <a:noAutofit/>
          </a:bodyPr>
          <a:lstStyle/>
          <a:p>
            <a:pPr>
              <a:buNone/>
            </a:pPr>
            <a:r>
              <a:rPr lang="en-US" altLang="zh-TW" sz="1600" dirty="0" smtClean="0"/>
              <a:t>import </a:t>
            </a:r>
            <a:r>
              <a:rPr lang="en-US" altLang="zh-TW" sz="1600" dirty="0" err="1" smtClean="0"/>
              <a:t>java.rmi.RMISecurityManager</a:t>
            </a:r>
            <a:r>
              <a:rPr lang="en-US" altLang="zh-TW" sz="1600" dirty="0" smtClean="0"/>
              <a:t>;</a:t>
            </a:r>
          </a:p>
          <a:p>
            <a:pPr>
              <a:buNone/>
            </a:pPr>
            <a:r>
              <a:rPr lang="en-US" altLang="zh-TW" sz="1600" dirty="0" smtClean="0"/>
              <a:t>import </a:t>
            </a:r>
            <a:r>
              <a:rPr lang="en-US" altLang="zh-TW" sz="1600" dirty="0" err="1" smtClean="0"/>
              <a:t>java.rmi.Naming</a:t>
            </a:r>
            <a:r>
              <a:rPr lang="en-US" altLang="zh-TW" sz="1600" dirty="0" smtClean="0"/>
              <a:t>;</a:t>
            </a:r>
          </a:p>
          <a:p>
            <a:pPr>
              <a:buNone/>
            </a:pPr>
            <a:r>
              <a:rPr lang="en-US" altLang="zh-TW" sz="1600" dirty="0" smtClean="0"/>
              <a:t> </a:t>
            </a:r>
          </a:p>
          <a:p>
            <a:pPr>
              <a:buNone/>
            </a:pPr>
            <a:r>
              <a:rPr lang="en-US" altLang="zh-TW" sz="1600" dirty="0" smtClean="0"/>
              <a:t>public class </a:t>
            </a:r>
            <a:r>
              <a:rPr lang="en-US" altLang="zh-TW" sz="1600" dirty="0" err="1" smtClean="0"/>
              <a:t>RmiClient</a:t>
            </a:r>
            <a:r>
              <a:rPr lang="en-US" altLang="zh-TW" sz="1600" dirty="0" smtClean="0"/>
              <a:t> { </a:t>
            </a:r>
          </a:p>
          <a:p>
            <a:pPr>
              <a:buNone/>
            </a:pPr>
            <a:r>
              <a:rPr lang="en-US" altLang="zh-TW" sz="1600" dirty="0" smtClean="0"/>
              <a:t>    public static void main(String </a:t>
            </a:r>
            <a:r>
              <a:rPr lang="en-US" altLang="zh-TW" sz="1600" dirty="0" err="1" smtClean="0"/>
              <a:t>args</a:t>
            </a:r>
            <a:r>
              <a:rPr lang="en-US" altLang="zh-TW" sz="1600" dirty="0" smtClean="0"/>
              <a:t>[]) throws Exception {</a:t>
            </a:r>
          </a:p>
          <a:p>
            <a:pPr>
              <a:buNone/>
            </a:pPr>
            <a:r>
              <a:rPr lang="en-US" altLang="zh-TW" sz="1600" dirty="0" smtClean="0"/>
              <a:t>		</a:t>
            </a:r>
          </a:p>
          <a:p>
            <a:pPr>
              <a:buNone/>
            </a:pPr>
            <a:r>
              <a:rPr lang="en-US" altLang="zh-TW" sz="1600" dirty="0" smtClean="0"/>
              <a:t>	//assign security manager</a:t>
            </a:r>
          </a:p>
          <a:p>
            <a:pPr>
              <a:buNone/>
            </a:pPr>
            <a:r>
              <a:rPr lang="en-US" altLang="zh-TW" sz="1600" dirty="0" smtClean="0"/>
              <a:t>	if (</a:t>
            </a:r>
            <a:r>
              <a:rPr lang="en-US" altLang="zh-TW" sz="1600" dirty="0" err="1" smtClean="0"/>
              <a:t>System.getSecurityManager</a:t>
            </a:r>
            <a:r>
              <a:rPr lang="en-US" altLang="zh-TW" sz="1600" dirty="0" smtClean="0"/>
              <a:t>() == null)</a:t>
            </a:r>
          </a:p>
          <a:p>
            <a:pPr>
              <a:buNone/>
            </a:pPr>
            <a:r>
              <a:rPr lang="en-US" altLang="zh-TW" sz="1600" dirty="0" smtClean="0"/>
              <a:t>            </a:t>
            </a:r>
            <a:r>
              <a:rPr lang="en-US" altLang="zh-TW" sz="1600" dirty="0" err="1" smtClean="0"/>
              <a:t>System.setSecurityManager</a:t>
            </a:r>
            <a:r>
              <a:rPr lang="en-US" altLang="zh-TW" sz="1600" dirty="0" smtClean="0"/>
              <a:t>(new </a:t>
            </a:r>
            <a:r>
              <a:rPr lang="en-US" altLang="zh-TW" sz="1600" dirty="0" err="1" smtClean="0"/>
              <a:t>RMISecurityManager</a:t>
            </a:r>
            <a:r>
              <a:rPr lang="en-US" altLang="zh-TW" sz="1600" dirty="0" smtClean="0"/>
              <a:t>());</a:t>
            </a:r>
          </a:p>
          <a:p>
            <a:pPr>
              <a:buNone/>
            </a:pPr>
            <a:r>
              <a:rPr lang="en-US" altLang="zh-TW" sz="1600" dirty="0" smtClean="0"/>
              <a:t>		</a:t>
            </a:r>
          </a:p>
          <a:p>
            <a:pPr>
              <a:buNone/>
            </a:pPr>
            <a:r>
              <a:rPr lang="en-US" altLang="zh-TW" sz="1600" dirty="0" smtClean="0"/>
              <a:t>	//call registry</a:t>
            </a:r>
          </a:p>
          <a:p>
            <a:pPr>
              <a:buNone/>
            </a:pPr>
            <a:r>
              <a:rPr lang="en-US" altLang="zh-TW" sz="1600" dirty="0" smtClean="0"/>
              <a:t>	</a:t>
            </a:r>
            <a:r>
              <a:rPr lang="en-US" altLang="zh-TW" sz="1600" dirty="0" err="1" smtClean="0"/>
              <a:t>RmiObjectIntf</a:t>
            </a:r>
            <a:r>
              <a:rPr lang="en-US" altLang="zh-TW" sz="1600" dirty="0" smtClean="0"/>
              <a:t> </a:t>
            </a:r>
            <a:r>
              <a:rPr lang="en-US" altLang="zh-TW" sz="1600" dirty="0" err="1" smtClean="0"/>
              <a:t>obj</a:t>
            </a:r>
            <a:r>
              <a:rPr lang="en-US" altLang="zh-TW" sz="1600" dirty="0" smtClean="0"/>
              <a:t> = (</a:t>
            </a:r>
            <a:r>
              <a:rPr lang="en-US" altLang="zh-TW" sz="1600" dirty="0" err="1" smtClean="0"/>
              <a:t>RmiObjectIntf</a:t>
            </a:r>
            <a:r>
              <a:rPr lang="en-US" altLang="zh-TW" sz="1600" dirty="0" smtClean="0"/>
              <a:t>) </a:t>
            </a:r>
            <a:r>
              <a:rPr lang="en-US" altLang="zh-TW" sz="1600" dirty="0" err="1" smtClean="0"/>
              <a:t>Naming.lookup</a:t>
            </a:r>
            <a:r>
              <a:rPr lang="en-US" altLang="zh-TW" sz="1600" dirty="0" smtClean="0"/>
              <a:t>("rmi://localhost/RmiObject");</a:t>
            </a:r>
          </a:p>
          <a:p>
            <a:pPr>
              <a:buNone/>
            </a:pPr>
            <a:r>
              <a:rPr lang="en-US" altLang="zh-TW" sz="1600" dirty="0" smtClean="0"/>
              <a:t>        </a:t>
            </a:r>
          </a:p>
          <a:p>
            <a:pPr>
              <a:buNone/>
            </a:pPr>
            <a:r>
              <a:rPr lang="en-US" altLang="zh-TW" sz="1600" dirty="0" smtClean="0"/>
              <a:t>	</a:t>
            </a:r>
            <a:r>
              <a:rPr lang="en-US" altLang="zh-TW" sz="1600" dirty="0" err="1" smtClean="0"/>
              <a:t>obj.setName</a:t>
            </a:r>
            <a:r>
              <a:rPr lang="en-US" altLang="zh-TW" sz="1600" dirty="0" smtClean="0"/>
              <a:t>(</a:t>
            </a:r>
            <a:r>
              <a:rPr lang="en-US" altLang="zh-TW" sz="1600" dirty="0" err="1" smtClean="0"/>
              <a:t>args</a:t>
            </a:r>
            <a:r>
              <a:rPr lang="en-US" altLang="zh-TW" sz="1600" dirty="0" smtClean="0"/>
              <a:t>[0]);</a:t>
            </a:r>
          </a:p>
          <a:p>
            <a:pPr>
              <a:buNone/>
            </a:pPr>
            <a:r>
              <a:rPr lang="en-US" altLang="zh-TW" sz="1600" dirty="0" smtClean="0"/>
              <a:t>	</a:t>
            </a:r>
            <a:r>
              <a:rPr lang="en-US" altLang="zh-TW" sz="1600" dirty="0" err="1" smtClean="0"/>
              <a:t>System.out.println</a:t>
            </a:r>
            <a:r>
              <a:rPr lang="en-US" altLang="zh-TW" sz="1600" dirty="0" smtClean="0"/>
              <a:t>("Name: " + </a:t>
            </a:r>
            <a:r>
              <a:rPr lang="en-US" altLang="zh-TW" sz="1600" dirty="0" err="1" smtClean="0"/>
              <a:t>obj.getName</a:t>
            </a:r>
            <a:r>
              <a:rPr lang="en-US" altLang="zh-TW" sz="1600" dirty="0" smtClean="0"/>
              <a:t>()); </a:t>
            </a:r>
          </a:p>
          <a:p>
            <a:pPr>
              <a:buNone/>
            </a:pPr>
            <a:r>
              <a:rPr lang="en-US" altLang="zh-TW" sz="1600" dirty="0" smtClean="0"/>
              <a:t>    }</a:t>
            </a:r>
          </a:p>
          <a:p>
            <a:pPr>
              <a:buNone/>
            </a:pPr>
            <a:r>
              <a:rPr lang="en-US" altLang="zh-TW" sz="1600" dirty="0" smtClean="0"/>
              <a:t>}</a:t>
            </a:r>
            <a:endParaRPr lang="zh-TW" altLang="en-US" sz="1600" dirty="0"/>
          </a:p>
        </p:txBody>
      </p:sp>
    </p:spTree>
    <p:extLst>
      <p:ext uri="{BB962C8B-B14F-4D97-AF65-F5344CB8AC3E}">
        <p14:creationId xmlns:p14="http://schemas.microsoft.com/office/powerpoint/2010/main" val="3537624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0411" y="183198"/>
            <a:ext cx="10972800" cy="574448"/>
          </a:xfrm>
        </p:spPr>
        <p:txBody>
          <a:bodyPr>
            <a:normAutofit/>
          </a:bodyPr>
          <a:lstStyle/>
          <a:p>
            <a:pPr algn="l"/>
            <a:r>
              <a:rPr lang="en-US" sz="2800" b="1" dirty="0" smtClean="0"/>
              <a:t>Communication</a:t>
            </a:r>
            <a:endParaRPr lang="en-US" sz="2800" b="1" dirty="0"/>
          </a:p>
        </p:txBody>
      </p:sp>
      <p:sp>
        <p:nvSpPr>
          <p:cNvPr id="3" name="内容占位符 2"/>
          <p:cNvSpPr>
            <a:spLocks noGrp="1"/>
          </p:cNvSpPr>
          <p:nvPr>
            <p:ph idx="1"/>
          </p:nvPr>
        </p:nvSpPr>
        <p:spPr>
          <a:xfrm>
            <a:off x="609600" y="888275"/>
            <a:ext cx="10972800" cy="5878286"/>
          </a:xfrm>
        </p:spPr>
        <p:txBody>
          <a:bodyPr>
            <a:normAutofit/>
          </a:bodyPr>
          <a:lstStyle/>
          <a:p>
            <a:r>
              <a:rPr lang="en-US" altLang="en-US" sz="1800" dirty="0"/>
              <a:t>What the server needs to do.</a:t>
            </a:r>
          </a:p>
          <a:p>
            <a:pPr lvl="1"/>
            <a:r>
              <a:rPr lang="en-US" altLang="en-US" sz="1800" dirty="0"/>
              <a:t> Create a server socket.</a:t>
            </a:r>
          </a:p>
          <a:p>
            <a:pPr lvl="1"/>
            <a:r>
              <a:rPr lang="en-US" altLang="en-US" sz="1800" dirty="0"/>
              <a:t> Listen for incoming connection attempts.</a:t>
            </a:r>
          </a:p>
          <a:p>
            <a:pPr lvl="1"/>
            <a:r>
              <a:rPr lang="en-US" altLang="en-US" sz="1800" dirty="0"/>
              <a:t> Communicate with client.</a:t>
            </a:r>
          </a:p>
          <a:p>
            <a:pPr lvl="1"/>
            <a:r>
              <a:rPr lang="en-US" altLang="en-US" sz="1800" dirty="0"/>
              <a:t> Interact until it is time to close the connection.</a:t>
            </a:r>
          </a:p>
          <a:p>
            <a:pPr lvl="1"/>
            <a:r>
              <a:rPr lang="en-US" altLang="en-US" sz="1800" dirty="0"/>
              <a:t> Server or client can close the connection.</a:t>
            </a:r>
          </a:p>
          <a:p>
            <a:pPr lvl="1"/>
            <a:r>
              <a:rPr lang="en-US" altLang="en-US" sz="1800" dirty="0"/>
              <a:t> Go back to listening</a:t>
            </a:r>
            <a:r>
              <a:rPr lang="en-US" altLang="en-US" sz="1800" dirty="0" smtClean="0"/>
              <a:t>.</a:t>
            </a:r>
          </a:p>
          <a:p>
            <a:pPr lvl="1"/>
            <a:endParaRPr lang="en-US" altLang="en-US" sz="1800" dirty="0" smtClean="0"/>
          </a:p>
          <a:p>
            <a:pPr lvl="1"/>
            <a:endParaRPr lang="en-US" altLang="en-US" sz="1800" dirty="0"/>
          </a:p>
          <a:p>
            <a:r>
              <a:rPr lang="en-US" altLang="en-US" sz="1800" dirty="0"/>
              <a:t>What the client needs to do</a:t>
            </a:r>
          </a:p>
          <a:p>
            <a:pPr lvl="1"/>
            <a:r>
              <a:rPr lang="en-US" altLang="en-US" sz="1800" dirty="0"/>
              <a:t> Connect to server.</a:t>
            </a:r>
          </a:p>
          <a:p>
            <a:pPr lvl="1"/>
            <a:r>
              <a:rPr lang="en-US" altLang="en-US" sz="1800" dirty="0"/>
              <a:t> Send data.</a:t>
            </a:r>
          </a:p>
          <a:p>
            <a:pPr lvl="1"/>
            <a:r>
              <a:rPr lang="en-US" altLang="en-US" sz="1800" dirty="0"/>
              <a:t> Receive data.</a:t>
            </a:r>
          </a:p>
          <a:p>
            <a:pPr lvl="1"/>
            <a:r>
              <a:rPr lang="en-US" altLang="en-US" sz="1800" dirty="0"/>
              <a:t> Close the connection.</a:t>
            </a:r>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159" y="1319349"/>
            <a:ext cx="6230983" cy="4885508"/>
          </a:xfrm>
          <a:prstGeom prst="rect">
            <a:avLst/>
          </a:prstGeom>
        </p:spPr>
      </p:pic>
    </p:spTree>
    <p:extLst>
      <p:ext uri="{BB962C8B-B14F-4D97-AF65-F5344CB8AC3E}">
        <p14:creationId xmlns:p14="http://schemas.microsoft.com/office/powerpoint/2010/main" val="24367770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1 – policy.txt</a:t>
            </a:r>
            <a:endParaRPr lang="zh-TW" altLang="en-US" dirty="0"/>
          </a:p>
        </p:txBody>
      </p:sp>
      <p:sp>
        <p:nvSpPr>
          <p:cNvPr id="3" name="內容版面配置區 2"/>
          <p:cNvSpPr>
            <a:spLocks noGrp="1"/>
          </p:cNvSpPr>
          <p:nvPr>
            <p:ph idx="1"/>
          </p:nvPr>
        </p:nvSpPr>
        <p:spPr/>
        <p:txBody>
          <a:bodyPr>
            <a:normAutofit/>
          </a:bodyPr>
          <a:lstStyle/>
          <a:p>
            <a:pPr>
              <a:buNone/>
            </a:pPr>
            <a:r>
              <a:rPr lang="en-US" altLang="zh-TW" sz="1800" dirty="0" smtClean="0"/>
              <a:t>grant {</a:t>
            </a:r>
          </a:p>
          <a:p>
            <a:pPr>
              <a:buNone/>
            </a:pPr>
            <a:r>
              <a:rPr lang="en-US" altLang="zh-TW" sz="1800" dirty="0" smtClean="0"/>
              <a:t>	permission </a:t>
            </a:r>
            <a:r>
              <a:rPr lang="en-US" altLang="zh-TW" sz="1800" dirty="0" err="1" smtClean="0"/>
              <a:t>java.security.AllPermission</a:t>
            </a:r>
            <a:r>
              <a:rPr lang="en-US" altLang="zh-TW" sz="1800" dirty="0" smtClean="0"/>
              <a:t>;</a:t>
            </a:r>
          </a:p>
          <a:p>
            <a:pPr>
              <a:buNone/>
            </a:pPr>
            <a:r>
              <a:rPr lang="en-US" altLang="zh-TW" sz="1800" dirty="0" smtClean="0"/>
              <a:t>};</a:t>
            </a:r>
          </a:p>
          <a:p>
            <a:pPr>
              <a:buNone/>
            </a:pPr>
            <a:endParaRPr lang="en-US" altLang="zh-TW" dirty="0"/>
          </a:p>
          <a:p>
            <a:pPr>
              <a:buNone/>
            </a:pPr>
            <a:endParaRPr lang="en-US" altLang="zh-TW" dirty="0" smtClean="0"/>
          </a:p>
          <a:p>
            <a:r>
              <a:rPr lang="en-US" altLang="zh-TW" dirty="0" smtClean="0"/>
              <a:t>The policy file controls which permissions it has</a:t>
            </a:r>
          </a:p>
          <a:p>
            <a:r>
              <a:rPr lang="en-US" altLang="zh-TW" dirty="0" smtClean="0"/>
              <a:t>This example gives all permissions</a:t>
            </a:r>
          </a:p>
          <a:p>
            <a:pPr lvl="1"/>
            <a:r>
              <a:rPr lang="en-US" altLang="zh-TW" dirty="0" smtClean="0"/>
              <a:t>The </a:t>
            </a:r>
            <a:r>
              <a:rPr lang="en-US" altLang="zh-TW" dirty="0" err="1" smtClean="0"/>
              <a:t>AllPermission</a:t>
            </a:r>
            <a:r>
              <a:rPr lang="en-US" altLang="zh-TW" dirty="0" smtClean="0"/>
              <a:t> is a permission that implies all other permissions.</a:t>
            </a:r>
          </a:p>
        </p:txBody>
      </p:sp>
    </p:spTree>
    <p:extLst>
      <p:ext uri="{BB962C8B-B14F-4D97-AF65-F5344CB8AC3E}">
        <p14:creationId xmlns:p14="http://schemas.microsoft.com/office/powerpoint/2010/main" val="21635342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RMI Example 1 – Executing</a:t>
            </a:r>
            <a:endParaRPr lang="zh-TW" altLang="en-US" dirty="0"/>
          </a:p>
        </p:txBody>
      </p:sp>
      <p:pic>
        <p:nvPicPr>
          <p:cNvPr id="4" name="內容版面配置區 3" descr="新圖片 (0).bmp"/>
          <p:cNvPicPr>
            <a:picLocks noGrp="1" noChangeAspect="1"/>
          </p:cNvPicPr>
          <p:nvPr>
            <p:ph idx="1"/>
          </p:nvPr>
        </p:nvPicPr>
        <p:blipFill>
          <a:blip r:embed="rId2" cstate="print"/>
          <a:stretch>
            <a:fillRect/>
          </a:stretch>
        </p:blipFill>
        <p:spPr>
          <a:xfrm>
            <a:off x="2876952" y="1758419"/>
            <a:ext cx="6438096" cy="4209524"/>
          </a:xfrm>
        </p:spPr>
      </p:pic>
    </p:spTree>
    <p:extLst>
      <p:ext uri="{BB962C8B-B14F-4D97-AF65-F5344CB8AC3E}">
        <p14:creationId xmlns:p14="http://schemas.microsoft.com/office/powerpoint/2010/main" val="39437409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1 – Executing (cont’d)</a:t>
            </a:r>
            <a:endParaRPr lang="zh-TW" altLang="en-US" dirty="0"/>
          </a:p>
        </p:txBody>
      </p:sp>
      <p:sp>
        <p:nvSpPr>
          <p:cNvPr id="5" name="內容版面配置區 4"/>
          <p:cNvSpPr>
            <a:spLocks noGrp="1"/>
          </p:cNvSpPr>
          <p:nvPr>
            <p:ph idx="1"/>
          </p:nvPr>
        </p:nvSpPr>
        <p:spPr>
          <a:xfrm>
            <a:off x="1981200" y="1600200"/>
            <a:ext cx="8229600" cy="4925144"/>
          </a:xfrm>
        </p:spPr>
        <p:txBody>
          <a:bodyPr>
            <a:normAutofit/>
          </a:bodyPr>
          <a:lstStyle/>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r>
              <a:rPr lang="en-US" altLang="zh-TW" dirty="0" smtClean="0"/>
              <a:t>Unix user should use “</a:t>
            </a:r>
            <a:r>
              <a:rPr lang="en-US" altLang="zh-TW" dirty="0" err="1"/>
              <a:t>rmiregistry</a:t>
            </a:r>
            <a:r>
              <a:rPr lang="en-US" altLang="zh-TW" dirty="0"/>
              <a:t> &amp;</a:t>
            </a:r>
            <a:r>
              <a:rPr lang="en-US" altLang="zh-TW" dirty="0" smtClean="0"/>
              <a:t>”</a:t>
            </a:r>
            <a:endParaRPr lang="zh-TW" altLang="en-US" dirty="0"/>
          </a:p>
        </p:txBody>
      </p:sp>
      <p:pic>
        <p:nvPicPr>
          <p:cNvPr id="6" name="圖片 5" descr="新圖片 (1).bmp"/>
          <p:cNvPicPr>
            <a:picLocks noChangeAspect="1"/>
          </p:cNvPicPr>
          <p:nvPr/>
        </p:nvPicPr>
        <p:blipFill>
          <a:blip r:embed="rId2" cstate="print"/>
          <a:stretch>
            <a:fillRect/>
          </a:stretch>
        </p:blipFill>
        <p:spPr>
          <a:xfrm>
            <a:off x="3011444" y="1491866"/>
            <a:ext cx="6036884" cy="3953358"/>
          </a:xfrm>
          <a:prstGeom prst="rect">
            <a:avLst/>
          </a:prstGeom>
        </p:spPr>
      </p:pic>
    </p:spTree>
    <p:extLst>
      <p:ext uri="{BB962C8B-B14F-4D97-AF65-F5344CB8AC3E}">
        <p14:creationId xmlns:p14="http://schemas.microsoft.com/office/powerpoint/2010/main" val="34051379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RMI Example 1 – Result</a:t>
            </a:r>
            <a:endParaRPr lang="zh-TW" altLang="en-US" dirty="0"/>
          </a:p>
        </p:txBody>
      </p:sp>
      <p:pic>
        <p:nvPicPr>
          <p:cNvPr id="4" name="內容版面配置區 3" descr="新圖片 (2).bmp"/>
          <p:cNvPicPr>
            <a:picLocks noGrp="1" noChangeAspect="1"/>
          </p:cNvPicPr>
          <p:nvPr>
            <p:ph idx="1"/>
          </p:nvPr>
        </p:nvPicPr>
        <p:blipFill>
          <a:blip r:embed="rId2" cstate="print"/>
          <a:stretch>
            <a:fillRect/>
          </a:stretch>
        </p:blipFill>
        <p:spPr>
          <a:xfrm>
            <a:off x="2867429" y="1753657"/>
            <a:ext cx="6457143" cy="4219048"/>
          </a:xfrm>
        </p:spPr>
      </p:pic>
    </p:spTree>
    <p:extLst>
      <p:ext uri="{BB962C8B-B14F-4D97-AF65-F5344CB8AC3E}">
        <p14:creationId xmlns:p14="http://schemas.microsoft.com/office/powerpoint/2010/main" val="25046508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RMI Example 2 – Remote Object (Server) Interface</a:t>
            </a:r>
            <a:endParaRPr lang="zh-TW" altLang="en-US" dirty="0"/>
          </a:p>
        </p:txBody>
      </p:sp>
      <p:sp>
        <p:nvSpPr>
          <p:cNvPr id="3" name="內容版面配置區 2"/>
          <p:cNvSpPr>
            <a:spLocks noGrp="1"/>
          </p:cNvSpPr>
          <p:nvPr>
            <p:ph idx="1"/>
          </p:nvPr>
        </p:nvSpPr>
        <p:spPr/>
        <p:txBody>
          <a:bodyPr>
            <a:normAutofit/>
          </a:bodyPr>
          <a:lstStyle/>
          <a:p>
            <a:pPr>
              <a:buNone/>
            </a:pPr>
            <a:r>
              <a:rPr lang="en-US" altLang="zh-TW" sz="1800" dirty="0" smtClean="0"/>
              <a:t>import </a:t>
            </a:r>
            <a:r>
              <a:rPr lang="en-US" altLang="zh-TW" sz="1800" dirty="0" err="1" smtClean="0"/>
              <a:t>java.rmi.Remote</a:t>
            </a:r>
            <a:r>
              <a:rPr lang="en-US" altLang="zh-TW" sz="1800" dirty="0" smtClean="0"/>
              <a:t>;</a:t>
            </a:r>
          </a:p>
          <a:p>
            <a:pPr>
              <a:buNone/>
            </a:pPr>
            <a:r>
              <a:rPr lang="en-US" altLang="zh-TW" sz="1800" dirty="0" smtClean="0"/>
              <a:t>import </a:t>
            </a:r>
            <a:r>
              <a:rPr lang="en-US" altLang="zh-TW" sz="1800" dirty="0" err="1" smtClean="0"/>
              <a:t>java.rmi.RemoteException</a:t>
            </a:r>
            <a:r>
              <a:rPr lang="en-US" altLang="zh-TW" sz="1800" dirty="0" smtClean="0"/>
              <a:t>;</a:t>
            </a:r>
          </a:p>
          <a:p>
            <a:pPr>
              <a:buNone/>
            </a:pPr>
            <a:r>
              <a:rPr lang="en-US" altLang="zh-TW" sz="1800" dirty="0" smtClean="0"/>
              <a:t> </a:t>
            </a:r>
          </a:p>
          <a:p>
            <a:pPr>
              <a:buNone/>
            </a:pPr>
            <a:r>
              <a:rPr lang="en-US" altLang="zh-TW" sz="1800" dirty="0" smtClean="0"/>
              <a:t>public interface </a:t>
            </a:r>
            <a:r>
              <a:rPr lang="en-US" altLang="zh-TW" sz="1800" dirty="0" err="1" smtClean="0"/>
              <a:t>RmiServerIntf</a:t>
            </a:r>
            <a:r>
              <a:rPr lang="en-US" altLang="zh-TW" sz="1800" dirty="0" smtClean="0"/>
              <a:t> extends Remote {</a:t>
            </a:r>
          </a:p>
          <a:p>
            <a:pPr>
              <a:buNone/>
            </a:pPr>
            <a:r>
              <a:rPr lang="en-US" altLang="zh-TW" sz="1800" dirty="0" smtClean="0"/>
              <a:t>    public float plus(float num1, float num2) throws </a:t>
            </a:r>
            <a:r>
              <a:rPr lang="en-US" altLang="zh-TW" sz="1800" dirty="0" err="1" smtClean="0"/>
              <a:t>RemoteException</a:t>
            </a:r>
            <a:r>
              <a:rPr lang="en-US" altLang="zh-TW" sz="1800" dirty="0" smtClean="0"/>
              <a:t>;</a:t>
            </a:r>
          </a:p>
          <a:p>
            <a:pPr>
              <a:buNone/>
            </a:pPr>
            <a:r>
              <a:rPr lang="en-US" altLang="zh-TW" sz="1800" dirty="0" smtClean="0"/>
              <a:t>}</a:t>
            </a:r>
            <a:endParaRPr lang="zh-TW" altLang="en-US" sz="1800" dirty="0"/>
          </a:p>
        </p:txBody>
      </p:sp>
    </p:spTree>
    <p:extLst>
      <p:ext uri="{BB962C8B-B14F-4D97-AF65-F5344CB8AC3E}">
        <p14:creationId xmlns:p14="http://schemas.microsoft.com/office/powerpoint/2010/main" val="10630480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2 – Server</a:t>
            </a:r>
            <a:endParaRPr lang="zh-TW" altLang="en-US" dirty="0"/>
          </a:p>
        </p:txBody>
      </p:sp>
      <p:sp>
        <p:nvSpPr>
          <p:cNvPr id="3" name="內容版面配置區 2"/>
          <p:cNvSpPr>
            <a:spLocks noGrp="1"/>
          </p:cNvSpPr>
          <p:nvPr>
            <p:ph idx="1"/>
          </p:nvPr>
        </p:nvSpPr>
        <p:spPr/>
        <p:txBody>
          <a:bodyPr>
            <a:noAutofit/>
          </a:bodyPr>
          <a:lstStyle/>
          <a:p>
            <a:pPr>
              <a:buNone/>
            </a:pPr>
            <a:r>
              <a:rPr lang="en-US" altLang="zh-TW" sz="1500" dirty="0"/>
              <a:t>import </a:t>
            </a:r>
            <a:r>
              <a:rPr lang="en-US" altLang="zh-TW" sz="1500" dirty="0" err="1"/>
              <a:t>java.rmi.Naming</a:t>
            </a:r>
            <a:r>
              <a:rPr lang="en-US" altLang="zh-TW" sz="1500" dirty="0"/>
              <a:t>;</a:t>
            </a:r>
          </a:p>
          <a:p>
            <a:pPr>
              <a:buNone/>
            </a:pPr>
            <a:r>
              <a:rPr lang="en-US" altLang="zh-TW" sz="1500" dirty="0"/>
              <a:t>import </a:t>
            </a:r>
            <a:r>
              <a:rPr lang="en-US" altLang="zh-TW" sz="1500" dirty="0" err="1"/>
              <a:t>java.rmi.RemoteException</a:t>
            </a:r>
            <a:r>
              <a:rPr lang="en-US" altLang="zh-TW" sz="1500" dirty="0"/>
              <a:t>;</a:t>
            </a:r>
          </a:p>
          <a:p>
            <a:pPr>
              <a:buNone/>
            </a:pPr>
            <a:r>
              <a:rPr lang="en-US" altLang="zh-TW" sz="1500" dirty="0"/>
              <a:t>import </a:t>
            </a:r>
            <a:r>
              <a:rPr lang="en-US" altLang="zh-TW" sz="1500" dirty="0" err="1"/>
              <a:t>java.rmi.server.UnicastRemoteObject</a:t>
            </a:r>
            <a:r>
              <a:rPr lang="en-US" altLang="zh-TW" sz="1500" dirty="0"/>
              <a:t>;</a:t>
            </a:r>
          </a:p>
          <a:p>
            <a:pPr>
              <a:buNone/>
            </a:pPr>
            <a:r>
              <a:rPr lang="en-US" altLang="zh-TW" sz="1500" dirty="0"/>
              <a:t>import </a:t>
            </a:r>
            <a:r>
              <a:rPr lang="en-US" altLang="zh-TW" sz="1500" dirty="0" err="1"/>
              <a:t>java.rmi.registry</a:t>
            </a:r>
            <a:r>
              <a:rPr lang="en-US" altLang="zh-TW" sz="1500" dirty="0"/>
              <a:t>.*;</a:t>
            </a:r>
          </a:p>
          <a:p>
            <a:pPr>
              <a:buNone/>
            </a:pPr>
            <a:r>
              <a:rPr lang="en-US" altLang="zh-TW" sz="1500" dirty="0"/>
              <a:t>import </a:t>
            </a:r>
            <a:r>
              <a:rPr lang="en-US" altLang="zh-TW" sz="1500" dirty="0" err="1"/>
              <a:t>java.rmi.RMISecurityManager</a:t>
            </a:r>
            <a:r>
              <a:rPr lang="en-US" altLang="zh-TW" sz="1500" dirty="0"/>
              <a:t>; </a:t>
            </a:r>
          </a:p>
          <a:p>
            <a:pPr>
              <a:buNone/>
            </a:pPr>
            <a:endParaRPr lang="en-US" altLang="zh-TW" sz="1500" dirty="0"/>
          </a:p>
          <a:p>
            <a:pPr>
              <a:buNone/>
            </a:pPr>
            <a:r>
              <a:rPr lang="en-US" altLang="zh-TW" sz="1500" dirty="0"/>
              <a:t>import </a:t>
            </a:r>
            <a:r>
              <a:rPr lang="en-US" altLang="zh-TW" sz="1500" dirty="0" err="1"/>
              <a:t>java.util</a:t>
            </a:r>
            <a:r>
              <a:rPr lang="en-US" altLang="zh-TW" sz="1500" dirty="0"/>
              <a:t>.*;</a:t>
            </a:r>
          </a:p>
          <a:p>
            <a:pPr>
              <a:buNone/>
            </a:pPr>
            <a:endParaRPr lang="en-US" altLang="zh-TW" sz="1500" dirty="0"/>
          </a:p>
          <a:p>
            <a:pPr>
              <a:buNone/>
            </a:pPr>
            <a:r>
              <a:rPr lang="en-US" altLang="zh-TW" sz="1500" dirty="0"/>
              <a:t>public class </a:t>
            </a:r>
            <a:r>
              <a:rPr lang="en-US" altLang="zh-TW" sz="1500" dirty="0" err="1"/>
              <a:t>RmiServer</a:t>
            </a:r>
            <a:r>
              <a:rPr lang="en-US" altLang="zh-TW" sz="1500" dirty="0"/>
              <a:t> extends </a:t>
            </a:r>
            <a:r>
              <a:rPr lang="en-US" altLang="zh-TW" sz="1500" dirty="0" err="1"/>
              <a:t>UnicastRemoteObject</a:t>
            </a:r>
            <a:r>
              <a:rPr lang="en-US" altLang="zh-TW" sz="1500" dirty="0"/>
              <a:t> implements </a:t>
            </a:r>
            <a:r>
              <a:rPr lang="en-US" altLang="zh-TW" sz="1500" dirty="0" err="1"/>
              <a:t>RmiServerIntf</a:t>
            </a:r>
            <a:r>
              <a:rPr lang="en-US" altLang="zh-TW" sz="1500" dirty="0"/>
              <a:t> {</a:t>
            </a:r>
          </a:p>
          <a:p>
            <a:pPr>
              <a:buNone/>
            </a:pPr>
            <a:r>
              <a:rPr lang="en-US" altLang="zh-TW" sz="1500" dirty="0"/>
              <a:t> </a:t>
            </a:r>
          </a:p>
          <a:p>
            <a:pPr>
              <a:buNone/>
            </a:pPr>
            <a:r>
              <a:rPr lang="en-US" altLang="zh-TW" sz="1500" dirty="0"/>
              <a:t>    //constructor</a:t>
            </a:r>
          </a:p>
          <a:p>
            <a:pPr>
              <a:buNone/>
            </a:pPr>
            <a:r>
              <a:rPr lang="en-US" altLang="zh-TW" sz="1500" dirty="0"/>
              <a:t>    public </a:t>
            </a:r>
            <a:r>
              <a:rPr lang="en-US" altLang="zh-TW" sz="1500" dirty="0" err="1"/>
              <a:t>RmiServer</a:t>
            </a:r>
            <a:r>
              <a:rPr lang="en-US" altLang="zh-TW" sz="1500" dirty="0"/>
              <a:t>() throws </a:t>
            </a:r>
            <a:r>
              <a:rPr lang="en-US" altLang="zh-TW" sz="1500" dirty="0" err="1"/>
              <a:t>RemoteException</a:t>
            </a:r>
            <a:r>
              <a:rPr lang="en-US" altLang="zh-TW" sz="1500" dirty="0"/>
              <a:t> {</a:t>
            </a:r>
          </a:p>
          <a:p>
            <a:pPr>
              <a:buNone/>
            </a:pPr>
            <a:r>
              <a:rPr lang="en-US" altLang="zh-TW" sz="1500" dirty="0"/>
              <a:t>        super();</a:t>
            </a:r>
          </a:p>
          <a:p>
            <a:pPr>
              <a:buNone/>
            </a:pPr>
            <a:r>
              <a:rPr lang="en-US" altLang="zh-TW" sz="1500" dirty="0"/>
              <a:t>    }</a:t>
            </a:r>
          </a:p>
          <a:p>
            <a:pPr>
              <a:buNone/>
            </a:pPr>
            <a:r>
              <a:rPr lang="en-US" altLang="zh-TW" sz="1500" dirty="0"/>
              <a:t> </a:t>
            </a:r>
          </a:p>
          <a:p>
            <a:pPr>
              <a:buNone/>
            </a:pPr>
            <a:r>
              <a:rPr lang="en-US" altLang="zh-TW" sz="1500" dirty="0"/>
              <a:t>    public float plus(float num1, float num2) throws </a:t>
            </a:r>
            <a:r>
              <a:rPr lang="en-US" altLang="zh-TW" sz="1500" dirty="0" err="1"/>
              <a:t>RemoteException</a:t>
            </a:r>
            <a:r>
              <a:rPr lang="en-US" altLang="zh-TW" sz="1500" dirty="0"/>
              <a:t> {</a:t>
            </a:r>
          </a:p>
          <a:p>
            <a:pPr>
              <a:buNone/>
            </a:pPr>
            <a:r>
              <a:rPr lang="en-US" altLang="zh-TW" sz="1500" dirty="0"/>
              <a:t>	</a:t>
            </a:r>
            <a:r>
              <a:rPr lang="en-US" altLang="zh-TW" sz="1500" dirty="0" smtClean="0"/>
              <a:t>return </a:t>
            </a:r>
            <a:r>
              <a:rPr lang="en-US" altLang="zh-TW" sz="1500" dirty="0"/>
              <a:t>num1 + num2;</a:t>
            </a:r>
          </a:p>
          <a:p>
            <a:pPr>
              <a:buNone/>
            </a:pPr>
            <a:r>
              <a:rPr lang="en-US" altLang="zh-TW" sz="1500" dirty="0"/>
              <a:t>    }</a:t>
            </a:r>
          </a:p>
          <a:p>
            <a:pPr>
              <a:buNone/>
            </a:pPr>
            <a:r>
              <a:rPr lang="en-US" altLang="zh-TW" sz="1500" dirty="0"/>
              <a:t> </a:t>
            </a:r>
          </a:p>
        </p:txBody>
      </p:sp>
    </p:spTree>
    <p:extLst>
      <p:ext uri="{BB962C8B-B14F-4D97-AF65-F5344CB8AC3E}">
        <p14:creationId xmlns:p14="http://schemas.microsoft.com/office/powerpoint/2010/main" val="11393274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RMI Example 2 – Server (cont’d)</a:t>
            </a:r>
            <a:endParaRPr kumimoji="1" lang="zh-TW" altLang="en-US" dirty="0"/>
          </a:p>
        </p:txBody>
      </p:sp>
      <p:sp>
        <p:nvSpPr>
          <p:cNvPr id="3" name="內容版面配置區 2"/>
          <p:cNvSpPr>
            <a:spLocks noGrp="1"/>
          </p:cNvSpPr>
          <p:nvPr>
            <p:ph idx="1"/>
          </p:nvPr>
        </p:nvSpPr>
        <p:spPr/>
        <p:txBody>
          <a:bodyPr>
            <a:normAutofit/>
          </a:bodyPr>
          <a:lstStyle/>
          <a:p>
            <a:pPr>
              <a:buNone/>
            </a:pPr>
            <a:r>
              <a:rPr lang="en-US" altLang="zh-TW" sz="1800" dirty="0"/>
              <a:t> </a:t>
            </a:r>
            <a:r>
              <a:rPr lang="en-US" altLang="zh-TW" sz="1800" dirty="0" smtClean="0"/>
              <a:t>   public </a:t>
            </a:r>
            <a:r>
              <a:rPr lang="en-US" altLang="zh-TW" sz="1800" dirty="0"/>
              <a:t>static void main(String </a:t>
            </a:r>
            <a:r>
              <a:rPr lang="en-US" altLang="zh-TW" sz="1800" dirty="0" err="1"/>
              <a:t>args</a:t>
            </a:r>
            <a:r>
              <a:rPr lang="en-US" altLang="zh-TW" sz="1800" dirty="0"/>
              <a:t>[]) throws Exception {</a:t>
            </a:r>
          </a:p>
          <a:p>
            <a:pPr>
              <a:buNone/>
            </a:pPr>
            <a:r>
              <a:rPr lang="en-US" altLang="zh-TW" sz="1800" dirty="0"/>
              <a:t>        </a:t>
            </a:r>
            <a:r>
              <a:rPr lang="en-US" altLang="zh-TW" sz="1800" dirty="0" err="1"/>
              <a:t>System.out.println</a:t>
            </a:r>
            <a:r>
              <a:rPr lang="en-US" altLang="zh-TW" sz="1800" dirty="0"/>
              <a:t>("RMI server started");</a:t>
            </a:r>
          </a:p>
          <a:p>
            <a:pPr>
              <a:buNone/>
            </a:pPr>
            <a:r>
              <a:rPr lang="en-US" altLang="zh-TW" sz="1800" dirty="0"/>
              <a:t>		</a:t>
            </a:r>
          </a:p>
          <a:p>
            <a:pPr>
              <a:buNone/>
            </a:pPr>
            <a:r>
              <a:rPr lang="en-US" altLang="zh-TW" sz="1800" dirty="0"/>
              <a:t>        //create registry =&gt; no need to run "start </a:t>
            </a:r>
            <a:r>
              <a:rPr lang="en-US" altLang="zh-TW" sz="1800" dirty="0" err="1"/>
              <a:t>rmiregistry</a:t>
            </a:r>
            <a:r>
              <a:rPr lang="en-US" altLang="zh-TW" sz="1800" dirty="0"/>
              <a:t>" to start the registry</a:t>
            </a:r>
          </a:p>
          <a:p>
            <a:pPr>
              <a:buNone/>
            </a:pPr>
            <a:r>
              <a:rPr lang="en-US" altLang="zh-TW" sz="1800" dirty="0"/>
              <a:t>        try { </a:t>
            </a:r>
            <a:r>
              <a:rPr lang="en-US" altLang="zh-TW" sz="1800" dirty="0" smtClean="0"/>
              <a:t>//exception </a:t>
            </a:r>
            <a:r>
              <a:rPr lang="en-US" altLang="zh-TW" sz="1800" dirty="0"/>
              <a:t>handler for registry creation</a:t>
            </a:r>
          </a:p>
          <a:p>
            <a:pPr>
              <a:buNone/>
            </a:pPr>
            <a:r>
              <a:rPr lang="en-US" altLang="zh-TW" sz="1800" dirty="0"/>
              <a:t>            </a:t>
            </a:r>
            <a:r>
              <a:rPr lang="en-US" altLang="zh-TW" sz="1800" dirty="0" err="1"/>
              <a:t>LocateRegistry.createRegistry</a:t>
            </a:r>
            <a:r>
              <a:rPr lang="en-US" altLang="zh-TW" sz="1800" dirty="0"/>
              <a:t>(1099); //default port is 1099</a:t>
            </a:r>
          </a:p>
          <a:p>
            <a:pPr>
              <a:buNone/>
            </a:pPr>
            <a:r>
              <a:rPr lang="en-US" altLang="zh-TW" sz="1800" dirty="0"/>
              <a:t>            </a:t>
            </a:r>
            <a:r>
              <a:rPr lang="en-US" altLang="zh-TW" sz="1800" dirty="0" err="1"/>
              <a:t>System.out.println</a:t>
            </a:r>
            <a:r>
              <a:rPr lang="en-US" altLang="zh-TW" sz="1800" dirty="0"/>
              <a:t>("java RMI registry is created.");</a:t>
            </a:r>
          </a:p>
          <a:p>
            <a:pPr>
              <a:buNone/>
            </a:pPr>
            <a:r>
              <a:rPr lang="en-US" altLang="zh-TW" sz="1800" dirty="0"/>
              <a:t>        } catch (</a:t>
            </a:r>
            <a:r>
              <a:rPr lang="en-US" altLang="zh-TW" sz="1800" dirty="0" err="1"/>
              <a:t>RemoteException</a:t>
            </a:r>
            <a:r>
              <a:rPr lang="en-US" altLang="zh-TW" sz="1800" dirty="0"/>
              <a:t> e) </a:t>
            </a:r>
            <a:r>
              <a:rPr lang="en-US" altLang="zh-TW" sz="1800" dirty="0" smtClean="0"/>
              <a:t>{</a:t>
            </a:r>
          </a:p>
          <a:p>
            <a:pPr>
              <a:buNone/>
            </a:pPr>
            <a:r>
              <a:rPr lang="en-US" altLang="zh-TW" sz="1800" dirty="0" smtClean="0"/>
              <a:t>            </a:t>
            </a:r>
            <a:r>
              <a:rPr lang="en-US" altLang="zh-TW" sz="1800" dirty="0" err="1" smtClean="0"/>
              <a:t>System.out.println</a:t>
            </a:r>
            <a:r>
              <a:rPr lang="en-US" altLang="zh-TW" sz="1800" dirty="0" smtClean="0"/>
              <a:t>("java RMI registry already exists.");</a:t>
            </a:r>
          </a:p>
          <a:p>
            <a:pPr>
              <a:buNone/>
            </a:pPr>
            <a:r>
              <a:rPr lang="en-US" altLang="zh-TW" sz="1800" dirty="0" smtClean="0"/>
              <a:t>        </a:t>
            </a:r>
            <a:r>
              <a:rPr lang="en-US" altLang="zh-TW" sz="1800" dirty="0"/>
              <a:t>}</a:t>
            </a:r>
            <a:endParaRPr kumimoji="1" lang="zh-TW" altLang="en-US" sz="1800" dirty="0"/>
          </a:p>
        </p:txBody>
      </p:sp>
    </p:spTree>
    <p:extLst>
      <p:ext uri="{BB962C8B-B14F-4D97-AF65-F5344CB8AC3E}">
        <p14:creationId xmlns:p14="http://schemas.microsoft.com/office/powerpoint/2010/main" val="38007205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2 – Server (cont’d)</a:t>
            </a:r>
            <a:endParaRPr lang="zh-TW" altLang="en-US" dirty="0"/>
          </a:p>
        </p:txBody>
      </p:sp>
      <p:sp>
        <p:nvSpPr>
          <p:cNvPr id="3" name="內容版面配置區 2"/>
          <p:cNvSpPr>
            <a:spLocks noGrp="1"/>
          </p:cNvSpPr>
          <p:nvPr>
            <p:ph idx="1"/>
          </p:nvPr>
        </p:nvSpPr>
        <p:spPr/>
        <p:txBody>
          <a:bodyPr>
            <a:normAutofit fontScale="77500" lnSpcReduction="20000"/>
          </a:bodyPr>
          <a:lstStyle/>
          <a:p>
            <a:pPr>
              <a:buNone/>
            </a:pPr>
            <a:r>
              <a:rPr lang="en-US" altLang="zh-TW" sz="2600" dirty="0" smtClean="0"/>
              <a:t>	//assign a security manager</a:t>
            </a:r>
          </a:p>
          <a:p>
            <a:pPr>
              <a:buNone/>
            </a:pPr>
            <a:r>
              <a:rPr lang="en-US" altLang="zh-TW" sz="2600" dirty="0" smtClean="0"/>
              <a:t>        if (</a:t>
            </a:r>
            <a:r>
              <a:rPr lang="en-US" altLang="zh-TW" sz="2600" dirty="0" err="1" smtClean="0"/>
              <a:t>System.getSecurityManager</a:t>
            </a:r>
            <a:r>
              <a:rPr lang="en-US" altLang="zh-TW" sz="2600" dirty="0" smtClean="0"/>
              <a:t>() == null)</a:t>
            </a:r>
          </a:p>
          <a:p>
            <a:pPr>
              <a:buNone/>
            </a:pPr>
            <a:r>
              <a:rPr lang="en-US" altLang="zh-TW" sz="2600" dirty="0" smtClean="0"/>
              <a:t>            </a:t>
            </a:r>
            <a:r>
              <a:rPr lang="en-US" altLang="zh-TW" sz="2600" dirty="0" err="1" smtClean="0"/>
              <a:t>System.setSecurityManager</a:t>
            </a:r>
            <a:r>
              <a:rPr lang="en-US" altLang="zh-TW" sz="2600" dirty="0" smtClean="0"/>
              <a:t>(new </a:t>
            </a:r>
            <a:r>
              <a:rPr lang="en-US" altLang="zh-TW" sz="2600" dirty="0" err="1" smtClean="0"/>
              <a:t>RMISecurityManager</a:t>
            </a:r>
            <a:r>
              <a:rPr lang="en-US" altLang="zh-TW" sz="2600" dirty="0" smtClean="0"/>
              <a:t>());</a:t>
            </a:r>
          </a:p>
          <a:p>
            <a:pPr>
              <a:buNone/>
            </a:pPr>
            <a:r>
              <a:rPr lang="en-US" altLang="zh-TW" sz="2600" dirty="0" smtClean="0"/>
              <a:t>		</a:t>
            </a:r>
          </a:p>
          <a:p>
            <a:pPr>
              <a:buNone/>
            </a:pPr>
            <a:r>
              <a:rPr lang="en-US" altLang="zh-TW" sz="2600" dirty="0" smtClean="0"/>
              <a:t>        //instantiate </a:t>
            </a:r>
            <a:r>
              <a:rPr lang="en-US" altLang="zh-TW" sz="2600" dirty="0" err="1" smtClean="0"/>
              <a:t>RmiServer</a:t>
            </a:r>
            <a:endParaRPr lang="en-US" altLang="zh-TW" sz="2600" dirty="0" smtClean="0"/>
          </a:p>
          <a:p>
            <a:pPr>
              <a:buNone/>
            </a:pPr>
            <a:r>
              <a:rPr lang="en-US" altLang="zh-TW" sz="2600" dirty="0" smtClean="0"/>
              <a:t>        </a:t>
            </a:r>
            <a:r>
              <a:rPr lang="en-US" altLang="zh-TW" sz="2600" dirty="0" err="1" smtClean="0"/>
              <a:t>RmiServer</a:t>
            </a:r>
            <a:r>
              <a:rPr lang="en-US" altLang="zh-TW" sz="2600" dirty="0" smtClean="0"/>
              <a:t> </a:t>
            </a:r>
            <a:r>
              <a:rPr lang="en-US" altLang="zh-TW" sz="2600" dirty="0" err="1" smtClean="0"/>
              <a:t>obj</a:t>
            </a:r>
            <a:r>
              <a:rPr lang="en-US" altLang="zh-TW" sz="2600" dirty="0" smtClean="0"/>
              <a:t> = new </a:t>
            </a:r>
            <a:r>
              <a:rPr lang="en-US" altLang="zh-TW" sz="2600" dirty="0" err="1" smtClean="0"/>
              <a:t>RmiServer</a:t>
            </a:r>
            <a:r>
              <a:rPr lang="en-US" altLang="zh-TW" sz="2600" dirty="0" smtClean="0"/>
              <a:t>();</a:t>
            </a:r>
          </a:p>
          <a:p>
            <a:pPr>
              <a:buNone/>
            </a:pPr>
            <a:r>
              <a:rPr lang="en-US" altLang="zh-TW" sz="2600" dirty="0" smtClean="0"/>
              <a:t> </a:t>
            </a:r>
          </a:p>
          <a:p>
            <a:pPr>
              <a:buNone/>
            </a:pPr>
            <a:r>
              <a:rPr lang="en-US" altLang="zh-TW" sz="2600" dirty="0" smtClean="0"/>
              <a:t>        //bind this object instance with the RMI Registry to the name "</a:t>
            </a:r>
            <a:r>
              <a:rPr lang="en-US" altLang="zh-TW" sz="2600" dirty="0" err="1" smtClean="0"/>
              <a:t>RmiServer</a:t>
            </a:r>
            <a:r>
              <a:rPr lang="en-US" altLang="zh-TW" sz="2600" dirty="0" smtClean="0"/>
              <a:t>"</a:t>
            </a:r>
          </a:p>
          <a:p>
            <a:pPr>
              <a:buNone/>
            </a:pPr>
            <a:r>
              <a:rPr lang="en-US" altLang="zh-TW" sz="2600" dirty="0" smtClean="0"/>
              <a:t>	 //</a:t>
            </a:r>
            <a:r>
              <a:rPr lang="en-US" altLang="zh-TW" sz="2600" dirty="0" err="1" smtClean="0"/>
              <a:t>rmi</a:t>
            </a:r>
            <a:r>
              <a:rPr lang="en-US" altLang="zh-TW" sz="2600" dirty="0" smtClean="0"/>
              <a:t>://" + host + ":" + port + "/" + </a:t>
            </a:r>
            <a:r>
              <a:rPr lang="en-US" altLang="zh-TW" sz="2600" dirty="0" err="1" smtClean="0"/>
              <a:t>objectName</a:t>
            </a:r>
            <a:endParaRPr lang="en-US" altLang="zh-TW" sz="2600" dirty="0" smtClean="0"/>
          </a:p>
          <a:p>
            <a:pPr>
              <a:buNone/>
            </a:pPr>
            <a:r>
              <a:rPr lang="en-US" altLang="zh-TW" sz="2600" dirty="0" smtClean="0"/>
              <a:t>	 //default port is 1099</a:t>
            </a:r>
          </a:p>
          <a:p>
            <a:pPr>
              <a:buNone/>
            </a:pPr>
            <a:r>
              <a:rPr lang="en-US" altLang="zh-TW" sz="2600" dirty="0" smtClean="0"/>
              <a:t>        </a:t>
            </a:r>
            <a:r>
              <a:rPr lang="en-US" altLang="zh-TW" sz="2600" dirty="0" err="1" smtClean="0"/>
              <a:t>Naming.rebind</a:t>
            </a:r>
            <a:r>
              <a:rPr lang="en-US" altLang="zh-TW" sz="2600" dirty="0" smtClean="0"/>
              <a:t>("rmi://localhost/RmiServer", </a:t>
            </a:r>
            <a:r>
              <a:rPr lang="en-US" altLang="zh-TW" sz="2600" dirty="0" err="1" smtClean="0"/>
              <a:t>obj</a:t>
            </a:r>
            <a:r>
              <a:rPr lang="en-US" altLang="zh-TW" sz="2600" dirty="0" smtClean="0"/>
              <a:t>);</a:t>
            </a:r>
          </a:p>
          <a:p>
            <a:pPr>
              <a:buNone/>
            </a:pPr>
            <a:r>
              <a:rPr lang="en-US" altLang="zh-TW" sz="2600" smtClean="0"/>
              <a:t>	  </a:t>
            </a:r>
            <a:r>
              <a:rPr lang="en-US" altLang="zh-TW" sz="2600" dirty="0" err="1" smtClean="0"/>
              <a:t>System.out.println</a:t>
            </a:r>
            <a:r>
              <a:rPr lang="en-US" altLang="zh-TW" sz="2600" dirty="0" smtClean="0"/>
              <a:t>("Object is bound in registry");</a:t>
            </a:r>
          </a:p>
          <a:p>
            <a:pPr>
              <a:buNone/>
            </a:pPr>
            <a:r>
              <a:rPr lang="en-US" altLang="zh-TW" sz="2600" dirty="0" smtClean="0"/>
              <a:t>    }</a:t>
            </a:r>
          </a:p>
          <a:p>
            <a:pPr>
              <a:buNone/>
            </a:pPr>
            <a:r>
              <a:rPr lang="en-US" altLang="zh-TW" sz="2600" dirty="0" smtClean="0"/>
              <a:t>}</a:t>
            </a:r>
            <a:endParaRPr lang="zh-TW" altLang="en-US" sz="2600" dirty="0" smtClean="0"/>
          </a:p>
          <a:p>
            <a:endParaRPr lang="zh-TW" altLang="en-US" dirty="0"/>
          </a:p>
        </p:txBody>
      </p:sp>
    </p:spTree>
    <p:extLst>
      <p:ext uri="{BB962C8B-B14F-4D97-AF65-F5344CB8AC3E}">
        <p14:creationId xmlns:p14="http://schemas.microsoft.com/office/powerpoint/2010/main" val="19249724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2 – Client</a:t>
            </a:r>
            <a:endParaRPr lang="zh-TW" altLang="en-US" dirty="0"/>
          </a:p>
        </p:txBody>
      </p:sp>
      <p:sp>
        <p:nvSpPr>
          <p:cNvPr id="3" name="內容版面配置區 2"/>
          <p:cNvSpPr>
            <a:spLocks noGrp="1"/>
          </p:cNvSpPr>
          <p:nvPr>
            <p:ph idx="1"/>
          </p:nvPr>
        </p:nvSpPr>
        <p:spPr/>
        <p:txBody>
          <a:bodyPr>
            <a:normAutofit fontScale="55000" lnSpcReduction="20000"/>
          </a:bodyPr>
          <a:lstStyle/>
          <a:p>
            <a:pPr>
              <a:buNone/>
            </a:pPr>
            <a:r>
              <a:rPr lang="en-US" altLang="zh-TW" dirty="0" smtClean="0"/>
              <a:t>import </a:t>
            </a:r>
            <a:r>
              <a:rPr lang="en-US" altLang="zh-TW" dirty="0" err="1" smtClean="0"/>
              <a:t>java.rmi.RMISecurityManager</a:t>
            </a:r>
            <a:r>
              <a:rPr lang="en-US" altLang="zh-TW" dirty="0" smtClean="0"/>
              <a:t>;</a:t>
            </a:r>
          </a:p>
          <a:p>
            <a:pPr>
              <a:buNone/>
            </a:pPr>
            <a:r>
              <a:rPr lang="en-US" altLang="zh-TW" dirty="0" smtClean="0"/>
              <a:t>import </a:t>
            </a:r>
            <a:r>
              <a:rPr lang="en-US" altLang="zh-TW" dirty="0" err="1" smtClean="0"/>
              <a:t>java.rmi.Naming</a:t>
            </a:r>
            <a:r>
              <a:rPr lang="en-US" altLang="zh-TW" dirty="0" smtClean="0"/>
              <a:t>;</a:t>
            </a:r>
          </a:p>
          <a:p>
            <a:pPr>
              <a:buNone/>
            </a:pPr>
            <a:r>
              <a:rPr lang="en-US" altLang="zh-TW" dirty="0" smtClean="0"/>
              <a:t> </a:t>
            </a:r>
          </a:p>
          <a:p>
            <a:pPr>
              <a:buNone/>
            </a:pPr>
            <a:r>
              <a:rPr lang="en-US" altLang="zh-TW" dirty="0" smtClean="0"/>
              <a:t>public class </a:t>
            </a:r>
            <a:r>
              <a:rPr lang="en-US" altLang="zh-TW" dirty="0" err="1" smtClean="0"/>
              <a:t>RmiClient</a:t>
            </a:r>
            <a:r>
              <a:rPr lang="en-US" altLang="zh-TW" dirty="0" smtClean="0"/>
              <a:t> { </a:t>
            </a:r>
          </a:p>
          <a:p>
            <a:pPr>
              <a:buNone/>
            </a:pPr>
            <a:r>
              <a:rPr lang="en-US" altLang="zh-TW" dirty="0" smtClean="0"/>
              <a:t>    public static void main(String </a:t>
            </a:r>
            <a:r>
              <a:rPr lang="en-US" altLang="zh-TW" dirty="0" err="1" smtClean="0"/>
              <a:t>args</a:t>
            </a:r>
            <a:r>
              <a:rPr lang="en-US" altLang="zh-TW" dirty="0" smtClean="0"/>
              <a:t>[]) throws Exception {</a:t>
            </a:r>
          </a:p>
          <a:p>
            <a:pPr>
              <a:buNone/>
            </a:pPr>
            <a:r>
              <a:rPr lang="en-US" altLang="zh-TW" dirty="0" smtClean="0"/>
              <a:t>		</a:t>
            </a:r>
          </a:p>
          <a:p>
            <a:pPr>
              <a:buNone/>
            </a:pPr>
            <a:r>
              <a:rPr lang="en-US" altLang="zh-TW" dirty="0" smtClean="0"/>
              <a:t>	//assign security manager</a:t>
            </a:r>
          </a:p>
          <a:p>
            <a:pPr>
              <a:buNone/>
            </a:pPr>
            <a:r>
              <a:rPr lang="en-US" altLang="zh-TW" dirty="0" smtClean="0"/>
              <a:t>	if (</a:t>
            </a:r>
            <a:r>
              <a:rPr lang="en-US" altLang="zh-TW" dirty="0" err="1" smtClean="0"/>
              <a:t>System.getSecurityManager</a:t>
            </a:r>
            <a:r>
              <a:rPr lang="en-US" altLang="zh-TW" dirty="0" smtClean="0"/>
              <a:t>() == null)</a:t>
            </a:r>
          </a:p>
          <a:p>
            <a:pPr>
              <a:buNone/>
            </a:pPr>
            <a:r>
              <a:rPr lang="en-US" altLang="zh-TW" dirty="0" smtClean="0"/>
              <a:t>            </a:t>
            </a:r>
            <a:r>
              <a:rPr lang="en-US" altLang="zh-TW" dirty="0" err="1" smtClean="0"/>
              <a:t>System.setSecurityManager</a:t>
            </a:r>
            <a:r>
              <a:rPr lang="en-US" altLang="zh-TW" dirty="0" smtClean="0"/>
              <a:t>(new </a:t>
            </a:r>
            <a:r>
              <a:rPr lang="en-US" altLang="zh-TW" dirty="0" err="1" smtClean="0"/>
              <a:t>RMISecurityManager</a:t>
            </a:r>
            <a:r>
              <a:rPr lang="en-US" altLang="zh-TW" dirty="0" smtClean="0"/>
              <a:t>());</a:t>
            </a:r>
          </a:p>
          <a:p>
            <a:pPr>
              <a:buNone/>
            </a:pPr>
            <a:r>
              <a:rPr lang="en-US" altLang="zh-TW" dirty="0" smtClean="0"/>
              <a:t>		</a:t>
            </a:r>
          </a:p>
          <a:p>
            <a:pPr>
              <a:buNone/>
            </a:pPr>
            <a:r>
              <a:rPr lang="en-US" altLang="zh-TW" dirty="0" smtClean="0"/>
              <a:t>	//call registry</a:t>
            </a:r>
          </a:p>
          <a:p>
            <a:pPr>
              <a:buNone/>
            </a:pPr>
            <a:r>
              <a:rPr lang="en-US" altLang="zh-TW" dirty="0" smtClean="0"/>
              <a:t>	</a:t>
            </a:r>
            <a:r>
              <a:rPr lang="en-US" altLang="zh-TW" dirty="0" err="1" smtClean="0"/>
              <a:t>RmiServerIntf</a:t>
            </a:r>
            <a:r>
              <a:rPr lang="en-US" altLang="zh-TW" dirty="0" smtClean="0"/>
              <a:t> </a:t>
            </a:r>
            <a:r>
              <a:rPr lang="en-US" altLang="zh-TW" dirty="0" err="1" smtClean="0"/>
              <a:t>obj</a:t>
            </a:r>
            <a:r>
              <a:rPr lang="en-US" altLang="zh-TW" dirty="0" smtClean="0"/>
              <a:t> = (</a:t>
            </a:r>
            <a:r>
              <a:rPr lang="en-US" altLang="zh-TW" dirty="0" err="1" smtClean="0"/>
              <a:t>RmiServerIntf</a:t>
            </a:r>
            <a:r>
              <a:rPr lang="en-US" altLang="zh-TW" dirty="0" smtClean="0"/>
              <a:t>) </a:t>
            </a:r>
            <a:r>
              <a:rPr lang="en-US" altLang="zh-TW" dirty="0" err="1" smtClean="0"/>
              <a:t>Naming.lookup</a:t>
            </a:r>
            <a:r>
              <a:rPr lang="en-US" altLang="zh-TW" dirty="0" smtClean="0"/>
              <a:t>("rmi://localhost/RmiServer");</a:t>
            </a:r>
          </a:p>
          <a:p>
            <a:pPr>
              <a:buNone/>
            </a:pPr>
            <a:r>
              <a:rPr lang="en-US" altLang="zh-TW" dirty="0" smtClean="0"/>
              <a:t>        </a:t>
            </a:r>
          </a:p>
          <a:p>
            <a:pPr>
              <a:buNone/>
            </a:pPr>
            <a:r>
              <a:rPr lang="en-US" altLang="zh-TW" dirty="0" smtClean="0"/>
              <a:t>	</a:t>
            </a:r>
            <a:r>
              <a:rPr lang="en-US" altLang="zh-TW" dirty="0" err="1" smtClean="0"/>
              <a:t>System.out.println</a:t>
            </a:r>
            <a:r>
              <a:rPr lang="en-US" altLang="zh-TW" dirty="0" smtClean="0"/>
              <a:t>(</a:t>
            </a:r>
            <a:r>
              <a:rPr lang="en-US" altLang="zh-TW" dirty="0" err="1" smtClean="0"/>
              <a:t>obj.plus</a:t>
            </a:r>
            <a:r>
              <a:rPr lang="en-US" altLang="zh-TW" dirty="0" smtClean="0"/>
              <a:t>(</a:t>
            </a:r>
            <a:r>
              <a:rPr lang="en-US" altLang="zh-TW" dirty="0" err="1" smtClean="0"/>
              <a:t>Float.parseFloat</a:t>
            </a:r>
            <a:r>
              <a:rPr lang="en-US" altLang="zh-TW" dirty="0" smtClean="0"/>
              <a:t>(</a:t>
            </a:r>
            <a:r>
              <a:rPr lang="en-US" altLang="zh-TW" dirty="0" err="1" smtClean="0"/>
              <a:t>args</a:t>
            </a:r>
            <a:r>
              <a:rPr lang="en-US" altLang="zh-TW" dirty="0" smtClean="0"/>
              <a:t>[0]), </a:t>
            </a:r>
            <a:r>
              <a:rPr lang="en-US" altLang="zh-TW" dirty="0" err="1" smtClean="0"/>
              <a:t>Float.parseFloat</a:t>
            </a:r>
            <a:r>
              <a:rPr lang="en-US" altLang="zh-TW" dirty="0" smtClean="0"/>
              <a:t>(</a:t>
            </a:r>
            <a:r>
              <a:rPr lang="en-US" altLang="zh-TW" dirty="0" err="1" smtClean="0"/>
              <a:t>args</a:t>
            </a:r>
            <a:r>
              <a:rPr lang="en-US" altLang="zh-TW" dirty="0" smtClean="0"/>
              <a:t>[1]))); </a:t>
            </a:r>
          </a:p>
          <a:p>
            <a:pPr>
              <a:buNone/>
            </a:pPr>
            <a:r>
              <a:rPr lang="en-US" altLang="zh-TW" dirty="0" smtClean="0"/>
              <a:t>    }</a:t>
            </a:r>
          </a:p>
          <a:p>
            <a:pPr>
              <a:buNone/>
            </a:pPr>
            <a:r>
              <a:rPr lang="en-US" altLang="zh-TW" dirty="0" smtClean="0"/>
              <a:t>}</a:t>
            </a:r>
            <a:endParaRPr lang="zh-TW" altLang="en-US" dirty="0"/>
          </a:p>
        </p:txBody>
      </p:sp>
    </p:spTree>
    <p:extLst>
      <p:ext uri="{BB962C8B-B14F-4D97-AF65-F5344CB8AC3E}">
        <p14:creationId xmlns:p14="http://schemas.microsoft.com/office/powerpoint/2010/main" val="24643829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2 – Executing</a:t>
            </a:r>
            <a:endParaRPr lang="zh-TW" altLang="en-US" dirty="0"/>
          </a:p>
        </p:txBody>
      </p:sp>
      <p:pic>
        <p:nvPicPr>
          <p:cNvPr id="4" name="內容版面配置區 3" descr="新圖片 (3).bmp"/>
          <p:cNvPicPr>
            <a:picLocks noGrp="1" noChangeAspect="1"/>
          </p:cNvPicPr>
          <p:nvPr>
            <p:ph idx="1"/>
          </p:nvPr>
        </p:nvPicPr>
        <p:blipFill>
          <a:blip r:embed="rId2" cstate="print"/>
          <a:stretch>
            <a:fillRect/>
          </a:stretch>
        </p:blipFill>
        <p:spPr>
          <a:xfrm>
            <a:off x="2872191" y="1763181"/>
            <a:ext cx="6447619" cy="4200000"/>
          </a:xfrm>
        </p:spPr>
      </p:pic>
    </p:spTree>
    <p:extLst>
      <p:ext uri="{BB962C8B-B14F-4D97-AF65-F5344CB8AC3E}">
        <p14:creationId xmlns:p14="http://schemas.microsoft.com/office/powerpoint/2010/main" val="3497086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339635"/>
            <a:ext cx="10972800" cy="5786534"/>
          </a:xfrm>
        </p:spPr>
        <p:txBody>
          <a:bodyPr>
            <a:normAutofit/>
          </a:bodyPr>
          <a:lstStyle/>
          <a:p>
            <a:pPr marL="0" indent="0">
              <a:buNone/>
            </a:pPr>
            <a:endParaRPr lang="en-US" altLang="en-US" sz="1800" dirty="0"/>
          </a:p>
          <a:p>
            <a:pPr marL="0" indent="0">
              <a:lnSpc>
                <a:spcPct val="150000"/>
              </a:lnSpc>
              <a:buClr>
                <a:srgbClr val="0070C0"/>
              </a:buClr>
              <a:buNone/>
            </a:pPr>
            <a:r>
              <a:rPr lang="en-US" sz="2800" b="1" dirty="0" smtClean="0"/>
              <a:t>Types of Sockets</a:t>
            </a:r>
            <a:endParaRPr lang="en-US" dirty="0" smtClean="0"/>
          </a:p>
          <a:p>
            <a:pPr>
              <a:lnSpc>
                <a:spcPct val="150000"/>
              </a:lnSpc>
              <a:buClr>
                <a:srgbClr val="0070C0"/>
              </a:buClr>
            </a:pPr>
            <a:r>
              <a:rPr lang="en-US" sz="1800" dirty="0" smtClean="0"/>
              <a:t>Stream sockets – Uses TCP for Data Transmission</a:t>
            </a:r>
          </a:p>
          <a:p>
            <a:pPr marL="0" indent="0">
              <a:lnSpc>
                <a:spcPct val="150000"/>
              </a:lnSpc>
              <a:buClr>
                <a:srgbClr val="0070C0"/>
              </a:buClr>
              <a:buNone/>
            </a:pPr>
            <a:r>
              <a:rPr lang="en-US" sz="1800" dirty="0"/>
              <a:t>	</a:t>
            </a:r>
            <a:r>
              <a:rPr lang="en-US" sz="1800" dirty="0" smtClean="0"/>
              <a:t>	   These sockets are most used in Java Programming.</a:t>
            </a:r>
          </a:p>
          <a:p>
            <a:pPr>
              <a:lnSpc>
                <a:spcPct val="150000"/>
              </a:lnSpc>
              <a:buClr>
                <a:srgbClr val="0070C0"/>
              </a:buClr>
            </a:pPr>
            <a:r>
              <a:rPr lang="en-US" sz="1800" dirty="0" smtClean="0"/>
              <a:t>Datagram sockets – Uses UDP for Data Transmission.</a:t>
            </a:r>
          </a:p>
          <a:p>
            <a:pPr>
              <a:lnSpc>
                <a:spcPct val="150000"/>
              </a:lnSpc>
              <a:buClr>
                <a:srgbClr val="0070C0"/>
              </a:buClr>
            </a:pPr>
            <a:endParaRPr lang="en-US" sz="1800" dirty="0"/>
          </a:p>
          <a:p>
            <a:pPr marL="0" indent="0">
              <a:lnSpc>
                <a:spcPct val="150000"/>
              </a:lnSpc>
              <a:buClr>
                <a:srgbClr val="0070C0"/>
              </a:buClr>
              <a:buNone/>
            </a:pPr>
            <a:r>
              <a:rPr lang="en-US" sz="1800" b="1" dirty="0" smtClean="0"/>
              <a:t>Since we have implemented Stream Sockets in the examples further,  Lets get the gist of TCP connections in Java</a:t>
            </a:r>
          </a:p>
          <a:p>
            <a:pPr>
              <a:lnSpc>
                <a:spcPct val="150000"/>
              </a:lnSpc>
              <a:buClr>
                <a:srgbClr val="0070C0"/>
              </a:buClr>
            </a:pPr>
            <a:endParaRPr lang="en-US" sz="1800" dirty="0"/>
          </a:p>
          <a:p>
            <a:pPr>
              <a:lnSpc>
                <a:spcPct val="150000"/>
              </a:lnSpc>
            </a:pPr>
            <a:r>
              <a:rPr lang="en-US" altLang="en-US" sz="1800" dirty="0"/>
              <a:t>The </a:t>
            </a:r>
            <a:r>
              <a:rPr lang="en-US" altLang="en-US" sz="1800" dirty="0">
                <a:latin typeface="Courier New" panose="02070309020205020404" pitchFamily="49" charset="0"/>
              </a:rPr>
              <a:t>Socket</a:t>
            </a:r>
            <a:r>
              <a:rPr lang="en-US" altLang="en-US" sz="1800" dirty="0"/>
              <a:t> class is used for handling TCP connections in Java</a:t>
            </a:r>
          </a:p>
          <a:p>
            <a:pPr>
              <a:lnSpc>
                <a:spcPct val="150000"/>
              </a:lnSpc>
            </a:pPr>
            <a:r>
              <a:rPr lang="en-US" altLang="en-US" sz="1800" dirty="0"/>
              <a:t>A socket can be used as a data source for a stream</a:t>
            </a:r>
          </a:p>
          <a:p>
            <a:pPr>
              <a:lnSpc>
                <a:spcPct val="150000"/>
              </a:lnSpc>
            </a:pPr>
            <a:r>
              <a:rPr lang="en-US" altLang="en-US" sz="1800" dirty="0"/>
              <a:t>The </a:t>
            </a:r>
            <a:r>
              <a:rPr lang="en-US" altLang="en-US" sz="1800" dirty="0" err="1">
                <a:latin typeface="Courier New" panose="02070309020205020404" pitchFamily="49" charset="0"/>
              </a:rPr>
              <a:t>SocketServer</a:t>
            </a:r>
            <a:r>
              <a:rPr lang="en-US" altLang="en-US" sz="1800" dirty="0"/>
              <a:t> class is used to establish a connection</a:t>
            </a:r>
          </a:p>
          <a:p>
            <a:pPr marL="0" indent="0">
              <a:buClr>
                <a:srgbClr val="0070C0"/>
              </a:buClr>
              <a:buNone/>
            </a:pPr>
            <a:endParaRPr lang="en-US" sz="1800" dirty="0" smtClean="0"/>
          </a:p>
        </p:txBody>
      </p:sp>
    </p:spTree>
    <p:extLst>
      <p:ext uri="{BB962C8B-B14F-4D97-AF65-F5344CB8AC3E}">
        <p14:creationId xmlns:p14="http://schemas.microsoft.com/office/powerpoint/2010/main" val="11870287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2 – Result</a:t>
            </a:r>
            <a:endParaRPr lang="zh-TW" altLang="en-US" dirty="0"/>
          </a:p>
        </p:txBody>
      </p:sp>
      <p:pic>
        <p:nvPicPr>
          <p:cNvPr id="4" name="內容版面配置區 3" descr="新圖片 (4).bmp"/>
          <p:cNvPicPr>
            <a:picLocks noGrp="1" noChangeAspect="1"/>
          </p:cNvPicPr>
          <p:nvPr>
            <p:ph idx="1"/>
          </p:nvPr>
        </p:nvPicPr>
        <p:blipFill>
          <a:blip r:embed="rId2" cstate="print"/>
          <a:stretch>
            <a:fillRect/>
          </a:stretch>
        </p:blipFill>
        <p:spPr>
          <a:xfrm>
            <a:off x="2857905" y="1748895"/>
            <a:ext cx="6476191" cy="4228572"/>
          </a:xfrm>
        </p:spPr>
      </p:pic>
    </p:spTree>
    <p:extLst>
      <p:ext uri="{BB962C8B-B14F-4D97-AF65-F5344CB8AC3E}">
        <p14:creationId xmlns:p14="http://schemas.microsoft.com/office/powerpoint/2010/main" val="28144279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RMI Example 3 – Remote Object 1 Interface</a:t>
            </a:r>
            <a:endParaRPr lang="zh-TW" altLang="en-US" dirty="0"/>
          </a:p>
        </p:txBody>
      </p:sp>
      <p:sp>
        <p:nvSpPr>
          <p:cNvPr id="3" name="內容版面配置區 2"/>
          <p:cNvSpPr>
            <a:spLocks noGrp="1"/>
          </p:cNvSpPr>
          <p:nvPr>
            <p:ph idx="1"/>
          </p:nvPr>
        </p:nvSpPr>
        <p:spPr/>
        <p:txBody>
          <a:bodyPr>
            <a:normAutofit/>
          </a:bodyPr>
          <a:lstStyle/>
          <a:p>
            <a:pPr>
              <a:buNone/>
            </a:pPr>
            <a:r>
              <a:rPr lang="en-US" altLang="zh-TW" sz="1800" dirty="0"/>
              <a:t>import </a:t>
            </a:r>
            <a:r>
              <a:rPr lang="en-US" altLang="zh-TW" sz="1800" dirty="0" err="1"/>
              <a:t>java.rmi.Remote</a:t>
            </a:r>
            <a:r>
              <a:rPr lang="en-US" altLang="zh-TW" sz="1800" dirty="0"/>
              <a:t>;</a:t>
            </a:r>
          </a:p>
          <a:p>
            <a:pPr>
              <a:buNone/>
            </a:pPr>
            <a:r>
              <a:rPr lang="en-US" altLang="zh-TW" sz="1800" dirty="0"/>
              <a:t>import </a:t>
            </a:r>
            <a:r>
              <a:rPr lang="en-US" altLang="zh-TW" sz="1800" dirty="0" err="1"/>
              <a:t>java.rmi.RemoteException</a:t>
            </a:r>
            <a:r>
              <a:rPr lang="en-US" altLang="zh-TW" sz="1800" dirty="0"/>
              <a:t>;</a:t>
            </a:r>
          </a:p>
          <a:p>
            <a:pPr>
              <a:buNone/>
            </a:pPr>
            <a:r>
              <a:rPr lang="en-US" altLang="zh-TW" sz="1800" dirty="0"/>
              <a:t> </a:t>
            </a:r>
          </a:p>
          <a:p>
            <a:pPr>
              <a:buNone/>
            </a:pPr>
            <a:r>
              <a:rPr lang="en-US" altLang="zh-TW" sz="1800" dirty="0"/>
              <a:t>public interface RmiObjectIntf1 extends Remote {</a:t>
            </a:r>
          </a:p>
          <a:p>
            <a:pPr>
              <a:buNone/>
            </a:pPr>
            <a:r>
              <a:rPr lang="en-US" altLang="zh-TW" sz="1800" dirty="0"/>
              <a:t>    </a:t>
            </a:r>
            <a:r>
              <a:rPr lang="en-US" altLang="zh-TW" sz="1800" dirty="0" smtClean="0"/>
              <a:t>  </a:t>
            </a:r>
            <a:r>
              <a:rPr lang="en-US" altLang="zh-TW" sz="1800" dirty="0"/>
              <a:t>public void </a:t>
            </a:r>
            <a:r>
              <a:rPr lang="en-US" altLang="zh-TW" sz="1800" dirty="0" err="1"/>
              <a:t>setName</a:t>
            </a:r>
            <a:r>
              <a:rPr lang="en-US" altLang="zh-TW" sz="1800" dirty="0"/>
              <a:t>(String name) throws </a:t>
            </a:r>
            <a:r>
              <a:rPr lang="en-US" altLang="zh-TW" sz="1800" dirty="0" err="1"/>
              <a:t>RemoteException</a:t>
            </a:r>
            <a:r>
              <a:rPr lang="en-US" altLang="zh-TW" sz="1800" dirty="0"/>
              <a:t>;</a:t>
            </a:r>
          </a:p>
          <a:p>
            <a:pPr>
              <a:buNone/>
            </a:pPr>
            <a:r>
              <a:rPr lang="en-US" altLang="zh-TW" sz="1800" dirty="0"/>
              <a:t>	public String </a:t>
            </a:r>
            <a:r>
              <a:rPr lang="en-US" altLang="zh-TW" sz="1800" dirty="0" err="1"/>
              <a:t>getName</a:t>
            </a:r>
            <a:r>
              <a:rPr lang="en-US" altLang="zh-TW" sz="1800" dirty="0"/>
              <a:t>() throws </a:t>
            </a:r>
            <a:r>
              <a:rPr lang="en-US" altLang="zh-TW" sz="1800" dirty="0" err="1"/>
              <a:t>RemoteException</a:t>
            </a:r>
            <a:r>
              <a:rPr lang="en-US" altLang="zh-TW" sz="1800" dirty="0"/>
              <a:t>;</a:t>
            </a:r>
          </a:p>
          <a:p>
            <a:pPr>
              <a:buNone/>
            </a:pPr>
            <a:r>
              <a:rPr lang="en-US" altLang="zh-TW" sz="1800" dirty="0"/>
              <a:t>}</a:t>
            </a:r>
            <a:endParaRPr lang="zh-TW" altLang="en-US" sz="1800" dirty="0"/>
          </a:p>
        </p:txBody>
      </p:sp>
    </p:spTree>
    <p:extLst>
      <p:ext uri="{BB962C8B-B14F-4D97-AF65-F5344CB8AC3E}">
        <p14:creationId xmlns:p14="http://schemas.microsoft.com/office/powerpoint/2010/main" val="21495517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RMI Example 3 – Remote Object 2 Interface</a:t>
            </a:r>
            <a:endParaRPr lang="zh-TW" altLang="en-US" dirty="0"/>
          </a:p>
        </p:txBody>
      </p:sp>
      <p:sp>
        <p:nvSpPr>
          <p:cNvPr id="3" name="內容版面配置區 2"/>
          <p:cNvSpPr>
            <a:spLocks noGrp="1"/>
          </p:cNvSpPr>
          <p:nvPr>
            <p:ph idx="1"/>
          </p:nvPr>
        </p:nvSpPr>
        <p:spPr/>
        <p:txBody>
          <a:bodyPr>
            <a:normAutofit/>
          </a:bodyPr>
          <a:lstStyle/>
          <a:p>
            <a:pPr>
              <a:buNone/>
            </a:pPr>
            <a:r>
              <a:rPr lang="en-US" altLang="zh-TW" sz="1800" dirty="0"/>
              <a:t>import </a:t>
            </a:r>
            <a:r>
              <a:rPr lang="en-US" altLang="zh-TW" sz="1800" dirty="0" err="1"/>
              <a:t>java.rmi.Remote</a:t>
            </a:r>
            <a:r>
              <a:rPr lang="en-US" altLang="zh-TW" sz="1800" dirty="0"/>
              <a:t>;</a:t>
            </a:r>
          </a:p>
          <a:p>
            <a:pPr>
              <a:buNone/>
            </a:pPr>
            <a:r>
              <a:rPr lang="en-US" altLang="zh-TW" sz="1800" dirty="0"/>
              <a:t>import </a:t>
            </a:r>
            <a:r>
              <a:rPr lang="en-US" altLang="zh-TW" sz="1800" dirty="0" err="1"/>
              <a:t>java.rmi.RemoteException</a:t>
            </a:r>
            <a:r>
              <a:rPr lang="en-US" altLang="zh-TW" sz="1800" dirty="0"/>
              <a:t>;</a:t>
            </a:r>
          </a:p>
          <a:p>
            <a:pPr>
              <a:buNone/>
            </a:pPr>
            <a:r>
              <a:rPr lang="en-US" altLang="zh-TW" sz="1800" dirty="0"/>
              <a:t> </a:t>
            </a:r>
          </a:p>
          <a:p>
            <a:pPr>
              <a:buNone/>
            </a:pPr>
            <a:r>
              <a:rPr lang="en-US" altLang="zh-TW" sz="1800" dirty="0"/>
              <a:t>public interface RmiObjectIntf2 extends Remote {</a:t>
            </a:r>
          </a:p>
          <a:p>
            <a:pPr>
              <a:buNone/>
            </a:pPr>
            <a:r>
              <a:rPr lang="en-US" altLang="zh-TW" sz="1800" dirty="0"/>
              <a:t>    public </a:t>
            </a:r>
            <a:r>
              <a:rPr lang="en-US" altLang="zh-TW" sz="1800" dirty="0" err="1"/>
              <a:t>int</a:t>
            </a:r>
            <a:r>
              <a:rPr lang="en-US" altLang="zh-TW" sz="1800" dirty="0"/>
              <a:t> plus(</a:t>
            </a:r>
            <a:r>
              <a:rPr lang="en-US" altLang="zh-TW" sz="1800" dirty="0" err="1"/>
              <a:t>int</a:t>
            </a:r>
            <a:r>
              <a:rPr lang="en-US" altLang="zh-TW" sz="1800" dirty="0"/>
              <a:t> num1, </a:t>
            </a:r>
            <a:r>
              <a:rPr lang="en-US" altLang="zh-TW" sz="1800" dirty="0" err="1"/>
              <a:t>int</a:t>
            </a:r>
            <a:r>
              <a:rPr lang="en-US" altLang="zh-TW" sz="1800" dirty="0"/>
              <a:t> num2) throws </a:t>
            </a:r>
            <a:r>
              <a:rPr lang="en-US" altLang="zh-TW" sz="1800" dirty="0" err="1"/>
              <a:t>RemoteException</a:t>
            </a:r>
            <a:r>
              <a:rPr lang="en-US" altLang="zh-TW" sz="1800" dirty="0"/>
              <a:t>;</a:t>
            </a:r>
          </a:p>
          <a:p>
            <a:pPr>
              <a:buNone/>
            </a:pPr>
            <a:r>
              <a:rPr lang="en-US" altLang="zh-TW" sz="1800" dirty="0"/>
              <a:t>}</a:t>
            </a:r>
            <a:endParaRPr lang="zh-TW" altLang="en-US" sz="1800" dirty="0"/>
          </a:p>
        </p:txBody>
      </p:sp>
    </p:spTree>
    <p:extLst>
      <p:ext uri="{BB962C8B-B14F-4D97-AF65-F5344CB8AC3E}">
        <p14:creationId xmlns:p14="http://schemas.microsoft.com/office/powerpoint/2010/main" val="15213505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3 – Remote Object 1</a:t>
            </a:r>
            <a:endParaRPr lang="zh-TW" altLang="en-US" dirty="0"/>
          </a:p>
        </p:txBody>
      </p:sp>
      <p:sp>
        <p:nvSpPr>
          <p:cNvPr id="3" name="內容版面配置區 2"/>
          <p:cNvSpPr>
            <a:spLocks noGrp="1"/>
          </p:cNvSpPr>
          <p:nvPr>
            <p:ph idx="1"/>
          </p:nvPr>
        </p:nvSpPr>
        <p:spPr/>
        <p:txBody>
          <a:bodyPr>
            <a:noAutofit/>
          </a:bodyPr>
          <a:lstStyle/>
          <a:p>
            <a:pPr>
              <a:buNone/>
            </a:pPr>
            <a:r>
              <a:rPr lang="en-US" altLang="zh-TW" sz="1400" dirty="0" smtClean="0"/>
              <a:t>import </a:t>
            </a:r>
            <a:r>
              <a:rPr lang="en-US" altLang="zh-TW" sz="1400" dirty="0" err="1" smtClean="0"/>
              <a:t>java.rmi.RemoteException</a:t>
            </a:r>
            <a:r>
              <a:rPr lang="en-US" altLang="zh-TW" sz="1400" dirty="0" smtClean="0"/>
              <a:t>;</a:t>
            </a:r>
          </a:p>
          <a:p>
            <a:pPr>
              <a:buNone/>
            </a:pPr>
            <a:r>
              <a:rPr lang="en-US" altLang="zh-TW" sz="1400" dirty="0" smtClean="0"/>
              <a:t>import </a:t>
            </a:r>
            <a:r>
              <a:rPr lang="en-US" altLang="zh-TW" sz="1400" dirty="0" err="1" smtClean="0"/>
              <a:t>java.rmi.server.UnicastRemoteObject</a:t>
            </a:r>
            <a:r>
              <a:rPr lang="en-US" altLang="zh-TW" sz="1400" dirty="0" smtClean="0"/>
              <a:t>;</a:t>
            </a:r>
          </a:p>
          <a:p>
            <a:pPr>
              <a:buNone/>
            </a:pPr>
            <a:endParaRPr lang="en-US" altLang="zh-TW" sz="1400" dirty="0" smtClean="0"/>
          </a:p>
          <a:p>
            <a:pPr>
              <a:buNone/>
            </a:pPr>
            <a:r>
              <a:rPr lang="en-US" altLang="zh-TW" sz="1400" dirty="0" smtClean="0"/>
              <a:t>public class RmiObject1 extends </a:t>
            </a:r>
            <a:r>
              <a:rPr lang="en-US" altLang="zh-TW" sz="1400" dirty="0" err="1" smtClean="0"/>
              <a:t>UnicastRemoteObject</a:t>
            </a:r>
            <a:r>
              <a:rPr lang="en-US" altLang="zh-TW" sz="1400" dirty="0" smtClean="0"/>
              <a:t> implements RmiObjectIntf1 {</a:t>
            </a:r>
          </a:p>
          <a:p>
            <a:pPr>
              <a:buNone/>
            </a:pPr>
            <a:r>
              <a:rPr lang="en-US" altLang="zh-TW" sz="1400" dirty="0" smtClean="0"/>
              <a:t>	</a:t>
            </a:r>
          </a:p>
          <a:p>
            <a:pPr>
              <a:buNone/>
            </a:pPr>
            <a:r>
              <a:rPr lang="en-US" altLang="zh-TW" sz="1400" dirty="0"/>
              <a:t> </a:t>
            </a:r>
            <a:r>
              <a:rPr lang="en-US" altLang="zh-TW" sz="1400" dirty="0" smtClean="0"/>
              <a:t>   private String name;</a:t>
            </a:r>
          </a:p>
          <a:p>
            <a:pPr>
              <a:buNone/>
            </a:pPr>
            <a:r>
              <a:rPr lang="en-US" altLang="zh-TW" sz="1400" dirty="0" smtClean="0"/>
              <a:t> </a:t>
            </a:r>
          </a:p>
          <a:p>
            <a:pPr>
              <a:buNone/>
            </a:pPr>
            <a:r>
              <a:rPr lang="en-US" altLang="zh-TW" sz="1400" dirty="0" smtClean="0"/>
              <a:t>    //constructor</a:t>
            </a:r>
          </a:p>
          <a:p>
            <a:pPr>
              <a:buNone/>
            </a:pPr>
            <a:r>
              <a:rPr lang="en-US" altLang="zh-TW" sz="1400" dirty="0"/>
              <a:t> </a:t>
            </a:r>
            <a:r>
              <a:rPr lang="en-US" altLang="zh-TW" sz="1400" dirty="0" smtClean="0"/>
              <a:t>   public RmiObject1() throws </a:t>
            </a:r>
            <a:r>
              <a:rPr lang="en-US" altLang="zh-TW" sz="1400" dirty="0" err="1" smtClean="0"/>
              <a:t>RemoteException</a:t>
            </a:r>
            <a:r>
              <a:rPr lang="en-US" altLang="zh-TW" sz="1400" dirty="0" smtClean="0"/>
              <a:t> {</a:t>
            </a:r>
          </a:p>
          <a:p>
            <a:pPr>
              <a:buNone/>
            </a:pPr>
            <a:r>
              <a:rPr lang="en-US" altLang="zh-TW" sz="1400" dirty="0" smtClean="0"/>
              <a:t>        super();</a:t>
            </a:r>
          </a:p>
          <a:p>
            <a:pPr>
              <a:buNone/>
            </a:pPr>
            <a:r>
              <a:rPr lang="en-US" altLang="zh-TW" sz="1400" dirty="0" smtClean="0"/>
              <a:t>    }</a:t>
            </a:r>
          </a:p>
          <a:p>
            <a:pPr>
              <a:buNone/>
            </a:pPr>
            <a:r>
              <a:rPr lang="en-US" altLang="zh-TW" sz="1400" dirty="0" smtClean="0"/>
              <a:t> </a:t>
            </a:r>
          </a:p>
          <a:p>
            <a:pPr>
              <a:buNone/>
            </a:pPr>
            <a:r>
              <a:rPr lang="en-US" altLang="zh-TW" sz="1400" dirty="0"/>
              <a:t> </a:t>
            </a:r>
            <a:r>
              <a:rPr lang="en-US" altLang="zh-TW" sz="1400" dirty="0" smtClean="0"/>
              <a:t>   public void </a:t>
            </a:r>
            <a:r>
              <a:rPr lang="en-US" altLang="zh-TW" sz="1400" dirty="0" err="1" smtClean="0"/>
              <a:t>setName</a:t>
            </a:r>
            <a:r>
              <a:rPr lang="en-US" altLang="zh-TW" sz="1400" dirty="0" smtClean="0"/>
              <a:t>(String name) throws </a:t>
            </a:r>
            <a:r>
              <a:rPr lang="en-US" altLang="zh-TW" sz="1400" dirty="0" err="1" smtClean="0"/>
              <a:t>RemoteException</a:t>
            </a:r>
            <a:r>
              <a:rPr lang="en-US" altLang="zh-TW" sz="1400" dirty="0" smtClean="0"/>
              <a:t> {</a:t>
            </a:r>
          </a:p>
          <a:p>
            <a:pPr>
              <a:buNone/>
            </a:pPr>
            <a:r>
              <a:rPr lang="en-US" altLang="zh-TW" sz="1400" dirty="0" smtClean="0"/>
              <a:t>	this.name=name;</a:t>
            </a:r>
          </a:p>
          <a:p>
            <a:pPr>
              <a:buNone/>
            </a:pPr>
            <a:r>
              <a:rPr lang="en-US" altLang="zh-TW" sz="1400" dirty="0" smtClean="0"/>
              <a:t>    }</a:t>
            </a:r>
          </a:p>
          <a:p>
            <a:pPr>
              <a:buNone/>
            </a:pPr>
            <a:r>
              <a:rPr lang="en-US" altLang="zh-TW" sz="1400" dirty="0" smtClean="0"/>
              <a:t>	</a:t>
            </a:r>
          </a:p>
          <a:p>
            <a:pPr>
              <a:buNone/>
            </a:pPr>
            <a:r>
              <a:rPr lang="en-US" altLang="zh-TW" sz="1400" dirty="0" smtClean="0"/>
              <a:t>    public String </a:t>
            </a:r>
            <a:r>
              <a:rPr lang="en-US" altLang="zh-TW" sz="1400" dirty="0" err="1" smtClean="0"/>
              <a:t>getName</a:t>
            </a:r>
            <a:r>
              <a:rPr lang="en-US" altLang="zh-TW" sz="1400" dirty="0" smtClean="0"/>
              <a:t>() throws </a:t>
            </a:r>
            <a:r>
              <a:rPr lang="en-US" altLang="zh-TW" sz="1400" dirty="0" err="1" smtClean="0"/>
              <a:t>RemoteException</a:t>
            </a:r>
            <a:r>
              <a:rPr lang="en-US" altLang="zh-TW" sz="1400" dirty="0" smtClean="0"/>
              <a:t> {</a:t>
            </a:r>
          </a:p>
          <a:p>
            <a:pPr>
              <a:buNone/>
            </a:pPr>
            <a:r>
              <a:rPr lang="en-US" altLang="zh-TW" sz="1400" dirty="0" smtClean="0"/>
              <a:t>	return this.name;</a:t>
            </a:r>
          </a:p>
          <a:p>
            <a:pPr>
              <a:buNone/>
            </a:pPr>
            <a:r>
              <a:rPr lang="en-US" altLang="zh-TW" sz="1400" dirty="0" smtClean="0"/>
              <a:t>    }</a:t>
            </a:r>
          </a:p>
          <a:p>
            <a:pPr>
              <a:buNone/>
            </a:pPr>
            <a:r>
              <a:rPr lang="en-US" altLang="zh-TW" sz="1400" dirty="0" smtClean="0"/>
              <a:t>}</a:t>
            </a:r>
            <a:endParaRPr lang="zh-TW" altLang="en-US" sz="1400" dirty="0"/>
          </a:p>
        </p:txBody>
      </p:sp>
    </p:spTree>
    <p:extLst>
      <p:ext uri="{BB962C8B-B14F-4D97-AF65-F5344CB8AC3E}">
        <p14:creationId xmlns:p14="http://schemas.microsoft.com/office/powerpoint/2010/main" val="29879410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3 – Remote Object 2</a:t>
            </a:r>
            <a:endParaRPr lang="zh-TW" altLang="en-US" dirty="0"/>
          </a:p>
        </p:txBody>
      </p:sp>
      <p:sp>
        <p:nvSpPr>
          <p:cNvPr id="3" name="內容版面配置區 2"/>
          <p:cNvSpPr>
            <a:spLocks noGrp="1"/>
          </p:cNvSpPr>
          <p:nvPr>
            <p:ph idx="1"/>
          </p:nvPr>
        </p:nvSpPr>
        <p:spPr/>
        <p:txBody>
          <a:bodyPr>
            <a:normAutofit fontScale="62500" lnSpcReduction="20000"/>
          </a:bodyPr>
          <a:lstStyle/>
          <a:p>
            <a:pPr>
              <a:buNone/>
            </a:pPr>
            <a:r>
              <a:rPr lang="en-US" altLang="zh-TW" dirty="0" smtClean="0"/>
              <a:t>import </a:t>
            </a:r>
            <a:r>
              <a:rPr lang="en-US" altLang="zh-TW" dirty="0" err="1" smtClean="0"/>
              <a:t>java.rmi.RemoteException</a:t>
            </a:r>
            <a:r>
              <a:rPr lang="en-US" altLang="zh-TW" dirty="0" smtClean="0"/>
              <a:t>;</a:t>
            </a:r>
          </a:p>
          <a:p>
            <a:pPr>
              <a:buNone/>
            </a:pPr>
            <a:r>
              <a:rPr lang="en-US" altLang="zh-TW" dirty="0" smtClean="0"/>
              <a:t>import </a:t>
            </a:r>
            <a:r>
              <a:rPr lang="en-US" altLang="zh-TW" dirty="0" err="1" smtClean="0"/>
              <a:t>java.rmi.server.UnicastRemoteObject</a:t>
            </a:r>
            <a:r>
              <a:rPr lang="en-US" altLang="zh-TW" dirty="0" smtClean="0"/>
              <a:t>;</a:t>
            </a:r>
          </a:p>
          <a:p>
            <a:pPr>
              <a:buNone/>
            </a:pPr>
            <a:endParaRPr lang="en-US" altLang="zh-TW" dirty="0" smtClean="0"/>
          </a:p>
          <a:p>
            <a:pPr>
              <a:buNone/>
            </a:pPr>
            <a:r>
              <a:rPr lang="en-US" altLang="zh-TW" dirty="0" smtClean="0"/>
              <a:t>public class RmiObject2 extends </a:t>
            </a:r>
            <a:r>
              <a:rPr lang="en-US" altLang="zh-TW" dirty="0" err="1" smtClean="0"/>
              <a:t>UnicastRemoteObject</a:t>
            </a:r>
            <a:r>
              <a:rPr lang="en-US" altLang="zh-TW" dirty="0" smtClean="0"/>
              <a:t> implements RmiObjectIntf2 {</a:t>
            </a:r>
          </a:p>
          <a:p>
            <a:pPr>
              <a:buNone/>
            </a:pPr>
            <a:r>
              <a:rPr lang="en-US" altLang="zh-TW" dirty="0" smtClean="0"/>
              <a:t>	</a:t>
            </a:r>
          </a:p>
          <a:p>
            <a:pPr>
              <a:buNone/>
            </a:pPr>
            <a:r>
              <a:rPr lang="en-US" altLang="zh-TW" dirty="0" smtClean="0"/>
              <a:t>    //constructor</a:t>
            </a:r>
          </a:p>
          <a:p>
            <a:pPr>
              <a:buNone/>
            </a:pPr>
            <a:r>
              <a:rPr lang="en-US" altLang="zh-TW" dirty="0"/>
              <a:t> </a:t>
            </a:r>
            <a:r>
              <a:rPr lang="en-US" altLang="zh-TW" dirty="0" smtClean="0"/>
              <a:t>   public RmiObject2() throws </a:t>
            </a:r>
            <a:r>
              <a:rPr lang="en-US" altLang="zh-TW" dirty="0" err="1" smtClean="0"/>
              <a:t>RemoteException</a:t>
            </a:r>
            <a:r>
              <a:rPr lang="en-US" altLang="zh-TW" dirty="0" smtClean="0"/>
              <a:t> {</a:t>
            </a:r>
          </a:p>
          <a:p>
            <a:pPr>
              <a:buNone/>
            </a:pPr>
            <a:r>
              <a:rPr lang="en-US" altLang="zh-TW" dirty="0" smtClean="0"/>
              <a:t>        super();</a:t>
            </a:r>
          </a:p>
          <a:p>
            <a:pPr>
              <a:buNone/>
            </a:pPr>
            <a:r>
              <a:rPr lang="en-US" altLang="zh-TW" dirty="0" smtClean="0"/>
              <a:t>    }</a:t>
            </a:r>
          </a:p>
          <a:p>
            <a:pPr>
              <a:buNone/>
            </a:pPr>
            <a:r>
              <a:rPr lang="en-US" altLang="zh-TW" dirty="0" smtClean="0"/>
              <a:t> </a:t>
            </a:r>
          </a:p>
          <a:p>
            <a:pPr>
              <a:buNone/>
            </a:pPr>
            <a:r>
              <a:rPr lang="en-US" altLang="zh-TW" dirty="0"/>
              <a:t> </a:t>
            </a:r>
            <a:r>
              <a:rPr lang="en-US" altLang="zh-TW" dirty="0" smtClean="0"/>
              <a:t>   public </a:t>
            </a:r>
            <a:r>
              <a:rPr lang="en-US" altLang="zh-TW" dirty="0" err="1" smtClean="0"/>
              <a:t>int</a:t>
            </a:r>
            <a:r>
              <a:rPr lang="en-US" altLang="zh-TW" dirty="0" smtClean="0"/>
              <a:t> plus(</a:t>
            </a:r>
            <a:r>
              <a:rPr lang="en-US" altLang="zh-TW" dirty="0" err="1" smtClean="0"/>
              <a:t>int</a:t>
            </a:r>
            <a:r>
              <a:rPr lang="en-US" altLang="zh-TW" dirty="0" smtClean="0"/>
              <a:t> num1, </a:t>
            </a:r>
            <a:r>
              <a:rPr lang="en-US" altLang="zh-TW" dirty="0" err="1" smtClean="0"/>
              <a:t>int</a:t>
            </a:r>
            <a:r>
              <a:rPr lang="en-US" altLang="zh-TW" dirty="0" smtClean="0"/>
              <a:t> num2) throws </a:t>
            </a:r>
            <a:r>
              <a:rPr lang="en-US" altLang="zh-TW" dirty="0" err="1" smtClean="0"/>
              <a:t>RemoteException</a:t>
            </a:r>
            <a:r>
              <a:rPr lang="en-US" altLang="zh-TW" dirty="0" smtClean="0"/>
              <a:t> {</a:t>
            </a:r>
          </a:p>
          <a:p>
            <a:pPr>
              <a:buNone/>
            </a:pPr>
            <a:r>
              <a:rPr lang="en-US" altLang="zh-TW" dirty="0" smtClean="0"/>
              <a:t>	  return num1 + num2;</a:t>
            </a:r>
          </a:p>
          <a:p>
            <a:pPr>
              <a:buNone/>
            </a:pPr>
            <a:r>
              <a:rPr lang="en-US" altLang="zh-TW" dirty="0" smtClean="0"/>
              <a:t>    }</a:t>
            </a:r>
          </a:p>
          <a:p>
            <a:pPr>
              <a:buNone/>
            </a:pPr>
            <a:r>
              <a:rPr lang="en-US" altLang="zh-TW" dirty="0" smtClean="0"/>
              <a:t>}</a:t>
            </a:r>
            <a:endParaRPr lang="zh-TW" altLang="en-US" dirty="0"/>
          </a:p>
        </p:txBody>
      </p:sp>
    </p:spTree>
    <p:extLst>
      <p:ext uri="{BB962C8B-B14F-4D97-AF65-F5344CB8AC3E}">
        <p14:creationId xmlns:p14="http://schemas.microsoft.com/office/powerpoint/2010/main" val="168364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3 – Server</a:t>
            </a:r>
            <a:endParaRPr lang="zh-TW" altLang="en-US" dirty="0"/>
          </a:p>
        </p:txBody>
      </p:sp>
      <p:sp>
        <p:nvSpPr>
          <p:cNvPr id="3" name="內容版面配置區 2"/>
          <p:cNvSpPr>
            <a:spLocks noGrp="1"/>
          </p:cNvSpPr>
          <p:nvPr>
            <p:ph idx="1"/>
          </p:nvPr>
        </p:nvSpPr>
        <p:spPr/>
        <p:txBody>
          <a:bodyPr>
            <a:normAutofit fontScale="47500" lnSpcReduction="20000"/>
          </a:bodyPr>
          <a:lstStyle/>
          <a:p>
            <a:pPr>
              <a:buNone/>
            </a:pPr>
            <a:r>
              <a:rPr lang="en-US" altLang="zh-TW" dirty="0" smtClean="0"/>
              <a:t>import </a:t>
            </a:r>
            <a:r>
              <a:rPr lang="en-US" altLang="zh-TW" dirty="0" err="1" smtClean="0"/>
              <a:t>java.rmi.Naming</a:t>
            </a:r>
            <a:r>
              <a:rPr lang="en-US" altLang="zh-TW" dirty="0" smtClean="0"/>
              <a:t>;</a:t>
            </a:r>
          </a:p>
          <a:p>
            <a:pPr>
              <a:buNone/>
            </a:pPr>
            <a:r>
              <a:rPr lang="en-US" altLang="zh-TW" dirty="0" smtClean="0"/>
              <a:t>import </a:t>
            </a:r>
            <a:r>
              <a:rPr lang="en-US" altLang="zh-TW" dirty="0" err="1" smtClean="0"/>
              <a:t>java.rmi.RemoteException</a:t>
            </a:r>
            <a:r>
              <a:rPr lang="en-US" altLang="zh-TW" dirty="0" smtClean="0"/>
              <a:t>;</a:t>
            </a:r>
          </a:p>
          <a:p>
            <a:pPr>
              <a:buNone/>
            </a:pPr>
            <a:r>
              <a:rPr lang="en-US" altLang="zh-TW" dirty="0" smtClean="0"/>
              <a:t>import </a:t>
            </a:r>
            <a:r>
              <a:rPr lang="en-US" altLang="zh-TW" dirty="0" err="1" smtClean="0"/>
              <a:t>java.rmi.server.UnicastRemoteObject</a:t>
            </a:r>
            <a:r>
              <a:rPr lang="en-US" altLang="zh-TW" dirty="0" smtClean="0"/>
              <a:t>;</a:t>
            </a:r>
          </a:p>
          <a:p>
            <a:pPr>
              <a:buNone/>
            </a:pPr>
            <a:r>
              <a:rPr lang="en-US" altLang="zh-TW" dirty="0" smtClean="0"/>
              <a:t>import </a:t>
            </a:r>
            <a:r>
              <a:rPr lang="en-US" altLang="zh-TW" dirty="0" err="1" smtClean="0"/>
              <a:t>java.rmi.registry</a:t>
            </a:r>
            <a:r>
              <a:rPr lang="en-US" altLang="zh-TW" dirty="0" smtClean="0"/>
              <a:t>.*;</a:t>
            </a:r>
          </a:p>
          <a:p>
            <a:pPr>
              <a:buNone/>
            </a:pPr>
            <a:r>
              <a:rPr lang="en-US" altLang="zh-TW" dirty="0" smtClean="0"/>
              <a:t>import </a:t>
            </a:r>
            <a:r>
              <a:rPr lang="en-US" altLang="zh-TW" dirty="0" err="1" smtClean="0"/>
              <a:t>java.rmi.RMISecurityManager</a:t>
            </a:r>
            <a:r>
              <a:rPr lang="en-US" altLang="zh-TW" dirty="0" smtClean="0"/>
              <a:t>; </a:t>
            </a:r>
          </a:p>
          <a:p>
            <a:pPr>
              <a:buNone/>
            </a:pPr>
            <a:endParaRPr lang="en-US" altLang="zh-TW" dirty="0" smtClean="0"/>
          </a:p>
          <a:p>
            <a:pPr>
              <a:buNone/>
            </a:pPr>
            <a:r>
              <a:rPr lang="en-US" altLang="zh-TW" dirty="0" smtClean="0"/>
              <a:t>public class </a:t>
            </a:r>
            <a:r>
              <a:rPr lang="en-US" altLang="zh-TW" dirty="0" err="1" smtClean="0"/>
              <a:t>RmiServer</a:t>
            </a:r>
            <a:r>
              <a:rPr lang="en-US" altLang="zh-TW" dirty="0" smtClean="0"/>
              <a:t>{</a:t>
            </a:r>
          </a:p>
          <a:p>
            <a:pPr>
              <a:buNone/>
            </a:pPr>
            <a:r>
              <a:rPr lang="en-US" altLang="zh-TW" dirty="0" smtClean="0"/>
              <a:t>	</a:t>
            </a:r>
          </a:p>
          <a:p>
            <a:pPr>
              <a:buNone/>
            </a:pPr>
            <a:r>
              <a:rPr lang="en-US" altLang="zh-TW" dirty="0" smtClean="0"/>
              <a:t>    public static void main(String </a:t>
            </a:r>
            <a:r>
              <a:rPr lang="en-US" altLang="zh-TW" dirty="0" err="1" smtClean="0"/>
              <a:t>args</a:t>
            </a:r>
            <a:r>
              <a:rPr lang="en-US" altLang="zh-TW" dirty="0" smtClean="0"/>
              <a:t>[]) throws Exception {</a:t>
            </a:r>
          </a:p>
          <a:p>
            <a:pPr>
              <a:buNone/>
            </a:pPr>
            <a:r>
              <a:rPr lang="en-US" altLang="zh-TW" dirty="0" smtClean="0"/>
              <a:t>        </a:t>
            </a:r>
            <a:r>
              <a:rPr lang="en-US" altLang="zh-TW" dirty="0" err="1" smtClean="0"/>
              <a:t>System.out.println</a:t>
            </a:r>
            <a:r>
              <a:rPr lang="en-US" altLang="zh-TW" dirty="0" smtClean="0"/>
              <a:t>("RMI server started");</a:t>
            </a:r>
          </a:p>
          <a:p>
            <a:pPr>
              <a:buNone/>
            </a:pPr>
            <a:r>
              <a:rPr lang="en-US" altLang="zh-TW" dirty="0" smtClean="0"/>
              <a:t>		</a:t>
            </a:r>
          </a:p>
          <a:p>
            <a:pPr>
              <a:buNone/>
            </a:pPr>
            <a:r>
              <a:rPr lang="en-US" altLang="zh-TW" dirty="0" smtClean="0"/>
              <a:t>	//create registry =&gt; no need to run "start </a:t>
            </a:r>
            <a:r>
              <a:rPr lang="en-US" altLang="zh-TW" dirty="0" err="1" smtClean="0"/>
              <a:t>rmiregistry</a:t>
            </a:r>
            <a:r>
              <a:rPr lang="en-US" altLang="zh-TW" dirty="0" smtClean="0"/>
              <a:t>" to start the registry</a:t>
            </a:r>
          </a:p>
          <a:p>
            <a:pPr>
              <a:buNone/>
            </a:pPr>
            <a:r>
              <a:rPr lang="en-US" altLang="zh-TW" dirty="0" smtClean="0"/>
              <a:t>        try { //exception handler for registry creation</a:t>
            </a:r>
          </a:p>
          <a:p>
            <a:pPr>
              <a:buNone/>
            </a:pPr>
            <a:r>
              <a:rPr lang="en-US" altLang="zh-TW" dirty="0" smtClean="0"/>
              <a:t>            </a:t>
            </a:r>
            <a:r>
              <a:rPr lang="en-US" altLang="zh-TW" dirty="0" err="1" smtClean="0"/>
              <a:t>LocateRegistry.createRegistry</a:t>
            </a:r>
            <a:r>
              <a:rPr lang="en-US" altLang="zh-TW" dirty="0" smtClean="0"/>
              <a:t>(1099); //default port is 1099</a:t>
            </a:r>
          </a:p>
          <a:p>
            <a:pPr>
              <a:buNone/>
            </a:pPr>
            <a:r>
              <a:rPr lang="en-US" altLang="zh-TW" dirty="0" smtClean="0"/>
              <a:t>            </a:t>
            </a:r>
            <a:r>
              <a:rPr lang="en-US" altLang="zh-TW" dirty="0" err="1" smtClean="0"/>
              <a:t>System.out.println</a:t>
            </a:r>
            <a:r>
              <a:rPr lang="en-US" altLang="zh-TW" dirty="0" smtClean="0"/>
              <a:t>("java RMI registry is created.");</a:t>
            </a:r>
          </a:p>
          <a:p>
            <a:pPr>
              <a:buNone/>
            </a:pPr>
            <a:r>
              <a:rPr lang="en-US" altLang="zh-TW" dirty="0" smtClean="0"/>
              <a:t>        } catch (</a:t>
            </a:r>
            <a:r>
              <a:rPr lang="en-US" altLang="zh-TW" dirty="0" err="1" smtClean="0"/>
              <a:t>RemoteException</a:t>
            </a:r>
            <a:r>
              <a:rPr lang="en-US" altLang="zh-TW" dirty="0" smtClean="0"/>
              <a:t> e) {</a:t>
            </a:r>
          </a:p>
          <a:p>
            <a:pPr>
              <a:buNone/>
            </a:pPr>
            <a:r>
              <a:rPr lang="en-US" altLang="zh-TW" dirty="0" smtClean="0"/>
              <a:t>            </a:t>
            </a:r>
            <a:r>
              <a:rPr lang="en-US" altLang="zh-TW" dirty="0" err="1" smtClean="0"/>
              <a:t>System.out.println</a:t>
            </a:r>
            <a:r>
              <a:rPr lang="en-US" altLang="zh-TW" dirty="0" smtClean="0"/>
              <a:t>("java RMI registry already exists.");</a:t>
            </a:r>
          </a:p>
          <a:p>
            <a:pPr>
              <a:buNone/>
            </a:pPr>
            <a:r>
              <a:rPr lang="en-US" altLang="zh-TW" dirty="0" smtClean="0"/>
              <a:t>        }</a:t>
            </a:r>
            <a:endParaRPr lang="zh-TW" altLang="en-US" dirty="0"/>
          </a:p>
        </p:txBody>
      </p:sp>
    </p:spTree>
    <p:extLst>
      <p:ext uri="{BB962C8B-B14F-4D97-AF65-F5344CB8AC3E}">
        <p14:creationId xmlns:p14="http://schemas.microsoft.com/office/powerpoint/2010/main" val="3375248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3 – Server (cont’d)</a:t>
            </a:r>
            <a:endParaRPr lang="zh-TW" altLang="en-US" dirty="0"/>
          </a:p>
        </p:txBody>
      </p:sp>
      <p:sp>
        <p:nvSpPr>
          <p:cNvPr id="3" name="內容版面配置區 2"/>
          <p:cNvSpPr>
            <a:spLocks noGrp="1"/>
          </p:cNvSpPr>
          <p:nvPr>
            <p:ph idx="1"/>
          </p:nvPr>
        </p:nvSpPr>
        <p:spPr/>
        <p:txBody>
          <a:bodyPr>
            <a:normAutofit fontScale="55000" lnSpcReduction="20000"/>
          </a:bodyPr>
          <a:lstStyle/>
          <a:p>
            <a:pPr>
              <a:buNone/>
            </a:pPr>
            <a:r>
              <a:rPr lang="en-US" altLang="zh-TW" dirty="0" smtClean="0"/>
              <a:t>	 //assign a security manager</a:t>
            </a:r>
          </a:p>
          <a:p>
            <a:pPr>
              <a:buNone/>
            </a:pPr>
            <a:r>
              <a:rPr lang="en-US" altLang="zh-TW" dirty="0" smtClean="0"/>
              <a:t>        if (</a:t>
            </a:r>
            <a:r>
              <a:rPr lang="en-US" altLang="zh-TW" dirty="0" err="1" smtClean="0"/>
              <a:t>System.getSecurityManager</a:t>
            </a:r>
            <a:r>
              <a:rPr lang="en-US" altLang="zh-TW" dirty="0" smtClean="0"/>
              <a:t>() == null)</a:t>
            </a:r>
          </a:p>
          <a:p>
            <a:pPr>
              <a:buNone/>
            </a:pPr>
            <a:r>
              <a:rPr lang="en-US" altLang="zh-TW" dirty="0" smtClean="0"/>
              <a:t>            </a:t>
            </a:r>
            <a:r>
              <a:rPr lang="en-US" altLang="zh-TW" dirty="0" err="1" smtClean="0"/>
              <a:t>System.setSecurityManager</a:t>
            </a:r>
            <a:r>
              <a:rPr lang="en-US" altLang="zh-TW" dirty="0" smtClean="0"/>
              <a:t>(new </a:t>
            </a:r>
            <a:r>
              <a:rPr lang="en-US" altLang="zh-TW" dirty="0" err="1" smtClean="0"/>
              <a:t>RMISecurityManager</a:t>
            </a:r>
            <a:r>
              <a:rPr lang="en-US" altLang="zh-TW" dirty="0" smtClean="0"/>
              <a:t>());</a:t>
            </a:r>
          </a:p>
          <a:p>
            <a:pPr>
              <a:buNone/>
            </a:pPr>
            <a:r>
              <a:rPr lang="en-US" altLang="zh-TW" dirty="0" smtClean="0"/>
              <a:t>		</a:t>
            </a:r>
          </a:p>
          <a:p>
            <a:pPr>
              <a:buNone/>
            </a:pPr>
            <a:r>
              <a:rPr lang="en-US" altLang="zh-TW" dirty="0" smtClean="0"/>
              <a:t>        //instantiate </a:t>
            </a:r>
            <a:r>
              <a:rPr lang="en-US" altLang="zh-TW" dirty="0" err="1" smtClean="0"/>
              <a:t>RmiObject</a:t>
            </a:r>
            <a:endParaRPr lang="en-US" altLang="zh-TW" dirty="0" smtClean="0"/>
          </a:p>
          <a:p>
            <a:pPr>
              <a:buNone/>
            </a:pPr>
            <a:r>
              <a:rPr lang="en-US" altLang="zh-TW" dirty="0" smtClean="0"/>
              <a:t>        RmiObject1 obj1 = new RmiObject1();</a:t>
            </a:r>
          </a:p>
          <a:p>
            <a:pPr>
              <a:buNone/>
            </a:pPr>
            <a:r>
              <a:rPr lang="en-US" altLang="zh-TW" dirty="0" smtClean="0"/>
              <a:t>	 RmiObject2 obj2 = new RmiObject2();</a:t>
            </a:r>
          </a:p>
          <a:p>
            <a:pPr>
              <a:buNone/>
            </a:pPr>
            <a:r>
              <a:rPr lang="en-US" altLang="zh-TW" dirty="0" smtClean="0"/>
              <a:t> </a:t>
            </a:r>
          </a:p>
          <a:p>
            <a:pPr>
              <a:buNone/>
            </a:pPr>
            <a:r>
              <a:rPr lang="en-US" altLang="zh-TW" dirty="0" smtClean="0"/>
              <a:t>        //bind this object instance with the RMI Registry to the name "</a:t>
            </a:r>
            <a:r>
              <a:rPr lang="en-US" altLang="zh-TW" dirty="0" err="1" smtClean="0"/>
              <a:t>RmiObject</a:t>
            </a:r>
            <a:r>
              <a:rPr lang="en-US" altLang="zh-TW" dirty="0" smtClean="0"/>
              <a:t>"</a:t>
            </a:r>
          </a:p>
          <a:p>
            <a:pPr>
              <a:buNone/>
            </a:pPr>
            <a:r>
              <a:rPr lang="en-US" altLang="zh-TW" dirty="0" smtClean="0"/>
              <a:t>	 //</a:t>
            </a:r>
            <a:r>
              <a:rPr lang="en-US" altLang="zh-TW" dirty="0" err="1" smtClean="0"/>
              <a:t>rmi</a:t>
            </a:r>
            <a:r>
              <a:rPr lang="en-US" altLang="zh-TW" dirty="0" smtClean="0"/>
              <a:t>://" + host + ":" + port + "/" + </a:t>
            </a:r>
            <a:r>
              <a:rPr lang="en-US" altLang="zh-TW" dirty="0" err="1" smtClean="0"/>
              <a:t>objectName</a:t>
            </a:r>
            <a:endParaRPr lang="en-US" altLang="zh-TW" dirty="0" smtClean="0"/>
          </a:p>
          <a:p>
            <a:pPr>
              <a:buNone/>
            </a:pPr>
            <a:r>
              <a:rPr lang="en-US" altLang="zh-TW" dirty="0" smtClean="0"/>
              <a:t>	 //default port is 1099</a:t>
            </a:r>
          </a:p>
          <a:p>
            <a:pPr>
              <a:buNone/>
            </a:pPr>
            <a:r>
              <a:rPr lang="en-US" altLang="zh-TW" dirty="0" smtClean="0"/>
              <a:t>        </a:t>
            </a:r>
            <a:r>
              <a:rPr lang="en-US" altLang="zh-TW" dirty="0" err="1" smtClean="0"/>
              <a:t>Naming.rebind</a:t>
            </a:r>
            <a:r>
              <a:rPr lang="en-US" altLang="zh-TW" dirty="0" smtClean="0"/>
              <a:t>("rmi://localhost/RmiObject1", obj1);</a:t>
            </a:r>
          </a:p>
          <a:p>
            <a:pPr>
              <a:buNone/>
            </a:pPr>
            <a:r>
              <a:rPr lang="en-US" altLang="zh-TW" dirty="0" smtClean="0"/>
              <a:t>	 </a:t>
            </a:r>
            <a:r>
              <a:rPr lang="en-US" altLang="zh-TW" dirty="0" err="1" smtClean="0"/>
              <a:t>Naming.rebind</a:t>
            </a:r>
            <a:r>
              <a:rPr lang="en-US" altLang="zh-TW" dirty="0" smtClean="0"/>
              <a:t>("rmi://localhost/RmiObject2", obj2);</a:t>
            </a:r>
          </a:p>
          <a:p>
            <a:pPr>
              <a:buNone/>
            </a:pPr>
            <a:r>
              <a:rPr lang="en-US" altLang="zh-TW" dirty="0" smtClean="0"/>
              <a:t>	 </a:t>
            </a:r>
            <a:r>
              <a:rPr lang="en-US" altLang="zh-TW" dirty="0" err="1" smtClean="0"/>
              <a:t>System.out.println</a:t>
            </a:r>
            <a:r>
              <a:rPr lang="en-US" altLang="zh-TW" dirty="0" smtClean="0"/>
              <a:t>("Objects are bound in registry");</a:t>
            </a:r>
          </a:p>
          <a:p>
            <a:pPr>
              <a:buNone/>
            </a:pPr>
            <a:r>
              <a:rPr lang="en-US" altLang="zh-TW" dirty="0" smtClean="0"/>
              <a:t>    }</a:t>
            </a:r>
          </a:p>
          <a:p>
            <a:pPr>
              <a:buNone/>
            </a:pPr>
            <a:r>
              <a:rPr lang="en-US" altLang="zh-TW" dirty="0" smtClean="0"/>
              <a:t>}</a:t>
            </a:r>
            <a:endParaRPr lang="zh-TW" altLang="en-US" dirty="0"/>
          </a:p>
        </p:txBody>
      </p:sp>
    </p:spTree>
    <p:extLst>
      <p:ext uri="{BB962C8B-B14F-4D97-AF65-F5344CB8AC3E}">
        <p14:creationId xmlns:p14="http://schemas.microsoft.com/office/powerpoint/2010/main" val="38707742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3 – Client</a:t>
            </a:r>
            <a:endParaRPr lang="zh-TW" altLang="en-US" dirty="0"/>
          </a:p>
        </p:txBody>
      </p:sp>
      <p:sp>
        <p:nvSpPr>
          <p:cNvPr id="3" name="內容版面配置區 2"/>
          <p:cNvSpPr>
            <a:spLocks noGrp="1"/>
          </p:cNvSpPr>
          <p:nvPr>
            <p:ph idx="1"/>
          </p:nvPr>
        </p:nvSpPr>
        <p:spPr/>
        <p:txBody>
          <a:bodyPr>
            <a:noAutofit/>
          </a:bodyPr>
          <a:lstStyle/>
          <a:p>
            <a:pPr>
              <a:buNone/>
            </a:pPr>
            <a:r>
              <a:rPr lang="en-US" altLang="zh-TW" sz="1500" dirty="0" smtClean="0"/>
              <a:t>import </a:t>
            </a:r>
            <a:r>
              <a:rPr lang="en-US" altLang="zh-TW" sz="1500" dirty="0" err="1" smtClean="0"/>
              <a:t>java.rmi.RMISecurityManager</a:t>
            </a:r>
            <a:r>
              <a:rPr lang="en-US" altLang="zh-TW" sz="1500" dirty="0" smtClean="0"/>
              <a:t>;</a:t>
            </a:r>
          </a:p>
          <a:p>
            <a:pPr>
              <a:buNone/>
            </a:pPr>
            <a:r>
              <a:rPr lang="en-US" altLang="zh-TW" sz="1500" dirty="0" smtClean="0"/>
              <a:t>import </a:t>
            </a:r>
            <a:r>
              <a:rPr lang="en-US" altLang="zh-TW" sz="1500" dirty="0" err="1" smtClean="0"/>
              <a:t>java.rmi.Naming</a:t>
            </a:r>
            <a:r>
              <a:rPr lang="en-US" altLang="zh-TW" sz="1500" dirty="0" smtClean="0"/>
              <a:t>;</a:t>
            </a:r>
          </a:p>
          <a:p>
            <a:pPr>
              <a:buNone/>
            </a:pPr>
            <a:r>
              <a:rPr lang="en-US" altLang="zh-TW" sz="1500" dirty="0" smtClean="0"/>
              <a:t> </a:t>
            </a:r>
          </a:p>
          <a:p>
            <a:pPr>
              <a:buNone/>
            </a:pPr>
            <a:r>
              <a:rPr lang="en-US" altLang="zh-TW" sz="1500" dirty="0" smtClean="0"/>
              <a:t>public class </a:t>
            </a:r>
            <a:r>
              <a:rPr lang="en-US" altLang="zh-TW" sz="1500" dirty="0" err="1" smtClean="0"/>
              <a:t>RmiClient</a:t>
            </a:r>
            <a:r>
              <a:rPr lang="en-US" altLang="zh-TW" sz="1500" dirty="0" smtClean="0"/>
              <a:t> { </a:t>
            </a:r>
          </a:p>
          <a:p>
            <a:pPr>
              <a:buNone/>
            </a:pPr>
            <a:r>
              <a:rPr lang="en-US" altLang="zh-TW" sz="1500" dirty="0" smtClean="0"/>
              <a:t>    public static void main(String </a:t>
            </a:r>
            <a:r>
              <a:rPr lang="en-US" altLang="zh-TW" sz="1500" dirty="0" err="1" smtClean="0"/>
              <a:t>args</a:t>
            </a:r>
            <a:r>
              <a:rPr lang="en-US" altLang="zh-TW" sz="1500" dirty="0" smtClean="0"/>
              <a:t>[]) throws Exception {</a:t>
            </a:r>
          </a:p>
          <a:p>
            <a:pPr>
              <a:buNone/>
            </a:pPr>
            <a:r>
              <a:rPr lang="en-US" altLang="zh-TW" sz="1500" dirty="0" smtClean="0"/>
              <a:t>		</a:t>
            </a:r>
          </a:p>
          <a:p>
            <a:pPr>
              <a:buNone/>
            </a:pPr>
            <a:r>
              <a:rPr lang="en-US" altLang="zh-TW" sz="1500" dirty="0" smtClean="0"/>
              <a:t>	    //assign security manager</a:t>
            </a:r>
          </a:p>
          <a:p>
            <a:pPr>
              <a:buNone/>
            </a:pPr>
            <a:r>
              <a:rPr lang="en-US" altLang="zh-TW" sz="1500" dirty="0" smtClean="0"/>
              <a:t>	    if (</a:t>
            </a:r>
            <a:r>
              <a:rPr lang="en-US" altLang="zh-TW" sz="1500" dirty="0" err="1" smtClean="0"/>
              <a:t>System.getSecurityManager</a:t>
            </a:r>
            <a:r>
              <a:rPr lang="en-US" altLang="zh-TW" sz="1500" dirty="0" smtClean="0"/>
              <a:t>() == null)</a:t>
            </a:r>
          </a:p>
          <a:p>
            <a:pPr>
              <a:buNone/>
            </a:pPr>
            <a:r>
              <a:rPr lang="en-US" altLang="zh-TW" sz="1500" dirty="0" smtClean="0"/>
              <a:t>                </a:t>
            </a:r>
            <a:r>
              <a:rPr lang="en-US" altLang="zh-TW" sz="1500" dirty="0" err="1" smtClean="0"/>
              <a:t>System.setSecurityManager</a:t>
            </a:r>
            <a:r>
              <a:rPr lang="en-US" altLang="zh-TW" sz="1500" dirty="0" smtClean="0"/>
              <a:t>(new </a:t>
            </a:r>
            <a:r>
              <a:rPr lang="en-US" altLang="zh-TW" sz="1500" dirty="0" err="1" smtClean="0"/>
              <a:t>RMISecurityManager</a:t>
            </a:r>
            <a:r>
              <a:rPr lang="en-US" altLang="zh-TW" sz="1500" dirty="0" smtClean="0"/>
              <a:t>());</a:t>
            </a:r>
          </a:p>
          <a:p>
            <a:pPr>
              <a:buNone/>
            </a:pPr>
            <a:r>
              <a:rPr lang="en-US" altLang="zh-TW" sz="1500" dirty="0" smtClean="0"/>
              <a:t>		</a:t>
            </a:r>
          </a:p>
          <a:p>
            <a:pPr>
              <a:buNone/>
            </a:pPr>
            <a:r>
              <a:rPr lang="en-US" altLang="zh-TW" sz="1500" dirty="0" smtClean="0"/>
              <a:t>	    //call registry</a:t>
            </a:r>
          </a:p>
          <a:p>
            <a:pPr>
              <a:buNone/>
            </a:pPr>
            <a:r>
              <a:rPr lang="en-US" altLang="zh-TW" sz="1500" dirty="0" smtClean="0"/>
              <a:t>	    RmiObjectIntf1 obj1 = (RmiObjectIntf1) </a:t>
            </a:r>
            <a:r>
              <a:rPr lang="en-US" altLang="zh-TW" sz="1500" dirty="0" err="1" smtClean="0"/>
              <a:t>Naming.lookup</a:t>
            </a:r>
            <a:r>
              <a:rPr lang="en-US" altLang="zh-TW" sz="1500" dirty="0" smtClean="0"/>
              <a:t>("rmi://localhost/RmiObject1");</a:t>
            </a:r>
          </a:p>
          <a:p>
            <a:pPr>
              <a:buNone/>
            </a:pPr>
            <a:r>
              <a:rPr lang="en-US" altLang="zh-TW" sz="1500" dirty="0" smtClean="0"/>
              <a:t>	    obj1.setName("</a:t>
            </a:r>
            <a:r>
              <a:rPr lang="en-US" altLang="zh-TW" sz="1500" dirty="0" err="1" smtClean="0"/>
              <a:t>testName</a:t>
            </a:r>
            <a:r>
              <a:rPr lang="en-US" altLang="zh-TW" sz="1500" dirty="0" smtClean="0"/>
              <a:t>");</a:t>
            </a:r>
          </a:p>
          <a:p>
            <a:pPr>
              <a:buNone/>
            </a:pPr>
            <a:r>
              <a:rPr lang="en-US" altLang="zh-TW" sz="1500" dirty="0" smtClean="0"/>
              <a:t>	    </a:t>
            </a:r>
            <a:r>
              <a:rPr lang="en-US" altLang="zh-TW" sz="1500" dirty="0" err="1" smtClean="0"/>
              <a:t>System.out.println</a:t>
            </a:r>
            <a:r>
              <a:rPr lang="en-US" altLang="zh-TW" sz="1500" dirty="0" smtClean="0"/>
              <a:t>("Name: " + obj1.getName()); </a:t>
            </a:r>
          </a:p>
          <a:p>
            <a:pPr>
              <a:buNone/>
            </a:pPr>
            <a:r>
              <a:rPr lang="en-US" altLang="zh-TW" sz="1500" dirty="0" smtClean="0"/>
              <a:t>		</a:t>
            </a:r>
          </a:p>
          <a:p>
            <a:pPr>
              <a:buNone/>
            </a:pPr>
            <a:r>
              <a:rPr lang="en-US" altLang="zh-TW" sz="1500" dirty="0" smtClean="0"/>
              <a:t>	    RmiObjectIntf2 obj2 = (RmiObjectIntf2) </a:t>
            </a:r>
            <a:r>
              <a:rPr lang="en-US" altLang="zh-TW" sz="1500" dirty="0" err="1" smtClean="0"/>
              <a:t>Naming.lookup</a:t>
            </a:r>
            <a:r>
              <a:rPr lang="en-US" altLang="zh-TW" sz="1500" dirty="0" smtClean="0"/>
              <a:t>("rmi://localhost/RmiObject2");</a:t>
            </a:r>
          </a:p>
          <a:p>
            <a:pPr>
              <a:buNone/>
            </a:pPr>
            <a:r>
              <a:rPr lang="en-US" altLang="zh-TW" sz="1500" dirty="0" smtClean="0"/>
              <a:t>	    </a:t>
            </a:r>
            <a:r>
              <a:rPr lang="en-US" altLang="zh-TW" sz="1500" dirty="0" err="1" smtClean="0"/>
              <a:t>System.out.println</a:t>
            </a:r>
            <a:r>
              <a:rPr lang="en-US" altLang="zh-TW" sz="1500" dirty="0" smtClean="0"/>
              <a:t>("Plus: " + obj2.plus(1,2)); </a:t>
            </a:r>
          </a:p>
          <a:p>
            <a:pPr>
              <a:buNone/>
            </a:pPr>
            <a:r>
              <a:rPr lang="en-US" altLang="zh-TW" sz="1500" dirty="0" smtClean="0"/>
              <a:t>    }</a:t>
            </a:r>
          </a:p>
          <a:p>
            <a:pPr>
              <a:buNone/>
            </a:pPr>
            <a:r>
              <a:rPr lang="en-US" altLang="zh-TW" sz="1500" dirty="0" smtClean="0"/>
              <a:t>}</a:t>
            </a:r>
            <a:endParaRPr lang="zh-TW" altLang="en-US" sz="1500" dirty="0"/>
          </a:p>
        </p:txBody>
      </p:sp>
    </p:spTree>
    <p:extLst>
      <p:ext uri="{BB962C8B-B14F-4D97-AF65-F5344CB8AC3E}">
        <p14:creationId xmlns:p14="http://schemas.microsoft.com/office/powerpoint/2010/main" val="19405617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3 – Executing</a:t>
            </a:r>
            <a:endParaRPr lang="zh-TW" altLang="en-US" dirty="0"/>
          </a:p>
        </p:txBody>
      </p:sp>
      <p:pic>
        <p:nvPicPr>
          <p:cNvPr id="4" name="內容版面配置區 3" descr="新圖片 (5).bmp"/>
          <p:cNvPicPr>
            <a:picLocks noGrp="1" noChangeAspect="1"/>
          </p:cNvPicPr>
          <p:nvPr>
            <p:ph idx="1"/>
          </p:nvPr>
        </p:nvPicPr>
        <p:blipFill>
          <a:blip r:embed="rId2" cstate="print"/>
          <a:stretch>
            <a:fillRect/>
          </a:stretch>
        </p:blipFill>
        <p:spPr>
          <a:xfrm>
            <a:off x="2862667" y="1744133"/>
            <a:ext cx="6466667" cy="4238096"/>
          </a:xfrm>
        </p:spPr>
      </p:pic>
    </p:spTree>
    <p:extLst>
      <p:ext uri="{BB962C8B-B14F-4D97-AF65-F5344CB8AC3E}">
        <p14:creationId xmlns:p14="http://schemas.microsoft.com/office/powerpoint/2010/main" val="31048779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3 – Result</a:t>
            </a:r>
            <a:endParaRPr lang="zh-TW" altLang="en-US" dirty="0"/>
          </a:p>
        </p:txBody>
      </p:sp>
      <p:pic>
        <p:nvPicPr>
          <p:cNvPr id="4" name="內容版面配置區 3" descr="新圖片 (6).bmp"/>
          <p:cNvPicPr>
            <a:picLocks noGrp="1" noChangeAspect="1"/>
          </p:cNvPicPr>
          <p:nvPr>
            <p:ph idx="1"/>
          </p:nvPr>
        </p:nvPicPr>
        <p:blipFill>
          <a:blip r:embed="rId2" cstate="print"/>
          <a:stretch>
            <a:fillRect/>
          </a:stretch>
        </p:blipFill>
        <p:spPr>
          <a:xfrm>
            <a:off x="2862667" y="1748895"/>
            <a:ext cx="6466667" cy="4228572"/>
          </a:xfrm>
        </p:spPr>
      </p:pic>
    </p:spTree>
    <p:extLst>
      <p:ext uri="{BB962C8B-B14F-4D97-AF65-F5344CB8AC3E}">
        <p14:creationId xmlns:p14="http://schemas.microsoft.com/office/powerpoint/2010/main" val="1968716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Create socket</a:t>
            </a:r>
            <a:endParaRPr lang="en-US" dirty="0"/>
          </a:p>
        </p:txBody>
      </p:sp>
      <p:sp>
        <p:nvSpPr>
          <p:cNvPr id="3" name="内容占位符 2"/>
          <p:cNvSpPr>
            <a:spLocks noGrp="1"/>
          </p:cNvSpPr>
          <p:nvPr>
            <p:ph idx="1"/>
          </p:nvPr>
        </p:nvSpPr>
        <p:spPr>
          <a:xfrm>
            <a:off x="677333" y="1705233"/>
            <a:ext cx="8293671" cy="4831492"/>
          </a:xfrm>
        </p:spPr>
        <p:txBody>
          <a:bodyPr>
            <a:normAutofit/>
          </a:bodyPr>
          <a:lstStyle/>
          <a:p>
            <a:r>
              <a:rPr lang="en-US" altLang="zh-CN" sz="1900" dirty="0" smtClean="0"/>
              <a:t>Java in java.net package, offers two classes: Socket</a:t>
            </a:r>
            <a:r>
              <a:rPr lang="zh-CN" altLang="en-US" sz="1900" dirty="0"/>
              <a:t> </a:t>
            </a:r>
            <a:r>
              <a:rPr lang="en-US" altLang="zh-CN" sz="1900" dirty="0" smtClean="0"/>
              <a:t>and </a:t>
            </a:r>
            <a:r>
              <a:rPr lang="en-US" altLang="zh-CN" sz="1900" dirty="0" err="1" smtClean="0"/>
              <a:t>ServerSocket</a:t>
            </a:r>
            <a:r>
              <a:rPr lang="zh-CN" altLang="en-US" sz="1900" dirty="0" smtClean="0"/>
              <a:t>，</a:t>
            </a:r>
            <a:r>
              <a:rPr lang="en-US" altLang="zh-CN" sz="1900" dirty="0" smtClean="0"/>
              <a:t>represent the client and server respectively. Their super class is </a:t>
            </a:r>
            <a:r>
              <a:rPr lang="en-US" altLang="zh-CN" sz="1900" dirty="0" err="1" smtClean="0"/>
              <a:t>SocketImpl</a:t>
            </a:r>
            <a:r>
              <a:rPr lang="en-US" altLang="zh-CN" sz="1900" dirty="0" smtClean="0"/>
              <a:t> .They are two well designed classes </a:t>
            </a:r>
            <a:r>
              <a:rPr lang="zh-CN" altLang="en-US" sz="1900" dirty="0" smtClean="0"/>
              <a:t>，</a:t>
            </a:r>
            <a:r>
              <a:rPr lang="en-US" altLang="zh-CN" sz="1900" dirty="0" smtClean="0"/>
              <a:t>very convenient to use. Like the following methods</a:t>
            </a:r>
            <a:r>
              <a:rPr lang="zh-CN" altLang="en-US" sz="1900" dirty="0" smtClean="0"/>
              <a:t>：</a:t>
            </a:r>
            <a:endParaRPr lang="en-US" altLang="zh-CN" sz="1900" dirty="0" smtClean="0"/>
          </a:p>
          <a:p>
            <a:pPr>
              <a:buFont typeface="+mj-lt"/>
              <a:buAutoNum type="arabicPeriod"/>
            </a:pPr>
            <a:r>
              <a:rPr lang="en-US" sz="1900" dirty="0">
                <a:solidFill>
                  <a:schemeClr val="tx1"/>
                </a:solidFill>
              </a:rPr>
              <a:t>Socket(</a:t>
            </a:r>
            <a:r>
              <a:rPr lang="en-US" sz="1900" dirty="0" err="1">
                <a:solidFill>
                  <a:schemeClr val="tx1"/>
                </a:solidFill>
              </a:rPr>
              <a:t>InetAddress</a:t>
            </a:r>
            <a:r>
              <a:rPr lang="en-US" sz="1900" dirty="0">
                <a:solidFill>
                  <a:schemeClr val="tx1"/>
                </a:solidFill>
              </a:rPr>
              <a:t> address, </a:t>
            </a:r>
            <a:r>
              <a:rPr lang="en-US" sz="1900" dirty="0" err="1">
                <a:solidFill>
                  <a:schemeClr val="tx1"/>
                </a:solidFill>
              </a:rPr>
              <a:t>int</a:t>
            </a:r>
            <a:r>
              <a:rPr lang="en-US" sz="1900" dirty="0">
                <a:solidFill>
                  <a:schemeClr val="tx1"/>
                </a:solidFill>
              </a:rPr>
              <a:t> port</a:t>
            </a:r>
            <a:r>
              <a:rPr lang="en-US" sz="1900" dirty="0" smtClean="0">
                <a:solidFill>
                  <a:schemeClr val="tx1"/>
                </a:solidFill>
              </a:rPr>
              <a:t>);</a:t>
            </a:r>
          </a:p>
          <a:p>
            <a:pPr>
              <a:buFont typeface="+mj-lt"/>
              <a:buAutoNum type="arabicPeriod"/>
            </a:pPr>
            <a:r>
              <a:rPr lang="en-US" sz="1900" dirty="0">
                <a:solidFill>
                  <a:schemeClr val="tx1"/>
                </a:solidFill>
              </a:rPr>
              <a:t>Socket(</a:t>
            </a:r>
            <a:r>
              <a:rPr lang="en-US" sz="1900" dirty="0" err="1">
                <a:solidFill>
                  <a:schemeClr val="tx1"/>
                </a:solidFill>
              </a:rPr>
              <a:t>InetAddress</a:t>
            </a:r>
            <a:r>
              <a:rPr lang="en-US" sz="1900" dirty="0">
                <a:solidFill>
                  <a:schemeClr val="tx1"/>
                </a:solidFill>
              </a:rPr>
              <a:t> address, </a:t>
            </a:r>
            <a:r>
              <a:rPr lang="en-US" sz="1900" dirty="0" err="1">
                <a:solidFill>
                  <a:schemeClr val="tx1"/>
                </a:solidFill>
              </a:rPr>
              <a:t>int</a:t>
            </a:r>
            <a:r>
              <a:rPr lang="en-US" sz="1900" dirty="0">
                <a:solidFill>
                  <a:schemeClr val="tx1"/>
                </a:solidFill>
              </a:rPr>
              <a:t> port, </a:t>
            </a:r>
            <a:r>
              <a:rPr lang="en-US" sz="1900" dirty="0" err="1">
                <a:solidFill>
                  <a:schemeClr val="tx1"/>
                </a:solidFill>
              </a:rPr>
              <a:t>boolean</a:t>
            </a:r>
            <a:r>
              <a:rPr lang="en-US" sz="1900" dirty="0">
                <a:solidFill>
                  <a:schemeClr val="tx1"/>
                </a:solidFill>
              </a:rPr>
              <a:t> stream</a:t>
            </a:r>
            <a:r>
              <a:rPr lang="en-US" sz="1900" dirty="0" smtClean="0">
                <a:solidFill>
                  <a:schemeClr val="tx1"/>
                </a:solidFill>
              </a:rPr>
              <a:t>);c</a:t>
            </a:r>
          </a:p>
          <a:p>
            <a:pPr>
              <a:buFont typeface="+mj-lt"/>
              <a:buAutoNum type="arabicPeriod"/>
            </a:pPr>
            <a:r>
              <a:rPr lang="en-US" sz="1900" dirty="0" smtClean="0">
                <a:solidFill>
                  <a:schemeClr val="tx1"/>
                </a:solidFill>
              </a:rPr>
              <a:t>Socket(String </a:t>
            </a:r>
            <a:r>
              <a:rPr lang="en-US" sz="1900" dirty="0">
                <a:solidFill>
                  <a:schemeClr val="tx1"/>
                </a:solidFill>
              </a:rPr>
              <a:t>host, </a:t>
            </a:r>
            <a:r>
              <a:rPr lang="en-US" sz="1900" dirty="0" err="1">
                <a:solidFill>
                  <a:schemeClr val="tx1"/>
                </a:solidFill>
              </a:rPr>
              <a:t>int</a:t>
            </a:r>
            <a:r>
              <a:rPr lang="en-US" sz="1900" dirty="0">
                <a:solidFill>
                  <a:schemeClr val="tx1"/>
                </a:solidFill>
              </a:rPr>
              <a:t> </a:t>
            </a:r>
            <a:r>
              <a:rPr lang="en-US" sz="1900" dirty="0" smtClean="0">
                <a:solidFill>
                  <a:schemeClr val="tx1"/>
                </a:solidFill>
              </a:rPr>
              <a:t>p</a:t>
            </a:r>
            <a:r>
              <a:rPr lang="en-US" altLang="zh-CN" sz="1900" dirty="0" smtClean="0">
                <a:solidFill>
                  <a:schemeClr val="tx1"/>
                </a:solidFill>
              </a:rPr>
              <a:t>or</a:t>
            </a:r>
            <a:r>
              <a:rPr lang="en-US" sz="1900" dirty="0" smtClean="0">
                <a:solidFill>
                  <a:schemeClr val="tx1"/>
                </a:solidFill>
              </a:rPr>
              <a:t>t</a:t>
            </a:r>
            <a:r>
              <a:rPr lang="en-US" sz="1900" dirty="0">
                <a:solidFill>
                  <a:schemeClr val="tx1"/>
                </a:solidFill>
              </a:rPr>
              <a:t>);</a:t>
            </a:r>
            <a:endParaRPr lang="en-US" sz="1900" dirty="0"/>
          </a:p>
          <a:p>
            <a:pPr>
              <a:buFont typeface="+mj-lt"/>
              <a:buAutoNum type="arabicPeriod"/>
            </a:pPr>
            <a:r>
              <a:rPr lang="en-US" sz="1900" dirty="0" smtClean="0">
                <a:solidFill>
                  <a:schemeClr val="tx1"/>
                </a:solidFill>
              </a:rPr>
              <a:t>Socket(</a:t>
            </a:r>
            <a:r>
              <a:rPr lang="en-US" sz="1900" dirty="0" err="1" smtClean="0">
                <a:solidFill>
                  <a:schemeClr val="tx1"/>
                </a:solidFill>
              </a:rPr>
              <a:t>SocketImpl</a:t>
            </a:r>
            <a:r>
              <a:rPr lang="en-US" sz="1900" dirty="0" smtClean="0">
                <a:solidFill>
                  <a:schemeClr val="tx1"/>
                </a:solidFill>
              </a:rPr>
              <a:t> </a:t>
            </a:r>
            <a:r>
              <a:rPr lang="en-US" sz="1900" dirty="0" err="1">
                <a:solidFill>
                  <a:schemeClr val="tx1"/>
                </a:solidFill>
              </a:rPr>
              <a:t>impl</a:t>
            </a:r>
            <a:r>
              <a:rPr lang="en-US" sz="1900" dirty="0">
                <a:solidFill>
                  <a:schemeClr val="tx1"/>
                </a:solidFill>
              </a:rPr>
              <a:t>)</a:t>
            </a:r>
            <a:endParaRPr lang="en-US" sz="1900" dirty="0"/>
          </a:p>
          <a:p>
            <a:pPr>
              <a:buFont typeface="+mj-lt"/>
              <a:buAutoNum type="arabicPeriod"/>
            </a:pPr>
            <a:r>
              <a:rPr lang="en-US" sz="1900" dirty="0">
                <a:solidFill>
                  <a:schemeClr val="tx1"/>
                </a:solidFill>
              </a:rPr>
              <a:t>Socket(String host, </a:t>
            </a:r>
            <a:r>
              <a:rPr lang="en-US" sz="1900" dirty="0" err="1">
                <a:solidFill>
                  <a:schemeClr val="tx1"/>
                </a:solidFill>
              </a:rPr>
              <a:t>int</a:t>
            </a:r>
            <a:r>
              <a:rPr lang="en-US" sz="1900" dirty="0">
                <a:solidFill>
                  <a:schemeClr val="tx1"/>
                </a:solidFill>
              </a:rPr>
              <a:t> port, </a:t>
            </a:r>
            <a:r>
              <a:rPr lang="en-US" sz="1900" dirty="0" err="1">
                <a:solidFill>
                  <a:schemeClr val="tx1"/>
                </a:solidFill>
              </a:rPr>
              <a:t>InetAddress</a:t>
            </a:r>
            <a:r>
              <a:rPr lang="en-US" sz="1900" dirty="0">
                <a:solidFill>
                  <a:schemeClr val="tx1"/>
                </a:solidFill>
              </a:rPr>
              <a:t> </a:t>
            </a:r>
            <a:r>
              <a:rPr lang="en-US" sz="1900" dirty="0" err="1">
                <a:solidFill>
                  <a:schemeClr val="tx1"/>
                </a:solidFill>
              </a:rPr>
              <a:t>localAddr</a:t>
            </a:r>
            <a:r>
              <a:rPr lang="en-US" sz="1900" dirty="0">
                <a:solidFill>
                  <a:schemeClr val="tx1"/>
                </a:solidFill>
              </a:rPr>
              <a:t>, </a:t>
            </a:r>
            <a:r>
              <a:rPr lang="en-US" sz="1900" dirty="0" err="1">
                <a:solidFill>
                  <a:schemeClr val="tx1"/>
                </a:solidFill>
              </a:rPr>
              <a:t>int</a:t>
            </a:r>
            <a:r>
              <a:rPr lang="en-US" sz="1900" dirty="0">
                <a:solidFill>
                  <a:schemeClr val="tx1"/>
                </a:solidFill>
              </a:rPr>
              <a:t> </a:t>
            </a:r>
            <a:r>
              <a:rPr lang="en-US" sz="1900" dirty="0" err="1">
                <a:solidFill>
                  <a:schemeClr val="tx1"/>
                </a:solidFill>
              </a:rPr>
              <a:t>localPort</a:t>
            </a:r>
            <a:r>
              <a:rPr lang="en-US" sz="1900" dirty="0" smtClean="0">
                <a:solidFill>
                  <a:schemeClr val="tx1"/>
                </a:solidFill>
              </a:rPr>
              <a:t>)</a:t>
            </a:r>
          </a:p>
          <a:p>
            <a:pPr>
              <a:buFont typeface="+mj-lt"/>
              <a:buAutoNum type="arabicPeriod"/>
            </a:pPr>
            <a:r>
              <a:rPr lang="en-US" sz="1900" dirty="0" err="1">
                <a:solidFill>
                  <a:schemeClr val="tx1"/>
                </a:solidFill>
              </a:rPr>
              <a:t>ServerSocket</a:t>
            </a:r>
            <a:r>
              <a:rPr lang="en-US" sz="1900" dirty="0">
                <a:solidFill>
                  <a:schemeClr val="tx1"/>
                </a:solidFill>
              </a:rPr>
              <a:t>(</a:t>
            </a:r>
            <a:r>
              <a:rPr lang="en-US" sz="1900" dirty="0" err="1">
                <a:solidFill>
                  <a:schemeClr val="tx1"/>
                </a:solidFill>
              </a:rPr>
              <a:t>int</a:t>
            </a:r>
            <a:r>
              <a:rPr lang="en-US" sz="1900" dirty="0">
                <a:solidFill>
                  <a:schemeClr val="tx1"/>
                </a:solidFill>
              </a:rPr>
              <a:t> port);</a:t>
            </a:r>
            <a:endParaRPr lang="en-US" sz="1900" dirty="0"/>
          </a:p>
          <a:p>
            <a:pPr>
              <a:buFont typeface="+mj-lt"/>
              <a:buAutoNum type="arabicPeriod"/>
            </a:pPr>
            <a:r>
              <a:rPr lang="en-US" sz="1900" dirty="0" err="1">
                <a:solidFill>
                  <a:schemeClr val="tx1"/>
                </a:solidFill>
              </a:rPr>
              <a:t>ServerSocket</a:t>
            </a:r>
            <a:r>
              <a:rPr lang="en-US" sz="1900" dirty="0">
                <a:solidFill>
                  <a:schemeClr val="tx1"/>
                </a:solidFill>
              </a:rPr>
              <a:t>(</a:t>
            </a:r>
            <a:r>
              <a:rPr lang="en-US" sz="1900" dirty="0" err="1">
                <a:solidFill>
                  <a:schemeClr val="tx1"/>
                </a:solidFill>
              </a:rPr>
              <a:t>int</a:t>
            </a:r>
            <a:r>
              <a:rPr lang="en-US" sz="1900" dirty="0">
                <a:solidFill>
                  <a:schemeClr val="tx1"/>
                </a:solidFill>
              </a:rPr>
              <a:t> port, </a:t>
            </a:r>
            <a:r>
              <a:rPr lang="en-US" sz="1900" dirty="0" err="1">
                <a:solidFill>
                  <a:schemeClr val="tx1"/>
                </a:solidFill>
              </a:rPr>
              <a:t>int</a:t>
            </a:r>
            <a:r>
              <a:rPr lang="en-US" sz="1900" dirty="0">
                <a:solidFill>
                  <a:schemeClr val="tx1"/>
                </a:solidFill>
              </a:rPr>
              <a:t> backlog, </a:t>
            </a:r>
            <a:r>
              <a:rPr lang="en-US" sz="1900" dirty="0" err="1">
                <a:solidFill>
                  <a:schemeClr val="tx1"/>
                </a:solidFill>
              </a:rPr>
              <a:t>InetAddress</a:t>
            </a:r>
            <a:r>
              <a:rPr lang="en-US" sz="1900" dirty="0">
                <a:solidFill>
                  <a:schemeClr val="tx1"/>
                </a:solidFill>
              </a:rPr>
              <a:t> </a:t>
            </a:r>
            <a:r>
              <a:rPr lang="en-US" sz="1900" dirty="0" err="1">
                <a:solidFill>
                  <a:schemeClr val="tx1"/>
                </a:solidFill>
              </a:rPr>
              <a:t>bindAddr</a:t>
            </a:r>
            <a:r>
              <a:rPr lang="en-US" sz="1900" dirty="0">
                <a:solidFill>
                  <a:schemeClr val="tx1"/>
                </a:solidFill>
              </a:rPr>
              <a:t>)</a:t>
            </a:r>
            <a:endParaRPr lang="en-US" sz="1900" dirty="0"/>
          </a:p>
          <a:p>
            <a:pPr>
              <a:buFont typeface="+mj-lt"/>
              <a:buAutoNum type="arabicPeriod"/>
            </a:pPr>
            <a:endParaRPr lang="en-US" dirty="0"/>
          </a:p>
          <a:p>
            <a:pPr>
              <a:buFont typeface="+mj-lt"/>
              <a:buAutoNum type="arabicPeriod"/>
            </a:pPr>
            <a:endParaRPr lang="en-US" dirty="0"/>
          </a:p>
          <a:p>
            <a:pPr>
              <a:buFont typeface="+mj-lt"/>
              <a:buAutoNum type="arabicPeriod"/>
            </a:pPr>
            <a:endParaRPr lang="en-US" altLang="zh-CN" dirty="0" smtClean="0"/>
          </a:p>
          <a:p>
            <a:endParaRPr lang="en-US" dirty="0"/>
          </a:p>
        </p:txBody>
      </p:sp>
    </p:spTree>
    <p:extLst>
      <p:ext uri="{BB962C8B-B14F-4D97-AF65-F5344CB8AC3E}">
        <p14:creationId xmlns:p14="http://schemas.microsoft.com/office/powerpoint/2010/main" val="32287777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Running JAVA RMI Under Eclipse</a:t>
            </a:r>
            <a:endParaRPr lang="zh-TW" altLang="en-US" dirty="0"/>
          </a:p>
        </p:txBody>
      </p:sp>
      <p:sp>
        <p:nvSpPr>
          <p:cNvPr id="3" name="內容版面配置區 2"/>
          <p:cNvSpPr>
            <a:spLocks noGrp="1"/>
          </p:cNvSpPr>
          <p:nvPr>
            <p:ph idx="1"/>
          </p:nvPr>
        </p:nvSpPr>
        <p:spPr>
          <a:xfrm>
            <a:off x="609600" y="1600205"/>
            <a:ext cx="11582400" cy="4525963"/>
          </a:xfrm>
        </p:spPr>
        <p:txBody>
          <a:bodyPr>
            <a:normAutofit/>
          </a:bodyPr>
          <a:lstStyle/>
          <a:p>
            <a:r>
              <a:rPr lang="en-US" altLang="zh-TW" dirty="0" smtClean="0"/>
              <a:t>Start </a:t>
            </a:r>
            <a:r>
              <a:rPr lang="en-US" altLang="zh-TW" dirty="0" err="1" smtClean="0"/>
              <a:t>rmiregistry</a:t>
            </a:r>
            <a:r>
              <a:rPr lang="en-US" altLang="zh-TW" dirty="0" smtClean="0"/>
              <a:t> under the folder where your .classes files are</a:t>
            </a:r>
          </a:p>
          <a:p>
            <a:pPr lvl="1"/>
            <a:r>
              <a:rPr lang="en-US" altLang="zh-TW" dirty="0" smtClean="0"/>
              <a:t>C:\Users\user\workspace\Example\classes</a:t>
            </a:r>
          </a:p>
          <a:p>
            <a:pPr lvl="1"/>
            <a:r>
              <a:rPr lang="en-US" altLang="zh-TW" dirty="0" smtClean="0"/>
              <a:t>Otherwise, </a:t>
            </a:r>
            <a:r>
              <a:rPr lang="en-US" altLang="zh-TW" dirty="0" err="1" smtClean="0"/>
              <a:t>rmiregistry</a:t>
            </a:r>
            <a:r>
              <a:rPr lang="en-US" altLang="zh-TW" dirty="0" smtClean="0"/>
              <a:t> application doesn't know where to load classes from =&gt; </a:t>
            </a:r>
            <a:r>
              <a:rPr lang="en-US" altLang="zh-TW" dirty="0" err="1" smtClean="0"/>
              <a:t>ClassNotFoundException</a:t>
            </a:r>
            <a:endParaRPr lang="en-US" altLang="zh-TW" dirty="0" smtClean="0"/>
          </a:p>
          <a:p>
            <a:pPr lvl="1"/>
            <a:r>
              <a:rPr lang="en-US" altLang="zh-TW" dirty="0" smtClean="0"/>
              <a:t>Start it by </a:t>
            </a:r>
            <a:r>
              <a:rPr lang="en-US" altLang="zh-TW" dirty="0" err="1" smtClean="0"/>
              <a:t>commandlines</a:t>
            </a:r>
            <a:endParaRPr lang="en-US" altLang="zh-TW" dirty="0" smtClean="0"/>
          </a:p>
          <a:p>
            <a:pPr lvl="2"/>
            <a:r>
              <a:rPr lang="en-US" altLang="zh-TW" dirty="0" smtClean="0"/>
              <a:t>start </a:t>
            </a:r>
            <a:r>
              <a:rPr lang="en-US" altLang="zh-TW" dirty="0" err="1" smtClean="0"/>
              <a:t>rmiregistry</a:t>
            </a:r>
            <a:r>
              <a:rPr lang="en-US" altLang="zh-TW" dirty="0" smtClean="0"/>
              <a:t> port =&gt; ex: start </a:t>
            </a:r>
            <a:r>
              <a:rPr lang="en-US" altLang="zh-TW" dirty="0" err="1" smtClean="0"/>
              <a:t>rmiregistry</a:t>
            </a:r>
            <a:r>
              <a:rPr lang="en-US" altLang="zh-TW" dirty="0" smtClean="0"/>
              <a:t> 1099</a:t>
            </a:r>
          </a:p>
          <a:p>
            <a:pPr lvl="1">
              <a:buNone/>
            </a:pPr>
            <a:endParaRPr lang="en-US" altLang="zh-TW" dirty="0" smtClean="0"/>
          </a:p>
          <a:p>
            <a:endParaRPr lang="zh-TW" altLang="en-US" dirty="0"/>
          </a:p>
        </p:txBody>
      </p:sp>
    </p:spTree>
    <p:extLst>
      <p:ext uri="{BB962C8B-B14F-4D97-AF65-F5344CB8AC3E}">
        <p14:creationId xmlns:p14="http://schemas.microsoft.com/office/powerpoint/2010/main" val="42764939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Running JAVA RMI Under Eclipse (cont’d)</a:t>
            </a:r>
            <a:endParaRPr lang="zh-TW" altLang="en-US" dirty="0"/>
          </a:p>
        </p:txBody>
      </p:sp>
      <p:sp>
        <p:nvSpPr>
          <p:cNvPr id="3" name="內容版面配置區 2"/>
          <p:cNvSpPr>
            <a:spLocks noGrp="1"/>
          </p:cNvSpPr>
          <p:nvPr>
            <p:ph idx="1"/>
          </p:nvPr>
        </p:nvSpPr>
        <p:spPr/>
        <p:txBody>
          <a:bodyPr/>
          <a:lstStyle/>
          <a:p>
            <a:r>
              <a:rPr lang="en-US" altLang="zh-TW" dirty="0" smtClean="0"/>
              <a:t>java </a:t>
            </a:r>
            <a:r>
              <a:rPr lang="en-US" altLang="zh-TW" dirty="0" smtClean="0">
                <a:solidFill>
                  <a:srgbClr val="FF0000"/>
                </a:solidFill>
              </a:rPr>
              <a:t>–</a:t>
            </a:r>
            <a:r>
              <a:rPr lang="en-US" altLang="zh-TW" dirty="0" err="1" smtClean="0">
                <a:solidFill>
                  <a:srgbClr val="FF0000"/>
                </a:solidFill>
              </a:rPr>
              <a:t>Djava.security.policy</a:t>
            </a:r>
            <a:r>
              <a:rPr lang="en-US" altLang="zh-TW" dirty="0" smtClean="0">
                <a:solidFill>
                  <a:srgbClr val="FF0000"/>
                </a:solidFill>
              </a:rPr>
              <a:t>=policy.txt</a:t>
            </a:r>
            <a:r>
              <a:rPr lang="en-US" altLang="zh-TW" dirty="0" smtClean="0"/>
              <a:t> </a:t>
            </a:r>
            <a:r>
              <a:rPr lang="en-US" altLang="zh-TW" dirty="0" err="1" smtClean="0"/>
              <a:t>RmiServer</a:t>
            </a:r>
            <a:r>
              <a:rPr lang="en-US" altLang="zh-TW" dirty="0" smtClean="0"/>
              <a:t> in Linux</a:t>
            </a:r>
          </a:p>
          <a:p>
            <a:pPr lvl="1"/>
            <a:r>
              <a:rPr lang="en-US" altLang="zh-TW" dirty="0" smtClean="0"/>
              <a:t>Using run configurations to setup VM arguments</a:t>
            </a:r>
          </a:p>
          <a:p>
            <a:pPr lvl="2"/>
            <a:r>
              <a:rPr lang="en-US" altLang="zh-TW" dirty="0" smtClean="0"/>
              <a:t>-</a:t>
            </a:r>
            <a:r>
              <a:rPr lang="en-US" altLang="zh-TW" dirty="0" err="1" smtClean="0"/>
              <a:t>Djava.security.policy</a:t>
            </a:r>
            <a:endParaRPr lang="en-US" altLang="zh-TW" dirty="0" smtClean="0"/>
          </a:p>
          <a:p>
            <a:pPr lvl="1">
              <a:buNone/>
            </a:pPr>
            <a:r>
              <a:rPr lang="en-US" altLang="zh-TW" dirty="0" smtClean="0"/>
              <a:t>         </a:t>
            </a:r>
            <a:r>
              <a:rPr lang="en-US" altLang="zh-TW" sz="2400" dirty="0" smtClean="0"/>
              <a:t>=file:</a:t>
            </a:r>
            <a:r>
              <a:rPr lang="en-US" altLang="zh-TW" sz="2400" dirty="0" smtClean="0">
                <a:solidFill>
                  <a:srgbClr val="00B050"/>
                </a:solidFill>
              </a:rPr>
              <a:t>${</a:t>
            </a:r>
            <a:r>
              <a:rPr lang="en-US" altLang="zh-TW" sz="2400" dirty="0" err="1" smtClean="0">
                <a:solidFill>
                  <a:srgbClr val="00B050"/>
                </a:solidFill>
              </a:rPr>
              <a:t>workspace_loc</a:t>
            </a:r>
            <a:r>
              <a:rPr lang="en-US" altLang="zh-TW" sz="2400" dirty="0" smtClean="0">
                <a:solidFill>
                  <a:srgbClr val="00B050"/>
                </a:solidFill>
              </a:rPr>
              <a:t>}</a:t>
            </a:r>
            <a:r>
              <a:rPr lang="en-US" altLang="zh-TW" sz="2400" dirty="0" smtClean="0">
                <a:solidFill>
                  <a:srgbClr val="0070C0"/>
                </a:solidFill>
              </a:rPr>
              <a:t>/${</a:t>
            </a:r>
            <a:r>
              <a:rPr lang="en-US" altLang="zh-TW" sz="2400" dirty="0" err="1" smtClean="0">
                <a:solidFill>
                  <a:srgbClr val="0070C0"/>
                </a:solidFill>
              </a:rPr>
              <a:t>project_name</a:t>
            </a:r>
            <a:r>
              <a:rPr lang="en-US" altLang="zh-TW" sz="2400" dirty="0" smtClean="0">
                <a:solidFill>
                  <a:srgbClr val="0070C0"/>
                </a:solidFill>
              </a:rPr>
              <a:t>}</a:t>
            </a:r>
            <a:r>
              <a:rPr lang="en-US" altLang="zh-TW" sz="2400" dirty="0" smtClean="0"/>
              <a:t>/</a:t>
            </a:r>
            <a:r>
              <a:rPr lang="en-US" altLang="zh-TW" sz="2400" dirty="0" err="1" smtClean="0"/>
              <a:t>security.polic</a:t>
            </a:r>
            <a:endParaRPr lang="en-US" altLang="zh-TW" sz="2400" dirty="0" smtClean="0"/>
          </a:p>
          <a:p>
            <a:pPr lvl="1">
              <a:buNone/>
            </a:pPr>
            <a:r>
              <a:rPr lang="en-US" altLang="zh-TW" sz="2400" dirty="0" smtClean="0"/>
              <a:t>           =file:</a:t>
            </a:r>
            <a:r>
              <a:rPr lang="en-US" altLang="zh-TW" sz="2400" dirty="0" smtClean="0">
                <a:solidFill>
                  <a:srgbClr val="00B050"/>
                </a:solidFill>
              </a:rPr>
              <a:t>C:\Users\user\workspace</a:t>
            </a:r>
            <a:r>
              <a:rPr lang="en-US" altLang="zh-TW" sz="2400" dirty="0" smtClean="0">
                <a:solidFill>
                  <a:srgbClr val="0070C0"/>
                </a:solidFill>
              </a:rPr>
              <a:t>\Example</a:t>
            </a:r>
            <a:r>
              <a:rPr lang="en-US" altLang="zh-TW" sz="2400" dirty="0" smtClean="0"/>
              <a:t>\</a:t>
            </a:r>
            <a:r>
              <a:rPr lang="en-US" altLang="zh-TW" sz="2400" dirty="0" err="1" smtClean="0"/>
              <a:t>src</a:t>
            </a:r>
            <a:r>
              <a:rPr lang="en-US" altLang="zh-TW" sz="2400" dirty="0" smtClean="0"/>
              <a:t>\</a:t>
            </a:r>
            <a:r>
              <a:rPr lang="en-US" altLang="zh-TW" sz="2400" dirty="0" err="1" smtClean="0"/>
              <a:t>security.policy</a:t>
            </a:r>
            <a:endParaRPr lang="en-US" altLang="zh-TW" sz="2400" dirty="0" smtClean="0"/>
          </a:p>
          <a:p>
            <a:endParaRPr lang="zh-TW" altLang="en-US" dirty="0"/>
          </a:p>
        </p:txBody>
      </p:sp>
    </p:spTree>
    <p:extLst>
      <p:ext uri="{BB962C8B-B14F-4D97-AF65-F5344CB8AC3E}">
        <p14:creationId xmlns:p14="http://schemas.microsoft.com/office/powerpoint/2010/main" val="8467788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Running JAVA RMI Under Eclipse (cont’d)</a:t>
            </a:r>
            <a:endParaRPr lang="zh-TW" altLang="en-US" dirty="0"/>
          </a:p>
        </p:txBody>
      </p:sp>
      <p:sp>
        <p:nvSpPr>
          <p:cNvPr id="3" name="內容版面配置區 2"/>
          <p:cNvSpPr>
            <a:spLocks noGrp="1"/>
          </p:cNvSpPr>
          <p:nvPr>
            <p:ph idx="1"/>
          </p:nvPr>
        </p:nvSpPr>
        <p:spPr/>
        <p:txBody>
          <a:bodyPr/>
          <a:lstStyle/>
          <a:p>
            <a:r>
              <a:rPr lang="en-US" altLang="zh-TW" dirty="0" smtClean="0"/>
              <a:t>java –</a:t>
            </a:r>
            <a:r>
              <a:rPr lang="en-US" altLang="zh-TW" dirty="0" err="1" smtClean="0"/>
              <a:t>Djava.security.policy</a:t>
            </a:r>
            <a:r>
              <a:rPr lang="en-US" altLang="zh-TW" dirty="0" smtClean="0"/>
              <a:t>=policy.txt </a:t>
            </a:r>
            <a:r>
              <a:rPr lang="en-US" altLang="zh-TW" dirty="0" err="1" smtClean="0"/>
              <a:t>RmiClient</a:t>
            </a:r>
            <a:r>
              <a:rPr lang="en-US" altLang="zh-TW" dirty="0" smtClean="0"/>
              <a:t> </a:t>
            </a:r>
            <a:r>
              <a:rPr lang="en-US" altLang="zh-TW" dirty="0" smtClean="0">
                <a:solidFill>
                  <a:srgbClr val="FF0000"/>
                </a:solidFill>
              </a:rPr>
              <a:t>Wendy</a:t>
            </a:r>
            <a:r>
              <a:rPr lang="en-US" altLang="zh-TW" dirty="0" smtClean="0"/>
              <a:t> in Linux</a:t>
            </a:r>
          </a:p>
          <a:p>
            <a:pPr lvl="1"/>
            <a:r>
              <a:rPr lang="en-US" altLang="zh-TW" dirty="0" smtClean="0"/>
              <a:t>Using run configurations to setup Program arguments</a:t>
            </a:r>
          </a:p>
          <a:p>
            <a:pPr lvl="2"/>
            <a:r>
              <a:rPr lang="en-US" altLang="zh-TW" dirty="0" smtClean="0"/>
              <a:t>Wendy</a:t>
            </a:r>
          </a:p>
          <a:p>
            <a:pPr lvl="1"/>
            <a:endParaRPr lang="zh-TW" altLang="en-US" dirty="0"/>
          </a:p>
        </p:txBody>
      </p:sp>
    </p:spTree>
    <p:extLst>
      <p:ext uri="{BB962C8B-B14F-4D97-AF65-F5344CB8AC3E}">
        <p14:creationId xmlns:p14="http://schemas.microsoft.com/office/powerpoint/2010/main" val="291995803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4 – Remote Object Interface</a:t>
            </a:r>
            <a:endParaRPr lang="zh-TW" altLang="en-US" dirty="0"/>
          </a:p>
        </p:txBody>
      </p:sp>
      <p:sp>
        <p:nvSpPr>
          <p:cNvPr id="3" name="內容版面配置區 2"/>
          <p:cNvSpPr>
            <a:spLocks noGrp="1"/>
          </p:cNvSpPr>
          <p:nvPr>
            <p:ph idx="1"/>
          </p:nvPr>
        </p:nvSpPr>
        <p:spPr/>
        <p:txBody>
          <a:bodyPr>
            <a:noAutofit/>
          </a:bodyPr>
          <a:lstStyle/>
          <a:p>
            <a:pPr>
              <a:buNone/>
            </a:pPr>
            <a:r>
              <a:rPr lang="en-US" altLang="zh-TW" sz="2800" dirty="0" smtClean="0"/>
              <a:t>import </a:t>
            </a:r>
            <a:r>
              <a:rPr lang="en-US" altLang="zh-TW" sz="2800" dirty="0" err="1" smtClean="0"/>
              <a:t>java.rmi.Remote</a:t>
            </a:r>
            <a:r>
              <a:rPr lang="en-US" altLang="zh-TW" sz="2800" dirty="0" smtClean="0"/>
              <a:t>;</a:t>
            </a:r>
          </a:p>
          <a:p>
            <a:pPr>
              <a:buNone/>
            </a:pPr>
            <a:r>
              <a:rPr lang="en-US" altLang="zh-TW" sz="2800" dirty="0" smtClean="0"/>
              <a:t>import </a:t>
            </a:r>
            <a:r>
              <a:rPr lang="en-US" altLang="zh-TW" sz="2800" dirty="0" err="1" smtClean="0"/>
              <a:t>java.rmi.RemoteException</a:t>
            </a:r>
            <a:r>
              <a:rPr lang="en-US" altLang="zh-TW" sz="2800" dirty="0" smtClean="0"/>
              <a:t>;</a:t>
            </a:r>
          </a:p>
          <a:p>
            <a:pPr>
              <a:buNone/>
            </a:pPr>
            <a:r>
              <a:rPr lang="zh-TW" altLang="en-US" sz="2800" dirty="0" smtClean="0"/>
              <a:t> </a:t>
            </a:r>
          </a:p>
          <a:p>
            <a:pPr>
              <a:buNone/>
            </a:pPr>
            <a:r>
              <a:rPr lang="en-US" altLang="zh-TW" sz="2800" dirty="0" smtClean="0"/>
              <a:t>public interface </a:t>
            </a:r>
            <a:r>
              <a:rPr lang="en-US" altLang="zh-TW" sz="2800" dirty="0" err="1" smtClean="0"/>
              <a:t>ObjectIntf</a:t>
            </a:r>
            <a:r>
              <a:rPr lang="en-US" altLang="zh-TW" sz="2800" dirty="0" smtClean="0"/>
              <a:t> extends Remote {</a:t>
            </a:r>
          </a:p>
          <a:p>
            <a:pPr>
              <a:buNone/>
            </a:pPr>
            <a:r>
              <a:rPr lang="en-US" altLang="zh-TW" sz="2800" dirty="0" smtClean="0"/>
              <a:t>    public void </a:t>
            </a:r>
            <a:r>
              <a:rPr lang="en-US" altLang="zh-TW" sz="2800" dirty="0" err="1" smtClean="0"/>
              <a:t>setPrinted</a:t>
            </a:r>
            <a:r>
              <a:rPr lang="en-US" altLang="zh-TW" sz="2800" dirty="0" smtClean="0"/>
              <a:t>(</a:t>
            </a:r>
            <a:r>
              <a:rPr lang="en-US" altLang="zh-TW" sz="2800" dirty="0" err="1" smtClean="0"/>
              <a:t>boolean</a:t>
            </a:r>
            <a:r>
              <a:rPr lang="en-US" altLang="zh-TW" sz="2800" dirty="0" smtClean="0"/>
              <a:t> printed) throws </a:t>
            </a:r>
            <a:r>
              <a:rPr lang="en-US" altLang="zh-TW" sz="2800" dirty="0" err="1" smtClean="0"/>
              <a:t>RemoteException</a:t>
            </a:r>
            <a:r>
              <a:rPr lang="en-US" altLang="zh-TW" sz="2800" dirty="0" smtClean="0"/>
              <a:t>;</a:t>
            </a:r>
          </a:p>
          <a:p>
            <a:pPr>
              <a:buNone/>
            </a:pPr>
            <a:r>
              <a:rPr lang="en-US" altLang="zh-TW" sz="2800" dirty="0" smtClean="0"/>
              <a:t>    public </a:t>
            </a:r>
            <a:r>
              <a:rPr lang="en-US" altLang="zh-TW" sz="2800" dirty="0" err="1" smtClean="0"/>
              <a:t>boolean</a:t>
            </a:r>
            <a:r>
              <a:rPr lang="en-US" altLang="zh-TW" sz="2800" dirty="0" smtClean="0"/>
              <a:t> </a:t>
            </a:r>
            <a:r>
              <a:rPr lang="en-US" altLang="zh-TW" sz="2800" dirty="0" err="1" smtClean="0"/>
              <a:t>isPrinted</a:t>
            </a:r>
            <a:r>
              <a:rPr lang="en-US" altLang="zh-TW" sz="2800" dirty="0" smtClean="0"/>
              <a:t>() throws </a:t>
            </a:r>
            <a:r>
              <a:rPr lang="en-US" altLang="zh-TW" sz="2800" dirty="0" err="1" smtClean="0"/>
              <a:t>RemoteException</a:t>
            </a:r>
            <a:r>
              <a:rPr lang="en-US" altLang="zh-TW" sz="2800" dirty="0" smtClean="0"/>
              <a:t>;</a:t>
            </a:r>
          </a:p>
          <a:p>
            <a:pPr>
              <a:buNone/>
            </a:pPr>
            <a:r>
              <a:rPr lang="en-US" altLang="zh-TW" sz="2800" dirty="0" smtClean="0"/>
              <a:t>    public void </a:t>
            </a:r>
            <a:r>
              <a:rPr lang="en-US" altLang="zh-TW" sz="2800" dirty="0" err="1" smtClean="0"/>
              <a:t>sendMessage</a:t>
            </a:r>
            <a:r>
              <a:rPr lang="en-US" altLang="zh-TW" sz="2800" dirty="0" smtClean="0"/>
              <a:t>(String message) throws </a:t>
            </a:r>
            <a:r>
              <a:rPr lang="en-US" altLang="zh-TW" sz="2800" dirty="0" err="1" smtClean="0"/>
              <a:t>RemoteException</a:t>
            </a:r>
            <a:r>
              <a:rPr lang="en-US" altLang="zh-TW" sz="2800" dirty="0" smtClean="0"/>
              <a:t>;</a:t>
            </a:r>
          </a:p>
          <a:p>
            <a:pPr>
              <a:buNone/>
            </a:pPr>
            <a:r>
              <a:rPr lang="en-US" altLang="zh-TW" sz="2800" dirty="0" smtClean="0"/>
              <a:t>    public String </a:t>
            </a:r>
            <a:r>
              <a:rPr lang="en-US" altLang="zh-TW" sz="2800" dirty="0" err="1" smtClean="0"/>
              <a:t>getMessage</a:t>
            </a:r>
            <a:r>
              <a:rPr lang="en-US" altLang="zh-TW" sz="2800" dirty="0" smtClean="0"/>
              <a:t>() throws </a:t>
            </a:r>
            <a:r>
              <a:rPr lang="en-US" altLang="zh-TW" sz="2800" dirty="0" err="1" smtClean="0"/>
              <a:t>RemoteException</a:t>
            </a:r>
            <a:r>
              <a:rPr lang="en-US" altLang="zh-TW" sz="2800" dirty="0" smtClean="0"/>
              <a:t>;</a:t>
            </a:r>
          </a:p>
          <a:p>
            <a:pPr>
              <a:buNone/>
            </a:pPr>
            <a:r>
              <a:rPr lang="en-US" altLang="zh-TW" sz="2800" dirty="0" smtClean="0"/>
              <a:t>}</a:t>
            </a:r>
            <a:endParaRPr lang="zh-TW" altLang="en-US" sz="2800" dirty="0"/>
          </a:p>
        </p:txBody>
      </p:sp>
    </p:spTree>
    <p:extLst>
      <p:ext uri="{BB962C8B-B14F-4D97-AF65-F5344CB8AC3E}">
        <p14:creationId xmlns:p14="http://schemas.microsoft.com/office/powerpoint/2010/main" val="142306895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4 – Remote Object</a:t>
            </a:r>
            <a:endParaRPr lang="zh-TW" altLang="en-US" dirty="0"/>
          </a:p>
        </p:txBody>
      </p:sp>
      <p:sp>
        <p:nvSpPr>
          <p:cNvPr id="3" name="內容版面配置區 2"/>
          <p:cNvSpPr>
            <a:spLocks noGrp="1"/>
          </p:cNvSpPr>
          <p:nvPr>
            <p:ph idx="1"/>
          </p:nvPr>
        </p:nvSpPr>
        <p:spPr/>
        <p:txBody>
          <a:bodyPr>
            <a:normAutofit fontScale="47500" lnSpcReduction="20000"/>
          </a:bodyPr>
          <a:lstStyle/>
          <a:p>
            <a:pPr>
              <a:buNone/>
            </a:pPr>
            <a:r>
              <a:rPr lang="en-US" altLang="zh-TW" sz="5100" dirty="0" smtClean="0"/>
              <a:t>import </a:t>
            </a:r>
            <a:r>
              <a:rPr lang="en-US" altLang="zh-TW" sz="5100" dirty="0" err="1" smtClean="0"/>
              <a:t>java.rmi.RemoteException</a:t>
            </a:r>
            <a:r>
              <a:rPr lang="en-US" altLang="zh-TW" sz="5100" dirty="0" smtClean="0"/>
              <a:t>;</a:t>
            </a:r>
          </a:p>
          <a:p>
            <a:pPr>
              <a:buNone/>
            </a:pPr>
            <a:r>
              <a:rPr lang="en-US" altLang="zh-TW" sz="5100" dirty="0" smtClean="0"/>
              <a:t>import </a:t>
            </a:r>
            <a:r>
              <a:rPr lang="en-US" altLang="zh-TW" sz="5100" dirty="0" err="1" smtClean="0"/>
              <a:t>java.rmi.server.UnicastRemoteObject</a:t>
            </a:r>
            <a:r>
              <a:rPr lang="en-US" altLang="zh-TW" sz="5100" dirty="0" smtClean="0"/>
              <a:t>;</a:t>
            </a:r>
          </a:p>
          <a:p>
            <a:pPr>
              <a:buNone/>
            </a:pPr>
            <a:endParaRPr lang="zh-TW" altLang="en-US" sz="5100" dirty="0" smtClean="0"/>
          </a:p>
          <a:p>
            <a:pPr>
              <a:buNone/>
            </a:pPr>
            <a:r>
              <a:rPr lang="en-US" altLang="zh-TW" sz="5100" dirty="0" smtClean="0"/>
              <a:t>public class Object extends </a:t>
            </a:r>
            <a:r>
              <a:rPr lang="en-US" altLang="zh-TW" sz="5100" dirty="0" err="1" smtClean="0"/>
              <a:t>UnicastRemoteObject</a:t>
            </a:r>
            <a:r>
              <a:rPr lang="en-US" altLang="zh-TW" sz="5100" dirty="0" smtClean="0"/>
              <a:t> implements </a:t>
            </a:r>
            <a:r>
              <a:rPr lang="en-US" altLang="zh-TW" sz="5100" dirty="0" err="1" smtClean="0"/>
              <a:t>ObjectIntf</a:t>
            </a:r>
            <a:r>
              <a:rPr lang="en-US" altLang="zh-TW" sz="5100" dirty="0" smtClean="0"/>
              <a:t> {</a:t>
            </a:r>
          </a:p>
          <a:p>
            <a:pPr>
              <a:buNone/>
            </a:pPr>
            <a:endParaRPr lang="zh-TW" altLang="en-US" sz="5100" dirty="0" smtClean="0"/>
          </a:p>
          <a:p>
            <a:pPr>
              <a:buNone/>
            </a:pPr>
            <a:r>
              <a:rPr lang="en-US" altLang="zh-TW" sz="5100" dirty="0" smtClean="0"/>
              <a:t>    private </a:t>
            </a:r>
            <a:r>
              <a:rPr lang="en-US" altLang="zh-TW" sz="5100" dirty="0" err="1" smtClean="0"/>
              <a:t>boolean</a:t>
            </a:r>
            <a:r>
              <a:rPr lang="en-US" altLang="zh-TW" sz="5100" dirty="0" smtClean="0"/>
              <a:t> </a:t>
            </a:r>
            <a:r>
              <a:rPr lang="en-US" altLang="zh-TW" sz="5100" dirty="0" err="1" smtClean="0"/>
              <a:t>isPrinted</a:t>
            </a:r>
            <a:r>
              <a:rPr lang="en-US" altLang="zh-TW" sz="5100" dirty="0" smtClean="0"/>
              <a:t> = false;</a:t>
            </a:r>
          </a:p>
          <a:p>
            <a:pPr>
              <a:buNone/>
            </a:pPr>
            <a:r>
              <a:rPr lang="en-US" altLang="zh-TW" sz="5100" dirty="0" smtClean="0"/>
              <a:t>    private String message;</a:t>
            </a:r>
          </a:p>
          <a:p>
            <a:pPr>
              <a:buNone/>
            </a:pPr>
            <a:endParaRPr lang="zh-TW" altLang="en-US" sz="5100" dirty="0" smtClean="0"/>
          </a:p>
          <a:p>
            <a:pPr>
              <a:buNone/>
            </a:pPr>
            <a:r>
              <a:rPr lang="en-US" altLang="zh-TW" sz="5100" dirty="0" smtClean="0"/>
              <a:t>    public Object() throws </a:t>
            </a:r>
            <a:r>
              <a:rPr lang="en-US" altLang="zh-TW" sz="5100" dirty="0" err="1" smtClean="0"/>
              <a:t>RemoteException</a:t>
            </a:r>
            <a:r>
              <a:rPr lang="en-US" altLang="zh-TW" sz="5100" dirty="0" smtClean="0"/>
              <a:t> {</a:t>
            </a:r>
          </a:p>
          <a:p>
            <a:pPr>
              <a:buNone/>
            </a:pPr>
            <a:r>
              <a:rPr lang="en-US" altLang="zh-TW" sz="5100" dirty="0" smtClean="0"/>
              <a:t>        super();</a:t>
            </a:r>
          </a:p>
          <a:p>
            <a:pPr>
              <a:buNone/>
            </a:pPr>
            <a:r>
              <a:rPr lang="zh-TW" altLang="en-US" sz="5100" dirty="0" smtClean="0"/>
              <a:t>    </a:t>
            </a:r>
            <a:r>
              <a:rPr lang="en-US" altLang="zh-TW" sz="5100" dirty="0" smtClean="0"/>
              <a:t>}</a:t>
            </a:r>
          </a:p>
          <a:p>
            <a:pPr>
              <a:buNone/>
            </a:pPr>
            <a:endParaRPr lang="zh-TW" altLang="en-US" sz="4300" dirty="0" smtClean="0"/>
          </a:p>
          <a:p>
            <a:pPr>
              <a:buNone/>
            </a:pPr>
            <a:endParaRPr lang="zh-TW" altLang="en-US" dirty="0" smtClean="0"/>
          </a:p>
        </p:txBody>
      </p:sp>
    </p:spTree>
    <p:extLst>
      <p:ext uri="{BB962C8B-B14F-4D97-AF65-F5344CB8AC3E}">
        <p14:creationId xmlns:p14="http://schemas.microsoft.com/office/powerpoint/2010/main" val="25935254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4 – Remote Object (cont’d)</a:t>
            </a:r>
            <a:endParaRPr lang="zh-TW" altLang="en-US" dirty="0"/>
          </a:p>
        </p:txBody>
      </p:sp>
      <p:sp>
        <p:nvSpPr>
          <p:cNvPr id="3" name="內容版面配置區 2"/>
          <p:cNvSpPr>
            <a:spLocks noGrp="1"/>
          </p:cNvSpPr>
          <p:nvPr>
            <p:ph idx="1"/>
          </p:nvPr>
        </p:nvSpPr>
        <p:spPr/>
        <p:txBody>
          <a:bodyPr>
            <a:normAutofit fontScale="92500" lnSpcReduction="10000"/>
          </a:bodyPr>
          <a:lstStyle/>
          <a:p>
            <a:pPr>
              <a:buNone/>
            </a:pPr>
            <a:r>
              <a:rPr lang="en-US" altLang="zh-TW" sz="3000" dirty="0" smtClean="0"/>
              <a:t>    @Override</a:t>
            </a:r>
          </a:p>
          <a:p>
            <a:pPr>
              <a:buNone/>
            </a:pPr>
            <a:r>
              <a:rPr lang="en-US" altLang="zh-TW" sz="3000" dirty="0" smtClean="0"/>
              <a:t>    public void </a:t>
            </a:r>
            <a:r>
              <a:rPr lang="en-US" altLang="zh-TW" sz="3000" dirty="0" err="1" smtClean="0"/>
              <a:t>setPrinted</a:t>
            </a:r>
            <a:r>
              <a:rPr lang="en-US" altLang="zh-TW" sz="3000" dirty="0" smtClean="0"/>
              <a:t>(</a:t>
            </a:r>
            <a:r>
              <a:rPr lang="en-US" altLang="zh-TW" sz="3000" dirty="0" err="1" smtClean="0"/>
              <a:t>boolean</a:t>
            </a:r>
            <a:r>
              <a:rPr lang="en-US" altLang="zh-TW" sz="3000" dirty="0" smtClean="0"/>
              <a:t> printed) throws </a:t>
            </a:r>
            <a:r>
              <a:rPr lang="en-US" altLang="zh-TW" sz="3000" dirty="0" err="1" smtClean="0"/>
              <a:t>RemoteException</a:t>
            </a:r>
            <a:r>
              <a:rPr lang="en-US" altLang="zh-TW" sz="3000" dirty="0" smtClean="0"/>
              <a:t> {</a:t>
            </a:r>
          </a:p>
          <a:p>
            <a:pPr>
              <a:buNone/>
            </a:pPr>
            <a:r>
              <a:rPr lang="en-US" altLang="zh-TW" sz="3000" dirty="0" smtClean="0"/>
              <a:t>    </a:t>
            </a:r>
            <a:r>
              <a:rPr lang="en-US" altLang="zh-TW" sz="3000" dirty="0" err="1" smtClean="0"/>
              <a:t>this.isPrinted</a:t>
            </a:r>
            <a:r>
              <a:rPr lang="en-US" altLang="zh-TW" sz="3000" dirty="0" smtClean="0"/>
              <a:t> = printed;</a:t>
            </a:r>
          </a:p>
          <a:p>
            <a:pPr>
              <a:buNone/>
            </a:pPr>
            <a:r>
              <a:rPr lang="zh-TW" altLang="en-US" sz="3000" dirty="0" smtClean="0"/>
              <a:t>    </a:t>
            </a:r>
            <a:r>
              <a:rPr lang="en-US" altLang="zh-TW" sz="3000" dirty="0" smtClean="0"/>
              <a:t>}</a:t>
            </a:r>
          </a:p>
          <a:p>
            <a:pPr>
              <a:buNone/>
            </a:pPr>
            <a:endParaRPr lang="en-US" altLang="zh-TW" sz="3000" dirty="0" smtClean="0"/>
          </a:p>
          <a:p>
            <a:pPr>
              <a:buNone/>
            </a:pPr>
            <a:r>
              <a:rPr lang="en-US" altLang="zh-TW" sz="3000" dirty="0" smtClean="0"/>
              <a:t>    @Override</a:t>
            </a:r>
          </a:p>
          <a:p>
            <a:pPr>
              <a:buNone/>
            </a:pPr>
            <a:r>
              <a:rPr lang="en-US" altLang="zh-TW" sz="3000" dirty="0" smtClean="0"/>
              <a:t>    public </a:t>
            </a:r>
            <a:r>
              <a:rPr lang="en-US" altLang="zh-TW" sz="3000" dirty="0" err="1" smtClean="0"/>
              <a:t>boolean</a:t>
            </a:r>
            <a:r>
              <a:rPr lang="en-US" altLang="zh-TW" sz="3000" dirty="0" smtClean="0"/>
              <a:t> </a:t>
            </a:r>
            <a:r>
              <a:rPr lang="en-US" altLang="zh-TW" sz="3000" dirty="0" err="1" smtClean="0"/>
              <a:t>isPrinted</a:t>
            </a:r>
            <a:r>
              <a:rPr lang="en-US" altLang="zh-TW" sz="3000" dirty="0" smtClean="0"/>
              <a:t>() throws </a:t>
            </a:r>
            <a:r>
              <a:rPr lang="en-US" altLang="zh-TW" sz="3000" dirty="0" err="1" smtClean="0"/>
              <a:t>RemoteException</a:t>
            </a:r>
            <a:r>
              <a:rPr lang="en-US" altLang="zh-TW" sz="3000" dirty="0" smtClean="0"/>
              <a:t> {</a:t>
            </a:r>
          </a:p>
          <a:p>
            <a:pPr>
              <a:buNone/>
            </a:pPr>
            <a:r>
              <a:rPr lang="en-US" altLang="zh-TW" sz="3000" dirty="0" smtClean="0"/>
              <a:t>    return </a:t>
            </a:r>
            <a:r>
              <a:rPr lang="en-US" altLang="zh-TW" sz="3000" dirty="0" err="1" smtClean="0"/>
              <a:t>this.isPrinted</a:t>
            </a:r>
            <a:r>
              <a:rPr lang="en-US" altLang="zh-TW" sz="3000" dirty="0" smtClean="0"/>
              <a:t>;</a:t>
            </a:r>
          </a:p>
          <a:p>
            <a:pPr>
              <a:buNone/>
            </a:pPr>
            <a:r>
              <a:rPr lang="zh-TW" altLang="en-US" sz="3000" dirty="0" smtClean="0"/>
              <a:t>    </a:t>
            </a:r>
            <a:r>
              <a:rPr lang="en-US" altLang="zh-TW" sz="3000" dirty="0" smtClean="0"/>
              <a:t>}</a:t>
            </a:r>
          </a:p>
          <a:p>
            <a:pPr>
              <a:buNone/>
            </a:pPr>
            <a:endParaRPr lang="en-US" altLang="zh-TW" dirty="0" smtClean="0"/>
          </a:p>
          <a:p>
            <a:pPr>
              <a:buNone/>
            </a:pPr>
            <a:endParaRPr lang="zh-TW" altLang="en-US" dirty="0"/>
          </a:p>
        </p:txBody>
      </p:sp>
    </p:spTree>
    <p:extLst>
      <p:ext uri="{BB962C8B-B14F-4D97-AF65-F5344CB8AC3E}">
        <p14:creationId xmlns:p14="http://schemas.microsoft.com/office/powerpoint/2010/main" val="417399332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4 – Remote Object (cont’d)</a:t>
            </a:r>
            <a:endParaRPr lang="zh-TW" altLang="en-US" dirty="0"/>
          </a:p>
        </p:txBody>
      </p:sp>
      <p:sp>
        <p:nvSpPr>
          <p:cNvPr id="3" name="內容版面配置區 2"/>
          <p:cNvSpPr>
            <a:spLocks noGrp="1"/>
          </p:cNvSpPr>
          <p:nvPr>
            <p:ph idx="1"/>
          </p:nvPr>
        </p:nvSpPr>
        <p:spPr/>
        <p:txBody>
          <a:bodyPr>
            <a:normAutofit fontScale="62500" lnSpcReduction="20000"/>
          </a:bodyPr>
          <a:lstStyle/>
          <a:p>
            <a:pPr>
              <a:buNone/>
            </a:pPr>
            <a:r>
              <a:rPr lang="zh-TW" altLang="en-US" sz="4500" dirty="0" smtClean="0"/>
              <a:t> </a:t>
            </a:r>
            <a:r>
              <a:rPr lang="en-US" altLang="zh-TW" sz="4500" dirty="0" smtClean="0"/>
              <a:t>   @Override</a:t>
            </a:r>
          </a:p>
          <a:p>
            <a:pPr>
              <a:buNone/>
            </a:pPr>
            <a:r>
              <a:rPr lang="en-US" altLang="zh-TW" sz="4500" dirty="0" smtClean="0"/>
              <a:t>    public void </a:t>
            </a:r>
            <a:r>
              <a:rPr lang="en-US" altLang="zh-TW" sz="4500" dirty="0" err="1" smtClean="0"/>
              <a:t>sendMessage</a:t>
            </a:r>
            <a:r>
              <a:rPr lang="en-US" altLang="zh-TW" sz="4500" dirty="0" smtClean="0"/>
              <a:t>(String message) throws </a:t>
            </a:r>
            <a:r>
              <a:rPr lang="en-US" altLang="zh-TW" sz="4500" dirty="0" err="1" smtClean="0"/>
              <a:t>RemoteException</a:t>
            </a:r>
            <a:r>
              <a:rPr lang="en-US" altLang="zh-TW" sz="4500" dirty="0" smtClean="0"/>
              <a:t> {</a:t>
            </a:r>
          </a:p>
          <a:p>
            <a:pPr>
              <a:buNone/>
            </a:pPr>
            <a:r>
              <a:rPr lang="en-US" altLang="zh-TW" sz="4500" dirty="0" smtClean="0"/>
              <a:t>    </a:t>
            </a:r>
            <a:r>
              <a:rPr lang="en-US" altLang="zh-TW" sz="4500" dirty="0" err="1" smtClean="0"/>
              <a:t>this.message</a:t>
            </a:r>
            <a:r>
              <a:rPr lang="en-US" altLang="zh-TW" sz="4500" dirty="0" smtClean="0"/>
              <a:t> = message;</a:t>
            </a:r>
          </a:p>
          <a:p>
            <a:pPr>
              <a:buNone/>
            </a:pPr>
            <a:r>
              <a:rPr lang="zh-TW" altLang="en-US" sz="4500" dirty="0" smtClean="0"/>
              <a:t>    </a:t>
            </a:r>
            <a:r>
              <a:rPr lang="en-US" altLang="zh-TW" sz="4500" dirty="0" smtClean="0"/>
              <a:t>}</a:t>
            </a:r>
          </a:p>
          <a:p>
            <a:pPr>
              <a:buNone/>
            </a:pPr>
            <a:endParaRPr lang="zh-TW" altLang="en-US" sz="4500" dirty="0" smtClean="0"/>
          </a:p>
          <a:p>
            <a:pPr>
              <a:buNone/>
            </a:pPr>
            <a:r>
              <a:rPr lang="en-US" altLang="zh-TW" sz="4500" dirty="0" smtClean="0"/>
              <a:t>    @Override</a:t>
            </a:r>
          </a:p>
          <a:p>
            <a:pPr>
              <a:buNone/>
            </a:pPr>
            <a:r>
              <a:rPr lang="en-US" altLang="zh-TW" sz="4500" dirty="0" smtClean="0"/>
              <a:t>    public String </a:t>
            </a:r>
            <a:r>
              <a:rPr lang="en-US" altLang="zh-TW" sz="4500" dirty="0" err="1" smtClean="0"/>
              <a:t>getMessage</a:t>
            </a:r>
            <a:r>
              <a:rPr lang="en-US" altLang="zh-TW" sz="4500" dirty="0" smtClean="0"/>
              <a:t>() throws </a:t>
            </a:r>
            <a:r>
              <a:rPr lang="en-US" altLang="zh-TW" sz="4500" dirty="0" err="1" smtClean="0"/>
              <a:t>RemoteException</a:t>
            </a:r>
            <a:r>
              <a:rPr lang="en-US" altLang="zh-TW" sz="4500" dirty="0" smtClean="0"/>
              <a:t> {</a:t>
            </a:r>
          </a:p>
          <a:p>
            <a:pPr>
              <a:buNone/>
            </a:pPr>
            <a:r>
              <a:rPr lang="en-US" altLang="zh-TW" sz="4500" dirty="0" smtClean="0"/>
              <a:t>    return </a:t>
            </a:r>
            <a:r>
              <a:rPr lang="en-US" altLang="zh-TW" sz="4500" dirty="0" err="1" smtClean="0"/>
              <a:t>this.message</a:t>
            </a:r>
            <a:r>
              <a:rPr lang="en-US" altLang="zh-TW" sz="4500" dirty="0" smtClean="0"/>
              <a:t>;</a:t>
            </a:r>
          </a:p>
          <a:p>
            <a:pPr>
              <a:buNone/>
            </a:pPr>
            <a:r>
              <a:rPr lang="zh-TW" altLang="en-US" sz="4500" dirty="0" smtClean="0"/>
              <a:t>    </a:t>
            </a:r>
            <a:r>
              <a:rPr lang="en-US" altLang="zh-TW" sz="4500" dirty="0" smtClean="0"/>
              <a:t>}</a:t>
            </a:r>
          </a:p>
          <a:p>
            <a:pPr>
              <a:buNone/>
            </a:pPr>
            <a:r>
              <a:rPr lang="en-US" altLang="zh-TW" sz="4500" dirty="0" smtClean="0"/>
              <a:t>}</a:t>
            </a:r>
            <a:endParaRPr lang="zh-TW" altLang="en-US" sz="4500" dirty="0" smtClean="0"/>
          </a:p>
          <a:p>
            <a:endParaRPr lang="zh-TW" altLang="en-US" dirty="0"/>
          </a:p>
        </p:txBody>
      </p:sp>
    </p:spTree>
    <p:extLst>
      <p:ext uri="{BB962C8B-B14F-4D97-AF65-F5344CB8AC3E}">
        <p14:creationId xmlns:p14="http://schemas.microsoft.com/office/powerpoint/2010/main" val="327216952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4 – Server</a:t>
            </a:r>
            <a:endParaRPr lang="zh-TW" altLang="en-US" dirty="0"/>
          </a:p>
        </p:txBody>
      </p:sp>
      <p:sp>
        <p:nvSpPr>
          <p:cNvPr id="3" name="內容版面配置區 2"/>
          <p:cNvSpPr>
            <a:spLocks noGrp="1"/>
          </p:cNvSpPr>
          <p:nvPr>
            <p:ph idx="1"/>
          </p:nvPr>
        </p:nvSpPr>
        <p:spPr/>
        <p:txBody>
          <a:bodyPr>
            <a:noAutofit/>
          </a:bodyPr>
          <a:lstStyle/>
          <a:p>
            <a:pPr>
              <a:buNone/>
            </a:pPr>
            <a:r>
              <a:rPr lang="en-US" altLang="zh-TW" sz="2800" dirty="0" smtClean="0"/>
              <a:t>import </a:t>
            </a:r>
            <a:r>
              <a:rPr lang="en-US" altLang="zh-TW" sz="2800" dirty="0" err="1" smtClean="0"/>
              <a:t>java.rmi.Naming</a:t>
            </a:r>
            <a:r>
              <a:rPr lang="en-US" altLang="zh-TW" sz="2800" dirty="0" smtClean="0"/>
              <a:t>;</a:t>
            </a:r>
          </a:p>
          <a:p>
            <a:pPr>
              <a:buNone/>
            </a:pPr>
            <a:r>
              <a:rPr lang="en-US" altLang="zh-TW" sz="2800" dirty="0" smtClean="0"/>
              <a:t>import </a:t>
            </a:r>
            <a:r>
              <a:rPr lang="en-US" altLang="zh-TW" sz="2800" dirty="0" err="1" smtClean="0"/>
              <a:t>java.rmi.RemoteException</a:t>
            </a:r>
            <a:r>
              <a:rPr lang="en-US" altLang="zh-TW" sz="2800" dirty="0" smtClean="0"/>
              <a:t>;</a:t>
            </a:r>
          </a:p>
          <a:p>
            <a:pPr>
              <a:buNone/>
            </a:pPr>
            <a:r>
              <a:rPr lang="en-US" altLang="zh-TW" sz="2800" dirty="0" smtClean="0"/>
              <a:t>import </a:t>
            </a:r>
            <a:r>
              <a:rPr lang="en-US" altLang="zh-TW" sz="2800" dirty="0" err="1" smtClean="0"/>
              <a:t>java.rmi.server.UnicastRemoteObject</a:t>
            </a:r>
            <a:r>
              <a:rPr lang="en-US" altLang="zh-TW" sz="2800" dirty="0" smtClean="0"/>
              <a:t>;</a:t>
            </a:r>
          </a:p>
          <a:p>
            <a:pPr>
              <a:buNone/>
            </a:pPr>
            <a:r>
              <a:rPr lang="en-US" altLang="zh-TW" sz="2800" dirty="0" smtClean="0"/>
              <a:t>import </a:t>
            </a:r>
            <a:r>
              <a:rPr lang="en-US" altLang="zh-TW" sz="2800" dirty="0" err="1" smtClean="0"/>
              <a:t>java.rmi.registry</a:t>
            </a:r>
            <a:r>
              <a:rPr lang="en-US" altLang="zh-TW" sz="2800" dirty="0" smtClean="0"/>
              <a:t>.*;</a:t>
            </a:r>
          </a:p>
          <a:p>
            <a:pPr>
              <a:buNone/>
            </a:pPr>
            <a:r>
              <a:rPr lang="en-US" altLang="zh-TW" sz="2800" dirty="0" smtClean="0"/>
              <a:t>import </a:t>
            </a:r>
            <a:r>
              <a:rPr lang="en-US" altLang="zh-TW" sz="2800" dirty="0" err="1" smtClean="0"/>
              <a:t>java.rmi.RMISecurityManager</a:t>
            </a:r>
            <a:r>
              <a:rPr lang="en-US" altLang="zh-TW" sz="2800" dirty="0" smtClean="0"/>
              <a:t>; </a:t>
            </a:r>
          </a:p>
          <a:p>
            <a:pPr>
              <a:buNone/>
            </a:pPr>
            <a:endParaRPr lang="zh-TW" altLang="en-US" sz="2800" dirty="0" smtClean="0"/>
          </a:p>
          <a:p>
            <a:pPr>
              <a:buNone/>
            </a:pPr>
            <a:r>
              <a:rPr lang="en-US" altLang="zh-TW" sz="2800" dirty="0" smtClean="0"/>
              <a:t>public class Server{</a:t>
            </a:r>
          </a:p>
          <a:p>
            <a:pPr>
              <a:buNone/>
            </a:pPr>
            <a:endParaRPr lang="zh-TW" altLang="en-US" sz="2800" dirty="0" smtClean="0"/>
          </a:p>
          <a:p>
            <a:pPr>
              <a:buNone/>
            </a:pPr>
            <a:r>
              <a:rPr lang="en-US" altLang="zh-TW" sz="2800" dirty="0" smtClean="0"/>
              <a:t>    public static void main(String </a:t>
            </a:r>
            <a:r>
              <a:rPr lang="en-US" altLang="zh-TW" sz="2800" dirty="0" err="1" smtClean="0"/>
              <a:t>args</a:t>
            </a:r>
            <a:r>
              <a:rPr lang="en-US" altLang="zh-TW" sz="2800" dirty="0" smtClean="0"/>
              <a:t>[]) throws Exception {</a:t>
            </a:r>
          </a:p>
          <a:p>
            <a:pPr>
              <a:buNone/>
            </a:pPr>
            <a:r>
              <a:rPr lang="en-US" altLang="zh-TW" sz="2800" dirty="0" smtClean="0"/>
              <a:t>        </a:t>
            </a:r>
            <a:r>
              <a:rPr lang="en-US" altLang="zh-TW" sz="2800" dirty="0" err="1" smtClean="0"/>
              <a:t>System.</a:t>
            </a:r>
            <a:r>
              <a:rPr lang="en-US" altLang="zh-TW" sz="2800" i="1" dirty="0" err="1" smtClean="0"/>
              <a:t>out.println</a:t>
            </a:r>
            <a:r>
              <a:rPr lang="en-US" altLang="zh-TW" sz="2800" i="1" dirty="0" smtClean="0"/>
              <a:t>("RMI server started");</a:t>
            </a:r>
          </a:p>
        </p:txBody>
      </p:sp>
    </p:spTree>
    <p:extLst>
      <p:ext uri="{BB962C8B-B14F-4D97-AF65-F5344CB8AC3E}">
        <p14:creationId xmlns:p14="http://schemas.microsoft.com/office/powerpoint/2010/main" val="30459313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4 – Server (cont’d)</a:t>
            </a:r>
            <a:endParaRPr lang="zh-TW" altLang="en-US" dirty="0"/>
          </a:p>
        </p:txBody>
      </p:sp>
      <p:sp>
        <p:nvSpPr>
          <p:cNvPr id="3" name="內容版面配置區 2"/>
          <p:cNvSpPr>
            <a:spLocks noGrp="1"/>
          </p:cNvSpPr>
          <p:nvPr>
            <p:ph idx="1"/>
          </p:nvPr>
        </p:nvSpPr>
        <p:spPr/>
        <p:txBody>
          <a:bodyPr>
            <a:normAutofit fontScale="85000" lnSpcReduction="10000"/>
          </a:bodyPr>
          <a:lstStyle/>
          <a:p>
            <a:pPr>
              <a:buNone/>
            </a:pPr>
            <a:r>
              <a:rPr lang="en-US" altLang="zh-TW" sz="3300" dirty="0" smtClean="0"/>
              <a:t>        if (</a:t>
            </a:r>
            <a:r>
              <a:rPr lang="en-US" altLang="zh-TW" sz="3300" dirty="0" err="1" smtClean="0"/>
              <a:t>System.</a:t>
            </a:r>
            <a:r>
              <a:rPr lang="en-US" altLang="zh-TW" sz="3300" i="1" dirty="0" err="1" smtClean="0"/>
              <a:t>getSecurityManager</a:t>
            </a:r>
            <a:r>
              <a:rPr lang="en-US" altLang="zh-TW" sz="3300" i="1" dirty="0" smtClean="0"/>
              <a:t>() == null)</a:t>
            </a:r>
          </a:p>
          <a:p>
            <a:pPr>
              <a:buNone/>
            </a:pPr>
            <a:r>
              <a:rPr lang="en-US" altLang="zh-TW" sz="3300" dirty="0" smtClean="0"/>
              <a:t>            </a:t>
            </a:r>
            <a:r>
              <a:rPr lang="en-US" altLang="zh-TW" sz="3300" dirty="0" err="1" smtClean="0"/>
              <a:t>System.</a:t>
            </a:r>
            <a:r>
              <a:rPr lang="en-US" altLang="zh-TW" sz="3300" i="1" dirty="0" err="1" smtClean="0"/>
              <a:t>setSecurityManager</a:t>
            </a:r>
            <a:r>
              <a:rPr lang="en-US" altLang="zh-TW" sz="3300" i="1" dirty="0" smtClean="0"/>
              <a:t>(new </a:t>
            </a:r>
            <a:r>
              <a:rPr lang="en-US" altLang="zh-TW" sz="3300" i="1" dirty="0" err="1" smtClean="0"/>
              <a:t>RMISecurityManager</a:t>
            </a:r>
            <a:r>
              <a:rPr lang="en-US" altLang="zh-TW" sz="3300" i="1" dirty="0" smtClean="0"/>
              <a:t>());</a:t>
            </a:r>
          </a:p>
          <a:p>
            <a:pPr>
              <a:buNone/>
            </a:pPr>
            <a:endParaRPr lang="zh-TW" altLang="en-US" sz="3300" dirty="0" smtClean="0"/>
          </a:p>
          <a:p>
            <a:pPr>
              <a:buNone/>
            </a:pPr>
            <a:r>
              <a:rPr lang="en-US" altLang="zh-TW" sz="3300" dirty="0" smtClean="0"/>
              <a:t>        Object </a:t>
            </a:r>
            <a:r>
              <a:rPr lang="en-US" altLang="zh-TW" sz="3300" dirty="0" err="1" smtClean="0"/>
              <a:t>messageObj</a:t>
            </a:r>
            <a:r>
              <a:rPr lang="en-US" altLang="zh-TW" sz="3300" dirty="0" smtClean="0"/>
              <a:t> = new Object();</a:t>
            </a:r>
          </a:p>
          <a:p>
            <a:pPr>
              <a:buNone/>
            </a:pPr>
            <a:r>
              <a:rPr lang="zh-TW" altLang="en-US" sz="3300" dirty="0" smtClean="0"/>
              <a:t> </a:t>
            </a:r>
          </a:p>
          <a:p>
            <a:pPr>
              <a:buNone/>
            </a:pPr>
            <a:r>
              <a:rPr lang="en-US" altLang="zh-TW" sz="3300" dirty="0" smtClean="0"/>
              <a:t>        </a:t>
            </a:r>
            <a:r>
              <a:rPr lang="en-US" altLang="zh-TW" sz="3300" dirty="0" err="1" smtClean="0"/>
              <a:t>Naming.</a:t>
            </a:r>
            <a:r>
              <a:rPr lang="en-US" altLang="zh-TW" sz="3300" i="1" dirty="0" err="1" smtClean="0"/>
              <a:t>rebind</a:t>
            </a:r>
            <a:r>
              <a:rPr lang="en-US" altLang="zh-TW" sz="3300" i="1" dirty="0" smtClean="0"/>
              <a:t>("rmi://localhost:2000/messageObject", </a:t>
            </a:r>
            <a:r>
              <a:rPr lang="en-US" altLang="zh-TW" sz="3300" i="1" dirty="0" err="1" smtClean="0"/>
              <a:t>messageObj</a:t>
            </a:r>
            <a:r>
              <a:rPr lang="en-US" altLang="zh-TW" sz="3300" i="1" dirty="0" smtClean="0"/>
              <a:t>);</a:t>
            </a:r>
          </a:p>
          <a:p>
            <a:pPr>
              <a:buNone/>
            </a:pPr>
            <a:r>
              <a:rPr lang="en-US" altLang="zh-TW" sz="3300" dirty="0" smtClean="0"/>
              <a:t>        </a:t>
            </a:r>
            <a:r>
              <a:rPr lang="en-US" altLang="zh-TW" sz="3300" dirty="0" err="1" smtClean="0"/>
              <a:t>System.</a:t>
            </a:r>
            <a:r>
              <a:rPr lang="en-US" altLang="zh-TW" sz="3300" i="1" dirty="0" err="1" smtClean="0"/>
              <a:t>out.println</a:t>
            </a:r>
            <a:r>
              <a:rPr lang="en-US" altLang="zh-TW" sz="3300" i="1" dirty="0" smtClean="0"/>
              <a:t>("Object is bound in registry");</a:t>
            </a:r>
          </a:p>
          <a:p>
            <a:pPr>
              <a:buNone/>
            </a:pPr>
            <a:r>
              <a:rPr lang="zh-TW" altLang="en-US" sz="3300" dirty="0" smtClean="0"/>
              <a:t>    </a:t>
            </a:r>
            <a:r>
              <a:rPr lang="en-US" altLang="zh-TW" sz="3300" dirty="0" smtClean="0"/>
              <a:t>}</a:t>
            </a:r>
          </a:p>
          <a:p>
            <a:pPr>
              <a:buNone/>
            </a:pPr>
            <a:r>
              <a:rPr lang="en-US" altLang="zh-TW" sz="3300" dirty="0" smtClean="0"/>
              <a:t>}</a:t>
            </a:r>
            <a:endParaRPr lang="zh-TW" altLang="en-US" sz="3300" dirty="0" smtClean="0"/>
          </a:p>
          <a:p>
            <a:endParaRPr lang="zh-TW" altLang="en-US" dirty="0"/>
          </a:p>
        </p:txBody>
      </p:sp>
    </p:spTree>
    <p:extLst>
      <p:ext uri="{BB962C8B-B14F-4D97-AF65-F5344CB8AC3E}">
        <p14:creationId xmlns:p14="http://schemas.microsoft.com/office/powerpoint/2010/main" val="15479030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4 – Client</a:t>
            </a:r>
            <a:endParaRPr lang="zh-TW" altLang="en-US" dirty="0"/>
          </a:p>
        </p:txBody>
      </p:sp>
      <p:sp>
        <p:nvSpPr>
          <p:cNvPr id="3" name="內容版面配置區 2"/>
          <p:cNvSpPr>
            <a:spLocks noGrp="1"/>
          </p:cNvSpPr>
          <p:nvPr>
            <p:ph idx="1"/>
          </p:nvPr>
        </p:nvSpPr>
        <p:spPr>
          <a:xfrm>
            <a:off x="609600" y="1600205"/>
            <a:ext cx="10972800" cy="5257795"/>
          </a:xfrm>
        </p:spPr>
        <p:txBody>
          <a:bodyPr>
            <a:normAutofit fontScale="70000" lnSpcReduction="20000"/>
          </a:bodyPr>
          <a:lstStyle/>
          <a:p>
            <a:pPr>
              <a:buNone/>
            </a:pPr>
            <a:r>
              <a:rPr lang="en-US" altLang="zh-TW" dirty="0" smtClean="0"/>
              <a:t>import </a:t>
            </a:r>
            <a:r>
              <a:rPr lang="en-US" altLang="zh-TW" dirty="0" err="1" smtClean="0"/>
              <a:t>java.rmi.RMISecurityManager</a:t>
            </a:r>
            <a:r>
              <a:rPr lang="en-US" altLang="zh-TW" dirty="0" smtClean="0"/>
              <a:t>;</a:t>
            </a:r>
          </a:p>
          <a:p>
            <a:pPr>
              <a:buNone/>
            </a:pPr>
            <a:r>
              <a:rPr lang="en-US" altLang="zh-TW" dirty="0" smtClean="0"/>
              <a:t>import </a:t>
            </a:r>
            <a:r>
              <a:rPr lang="en-US" altLang="zh-TW" dirty="0" err="1" smtClean="0"/>
              <a:t>java.rmi.Naming</a:t>
            </a:r>
            <a:r>
              <a:rPr lang="en-US" altLang="zh-TW" dirty="0" smtClean="0"/>
              <a:t>;</a:t>
            </a:r>
          </a:p>
          <a:p>
            <a:pPr>
              <a:buNone/>
            </a:pPr>
            <a:r>
              <a:rPr lang="en-US" altLang="zh-TW" dirty="0" smtClean="0"/>
              <a:t>import </a:t>
            </a:r>
            <a:r>
              <a:rPr lang="en-US" altLang="zh-TW" dirty="0" err="1" smtClean="0"/>
              <a:t>java.rmi.RemoteException</a:t>
            </a:r>
            <a:r>
              <a:rPr lang="en-US" altLang="zh-TW" dirty="0" smtClean="0"/>
              <a:t>;</a:t>
            </a:r>
          </a:p>
          <a:p>
            <a:pPr>
              <a:buNone/>
            </a:pPr>
            <a:r>
              <a:rPr lang="en-US" altLang="zh-TW" dirty="0" smtClean="0"/>
              <a:t>import java.awt.*;</a:t>
            </a:r>
          </a:p>
          <a:p>
            <a:pPr>
              <a:buNone/>
            </a:pPr>
            <a:r>
              <a:rPr lang="en-US" altLang="zh-TW" dirty="0" smtClean="0"/>
              <a:t>import </a:t>
            </a:r>
            <a:r>
              <a:rPr lang="en-US" altLang="zh-TW" dirty="0" err="1" smtClean="0"/>
              <a:t>java.awt.event.ActionEvent</a:t>
            </a:r>
            <a:r>
              <a:rPr lang="en-US" altLang="zh-TW" dirty="0" smtClean="0"/>
              <a:t>;</a:t>
            </a:r>
          </a:p>
          <a:p>
            <a:pPr>
              <a:buNone/>
            </a:pPr>
            <a:r>
              <a:rPr lang="en-US" altLang="zh-TW" dirty="0" smtClean="0"/>
              <a:t>import </a:t>
            </a:r>
            <a:r>
              <a:rPr lang="en-US" altLang="zh-TW" dirty="0" err="1" smtClean="0"/>
              <a:t>java.awt.event.ActionListener</a:t>
            </a:r>
            <a:r>
              <a:rPr lang="en-US" altLang="zh-TW" dirty="0" smtClean="0"/>
              <a:t>;</a:t>
            </a:r>
            <a:endParaRPr lang="zh-TW" altLang="en-US" dirty="0" smtClean="0"/>
          </a:p>
          <a:p>
            <a:pPr>
              <a:buNone/>
            </a:pPr>
            <a:r>
              <a:rPr lang="en-US" altLang="zh-TW" dirty="0" smtClean="0"/>
              <a:t>import </a:t>
            </a:r>
            <a:r>
              <a:rPr lang="en-US" altLang="zh-TW" dirty="0" err="1" smtClean="0"/>
              <a:t>javax.swing</a:t>
            </a:r>
            <a:r>
              <a:rPr lang="en-US" altLang="zh-TW" dirty="0" smtClean="0"/>
              <a:t>.*;</a:t>
            </a:r>
          </a:p>
          <a:p>
            <a:pPr>
              <a:buNone/>
            </a:pPr>
            <a:r>
              <a:rPr lang="zh-TW" altLang="en-US" dirty="0" smtClean="0"/>
              <a:t> </a:t>
            </a:r>
          </a:p>
          <a:p>
            <a:pPr>
              <a:buNone/>
            </a:pPr>
            <a:r>
              <a:rPr lang="en-US" altLang="zh-TW" dirty="0" smtClean="0"/>
              <a:t>public class Client extends </a:t>
            </a:r>
            <a:r>
              <a:rPr lang="en-US" altLang="zh-TW" dirty="0" err="1" smtClean="0"/>
              <a:t>JFrame</a:t>
            </a:r>
            <a:r>
              <a:rPr lang="en-US" altLang="zh-TW" dirty="0" smtClean="0"/>
              <a:t> implements </a:t>
            </a:r>
            <a:r>
              <a:rPr lang="en-US" altLang="zh-TW" dirty="0" err="1" smtClean="0"/>
              <a:t>ActionListener</a:t>
            </a:r>
            <a:r>
              <a:rPr lang="en-US" altLang="zh-TW" dirty="0" smtClean="0"/>
              <a:t>{</a:t>
            </a:r>
          </a:p>
          <a:p>
            <a:pPr>
              <a:buNone/>
            </a:pPr>
            <a:r>
              <a:rPr lang="en-US" altLang="zh-TW" dirty="0" smtClean="0"/>
              <a:t>    static </a:t>
            </a:r>
            <a:r>
              <a:rPr lang="en-US" altLang="zh-TW" dirty="0" err="1" smtClean="0"/>
              <a:t>JFrame</a:t>
            </a:r>
            <a:r>
              <a:rPr lang="en-US" altLang="zh-TW" dirty="0" smtClean="0"/>
              <a:t> </a:t>
            </a:r>
            <a:r>
              <a:rPr lang="en-US" altLang="zh-TW" i="1" dirty="0" smtClean="0"/>
              <a:t>frame = new </a:t>
            </a:r>
            <a:r>
              <a:rPr lang="en-US" altLang="zh-TW" i="1" dirty="0" err="1" smtClean="0"/>
              <a:t>JFrame</a:t>
            </a:r>
            <a:r>
              <a:rPr lang="en-US" altLang="zh-TW" i="1" dirty="0" smtClean="0"/>
              <a:t>();</a:t>
            </a:r>
          </a:p>
          <a:p>
            <a:pPr>
              <a:buNone/>
            </a:pPr>
            <a:r>
              <a:rPr lang="en-US" altLang="zh-TW" dirty="0" smtClean="0"/>
              <a:t>    </a:t>
            </a:r>
            <a:r>
              <a:rPr lang="en-US" altLang="zh-TW" dirty="0" err="1" smtClean="0"/>
              <a:t>JTextField</a:t>
            </a:r>
            <a:r>
              <a:rPr lang="en-US" altLang="zh-TW" dirty="0" smtClean="0"/>
              <a:t> </a:t>
            </a:r>
            <a:r>
              <a:rPr lang="en-US" altLang="zh-TW" dirty="0" err="1" smtClean="0"/>
              <a:t>textField</a:t>
            </a:r>
            <a:r>
              <a:rPr lang="en-US" altLang="zh-TW" dirty="0" smtClean="0"/>
              <a:t>;</a:t>
            </a:r>
          </a:p>
          <a:p>
            <a:pPr>
              <a:buNone/>
            </a:pPr>
            <a:r>
              <a:rPr lang="en-US" altLang="zh-TW" dirty="0" smtClean="0"/>
              <a:t>    static </a:t>
            </a:r>
            <a:r>
              <a:rPr lang="en-US" altLang="zh-TW" dirty="0" err="1" smtClean="0"/>
              <a:t>JTextArea</a:t>
            </a:r>
            <a:r>
              <a:rPr lang="en-US" altLang="zh-TW" dirty="0" smtClean="0"/>
              <a:t> </a:t>
            </a:r>
            <a:r>
              <a:rPr lang="en-US" altLang="zh-TW" i="1" dirty="0" err="1" smtClean="0"/>
              <a:t>messageArea</a:t>
            </a:r>
            <a:r>
              <a:rPr lang="en-US" altLang="zh-TW" i="1" dirty="0" smtClean="0"/>
              <a:t>;</a:t>
            </a:r>
          </a:p>
          <a:p>
            <a:pPr>
              <a:buNone/>
            </a:pPr>
            <a:r>
              <a:rPr lang="zh-TW" altLang="en-US" dirty="0" smtClean="0"/>
              <a:t>    </a:t>
            </a:r>
          </a:p>
          <a:p>
            <a:pPr>
              <a:buNone/>
            </a:pPr>
            <a:r>
              <a:rPr lang="en-US" altLang="zh-TW" dirty="0" smtClean="0"/>
              <a:t>    static String </a:t>
            </a:r>
            <a:r>
              <a:rPr lang="en-US" altLang="zh-TW" i="1" dirty="0" smtClean="0"/>
              <a:t>username;</a:t>
            </a:r>
          </a:p>
          <a:p>
            <a:pPr>
              <a:buNone/>
            </a:pPr>
            <a:r>
              <a:rPr lang="en-US" altLang="zh-TW" dirty="0" smtClean="0"/>
              <a:t>    static </a:t>
            </a:r>
            <a:r>
              <a:rPr lang="en-US" altLang="zh-TW" dirty="0" err="1" smtClean="0"/>
              <a:t>ObjectIntf</a:t>
            </a:r>
            <a:r>
              <a:rPr lang="en-US" altLang="zh-TW" dirty="0" smtClean="0"/>
              <a:t> </a:t>
            </a:r>
            <a:r>
              <a:rPr lang="en-US" altLang="zh-TW" i="1" dirty="0" err="1" smtClean="0"/>
              <a:t>messageObj</a:t>
            </a:r>
            <a:r>
              <a:rPr lang="en-US" altLang="zh-TW" i="1" dirty="0" smtClean="0"/>
              <a:t>;</a:t>
            </a:r>
            <a:endParaRPr lang="zh-TW" altLang="en-US" dirty="0"/>
          </a:p>
        </p:txBody>
      </p:sp>
    </p:spTree>
    <p:extLst>
      <p:ext uri="{BB962C8B-B14F-4D97-AF65-F5344CB8AC3E}">
        <p14:creationId xmlns:p14="http://schemas.microsoft.com/office/powerpoint/2010/main" val="2908858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dirty="0" smtClean="0"/>
              <a:t>Create socket(continued)</a:t>
            </a:r>
            <a:endParaRPr lang="en-US" dirty="0"/>
          </a:p>
        </p:txBody>
      </p:sp>
      <p:sp>
        <p:nvSpPr>
          <p:cNvPr id="3" name="内容占位符 2"/>
          <p:cNvSpPr>
            <a:spLocks noGrp="1"/>
          </p:cNvSpPr>
          <p:nvPr>
            <p:ph idx="1"/>
          </p:nvPr>
        </p:nvSpPr>
        <p:spPr>
          <a:xfrm>
            <a:off x="677334" y="1297459"/>
            <a:ext cx="8596668" cy="4743904"/>
          </a:xfrm>
        </p:spPr>
        <p:txBody>
          <a:bodyPr>
            <a:normAutofit fontScale="77500" lnSpcReduction="20000"/>
          </a:bodyPr>
          <a:lstStyle/>
          <a:p>
            <a:pPr>
              <a:lnSpc>
                <a:spcPct val="150000"/>
              </a:lnSpc>
            </a:pPr>
            <a:endParaRPr lang="en-US" altLang="zh-CN" dirty="0" smtClean="0">
              <a:solidFill>
                <a:schemeClr val="tx1"/>
              </a:solidFill>
            </a:endParaRPr>
          </a:p>
          <a:p>
            <a:pPr>
              <a:lnSpc>
                <a:spcPct val="150000"/>
              </a:lnSpc>
            </a:pPr>
            <a:r>
              <a:rPr lang="en-US" altLang="zh-CN" dirty="0" smtClean="0">
                <a:solidFill>
                  <a:schemeClr val="tx1"/>
                </a:solidFill>
              </a:rPr>
              <a:t>The </a:t>
            </a:r>
            <a:r>
              <a:rPr lang="en-US" dirty="0" smtClean="0">
                <a:solidFill>
                  <a:schemeClr val="tx1"/>
                </a:solidFill>
              </a:rPr>
              <a:t>address , host,</a:t>
            </a:r>
            <a:r>
              <a:rPr lang="zh-CN" altLang="en-US" dirty="0">
                <a:solidFill>
                  <a:schemeClr val="tx1"/>
                </a:solidFill>
              </a:rPr>
              <a:t> </a:t>
            </a:r>
            <a:r>
              <a:rPr lang="en-US" altLang="zh-CN" dirty="0" smtClean="0">
                <a:solidFill>
                  <a:schemeClr val="tx1"/>
                </a:solidFill>
              </a:rPr>
              <a:t>and </a:t>
            </a:r>
            <a:r>
              <a:rPr lang="en-US" dirty="0" smtClean="0">
                <a:solidFill>
                  <a:schemeClr val="tx1"/>
                </a:solidFill>
              </a:rPr>
              <a:t>port represents the other side IP address ,host and port number in </a:t>
            </a:r>
            <a:r>
              <a:rPr lang="en-US" altLang="en-US" dirty="0" smtClean="0"/>
              <a:t>two-way </a:t>
            </a:r>
            <a:r>
              <a:rPr lang="en-US" altLang="en-US" dirty="0"/>
              <a:t>communication </a:t>
            </a:r>
            <a:r>
              <a:rPr lang="en-US" altLang="en-US" dirty="0" smtClean="0"/>
              <a:t>link .</a:t>
            </a:r>
            <a:r>
              <a:rPr lang="zh-CN" altLang="en-US" dirty="0" smtClean="0">
                <a:solidFill>
                  <a:schemeClr val="tx1"/>
                </a:solidFill>
              </a:rPr>
              <a:t> </a:t>
            </a:r>
            <a:r>
              <a:rPr lang="en-US" dirty="0" smtClean="0">
                <a:solidFill>
                  <a:schemeClr val="tx1"/>
                </a:solidFill>
              </a:rPr>
              <a:t>Stream represents that whether the socket is stream socket or datagram socket .</a:t>
            </a:r>
            <a:r>
              <a:rPr lang="zh-CN" altLang="en-US" dirty="0" smtClean="0">
                <a:solidFill>
                  <a:schemeClr val="tx1"/>
                </a:solidFill>
              </a:rPr>
              <a:t> </a:t>
            </a:r>
            <a:r>
              <a:rPr lang="en-US" dirty="0" err="1" smtClean="0">
                <a:solidFill>
                  <a:schemeClr val="tx1"/>
                </a:solidFill>
              </a:rPr>
              <a:t>localPort</a:t>
            </a:r>
            <a:r>
              <a:rPr lang="zh-CN" altLang="en-US" dirty="0" smtClean="0">
                <a:solidFill>
                  <a:schemeClr val="tx1"/>
                </a:solidFill>
              </a:rPr>
              <a:t> </a:t>
            </a:r>
            <a:r>
              <a:rPr lang="en-US" altLang="zh-CN" dirty="0" smtClean="0">
                <a:solidFill>
                  <a:schemeClr val="tx1"/>
                </a:solidFill>
              </a:rPr>
              <a:t>means the port number of the local host,</a:t>
            </a:r>
            <a:r>
              <a:rPr lang="zh-CN" altLang="en-US" dirty="0">
                <a:solidFill>
                  <a:schemeClr val="tx1"/>
                </a:solidFill>
              </a:rPr>
              <a:t> </a:t>
            </a:r>
            <a:r>
              <a:rPr lang="en-US" dirty="0" err="1" smtClean="0">
                <a:solidFill>
                  <a:schemeClr val="tx1"/>
                </a:solidFill>
              </a:rPr>
              <a:t>localAddr</a:t>
            </a:r>
            <a:r>
              <a:rPr lang="zh-CN" altLang="en-US" dirty="0" smtClean="0">
                <a:solidFill>
                  <a:schemeClr val="tx1"/>
                </a:solidFill>
              </a:rPr>
              <a:t> </a:t>
            </a:r>
            <a:r>
              <a:rPr lang="en-US" altLang="zh-CN" dirty="0" smtClean="0">
                <a:solidFill>
                  <a:schemeClr val="tx1"/>
                </a:solidFill>
              </a:rPr>
              <a:t>and </a:t>
            </a:r>
            <a:r>
              <a:rPr lang="zh-CN" altLang="en-US" dirty="0" smtClean="0">
                <a:solidFill>
                  <a:schemeClr val="tx1"/>
                </a:solidFill>
              </a:rPr>
              <a:t> </a:t>
            </a:r>
            <a:r>
              <a:rPr lang="en-US" dirty="0" err="1" smtClean="0">
                <a:solidFill>
                  <a:schemeClr val="tx1"/>
                </a:solidFill>
              </a:rPr>
              <a:t>bindAddr</a:t>
            </a:r>
            <a:r>
              <a:rPr lang="en-US" dirty="0" smtClean="0">
                <a:solidFill>
                  <a:schemeClr val="tx1"/>
                </a:solidFill>
              </a:rPr>
              <a:t> are the address of local pc,</a:t>
            </a:r>
            <a:r>
              <a:rPr lang="zh-CN" altLang="en-US" dirty="0" smtClean="0">
                <a:solidFill>
                  <a:schemeClr val="tx1"/>
                </a:solidFill>
              </a:rPr>
              <a:t> （</a:t>
            </a:r>
            <a:r>
              <a:rPr lang="en-US" dirty="0" err="1" smtClean="0">
                <a:solidFill>
                  <a:schemeClr val="tx1"/>
                </a:solidFill>
              </a:rPr>
              <a:t>ServerSocket</a:t>
            </a:r>
            <a:r>
              <a:rPr lang="en-US" altLang="zh-CN" dirty="0" err="1" smtClean="0">
                <a:solidFill>
                  <a:schemeClr val="tx1"/>
                </a:solidFill>
              </a:rPr>
              <a:t>’s</a:t>
            </a:r>
            <a:r>
              <a:rPr lang="en-US" altLang="zh-CN" dirty="0" smtClean="0">
                <a:solidFill>
                  <a:schemeClr val="tx1"/>
                </a:solidFill>
              </a:rPr>
              <a:t> host address</a:t>
            </a:r>
            <a:r>
              <a:rPr lang="zh-CN" altLang="en-US" dirty="0" smtClean="0">
                <a:solidFill>
                  <a:schemeClr val="tx1"/>
                </a:solidFill>
              </a:rPr>
              <a:t>），</a:t>
            </a:r>
            <a:r>
              <a:rPr lang="en-US" dirty="0" err="1" smtClean="0">
                <a:solidFill>
                  <a:schemeClr val="tx1"/>
                </a:solidFill>
              </a:rPr>
              <a:t>impl</a:t>
            </a:r>
            <a:r>
              <a:rPr lang="en-US" dirty="0">
                <a:solidFill>
                  <a:schemeClr val="tx1"/>
                </a:solidFill>
              </a:rPr>
              <a:t> </a:t>
            </a:r>
            <a:r>
              <a:rPr lang="en-US" dirty="0" smtClean="0">
                <a:solidFill>
                  <a:schemeClr val="tx1"/>
                </a:solidFill>
              </a:rPr>
              <a:t>is the super class of socket</a:t>
            </a:r>
            <a:r>
              <a:rPr lang="zh-CN" altLang="en-US" dirty="0" smtClean="0">
                <a:solidFill>
                  <a:schemeClr val="tx1"/>
                </a:solidFill>
              </a:rPr>
              <a:t>，</a:t>
            </a:r>
            <a:r>
              <a:rPr lang="en-US" altLang="zh-CN" dirty="0" smtClean="0">
                <a:solidFill>
                  <a:schemeClr val="tx1"/>
                </a:solidFill>
              </a:rPr>
              <a:t>so it can be used to create Socket and </a:t>
            </a:r>
            <a:r>
              <a:rPr lang="en-US" altLang="zh-CN" dirty="0" err="1" smtClean="0">
                <a:solidFill>
                  <a:schemeClr val="tx1"/>
                </a:solidFill>
              </a:rPr>
              <a:t>serverSocket</a:t>
            </a:r>
            <a:r>
              <a:rPr lang="en-US" altLang="zh-CN" dirty="0" smtClean="0">
                <a:solidFill>
                  <a:schemeClr val="tx1"/>
                </a:solidFill>
              </a:rPr>
              <a:t>.</a:t>
            </a:r>
            <a:r>
              <a:rPr lang="zh-CN" altLang="en-US" dirty="0" smtClean="0">
                <a:solidFill>
                  <a:schemeClr val="tx1"/>
                </a:solidFill>
              </a:rPr>
              <a:t> </a:t>
            </a:r>
            <a:endParaRPr lang="en-US" dirty="0"/>
          </a:p>
        </p:txBody>
      </p:sp>
    </p:spTree>
    <p:extLst>
      <p:ext uri="{BB962C8B-B14F-4D97-AF65-F5344CB8AC3E}">
        <p14:creationId xmlns:p14="http://schemas.microsoft.com/office/powerpoint/2010/main" val="31232260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RMI Example 4 – Client (cont’d)</a:t>
            </a:r>
            <a:endParaRPr lang="zh-TW" altLang="en-US" dirty="0"/>
          </a:p>
        </p:txBody>
      </p:sp>
      <p:sp>
        <p:nvSpPr>
          <p:cNvPr id="3" name="內容版面配置區 2"/>
          <p:cNvSpPr>
            <a:spLocks noGrp="1"/>
          </p:cNvSpPr>
          <p:nvPr>
            <p:ph idx="1"/>
          </p:nvPr>
        </p:nvSpPr>
        <p:spPr>
          <a:xfrm>
            <a:off x="609600" y="1600205"/>
            <a:ext cx="10972800" cy="5257795"/>
          </a:xfrm>
        </p:spPr>
        <p:txBody>
          <a:bodyPr>
            <a:normAutofit fontScale="77500" lnSpcReduction="20000"/>
          </a:bodyPr>
          <a:lstStyle/>
          <a:p>
            <a:pPr>
              <a:buNone/>
            </a:pPr>
            <a:r>
              <a:rPr lang="en-US" altLang="zh-TW" dirty="0" smtClean="0"/>
              <a:t>    public Client()</a:t>
            </a:r>
          </a:p>
          <a:p>
            <a:pPr>
              <a:buNone/>
            </a:pPr>
            <a:r>
              <a:rPr lang="zh-TW" altLang="en-US" dirty="0" smtClean="0"/>
              <a:t>    </a:t>
            </a:r>
            <a:r>
              <a:rPr lang="en-US" altLang="zh-TW" dirty="0" smtClean="0"/>
              <a:t>{</a:t>
            </a:r>
          </a:p>
          <a:p>
            <a:pPr>
              <a:buNone/>
            </a:pPr>
            <a:r>
              <a:rPr lang="en-US" altLang="zh-TW" dirty="0" smtClean="0"/>
              <a:t>        </a:t>
            </a:r>
            <a:r>
              <a:rPr lang="en-US" altLang="zh-TW" dirty="0" err="1" smtClean="0"/>
              <a:t>setTitle</a:t>
            </a:r>
            <a:r>
              <a:rPr lang="en-US" altLang="zh-TW" dirty="0" smtClean="0"/>
              <a:t>(</a:t>
            </a:r>
            <a:r>
              <a:rPr lang="en-US" altLang="zh-TW" i="1" dirty="0" smtClean="0"/>
              <a:t>username);</a:t>
            </a:r>
          </a:p>
          <a:p>
            <a:pPr>
              <a:buNone/>
            </a:pPr>
            <a:r>
              <a:rPr lang="en-US" altLang="zh-TW" dirty="0" smtClean="0"/>
              <a:t>        </a:t>
            </a:r>
            <a:r>
              <a:rPr lang="en-US" altLang="zh-TW" dirty="0" err="1" smtClean="0"/>
              <a:t>setDefaultCloseOperation</a:t>
            </a:r>
            <a:r>
              <a:rPr lang="en-US" altLang="zh-TW" dirty="0" smtClean="0"/>
              <a:t>(</a:t>
            </a:r>
            <a:r>
              <a:rPr lang="en-US" altLang="zh-TW" dirty="0" err="1" smtClean="0"/>
              <a:t>JFrame.</a:t>
            </a:r>
            <a:r>
              <a:rPr lang="en-US" altLang="zh-TW" i="1" dirty="0" err="1" smtClean="0"/>
              <a:t>EXIT_ON_CLOSE</a:t>
            </a:r>
            <a:r>
              <a:rPr lang="en-US" altLang="zh-TW" i="1" dirty="0" smtClean="0"/>
              <a:t>);</a:t>
            </a:r>
          </a:p>
          <a:p>
            <a:pPr>
              <a:buNone/>
            </a:pPr>
            <a:r>
              <a:rPr lang="en-US" altLang="zh-TW" dirty="0" smtClean="0"/>
              <a:t>        </a:t>
            </a:r>
            <a:r>
              <a:rPr lang="en-US" altLang="zh-TW" dirty="0" err="1" smtClean="0"/>
              <a:t>setSize</a:t>
            </a:r>
            <a:r>
              <a:rPr lang="en-US" altLang="zh-TW" dirty="0" smtClean="0"/>
              <a:t>(400, 200);</a:t>
            </a:r>
          </a:p>
          <a:p>
            <a:pPr>
              <a:buNone/>
            </a:pPr>
            <a:r>
              <a:rPr lang="en-US" altLang="zh-TW" dirty="0" smtClean="0"/>
              <a:t>        </a:t>
            </a:r>
            <a:r>
              <a:rPr lang="en-US" altLang="zh-TW" dirty="0" err="1" smtClean="0"/>
              <a:t>setLayout</a:t>
            </a:r>
            <a:r>
              <a:rPr lang="en-US" altLang="zh-TW" dirty="0" smtClean="0"/>
              <a:t>(new </a:t>
            </a:r>
            <a:r>
              <a:rPr lang="en-US" altLang="zh-TW" dirty="0" err="1" smtClean="0"/>
              <a:t>BorderLayout</a:t>
            </a:r>
            <a:r>
              <a:rPr lang="en-US" altLang="zh-TW" dirty="0" smtClean="0"/>
              <a:t>( ));</a:t>
            </a:r>
          </a:p>
          <a:p>
            <a:pPr>
              <a:buNone/>
            </a:pPr>
            <a:r>
              <a:rPr lang="zh-TW" altLang="en-US" dirty="0" smtClean="0"/>
              <a:t>        </a:t>
            </a:r>
          </a:p>
          <a:p>
            <a:pPr>
              <a:buNone/>
            </a:pPr>
            <a:r>
              <a:rPr lang="en-US" altLang="zh-TW" dirty="0" smtClean="0"/>
              <a:t>        </a:t>
            </a:r>
            <a:r>
              <a:rPr lang="en-US" altLang="zh-TW" dirty="0" err="1" smtClean="0"/>
              <a:t>JPanel</a:t>
            </a:r>
            <a:r>
              <a:rPr lang="en-US" altLang="zh-TW" dirty="0" smtClean="0"/>
              <a:t> </a:t>
            </a:r>
            <a:r>
              <a:rPr lang="en-US" altLang="zh-TW" dirty="0" err="1" smtClean="0"/>
              <a:t>textPanel</a:t>
            </a:r>
            <a:r>
              <a:rPr lang="en-US" altLang="zh-TW" dirty="0" smtClean="0"/>
              <a:t> = new </a:t>
            </a:r>
            <a:r>
              <a:rPr lang="en-US" altLang="zh-TW" dirty="0" err="1" smtClean="0"/>
              <a:t>JPanel</a:t>
            </a:r>
            <a:r>
              <a:rPr lang="en-US" altLang="zh-TW" dirty="0" smtClean="0"/>
              <a:t>( );</a:t>
            </a:r>
          </a:p>
          <a:p>
            <a:pPr>
              <a:buNone/>
            </a:pPr>
            <a:r>
              <a:rPr lang="en-US" altLang="zh-TW" dirty="0" smtClean="0"/>
              <a:t>        </a:t>
            </a:r>
            <a:r>
              <a:rPr lang="en-US" altLang="zh-TW" dirty="0" err="1" smtClean="0"/>
              <a:t>textPanel.setLayout</a:t>
            </a:r>
            <a:r>
              <a:rPr lang="en-US" altLang="zh-TW" dirty="0" smtClean="0"/>
              <a:t>(new </a:t>
            </a:r>
            <a:r>
              <a:rPr lang="en-US" altLang="zh-TW" dirty="0" err="1" smtClean="0"/>
              <a:t>GridLayout</a:t>
            </a:r>
            <a:r>
              <a:rPr lang="en-US" altLang="zh-TW" dirty="0" smtClean="0"/>
              <a:t>( ));</a:t>
            </a:r>
          </a:p>
          <a:p>
            <a:pPr>
              <a:buNone/>
            </a:pPr>
            <a:r>
              <a:rPr lang="en-US" altLang="zh-TW" dirty="0" smtClean="0"/>
              <a:t>        </a:t>
            </a:r>
            <a:r>
              <a:rPr lang="en-US" altLang="zh-TW" dirty="0" err="1" smtClean="0"/>
              <a:t>textField</a:t>
            </a:r>
            <a:r>
              <a:rPr lang="en-US" altLang="zh-TW" dirty="0" smtClean="0"/>
              <a:t> = new </a:t>
            </a:r>
            <a:r>
              <a:rPr lang="en-US" altLang="zh-TW" dirty="0" err="1" smtClean="0"/>
              <a:t>JTextField</a:t>
            </a:r>
            <a:r>
              <a:rPr lang="en-US" altLang="zh-TW" dirty="0" smtClean="0"/>
              <a:t>(40);</a:t>
            </a:r>
          </a:p>
          <a:p>
            <a:pPr>
              <a:buNone/>
            </a:pPr>
            <a:r>
              <a:rPr lang="en-US" altLang="zh-TW" dirty="0" smtClean="0"/>
              <a:t>        </a:t>
            </a:r>
            <a:r>
              <a:rPr lang="en-US" altLang="zh-TW" dirty="0" err="1" smtClean="0"/>
              <a:t>textField.setBackground</a:t>
            </a:r>
            <a:r>
              <a:rPr lang="en-US" altLang="zh-TW" dirty="0" smtClean="0"/>
              <a:t>(</a:t>
            </a:r>
            <a:r>
              <a:rPr lang="en-US" altLang="zh-TW" dirty="0" err="1" smtClean="0"/>
              <a:t>Color.</a:t>
            </a:r>
            <a:r>
              <a:rPr lang="en-US" altLang="zh-TW" i="1" dirty="0" err="1" smtClean="0"/>
              <a:t>WHITE</a:t>
            </a:r>
            <a:r>
              <a:rPr lang="en-US" altLang="zh-TW" i="1" dirty="0" smtClean="0"/>
              <a:t>);</a:t>
            </a:r>
          </a:p>
          <a:p>
            <a:pPr>
              <a:buNone/>
            </a:pPr>
            <a:r>
              <a:rPr lang="en-US" altLang="zh-TW" dirty="0" smtClean="0"/>
              <a:t>        </a:t>
            </a:r>
            <a:r>
              <a:rPr lang="en-US" altLang="zh-TW" dirty="0" err="1" smtClean="0"/>
              <a:t>textPanel.add</a:t>
            </a:r>
            <a:r>
              <a:rPr lang="en-US" altLang="zh-TW" dirty="0" smtClean="0"/>
              <a:t>(</a:t>
            </a:r>
            <a:r>
              <a:rPr lang="en-US" altLang="zh-TW" dirty="0" err="1" smtClean="0"/>
              <a:t>textField</a:t>
            </a:r>
            <a:r>
              <a:rPr lang="en-US" altLang="zh-TW" dirty="0" smtClean="0"/>
              <a:t>);</a:t>
            </a:r>
          </a:p>
          <a:p>
            <a:pPr>
              <a:buNone/>
            </a:pPr>
            <a:r>
              <a:rPr lang="en-US" altLang="zh-TW" dirty="0" smtClean="0"/>
              <a:t>        add(</a:t>
            </a:r>
            <a:r>
              <a:rPr lang="en-US" altLang="zh-TW" dirty="0" err="1" smtClean="0"/>
              <a:t>textPanel</a:t>
            </a:r>
            <a:r>
              <a:rPr lang="en-US" altLang="zh-TW" dirty="0" smtClean="0"/>
              <a:t>, </a:t>
            </a:r>
            <a:r>
              <a:rPr lang="en-US" altLang="zh-TW" dirty="0" err="1" smtClean="0"/>
              <a:t>BorderLayout.</a:t>
            </a:r>
            <a:r>
              <a:rPr lang="en-US" altLang="zh-TW" i="1" dirty="0" err="1" smtClean="0"/>
              <a:t>NORTH</a:t>
            </a:r>
            <a:r>
              <a:rPr lang="en-US" altLang="zh-TW" i="1" dirty="0" smtClean="0"/>
              <a:t>);</a:t>
            </a:r>
          </a:p>
        </p:txBody>
      </p:sp>
    </p:spTree>
    <p:extLst>
      <p:ext uri="{BB962C8B-B14F-4D97-AF65-F5344CB8AC3E}">
        <p14:creationId xmlns:p14="http://schemas.microsoft.com/office/powerpoint/2010/main" val="138338102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4 – Client (cont’d)</a:t>
            </a:r>
            <a:endParaRPr lang="zh-TW" altLang="en-US" dirty="0"/>
          </a:p>
        </p:txBody>
      </p:sp>
      <p:sp>
        <p:nvSpPr>
          <p:cNvPr id="3" name="內容版面配置區 2"/>
          <p:cNvSpPr>
            <a:spLocks noGrp="1"/>
          </p:cNvSpPr>
          <p:nvPr>
            <p:ph idx="1"/>
          </p:nvPr>
        </p:nvSpPr>
        <p:spPr/>
        <p:txBody>
          <a:bodyPr>
            <a:noAutofit/>
          </a:bodyPr>
          <a:lstStyle/>
          <a:p>
            <a:pPr>
              <a:buNone/>
            </a:pPr>
            <a:r>
              <a:rPr lang="en-US" altLang="zh-TW" sz="2800" dirty="0" smtClean="0"/>
              <a:t>        </a:t>
            </a:r>
            <a:r>
              <a:rPr lang="en-US" altLang="zh-TW" sz="2800" dirty="0" err="1" smtClean="0"/>
              <a:t>JPanel</a:t>
            </a:r>
            <a:r>
              <a:rPr lang="en-US" altLang="zh-TW" sz="2800" dirty="0" smtClean="0"/>
              <a:t> </a:t>
            </a:r>
            <a:r>
              <a:rPr lang="en-US" altLang="zh-TW" sz="2800" dirty="0" err="1" smtClean="0"/>
              <a:t>messagePanel</a:t>
            </a:r>
            <a:r>
              <a:rPr lang="en-US" altLang="zh-TW" sz="2800" dirty="0" smtClean="0"/>
              <a:t> = new </a:t>
            </a:r>
            <a:r>
              <a:rPr lang="en-US" altLang="zh-TW" sz="2800" dirty="0" err="1" smtClean="0"/>
              <a:t>JPanel</a:t>
            </a:r>
            <a:r>
              <a:rPr lang="en-US" altLang="zh-TW" sz="2800" dirty="0" smtClean="0"/>
              <a:t>( );</a:t>
            </a:r>
          </a:p>
          <a:p>
            <a:pPr>
              <a:buNone/>
            </a:pPr>
            <a:r>
              <a:rPr lang="en-US" altLang="zh-TW" sz="2800" dirty="0" smtClean="0"/>
              <a:t>        </a:t>
            </a:r>
            <a:r>
              <a:rPr lang="en-US" altLang="zh-TW" sz="2800" dirty="0" err="1" smtClean="0"/>
              <a:t>messagePanel.setLayout</a:t>
            </a:r>
            <a:r>
              <a:rPr lang="en-US" altLang="zh-TW" sz="2800" dirty="0" smtClean="0"/>
              <a:t>(new </a:t>
            </a:r>
            <a:r>
              <a:rPr lang="en-US" altLang="zh-TW" sz="2800" dirty="0" err="1" smtClean="0"/>
              <a:t>GridLayout</a:t>
            </a:r>
            <a:r>
              <a:rPr lang="en-US" altLang="zh-TW" sz="2800" dirty="0" smtClean="0"/>
              <a:t>( ));</a:t>
            </a:r>
          </a:p>
          <a:p>
            <a:pPr>
              <a:buNone/>
            </a:pPr>
            <a:r>
              <a:rPr lang="en-US" altLang="zh-TW" sz="2800" dirty="0" smtClean="0"/>
              <a:t>        </a:t>
            </a:r>
            <a:r>
              <a:rPr lang="en-US" altLang="zh-TW" sz="2800" i="1" dirty="0" err="1" smtClean="0"/>
              <a:t>messageArea</a:t>
            </a:r>
            <a:r>
              <a:rPr lang="en-US" altLang="zh-TW" sz="2800" i="1" dirty="0" smtClean="0"/>
              <a:t> = new </a:t>
            </a:r>
            <a:r>
              <a:rPr lang="en-US" altLang="zh-TW" sz="2800" i="1" dirty="0" err="1" smtClean="0"/>
              <a:t>JTextArea</a:t>
            </a:r>
            <a:r>
              <a:rPr lang="en-US" altLang="zh-TW" sz="2800" i="1" dirty="0" smtClean="0"/>
              <a:t>(8, 40);</a:t>
            </a:r>
          </a:p>
          <a:p>
            <a:pPr>
              <a:buNone/>
            </a:pPr>
            <a:r>
              <a:rPr lang="en-US" altLang="zh-TW" sz="2800" dirty="0" smtClean="0"/>
              <a:t>        </a:t>
            </a:r>
            <a:r>
              <a:rPr lang="en-US" altLang="zh-TW" sz="2800" i="1" dirty="0" err="1" smtClean="0"/>
              <a:t>messageArea.setBackground</a:t>
            </a:r>
            <a:r>
              <a:rPr lang="en-US" altLang="zh-TW" sz="2800" i="1" dirty="0" smtClean="0"/>
              <a:t>(</a:t>
            </a:r>
            <a:r>
              <a:rPr lang="en-US" altLang="zh-TW" sz="2800" i="1" dirty="0" err="1" smtClean="0"/>
              <a:t>Color.WHITE</a:t>
            </a:r>
            <a:r>
              <a:rPr lang="en-US" altLang="zh-TW" sz="2800" i="1" dirty="0" smtClean="0"/>
              <a:t>);</a:t>
            </a:r>
          </a:p>
          <a:p>
            <a:pPr>
              <a:buNone/>
            </a:pPr>
            <a:r>
              <a:rPr lang="en-US" altLang="zh-TW" sz="2800" dirty="0" smtClean="0"/>
              <a:t>        </a:t>
            </a:r>
            <a:r>
              <a:rPr lang="en-US" altLang="zh-TW" sz="2800" dirty="0" err="1" smtClean="0"/>
              <a:t>messagePanel.add</a:t>
            </a:r>
            <a:r>
              <a:rPr lang="en-US" altLang="zh-TW" sz="2800" dirty="0" smtClean="0"/>
              <a:t>(</a:t>
            </a:r>
            <a:r>
              <a:rPr lang="en-US" altLang="zh-TW" sz="2800" i="1" dirty="0" err="1" smtClean="0"/>
              <a:t>messageArea</a:t>
            </a:r>
            <a:r>
              <a:rPr lang="en-US" altLang="zh-TW" sz="2800" i="1" dirty="0" smtClean="0"/>
              <a:t>);</a:t>
            </a:r>
          </a:p>
          <a:p>
            <a:pPr>
              <a:buNone/>
            </a:pPr>
            <a:r>
              <a:rPr lang="en-US" altLang="zh-TW" sz="2800" dirty="0" smtClean="0"/>
              <a:t>        add(</a:t>
            </a:r>
            <a:r>
              <a:rPr lang="en-US" altLang="zh-TW" sz="2800" dirty="0" err="1" smtClean="0"/>
              <a:t>messagePanel</a:t>
            </a:r>
            <a:r>
              <a:rPr lang="en-US" altLang="zh-TW" sz="2800" dirty="0" smtClean="0"/>
              <a:t>, </a:t>
            </a:r>
            <a:r>
              <a:rPr lang="en-US" altLang="zh-TW" sz="2800" dirty="0" err="1" smtClean="0"/>
              <a:t>BorderLayout.</a:t>
            </a:r>
            <a:r>
              <a:rPr lang="en-US" altLang="zh-TW" sz="2800" i="1" dirty="0" err="1" smtClean="0"/>
              <a:t>CENTER</a:t>
            </a:r>
            <a:r>
              <a:rPr lang="en-US" altLang="zh-TW" sz="2800" i="1" dirty="0" smtClean="0"/>
              <a:t>);</a:t>
            </a:r>
          </a:p>
          <a:p>
            <a:pPr>
              <a:buNone/>
            </a:pPr>
            <a:r>
              <a:rPr lang="zh-TW" altLang="en-US" sz="2800" dirty="0" smtClean="0"/>
              <a:t>        </a:t>
            </a:r>
          </a:p>
          <a:p>
            <a:pPr>
              <a:buNone/>
            </a:pPr>
            <a:r>
              <a:rPr lang="en-US" altLang="zh-TW" sz="2800" dirty="0" smtClean="0"/>
              <a:t>        </a:t>
            </a:r>
            <a:r>
              <a:rPr lang="en-US" altLang="zh-TW" sz="2800" dirty="0" err="1" smtClean="0"/>
              <a:t>textField.addActionListener</a:t>
            </a:r>
            <a:r>
              <a:rPr lang="en-US" altLang="zh-TW" sz="2800" dirty="0" smtClean="0"/>
              <a:t>(this);</a:t>
            </a:r>
          </a:p>
          <a:p>
            <a:pPr>
              <a:buNone/>
            </a:pPr>
            <a:r>
              <a:rPr lang="zh-TW" altLang="en-US" sz="2800" dirty="0" smtClean="0"/>
              <a:t>    </a:t>
            </a:r>
            <a:r>
              <a:rPr lang="en-US" altLang="zh-TW" sz="2800" dirty="0" smtClean="0"/>
              <a:t>}</a:t>
            </a:r>
            <a:endParaRPr lang="zh-TW" altLang="en-US" sz="2800" dirty="0"/>
          </a:p>
        </p:txBody>
      </p:sp>
    </p:spTree>
    <p:extLst>
      <p:ext uri="{BB962C8B-B14F-4D97-AF65-F5344CB8AC3E}">
        <p14:creationId xmlns:p14="http://schemas.microsoft.com/office/powerpoint/2010/main" val="36534130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4 – Client (cont’d)</a:t>
            </a:r>
            <a:endParaRPr lang="zh-TW" altLang="en-US" dirty="0"/>
          </a:p>
        </p:txBody>
      </p:sp>
      <p:sp>
        <p:nvSpPr>
          <p:cNvPr id="3" name="內容版面配置區 2"/>
          <p:cNvSpPr>
            <a:spLocks noGrp="1"/>
          </p:cNvSpPr>
          <p:nvPr>
            <p:ph idx="1"/>
          </p:nvPr>
        </p:nvSpPr>
        <p:spPr/>
        <p:txBody>
          <a:bodyPr>
            <a:normAutofit fontScale="70000" lnSpcReduction="20000"/>
          </a:bodyPr>
          <a:lstStyle/>
          <a:p>
            <a:pPr>
              <a:buNone/>
            </a:pPr>
            <a:r>
              <a:rPr lang="en-US" altLang="zh-TW" dirty="0" smtClean="0"/>
              <a:t>@Override</a:t>
            </a:r>
          </a:p>
          <a:p>
            <a:pPr>
              <a:buNone/>
            </a:pPr>
            <a:r>
              <a:rPr lang="en-US" altLang="zh-TW" dirty="0" smtClean="0"/>
              <a:t>public void </a:t>
            </a:r>
            <a:r>
              <a:rPr lang="en-US" altLang="zh-TW" dirty="0" err="1" smtClean="0"/>
              <a:t>actionPerformed</a:t>
            </a:r>
            <a:r>
              <a:rPr lang="en-US" altLang="zh-TW" dirty="0" smtClean="0"/>
              <a:t>(</a:t>
            </a:r>
            <a:r>
              <a:rPr lang="en-US" altLang="zh-TW" dirty="0" err="1" smtClean="0"/>
              <a:t>ActionEvent</a:t>
            </a:r>
            <a:r>
              <a:rPr lang="en-US" altLang="zh-TW" dirty="0" smtClean="0"/>
              <a:t> e) {</a:t>
            </a:r>
          </a:p>
          <a:p>
            <a:pPr>
              <a:buNone/>
            </a:pPr>
            <a:r>
              <a:rPr lang="en-US" altLang="zh-TW" dirty="0" smtClean="0"/>
              <a:t>	// TODO Auto-generated method stub</a:t>
            </a:r>
          </a:p>
          <a:p>
            <a:pPr>
              <a:buNone/>
            </a:pPr>
            <a:endParaRPr lang="zh-TW" altLang="en-US" dirty="0" smtClean="0"/>
          </a:p>
          <a:p>
            <a:pPr>
              <a:buNone/>
            </a:pPr>
            <a:r>
              <a:rPr lang="en-US" altLang="zh-TW" dirty="0" smtClean="0"/>
              <a:t>	try {</a:t>
            </a:r>
          </a:p>
          <a:p>
            <a:pPr>
              <a:buNone/>
            </a:pPr>
            <a:r>
              <a:rPr lang="en-US" altLang="zh-TW" i="1" dirty="0" smtClean="0"/>
              <a:t>		</a:t>
            </a:r>
            <a:r>
              <a:rPr lang="en-US" altLang="zh-TW" i="1" dirty="0" err="1" smtClean="0"/>
              <a:t>messageObj.sendMessage</a:t>
            </a:r>
            <a:r>
              <a:rPr lang="en-US" altLang="zh-TW" i="1" dirty="0" smtClean="0"/>
              <a:t>(username + ": " + </a:t>
            </a:r>
            <a:r>
              <a:rPr lang="en-US" altLang="zh-TW" i="1" dirty="0" err="1" smtClean="0"/>
              <a:t>textField.getText</a:t>
            </a:r>
            <a:r>
              <a:rPr lang="en-US" altLang="zh-TW" i="1" dirty="0" smtClean="0"/>
              <a:t>() + "\n");</a:t>
            </a:r>
          </a:p>
          <a:p>
            <a:pPr>
              <a:buNone/>
            </a:pPr>
            <a:r>
              <a:rPr lang="en-US" altLang="zh-TW" dirty="0" smtClean="0"/>
              <a:t>		</a:t>
            </a:r>
            <a:r>
              <a:rPr lang="en-US" altLang="zh-TW" dirty="0" err="1" smtClean="0"/>
              <a:t>textField.setText</a:t>
            </a:r>
            <a:r>
              <a:rPr lang="en-US" altLang="zh-TW" dirty="0" smtClean="0"/>
              <a:t>("");</a:t>
            </a:r>
          </a:p>
          <a:p>
            <a:pPr>
              <a:buNone/>
            </a:pPr>
            <a:r>
              <a:rPr lang="en-US" altLang="zh-TW" i="1" dirty="0" smtClean="0"/>
              <a:t>		</a:t>
            </a:r>
            <a:r>
              <a:rPr lang="en-US" altLang="zh-TW" i="1" dirty="0" err="1" smtClean="0"/>
              <a:t>messageObj.setPrinted</a:t>
            </a:r>
            <a:r>
              <a:rPr lang="en-US" altLang="zh-TW" i="1" dirty="0" smtClean="0"/>
              <a:t>(false);</a:t>
            </a:r>
          </a:p>
          <a:p>
            <a:pPr>
              <a:buNone/>
            </a:pPr>
            <a:r>
              <a:rPr lang="en-US" altLang="zh-TW" dirty="0" smtClean="0"/>
              <a:t>	} catch (</a:t>
            </a:r>
            <a:r>
              <a:rPr lang="en-US" altLang="zh-TW" dirty="0" err="1" smtClean="0"/>
              <a:t>RemoteException</a:t>
            </a:r>
            <a:r>
              <a:rPr lang="en-US" altLang="zh-TW" dirty="0" smtClean="0"/>
              <a:t> e1) {</a:t>
            </a:r>
          </a:p>
          <a:p>
            <a:pPr>
              <a:buNone/>
            </a:pPr>
            <a:r>
              <a:rPr lang="en-US" altLang="zh-TW" dirty="0" smtClean="0"/>
              <a:t>		// TODO Auto-generated catch block</a:t>
            </a:r>
          </a:p>
          <a:p>
            <a:pPr>
              <a:buNone/>
            </a:pPr>
            <a:r>
              <a:rPr lang="en-US" altLang="zh-TW" dirty="0" smtClean="0"/>
              <a:t>		e1.printStackTrace();</a:t>
            </a:r>
          </a:p>
          <a:p>
            <a:pPr>
              <a:buNone/>
            </a:pPr>
            <a:r>
              <a:rPr lang="en-US" altLang="zh-TW" dirty="0" smtClean="0"/>
              <a:t>	}</a:t>
            </a:r>
          </a:p>
          <a:p>
            <a:pPr>
              <a:buNone/>
            </a:pPr>
            <a:r>
              <a:rPr lang="en-US" altLang="zh-TW" dirty="0" smtClean="0"/>
              <a:t>}</a:t>
            </a:r>
            <a:endParaRPr lang="zh-TW" altLang="en-US" dirty="0"/>
          </a:p>
        </p:txBody>
      </p:sp>
    </p:spTree>
    <p:extLst>
      <p:ext uri="{BB962C8B-B14F-4D97-AF65-F5344CB8AC3E}">
        <p14:creationId xmlns:p14="http://schemas.microsoft.com/office/powerpoint/2010/main" val="10907116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4 – Client (cont’d)</a:t>
            </a:r>
            <a:endParaRPr lang="zh-TW" altLang="en-US" dirty="0"/>
          </a:p>
        </p:txBody>
      </p:sp>
      <p:sp>
        <p:nvSpPr>
          <p:cNvPr id="3" name="內容版面配置區 2"/>
          <p:cNvSpPr>
            <a:spLocks noGrp="1"/>
          </p:cNvSpPr>
          <p:nvPr>
            <p:ph idx="1"/>
          </p:nvPr>
        </p:nvSpPr>
        <p:spPr/>
        <p:txBody>
          <a:bodyPr>
            <a:normAutofit fontScale="70000" lnSpcReduction="20000"/>
          </a:bodyPr>
          <a:lstStyle/>
          <a:p>
            <a:pPr>
              <a:buNone/>
            </a:pPr>
            <a:r>
              <a:rPr lang="en-US" altLang="zh-TW" dirty="0" smtClean="0"/>
              <a:t>public static void main(String </a:t>
            </a:r>
            <a:r>
              <a:rPr lang="en-US" altLang="zh-TW" dirty="0" err="1" smtClean="0"/>
              <a:t>args</a:t>
            </a:r>
            <a:r>
              <a:rPr lang="en-US" altLang="zh-TW" dirty="0" smtClean="0"/>
              <a:t>[]) throws Exception {</a:t>
            </a:r>
          </a:p>
          <a:p>
            <a:pPr>
              <a:buNone/>
            </a:pPr>
            <a:r>
              <a:rPr lang="zh-TW" altLang="en-US" dirty="0" smtClean="0"/>
              <a:t>    </a:t>
            </a:r>
          </a:p>
          <a:p>
            <a:pPr>
              <a:buNone/>
            </a:pPr>
            <a:r>
              <a:rPr lang="en-US" altLang="zh-TW" dirty="0" smtClean="0"/>
              <a:t>        </a:t>
            </a:r>
            <a:r>
              <a:rPr lang="en-US" altLang="zh-TW" i="1" dirty="0" smtClean="0"/>
              <a:t>username = </a:t>
            </a:r>
            <a:r>
              <a:rPr lang="en-US" altLang="zh-TW" i="1" dirty="0" err="1" smtClean="0"/>
              <a:t>JOptionPane.showInputDialog</a:t>
            </a:r>
            <a:r>
              <a:rPr lang="en-US" altLang="zh-TW" i="1" dirty="0" smtClean="0"/>
              <a:t>(</a:t>
            </a:r>
          </a:p>
          <a:p>
            <a:pPr>
              <a:buNone/>
            </a:pPr>
            <a:r>
              <a:rPr lang="en-US" altLang="zh-TW" dirty="0" smtClean="0"/>
              <a:t>        	    </a:t>
            </a:r>
            <a:r>
              <a:rPr lang="en-US" altLang="zh-TW" i="1" dirty="0" smtClean="0"/>
              <a:t>frame, </a:t>
            </a:r>
          </a:p>
          <a:p>
            <a:pPr>
              <a:buNone/>
            </a:pPr>
            <a:r>
              <a:rPr lang="en-US" altLang="zh-TW" dirty="0" smtClean="0"/>
              <a:t>        	    "Please enter a name.", </a:t>
            </a:r>
          </a:p>
          <a:p>
            <a:pPr>
              <a:buNone/>
            </a:pPr>
            <a:r>
              <a:rPr lang="en-US" altLang="zh-TW" dirty="0" smtClean="0"/>
              <a:t>            	    "Set </a:t>
            </a:r>
            <a:r>
              <a:rPr lang="en-US" altLang="zh-TW" dirty="0" err="1" smtClean="0"/>
              <a:t>Chatroom</a:t>
            </a:r>
            <a:r>
              <a:rPr lang="en-US" altLang="zh-TW" dirty="0" smtClean="0"/>
              <a:t> Nickname", </a:t>
            </a:r>
          </a:p>
          <a:p>
            <a:pPr>
              <a:buNone/>
            </a:pPr>
            <a:r>
              <a:rPr lang="en-US" altLang="zh-TW" dirty="0" smtClean="0"/>
              <a:t>            	    </a:t>
            </a:r>
            <a:r>
              <a:rPr lang="en-US" altLang="zh-TW" dirty="0" err="1" smtClean="0"/>
              <a:t>JOptionPane.</a:t>
            </a:r>
            <a:r>
              <a:rPr lang="en-US" altLang="zh-TW" i="1" dirty="0" err="1" smtClean="0"/>
              <a:t>WARNING_MESSAGE</a:t>
            </a:r>
            <a:endParaRPr lang="en-US" altLang="zh-TW" i="1" dirty="0" smtClean="0"/>
          </a:p>
          <a:p>
            <a:pPr>
              <a:buNone/>
            </a:pPr>
            <a:r>
              <a:rPr lang="zh-TW" altLang="en-US" dirty="0" smtClean="0"/>
              <a:t>        </a:t>
            </a:r>
            <a:r>
              <a:rPr lang="en-US" altLang="zh-TW" dirty="0" smtClean="0"/>
              <a:t>	);</a:t>
            </a:r>
          </a:p>
          <a:p>
            <a:pPr>
              <a:buNone/>
            </a:pPr>
            <a:r>
              <a:rPr lang="zh-TW" altLang="en-US" dirty="0" smtClean="0"/>
              <a:t>    </a:t>
            </a:r>
          </a:p>
          <a:p>
            <a:pPr>
              <a:buNone/>
            </a:pPr>
            <a:r>
              <a:rPr lang="en-US" altLang="zh-TW" dirty="0" smtClean="0"/>
              <a:t>        Client </a:t>
            </a:r>
            <a:r>
              <a:rPr lang="en-US" altLang="zh-TW" dirty="0" err="1" smtClean="0"/>
              <a:t>client</a:t>
            </a:r>
            <a:r>
              <a:rPr lang="en-US" altLang="zh-TW" dirty="0" smtClean="0"/>
              <a:t> = new Client( );</a:t>
            </a:r>
          </a:p>
          <a:p>
            <a:pPr>
              <a:buNone/>
            </a:pPr>
            <a:r>
              <a:rPr lang="en-US" altLang="zh-TW" dirty="0" smtClean="0"/>
              <a:t>        </a:t>
            </a:r>
            <a:r>
              <a:rPr lang="en-US" altLang="zh-TW" dirty="0" err="1" smtClean="0"/>
              <a:t>client.setVisible</a:t>
            </a:r>
            <a:r>
              <a:rPr lang="en-US" altLang="zh-TW" dirty="0" smtClean="0"/>
              <a:t>(true);</a:t>
            </a:r>
          </a:p>
          <a:p>
            <a:pPr>
              <a:buNone/>
            </a:pPr>
            <a:r>
              <a:rPr lang="zh-TW" altLang="en-US" dirty="0" smtClean="0"/>
              <a:t>    </a:t>
            </a:r>
          </a:p>
        </p:txBody>
      </p:sp>
    </p:spTree>
    <p:extLst>
      <p:ext uri="{BB962C8B-B14F-4D97-AF65-F5344CB8AC3E}">
        <p14:creationId xmlns:p14="http://schemas.microsoft.com/office/powerpoint/2010/main" val="12805247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4 – Client (cont’d)</a:t>
            </a:r>
            <a:endParaRPr lang="zh-TW" altLang="en-US" dirty="0"/>
          </a:p>
        </p:txBody>
      </p:sp>
      <p:sp>
        <p:nvSpPr>
          <p:cNvPr id="3" name="內容版面配置區 2"/>
          <p:cNvSpPr>
            <a:spLocks noGrp="1"/>
          </p:cNvSpPr>
          <p:nvPr>
            <p:ph idx="1"/>
          </p:nvPr>
        </p:nvSpPr>
        <p:spPr>
          <a:xfrm>
            <a:off x="609600" y="1600205"/>
            <a:ext cx="10972800" cy="5257795"/>
          </a:xfrm>
        </p:spPr>
        <p:txBody>
          <a:bodyPr>
            <a:normAutofit fontScale="62500" lnSpcReduction="20000"/>
          </a:bodyPr>
          <a:lstStyle/>
          <a:p>
            <a:pPr>
              <a:buNone/>
            </a:pPr>
            <a:r>
              <a:rPr lang="en-US" altLang="zh-TW" sz="3800" dirty="0" smtClean="0"/>
              <a:t>      if (</a:t>
            </a:r>
            <a:r>
              <a:rPr lang="en-US" altLang="zh-TW" sz="3800" dirty="0" err="1" smtClean="0"/>
              <a:t>System.</a:t>
            </a:r>
            <a:r>
              <a:rPr lang="en-US" altLang="zh-TW" sz="3800" i="1" dirty="0" err="1" smtClean="0"/>
              <a:t>getSecurityManager</a:t>
            </a:r>
            <a:r>
              <a:rPr lang="en-US" altLang="zh-TW" sz="3800" i="1" dirty="0" smtClean="0"/>
              <a:t>() == null)</a:t>
            </a:r>
          </a:p>
          <a:p>
            <a:pPr>
              <a:buNone/>
            </a:pPr>
            <a:r>
              <a:rPr lang="en-US" altLang="zh-TW" sz="3800" dirty="0" smtClean="0"/>
              <a:t>            </a:t>
            </a:r>
            <a:r>
              <a:rPr lang="en-US" altLang="zh-TW" sz="3800" dirty="0" err="1" smtClean="0"/>
              <a:t>System.</a:t>
            </a:r>
            <a:r>
              <a:rPr lang="en-US" altLang="zh-TW" sz="3800" i="1" dirty="0" err="1" smtClean="0"/>
              <a:t>setSecurityManager</a:t>
            </a:r>
            <a:r>
              <a:rPr lang="en-US" altLang="zh-TW" sz="3800" i="1" dirty="0" smtClean="0"/>
              <a:t>(new </a:t>
            </a:r>
            <a:r>
              <a:rPr lang="en-US" altLang="zh-TW" sz="3800" i="1" dirty="0" err="1" smtClean="0"/>
              <a:t>RMISecurityManager</a:t>
            </a:r>
            <a:r>
              <a:rPr lang="en-US" altLang="zh-TW" sz="3800" i="1" dirty="0" smtClean="0"/>
              <a:t>());</a:t>
            </a:r>
          </a:p>
          <a:p>
            <a:pPr>
              <a:buNone/>
            </a:pPr>
            <a:endParaRPr lang="zh-TW" altLang="en-US" sz="3800" dirty="0" smtClean="0"/>
          </a:p>
          <a:p>
            <a:pPr>
              <a:buNone/>
            </a:pPr>
            <a:r>
              <a:rPr lang="en-US" altLang="zh-TW" sz="3800" i="1" dirty="0" smtClean="0"/>
              <a:t>      </a:t>
            </a:r>
            <a:r>
              <a:rPr lang="en-US" altLang="zh-TW" sz="3800" i="1" dirty="0" err="1" smtClean="0"/>
              <a:t>messageObj</a:t>
            </a:r>
            <a:r>
              <a:rPr lang="en-US" altLang="zh-TW" sz="3800" i="1" dirty="0" smtClean="0"/>
              <a:t> = (</a:t>
            </a:r>
            <a:r>
              <a:rPr lang="en-US" altLang="zh-TW" sz="3800" i="1" dirty="0" err="1" smtClean="0"/>
              <a:t>ObjectIntf</a:t>
            </a:r>
            <a:r>
              <a:rPr lang="en-US" altLang="zh-TW" sz="3800" i="1" dirty="0" smtClean="0"/>
              <a:t>) </a:t>
            </a:r>
            <a:r>
              <a:rPr lang="en-US" altLang="zh-TW" sz="3800" i="1" dirty="0" err="1" smtClean="0"/>
              <a:t>Naming.lookup</a:t>
            </a:r>
            <a:r>
              <a:rPr lang="en-US" altLang="zh-TW" sz="3800" i="1" dirty="0" smtClean="0"/>
              <a:t>("rmi://localhost:2000/messageObject");</a:t>
            </a:r>
          </a:p>
          <a:p>
            <a:pPr>
              <a:buNone/>
            </a:pPr>
            <a:endParaRPr lang="zh-TW" altLang="en-US" sz="3800" dirty="0" smtClean="0"/>
          </a:p>
          <a:p>
            <a:pPr>
              <a:buNone/>
            </a:pPr>
            <a:r>
              <a:rPr lang="en-US" altLang="zh-TW" sz="3800" dirty="0" smtClean="0"/>
              <a:t>      while(true)</a:t>
            </a:r>
          </a:p>
          <a:p>
            <a:pPr>
              <a:buNone/>
            </a:pPr>
            <a:r>
              <a:rPr lang="en-US" altLang="zh-TW" sz="3800" dirty="0" smtClean="0"/>
              <a:t>      {</a:t>
            </a:r>
          </a:p>
          <a:p>
            <a:pPr>
              <a:buNone/>
            </a:pPr>
            <a:r>
              <a:rPr lang="en-US" altLang="zh-TW" sz="3800" dirty="0" smtClean="0"/>
              <a:t>            if(!</a:t>
            </a:r>
            <a:r>
              <a:rPr lang="en-US" altLang="zh-TW" sz="3800" i="1" dirty="0" err="1" smtClean="0"/>
              <a:t>messageObj.isPrinted</a:t>
            </a:r>
            <a:r>
              <a:rPr lang="en-US" altLang="zh-TW" sz="3800" i="1" dirty="0" smtClean="0"/>
              <a:t>())</a:t>
            </a:r>
          </a:p>
          <a:p>
            <a:pPr>
              <a:buNone/>
            </a:pPr>
            <a:r>
              <a:rPr lang="en-US" altLang="zh-TW" sz="3800" dirty="0" smtClean="0"/>
              <a:t>	      {</a:t>
            </a:r>
          </a:p>
          <a:p>
            <a:pPr>
              <a:buNone/>
            </a:pPr>
            <a:r>
              <a:rPr lang="en-US" altLang="zh-TW" sz="3800" i="1" dirty="0" smtClean="0"/>
              <a:t>		    </a:t>
            </a:r>
            <a:r>
              <a:rPr lang="en-US" altLang="zh-TW" sz="3800" i="1" dirty="0" err="1" smtClean="0"/>
              <a:t>messageArea.append</a:t>
            </a:r>
            <a:r>
              <a:rPr lang="en-US" altLang="zh-TW" sz="3800" i="1" dirty="0" smtClean="0"/>
              <a:t>(</a:t>
            </a:r>
            <a:r>
              <a:rPr lang="en-US" altLang="zh-TW" sz="3800" i="1" dirty="0" err="1" smtClean="0"/>
              <a:t>messageObj.getMessage</a:t>
            </a:r>
            <a:r>
              <a:rPr lang="en-US" altLang="zh-TW" sz="3800" i="1" dirty="0" smtClean="0"/>
              <a:t>());</a:t>
            </a:r>
          </a:p>
          <a:p>
            <a:pPr>
              <a:buNone/>
            </a:pPr>
            <a:r>
              <a:rPr lang="en-US" altLang="zh-TW" sz="3800" i="1" dirty="0" smtClean="0"/>
              <a:t>		    </a:t>
            </a:r>
            <a:r>
              <a:rPr lang="en-US" altLang="zh-TW" sz="3800" i="1" dirty="0" err="1" smtClean="0"/>
              <a:t>messageObj.setPrinted</a:t>
            </a:r>
            <a:r>
              <a:rPr lang="en-US" altLang="zh-TW" sz="3800" i="1" dirty="0" smtClean="0"/>
              <a:t>(true);</a:t>
            </a:r>
          </a:p>
          <a:p>
            <a:pPr>
              <a:buNone/>
            </a:pPr>
            <a:r>
              <a:rPr lang="en-US" altLang="zh-TW" sz="3800" dirty="0" smtClean="0"/>
              <a:t>	      }</a:t>
            </a:r>
          </a:p>
          <a:p>
            <a:pPr>
              <a:buNone/>
            </a:pPr>
            <a:r>
              <a:rPr lang="en-US" altLang="zh-TW" sz="3800" dirty="0" smtClean="0"/>
              <a:t>	}</a:t>
            </a:r>
          </a:p>
          <a:p>
            <a:pPr>
              <a:buNone/>
            </a:pPr>
            <a:r>
              <a:rPr lang="en-US" altLang="zh-TW" sz="3800" dirty="0" smtClean="0"/>
              <a:t>}</a:t>
            </a:r>
            <a:endParaRPr lang="zh-TW" altLang="en-US" sz="3800" dirty="0" smtClean="0"/>
          </a:p>
          <a:p>
            <a:endParaRPr lang="zh-TW" altLang="en-US" dirty="0"/>
          </a:p>
        </p:txBody>
      </p:sp>
    </p:spTree>
    <p:extLst>
      <p:ext uri="{BB962C8B-B14F-4D97-AF65-F5344CB8AC3E}">
        <p14:creationId xmlns:p14="http://schemas.microsoft.com/office/powerpoint/2010/main" val="22700999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4 – Executing</a:t>
            </a:r>
            <a:endParaRPr lang="zh-TW" altLang="en-US" dirty="0"/>
          </a:p>
        </p:txBody>
      </p:sp>
      <p:pic>
        <p:nvPicPr>
          <p:cNvPr id="4" name="內容版面配置區 3" descr="新圖片 (0).bmp"/>
          <p:cNvPicPr>
            <a:picLocks noGrp="1" noChangeAspect="1"/>
          </p:cNvPicPr>
          <p:nvPr>
            <p:ph idx="1"/>
          </p:nvPr>
        </p:nvPicPr>
        <p:blipFill>
          <a:blip r:embed="rId2"/>
          <a:stretch>
            <a:fillRect/>
          </a:stretch>
        </p:blipFill>
        <p:spPr>
          <a:xfrm>
            <a:off x="2872190" y="1748895"/>
            <a:ext cx="6447619" cy="4228572"/>
          </a:xfrm>
        </p:spPr>
      </p:pic>
    </p:spTree>
    <p:extLst>
      <p:ext uri="{BB962C8B-B14F-4D97-AF65-F5344CB8AC3E}">
        <p14:creationId xmlns:p14="http://schemas.microsoft.com/office/powerpoint/2010/main" val="39166917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4 – Executing (cont’d)</a:t>
            </a:r>
            <a:endParaRPr lang="zh-TW" altLang="en-US" dirty="0"/>
          </a:p>
        </p:txBody>
      </p:sp>
      <p:pic>
        <p:nvPicPr>
          <p:cNvPr id="4" name="內容版面配置區 3" descr="新圖片 (1).bmp"/>
          <p:cNvPicPr>
            <a:picLocks noGrp="1" noChangeAspect="1"/>
          </p:cNvPicPr>
          <p:nvPr>
            <p:ph idx="1"/>
          </p:nvPr>
        </p:nvPicPr>
        <p:blipFill>
          <a:blip r:embed="rId2"/>
          <a:stretch>
            <a:fillRect/>
          </a:stretch>
        </p:blipFill>
        <p:spPr>
          <a:xfrm>
            <a:off x="3268155" y="1600200"/>
            <a:ext cx="5655689" cy="4525963"/>
          </a:xfrm>
        </p:spPr>
      </p:pic>
    </p:spTree>
    <p:extLst>
      <p:ext uri="{BB962C8B-B14F-4D97-AF65-F5344CB8AC3E}">
        <p14:creationId xmlns:p14="http://schemas.microsoft.com/office/powerpoint/2010/main" val="24093343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4 – Executing (cont’d)</a:t>
            </a:r>
            <a:endParaRPr lang="zh-TW" altLang="en-US" dirty="0"/>
          </a:p>
        </p:txBody>
      </p:sp>
      <p:pic>
        <p:nvPicPr>
          <p:cNvPr id="4" name="內容版面配置區 3" descr="新圖片 (2).bmp"/>
          <p:cNvPicPr>
            <a:picLocks noGrp="1" noChangeAspect="1"/>
          </p:cNvPicPr>
          <p:nvPr>
            <p:ph idx="1"/>
          </p:nvPr>
        </p:nvPicPr>
        <p:blipFill>
          <a:blip r:embed="rId2"/>
          <a:stretch>
            <a:fillRect/>
          </a:stretch>
        </p:blipFill>
        <p:spPr>
          <a:xfrm>
            <a:off x="1524571" y="2929848"/>
            <a:ext cx="9142858" cy="1866667"/>
          </a:xfrm>
        </p:spPr>
      </p:pic>
    </p:spTree>
    <p:extLst>
      <p:ext uri="{BB962C8B-B14F-4D97-AF65-F5344CB8AC3E}">
        <p14:creationId xmlns:p14="http://schemas.microsoft.com/office/powerpoint/2010/main" val="9766710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4 – Executing (cont’d)</a:t>
            </a:r>
            <a:endParaRPr lang="zh-TW" altLang="en-US" dirty="0"/>
          </a:p>
        </p:txBody>
      </p:sp>
      <p:pic>
        <p:nvPicPr>
          <p:cNvPr id="4" name="內容版面配置區 3" descr="新圖片 (3).bmp"/>
          <p:cNvPicPr>
            <a:picLocks noGrp="1" noChangeAspect="1"/>
          </p:cNvPicPr>
          <p:nvPr>
            <p:ph idx="1"/>
          </p:nvPr>
        </p:nvPicPr>
        <p:blipFill>
          <a:blip r:embed="rId2"/>
          <a:stretch>
            <a:fillRect/>
          </a:stretch>
        </p:blipFill>
        <p:spPr>
          <a:xfrm>
            <a:off x="3264625" y="1600200"/>
            <a:ext cx="5662750" cy="4525963"/>
          </a:xfrm>
        </p:spPr>
      </p:pic>
    </p:spTree>
    <p:extLst>
      <p:ext uri="{BB962C8B-B14F-4D97-AF65-F5344CB8AC3E}">
        <p14:creationId xmlns:p14="http://schemas.microsoft.com/office/powerpoint/2010/main" val="5991821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4 – Executing (cont’d)</a:t>
            </a:r>
            <a:endParaRPr lang="zh-TW" altLang="en-US" dirty="0"/>
          </a:p>
        </p:txBody>
      </p:sp>
      <p:pic>
        <p:nvPicPr>
          <p:cNvPr id="4" name="內容版面配置區 3" descr="新圖片 (4).bmp"/>
          <p:cNvPicPr>
            <a:picLocks noGrp="1" noChangeAspect="1"/>
          </p:cNvPicPr>
          <p:nvPr>
            <p:ph idx="1"/>
          </p:nvPr>
        </p:nvPicPr>
        <p:blipFill>
          <a:blip r:embed="rId2"/>
          <a:stretch>
            <a:fillRect/>
          </a:stretch>
        </p:blipFill>
        <p:spPr>
          <a:xfrm>
            <a:off x="4629333" y="3191753"/>
            <a:ext cx="2933334" cy="1342857"/>
          </a:xfrm>
        </p:spPr>
      </p:pic>
    </p:spTree>
    <p:extLst>
      <p:ext uri="{BB962C8B-B14F-4D97-AF65-F5344CB8AC3E}">
        <p14:creationId xmlns:p14="http://schemas.microsoft.com/office/powerpoint/2010/main" val="422408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Create socket(continued)</a:t>
            </a:r>
          </a:p>
        </p:txBody>
      </p:sp>
      <p:sp>
        <p:nvSpPr>
          <p:cNvPr id="3" name="内容占位符 2"/>
          <p:cNvSpPr>
            <a:spLocks noGrp="1"/>
          </p:cNvSpPr>
          <p:nvPr>
            <p:ph idx="1"/>
          </p:nvPr>
        </p:nvSpPr>
        <p:spPr/>
        <p:txBody>
          <a:bodyPr>
            <a:normAutofit/>
          </a:bodyPr>
          <a:lstStyle/>
          <a:p>
            <a:pPr>
              <a:lnSpc>
                <a:spcPct val="150000"/>
              </a:lnSpc>
            </a:pPr>
            <a:r>
              <a:rPr lang="en-US" sz="1800" dirty="0">
                <a:solidFill>
                  <a:schemeClr val="tx1"/>
                </a:solidFill>
              </a:rPr>
              <a:t>Socket client = new Socket("</a:t>
            </a:r>
            <a:r>
              <a:rPr lang="en-US" sz="1800" dirty="0" smtClean="0">
                <a:solidFill>
                  <a:schemeClr val="tx1"/>
                </a:solidFill>
              </a:rPr>
              <a:t>127.0.0,1", </a:t>
            </a:r>
            <a:r>
              <a:rPr lang="en-US" sz="1800" dirty="0">
                <a:solidFill>
                  <a:schemeClr val="tx1"/>
                </a:solidFill>
              </a:rPr>
              <a:t>80);</a:t>
            </a:r>
            <a:endParaRPr lang="en-US" sz="1800" dirty="0"/>
          </a:p>
          <a:p>
            <a:pPr>
              <a:lnSpc>
                <a:spcPct val="150000"/>
              </a:lnSpc>
            </a:pPr>
            <a:r>
              <a:rPr lang="en-US" sz="1800" dirty="0" err="1" smtClean="0">
                <a:solidFill>
                  <a:schemeClr val="tx1"/>
                </a:solidFill>
              </a:rPr>
              <a:t>ServerSocket</a:t>
            </a:r>
            <a:r>
              <a:rPr lang="en-US" sz="1800" dirty="0" smtClean="0">
                <a:solidFill>
                  <a:schemeClr val="tx1"/>
                </a:solidFill>
              </a:rPr>
              <a:t> </a:t>
            </a:r>
            <a:r>
              <a:rPr lang="en-US" sz="1800" dirty="0">
                <a:solidFill>
                  <a:schemeClr val="tx1"/>
                </a:solidFill>
              </a:rPr>
              <a:t>server = new </a:t>
            </a:r>
            <a:r>
              <a:rPr lang="en-US" sz="1800" dirty="0" err="1">
                <a:solidFill>
                  <a:schemeClr val="tx1"/>
                </a:solidFill>
              </a:rPr>
              <a:t>ServerSocket</a:t>
            </a:r>
            <a:r>
              <a:rPr lang="en-US" sz="1800" dirty="0">
                <a:solidFill>
                  <a:schemeClr val="tx1"/>
                </a:solidFill>
              </a:rPr>
              <a:t>(80);</a:t>
            </a:r>
            <a:endParaRPr lang="en-US" sz="1800" dirty="0"/>
          </a:p>
          <a:p>
            <a:pPr marL="0" indent="0">
              <a:lnSpc>
                <a:spcPct val="150000"/>
              </a:lnSpc>
              <a:buNone/>
            </a:pPr>
            <a:r>
              <a:rPr lang="en-US" sz="1800" dirty="0">
                <a:solidFill>
                  <a:schemeClr val="tx1"/>
                </a:solidFill>
              </a:rPr>
              <a:t>　</a:t>
            </a:r>
            <a:r>
              <a:rPr lang="en-US" sz="1800" dirty="0" smtClean="0">
                <a:solidFill>
                  <a:schemeClr val="tx1"/>
                </a:solidFill>
              </a:rPr>
              <a:t> </a:t>
            </a:r>
            <a:r>
              <a:rPr lang="en-US" altLang="zh-CN" sz="1800" dirty="0" smtClean="0">
                <a:solidFill>
                  <a:schemeClr val="tx1"/>
                </a:solidFill>
              </a:rPr>
              <a:t>Here should pay attention to choosing a port number</a:t>
            </a:r>
            <a:r>
              <a:rPr lang="zh-CN" altLang="en-US" sz="1800" dirty="0" smtClean="0">
                <a:solidFill>
                  <a:schemeClr val="tx1"/>
                </a:solidFill>
              </a:rPr>
              <a:t>。</a:t>
            </a:r>
            <a:r>
              <a:rPr lang="en-US" altLang="zh-CN" sz="1800" dirty="0" smtClean="0">
                <a:solidFill>
                  <a:schemeClr val="tx1"/>
                </a:solidFill>
              </a:rPr>
              <a:t>Each port offers a specific service ,so only the port number is correct then the service can be served accordingly .</a:t>
            </a:r>
            <a:r>
              <a:rPr lang="zh-CN" altLang="en-US" sz="1800" dirty="0" smtClean="0">
                <a:solidFill>
                  <a:schemeClr val="tx1"/>
                </a:solidFill>
              </a:rPr>
              <a:t> </a:t>
            </a:r>
            <a:r>
              <a:rPr lang="en-US" altLang="zh-CN" sz="1800" dirty="0" smtClean="0">
                <a:solidFill>
                  <a:schemeClr val="tx1"/>
                </a:solidFill>
              </a:rPr>
              <a:t>0~1023</a:t>
            </a:r>
            <a:r>
              <a:rPr lang="zh-CN" altLang="en-US" sz="1800" dirty="0" smtClean="0">
                <a:solidFill>
                  <a:schemeClr val="tx1"/>
                </a:solidFill>
              </a:rPr>
              <a:t> </a:t>
            </a:r>
            <a:r>
              <a:rPr lang="en-US" altLang="zh-CN" sz="1800" dirty="0" smtClean="0">
                <a:solidFill>
                  <a:schemeClr val="tx1"/>
                </a:solidFill>
              </a:rPr>
              <a:t>port number are reserved for the system</a:t>
            </a:r>
            <a:r>
              <a:rPr lang="zh-CN" altLang="en-US" sz="1800" dirty="0" smtClean="0">
                <a:solidFill>
                  <a:schemeClr val="tx1"/>
                </a:solidFill>
              </a:rPr>
              <a:t>，</a:t>
            </a:r>
            <a:r>
              <a:rPr lang="en-US" altLang="zh-CN" sz="1800" dirty="0" err="1" smtClean="0">
                <a:solidFill>
                  <a:schemeClr val="tx1"/>
                </a:solidFill>
              </a:rPr>
              <a:t>eg</a:t>
            </a:r>
            <a:r>
              <a:rPr lang="en-US" altLang="zh-CN" sz="1800" dirty="0" smtClean="0">
                <a:solidFill>
                  <a:schemeClr val="tx1"/>
                </a:solidFill>
              </a:rPr>
              <a:t> port for http is 80 ,port for telnet service is 23, for </a:t>
            </a:r>
            <a:r>
              <a:rPr lang="en-US" sz="1800" dirty="0" smtClean="0">
                <a:solidFill>
                  <a:schemeClr val="tx1"/>
                </a:solidFill>
              </a:rPr>
              <a:t>ftp</a:t>
            </a:r>
            <a:r>
              <a:rPr lang="zh-CN" altLang="en-US" sz="1800" dirty="0">
                <a:solidFill>
                  <a:schemeClr val="tx1"/>
                </a:solidFill>
              </a:rPr>
              <a:t> </a:t>
            </a:r>
            <a:r>
              <a:rPr lang="en-US" altLang="zh-CN" sz="1800" dirty="0" smtClean="0">
                <a:solidFill>
                  <a:schemeClr val="tx1"/>
                </a:solidFill>
              </a:rPr>
              <a:t>service port is</a:t>
            </a:r>
            <a:r>
              <a:rPr lang="zh-CN" altLang="en-US" sz="1800" dirty="0">
                <a:solidFill>
                  <a:schemeClr val="tx1"/>
                </a:solidFill>
              </a:rPr>
              <a:t> </a:t>
            </a:r>
            <a:r>
              <a:rPr lang="en-US" altLang="zh-CN" sz="1800" dirty="0" smtClean="0">
                <a:solidFill>
                  <a:schemeClr val="tx1"/>
                </a:solidFill>
              </a:rPr>
              <a:t>21, so when we choose a port number ,we’d better choose one larger than 1024.</a:t>
            </a:r>
            <a:endParaRPr lang="zh-CN" altLang="en-US" sz="1800" dirty="0"/>
          </a:p>
          <a:p>
            <a:pPr>
              <a:lnSpc>
                <a:spcPct val="150000"/>
              </a:lnSpc>
            </a:pPr>
            <a:r>
              <a:rPr lang="en-US" altLang="zh-CN" sz="1800" dirty="0" smtClean="0">
                <a:solidFill>
                  <a:schemeClr val="tx1"/>
                </a:solidFill>
              </a:rPr>
              <a:t>If an errors happens when we create a socket ,it will result in </a:t>
            </a:r>
            <a:r>
              <a:rPr lang="en-US" altLang="zh-CN" sz="1800" dirty="0" err="1" smtClean="0">
                <a:solidFill>
                  <a:schemeClr val="tx1"/>
                </a:solidFill>
              </a:rPr>
              <a:t>IOException</a:t>
            </a:r>
            <a:r>
              <a:rPr lang="en-US" sz="1800" dirty="0" err="1" smtClean="0">
                <a:solidFill>
                  <a:schemeClr val="tx1"/>
                </a:solidFill>
              </a:rPr>
              <a:t>，we</a:t>
            </a:r>
            <a:r>
              <a:rPr lang="en-US" sz="1800" dirty="0" smtClean="0">
                <a:solidFill>
                  <a:schemeClr val="tx1"/>
                </a:solidFill>
              </a:rPr>
              <a:t> must deal with it ,</a:t>
            </a:r>
            <a:r>
              <a:rPr lang="en-US" altLang="zh-CN" sz="1800" dirty="0" smtClean="0">
                <a:solidFill>
                  <a:schemeClr val="tx1"/>
                </a:solidFill>
              </a:rPr>
              <a:t>so when create  </a:t>
            </a:r>
            <a:r>
              <a:rPr lang="en-US" sz="1800" dirty="0" smtClean="0">
                <a:solidFill>
                  <a:schemeClr val="tx1"/>
                </a:solidFill>
              </a:rPr>
              <a:t>Socket</a:t>
            </a:r>
            <a:r>
              <a:rPr lang="zh-CN" altLang="en-US" sz="1800" dirty="0" smtClean="0">
                <a:solidFill>
                  <a:schemeClr val="tx1"/>
                </a:solidFill>
              </a:rPr>
              <a:t> </a:t>
            </a:r>
            <a:r>
              <a:rPr lang="en-US" altLang="zh-CN" sz="1800" dirty="0" smtClean="0">
                <a:solidFill>
                  <a:schemeClr val="tx1"/>
                </a:solidFill>
              </a:rPr>
              <a:t>or </a:t>
            </a:r>
            <a:r>
              <a:rPr lang="en-US" sz="1800" dirty="0" err="1" smtClean="0">
                <a:solidFill>
                  <a:schemeClr val="tx1"/>
                </a:solidFill>
              </a:rPr>
              <a:t>ServerSocket</a:t>
            </a:r>
            <a:r>
              <a:rPr lang="en-US" sz="1800" dirty="0" smtClean="0">
                <a:solidFill>
                  <a:schemeClr val="tx1"/>
                </a:solidFill>
              </a:rPr>
              <a:t>, we must either catch it or throw it .</a:t>
            </a:r>
            <a:endParaRPr lang="en-US" sz="1800" dirty="0"/>
          </a:p>
        </p:txBody>
      </p:sp>
    </p:spTree>
    <p:extLst>
      <p:ext uri="{BB962C8B-B14F-4D97-AF65-F5344CB8AC3E}">
        <p14:creationId xmlns:p14="http://schemas.microsoft.com/office/powerpoint/2010/main" val="412566667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4 – Result</a:t>
            </a:r>
            <a:endParaRPr lang="zh-TW" altLang="en-US" dirty="0"/>
          </a:p>
        </p:txBody>
      </p:sp>
      <p:pic>
        <p:nvPicPr>
          <p:cNvPr id="4" name="內容版面配置區 3" descr="新圖片 (5).bmp"/>
          <p:cNvPicPr>
            <a:picLocks noGrp="1" noChangeAspect="1"/>
          </p:cNvPicPr>
          <p:nvPr>
            <p:ph idx="1"/>
          </p:nvPr>
        </p:nvPicPr>
        <p:blipFill>
          <a:blip r:embed="rId2"/>
          <a:stretch>
            <a:fillRect/>
          </a:stretch>
        </p:blipFill>
        <p:spPr>
          <a:xfrm>
            <a:off x="4186476" y="2891753"/>
            <a:ext cx="3819048" cy="1942857"/>
          </a:xfrm>
        </p:spPr>
      </p:pic>
    </p:spTree>
    <p:extLst>
      <p:ext uri="{BB962C8B-B14F-4D97-AF65-F5344CB8AC3E}">
        <p14:creationId xmlns:p14="http://schemas.microsoft.com/office/powerpoint/2010/main" val="13367227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4 – Result (cont’d)</a:t>
            </a:r>
            <a:endParaRPr lang="zh-TW" altLang="en-US" dirty="0"/>
          </a:p>
        </p:txBody>
      </p:sp>
      <p:pic>
        <p:nvPicPr>
          <p:cNvPr id="4" name="內容版面配置區 3" descr="新圖片 (6).bmp"/>
          <p:cNvPicPr>
            <a:picLocks noGrp="1" noChangeAspect="1"/>
          </p:cNvPicPr>
          <p:nvPr>
            <p:ph idx="1"/>
          </p:nvPr>
        </p:nvPicPr>
        <p:blipFill>
          <a:blip r:embed="rId2"/>
          <a:stretch>
            <a:fillRect/>
          </a:stretch>
        </p:blipFill>
        <p:spPr>
          <a:xfrm>
            <a:off x="2467428" y="1725086"/>
            <a:ext cx="7257143" cy="4276191"/>
          </a:xfrm>
        </p:spPr>
      </p:pic>
    </p:spTree>
    <p:extLst>
      <p:ext uri="{BB962C8B-B14F-4D97-AF65-F5344CB8AC3E}">
        <p14:creationId xmlns:p14="http://schemas.microsoft.com/office/powerpoint/2010/main" val="28476776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Example 4 – Result (cont’d)</a:t>
            </a:r>
            <a:endParaRPr lang="zh-TW" altLang="en-US" dirty="0"/>
          </a:p>
        </p:txBody>
      </p:sp>
      <p:pic>
        <p:nvPicPr>
          <p:cNvPr id="4" name="內容版面配置區 3" descr="新圖片 (7).bmp"/>
          <p:cNvPicPr>
            <a:picLocks noGrp="1" noChangeAspect="1"/>
          </p:cNvPicPr>
          <p:nvPr>
            <p:ph idx="1"/>
          </p:nvPr>
        </p:nvPicPr>
        <p:blipFill>
          <a:blip r:embed="rId2"/>
          <a:stretch>
            <a:fillRect/>
          </a:stretch>
        </p:blipFill>
        <p:spPr>
          <a:xfrm>
            <a:off x="2092782" y="1600200"/>
            <a:ext cx="8006435" cy="4525963"/>
          </a:xfrm>
        </p:spPr>
      </p:pic>
    </p:spTree>
    <p:extLst>
      <p:ext uri="{BB962C8B-B14F-4D97-AF65-F5344CB8AC3E}">
        <p14:creationId xmlns:p14="http://schemas.microsoft.com/office/powerpoint/2010/main" val="247150690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vs. Socket</a:t>
            </a:r>
            <a:endParaRPr lang="zh-TW" altLang="en-US" dirty="0"/>
          </a:p>
        </p:txBody>
      </p:sp>
      <p:sp>
        <p:nvSpPr>
          <p:cNvPr id="3" name="內容版面配置區 2"/>
          <p:cNvSpPr>
            <a:spLocks noGrp="1"/>
          </p:cNvSpPr>
          <p:nvPr>
            <p:ph idx="1"/>
          </p:nvPr>
        </p:nvSpPr>
        <p:spPr/>
        <p:txBody>
          <a:bodyPr>
            <a:normAutofit/>
          </a:bodyPr>
          <a:lstStyle/>
          <a:p>
            <a:r>
              <a:rPr lang="en-US" altLang="zh-TW" dirty="0" smtClean="0"/>
              <a:t>RMI is built on top of sockets. It translates method calls and return values and sends those through sockets.</a:t>
            </a:r>
          </a:p>
          <a:p>
            <a:r>
              <a:rPr lang="en-US" altLang="zh-TW" dirty="0" smtClean="0"/>
              <a:t>Sockets are used for </a:t>
            </a:r>
            <a:r>
              <a:rPr lang="en-US" altLang="zh-TW" b="1" dirty="0" smtClean="0"/>
              <a:t>transferring data</a:t>
            </a:r>
          </a:p>
          <a:p>
            <a:pPr>
              <a:buNone/>
            </a:pPr>
            <a:r>
              <a:rPr lang="en-US" altLang="zh-TW" dirty="0" smtClean="0"/>
              <a:t>    RMI is a Java-specific protocol for </a:t>
            </a:r>
            <a:r>
              <a:rPr lang="en-US" altLang="zh-TW" b="1" dirty="0" smtClean="0"/>
              <a:t>invoking methods</a:t>
            </a:r>
          </a:p>
          <a:p>
            <a:r>
              <a:rPr lang="en-US" altLang="zh-TW" dirty="0" smtClean="0"/>
              <a:t>Sockets are for low-level network communication</a:t>
            </a:r>
          </a:p>
          <a:p>
            <a:pPr>
              <a:buNone/>
            </a:pPr>
            <a:r>
              <a:rPr lang="en-US" altLang="zh-TW" dirty="0" smtClean="0"/>
              <a:t>    RMI is for high-level Java-to-Java distributed computing</a:t>
            </a:r>
          </a:p>
        </p:txBody>
      </p:sp>
    </p:spTree>
    <p:extLst>
      <p:ext uri="{BB962C8B-B14F-4D97-AF65-F5344CB8AC3E}">
        <p14:creationId xmlns:p14="http://schemas.microsoft.com/office/powerpoint/2010/main" val="276454894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RMI vs. Socket (cont’d)</a:t>
            </a:r>
            <a:endParaRPr lang="zh-TW" altLang="en-US" dirty="0"/>
          </a:p>
        </p:txBody>
      </p:sp>
      <p:sp>
        <p:nvSpPr>
          <p:cNvPr id="3" name="內容版面配置區 2"/>
          <p:cNvSpPr>
            <a:spLocks noGrp="1"/>
          </p:cNvSpPr>
          <p:nvPr>
            <p:ph idx="1"/>
          </p:nvPr>
        </p:nvSpPr>
        <p:spPr/>
        <p:txBody>
          <a:bodyPr/>
          <a:lstStyle/>
          <a:p>
            <a:r>
              <a:rPr lang="en-US" altLang="zh-TW" dirty="0" smtClean="0"/>
              <a:t>Socket - you have to handle exactly which sockets are being used, you specify TCP or UDP, you handle all the formatting of messages travelling between client and server. </a:t>
            </a:r>
          </a:p>
          <a:p>
            <a:pPr>
              <a:buNone/>
            </a:pPr>
            <a:r>
              <a:rPr lang="en-US" altLang="zh-TW" dirty="0" smtClean="0"/>
              <a:t>    RMI - hides much of the network specific code, you don't have to worry about specific ports used, RMI handles the formatting of messages between client and server.</a:t>
            </a:r>
            <a:endParaRPr lang="zh-TW" altLang="en-US" dirty="0" smtClean="0"/>
          </a:p>
          <a:p>
            <a:endParaRPr lang="zh-TW" altLang="en-US" dirty="0"/>
          </a:p>
        </p:txBody>
      </p:sp>
    </p:spTree>
    <p:extLst>
      <p:ext uri="{BB962C8B-B14F-4D97-AF65-F5344CB8AC3E}">
        <p14:creationId xmlns:p14="http://schemas.microsoft.com/office/powerpoint/2010/main" val="6442194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a:t>
            </a:r>
            <a:r>
              <a:rPr lang="en-US" dirty="0" err="1" smtClean="0"/>
              <a:t>Remoting</a:t>
            </a:r>
            <a:r>
              <a:rPr lang="en-US" dirty="0" smtClean="0"/>
              <a:t> (C#)</a:t>
            </a:r>
            <a:endParaRPr lang="en-US" dirty="0"/>
          </a:p>
        </p:txBody>
      </p:sp>
      <p:sp>
        <p:nvSpPr>
          <p:cNvPr id="3" name="Content Placeholder 2"/>
          <p:cNvSpPr>
            <a:spLocks noGrp="1"/>
          </p:cNvSpPr>
          <p:nvPr>
            <p:ph idx="1"/>
          </p:nvPr>
        </p:nvSpPr>
        <p:spPr>
          <a:xfrm>
            <a:off x="609600" y="1347107"/>
            <a:ext cx="10972800" cy="5127172"/>
          </a:xfrm>
        </p:spPr>
        <p:txBody>
          <a:bodyPr/>
          <a:lstStyle/>
          <a:p>
            <a:r>
              <a:rPr lang="en-US" dirty="0" smtClean="0"/>
              <a:t>Enables building </a:t>
            </a:r>
            <a:r>
              <a:rPr lang="en-US" dirty="0"/>
              <a:t>widely distributed applications </a:t>
            </a:r>
            <a:r>
              <a:rPr lang="en-US" dirty="0" smtClean="0"/>
              <a:t>by providing </a:t>
            </a:r>
            <a:r>
              <a:rPr lang="en-US" dirty="0"/>
              <a:t>a framework that allows objects to interact with each other across application </a:t>
            </a:r>
            <a:r>
              <a:rPr lang="en-US" dirty="0" smtClean="0"/>
              <a:t>domains, and across network.</a:t>
            </a:r>
          </a:p>
          <a:p>
            <a:r>
              <a:rPr lang="en-US" dirty="0" smtClean="0"/>
              <a:t>Can </a:t>
            </a:r>
            <a:r>
              <a:rPr lang="en-US" dirty="0"/>
              <a:t>build client applications that use objects in other processes on the same computer or on any other computer that is reachable over its network</a:t>
            </a:r>
            <a:r>
              <a:rPr lang="en-US" dirty="0" smtClean="0"/>
              <a:t>.</a:t>
            </a:r>
          </a:p>
          <a:p>
            <a:r>
              <a:rPr lang="en-US" dirty="0" smtClean="0"/>
              <a:t>Can </a:t>
            </a:r>
            <a:r>
              <a:rPr lang="en-US" dirty="0"/>
              <a:t>also use .NET </a:t>
            </a:r>
            <a:r>
              <a:rPr lang="en-US" dirty="0" err="1"/>
              <a:t>remoting</a:t>
            </a:r>
            <a:r>
              <a:rPr lang="en-US" dirty="0"/>
              <a:t> to communicate with other application domains in the same process.</a:t>
            </a:r>
          </a:p>
        </p:txBody>
      </p:sp>
    </p:spTree>
    <p:extLst>
      <p:ext uri="{BB962C8B-B14F-4D97-AF65-F5344CB8AC3E}">
        <p14:creationId xmlns:p14="http://schemas.microsoft.com/office/powerpoint/2010/main" val="18790176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a:t>
            </a:r>
            <a:r>
              <a:rPr lang="en-US" dirty="0" err="1" smtClean="0"/>
              <a:t>Remoting</a:t>
            </a:r>
            <a:r>
              <a:rPr lang="en-US" dirty="0" smtClean="0"/>
              <a:t> Architecture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5693" y="1665826"/>
            <a:ext cx="7938107" cy="4174536"/>
          </a:xfrm>
        </p:spPr>
      </p:pic>
    </p:spTree>
    <p:extLst>
      <p:ext uri="{BB962C8B-B14F-4D97-AF65-F5344CB8AC3E}">
        <p14:creationId xmlns:p14="http://schemas.microsoft.com/office/powerpoint/2010/main" val="56709940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smtClean="0"/>
              <a:t>Components</a:t>
            </a:r>
            <a:endParaRPr lang="en-US" dirty="0"/>
          </a:p>
        </p:txBody>
      </p:sp>
      <p:sp>
        <p:nvSpPr>
          <p:cNvPr id="3" name="Content Placeholder 2"/>
          <p:cNvSpPr>
            <a:spLocks noGrp="1"/>
          </p:cNvSpPr>
          <p:nvPr>
            <p:ph idx="1"/>
          </p:nvPr>
        </p:nvSpPr>
        <p:spPr>
          <a:xfrm>
            <a:off x="393290" y="1600205"/>
            <a:ext cx="11189110" cy="4525963"/>
          </a:xfrm>
        </p:spPr>
        <p:txBody>
          <a:bodyPr/>
          <a:lstStyle/>
          <a:p>
            <a:pPr marL="342900" lvl="1" indent="-342900">
              <a:buFont typeface="Arial" pitchFamily="34" charset="0"/>
              <a:buChar char="•"/>
            </a:pPr>
            <a:r>
              <a:rPr lang="en-US" dirty="0"/>
              <a:t>A </a:t>
            </a:r>
            <a:r>
              <a:rPr lang="en-US" dirty="0" err="1"/>
              <a:t>remotable</a:t>
            </a:r>
            <a:r>
              <a:rPr lang="en-US" dirty="0"/>
              <a:t> object</a:t>
            </a:r>
            <a:r>
              <a:rPr lang="en-US" dirty="0" smtClean="0"/>
              <a:t>.</a:t>
            </a:r>
          </a:p>
          <a:p>
            <a:pPr marL="742950" lvl="2" indent="-342900"/>
            <a:r>
              <a:rPr lang="en-US" dirty="0"/>
              <a:t>To make an object </a:t>
            </a:r>
            <a:r>
              <a:rPr lang="en-US" dirty="0" err="1"/>
              <a:t>remotable</a:t>
            </a:r>
            <a:r>
              <a:rPr lang="en-US" dirty="0"/>
              <a:t>, implement abstract class</a:t>
            </a:r>
          </a:p>
          <a:p>
            <a:pPr marL="742950" lvl="2" indent="-342900"/>
            <a:r>
              <a:rPr lang="en-US" dirty="0" err="1"/>
              <a:t>MarshalByRefObject</a:t>
            </a:r>
            <a:r>
              <a:rPr lang="en-US" dirty="0"/>
              <a:t> – Enables access to objects across application domain boundaries in applications that support </a:t>
            </a:r>
            <a:r>
              <a:rPr lang="en-US" dirty="0" err="1" smtClean="0"/>
              <a:t>remoting</a:t>
            </a:r>
            <a:endParaRPr lang="en-US" dirty="0" smtClean="0"/>
          </a:p>
          <a:p>
            <a:pPr marL="342900" lvl="1" indent="-342900">
              <a:buFont typeface="Arial" pitchFamily="34" charset="0"/>
              <a:buChar char="•"/>
            </a:pPr>
            <a:r>
              <a:rPr lang="en-US" dirty="0"/>
              <a:t>A </a:t>
            </a:r>
            <a:r>
              <a:rPr lang="en-US" dirty="0" smtClean="0"/>
              <a:t>server/host </a:t>
            </a:r>
            <a:r>
              <a:rPr lang="en-US" dirty="0"/>
              <a:t>application domain to listen for requests for that object.</a:t>
            </a:r>
          </a:p>
          <a:p>
            <a:pPr marL="342900" lvl="1" indent="-342900">
              <a:buFont typeface="Arial" pitchFamily="34" charset="0"/>
              <a:buChar char="•"/>
            </a:pPr>
            <a:r>
              <a:rPr lang="en-US" dirty="0"/>
              <a:t>A client application domain that makes requests for that object.</a:t>
            </a:r>
          </a:p>
        </p:txBody>
      </p:sp>
      <p:sp>
        <p:nvSpPr>
          <p:cNvPr id="4" name="Rectangle 3"/>
          <p:cNvSpPr/>
          <p:nvPr/>
        </p:nvSpPr>
        <p:spPr>
          <a:xfrm>
            <a:off x="8079080" y="2133289"/>
            <a:ext cx="2723823" cy="400110"/>
          </a:xfrm>
          <a:prstGeom prst="rect">
            <a:avLst/>
          </a:prstGeom>
        </p:spPr>
        <p:txBody>
          <a:bodyPr wrap="none">
            <a:spAutoFit/>
          </a:bodyPr>
          <a:lstStyle/>
          <a:p>
            <a:r>
              <a:rPr lang="en-US" sz="2000" dirty="0" err="1">
                <a:solidFill>
                  <a:srgbClr val="2B91AF"/>
                </a:solidFill>
                <a:highlight>
                  <a:srgbClr val="FFFFFF"/>
                </a:highlight>
                <a:latin typeface="Consolas" panose="020B0609020204030204" pitchFamily="49" charset="0"/>
              </a:rPr>
              <a:t>MarshalByRefObject</a:t>
            </a:r>
            <a:endParaRPr lang="en-US" sz="2000" dirty="0"/>
          </a:p>
        </p:txBody>
      </p:sp>
    </p:spTree>
    <p:extLst>
      <p:ext uri="{BB962C8B-B14F-4D97-AF65-F5344CB8AC3E}">
        <p14:creationId xmlns:p14="http://schemas.microsoft.com/office/powerpoint/2010/main" val="803154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Remoting</a:t>
            </a:r>
            <a:r>
              <a:rPr lang="en-US" dirty="0" smtClean="0"/>
              <a:t> Object Modes</a:t>
            </a:r>
            <a:endParaRPr lang="en-US" dirty="0"/>
          </a:p>
        </p:txBody>
      </p:sp>
      <p:sp>
        <p:nvSpPr>
          <p:cNvPr id="3" name="Content Placeholder 2"/>
          <p:cNvSpPr>
            <a:spLocks noGrp="1"/>
          </p:cNvSpPr>
          <p:nvPr>
            <p:ph idx="1"/>
          </p:nvPr>
        </p:nvSpPr>
        <p:spPr/>
        <p:txBody>
          <a:bodyPr/>
          <a:lstStyle/>
          <a:p>
            <a:r>
              <a:rPr lang="en-US" b="1" dirty="0" smtClean="0"/>
              <a:t>Single Call</a:t>
            </a:r>
            <a:r>
              <a:rPr lang="en-US" dirty="0" smtClean="0"/>
              <a:t> – Single Call objects service </a:t>
            </a:r>
            <a:r>
              <a:rPr lang="en-US" dirty="0"/>
              <a:t>one and only one request coming in.</a:t>
            </a:r>
          </a:p>
          <a:p>
            <a:r>
              <a:rPr lang="en-US" b="1" dirty="0" smtClean="0"/>
              <a:t>Singleton</a:t>
            </a:r>
            <a:r>
              <a:rPr lang="en-US" dirty="0" smtClean="0"/>
              <a:t> - </a:t>
            </a:r>
            <a:r>
              <a:rPr lang="en-US" dirty="0"/>
              <a:t>Singleton objects are those objects that service multiple clients and hence share data by storing state information between client invocations.</a:t>
            </a:r>
            <a:endParaRPr lang="en-US" dirty="0" smtClean="0"/>
          </a:p>
          <a:p>
            <a:r>
              <a:rPr lang="en-US" b="1" dirty="0"/>
              <a:t>Client-Activated Objects (CAO</a:t>
            </a:r>
            <a:r>
              <a:rPr lang="en-US" b="1" dirty="0" smtClean="0"/>
              <a:t>)</a:t>
            </a:r>
            <a:r>
              <a:rPr lang="en-US" dirty="0" smtClean="0"/>
              <a:t> - </a:t>
            </a:r>
            <a:r>
              <a:rPr lang="en-US" dirty="0"/>
              <a:t>Client-activated objects (CAO) are server-side objects that are activated upon request from the client.</a:t>
            </a:r>
          </a:p>
        </p:txBody>
      </p:sp>
    </p:spTree>
    <p:extLst>
      <p:ext uri="{BB962C8B-B14F-4D97-AF65-F5344CB8AC3E}">
        <p14:creationId xmlns:p14="http://schemas.microsoft.com/office/powerpoint/2010/main" val="164114411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a:t>
            </a:r>
            <a:r>
              <a:rPr lang="en-US" dirty="0" err="1"/>
              <a:t>remotable</a:t>
            </a:r>
            <a:r>
              <a:rPr lang="en-US" dirty="0"/>
              <a:t> </a:t>
            </a:r>
            <a:r>
              <a:rPr lang="en-US" dirty="0" smtClean="0"/>
              <a:t>object on service end</a:t>
            </a:r>
            <a:endParaRPr lang="en-US" dirty="0"/>
          </a:p>
        </p:txBody>
      </p:sp>
      <p:sp>
        <p:nvSpPr>
          <p:cNvPr id="3" name="Content Placeholder 2"/>
          <p:cNvSpPr>
            <a:spLocks noGrp="1"/>
          </p:cNvSpPr>
          <p:nvPr>
            <p:ph idx="1"/>
          </p:nvPr>
        </p:nvSpPr>
        <p:spPr>
          <a:xfrm>
            <a:off x="609600" y="2562468"/>
            <a:ext cx="10972800" cy="3720345"/>
          </a:xfrm>
        </p:spPr>
        <p:txBody>
          <a:bodyPr>
            <a:normAutofit/>
          </a:bodyPr>
          <a:lstStyle/>
          <a:p>
            <a:r>
              <a:rPr lang="en-US" dirty="0" smtClean="0"/>
              <a:t>Behavior (type) of </a:t>
            </a:r>
            <a:r>
              <a:rPr lang="en-US" dirty="0" err="1" smtClean="0"/>
              <a:t>remotable</a:t>
            </a:r>
            <a:r>
              <a:rPr lang="en-US" dirty="0" smtClean="0"/>
              <a:t> object must be known by both server and client, but client does not need to know the implementation of the </a:t>
            </a:r>
            <a:r>
              <a:rPr lang="en-US" dirty="0" err="1" smtClean="0"/>
              <a:t>remotable</a:t>
            </a:r>
            <a:r>
              <a:rPr lang="en-US" dirty="0" smtClean="0"/>
              <a:t> object.</a:t>
            </a:r>
          </a:p>
          <a:p>
            <a:r>
              <a:rPr lang="en-US" dirty="0" smtClean="0"/>
              <a:t>Object URI – Provides </a:t>
            </a:r>
            <a:r>
              <a:rPr lang="en-US" dirty="0"/>
              <a:t>an object representation of a </a:t>
            </a:r>
            <a:r>
              <a:rPr lang="en-US" dirty="0" smtClean="0"/>
              <a:t>unique </a:t>
            </a:r>
            <a:r>
              <a:rPr lang="en-US" dirty="0"/>
              <a:t>resource </a:t>
            </a:r>
            <a:r>
              <a:rPr lang="en-US" dirty="0" smtClean="0"/>
              <a:t>identifier. Will be used by client to lookup for the </a:t>
            </a:r>
            <a:r>
              <a:rPr lang="en-US" dirty="0" err="1" smtClean="0"/>
              <a:t>remotable</a:t>
            </a:r>
            <a:r>
              <a:rPr lang="en-US" dirty="0" smtClean="0"/>
              <a:t> object.</a:t>
            </a:r>
          </a:p>
          <a:p>
            <a:r>
              <a:rPr lang="en-US" dirty="0" smtClean="0"/>
              <a:t>Object mode – depending </a:t>
            </a:r>
            <a:r>
              <a:rPr lang="en-US" smtClean="0"/>
              <a:t>on needs.</a:t>
            </a:r>
            <a:endParaRPr lang="en-US" dirty="0"/>
          </a:p>
        </p:txBody>
      </p:sp>
      <p:sp>
        <p:nvSpPr>
          <p:cNvPr id="4" name="Rectangle 3"/>
          <p:cNvSpPr/>
          <p:nvPr/>
        </p:nvSpPr>
        <p:spPr>
          <a:xfrm>
            <a:off x="609600" y="1542510"/>
            <a:ext cx="10972800" cy="646331"/>
          </a:xfrm>
          <a:prstGeom prst="rect">
            <a:avLst/>
          </a:prstGeom>
        </p:spPr>
        <p:txBody>
          <a:bodyPr wrap="square">
            <a:spAutoFit/>
          </a:bodyPr>
          <a:lstStyle/>
          <a:p>
            <a:r>
              <a:rPr lang="en-US" dirty="0" err="1" smtClean="0">
                <a:solidFill>
                  <a:srgbClr val="2B91AF"/>
                </a:solidFill>
                <a:highlight>
                  <a:srgbClr val="FFFFFF"/>
                </a:highlight>
                <a:latin typeface="Consolas" panose="020B0609020204030204" pitchFamily="49" charset="0"/>
              </a:rPr>
              <a:t>RemotingConfiguration</a:t>
            </a:r>
            <a:r>
              <a:rPr lang="en-US" dirty="0" err="1" smtClean="0">
                <a:solidFill>
                  <a:srgbClr val="000000"/>
                </a:solidFill>
                <a:highlight>
                  <a:srgbClr val="FFFFFF"/>
                </a:highlight>
                <a:latin typeface="Consolas" panose="020B0609020204030204" pitchFamily="49" charset="0"/>
              </a:rPr>
              <a:t>.RegisterWellKnownServiceType</a:t>
            </a:r>
            <a:r>
              <a:rPr lang="en-US" dirty="0" smtClean="0">
                <a:solidFill>
                  <a:srgbClr val="000000"/>
                </a:solidFill>
                <a:highlight>
                  <a:srgbClr val="FFFFFF"/>
                </a:highlight>
                <a:latin typeface="Consolas" panose="020B0609020204030204" pitchFamily="49" charset="0"/>
              </a:rPr>
              <a:t>(</a:t>
            </a:r>
            <a:r>
              <a:rPr lang="en-US" dirty="0" smtClean="0">
                <a:solidFill>
                  <a:srgbClr val="2B91AF"/>
                </a:solidFill>
                <a:highlight>
                  <a:srgbClr val="FFFFFF"/>
                </a:highlight>
                <a:latin typeface="Consolas" panose="020B0609020204030204" pitchFamily="49" charset="0"/>
              </a:rPr>
              <a:t>[Type of </a:t>
            </a:r>
            <a:r>
              <a:rPr lang="en-US" dirty="0" err="1" smtClean="0">
                <a:solidFill>
                  <a:srgbClr val="2B91AF"/>
                </a:solidFill>
                <a:highlight>
                  <a:srgbClr val="FFFFFF"/>
                </a:highlight>
                <a:latin typeface="Consolas" panose="020B0609020204030204" pitchFamily="49" charset="0"/>
              </a:rPr>
              <a:t>remotable</a:t>
            </a:r>
            <a:r>
              <a:rPr lang="en-US" dirty="0" smtClean="0">
                <a:solidFill>
                  <a:srgbClr val="2B91AF"/>
                </a:solidFill>
                <a:highlight>
                  <a:srgbClr val="FFFFFF"/>
                </a:highlight>
                <a:latin typeface="Consolas" panose="020B0609020204030204" pitchFamily="49" charset="0"/>
              </a:rPr>
              <a:t> object]</a:t>
            </a:r>
            <a:r>
              <a:rPr lang="en-US" dirty="0" smtClean="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[Object URI]</a:t>
            </a:r>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WellKnownObjectMode</a:t>
            </a:r>
            <a:r>
              <a:rPr lang="en-US" dirty="0" smtClean="0">
                <a:solidFill>
                  <a:srgbClr val="000000"/>
                </a:solidFill>
                <a:highlight>
                  <a:srgbClr val="FFFFFF"/>
                </a:highlight>
                <a:latin typeface="Consolas" panose="020B0609020204030204" pitchFamily="49" charset="0"/>
              </a:rPr>
              <a:t>.[Object mode]);</a:t>
            </a:r>
            <a:endParaRPr lang="en-US" dirty="0"/>
          </a:p>
        </p:txBody>
      </p:sp>
    </p:spTree>
    <p:extLst>
      <p:ext uri="{BB962C8B-B14F-4D97-AF65-F5344CB8AC3E}">
        <p14:creationId xmlns:p14="http://schemas.microsoft.com/office/powerpoint/2010/main" val="2048122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2936</TotalTime>
  <Words>4452</Words>
  <Application>Microsoft Office PowerPoint</Application>
  <PresentationFormat>Widescreen</PresentationFormat>
  <Paragraphs>1152</Paragraphs>
  <Slides>122</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122</vt:i4>
      </vt:variant>
    </vt:vector>
  </HeadingPairs>
  <TitlesOfParts>
    <vt:vector size="132" baseType="lpstr">
      <vt:lpstr>新細明體</vt:lpstr>
      <vt:lpstr>宋体</vt:lpstr>
      <vt:lpstr>Arial</vt:lpstr>
      <vt:lpstr>Calibri</vt:lpstr>
      <vt:lpstr>Consolas</vt:lpstr>
      <vt:lpstr>Courier New</vt:lpstr>
      <vt:lpstr>Verdana</vt:lpstr>
      <vt:lpstr>Wingdings</vt:lpstr>
      <vt:lpstr>Wingdings 3</vt:lpstr>
      <vt:lpstr>Office Theme</vt:lpstr>
      <vt:lpstr>Java Sockets and RMI</vt:lpstr>
      <vt:lpstr>PowerPoint Presentation</vt:lpstr>
      <vt:lpstr>Application</vt:lpstr>
      <vt:lpstr>Java Socket</vt:lpstr>
      <vt:lpstr>Communication</vt:lpstr>
      <vt:lpstr>PowerPoint Presentation</vt:lpstr>
      <vt:lpstr>Create socket</vt:lpstr>
      <vt:lpstr>Create socket(continued)</vt:lpstr>
      <vt:lpstr>Create socket(continued)</vt:lpstr>
      <vt:lpstr>TCP Standard Ports</vt:lpstr>
      <vt:lpstr>Reading from and Writing to a Socket in Java</vt:lpstr>
      <vt:lpstr>Examples </vt:lpstr>
      <vt:lpstr>PowerPoint Presentation</vt:lpstr>
      <vt:lpstr>PowerPoint Presentation</vt:lpstr>
      <vt:lpstr>PowerPoint Presentation</vt:lpstr>
      <vt:lpstr>PowerPoint Presentation</vt:lpstr>
      <vt:lpstr>PowerPoint Presentation</vt:lpstr>
      <vt:lpstr>Outputs</vt:lpstr>
      <vt:lpstr>PowerPoint Presentation</vt:lpstr>
      <vt:lpstr>PowerPoint Presentation</vt:lpstr>
      <vt:lpstr>Handling multiple clients </vt:lpstr>
      <vt:lpstr>PowerPoint Presentation</vt:lpstr>
      <vt:lpstr>PowerPoint Presentation</vt:lpstr>
      <vt:lpstr>PowerPoint Presentation</vt:lpstr>
      <vt:lpstr>PowerPoint Presentation</vt:lpstr>
      <vt:lpstr>chatClient:</vt:lpstr>
      <vt:lpstr>PowerPoint Presentation</vt:lpstr>
      <vt:lpstr>PowerPoint Presentation</vt:lpstr>
      <vt:lpstr>PowerPoint Presentation</vt:lpstr>
      <vt:lpstr>output</vt:lpstr>
      <vt:lpstr>RMI Introduction</vt:lpstr>
      <vt:lpstr>RMI Introduction (cont’d)</vt:lpstr>
      <vt:lpstr>RMI Introduction (cont’d)</vt:lpstr>
      <vt:lpstr>RMI Introduction (cont’d)</vt:lpstr>
      <vt:lpstr>RMI Components</vt:lpstr>
      <vt:lpstr>RMI Components (cont’d)</vt:lpstr>
      <vt:lpstr>RMI Components (cont’d)</vt:lpstr>
      <vt:lpstr>RMI Components (cont’d)</vt:lpstr>
      <vt:lpstr>Steps to Make a RMI Application</vt:lpstr>
      <vt:lpstr>RMI Compiling</vt:lpstr>
      <vt:lpstr>RMI Compiling (cont’d)</vt:lpstr>
      <vt:lpstr>RMI Compiling (cont’d)</vt:lpstr>
      <vt:lpstr>Security Manager</vt:lpstr>
      <vt:lpstr>Important RMI Class Methods</vt:lpstr>
      <vt:lpstr>RMI Example 1 – Remote Object Interface</vt:lpstr>
      <vt:lpstr>RMI Example 1 – Remote Object</vt:lpstr>
      <vt:lpstr>RMI Example 1 – Server</vt:lpstr>
      <vt:lpstr>RMI Example 1 – Server (cont’d)</vt:lpstr>
      <vt:lpstr>RMI Example 1 – Client</vt:lpstr>
      <vt:lpstr>RMI Example 1 – policy.txt</vt:lpstr>
      <vt:lpstr>RMI Example 1 – Executing</vt:lpstr>
      <vt:lpstr>RMI Example 1 – Executing (cont’d)</vt:lpstr>
      <vt:lpstr>RMI Example 1 – Result</vt:lpstr>
      <vt:lpstr>RMI Example 2 – Remote Object (Server) Interface</vt:lpstr>
      <vt:lpstr>RMI Example 2 – Server</vt:lpstr>
      <vt:lpstr>RMI Example 2 – Server (cont’d)</vt:lpstr>
      <vt:lpstr>RMI Example 2 – Server (cont’d)</vt:lpstr>
      <vt:lpstr>RMI Example 2 – Client</vt:lpstr>
      <vt:lpstr>RMI Example 2 – Executing</vt:lpstr>
      <vt:lpstr>RMI Example 2 – Result</vt:lpstr>
      <vt:lpstr>RMI Example 3 – Remote Object 1 Interface</vt:lpstr>
      <vt:lpstr>RMI Example 3 – Remote Object 2 Interface</vt:lpstr>
      <vt:lpstr>RMI Example 3 – Remote Object 1</vt:lpstr>
      <vt:lpstr>RMI Example 3 – Remote Object 2</vt:lpstr>
      <vt:lpstr>RMI Example 3 – Server</vt:lpstr>
      <vt:lpstr>RMI Example 3 – Server (cont’d)</vt:lpstr>
      <vt:lpstr>RMI Example 3 – Client</vt:lpstr>
      <vt:lpstr>RMI Example 3 – Executing</vt:lpstr>
      <vt:lpstr>RMI Example 3 – Result</vt:lpstr>
      <vt:lpstr>Running JAVA RMI Under Eclipse</vt:lpstr>
      <vt:lpstr>Running JAVA RMI Under Eclipse (cont’d)</vt:lpstr>
      <vt:lpstr>Running JAVA RMI Under Eclipse (cont’d)</vt:lpstr>
      <vt:lpstr>RMI Example 4 – Remote Object Interface</vt:lpstr>
      <vt:lpstr>RMI Example 4 – Remote Object</vt:lpstr>
      <vt:lpstr>RMI Example 4 – Remote Object (cont’d)</vt:lpstr>
      <vt:lpstr>RMI Example 4 – Remote Object (cont’d)</vt:lpstr>
      <vt:lpstr>RMI Example 4 – Server</vt:lpstr>
      <vt:lpstr>RMI Example 4 – Server (cont’d)</vt:lpstr>
      <vt:lpstr>RMI Example 4 – Client</vt:lpstr>
      <vt:lpstr>RMI Example 4 – Client (cont’d)</vt:lpstr>
      <vt:lpstr>RMI Example 4 – Client (cont’d)</vt:lpstr>
      <vt:lpstr>RMI Example 4 – Client (cont’d)</vt:lpstr>
      <vt:lpstr>RMI Example 4 – Client (cont’d)</vt:lpstr>
      <vt:lpstr>RMI Example 4 – Client (cont’d)</vt:lpstr>
      <vt:lpstr>RMI Example 4 – Executing</vt:lpstr>
      <vt:lpstr>RMI Example 4 – Executing (cont’d)</vt:lpstr>
      <vt:lpstr>RMI Example 4 – Executing (cont’d)</vt:lpstr>
      <vt:lpstr>RMI Example 4 – Executing (cont’d)</vt:lpstr>
      <vt:lpstr>RMI Example 4 – Executing (cont’d)</vt:lpstr>
      <vt:lpstr>RMI Example 4 – Result</vt:lpstr>
      <vt:lpstr>RMI Example 4 – Result (cont’d)</vt:lpstr>
      <vt:lpstr>RMI Example 4 – Result (cont’d)</vt:lpstr>
      <vt:lpstr>RMI vs. Socket</vt:lpstr>
      <vt:lpstr>RMI vs. Socket (cont’d)</vt:lpstr>
      <vt:lpstr>.NET Remoting (C#)</vt:lpstr>
      <vt:lpstr>.NET Remoting Architecture</vt:lpstr>
      <vt:lpstr>Basic Components</vt:lpstr>
      <vt:lpstr>Remoting Object Modes</vt:lpstr>
      <vt:lpstr>Register remotable object on service end</vt:lpstr>
      <vt:lpstr>Setup</vt:lpstr>
      <vt:lpstr>Example 1 – Multi-client information lookup</vt:lpstr>
      <vt:lpstr>Example 1 – Architecture</vt:lpstr>
      <vt:lpstr>PowerPoint Presentation</vt:lpstr>
      <vt:lpstr>PowerPoint Presentation</vt:lpstr>
      <vt:lpstr>PowerPoint Presentation</vt:lpstr>
      <vt:lpstr>PowerPoint Presentation</vt:lpstr>
      <vt:lpstr>PowerPoint Presentation</vt:lpstr>
      <vt:lpstr>PowerPoint Presentation</vt:lpstr>
      <vt:lpstr>Example 1 Output</vt:lpstr>
      <vt:lpstr>Example 1 Output Cont.</vt:lpstr>
      <vt:lpstr>DEMO</vt:lpstr>
      <vt:lpstr>Example 2 – Chatroom</vt:lpstr>
      <vt:lpstr>Example 2 – Architecture</vt:lpstr>
      <vt:lpstr>PowerPoint Presentation</vt:lpstr>
      <vt:lpstr>PowerPoint Presentation</vt:lpstr>
      <vt:lpstr>PowerPoint Presentation</vt:lpstr>
      <vt:lpstr>PowerPoint Presentation</vt:lpstr>
      <vt:lpstr>PowerPoint Presentation</vt:lpstr>
      <vt:lpstr>PowerPoint Presentation</vt:lpstr>
      <vt:lpstr>Example 2 Output</vt:lpstr>
      <vt:lpstr>Example 2 Output Cont.</vt:lpstr>
      <vt:lpstr>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Socket</dc:title>
  <dc:creator>Shenyu Li</dc:creator>
  <cp:lastModifiedBy>Di Shen</cp:lastModifiedBy>
  <cp:revision>163</cp:revision>
  <dcterms:created xsi:type="dcterms:W3CDTF">2015-04-10T19:40:03Z</dcterms:created>
  <dcterms:modified xsi:type="dcterms:W3CDTF">2015-05-01T18:51:55Z</dcterms:modified>
</cp:coreProperties>
</file>