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C477-83EA-4DED-859D-683A9524AE59}" type="datetimeFigureOut">
              <a:rPr lang="ru-RU" smtClean="0"/>
              <a:pPr/>
              <a:t>20.12.2020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AFE7-B29E-4707-B5E8-3C0F67F890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C477-83EA-4DED-859D-683A9524AE59}" type="datetimeFigureOut">
              <a:rPr lang="ru-RU" smtClean="0"/>
              <a:pPr/>
              <a:t>20.12.2020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AFE7-B29E-4707-B5E8-3C0F67F890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C477-83EA-4DED-859D-683A9524AE59}" type="datetimeFigureOut">
              <a:rPr lang="ru-RU" smtClean="0"/>
              <a:pPr/>
              <a:t>20.12.2020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AFE7-B29E-4707-B5E8-3C0F67F890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C477-83EA-4DED-859D-683A9524AE59}" type="datetimeFigureOut">
              <a:rPr lang="ru-RU" smtClean="0"/>
              <a:pPr/>
              <a:t>20.12.2020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AFE7-B29E-4707-B5E8-3C0F67F890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C477-83EA-4DED-859D-683A9524AE59}" type="datetimeFigureOut">
              <a:rPr lang="ru-RU" smtClean="0"/>
              <a:pPr/>
              <a:t>20.12.2020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AFE7-B29E-4707-B5E8-3C0F67F890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C477-83EA-4DED-859D-683A9524AE59}" type="datetimeFigureOut">
              <a:rPr lang="ru-RU" smtClean="0"/>
              <a:pPr/>
              <a:t>20.12.2020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AFE7-B29E-4707-B5E8-3C0F67F890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C477-83EA-4DED-859D-683A9524AE59}" type="datetimeFigureOut">
              <a:rPr lang="ru-RU" smtClean="0"/>
              <a:pPr/>
              <a:t>20.12.2020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AFE7-B29E-4707-B5E8-3C0F67F890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C477-83EA-4DED-859D-683A9524AE59}" type="datetimeFigureOut">
              <a:rPr lang="ru-RU" smtClean="0"/>
              <a:pPr/>
              <a:t>20.12.2020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AFE7-B29E-4707-B5E8-3C0F67F890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C477-83EA-4DED-859D-683A9524AE59}" type="datetimeFigureOut">
              <a:rPr lang="ru-RU" smtClean="0"/>
              <a:pPr/>
              <a:t>20.12.2020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AFE7-B29E-4707-B5E8-3C0F67F890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C477-83EA-4DED-859D-683A9524AE59}" type="datetimeFigureOut">
              <a:rPr lang="ru-RU" smtClean="0"/>
              <a:pPr/>
              <a:t>20.12.2020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AFE7-B29E-4707-B5E8-3C0F67F890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C477-83EA-4DED-859D-683A9524AE59}" type="datetimeFigureOut">
              <a:rPr lang="ru-RU" smtClean="0"/>
              <a:pPr/>
              <a:t>20.12.2020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AFE7-B29E-4707-B5E8-3C0F67F890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BC477-83EA-4DED-859D-683A9524AE59}" type="datetimeFigureOut">
              <a:rPr lang="ru-RU" smtClean="0"/>
              <a:pPr/>
              <a:t>20.12.2020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5AFE7-B29E-4707-B5E8-3C0F67F8907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88612546-E5EF-4867-8D3A-936A95B47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предметной области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3A9FE27A-A85F-4F2B-BDBD-0D4240E58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3352"/>
            <a:ext cx="9144000" cy="4351338"/>
          </a:xfrm>
        </p:spPr>
        <p:txBody>
          <a:bodyPr/>
          <a:lstStyle/>
          <a:p>
            <a:pPr algn="just"/>
            <a:r>
              <a:rPr lang="ru-RU" dirty="0"/>
              <a:t>Объектом исследования является </a:t>
            </a:r>
            <a:r>
              <a:rPr lang="ru-RU" dirty="0" smtClean="0"/>
              <a:t>торговая компания. </a:t>
            </a:r>
            <a:r>
              <a:rPr lang="ru-RU" dirty="0"/>
              <a:t>Основная деятельность </a:t>
            </a:r>
            <a:r>
              <a:rPr lang="ru-RU" dirty="0" smtClean="0"/>
              <a:t>компании </a:t>
            </a:r>
            <a:r>
              <a:rPr lang="ru-RU" dirty="0"/>
              <a:t>– </a:t>
            </a:r>
            <a:r>
              <a:rPr lang="ru-RU" dirty="0" smtClean="0"/>
              <a:t>продажа музыкальных инструментов.</a:t>
            </a:r>
            <a:endParaRPr lang="ru-RU" dirty="0"/>
          </a:p>
          <a:p>
            <a:pPr algn="just"/>
            <a:r>
              <a:rPr lang="ru-RU" dirty="0"/>
              <a:t>В качестве предмета исследования будет рассматриваться процесс </a:t>
            </a:r>
            <a:r>
              <a:rPr lang="ru-RU" dirty="0" smtClean="0"/>
              <a:t>обработки заказов торговой компании.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xmlns="" id="{837424F9-411A-46D5-83D1-11D6E785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8609" y="6492875"/>
            <a:ext cx="2385391" cy="365125"/>
          </a:xfrm>
        </p:spPr>
        <p:txBody>
          <a:bodyPr/>
          <a:lstStyle/>
          <a:p>
            <a:fld id="{D7DEAA24-B2F9-4AFB-A4DE-53972A09EB76}" type="slidenum">
              <a:rPr lang="ru-RU" smtClean="0"/>
              <a:pPr/>
              <a:t>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CCF0096E-1148-4D01-9B78-54194890C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 описание модели </a:t>
            </a:r>
            <a:r>
              <a:rPr lang="ru-RU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логического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уровня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500174"/>
            <a:ext cx="3857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b="1" dirty="0" smtClean="0"/>
              <a:t> Модель </a:t>
            </a:r>
            <a:r>
              <a:rPr lang="ru-RU" sz="2000" b="1" dirty="0"/>
              <a:t>данных, основанная на ключах</a:t>
            </a:r>
            <a:endParaRPr lang="ru-RU" sz="2000" dirty="0"/>
          </a:p>
        </p:txBody>
      </p:sp>
      <p:pic>
        <p:nvPicPr>
          <p:cNvPr id="6" name="Рисунок 5" descr="C:\Users\Kirill\Desktop\Федин\Лаба3\Снимок2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3117"/>
            <a:ext cx="9144000" cy="471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89F4E15B-05C3-467A-8AB1-65D3AAE57BB4}"/>
              </a:ext>
            </a:extLst>
          </p:cNvPr>
          <p:cNvSpPr txBox="1">
            <a:spLocks/>
          </p:cNvSpPr>
          <p:nvPr/>
        </p:nvSpPr>
        <p:spPr>
          <a:xfrm>
            <a:off x="6758609" y="6492875"/>
            <a:ext cx="23853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DEAA24-B2F9-4AFB-A4DE-53972A09EB7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CCF0096E-1148-4D01-9B78-54194890C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 описание модели </a:t>
            </a:r>
            <a:r>
              <a:rPr lang="ru-RU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логического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уровня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500174"/>
            <a:ext cx="46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b="1" dirty="0" smtClean="0"/>
              <a:t> Полная </a:t>
            </a:r>
            <a:r>
              <a:rPr lang="ru-RU" sz="2400" b="1" dirty="0"/>
              <a:t>атрибутивная модель</a:t>
            </a:r>
            <a:endParaRPr lang="ru-RU" sz="2400" dirty="0"/>
          </a:p>
        </p:txBody>
      </p:sp>
      <p:pic>
        <p:nvPicPr>
          <p:cNvPr id="6" name="Рисунок 5" descr="C:\Users\Kirill\Desktop\Федин\Лаба3\Снимок3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57364"/>
            <a:ext cx="9001156" cy="500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89F4E15B-05C3-467A-8AB1-65D3AAE57BB4}"/>
              </a:ext>
            </a:extLst>
          </p:cNvPr>
          <p:cNvSpPr txBox="1">
            <a:spLocks/>
          </p:cNvSpPr>
          <p:nvPr/>
        </p:nvSpPr>
        <p:spPr>
          <a:xfrm>
            <a:off x="6758609" y="6492875"/>
            <a:ext cx="23853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DEAA24-B2F9-4AFB-A4DE-53972A09EB7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BA002736-1CCE-4971-9603-C7622D9F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модели данных на физическом уровне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428736"/>
            <a:ext cx="4500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Трансформационная модель</a:t>
            </a:r>
            <a:endParaRPr lang="ru-RU" sz="2400" dirty="0"/>
          </a:p>
        </p:txBody>
      </p:sp>
      <p:pic>
        <p:nvPicPr>
          <p:cNvPr id="6" name="Рисунок 5" descr="C:\Users\Kirill\Desktop\Федин\Лаба3\Снимок4_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57364"/>
            <a:ext cx="9144000" cy="500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89F4E15B-05C3-467A-8AB1-65D3AAE57BB4}"/>
              </a:ext>
            </a:extLst>
          </p:cNvPr>
          <p:cNvSpPr txBox="1">
            <a:spLocks/>
          </p:cNvSpPr>
          <p:nvPr/>
        </p:nvSpPr>
        <p:spPr>
          <a:xfrm>
            <a:off x="6758609" y="6492875"/>
            <a:ext cx="23853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DEAA24-B2F9-4AFB-A4DE-53972A09EB7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97165CF5-1008-402B-8B2C-4E97C30C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модели данных на физическом уровне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57298"/>
            <a:ext cx="4786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Модель СУБД (</a:t>
            </a:r>
            <a:r>
              <a:rPr lang="en-US" sz="2400" b="1" dirty="0"/>
              <a:t>DBMS Model</a:t>
            </a:r>
            <a:r>
              <a:rPr lang="ru-RU" sz="2400" b="1" dirty="0"/>
              <a:t>)</a:t>
            </a:r>
            <a:endParaRPr lang="ru-RU" sz="2400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714348" y="1785925"/>
            <a:ext cx="7358114" cy="5072075"/>
          </a:xfrm>
          <a:prstGeom prst="rect">
            <a:avLst/>
          </a:prstGeom>
        </p:spPr>
      </p:pic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89F4E15B-05C3-467A-8AB1-65D3AAE57BB4}"/>
              </a:ext>
            </a:extLst>
          </p:cNvPr>
          <p:cNvSpPr txBox="1">
            <a:spLocks/>
          </p:cNvSpPr>
          <p:nvPr/>
        </p:nvSpPr>
        <p:spPr>
          <a:xfrm>
            <a:off x="6758609" y="6492875"/>
            <a:ext cx="23853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DEAA24-B2F9-4AFB-A4DE-53972A09EB7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CE806518-087D-4633-AD4A-C7681346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ru-RU" b="1" dirty="0"/>
              <a:t>Структурная схема </a:t>
            </a:r>
            <a:r>
              <a:rPr lang="ru-RU" b="1" dirty="0" smtClean="0"/>
              <a:t>компании</a:t>
            </a:r>
            <a:endParaRPr lang="ru-RU" b="1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857224" y="1214422"/>
          <a:ext cx="7529132" cy="518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9572701" imgH="4524390" progId="Visio.Drawing.15">
                  <p:embed/>
                </p:oleObj>
              </mc:Choice>
              <mc:Fallback>
                <p:oleObj name="Visio" r:id="rId3" imgW="9572701" imgH="4524390" progId="Visio.Drawing.15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1214422"/>
                        <a:ext cx="7529132" cy="5184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20E2F857-511F-40EC-A0BD-BFD78F64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0800" y="6492875"/>
            <a:ext cx="2743200" cy="365125"/>
          </a:xfrm>
        </p:spPr>
        <p:txBody>
          <a:bodyPr/>
          <a:lstStyle/>
          <a:p>
            <a:fld id="{D7DEAA24-B2F9-4AFB-A4DE-53972A09EB76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670DFC60-26B8-4560-96D8-2B32852D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информационного обмена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433" name="Object 1"/>
          <p:cNvGraphicFramePr>
            <a:graphicFrameLocks noChangeAspect="1"/>
          </p:cNvGraphicFramePr>
          <p:nvPr/>
        </p:nvGraphicFramePr>
        <p:xfrm>
          <a:off x="0" y="1283368"/>
          <a:ext cx="9144000" cy="5574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Visio" r:id="rId3" imgW="9963043" imgH="7200900" progId="Visio.Drawing.15">
                  <p:embed/>
                </p:oleObj>
              </mc:Choice>
              <mc:Fallback>
                <p:oleObj name="Visio" r:id="rId3" imgW="9963043" imgH="7200900" progId="Visio.Drawing.15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83368"/>
                        <a:ext cx="9144000" cy="55746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20E2F857-511F-40EC-A0BD-BFD78F64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0800" y="6492875"/>
            <a:ext cx="2743200" cy="365125"/>
          </a:xfrm>
        </p:spPr>
        <p:txBody>
          <a:bodyPr/>
          <a:lstStyle/>
          <a:p>
            <a:fld id="{D7DEAA24-B2F9-4AFB-A4DE-53972A09EB76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4488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Построение моделей автоматизированной информационной подсистемы обработки заказов торговой компании и разработка требований по безопасности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20E2F857-511F-40EC-A0BD-BFD78F64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0800" y="6492875"/>
            <a:ext cx="2743200" cy="365125"/>
          </a:xfrm>
        </p:spPr>
        <p:txBody>
          <a:bodyPr/>
          <a:lstStyle/>
          <a:p>
            <a:fld id="{D7DEAA24-B2F9-4AFB-A4DE-53972A09EB76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444D7DA4-E1CE-4E54-B925-43A9AABD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функционирования «как есть»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14245"/>
            <a:ext cx="9144000" cy="5743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20E2F857-511F-40EC-A0BD-BFD78F64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0800" y="6492875"/>
            <a:ext cx="2743200" cy="365125"/>
          </a:xfrm>
        </p:spPr>
        <p:txBody>
          <a:bodyPr/>
          <a:lstStyle/>
          <a:p>
            <a:fld id="{D7DEAA24-B2F9-4AFB-A4DE-53972A09EB76}" type="slidenum">
              <a:rPr lang="ru-RU" smtClean="0"/>
              <a:pPr/>
              <a:t>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ACC3CA1C-19D5-4B46-8EC9-516D989C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78592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9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требований к защищенной </a:t>
            </a:r>
            <a:r>
              <a:rPr lang="ru-RU" sz="4900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автоматизированной информационной подсистеме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6A405195-E397-4A57-ABEC-CA8DE753E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02"/>
            <a:ext cx="9144000" cy="4929198"/>
          </a:xfrm>
        </p:spPr>
        <p:txBody>
          <a:bodyPr>
            <a:no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редактирование и добавление информации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заказах;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отслеживать процесс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обработки заказов;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антивирусного ПО;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разграниченные права доступа в БД;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двухфакторной аутентификации при входе в ОС на ПК.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xmlns="" id="{89F4E15B-05C3-467A-8AB1-65D3AAE5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8609" y="6492875"/>
            <a:ext cx="2385391" cy="365125"/>
          </a:xfrm>
        </p:spPr>
        <p:txBody>
          <a:bodyPr/>
          <a:lstStyle/>
          <a:p>
            <a:fld id="{D7DEAA24-B2F9-4AFB-A4DE-53972A09EB76}" type="slidenum">
              <a:rPr lang="ru-RU" smtClean="0"/>
              <a:pPr/>
              <a:t>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C1BD7BB5-CF1A-44F3-B150-C8724450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785926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требований к защищенной </a:t>
            </a:r>
            <a:r>
              <a:rPr lang="ru-RU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автоматизированной информационной подсистеме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B7C25669-3D85-468F-B707-CB7EA84E0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7364"/>
            <a:ext cx="9144000" cy="5000636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функциональные требования: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часть: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Сетевая операционная система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2016;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Microsoft SQL Server 2012 R2 (Enterprise)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выше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 (рабочие станции сотрудников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компании):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Microsoft Windows 7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выше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Office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(профессиональный выпуск версии 2010 и выше).</a:t>
            </a:r>
          </a:p>
          <a:p>
            <a:endParaRPr lang="ru-RU" dirty="0"/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xmlns="" id="{4D60364B-2434-4EAD-82FF-27E9ED57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72400" y="5991225"/>
            <a:ext cx="2385391" cy="432899"/>
          </a:xfrm>
        </p:spPr>
        <p:txBody>
          <a:bodyPr/>
          <a:lstStyle/>
          <a:p>
            <a:fld id="{D7DEAA24-B2F9-4AFB-A4DE-53972A09EB76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89F4E15B-05C3-467A-8AB1-65D3AAE57BB4}"/>
              </a:ext>
            </a:extLst>
          </p:cNvPr>
          <p:cNvSpPr txBox="1">
            <a:spLocks/>
          </p:cNvSpPr>
          <p:nvPr/>
        </p:nvSpPr>
        <p:spPr>
          <a:xfrm>
            <a:off x="6758609" y="6492875"/>
            <a:ext cx="23853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DEAA24-B2F9-4AFB-A4DE-53972A09EB7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9BA623A9-FED1-4336-99EB-F085A536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функционирования «как будет»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xmlns="" id="{89F4E15B-05C3-467A-8AB1-65D3AAE57BB4}"/>
              </a:ext>
            </a:extLst>
          </p:cNvPr>
          <p:cNvSpPr txBox="1">
            <a:spLocks/>
          </p:cNvSpPr>
          <p:nvPr/>
        </p:nvSpPr>
        <p:spPr>
          <a:xfrm>
            <a:off x="6758609" y="6492875"/>
            <a:ext cx="23853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DEAA24-B2F9-4AFB-A4DE-53972A09EB7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9138250" cy="5500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E04A27CA-D798-41F8-8B8F-099F2355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 описание модели логического уровня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71612"/>
            <a:ext cx="464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b="1" dirty="0" smtClean="0"/>
              <a:t> Диаграмма </a:t>
            </a:r>
            <a:r>
              <a:rPr lang="ru-RU" sz="2400" b="1" dirty="0"/>
              <a:t>сущность-связь</a:t>
            </a:r>
            <a:endParaRPr lang="ru-RU" sz="2400" dirty="0"/>
          </a:p>
        </p:txBody>
      </p:sp>
      <p:pic>
        <p:nvPicPr>
          <p:cNvPr id="6" name="Рисунок 5" descr="C:\Users\Kirill\Desktop\Федин\Лаба3\Снимок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00241"/>
            <a:ext cx="9144000" cy="485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xmlns="" id="{89F4E15B-05C3-467A-8AB1-65D3AAE57BB4}"/>
              </a:ext>
            </a:extLst>
          </p:cNvPr>
          <p:cNvSpPr txBox="1">
            <a:spLocks/>
          </p:cNvSpPr>
          <p:nvPr/>
        </p:nvSpPr>
        <p:spPr>
          <a:xfrm>
            <a:off x="6758609" y="6492875"/>
            <a:ext cx="23853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DEAA24-B2F9-4AFB-A4DE-53972A09EB7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232</Words>
  <Application>Microsoft Office PowerPoint</Application>
  <PresentationFormat>Экран (4:3)</PresentationFormat>
  <Paragraphs>47</Paragraphs>
  <Slides>13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Тема Office</vt:lpstr>
      <vt:lpstr>Visio</vt:lpstr>
      <vt:lpstr>Исследование предметной области</vt:lpstr>
      <vt:lpstr>Структурная схема компании</vt:lpstr>
      <vt:lpstr>Схема информационного обмена</vt:lpstr>
      <vt:lpstr>Презентация PowerPoint</vt:lpstr>
      <vt:lpstr>Модель функционирования «как есть»</vt:lpstr>
      <vt:lpstr>Разработка требований к защищенной автоматизированной информационной подсистеме</vt:lpstr>
      <vt:lpstr>Разработка требований к защищенной автоматизированной информационной подсистеме</vt:lpstr>
      <vt:lpstr>Модель функционирования «как будет»</vt:lpstr>
      <vt:lpstr>Проектирование и описание модели логического уровня</vt:lpstr>
      <vt:lpstr>Проектирование и описание модели логического уровня</vt:lpstr>
      <vt:lpstr>Проектирование и описание модели логического уровня</vt:lpstr>
      <vt:lpstr>Проектирование модели данных на физическом уровне</vt:lpstr>
      <vt:lpstr>Проектирование модели данных на физическом уровне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Kirill</dc:creator>
  <cp:lastModifiedBy>Юстицкий Кирилл</cp:lastModifiedBy>
  <cp:revision>11</cp:revision>
  <dcterms:created xsi:type="dcterms:W3CDTF">2020-05-27T14:31:52Z</dcterms:created>
  <dcterms:modified xsi:type="dcterms:W3CDTF">2020-12-20T16:44:54Z</dcterms:modified>
</cp:coreProperties>
</file>