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858000" cy="9144000"/>
  <p:embeddedFontLst>
    <p:embeddedFont>
      <p:font typeface="Gill Sans"/>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5" name="Shannon Ladymon"/>
  <p:cmAuthor clrIdx="1" id="1" initials="" lastIdx="6" name="Ben Longwill"/>
  <p:cmAuthor clrIdx="2" id="2" initials="" lastIdx="1" name="Amina Vento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97CB0B8-EB30-4A81-B6A4-3DB2C05C4937}">
  <a:tblStyle styleId="{897CB0B8-EB30-4A81-B6A4-3DB2C05C4937}" styleName="Table_0">
    <a:wholeTbl>
      <a:tcTxStyle b="off" i="off">
        <a:font>
          <a:latin typeface="Gill Sans MT"/>
          <a:ea typeface="Gill Sans MT"/>
          <a:cs typeface="Gill Sans MT"/>
        </a:font>
        <a:schemeClr val="dk1"/>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tcBdr>
      </a:tcStyle>
    </a:band1H>
    <a:band2H>
      <a:tcTxStyle/>
    </a:band2H>
    <a:band1V>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cBdr>
      </a:tcStyle>
    </a:band1V>
    <a:band2V>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2"/>
              </a:solidFill>
              <a:prstDash val="solid"/>
              <a:round/>
              <a:headEnd len="sm" w="sm" type="none"/>
              <a:tailEnd len="sm" w="sm" type="none"/>
            </a:ln>
          </a:top>
        </a:tcBdr>
      </a:tcStyle>
    </a:lastRow>
    <a:seCell>
      <a:tcTxStyle/>
    </a:seCell>
    <a:swCell>
      <a:tcTxStyle/>
    </a:swCell>
    <a:firstRow>
      <a:tcTxStyle b="on" i="off">
        <a:font>
          <a:latin typeface="Gill Sans MT"/>
          <a:ea typeface="Gill Sans MT"/>
          <a:cs typeface="Gill Sans MT"/>
        </a:font>
        <a:schemeClr val="lt1"/>
      </a:tcTxStyle>
      <a:tcStyle>
        <a:fill>
          <a:solidFill>
            <a:schemeClr val="accent2"/>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GillSans-bold.fntdata"/><Relationship Id="rId10" Type="http://schemas.openxmlformats.org/officeDocument/2006/relationships/slide" Target="slides/slide4.xml"/><Relationship Id="rId21" Type="http://schemas.openxmlformats.org/officeDocument/2006/relationships/font" Target="fonts/GillSans-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4-29T03:01:42.965">
    <p:pos x="366" y="442"/>
    <p:text>Love how clear this section is</p:text>
  </p:cm>
  <p:cm authorId="1" idx="1" dt="2019-04-29T20:20:52.545">
    <p:pos x="366" y="1373"/>
    <p:text>We also use lxml etree and lxml html to parse the accquaint documents because beautiful soup was too slow</p:text>
  </p:cm>
  <p:cm authorId="1" idx="2" dt="2019-04-29T20:19:00.494">
    <p:pos x="366" y="1473"/>
    <p:text>Also uses NLTK.word_tokenize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9-04-29T20:00:17.242">
    <p:pos x="331" y="1206"/>
    <p:text>Note that dividing by this term is apparently unusual. We may get questions on this - hopefully Ben can answer why he used it?</p:text>
  </p:cm>
  <p:cm authorId="1" idx="3" dt="2019-04-29T20:00:17.242">
    <p:pos x="331" y="1206"/>
    <p:text>Originally I found that equation shown in a youtube video for tf-idf, but before I implemented it I double checked to be sure it wasn't just something they made up. It turns out it's the smooth IDF which is good because we don't have to worry about dividing by zero</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4" dt="2019-04-29T20:08:30.621">
    <p:pos x="6000" y="0"/>
    <p:text>Perhaps we should add that we only take whole sentences within the 100 word limit. So in the end we most likely end up with less</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5" dt="2019-04-29T20:21:45.818">
    <p:pos x="366" y="1373"/>
    <p:text>Did we have any specific motivation for doing reverse chronological? Just curious!</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9-04-29T03:04:32.437">
    <p:pos x="366" y="1403"/>
    <p:text>*cheers*</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9-04-29T03:05:00.926">
    <p:pos x="366" y="442"/>
    <p:text>Excellent summary</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19-04-29T03:10:11.131">
    <p:pos x="5226" y="894"/>
    <p:text>Such a cute picture!</p:text>
  </p:cm>
  <p:cm authorId="2" idx="1" dt="2019-04-29T03:10:11.131">
    <p:pos x="5226" y="894"/>
    <p:text>^_^</p:text>
  </p:cm>
  <p:cm authorId="1" idx="6" dt="2019-04-29T20:25:21.403">
    <p:pos x="6000" y="0"/>
    <p:text>Love the picture with the name, it's almost like an open mouth talking. If we ever wanted to make a logo out of it we could add a chat bubble as if the nutshell is telling the summary! Haha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  unusual to divide by this term, why did we do this?</a:t>
            </a:r>
            <a:endParaRPr/>
          </a:p>
        </p:txBody>
      </p:sp>
      <p:sp>
        <p:nvSpPr>
          <p:cNvPr id="132" name="Google Shape;13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 name="Shape 14"/>
        <p:cNvGrpSpPr/>
        <p:nvPr/>
      </p:nvGrpSpPr>
      <p:grpSpPr>
        <a:xfrm>
          <a:off x="0" y="0"/>
          <a:ext cx="0" cy="0"/>
          <a:chOff x="0" y="0"/>
          <a:chExt cx="0" cy="0"/>
        </a:xfrm>
      </p:grpSpPr>
      <p:sp>
        <p:nvSpPr>
          <p:cNvPr id="15" name="Google Shape;15;p2"/>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18" name="Google Shape;18;p2"/>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2" name="Google Shape;82;p1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2"/>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9" name="Google Shape;89;p12"/>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5" name="Google Shape;25;p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4"/>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 name="Shape 34"/>
        <p:cNvGrpSpPr/>
        <p:nvPr/>
      </p:nvGrpSpPr>
      <p:grpSpPr>
        <a:xfrm>
          <a:off x="0" y="0"/>
          <a:ext cx="0" cy="0"/>
          <a:chOff x="0" y="0"/>
          <a:chExt cx="0" cy="0"/>
        </a:xfrm>
      </p:grpSpPr>
      <p:sp>
        <p:nvSpPr>
          <p:cNvPr id="35" name="Google Shape;35;p5"/>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8" name="Google Shape;38;p5"/>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9" name="Google Shape;39;p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2" name="Shape 42"/>
        <p:cNvGrpSpPr/>
        <p:nvPr/>
      </p:nvGrpSpPr>
      <p:grpSpPr>
        <a:xfrm>
          <a:off x="0" y="0"/>
          <a:ext cx="0" cy="0"/>
          <a:chOff x="0" y="0"/>
          <a:chExt cx="0" cy="0"/>
        </a:xfrm>
      </p:grpSpPr>
      <p:sp>
        <p:nvSpPr>
          <p:cNvPr id="43" name="Google Shape;43;p6"/>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6" name="Google Shape;46;p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9" name="Shape 49"/>
        <p:cNvGrpSpPr/>
        <p:nvPr/>
      </p:nvGrpSpPr>
      <p:grpSpPr>
        <a:xfrm>
          <a:off x="0" y="0"/>
          <a:ext cx="0" cy="0"/>
          <a:chOff x="0" y="0"/>
          <a:chExt cx="0" cy="0"/>
        </a:xfrm>
      </p:grpSpPr>
      <p:sp>
        <p:nvSpPr>
          <p:cNvPr id="50" name="Google Shape;50;p7"/>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5" name="Google Shape;55;p7"/>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6" name="Google Shape;56;p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lstStyle>
            <a:lvl1pPr lvl="0" algn="l">
              <a:spcBef>
                <a:spcPts val="0"/>
              </a:spcBef>
              <a:spcAft>
                <a:spcPts val="0"/>
              </a:spcAft>
              <a:buClr>
                <a:srgbClr val="2D58AC"/>
              </a:buClr>
              <a:buSzPts val="2000"/>
              <a:buFont typeface="Gill Sans"/>
              <a:buNone/>
              <a:defRPr b="0" sz="200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7" name="Google Shape;67;p9"/>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8" name="Google Shape;68;p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p:nvPr>
            <p:ph idx="2" type="pic"/>
          </p:nvPr>
        </p:nvSpPr>
        <p:spPr>
          <a:xfrm>
            <a:off x="447817" y="599725"/>
            <a:ext cx="11290859" cy="3557252"/>
          </a:xfrm>
          <a:prstGeom prst="rect">
            <a:avLst/>
          </a:prstGeom>
          <a:noFill/>
          <a:ln>
            <a:noFill/>
          </a:ln>
        </p:spPr>
        <p:txBody>
          <a:bodyPr anchorCtr="0" anchor="t" bIns="45700" lIns="91425" spcFirstLastPara="1" rIns="91425" wrap="square" tIns="45700"/>
          <a:lstStyle>
            <a:lvl1pPr lvl="0" marR="0" rtl="0" algn="ctr">
              <a:spcBef>
                <a:spcPts val="32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1pPr>
            <a:lvl2pPr lvl="1"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2pPr>
            <a:lvl3pPr lvl="2"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3pPr>
            <a:lvl4pPr lvl="3"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4pPr>
            <a:lvl5pPr lvl="4"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9pPr>
          </a:lstStyle>
          <a:p/>
        </p:txBody>
      </p:sp>
      <p:sp>
        <p:nvSpPr>
          <p:cNvPr id="74" name="Google Shape;74;p10"/>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5" name="Google Shape;75;p1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Google Shape;7;p1"/>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8" name="Google Shape;8;p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comments" Target="../comments/commen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omments" Target="../comments/commen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comments" Target="../comments/comment7.xml"/><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omments" Target="../comments/comment2.xml"/><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omments" Target="../comments/comment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5" name="Shape 95"/>
        <p:cNvGrpSpPr/>
        <p:nvPr/>
      </p:nvGrpSpPr>
      <p:grpSpPr>
        <a:xfrm>
          <a:off x="0" y="0"/>
          <a:ext cx="0" cy="0"/>
          <a:chOff x="0" y="0"/>
          <a:chExt cx="0" cy="0"/>
        </a:xfrm>
      </p:grpSpPr>
      <p:sp>
        <p:nvSpPr>
          <p:cNvPr id="96" name="Google Shape;96;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Digital Connections" id="97" name="Google Shape;97;p13"/>
          <p:cNvPicPr preferRelativeResize="0"/>
          <p:nvPr/>
        </p:nvPicPr>
        <p:blipFill rotWithShape="1">
          <a:blip r:embed="rId3">
            <a:alphaModFix/>
          </a:blip>
          <a:srcRect b="0" l="13265" r="3502" t="9090"/>
          <a:stretch/>
        </p:blipFill>
        <p:spPr>
          <a:xfrm>
            <a:off x="20" y="10"/>
            <a:ext cx="12191980" cy="6857990"/>
          </a:xfrm>
          <a:prstGeom prst="rect">
            <a:avLst/>
          </a:prstGeom>
          <a:noFill/>
          <a:ln>
            <a:noFill/>
          </a:ln>
        </p:spPr>
      </p:pic>
      <p:grpSp>
        <p:nvGrpSpPr>
          <p:cNvPr id="98" name="Google Shape;98;p13"/>
          <p:cNvGrpSpPr/>
          <p:nvPr/>
        </p:nvGrpSpPr>
        <p:grpSpPr>
          <a:xfrm>
            <a:off x="446534" y="453643"/>
            <a:ext cx="11298933" cy="98554"/>
            <a:chOff x="446534" y="453643"/>
            <a:chExt cx="11298933" cy="98554"/>
          </a:xfrm>
        </p:grpSpPr>
        <p:sp>
          <p:nvSpPr>
            <p:cNvPr id="99" name="Google Shape;99;p13"/>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3"/>
          <p:cNvSpPr/>
          <p:nvPr/>
        </p:nvSpPr>
        <p:spPr>
          <a:xfrm>
            <a:off x="448732" y="4428067"/>
            <a:ext cx="11260667" cy="1962497"/>
          </a:xfrm>
          <a:prstGeom prst="rect">
            <a:avLst/>
          </a:prstGeom>
          <a:solidFill>
            <a:schemeClr val="accent1">
              <a:alpha val="96862"/>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txBox="1"/>
          <p:nvPr>
            <p:ph type="ctrTitle"/>
          </p:nvPr>
        </p:nvSpPr>
        <p:spPr>
          <a:xfrm>
            <a:off x="581191" y="4572000"/>
            <a:ext cx="10993549" cy="895244"/>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6000"/>
              <a:buFont typeface="Gill Sans"/>
              <a:buNone/>
            </a:pPr>
            <a:r>
              <a:rPr lang="en-US" sz="6000">
                <a:solidFill>
                  <a:schemeClr val="lt1"/>
                </a:solidFill>
              </a:rPr>
              <a:t>NUTSHELL</a:t>
            </a:r>
            <a:endParaRPr/>
          </a:p>
        </p:txBody>
      </p:sp>
      <p:sp>
        <p:nvSpPr>
          <p:cNvPr id="104" name="Google Shape;104;p13"/>
          <p:cNvSpPr txBox="1"/>
          <p:nvPr>
            <p:ph idx="1" type="subTitle"/>
          </p:nvPr>
        </p:nvSpPr>
        <p:spPr>
          <a:xfrm>
            <a:off x="581194" y="5467246"/>
            <a:ext cx="10993546" cy="48482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56"/>
              <a:buNone/>
            </a:pPr>
            <a:r>
              <a:rPr lang="en-US" sz="1800"/>
              <a:t>A BASIC TOPIC-FOCUSED MULTI-DOCUMENT SUMMARIZATION SYSTEM </a:t>
            </a:r>
            <a:endParaRPr/>
          </a:p>
          <a:p>
            <a:pPr indent="0" lvl="0" marL="0" rtl="0" algn="l">
              <a:spcBef>
                <a:spcPts val="920"/>
              </a:spcBef>
              <a:spcAft>
                <a:spcPts val="0"/>
              </a:spcAft>
              <a:buSzPts val="1472"/>
              <a:buNone/>
            </a:pPr>
            <a:r>
              <a:t/>
            </a:r>
            <a:endParaRPr>
              <a:solidFill>
                <a:srgbClr val="7CEBFF"/>
              </a:solidFill>
            </a:endParaRPr>
          </a:p>
        </p:txBody>
      </p:sp>
      <p:sp>
        <p:nvSpPr>
          <p:cNvPr id="105" name="Google Shape;105;p13"/>
          <p:cNvSpPr txBox="1"/>
          <p:nvPr/>
        </p:nvSpPr>
        <p:spPr>
          <a:xfrm>
            <a:off x="482601" y="6050622"/>
            <a:ext cx="11234846" cy="386268"/>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accent2"/>
              </a:buClr>
              <a:buSzPts val="1362"/>
              <a:buFont typeface="Noto Sans Symbols"/>
              <a:buNone/>
            </a:pPr>
            <a:r>
              <a:rPr b="0" i="0" lang="en-US" sz="1480" u="none" cap="none" strike="noStrike">
                <a:solidFill>
                  <a:srgbClr val="DBCCFD"/>
                </a:solidFill>
                <a:latin typeface="Gill Sans"/>
                <a:ea typeface="Gill Sans"/>
                <a:cs typeface="Gill Sans"/>
                <a:sym typeface="Gill Sans"/>
              </a:rPr>
              <a:t>SHANNON LADYMON 			HALEY LEPP 			BENNY LONGWILL  			AMINA VENTON </a:t>
            </a:r>
            <a:endParaRPr/>
          </a:p>
          <a:p>
            <a:pPr indent="0" lvl="0" marL="0" marR="0" rtl="0" algn="ctr">
              <a:lnSpc>
                <a:spcPct val="90000"/>
              </a:lnSpc>
              <a:spcBef>
                <a:spcPts val="896"/>
              </a:spcBef>
              <a:spcAft>
                <a:spcPts val="0"/>
              </a:spcAft>
              <a:buClr>
                <a:schemeClr val="accent2"/>
              </a:buClr>
              <a:buSzPts val="1362"/>
              <a:buFont typeface="Noto Sans Symbols"/>
              <a:buNone/>
            </a:pPr>
            <a:r>
              <a:t/>
            </a:r>
            <a:endParaRPr b="0" i="0" sz="1480" u="none" cap="none" strike="noStrike">
              <a:solidFill>
                <a:schemeClr val="accent2"/>
              </a:solidFill>
              <a:latin typeface="Gill Sans"/>
              <a:ea typeface="Gill Sans"/>
              <a:cs typeface="Gill Sans"/>
              <a:sym typeface="Gill Sans"/>
            </a:endParaRPr>
          </a:p>
          <a:p>
            <a:pPr indent="0" lvl="0" marL="0" marR="0" rtl="0" algn="ctr">
              <a:lnSpc>
                <a:spcPct val="90000"/>
              </a:lnSpc>
              <a:spcBef>
                <a:spcPts val="896"/>
              </a:spcBef>
              <a:spcAft>
                <a:spcPts val="0"/>
              </a:spcAft>
              <a:buClr>
                <a:schemeClr val="accent2"/>
              </a:buClr>
              <a:buSzPts val="1362"/>
              <a:buFont typeface="Noto Sans Symbols"/>
              <a:buNone/>
            </a:pPr>
            <a:r>
              <a:t/>
            </a:r>
            <a:endParaRPr b="0" i="0" sz="1480" u="none" cap="none" strike="noStrike">
              <a:solidFill>
                <a:srgbClr val="7CEBFF"/>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Gill Sans"/>
              <a:buNone/>
            </a:pPr>
            <a:r>
              <a:rPr lang="en-US"/>
              <a:t>INFORMATION ORDERING &amp; CONTENT REALIZATION </a:t>
            </a:r>
            <a:endParaRPr/>
          </a:p>
        </p:txBody>
      </p:sp>
      <p:sp>
        <p:nvSpPr>
          <p:cNvPr id="167" name="Google Shape;167;p22"/>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Autofit/>
          </a:bodyPr>
          <a:lstStyle/>
          <a:p>
            <a:pPr indent="-306000" lvl="0" marL="306000" rtl="0" algn="l">
              <a:spcBef>
                <a:spcPts val="0"/>
              </a:spcBef>
              <a:spcAft>
                <a:spcPts val="0"/>
              </a:spcAft>
              <a:buSzPts val="2576"/>
              <a:buChar char="◼"/>
            </a:pPr>
            <a:r>
              <a:rPr lang="en-US" sz="2800"/>
              <a:t>Information Ordering</a:t>
            </a:r>
            <a:endParaRPr/>
          </a:p>
          <a:p>
            <a:pPr indent="-306000" lvl="1" marL="630000" rtl="0" algn="l">
              <a:spcBef>
                <a:spcPts val="1160"/>
              </a:spcBef>
              <a:spcAft>
                <a:spcPts val="0"/>
              </a:spcAft>
              <a:buSzPts val="2576"/>
              <a:buChar char="◼"/>
            </a:pPr>
            <a:r>
              <a:rPr lang="en-US" sz="2800"/>
              <a:t>(</a:t>
            </a:r>
            <a:r>
              <a:rPr lang="en-US" sz="2800"/>
              <a:t>Reverse) Chronological Order</a:t>
            </a:r>
            <a:endParaRPr/>
          </a:p>
          <a:p>
            <a:pPr indent="0" lvl="0" marL="0" rtl="0" algn="l">
              <a:spcBef>
                <a:spcPts val="1160"/>
              </a:spcBef>
              <a:spcAft>
                <a:spcPts val="0"/>
              </a:spcAft>
              <a:buSzPts val="2576"/>
              <a:buNone/>
            </a:pPr>
            <a:r>
              <a:t/>
            </a:r>
            <a:endParaRPr sz="2800"/>
          </a:p>
          <a:p>
            <a:pPr indent="-306000" lvl="0" marL="306000" rtl="0" algn="l">
              <a:spcBef>
                <a:spcPts val="1160"/>
              </a:spcBef>
              <a:spcAft>
                <a:spcPts val="0"/>
              </a:spcAft>
              <a:buSzPts val="2576"/>
              <a:buChar char="◼"/>
            </a:pPr>
            <a:r>
              <a:rPr lang="en-US" sz="2800"/>
              <a:t>Content Realization</a:t>
            </a:r>
            <a:endParaRPr/>
          </a:p>
          <a:p>
            <a:pPr indent="-306000" lvl="1" marL="630000" rtl="0" algn="l">
              <a:spcBef>
                <a:spcPts val="1160"/>
              </a:spcBef>
              <a:spcAft>
                <a:spcPts val="0"/>
              </a:spcAft>
              <a:buSzPts val="2576"/>
              <a:buChar char="◼"/>
            </a:pPr>
            <a:r>
              <a:rPr lang="en-US" sz="2800"/>
              <a:t>Currently copied from Information Ordering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Gill Sans"/>
              <a:buNone/>
            </a:pPr>
            <a:r>
              <a:rPr lang="en-US"/>
              <a:t>SUCCESSES</a:t>
            </a:r>
            <a:endParaRPr/>
          </a:p>
        </p:txBody>
      </p:sp>
      <p:sp>
        <p:nvSpPr>
          <p:cNvPr id="173" name="Google Shape;173;p23"/>
          <p:cNvSpPr txBox="1"/>
          <p:nvPr>
            <p:ph idx="1" type="body"/>
          </p:nvPr>
        </p:nvSpPr>
        <p:spPr>
          <a:xfrm>
            <a:off x="581193" y="2228003"/>
            <a:ext cx="5422390" cy="390033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56"/>
              <a:buNone/>
            </a:pPr>
            <a:r>
              <a:t/>
            </a:r>
            <a:endParaRPr/>
          </a:p>
          <a:p>
            <a:pPr indent="-306000" lvl="0" marL="306000" rtl="0" algn="l">
              <a:spcBef>
                <a:spcPts val="1240"/>
              </a:spcBef>
              <a:spcAft>
                <a:spcPts val="0"/>
              </a:spcAft>
              <a:buSzPts val="2944"/>
              <a:buChar char="◼"/>
            </a:pPr>
            <a:r>
              <a:rPr lang="en-US" sz="3200"/>
              <a:t>Nutshell outperforms LEAD baseline</a:t>
            </a:r>
            <a:endParaRPr/>
          </a:p>
          <a:p>
            <a:pPr indent="-306000" lvl="0" marL="306000" rtl="0" algn="l">
              <a:spcBef>
                <a:spcPts val="1240"/>
              </a:spcBef>
              <a:spcAft>
                <a:spcPts val="0"/>
              </a:spcAft>
              <a:buSzPts val="2944"/>
              <a:buChar char="◼"/>
            </a:pPr>
            <a:r>
              <a:rPr lang="en-US" sz="3200"/>
              <a:t>Nutshell is a fully functioning base end-to-end summarization system</a:t>
            </a:r>
            <a:endParaRPr/>
          </a:p>
          <a:p>
            <a:pPr indent="-306000" lvl="0" marL="306000" rtl="0" algn="l">
              <a:spcBef>
                <a:spcPts val="1240"/>
              </a:spcBef>
              <a:spcAft>
                <a:spcPts val="0"/>
              </a:spcAft>
              <a:buSzPts val="2944"/>
              <a:buChar char="◼"/>
            </a:pPr>
            <a:r>
              <a:rPr lang="en-US" sz="3200"/>
              <a:t>We all work well as a team</a:t>
            </a:r>
            <a:endParaRPr/>
          </a:p>
          <a:p>
            <a:pPr indent="-119055" lvl="0" marL="306000" rtl="0" algn="l">
              <a:spcBef>
                <a:spcPts val="1240"/>
              </a:spcBef>
              <a:spcAft>
                <a:spcPts val="0"/>
              </a:spcAft>
              <a:buSzPts val="2944"/>
              <a:buNone/>
            </a:pPr>
            <a:r>
              <a:t/>
            </a:r>
            <a:endParaRPr sz="3200"/>
          </a:p>
          <a:p>
            <a:pPr indent="-200844" lvl="0" marL="306000" rtl="0" algn="l">
              <a:spcBef>
                <a:spcPts val="960"/>
              </a:spcBef>
              <a:spcAft>
                <a:spcPts val="0"/>
              </a:spcAft>
              <a:buSzPts val="1656"/>
              <a:buNone/>
            </a:pPr>
            <a:r>
              <a:t/>
            </a:r>
            <a:endParaRPr/>
          </a:p>
        </p:txBody>
      </p:sp>
      <p:sp>
        <p:nvSpPr>
          <p:cNvPr id="174" name="Google Shape;174;p23"/>
          <p:cNvSpPr txBox="1"/>
          <p:nvPr>
            <p:ph idx="2" type="body"/>
          </p:nvPr>
        </p:nvSpPr>
        <p:spPr>
          <a:xfrm>
            <a:off x="6188417" y="2228003"/>
            <a:ext cx="5422392" cy="52948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576"/>
              <a:buNone/>
            </a:pPr>
            <a:r>
              <a:rPr lang="en-US" sz="2800"/>
              <a:t>Results</a:t>
            </a:r>
            <a:endParaRPr/>
          </a:p>
        </p:txBody>
      </p:sp>
      <p:graphicFrame>
        <p:nvGraphicFramePr>
          <p:cNvPr id="175" name="Google Shape;175;p23"/>
          <p:cNvGraphicFramePr/>
          <p:nvPr/>
        </p:nvGraphicFramePr>
        <p:xfrm>
          <a:off x="6188417" y="2810301"/>
          <a:ext cx="3000000" cy="3000000"/>
        </p:xfrm>
        <a:graphic>
          <a:graphicData uri="http://schemas.openxmlformats.org/drawingml/2006/table">
            <a:tbl>
              <a:tblPr bandRow="1" firstRow="1">
                <a:noFill/>
                <a:tableStyleId>{897CB0B8-EB30-4A81-B6A4-3DB2C05C4937}</a:tableStyleId>
              </a:tblPr>
              <a:tblGrid>
                <a:gridCol w="1947325"/>
                <a:gridCol w="1317700"/>
                <a:gridCol w="2265275"/>
              </a:tblGrid>
              <a:tr h="412725">
                <a:tc>
                  <a:txBody>
                    <a:bodyPr>
                      <a:noAutofit/>
                    </a:bodyPr>
                    <a:lstStyle/>
                    <a:p>
                      <a:pPr indent="0" lvl="0" marL="0" marR="0" rtl="0" algn="ctr">
                        <a:spcBef>
                          <a:spcPts val="0"/>
                        </a:spcBef>
                        <a:spcAft>
                          <a:spcPts val="0"/>
                        </a:spcAft>
                        <a:buNone/>
                      </a:pPr>
                      <a:r>
                        <a:t/>
                      </a:r>
                      <a:endParaRPr sz="1800" u="none" cap="none" strike="noStrike"/>
                    </a:p>
                  </a:txBody>
                  <a:tcPr marT="45725" marB="45725" marR="91450" marL="91450"/>
                </a:tc>
                <a:tc>
                  <a:txBody>
                    <a:bodyPr>
                      <a:noAutofit/>
                    </a:bodyPr>
                    <a:lstStyle/>
                    <a:p>
                      <a:pPr indent="0" lvl="0" marL="0" marR="0" rtl="0" algn="ctr">
                        <a:spcBef>
                          <a:spcPts val="0"/>
                        </a:spcBef>
                        <a:spcAft>
                          <a:spcPts val="0"/>
                        </a:spcAft>
                        <a:buNone/>
                      </a:pPr>
                      <a:r>
                        <a:rPr lang="en-US" sz="1800" u="none" cap="none" strike="noStrike"/>
                        <a:t>ROUGE-1</a:t>
                      </a:r>
                      <a:endParaRPr/>
                    </a:p>
                  </a:txBody>
                  <a:tcPr marT="45725" marB="45725" marR="91450" marL="91450"/>
                </a:tc>
                <a:tc>
                  <a:txBody>
                    <a:bodyPr>
                      <a:noAutofit/>
                    </a:bodyPr>
                    <a:lstStyle/>
                    <a:p>
                      <a:pPr indent="0" lvl="0" marL="0" marR="0" rtl="0" algn="ctr">
                        <a:spcBef>
                          <a:spcPts val="0"/>
                        </a:spcBef>
                        <a:spcAft>
                          <a:spcPts val="0"/>
                        </a:spcAft>
                        <a:buNone/>
                      </a:pPr>
                      <a:r>
                        <a:rPr lang="en-US" sz="1800" u="none" cap="none" strike="noStrike"/>
                        <a:t>ROUGE-2</a:t>
                      </a:r>
                      <a:endParaRPr/>
                    </a:p>
                  </a:txBody>
                  <a:tcPr marT="45725" marB="45725" marR="91450" marL="91450"/>
                </a:tc>
              </a:tr>
              <a:tr h="412725">
                <a:tc>
                  <a:txBody>
                    <a:bodyPr>
                      <a:noAutofit/>
                    </a:bodyPr>
                    <a:lstStyle/>
                    <a:p>
                      <a:pPr indent="0" lvl="0" marL="0" marR="0" rtl="0" algn="ctr">
                        <a:spcBef>
                          <a:spcPts val="0"/>
                        </a:spcBef>
                        <a:spcAft>
                          <a:spcPts val="0"/>
                        </a:spcAft>
                        <a:buNone/>
                      </a:pPr>
                      <a:r>
                        <a:rPr lang="en-US" sz="1800" u="none" cap="none" strike="noStrike"/>
                        <a:t>LEAD BASELINE</a:t>
                      </a:r>
                      <a:endParaRPr/>
                    </a:p>
                  </a:txBody>
                  <a:tcPr marT="45725" marB="45725" marR="91450" marL="91450"/>
                </a:tc>
                <a:tc>
                  <a:txBody>
                    <a:bodyPr>
                      <a:noAutofit/>
                    </a:bodyPr>
                    <a:lstStyle/>
                    <a:p>
                      <a:pPr indent="0" lvl="0" marL="0" marR="0" rtl="0" algn="ctr">
                        <a:spcBef>
                          <a:spcPts val="0"/>
                        </a:spcBef>
                        <a:spcAft>
                          <a:spcPts val="0"/>
                        </a:spcAft>
                        <a:buNone/>
                      </a:pPr>
                      <a:r>
                        <a:rPr lang="en-US" sz="1800" u="none" cap="none" strike="noStrike"/>
                        <a:t>-</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1800"/>
                        <a:buFont typeface="Gill Sans"/>
                        <a:buNone/>
                      </a:pPr>
                      <a:r>
                        <a:rPr lang="en-US" sz="1800" u="none" cap="none" strike="noStrike"/>
                        <a:t>0.05376</a:t>
                      </a:r>
                      <a:endParaRPr sz="1800" u="none" cap="none" strike="noStrike"/>
                    </a:p>
                  </a:txBody>
                  <a:tcPr marT="45725" marB="45725" marR="91450" marL="91450"/>
                </a:tc>
              </a:tr>
              <a:tr h="412725">
                <a:tc>
                  <a:txBody>
                    <a:bodyPr>
                      <a:noAutofit/>
                    </a:bodyPr>
                    <a:lstStyle/>
                    <a:p>
                      <a:pPr indent="0" lvl="0" marL="0" marR="0" rtl="0" algn="ctr">
                        <a:spcBef>
                          <a:spcPts val="0"/>
                        </a:spcBef>
                        <a:spcAft>
                          <a:spcPts val="0"/>
                        </a:spcAft>
                        <a:buNone/>
                      </a:pPr>
                      <a:r>
                        <a:rPr lang="en-US" sz="1800" u="none" cap="none" strike="noStrike"/>
                        <a:t>MEAD BASELINE</a:t>
                      </a:r>
                      <a:endParaRPr/>
                    </a:p>
                  </a:txBody>
                  <a:tcPr marT="45725" marB="45725" marR="91450" marL="91450"/>
                </a:tc>
                <a:tc>
                  <a:txBody>
                    <a:bodyPr>
                      <a:noAutofit/>
                    </a:bodyPr>
                    <a:lstStyle/>
                    <a:p>
                      <a:pPr indent="0" lvl="0" marL="0" marR="0" rtl="0" algn="ctr">
                        <a:spcBef>
                          <a:spcPts val="0"/>
                        </a:spcBef>
                        <a:spcAft>
                          <a:spcPts val="0"/>
                        </a:spcAft>
                        <a:buNone/>
                      </a:pPr>
                      <a:r>
                        <a:rPr lang="en-US" sz="1800" u="none" cap="none" strike="noStrike"/>
                        <a:t>-</a:t>
                      </a:r>
                      <a:endParaRPr/>
                    </a:p>
                  </a:txBody>
                  <a:tcPr marT="45725" marB="45725" marR="91450" marL="91450"/>
                </a:tc>
                <a:tc>
                  <a:txBody>
                    <a:bodyPr>
                      <a:noAutofit/>
                    </a:bodyPr>
                    <a:lstStyle/>
                    <a:p>
                      <a:pPr indent="0" lvl="0" marL="0" marR="0" rtl="0" algn="ctr">
                        <a:spcBef>
                          <a:spcPts val="0"/>
                        </a:spcBef>
                        <a:spcAft>
                          <a:spcPts val="0"/>
                        </a:spcAft>
                        <a:buNone/>
                      </a:pPr>
                      <a:r>
                        <a:rPr b="1" lang="en-US" sz="1800" u="none" cap="none" strike="noStrike"/>
                        <a:t>0.05927 </a:t>
                      </a:r>
                      <a:endParaRPr/>
                    </a:p>
                  </a:txBody>
                  <a:tcPr marT="45725" marB="45725" marR="91450" marL="91450"/>
                </a:tc>
              </a:tr>
              <a:tr h="412725">
                <a:tc>
                  <a:txBody>
                    <a:bodyPr>
                      <a:noAutofit/>
                    </a:bodyPr>
                    <a:lstStyle/>
                    <a:p>
                      <a:pPr indent="0" lvl="0" marL="0" marR="0" rtl="0" algn="ctr">
                        <a:spcBef>
                          <a:spcPts val="0"/>
                        </a:spcBef>
                        <a:spcAft>
                          <a:spcPts val="0"/>
                        </a:spcAft>
                        <a:buNone/>
                      </a:pPr>
                      <a:r>
                        <a:rPr lang="en-US" sz="1800" u="none" cap="none" strike="noStrike"/>
                        <a:t>NUTSHELL</a:t>
                      </a:r>
                      <a:endParaRPr/>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1800"/>
                        <a:buFont typeface="Gill Sans"/>
                        <a:buNone/>
                      </a:pPr>
                      <a:r>
                        <a:rPr lang="en-US" sz="1800" u="none" cap="none" strike="noStrike"/>
                        <a:t>0.22720 </a:t>
                      </a:r>
                      <a:endParaRPr sz="1800" u="none" cap="none" strike="noStrike"/>
                    </a:p>
                  </a:txBody>
                  <a:tcPr marT="45725" marB="45725" marR="91450" marL="91450"/>
                </a:tc>
                <a:tc>
                  <a:txBody>
                    <a:bodyPr>
                      <a:noAutofit/>
                    </a:bodyPr>
                    <a:lstStyle/>
                    <a:p>
                      <a:pPr indent="0" lvl="0" marL="0" marR="0" rtl="0" algn="ctr">
                        <a:lnSpc>
                          <a:spcPct val="100000"/>
                        </a:lnSpc>
                        <a:spcBef>
                          <a:spcPts val="0"/>
                        </a:spcBef>
                        <a:spcAft>
                          <a:spcPts val="0"/>
                        </a:spcAft>
                        <a:buClr>
                          <a:schemeClr val="dk1"/>
                        </a:buClr>
                        <a:buSzPts val="1800"/>
                        <a:buFont typeface="Gill Sans"/>
                        <a:buNone/>
                      </a:pPr>
                      <a:r>
                        <a:rPr lang="en-US" sz="1800" u="none" cap="none" strike="noStrike"/>
                        <a:t>0.05710 </a:t>
                      </a:r>
                      <a:endParaRPr sz="1800" u="none" cap="none" strike="noStrike"/>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Gill Sans"/>
              <a:buNone/>
            </a:pPr>
            <a:r>
              <a:rPr lang="en-US"/>
              <a:t>ISSUES</a:t>
            </a:r>
            <a:endParaRPr/>
          </a:p>
        </p:txBody>
      </p:sp>
      <p:sp>
        <p:nvSpPr>
          <p:cNvPr id="181" name="Google Shape;181;p24"/>
          <p:cNvSpPr txBox="1"/>
          <p:nvPr>
            <p:ph idx="1" type="body"/>
          </p:nvPr>
        </p:nvSpPr>
        <p:spPr>
          <a:xfrm>
            <a:off x="581192" y="1871663"/>
            <a:ext cx="11029615" cy="4986337"/>
          </a:xfrm>
          <a:prstGeom prst="rect">
            <a:avLst/>
          </a:prstGeom>
          <a:noFill/>
          <a:ln>
            <a:noFill/>
          </a:ln>
        </p:spPr>
        <p:txBody>
          <a:bodyPr anchorCtr="0" anchor="t" bIns="45700" lIns="91425" spcFirstLastPara="1" rIns="91425" wrap="square" tIns="45700">
            <a:noAutofit/>
          </a:bodyPr>
          <a:lstStyle/>
          <a:p>
            <a:pPr indent="-306000" lvl="0" marL="306000" rtl="0" algn="l">
              <a:spcBef>
                <a:spcPts val="0"/>
              </a:spcBef>
              <a:spcAft>
                <a:spcPts val="0"/>
              </a:spcAft>
              <a:buSzPts val="2116"/>
              <a:buChar char="◼"/>
            </a:pPr>
            <a:r>
              <a:rPr lang="en-US" sz="2300"/>
              <a:t>Getting used to Git</a:t>
            </a:r>
            <a:endParaRPr/>
          </a:p>
          <a:p>
            <a:pPr indent="-306000" lvl="1" marL="630000" rtl="0" algn="l">
              <a:spcBef>
                <a:spcPts val="1060"/>
              </a:spcBef>
              <a:spcAft>
                <a:spcPts val="0"/>
              </a:spcAft>
              <a:buSzPts val="2116"/>
              <a:buChar char="◼"/>
            </a:pPr>
            <a:r>
              <a:rPr lang="en-US" sz="2300"/>
              <a:t>Branching and merging</a:t>
            </a:r>
            <a:endParaRPr/>
          </a:p>
          <a:p>
            <a:pPr indent="-306000" lvl="1" marL="630000" rtl="0" algn="l">
              <a:spcBef>
                <a:spcPts val="1060"/>
              </a:spcBef>
              <a:spcAft>
                <a:spcPts val="0"/>
              </a:spcAft>
              <a:buSzPts val="2116"/>
              <a:buChar char="◼"/>
            </a:pPr>
            <a:r>
              <a:rPr lang="en-US" sz="2300"/>
              <a:t>Avoiding merge conflicts</a:t>
            </a:r>
            <a:endParaRPr/>
          </a:p>
          <a:p>
            <a:pPr indent="-259264" lvl="1" marL="630000" rtl="0" algn="l">
              <a:spcBef>
                <a:spcPts val="760"/>
              </a:spcBef>
              <a:spcAft>
                <a:spcPts val="0"/>
              </a:spcAft>
              <a:buSzPts val="736"/>
              <a:buNone/>
            </a:pPr>
            <a:r>
              <a:t/>
            </a:r>
            <a:endParaRPr sz="800"/>
          </a:p>
          <a:p>
            <a:pPr indent="-306000" lvl="0" marL="306000" rtl="0" algn="l">
              <a:spcBef>
                <a:spcPts val="1060"/>
              </a:spcBef>
              <a:spcAft>
                <a:spcPts val="0"/>
              </a:spcAft>
              <a:buSzPts val="2116"/>
              <a:buChar char="◼"/>
            </a:pPr>
            <a:r>
              <a:rPr lang="en-US" sz="2300"/>
              <a:t>Lack of clarity in the literature</a:t>
            </a:r>
            <a:endParaRPr/>
          </a:p>
          <a:p>
            <a:pPr indent="-306000" lvl="1" marL="630000" rtl="0" algn="l">
              <a:spcBef>
                <a:spcPts val="1060"/>
              </a:spcBef>
              <a:spcAft>
                <a:spcPts val="0"/>
              </a:spcAft>
              <a:buSzPts val="2116"/>
              <a:buChar char="◼"/>
            </a:pPr>
            <a:r>
              <a:rPr lang="en-US" sz="2300"/>
              <a:t>Multiple versions of formulas without explanation</a:t>
            </a:r>
            <a:endParaRPr/>
          </a:p>
          <a:p>
            <a:pPr indent="-306000" lvl="1" marL="630000" rtl="0" algn="l">
              <a:spcBef>
                <a:spcPts val="1060"/>
              </a:spcBef>
              <a:spcAft>
                <a:spcPts val="0"/>
              </a:spcAft>
              <a:buSzPts val="2116"/>
              <a:buChar char="◼"/>
            </a:pPr>
            <a:r>
              <a:rPr lang="en-US" sz="2300"/>
              <a:t>Unclear about important details of implementation</a:t>
            </a:r>
            <a:r>
              <a:rPr lang="en-US" sz="2300"/>
              <a:t> e.g. stemming </a:t>
            </a:r>
            <a:endParaRPr/>
          </a:p>
          <a:p>
            <a:pPr indent="-259264" lvl="1" marL="630000" rtl="0" algn="l">
              <a:spcBef>
                <a:spcPts val="760"/>
              </a:spcBef>
              <a:spcAft>
                <a:spcPts val="0"/>
              </a:spcAft>
              <a:buSzPts val="736"/>
              <a:buNone/>
            </a:pPr>
            <a:r>
              <a:t/>
            </a:r>
            <a:endParaRPr sz="800"/>
          </a:p>
          <a:p>
            <a:pPr indent="-306000" lvl="0" marL="306000" rtl="0" algn="l">
              <a:spcBef>
                <a:spcPts val="1060"/>
              </a:spcBef>
              <a:spcAft>
                <a:spcPts val="0"/>
              </a:spcAft>
              <a:buSzPts val="2116"/>
              <a:buChar char="◼"/>
            </a:pPr>
            <a:r>
              <a:rPr lang="en-US" sz="2300"/>
              <a:t>Lack of transparency with how the file system is set up</a:t>
            </a:r>
            <a:endParaRPr/>
          </a:p>
          <a:p>
            <a:pPr indent="-306000" lvl="1" marL="630000" rtl="0" algn="l">
              <a:spcBef>
                <a:spcPts val="1060"/>
              </a:spcBef>
              <a:spcAft>
                <a:spcPts val="0"/>
              </a:spcAft>
              <a:buSzPts val="2116"/>
              <a:buChar char="◼"/>
            </a:pPr>
            <a:r>
              <a:rPr lang="en-US" sz="2300"/>
              <a:t>Lots of trial and error</a:t>
            </a:r>
            <a:endParaRPr/>
          </a:p>
          <a:p>
            <a:pPr indent="-306000" lvl="1" marL="630000" rtl="0" algn="l">
              <a:spcBef>
                <a:spcPts val="1060"/>
              </a:spcBef>
              <a:spcAft>
                <a:spcPts val="0"/>
              </a:spcAft>
              <a:buSzPts val="2116"/>
              <a:buChar char="◼"/>
            </a:pPr>
            <a:r>
              <a:rPr lang="en-US" sz="2300"/>
              <a:t>Confusing tags in XML files e.g. dateline = Los Angeles</a:t>
            </a:r>
            <a:endParaRPr/>
          </a:p>
          <a:p>
            <a:pPr indent="-171634" lvl="1" marL="630000" rtl="0" algn="l">
              <a:spcBef>
                <a:spcPts val="1060"/>
              </a:spcBef>
              <a:spcAft>
                <a:spcPts val="0"/>
              </a:spcAft>
              <a:buSzPts val="2116"/>
              <a:buNone/>
            </a:pPr>
            <a:r>
              <a:t/>
            </a:r>
            <a:endParaRPr sz="2300"/>
          </a:p>
          <a:p>
            <a:pPr indent="0" lvl="1" marL="324000" rtl="0" algn="l">
              <a:spcBef>
                <a:spcPts val="1060"/>
              </a:spcBef>
              <a:spcAft>
                <a:spcPts val="0"/>
              </a:spcAft>
              <a:buSzPts val="2116"/>
              <a:buNone/>
            </a:pPr>
            <a:r>
              <a:t/>
            </a:r>
            <a:endParaRPr sz="2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Gill Sans"/>
              <a:buNone/>
            </a:pPr>
            <a:r>
              <a:rPr lang="en-US"/>
              <a:t>FUTURE  WORK</a:t>
            </a:r>
            <a:endParaRPr/>
          </a:p>
        </p:txBody>
      </p:sp>
      <p:sp>
        <p:nvSpPr>
          <p:cNvPr id="187" name="Google Shape;187;p25"/>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Autofit/>
          </a:bodyPr>
          <a:lstStyle/>
          <a:p>
            <a:pPr indent="-306000" lvl="0" marL="306000" rtl="0" algn="l">
              <a:spcBef>
                <a:spcPts val="0"/>
              </a:spcBef>
              <a:spcAft>
                <a:spcPts val="0"/>
              </a:spcAft>
              <a:buSzPts val="2576"/>
              <a:buChar char="◼"/>
            </a:pPr>
            <a:r>
              <a:rPr lang="en-US" sz="2800"/>
              <a:t>Stemming words in preprocessing</a:t>
            </a:r>
            <a:endParaRPr/>
          </a:p>
          <a:p>
            <a:pPr indent="-306000" lvl="0" marL="306000" rtl="0" algn="l">
              <a:spcBef>
                <a:spcPts val="1160"/>
              </a:spcBef>
              <a:spcAft>
                <a:spcPts val="0"/>
              </a:spcAft>
              <a:buSzPts val="2576"/>
              <a:buChar char="◼"/>
            </a:pPr>
            <a:r>
              <a:rPr lang="en-US" sz="2800"/>
              <a:t>Tuning hyperparameters e.g. </a:t>
            </a:r>
            <a:r>
              <a:rPr i="1" lang="en-US" sz="2800"/>
              <a:t>d</a:t>
            </a:r>
            <a:r>
              <a:rPr lang="en-US" sz="2800"/>
              <a:t>, cosine sim thresholds</a:t>
            </a:r>
            <a:endParaRPr/>
          </a:p>
          <a:p>
            <a:pPr indent="-306000" lvl="0" marL="306000" rtl="0" algn="l">
              <a:spcBef>
                <a:spcPts val="1160"/>
              </a:spcBef>
              <a:spcAft>
                <a:spcPts val="0"/>
              </a:spcAft>
              <a:buSzPts val="2576"/>
              <a:buChar char="◼"/>
            </a:pPr>
            <a:r>
              <a:rPr lang="en-US" sz="2800"/>
              <a:t>Tuning Modified Biased LexRank formulas</a:t>
            </a:r>
            <a:endParaRPr/>
          </a:p>
          <a:p>
            <a:pPr indent="-306000" lvl="0" marL="306000" rtl="0" algn="l">
              <a:spcBef>
                <a:spcPts val="1160"/>
              </a:spcBef>
              <a:spcAft>
                <a:spcPts val="0"/>
              </a:spcAft>
              <a:buSzPts val="2576"/>
              <a:buChar char="◼"/>
            </a:pPr>
            <a:r>
              <a:rPr lang="en-US" sz="2800"/>
              <a:t>Information Ordering </a:t>
            </a:r>
            <a:endParaRPr/>
          </a:p>
          <a:p>
            <a:pPr indent="-306000" lvl="0" marL="306000" rtl="0" algn="l">
              <a:spcBef>
                <a:spcPts val="1160"/>
              </a:spcBef>
              <a:spcAft>
                <a:spcPts val="0"/>
              </a:spcAft>
              <a:buSzPts val="2576"/>
              <a:buChar char="◼"/>
            </a:pPr>
            <a:r>
              <a:rPr lang="en-US" sz="2800"/>
              <a:t>Content Realization</a:t>
            </a:r>
            <a:endParaRPr/>
          </a:p>
          <a:p>
            <a:pPr indent="-142424" lvl="0" marL="306000" rtl="0" algn="l">
              <a:spcBef>
                <a:spcPts val="1160"/>
              </a:spcBef>
              <a:spcAft>
                <a:spcPts val="0"/>
              </a:spcAft>
              <a:buSzPts val="2576"/>
              <a:buNone/>
            </a:pPr>
            <a:r>
              <a:t/>
            </a:r>
            <a:endParaRPr sz="2800"/>
          </a:p>
          <a:p>
            <a:pPr indent="-142424" lvl="0" marL="306000" rtl="0" algn="l">
              <a:spcBef>
                <a:spcPts val="1160"/>
              </a:spcBef>
              <a:spcAft>
                <a:spcPts val="0"/>
              </a:spcAft>
              <a:buSzPts val="2576"/>
              <a:buNone/>
            </a:pPr>
            <a:r>
              <a:t/>
            </a:r>
            <a:endParaRPr sz="2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1" name="Shape 191"/>
        <p:cNvGrpSpPr/>
        <p:nvPr/>
      </p:nvGrpSpPr>
      <p:grpSpPr>
        <a:xfrm>
          <a:off x="0" y="0"/>
          <a:ext cx="0" cy="0"/>
          <a:chOff x="0" y="0"/>
          <a:chExt cx="0" cy="0"/>
        </a:xfrm>
      </p:grpSpPr>
      <p:sp>
        <p:nvSpPr>
          <p:cNvPr id="192" name="Google Shape;192;p26"/>
          <p:cNvSpPr/>
          <p:nvPr/>
        </p:nvSpPr>
        <p:spPr>
          <a:xfrm>
            <a:off x="0" y="1"/>
            <a:ext cx="1219199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id="193" name="Google Shape;193;p26"/>
          <p:cNvPicPr preferRelativeResize="0"/>
          <p:nvPr/>
        </p:nvPicPr>
        <p:blipFill rotWithShape="1">
          <a:blip r:embed="rId4">
            <a:alphaModFix/>
          </a:blip>
          <a:srcRect b="0" l="0" r="0" t="0"/>
          <a:stretch/>
        </p:blipFill>
        <p:spPr>
          <a:xfrm>
            <a:off x="1357391" y="723899"/>
            <a:ext cx="5676901" cy="5676901"/>
          </a:xfrm>
          <a:prstGeom prst="rect">
            <a:avLst/>
          </a:prstGeom>
          <a:noFill/>
          <a:ln>
            <a:noFill/>
          </a:ln>
        </p:spPr>
      </p:pic>
      <p:sp>
        <p:nvSpPr>
          <p:cNvPr id="194" name="Google Shape;194;p26"/>
          <p:cNvSpPr/>
          <p:nvPr/>
        </p:nvSpPr>
        <p:spPr>
          <a:xfrm>
            <a:off x="8042147" y="723899"/>
            <a:ext cx="3703320" cy="56666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6"/>
          <p:cNvSpPr txBox="1"/>
          <p:nvPr>
            <p:ph type="ctrTitle"/>
          </p:nvPr>
        </p:nvSpPr>
        <p:spPr>
          <a:xfrm>
            <a:off x="8296275" y="1419226"/>
            <a:ext cx="3081576" cy="17467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FFFF"/>
              </a:buClr>
              <a:buSzPts val="3600"/>
              <a:buFont typeface="Gill Sans"/>
              <a:buNone/>
            </a:pPr>
            <a:r>
              <a:rPr lang="en-US">
                <a:solidFill>
                  <a:srgbClr val="FFFFFF"/>
                </a:solidFill>
              </a:rPr>
              <a:t>THANK YOU!</a:t>
            </a:r>
            <a:endParaRPr/>
          </a:p>
        </p:txBody>
      </p:sp>
      <p:sp>
        <p:nvSpPr>
          <p:cNvPr id="196" name="Google Shape;196;p26"/>
          <p:cNvSpPr txBox="1"/>
          <p:nvPr>
            <p:ph idx="1" type="subTitle"/>
          </p:nvPr>
        </p:nvSpPr>
        <p:spPr>
          <a:xfrm>
            <a:off x="8296275" y="3505095"/>
            <a:ext cx="3081576" cy="26290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72"/>
              <a:buNone/>
            </a:pPr>
            <a:r>
              <a:rPr lang="en-US">
                <a:solidFill>
                  <a:schemeClr val="lt2"/>
                </a:solidFill>
              </a:rPr>
              <a:t>QUESTIONS / COMMENTS ?</a:t>
            </a:r>
            <a:endParaRPr/>
          </a:p>
          <a:p>
            <a:pPr indent="0" lvl="0" marL="0" rtl="0" algn="l">
              <a:spcBef>
                <a:spcPts val="920"/>
              </a:spcBef>
              <a:spcAft>
                <a:spcPts val="0"/>
              </a:spcAft>
              <a:buSzPts val="1472"/>
              <a:buNone/>
            </a:pPr>
            <a:r>
              <a:t/>
            </a:r>
            <a:endParaRPr>
              <a:solidFill>
                <a:schemeClr val="lt2"/>
              </a:solidFill>
            </a:endParaRPr>
          </a:p>
          <a:p>
            <a:pPr indent="0" lvl="0" marL="0" rtl="0" algn="l">
              <a:spcBef>
                <a:spcPts val="920"/>
              </a:spcBef>
              <a:spcAft>
                <a:spcPts val="0"/>
              </a:spcAft>
              <a:buSzPts val="1472"/>
              <a:buNone/>
            </a:pPr>
            <a:r>
              <a:t/>
            </a:r>
            <a:endParaRPr>
              <a:solidFill>
                <a:schemeClr val="lt2"/>
              </a:solidFill>
            </a:endParaRPr>
          </a:p>
        </p:txBody>
      </p:sp>
      <p:grpSp>
        <p:nvGrpSpPr>
          <p:cNvPr id="197" name="Google Shape;197;p26"/>
          <p:cNvGrpSpPr/>
          <p:nvPr/>
        </p:nvGrpSpPr>
        <p:grpSpPr>
          <a:xfrm>
            <a:off x="446534" y="453643"/>
            <a:ext cx="11298933" cy="98554"/>
            <a:chOff x="446534" y="453643"/>
            <a:chExt cx="11298933" cy="98554"/>
          </a:xfrm>
        </p:grpSpPr>
        <p:sp>
          <p:nvSpPr>
            <p:cNvPr id="198" name="Google Shape;198;p26"/>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6"/>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Gill Sans"/>
              <a:buNone/>
            </a:pPr>
            <a:r>
              <a:rPr lang="en-US"/>
              <a:t>RELATED READINGS</a:t>
            </a:r>
            <a:endParaRPr/>
          </a:p>
        </p:txBody>
      </p:sp>
      <p:sp>
        <p:nvSpPr>
          <p:cNvPr id="111" name="Google Shape;111;p14"/>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Autofit/>
          </a:bodyPr>
          <a:lstStyle/>
          <a:p>
            <a:pPr indent="-306000" lvl="0" marL="306000" rtl="0" algn="l">
              <a:spcBef>
                <a:spcPts val="0"/>
              </a:spcBef>
              <a:spcAft>
                <a:spcPts val="0"/>
              </a:spcAft>
              <a:buSzPts val="2208"/>
              <a:buChar char="◼"/>
            </a:pPr>
            <a:r>
              <a:rPr lang="en-US" sz="2400"/>
              <a:t>Gunes Erkan and Dragomir R. Radev. 2004. Lexrank: </a:t>
            </a:r>
            <a:r>
              <a:rPr lang="en-US" sz="2400">
                <a:solidFill>
                  <a:schemeClr val="accent1"/>
                </a:solidFill>
              </a:rPr>
              <a:t>Graph-based lexical centrality as salience in text summarization.</a:t>
            </a:r>
            <a:r>
              <a:rPr lang="en-US" sz="2400"/>
              <a:t> </a:t>
            </a:r>
            <a:r>
              <a:rPr i="1" lang="en-US" sz="2400"/>
              <a:t>J. Artif. Int. Res.</a:t>
            </a:r>
            <a:r>
              <a:rPr lang="en-US" sz="2400"/>
              <a:t>, 22(1):457–479. </a:t>
            </a:r>
            <a:endParaRPr/>
          </a:p>
          <a:p>
            <a:pPr indent="-306000" lvl="0" marL="306000" rtl="0" algn="l">
              <a:spcBef>
                <a:spcPts val="1080"/>
              </a:spcBef>
              <a:spcAft>
                <a:spcPts val="0"/>
              </a:spcAft>
              <a:buSzPts val="2208"/>
              <a:buChar char="◼"/>
            </a:pPr>
            <a:r>
              <a:rPr lang="en-US" sz="2400"/>
              <a:t>Jahna Otterbacher, Gunes Erkan, and Dragomir Radev. 2005. </a:t>
            </a:r>
            <a:r>
              <a:rPr lang="en-US" sz="2400">
                <a:solidFill>
                  <a:schemeClr val="accent1"/>
                </a:solidFill>
              </a:rPr>
              <a:t>Using random walks for question-focused sentence retrieval</a:t>
            </a:r>
            <a:r>
              <a:rPr lang="en-US" sz="2400"/>
              <a:t>. In </a:t>
            </a:r>
            <a:r>
              <a:rPr i="1" lang="en-US" sz="2400"/>
              <a:t>Proceedings of Human Language Technology Conference and Conference on Empirical Methods in Natural Language Process- ing</a:t>
            </a:r>
            <a:r>
              <a:rPr lang="en-US" sz="2400"/>
              <a:t>, pages 915–922, Vancouver, British Columbia, Canada. Association for Computational Linguistics. </a:t>
            </a:r>
            <a:endParaRPr/>
          </a:p>
          <a:p>
            <a:pPr indent="-306000" lvl="0" marL="306000" rtl="0" algn="l">
              <a:spcBef>
                <a:spcPts val="1080"/>
              </a:spcBef>
              <a:spcAft>
                <a:spcPts val="0"/>
              </a:spcAft>
              <a:buSzPts val="2208"/>
              <a:buChar char="◼"/>
            </a:pPr>
            <a:r>
              <a:rPr lang="en-US" sz="2400"/>
              <a:t>Jahna Otterbacher, Gunes Erkan, and Dragomir R. Radev. 2009. </a:t>
            </a:r>
            <a:r>
              <a:rPr lang="en-US" sz="2400">
                <a:solidFill>
                  <a:schemeClr val="accent1"/>
                </a:solidFill>
              </a:rPr>
              <a:t>Biased lexrank: Passage retrieval using random walks with question-based priors</a:t>
            </a:r>
            <a:r>
              <a:rPr lang="en-US" sz="2400"/>
              <a:t>. </a:t>
            </a:r>
            <a:r>
              <a:rPr i="1" lang="en-US" sz="2400"/>
              <a:t>Inf. Process. Manage.</a:t>
            </a:r>
            <a:r>
              <a:rPr lang="en-US" sz="2400"/>
              <a:t>, 45(1):42–54. </a:t>
            </a:r>
            <a:endParaRPr/>
          </a:p>
          <a:p>
            <a:pPr indent="-165792" lvl="0" marL="306000" rtl="0" algn="l">
              <a:spcBef>
                <a:spcPts val="1080"/>
              </a:spcBef>
              <a:spcAft>
                <a:spcPts val="0"/>
              </a:spcAft>
              <a:buSzPts val="2208"/>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5"/>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Gill Sans"/>
              <a:buNone/>
            </a:pPr>
            <a:r>
              <a:rPr lang="en-US"/>
              <a:t>SYSTEM ARCHITECTURE</a:t>
            </a:r>
            <a:endParaRPr/>
          </a:p>
        </p:txBody>
      </p:sp>
      <p:pic>
        <p:nvPicPr>
          <p:cNvPr descr="A screenshot of a cell phone&#10;&#10;Description automatically generated" id="117" name="Google Shape;117;p15"/>
          <p:cNvPicPr preferRelativeResize="0"/>
          <p:nvPr/>
        </p:nvPicPr>
        <p:blipFill rotWithShape="1">
          <a:blip r:embed="rId3">
            <a:alphaModFix/>
          </a:blip>
          <a:srcRect b="0" l="0" r="0" t="0"/>
          <a:stretch/>
        </p:blipFill>
        <p:spPr>
          <a:xfrm>
            <a:off x="1370452" y="2307028"/>
            <a:ext cx="9448591" cy="382131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Gill Sans"/>
              <a:buNone/>
            </a:pPr>
            <a:r>
              <a:rPr lang="en-US"/>
              <a:t>DATA PREPARATION &amp; PREPROCESSING</a:t>
            </a:r>
            <a:endParaRPr/>
          </a:p>
        </p:txBody>
      </p:sp>
      <p:sp>
        <p:nvSpPr>
          <p:cNvPr id="123" name="Google Shape;123;p16"/>
          <p:cNvSpPr txBox="1"/>
          <p:nvPr>
            <p:ph idx="1" type="body"/>
          </p:nvPr>
        </p:nvSpPr>
        <p:spPr>
          <a:xfrm>
            <a:off x="581192" y="2180496"/>
            <a:ext cx="11029615" cy="4677504"/>
          </a:xfrm>
          <a:prstGeom prst="rect">
            <a:avLst/>
          </a:prstGeom>
          <a:noFill/>
          <a:ln>
            <a:noFill/>
          </a:ln>
        </p:spPr>
        <p:txBody>
          <a:bodyPr anchorCtr="0" anchor="t" bIns="45700" lIns="91425" spcFirstLastPara="1" rIns="91425" wrap="square" tIns="45700">
            <a:noAutofit/>
          </a:bodyPr>
          <a:lstStyle/>
          <a:p>
            <a:pPr indent="-306000" lvl="0" marL="306000" rtl="0" algn="l">
              <a:spcBef>
                <a:spcPts val="0"/>
              </a:spcBef>
              <a:spcAft>
                <a:spcPts val="0"/>
              </a:spcAft>
              <a:buSzPts val="2208"/>
              <a:buChar char="◼"/>
            </a:pPr>
            <a:r>
              <a:rPr lang="en-US" sz="2400"/>
              <a:t>Data</a:t>
            </a:r>
            <a:endParaRPr/>
          </a:p>
          <a:p>
            <a:pPr indent="-306000" lvl="1" marL="630000" rtl="0" algn="l">
              <a:spcBef>
                <a:spcPts val="1080"/>
              </a:spcBef>
              <a:spcAft>
                <a:spcPts val="0"/>
              </a:spcAft>
              <a:buSzPts val="2208"/>
              <a:buChar char="◼"/>
            </a:pPr>
            <a:r>
              <a:rPr lang="en-US" sz="2400"/>
              <a:t>ACQUAINT and ACQUAINT2 corpora</a:t>
            </a:r>
            <a:endParaRPr/>
          </a:p>
          <a:p>
            <a:pPr indent="-306000" lvl="0" marL="306000" rtl="0" algn="l">
              <a:spcBef>
                <a:spcPts val="1120"/>
              </a:spcBef>
              <a:spcAft>
                <a:spcPts val="0"/>
              </a:spcAft>
              <a:buSzPts val="2392"/>
              <a:buChar char="◼"/>
            </a:pPr>
            <a:r>
              <a:rPr lang="en-US" sz="2600"/>
              <a:t>Parsing XML files</a:t>
            </a:r>
            <a:endParaRPr/>
          </a:p>
          <a:p>
            <a:pPr indent="-306000" lvl="1" marL="630000" rtl="0" algn="l">
              <a:spcBef>
                <a:spcPts val="1080"/>
              </a:spcBef>
              <a:spcAft>
                <a:spcPts val="0"/>
              </a:spcAft>
              <a:buSzPts val="2208"/>
              <a:buChar char="◼"/>
            </a:pPr>
            <a:r>
              <a:rPr lang="en-US" sz="2400"/>
              <a:t>Beautiful Soup Python </a:t>
            </a:r>
            <a:r>
              <a:rPr lang="en-US" sz="2400"/>
              <a:t>Library</a:t>
            </a:r>
            <a:endParaRPr/>
          </a:p>
          <a:p>
            <a:pPr indent="-306000" lvl="0" marL="306000" rtl="0" algn="l">
              <a:spcBef>
                <a:spcPts val="1080"/>
              </a:spcBef>
              <a:spcAft>
                <a:spcPts val="0"/>
              </a:spcAft>
              <a:buSzPts val="2208"/>
              <a:buChar char="◼"/>
            </a:pPr>
            <a:r>
              <a:rPr lang="en-US" sz="2400"/>
              <a:t>Tokenization</a:t>
            </a:r>
            <a:endParaRPr/>
          </a:p>
          <a:p>
            <a:pPr indent="-306000" lvl="1" marL="630000" rtl="0" algn="l">
              <a:spcBef>
                <a:spcPts val="1080"/>
              </a:spcBef>
              <a:spcAft>
                <a:spcPts val="0"/>
              </a:spcAft>
              <a:buSzPts val="2208"/>
              <a:buChar char="◼"/>
            </a:pPr>
            <a:r>
              <a:rPr lang="en-US" sz="2400"/>
              <a:t>NLTK.sent_tokenize</a:t>
            </a:r>
            <a:endParaRPr sz="2400"/>
          </a:p>
          <a:p>
            <a:pPr indent="-306000" lvl="0" marL="306000" rtl="0" algn="l">
              <a:spcBef>
                <a:spcPts val="1080"/>
              </a:spcBef>
              <a:spcAft>
                <a:spcPts val="0"/>
              </a:spcAft>
              <a:buSzPts val="2208"/>
              <a:buChar char="◼"/>
            </a:pPr>
            <a:r>
              <a:rPr lang="en-US" sz="2400"/>
              <a:t>Stopword Removal</a:t>
            </a:r>
            <a:endParaRPr/>
          </a:p>
          <a:p>
            <a:pPr indent="-306000" lvl="1" marL="630000" rtl="0" algn="l">
              <a:spcBef>
                <a:spcPts val="1080"/>
              </a:spcBef>
              <a:spcAft>
                <a:spcPts val="0"/>
              </a:spcAft>
              <a:buSzPts val="2208"/>
              <a:buChar char="◼"/>
            </a:pPr>
            <a:r>
              <a:rPr lang="en-US" sz="2400"/>
              <a:t>NLTK.corpus stopwords list</a:t>
            </a:r>
            <a:endParaRPr/>
          </a:p>
          <a:p>
            <a:pPr indent="-165792" lvl="1" marL="630000" rtl="0" algn="l">
              <a:spcBef>
                <a:spcPts val="1080"/>
              </a:spcBef>
              <a:spcAft>
                <a:spcPts val="0"/>
              </a:spcAft>
              <a:buSzPts val="2208"/>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Gill Sans"/>
              <a:buNone/>
            </a:pPr>
            <a:r>
              <a:rPr lang="en-US"/>
              <a:t>CONTENT SELECTION</a:t>
            </a:r>
            <a:endParaRPr/>
          </a:p>
        </p:txBody>
      </p:sp>
      <p:sp>
        <p:nvSpPr>
          <p:cNvPr id="129" name="Google Shape;129;p17"/>
          <p:cNvSpPr txBox="1"/>
          <p:nvPr>
            <p:ph idx="1" type="body"/>
          </p:nvPr>
        </p:nvSpPr>
        <p:spPr>
          <a:xfrm>
            <a:off x="581192" y="2010918"/>
            <a:ext cx="11029615" cy="4632770"/>
          </a:xfrm>
          <a:prstGeom prst="rect">
            <a:avLst/>
          </a:prstGeom>
          <a:noFill/>
          <a:ln>
            <a:noFill/>
          </a:ln>
        </p:spPr>
        <p:txBody>
          <a:bodyPr anchorCtr="0" anchor="t" bIns="45700" lIns="91425" spcFirstLastPara="1" rIns="91425" wrap="square" tIns="45700">
            <a:noAutofit/>
          </a:bodyPr>
          <a:lstStyle/>
          <a:p>
            <a:pPr indent="-306000" lvl="0" marL="306000" rtl="0" algn="l">
              <a:spcBef>
                <a:spcPts val="0"/>
              </a:spcBef>
              <a:spcAft>
                <a:spcPts val="0"/>
              </a:spcAft>
              <a:buSzPts val="2024"/>
              <a:buChar char="◼"/>
            </a:pPr>
            <a:r>
              <a:rPr lang="en-US" sz="2200"/>
              <a:t>Modified Biased LexRank graph approach </a:t>
            </a:r>
            <a:endParaRPr/>
          </a:p>
          <a:p>
            <a:pPr indent="-306000" lvl="1" marL="630000" rtl="0" algn="l">
              <a:spcBef>
                <a:spcPts val="1040"/>
              </a:spcBef>
              <a:spcAft>
                <a:spcPts val="0"/>
              </a:spcAft>
              <a:buSzPts val="2024"/>
              <a:buChar char="◼"/>
            </a:pPr>
            <a:r>
              <a:rPr lang="en-US" sz="2200"/>
              <a:t>Based on Pagerank inter-sentential similarity weighting</a:t>
            </a:r>
            <a:endParaRPr/>
          </a:p>
          <a:p>
            <a:pPr indent="-306000" lvl="1" marL="630000" rtl="0" algn="l">
              <a:spcBef>
                <a:spcPts val="1040"/>
              </a:spcBef>
              <a:spcAft>
                <a:spcPts val="0"/>
              </a:spcAft>
              <a:buSzPts val="2024"/>
              <a:buChar char="◼"/>
            </a:pPr>
            <a:r>
              <a:rPr lang="en-US" sz="2200"/>
              <a:t>Similarity graph</a:t>
            </a:r>
            <a:endParaRPr/>
          </a:p>
          <a:p>
            <a:pPr indent="-270000" lvl="2" marL="900000" rtl="0" algn="l">
              <a:spcBef>
                <a:spcPts val="1040"/>
              </a:spcBef>
              <a:spcAft>
                <a:spcPts val="0"/>
              </a:spcAft>
              <a:buSzPts val="2024"/>
              <a:buChar char="◼"/>
            </a:pPr>
            <a:r>
              <a:rPr lang="en-US" sz="2200"/>
              <a:t>Nodes are sentences</a:t>
            </a:r>
            <a:endParaRPr/>
          </a:p>
          <a:p>
            <a:pPr indent="-270000" lvl="2" marL="900000" rtl="0" algn="l">
              <a:spcBef>
                <a:spcPts val="1040"/>
              </a:spcBef>
              <a:spcAft>
                <a:spcPts val="0"/>
              </a:spcAft>
              <a:buSzPts val="2024"/>
              <a:buChar char="◼"/>
            </a:pPr>
            <a:r>
              <a:rPr lang="en-US" sz="2200"/>
              <a:t>Edges are inter-sentential similarity weights</a:t>
            </a:r>
            <a:endParaRPr/>
          </a:p>
          <a:p>
            <a:pPr indent="-270000" lvl="2" marL="900000" rtl="0" algn="l">
              <a:spcBef>
                <a:spcPts val="1040"/>
              </a:spcBef>
              <a:spcAft>
                <a:spcPts val="0"/>
              </a:spcAft>
              <a:buSzPts val="2024"/>
              <a:buChar char="◼"/>
            </a:pPr>
            <a:r>
              <a:rPr lang="en-US" sz="2200"/>
              <a:t>tf-idf Cosine Similarity </a:t>
            </a:r>
            <a:endParaRPr/>
          </a:p>
          <a:p>
            <a:pPr indent="-270000" lvl="2" marL="900000" rtl="0" algn="l">
              <a:spcBef>
                <a:spcPts val="1000"/>
              </a:spcBef>
              <a:spcAft>
                <a:spcPts val="0"/>
              </a:spcAft>
              <a:buSzPts val="1840"/>
              <a:buChar char="◼"/>
            </a:pPr>
            <a:r>
              <a:rPr lang="en-US" sz="2000"/>
              <a:t>Additional bias for the query topic</a:t>
            </a:r>
            <a:endParaRPr/>
          </a:p>
          <a:p>
            <a:pPr indent="-233999" lvl="3" marL="1242000" rtl="0" algn="l">
              <a:spcBef>
                <a:spcPts val="1000"/>
              </a:spcBef>
              <a:spcAft>
                <a:spcPts val="0"/>
              </a:spcAft>
              <a:buSzPts val="1840"/>
              <a:buChar char="◼"/>
            </a:pPr>
            <a:r>
              <a:rPr lang="en-US" sz="2000"/>
              <a:t>Biased LexRank and Power Iteration </a:t>
            </a:r>
            <a:endParaRPr/>
          </a:p>
          <a:p>
            <a:pPr indent="-306000" lvl="1" marL="630000" rtl="0" algn="l">
              <a:spcBef>
                <a:spcPts val="1040"/>
              </a:spcBef>
              <a:spcAft>
                <a:spcPts val="0"/>
              </a:spcAft>
              <a:buSzPts val="2024"/>
              <a:buChar char="◼"/>
            </a:pPr>
            <a:r>
              <a:rPr lang="en-US" sz="2200"/>
              <a:t>Sentence Selection </a:t>
            </a:r>
            <a:endParaRPr/>
          </a:p>
          <a:p>
            <a:pPr indent="0" lvl="1" marL="324000" rtl="0" algn="l">
              <a:spcBef>
                <a:spcPts val="1040"/>
              </a:spcBef>
              <a:spcAft>
                <a:spcPts val="0"/>
              </a:spcAft>
              <a:buSzPts val="2024"/>
              <a:buNone/>
            </a:pPr>
            <a:r>
              <a:t/>
            </a:r>
            <a:endParaRPr sz="2200"/>
          </a:p>
          <a:p>
            <a:pPr indent="-177476" lvl="1" marL="630000" rtl="0" algn="l">
              <a:spcBef>
                <a:spcPts val="1040"/>
              </a:spcBef>
              <a:spcAft>
                <a:spcPts val="0"/>
              </a:spcAft>
              <a:buSzPts val="2024"/>
              <a:buNone/>
            </a:pPr>
            <a:r>
              <a:t/>
            </a:r>
            <a:endParaRPr sz="2200"/>
          </a:p>
          <a:p>
            <a:pPr indent="-177476" lvl="1" marL="630000" rtl="0" algn="l">
              <a:spcBef>
                <a:spcPts val="1040"/>
              </a:spcBef>
              <a:spcAft>
                <a:spcPts val="0"/>
              </a:spcAft>
              <a:buSzPts val="2024"/>
              <a:buNone/>
            </a:pPr>
            <a:r>
              <a:t/>
            </a:r>
            <a:endParaRPr sz="2200"/>
          </a:p>
          <a:p>
            <a:pPr indent="-177476" lvl="0" marL="306000" rtl="0" algn="l">
              <a:spcBef>
                <a:spcPts val="1040"/>
              </a:spcBef>
              <a:spcAft>
                <a:spcPts val="0"/>
              </a:spcAft>
              <a:buSzPts val="2024"/>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Gill Sans"/>
              <a:buNone/>
            </a:pPr>
            <a:r>
              <a:rPr lang="en-US"/>
              <a:t>TF-IDF COSINE SIMILARITY </a:t>
            </a:r>
            <a:endParaRPr/>
          </a:p>
        </p:txBody>
      </p:sp>
      <p:sp>
        <p:nvSpPr>
          <p:cNvPr id="135" name="Google Shape;135;p18"/>
          <p:cNvSpPr txBox="1"/>
          <p:nvPr>
            <p:ph idx="1" type="body"/>
          </p:nvPr>
        </p:nvSpPr>
        <p:spPr>
          <a:xfrm>
            <a:off x="525773" y="1914525"/>
            <a:ext cx="11029615" cy="4829175"/>
          </a:xfrm>
          <a:prstGeom prst="rect">
            <a:avLst/>
          </a:prstGeom>
          <a:noFill/>
          <a:ln>
            <a:noFill/>
          </a:ln>
        </p:spPr>
        <p:txBody>
          <a:bodyPr anchorCtr="0" anchor="t" bIns="45700" lIns="91425" spcFirstLastPara="1" rIns="91425" wrap="square" tIns="45700">
            <a:noAutofit/>
          </a:bodyPr>
          <a:lstStyle/>
          <a:p>
            <a:pPr indent="-306000" lvl="0" marL="306000" rtl="0" algn="l">
              <a:spcBef>
                <a:spcPts val="0"/>
              </a:spcBef>
              <a:spcAft>
                <a:spcPts val="0"/>
              </a:spcAft>
              <a:buSzPts val="1656"/>
              <a:buChar char="◼"/>
            </a:pPr>
            <a:r>
              <a:rPr lang="en-US"/>
              <a:t>T</a:t>
            </a:r>
            <a:r>
              <a:rPr lang="en-US" sz="2000"/>
              <a:t>o calculate topic sentence and inter-sentential similarity:</a:t>
            </a:r>
            <a:endParaRPr sz="2000"/>
          </a:p>
          <a:p>
            <a:pPr indent="0" lvl="0" marL="306000" rtl="0" algn="l">
              <a:spcBef>
                <a:spcPts val="0"/>
              </a:spcBef>
              <a:spcAft>
                <a:spcPts val="0"/>
              </a:spcAft>
              <a:buNone/>
            </a:pPr>
            <a:r>
              <a:t/>
            </a:r>
            <a:endParaRPr sz="600"/>
          </a:p>
          <a:p>
            <a:pPr indent="-339528" lvl="1" marL="630000" rtl="0" algn="l">
              <a:spcBef>
                <a:spcPts val="920"/>
              </a:spcBef>
              <a:spcAft>
                <a:spcPts val="0"/>
              </a:spcAft>
              <a:buSzPts val="2000"/>
              <a:buChar char="◼"/>
            </a:pPr>
            <a:r>
              <a:rPr i="1" lang="en-US" sz="2000"/>
              <a:t>f</a:t>
            </a:r>
            <a:r>
              <a:rPr baseline="-25000" i="1" lang="en-US" sz="2000"/>
              <a:t>w,s  </a:t>
            </a:r>
            <a:r>
              <a:rPr lang="en-US" sz="2000"/>
              <a:t>= count of words </a:t>
            </a:r>
            <a:r>
              <a:rPr i="1" lang="en-US" sz="2000"/>
              <a:t>w</a:t>
            </a:r>
            <a:r>
              <a:rPr lang="en-US" sz="2000"/>
              <a:t> in sentence </a:t>
            </a:r>
            <a:r>
              <a:rPr i="1" lang="en-US" sz="2000"/>
              <a:t>s</a:t>
            </a:r>
            <a:endParaRPr sz="2000"/>
          </a:p>
          <a:p>
            <a:pPr indent="-339528" lvl="1" marL="630000" rtl="0" algn="l">
              <a:spcBef>
                <a:spcPts val="920"/>
              </a:spcBef>
              <a:spcAft>
                <a:spcPts val="0"/>
              </a:spcAft>
              <a:buSzPts val="2000"/>
              <a:buChar char="◼"/>
            </a:pPr>
            <a:r>
              <a:rPr i="1" lang="en-US" sz="2000"/>
              <a:t>F</a:t>
            </a:r>
            <a:r>
              <a:rPr baseline="-25000" i="1" lang="en-US" sz="2000"/>
              <a:t>s</a:t>
            </a:r>
            <a:r>
              <a:rPr lang="en-US" sz="2000"/>
              <a:t> = total num of words in s</a:t>
            </a:r>
            <a:r>
              <a:rPr lang="en-US" sz="2000"/>
              <a:t> </a:t>
            </a:r>
            <a:r>
              <a:rPr lang="en-US" sz="1800"/>
              <a:t>*</a:t>
            </a:r>
            <a:endParaRPr sz="1800"/>
          </a:p>
          <a:p>
            <a:pPr indent="0" lvl="0" marL="0" rtl="0" algn="l">
              <a:spcBef>
                <a:spcPts val="920"/>
              </a:spcBef>
              <a:spcAft>
                <a:spcPts val="0"/>
              </a:spcAft>
              <a:buNone/>
            </a:pPr>
            <a:r>
              <a:t/>
            </a:r>
            <a:endParaRPr sz="600"/>
          </a:p>
          <a:p>
            <a:pPr indent="-339528" lvl="1" marL="630000" rtl="0" algn="l">
              <a:spcBef>
                <a:spcPts val="920"/>
              </a:spcBef>
              <a:spcAft>
                <a:spcPts val="0"/>
              </a:spcAft>
              <a:buSzPts val="2000"/>
              <a:buChar char="◼"/>
            </a:pPr>
            <a:r>
              <a:rPr i="1" lang="en-US" sz="2000"/>
              <a:t>N </a:t>
            </a:r>
            <a:r>
              <a:rPr lang="en-US" sz="2000"/>
              <a:t>= num of sentences in the topic</a:t>
            </a:r>
            <a:endParaRPr sz="2000"/>
          </a:p>
          <a:p>
            <a:pPr indent="-339528" lvl="1" marL="630000" rtl="0" algn="l">
              <a:spcBef>
                <a:spcPts val="920"/>
              </a:spcBef>
              <a:spcAft>
                <a:spcPts val="0"/>
              </a:spcAft>
              <a:buSzPts val="2000"/>
              <a:buChar char="◼"/>
            </a:pPr>
            <a:r>
              <a:rPr i="1" lang="en-US" sz="2000"/>
              <a:t>n</a:t>
            </a:r>
            <a:r>
              <a:rPr baseline="-25000" i="1" lang="en-US" sz="2000"/>
              <a:t>w</a:t>
            </a:r>
            <a:r>
              <a:rPr lang="en-US" sz="2000"/>
              <a:t> = num of sentences where </a:t>
            </a:r>
            <a:r>
              <a:rPr i="1" lang="en-US" sz="2000"/>
              <a:t>w</a:t>
            </a:r>
            <a:r>
              <a:rPr lang="en-US" sz="2000"/>
              <a:t> occurs</a:t>
            </a:r>
            <a:endParaRPr sz="2000"/>
          </a:p>
          <a:p>
            <a:pPr indent="-259264" lvl="0" marL="306000" rtl="0" algn="l">
              <a:spcBef>
                <a:spcPts val="760"/>
              </a:spcBef>
              <a:spcAft>
                <a:spcPts val="0"/>
              </a:spcAft>
              <a:buSzPts val="736"/>
              <a:buNone/>
            </a:pPr>
            <a:r>
              <a:t/>
            </a:r>
            <a:endParaRPr sz="2000"/>
          </a:p>
          <a:p>
            <a:pPr indent="-327844" lvl="0" marL="306000" rtl="0" algn="l">
              <a:spcBef>
                <a:spcPts val="960"/>
              </a:spcBef>
              <a:spcAft>
                <a:spcPts val="0"/>
              </a:spcAft>
              <a:buSzPts val="2000"/>
              <a:buChar char="◼"/>
            </a:pPr>
            <a:r>
              <a:rPr lang="en-US" sz="2000"/>
              <a:t>To calculate similarity between 2 sentences </a:t>
            </a:r>
            <a:r>
              <a:rPr i="1" lang="en-US" sz="2000"/>
              <a:t>x</a:t>
            </a:r>
            <a:r>
              <a:rPr lang="en-US" sz="2000"/>
              <a:t> and y:</a:t>
            </a:r>
            <a:endParaRPr sz="2000"/>
          </a:p>
          <a:p>
            <a:pPr indent="-339528" lvl="1" marL="630000" rtl="0" algn="l">
              <a:spcBef>
                <a:spcPts val="920"/>
              </a:spcBef>
              <a:spcAft>
                <a:spcPts val="0"/>
              </a:spcAft>
              <a:buSzPts val="2000"/>
              <a:buChar char="◼"/>
            </a:pPr>
            <a:r>
              <a:rPr lang="en-US" sz="2000"/>
              <a:t>Use cosine similarity of tf-idf values</a:t>
            </a:r>
            <a:endParaRPr sz="2000"/>
          </a:p>
          <a:p>
            <a:pPr indent="-339528" lvl="1" marL="630000" rtl="0" algn="l">
              <a:spcBef>
                <a:spcPts val="920"/>
              </a:spcBef>
              <a:spcAft>
                <a:spcPts val="0"/>
              </a:spcAft>
              <a:buSzPts val="2000"/>
              <a:buChar char="◼"/>
            </a:pPr>
            <a:r>
              <a:rPr lang="en-US" sz="2000"/>
              <a:t>Minimum threshold of 0.15 </a:t>
            </a:r>
            <a:endParaRPr sz="2000"/>
          </a:p>
          <a:p>
            <a:pPr indent="0" lvl="1" marL="324000" rtl="0" algn="l">
              <a:spcBef>
                <a:spcPts val="920"/>
              </a:spcBef>
              <a:spcAft>
                <a:spcPts val="0"/>
              </a:spcAft>
              <a:buSzPts val="1472"/>
              <a:buNone/>
            </a:pPr>
            <a:r>
              <a:rPr lang="en-US" sz="2000"/>
              <a:t>	   for inter-sentential cosine similarity</a:t>
            </a:r>
            <a:endParaRPr sz="2000"/>
          </a:p>
          <a:p>
            <a:pPr indent="-212528" lvl="1" marL="630000" rtl="0" algn="l">
              <a:spcBef>
                <a:spcPts val="920"/>
              </a:spcBef>
              <a:spcAft>
                <a:spcPts val="0"/>
              </a:spcAft>
              <a:buSzPts val="1472"/>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p:txBody>
      </p:sp>
      <p:pic>
        <p:nvPicPr>
          <p:cNvPr id="136" name="Google Shape;136;p18"/>
          <p:cNvPicPr preferRelativeResize="0"/>
          <p:nvPr/>
        </p:nvPicPr>
        <p:blipFill rotWithShape="1">
          <a:blip r:embed="rId4">
            <a:alphaModFix/>
          </a:blip>
          <a:srcRect b="0" l="0" r="0" t="0"/>
          <a:stretch/>
        </p:blipFill>
        <p:spPr>
          <a:xfrm>
            <a:off x="7324940" y="1815302"/>
            <a:ext cx="3735378" cy="843472"/>
          </a:xfrm>
          <a:prstGeom prst="rect">
            <a:avLst/>
          </a:prstGeom>
          <a:noFill/>
          <a:ln>
            <a:noFill/>
          </a:ln>
        </p:spPr>
      </p:pic>
      <p:pic>
        <p:nvPicPr>
          <p:cNvPr id="137" name="Google Shape;137;p18"/>
          <p:cNvPicPr preferRelativeResize="0"/>
          <p:nvPr/>
        </p:nvPicPr>
        <p:blipFill rotWithShape="1">
          <a:blip r:embed="rId5">
            <a:alphaModFix/>
          </a:blip>
          <a:srcRect b="0" l="0" r="0" t="0"/>
          <a:stretch/>
        </p:blipFill>
        <p:spPr>
          <a:xfrm>
            <a:off x="8499495" y="2658772"/>
            <a:ext cx="1905624" cy="843473"/>
          </a:xfrm>
          <a:prstGeom prst="rect">
            <a:avLst/>
          </a:prstGeom>
          <a:noFill/>
          <a:ln>
            <a:noFill/>
          </a:ln>
        </p:spPr>
      </p:pic>
      <p:pic>
        <p:nvPicPr>
          <p:cNvPr id="138" name="Google Shape;138;p18"/>
          <p:cNvPicPr preferRelativeResize="0"/>
          <p:nvPr/>
        </p:nvPicPr>
        <p:blipFill rotWithShape="1">
          <a:blip r:embed="rId6">
            <a:alphaModFix/>
          </a:blip>
          <a:srcRect b="0" l="0" r="0" t="0"/>
          <a:stretch/>
        </p:blipFill>
        <p:spPr>
          <a:xfrm>
            <a:off x="8667308" y="3629334"/>
            <a:ext cx="2393018" cy="715154"/>
          </a:xfrm>
          <a:prstGeom prst="rect">
            <a:avLst/>
          </a:prstGeom>
          <a:noFill/>
          <a:ln>
            <a:noFill/>
          </a:ln>
        </p:spPr>
      </p:pic>
      <p:pic>
        <p:nvPicPr>
          <p:cNvPr id="139" name="Google Shape;139;p18"/>
          <p:cNvPicPr preferRelativeResize="0"/>
          <p:nvPr/>
        </p:nvPicPr>
        <p:blipFill rotWithShape="1">
          <a:blip r:embed="rId7">
            <a:alphaModFix/>
          </a:blip>
          <a:srcRect b="0" l="0" r="0" t="0"/>
          <a:stretch/>
        </p:blipFill>
        <p:spPr>
          <a:xfrm>
            <a:off x="5223164" y="5315049"/>
            <a:ext cx="6622474" cy="12669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Gill Sans"/>
              <a:buNone/>
            </a:pPr>
            <a:r>
              <a:rPr lang="en-US"/>
              <a:t>BIASED LEXRANK</a:t>
            </a:r>
            <a:endParaRPr/>
          </a:p>
        </p:txBody>
      </p:sp>
      <p:sp>
        <p:nvSpPr>
          <p:cNvPr id="145" name="Google Shape;145;p19"/>
          <p:cNvSpPr txBox="1"/>
          <p:nvPr>
            <p:ph idx="1" type="body"/>
          </p:nvPr>
        </p:nvSpPr>
        <p:spPr>
          <a:xfrm>
            <a:off x="581192" y="2023328"/>
            <a:ext cx="11029615" cy="4548917"/>
          </a:xfrm>
          <a:prstGeom prst="rect">
            <a:avLst/>
          </a:prstGeom>
          <a:noFill/>
          <a:ln>
            <a:noFill/>
          </a:ln>
        </p:spPr>
        <p:txBody>
          <a:bodyPr anchorCtr="0" anchor="t" bIns="45700" lIns="91425" spcFirstLastPara="1" rIns="91425" wrap="square" tIns="45700">
            <a:noAutofit/>
          </a:bodyPr>
          <a:lstStyle/>
          <a:p>
            <a:pPr indent="-306000" lvl="0" marL="306000" rtl="0" algn="l">
              <a:spcBef>
                <a:spcPts val="0"/>
              </a:spcBef>
              <a:spcAft>
                <a:spcPts val="0"/>
              </a:spcAft>
              <a:buSzPts val="1656"/>
              <a:buChar char="◼"/>
            </a:pPr>
            <a:r>
              <a:rPr lang="en-US"/>
              <a:t>To calculate the Modified Biased LexRank score for a sentence</a:t>
            </a:r>
            <a:r>
              <a:rPr i="1" lang="en-US"/>
              <a:t> s </a:t>
            </a:r>
            <a:r>
              <a:rPr lang="en-US"/>
              <a:t>given query topic </a:t>
            </a:r>
            <a:r>
              <a:rPr i="1" lang="en-US"/>
              <a:t>q:</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12528" lvl="1" marL="630000" rtl="0" algn="l">
              <a:spcBef>
                <a:spcPts val="920"/>
              </a:spcBef>
              <a:spcAft>
                <a:spcPts val="0"/>
              </a:spcAft>
              <a:buSzPts val="1472"/>
              <a:buNone/>
            </a:pPr>
            <a:r>
              <a:t/>
            </a:r>
            <a:endParaRPr i="1"/>
          </a:p>
          <a:p>
            <a:pPr indent="-306000" lvl="1" marL="630000" rtl="0" algn="l">
              <a:spcBef>
                <a:spcPts val="920"/>
              </a:spcBef>
              <a:spcAft>
                <a:spcPts val="0"/>
              </a:spcAft>
              <a:buSzPts val="1472"/>
              <a:buChar char="◼"/>
            </a:pPr>
            <a:r>
              <a:rPr i="1" lang="en-US"/>
              <a:t>d</a:t>
            </a:r>
            <a:r>
              <a:rPr lang="en-US"/>
              <a:t> = weight to give to the topic bias </a:t>
            </a:r>
            <a:endParaRPr/>
          </a:p>
          <a:p>
            <a:pPr indent="-306000" lvl="1" marL="630000" rtl="0" algn="l">
              <a:spcBef>
                <a:spcPts val="920"/>
              </a:spcBef>
              <a:spcAft>
                <a:spcPts val="0"/>
              </a:spcAft>
              <a:buSzPts val="1472"/>
              <a:buChar char="◼"/>
            </a:pPr>
            <a:r>
              <a:rPr i="1" lang="en-US"/>
              <a:t>C</a:t>
            </a:r>
            <a:r>
              <a:rPr lang="en-US"/>
              <a:t> = set of sentences in topic document cluster</a:t>
            </a:r>
            <a:endParaRPr/>
          </a:p>
          <a:p>
            <a:pPr indent="-259264" lvl="0" marL="306000" rtl="0" algn="l">
              <a:spcBef>
                <a:spcPts val="760"/>
              </a:spcBef>
              <a:spcAft>
                <a:spcPts val="0"/>
              </a:spcAft>
              <a:buSzPts val="736"/>
              <a:buNone/>
            </a:pPr>
            <a:r>
              <a:t/>
            </a:r>
            <a:endParaRPr sz="800"/>
          </a:p>
          <a:p>
            <a:pPr indent="-306000" lvl="0" marL="306000" rtl="0" algn="l">
              <a:spcBef>
                <a:spcPts val="960"/>
              </a:spcBef>
              <a:spcAft>
                <a:spcPts val="0"/>
              </a:spcAft>
              <a:buSzPts val="1656"/>
              <a:buChar char="◼"/>
            </a:pPr>
            <a:r>
              <a:rPr lang="en-US"/>
              <a:t>From this formula, we create a Markov Matrix: </a:t>
            </a:r>
            <a:endParaRPr/>
          </a:p>
          <a:p>
            <a:pPr indent="-200844" lvl="0" marL="306000" rtl="0" algn="l">
              <a:spcBef>
                <a:spcPts val="960"/>
              </a:spcBef>
              <a:spcAft>
                <a:spcPts val="0"/>
              </a:spcAft>
              <a:buSzPts val="1656"/>
              <a:buNone/>
            </a:pPr>
            <a:r>
              <a:t/>
            </a:r>
            <a:endParaRPr/>
          </a:p>
          <a:p>
            <a:pPr indent="0" lvl="0" marL="0" rtl="0" algn="l">
              <a:spcBef>
                <a:spcPts val="960"/>
              </a:spcBef>
              <a:spcAft>
                <a:spcPts val="0"/>
              </a:spcAft>
              <a:buSzPts val="1656"/>
              <a:buNone/>
            </a:pPr>
            <a:r>
              <a:t/>
            </a:r>
            <a:endParaRPr/>
          </a:p>
          <a:p>
            <a:pPr indent="-306000" lvl="1" marL="630000" rtl="0" algn="l">
              <a:spcBef>
                <a:spcPts val="920"/>
              </a:spcBef>
              <a:spcAft>
                <a:spcPts val="0"/>
              </a:spcAft>
              <a:buSzPts val="1472"/>
              <a:buChar char="◼"/>
            </a:pPr>
            <a:r>
              <a:rPr lang="en-US"/>
              <a:t>A = bias vector of cosine similarity between sentences and the topic </a:t>
            </a:r>
            <a:endParaRPr/>
          </a:p>
          <a:p>
            <a:pPr indent="-306000" lvl="1" marL="630000" rtl="0" algn="l">
              <a:spcBef>
                <a:spcPts val="920"/>
              </a:spcBef>
              <a:spcAft>
                <a:spcPts val="0"/>
              </a:spcAft>
              <a:buSzPts val="1472"/>
              <a:buChar char="◼"/>
            </a:pPr>
            <a:r>
              <a:rPr lang="en-US"/>
              <a:t>B = inter-sentential similarity matrix </a:t>
            </a:r>
            <a:endParaRPr/>
          </a:p>
          <a:p>
            <a:pPr indent="-212528" lvl="1" marL="630000" rtl="0" algn="l">
              <a:spcBef>
                <a:spcPts val="920"/>
              </a:spcBef>
              <a:spcAft>
                <a:spcPts val="0"/>
              </a:spcAft>
              <a:buSzPts val="1472"/>
              <a:buNone/>
            </a:pPr>
            <a:r>
              <a:t/>
            </a:r>
            <a:endParaRPr/>
          </a:p>
          <a:p>
            <a:pPr indent="-212528" lvl="1" marL="630000" rtl="0" algn="l">
              <a:spcBef>
                <a:spcPts val="920"/>
              </a:spcBef>
              <a:spcAft>
                <a:spcPts val="0"/>
              </a:spcAft>
              <a:buSzPts val="1472"/>
              <a:buNone/>
            </a:pPr>
            <a:r>
              <a:t/>
            </a:r>
            <a:endParaRPr/>
          </a:p>
        </p:txBody>
      </p:sp>
      <p:pic>
        <p:nvPicPr>
          <p:cNvPr id="146" name="Google Shape;146;p19"/>
          <p:cNvPicPr preferRelativeResize="0"/>
          <p:nvPr/>
        </p:nvPicPr>
        <p:blipFill rotWithShape="1">
          <a:blip r:embed="rId3">
            <a:alphaModFix/>
          </a:blip>
          <a:srcRect b="0" l="0" r="0" t="0"/>
          <a:stretch/>
        </p:blipFill>
        <p:spPr>
          <a:xfrm>
            <a:off x="1443036" y="2428869"/>
            <a:ext cx="7612405" cy="1200154"/>
          </a:xfrm>
          <a:prstGeom prst="rect">
            <a:avLst/>
          </a:prstGeom>
          <a:noFill/>
          <a:ln>
            <a:noFill/>
          </a:ln>
        </p:spPr>
      </p:pic>
      <p:pic>
        <p:nvPicPr>
          <p:cNvPr id="147" name="Google Shape;147;p19"/>
          <p:cNvPicPr preferRelativeResize="0"/>
          <p:nvPr/>
        </p:nvPicPr>
        <p:blipFill rotWithShape="1">
          <a:blip r:embed="rId4">
            <a:alphaModFix/>
          </a:blip>
          <a:srcRect b="0" l="0" r="0" t="0"/>
          <a:stretch/>
        </p:blipFill>
        <p:spPr>
          <a:xfrm>
            <a:off x="2014869" y="4995132"/>
            <a:ext cx="2443916" cy="6820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Gill Sans"/>
              <a:buNone/>
            </a:pPr>
            <a:r>
              <a:rPr lang="en-US"/>
              <a:t>POWER ITERATION</a:t>
            </a:r>
            <a:endParaRPr/>
          </a:p>
        </p:txBody>
      </p:sp>
      <p:sp>
        <p:nvSpPr>
          <p:cNvPr id="153" name="Google Shape;153;p20"/>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Autofit/>
          </a:bodyPr>
          <a:lstStyle/>
          <a:p>
            <a:pPr indent="-306000" lvl="0" marL="306000" rtl="0" algn="l">
              <a:lnSpc>
                <a:spcPct val="90000"/>
              </a:lnSpc>
              <a:spcBef>
                <a:spcPts val="0"/>
              </a:spcBef>
              <a:spcAft>
                <a:spcPts val="0"/>
              </a:spcAft>
              <a:buSzPts val="1702"/>
              <a:buChar char="◼"/>
            </a:pPr>
            <a:r>
              <a:rPr lang="en-US" sz="1850"/>
              <a:t>To calculate final LexRank values for each sentence:					Recall the Markov Matrix:</a:t>
            </a:r>
            <a:endParaRPr/>
          </a:p>
          <a:p>
            <a:pPr indent="-197923" lvl="1" marL="630000" rtl="0" algn="l">
              <a:lnSpc>
                <a:spcPct val="90000"/>
              </a:lnSpc>
              <a:spcBef>
                <a:spcPts val="970"/>
              </a:spcBef>
              <a:spcAft>
                <a:spcPts val="0"/>
              </a:spcAft>
              <a:buSzPts val="1702"/>
              <a:buNone/>
            </a:pPr>
            <a:r>
              <a:t/>
            </a:r>
            <a:endParaRPr sz="1850"/>
          </a:p>
          <a:p>
            <a:pPr indent="-197923" lvl="1" marL="630000" rtl="0" algn="l">
              <a:lnSpc>
                <a:spcPct val="90000"/>
              </a:lnSpc>
              <a:spcBef>
                <a:spcPts val="970"/>
              </a:spcBef>
              <a:spcAft>
                <a:spcPts val="0"/>
              </a:spcAft>
              <a:buSzPts val="1702"/>
              <a:buNone/>
            </a:pPr>
            <a:r>
              <a:t/>
            </a:r>
            <a:endParaRPr sz="1850"/>
          </a:p>
          <a:p>
            <a:pPr indent="-197923" lvl="1" marL="630000" rtl="0" algn="l">
              <a:lnSpc>
                <a:spcPct val="90000"/>
              </a:lnSpc>
              <a:spcBef>
                <a:spcPts val="970"/>
              </a:spcBef>
              <a:spcAft>
                <a:spcPts val="0"/>
              </a:spcAft>
              <a:buSzPts val="1702"/>
              <a:buNone/>
            </a:pPr>
            <a:r>
              <a:t/>
            </a:r>
            <a:endParaRPr sz="1850"/>
          </a:p>
          <a:p>
            <a:pPr indent="-306000" lvl="1" marL="630000" rtl="0" algn="l">
              <a:lnSpc>
                <a:spcPct val="90000"/>
              </a:lnSpc>
              <a:spcBef>
                <a:spcPts val="970"/>
              </a:spcBef>
              <a:spcAft>
                <a:spcPts val="0"/>
              </a:spcAft>
              <a:buSzPts val="1702"/>
              <a:buChar char="◼"/>
            </a:pPr>
            <a:r>
              <a:rPr lang="en-US" sz="1850"/>
              <a:t>Begin with </a:t>
            </a:r>
            <a:r>
              <a:rPr i="1" lang="en-US" sz="1850"/>
              <a:t>p</a:t>
            </a:r>
            <a:r>
              <a:rPr baseline="-25000" i="1" lang="en-US" sz="1850"/>
              <a:t>0</a:t>
            </a:r>
            <a:r>
              <a:rPr lang="en-US" sz="1850"/>
              <a:t> as a uniform probability distribution</a:t>
            </a:r>
            <a:endParaRPr/>
          </a:p>
          <a:p>
            <a:pPr indent="-306000" lvl="1" marL="630000" rtl="0" algn="l">
              <a:lnSpc>
                <a:spcPct val="90000"/>
              </a:lnSpc>
              <a:spcBef>
                <a:spcPts val="970"/>
              </a:spcBef>
              <a:spcAft>
                <a:spcPts val="0"/>
              </a:spcAft>
              <a:buSzPts val="1702"/>
              <a:buChar char="◼"/>
            </a:pPr>
            <a:r>
              <a:rPr lang="en-US" sz="1850"/>
              <a:t>Iterate until convergence, epsilon = 0.1</a:t>
            </a:r>
            <a:endParaRPr/>
          </a:p>
          <a:p>
            <a:pPr indent="-306000" lvl="1" marL="630000" rtl="0" algn="l">
              <a:lnSpc>
                <a:spcPct val="90000"/>
              </a:lnSpc>
              <a:spcBef>
                <a:spcPts val="970"/>
              </a:spcBef>
              <a:spcAft>
                <a:spcPts val="0"/>
              </a:spcAft>
              <a:buSzPts val="1702"/>
              <a:buChar char="◼"/>
            </a:pPr>
            <a:r>
              <a:rPr lang="en-US" sz="1850"/>
              <a:t>Update </a:t>
            </a:r>
            <a:r>
              <a:rPr i="1" lang="en-US" sz="1850"/>
              <a:t>p</a:t>
            </a:r>
            <a:r>
              <a:rPr lang="en-US" sz="1850"/>
              <a:t> at each step</a:t>
            </a:r>
            <a:endParaRPr/>
          </a:p>
          <a:p>
            <a:pPr indent="-187115" lvl="0" marL="306000" rtl="0" algn="l">
              <a:lnSpc>
                <a:spcPct val="90000"/>
              </a:lnSpc>
              <a:spcBef>
                <a:spcPts val="1007"/>
              </a:spcBef>
              <a:spcAft>
                <a:spcPts val="0"/>
              </a:spcAft>
              <a:buSzPts val="1872"/>
              <a:buNone/>
            </a:pPr>
            <a:r>
              <a:t/>
            </a:r>
            <a:endParaRPr sz="2035"/>
          </a:p>
          <a:p>
            <a:pPr indent="-306000" lvl="0" marL="306000" rtl="0" algn="l">
              <a:lnSpc>
                <a:spcPct val="90000"/>
              </a:lnSpc>
              <a:spcBef>
                <a:spcPts val="1044"/>
              </a:spcBef>
              <a:spcAft>
                <a:spcPts val="0"/>
              </a:spcAft>
              <a:buSzPts val="1872"/>
              <a:buChar char="◼"/>
            </a:pPr>
            <a:r>
              <a:rPr lang="en-US" sz="2035"/>
              <a:t>Final set of scores </a:t>
            </a:r>
            <a:r>
              <a:rPr i="1" lang="en-US" sz="2220"/>
              <a:t>p</a:t>
            </a:r>
            <a:r>
              <a:rPr baseline="-25000" i="1" lang="en-US" sz="2220"/>
              <a:t>t </a:t>
            </a:r>
            <a:r>
              <a:rPr lang="en-US" sz="2035"/>
              <a:t>ranks sentence salience</a:t>
            </a:r>
            <a:endParaRPr/>
          </a:p>
          <a:p>
            <a:pPr indent="0" lvl="1" marL="324000" rtl="0" algn="l">
              <a:lnSpc>
                <a:spcPct val="90000"/>
              </a:lnSpc>
              <a:spcBef>
                <a:spcPts val="896"/>
              </a:spcBef>
              <a:spcAft>
                <a:spcPts val="0"/>
              </a:spcAft>
              <a:buSzPts val="1362"/>
              <a:buNone/>
            </a:pPr>
            <a:r>
              <a:t/>
            </a:r>
            <a:endParaRPr sz="1480"/>
          </a:p>
        </p:txBody>
      </p:sp>
      <p:pic>
        <p:nvPicPr>
          <p:cNvPr id="154" name="Google Shape;154;p20"/>
          <p:cNvPicPr preferRelativeResize="0"/>
          <p:nvPr/>
        </p:nvPicPr>
        <p:blipFill rotWithShape="1">
          <a:blip r:embed="rId3">
            <a:alphaModFix/>
          </a:blip>
          <a:srcRect b="0" l="0" r="0" t="0"/>
          <a:stretch/>
        </p:blipFill>
        <p:spPr>
          <a:xfrm>
            <a:off x="2104316" y="2658258"/>
            <a:ext cx="2455864" cy="968510"/>
          </a:xfrm>
          <a:prstGeom prst="rect">
            <a:avLst/>
          </a:prstGeom>
          <a:noFill/>
          <a:ln>
            <a:noFill/>
          </a:ln>
        </p:spPr>
      </p:pic>
      <p:pic>
        <p:nvPicPr>
          <p:cNvPr id="155" name="Google Shape;155;p20"/>
          <p:cNvPicPr preferRelativeResize="0"/>
          <p:nvPr/>
        </p:nvPicPr>
        <p:blipFill rotWithShape="1">
          <a:blip r:embed="rId4">
            <a:alphaModFix/>
          </a:blip>
          <a:srcRect b="0" l="0" r="0" t="0"/>
          <a:stretch/>
        </p:blipFill>
        <p:spPr>
          <a:xfrm>
            <a:off x="8539168" y="2460490"/>
            <a:ext cx="2443916" cy="6820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Gill Sans"/>
              <a:buNone/>
            </a:pPr>
            <a:r>
              <a:rPr lang="en-US"/>
              <a:t>SENTENCE SELECTION</a:t>
            </a:r>
            <a:endParaRPr/>
          </a:p>
        </p:txBody>
      </p:sp>
      <p:sp>
        <p:nvSpPr>
          <p:cNvPr id="161" name="Google Shape;161;p21"/>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Autofit/>
          </a:bodyPr>
          <a:lstStyle/>
          <a:p>
            <a:pPr indent="-306000" lvl="0" marL="306000" rtl="0" algn="l">
              <a:spcBef>
                <a:spcPts val="0"/>
              </a:spcBef>
              <a:spcAft>
                <a:spcPts val="0"/>
              </a:spcAft>
              <a:buSzPts val="2576"/>
              <a:buChar char="◼"/>
            </a:pPr>
            <a:r>
              <a:rPr lang="en-US" sz="2800"/>
              <a:t>Greedy iterative approach</a:t>
            </a:r>
            <a:endParaRPr/>
          </a:p>
          <a:p>
            <a:pPr indent="-306000" lvl="1" marL="630000" rtl="0" algn="l">
              <a:spcBef>
                <a:spcPts val="1160"/>
              </a:spcBef>
              <a:spcAft>
                <a:spcPts val="0"/>
              </a:spcAft>
              <a:buSzPts val="2576"/>
              <a:buChar char="◼"/>
            </a:pPr>
            <a:r>
              <a:rPr lang="en-US" sz="2800"/>
              <a:t>Select sentence from sorted Modified Biased LexRank scores, from highest to lowest</a:t>
            </a:r>
            <a:endParaRPr/>
          </a:p>
          <a:p>
            <a:pPr indent="-306000" lvl="1" marL="630000" rtl="0" algn="l">
              <a:spcBef>
                <a:spcPts val="1160"/>
              </a:spcBef>
              <a:spcAft>
                <a:spcPts val="0"/>
              </a:spcAft>
              <a:buSzPts val="2576"/>
              <a:buChar char="◼"/>
            </a:pPr>
            <a:r>
              <a:rPr lang="en-US" sz="2800"/>
              <a:t>Must fit within 100-word requirement</a:t>
            </a:r>
            <a:endParaRPr/>
          </a:p>
          <a:p>
            <a:pPr indent="-306000" lvl="1" marL="630000" rtl="0" algn="l">
              <a:spcBef>
                <a:spcPts val="1160"/>
              </a:spcBef>
              <a:spcAft>
                <a:spcPts val="0"/>
              </a:spcAft>
              <a:buSzPts val="2576"/>
              <a:buChar char="◼"/>
            </a:pPr>
            <a:r>
              <a:rPr lang="en-US" sz="2800"/>
              <a:t>Filter out redundancy using cosine similarity &gt;= 0.5</a:t>
            </a:r>
            <a:endParaRPr/>
          </a:p>
          <a:p>
            <a:pPr indent="-142424" lvl="1" marL="630000" rtl="0" algn="l">
              <a:spcBef>
                <a:spcPts val="1160"/>
              </a:spcBef>
              <a:spcAft>
                <a:spcPts val="0"/>
              </a:spcAft>
              <a:buSzPts val="2576"/>
              <a:buNone/>
            </a:pPr>
            <a:r>
              <a:t/>
            </a:r>
            <a:endParaRPr sz="2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