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784975" cy="9906000"/>
  <p:embeddedFontLst>
    <p:embeddedFont>
      <p:font typeface="Comfortaa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315">
          <p15:clr>
            <a:srgbClr val="A4A3A4"/>
          </p15:clr>
        </p15:guide>
        <p15:guide id="4" pos="4468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gpcTTcs4i5vb+4ZbN6aYcwdnym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315"/>
        <p:guide pos="44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omfortaa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Comforta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40156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00" lIns="91225" spcFirstLastPara="1" rIns="91225" wrap="square" tIns="456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3249" y="1"/>
            <a:ext cx="2940156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00" lIns="91225" spcFirstLastPara="1" rIns="91225" wrap="square" tIns="456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0488" y="742950"/>
            <a:ext cx="660400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8498" y="4705350"/>
            <a:ext cx="542798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00" lIns="91225" spcFirstLastPara="1" rIns="91225" wrap="square" tIns="456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08981"/>
            <a:ext cx="2940156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00" lIns="91225" spcFirstLastPara="1" rIns="91225" wrap="square" tIns="456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00" lIns="91225" spcFirstLastPara="1" rIns="91225" wrap="square" tIns="456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sv-S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ckoverflow.com/questions/44180101/in-java-what-are-the-advantages-of-streams-over-loops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/>
          <p:nvPr>
            <p:ph idx="2" type="sldImg"/>
          </p:nvPr>
        </p:nvSpPr>
        <p:spPr>
          <a:xfrm>
            <a:off x="90488" y="742950"/>
            <a:ext cx="660400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678498" y="4705350"/>
            <a:ext cx="542798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00" lIns="91225" spcFirstLastPara="1" rIns="91225" wrap="square" tIns="456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:notes"/>
          <p:cNvSpPr txBox="1"/>
          <p:nvPr>
            <p:ph idx="12" type="sldNum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00" lIns="91225" spcFirstLastPara="1" rIns="91225" wrap="square" tIns="45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be7ae4ae2_0_31:notes"/>
          <p:cNvSpPr/>
          <p:nvPr>
            <p:ph idx="2" type="sldImg"/>
          </p:nvPr>
        </p:nvSpPr>
        <p:spPr>
          <a:xfrm>
            <a:off x="90488" y="742950"/>
            <a:ext cx="66039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be7ae4ae2_0_31:notes"/>
          <p:cNvSpPr txBox="1"/>
          <p:nvPr>
            <p:ph idx="1" type="body"/>
          </p:nvPr>
        </p:nvSpPr>
        <p:spPr>
          <a:xfrm>
            <a:off x="678498" y="4705350"/>
            <a:ext cx="5427900" cy="4457700"/>
          </a:xfrm>
          <a:prstGeom prst="rect">
            <a:avLst/>
          </a:prstGeom>
        </p:spPr>
        <p:txBody>
          <a:bodyPr anchorCtr="0" anchor="t" bIns="45600" lIns="91225" spcFirstLastPara="1" rIns="91225" wrap="square" tIns="45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bbe7ae4ae2_0_31:notes"/>
          <p:cNvSpPr txBox="1"/>
          <p:nvPr>
            <p:ph idx="12" type="sldNum"/>
          </p:nvPr>
        </p:nvSpPr>
        <p:spPr>
          <a:xfrm>
            <a:off x="3843249" y="9408981"/>
            <a:ext cx="2940300" cy="495300"/>
          </a:xfrm>
          <a:prstGeom prst="rect">
            <a:avLst/>
          </a:prstGeom>
        </p:spPr>
        <p:txBody>
          <a:bodyPr anchorCtr="0" anchor="b" bIns="45600" lIns="91225" spcFirstLastPara="1" rIns="91225" wrap="square" tIns="45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be7ae4ae2_0_17:notes"/>
          <p:cNvSpPr/>
          <p:nvPr>
            <p:ph idx="2" type="sldImg"/>
          </p:nvPr>
        </p:nvSpPr>
        <p:spPr>
          <a:xfrm>
            <a:off x="90488" y="742950"/>
            <a:ext cx="66039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be7ae4ae2_0_17:notes"/>
          <p:cNvSpPr txBox="1"/>
          <p:nvPr>
            <p:ph idx="1" type="body"/>
          </p:nvPr>
        </p:nvSpPr>
        <p:spPr>
          <a:xfrm>
            <a:off x="678498" y="4705350"/>
            <a:ext cx="5427900" cy="4457700"/>
          </a:xfrm>
          <a:prstGeom prst="rect">
            <a:avLst/>
          </a:prstGeom>
        </p:spPr>
        <p:txBody>
          <a:bodyPr anchorCtr="0" anchor="t" bIns="45600" lIns="91225" spcFirstLastPara="1" rIns="91225" wrap="square" tIns="45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bbe7ae4ae2_0_17:notes"/>
          <p:cNvSpPr txBox="1"/>
          <p:nvPr>
            <p:ph idx="12" type="sldNum"/>
          </p:nvPr>
        </p:nvSpPr>
        <p:spPr>
          <a:xfrm>
            <a:off x="3843249" y="9408981"/>
            <a:ext cx="2940300" cy="495300"/>
          </a:xfrm>
          <a:prstGeom prst="rect">
            <a:avLst/>
          </a:prstGeom>
        </p:spPr>
        <p:txBody>
          <a:bodyPr anchorCtr="0" anchor="b" bIns="45600" lIns="91225" spcFirstLastPara="1" rIns="91225" wrap="square" tIns="45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be7ae4ae2_0_49:notes"/>
          <p:cNvSpPr/>
          <p:nvPr>
            <p:ph idx="2" type="sldImg"/>
          </p:nvPr>
        </p:nvSpPr>
        <p:spPr>
          <a:xfrm>
            <a:off x="90488" y="742950"/>
            <a:ext cx="66039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be7ae4ae2_0_49:notes"/>
          <p:cNvSpPr txBox="1"/>
          <p:nvPr>
            <p:ph idx="1" type="body"/>
          </p:nvPr>
        </p:nvSpPr>
        <p:spPr>
          <a:xfrm>
            <a:off x="678498" y="4705350"/>
            <a:ext cx="5427900" cy="4457700"/>
          </a:xfrm>
          <a:prstGeom prst="rect">
            <a:avLst/>
          </a:prstGeom>
        </p:spPr>
        <p:txBody>
          <a:bodyPr anchorCtr="0" anchor="t" bIns="45600" lIns="91225" spcFirstLastPara="1" rIns="91225" wrap="square" tIns="45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bbe7ae4ae2_0_49:notes"/>
          <p:cNvSpPr txBox="1"/>
          <p:nvPr>
            <p:ph idx="12" type="sldNum"/>
          </p:nvPr>
        </p:nvSpPr>
        <p:spPr>
          <a:xfrm>
            <a:off x="3843249" y="9408981"/>
            <a:ext cx="2940300" cy="495300"/>
          </a:xfrm>
          <a:prstGeom prst="rect">
            <a:avLst/>
          </a:prstGeom>
        </p:spPr>
        <p:txBody>
          <a:bodyPr anchorCtr="0" anchor="b" bIns="45600" lIns="91225" spcFirstLastPara="1" rIns="91225" wrap="square" tIns="45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b9871e342_0_45:notes"/>
          <p:cNvSpPr/>
          <p:nvPr>
            <p:ph idx="2" type="sldImg"/>
          </p:nvPr>
        </p:nvSpPr>
        <p:spPr>
          <a:xfrm>
            <a:off x="90488" y="742950"/>
            <a:ext cx="66039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b9871e342_0_45:notes"/>
          <p:cNvSpPr txBox="1"/>
          <p:nvPr>
            <p:ph idx="1" type="body"/>
          </p:nvPr>
        </p:nvSpPr>
        <p:spPr>
          <a:xfrm>
            <a:off x="678498" y="4705350"/>
            <a:ext cx="5427900" cy="4457700"/>
          </a:xfrm>
          <a:prstGeom prst="rect">
            <a:avLst/>
          </a:prstGeom>
        </p:spPr>
        <p:txBody>
          <a:bodyPr anchorCtr="0" anchor="t" bIns="45600" lIns="91225" spcFirstLastPara="1" rIns="91225" wrap="square" tIns="45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bb9871e342_0_45:notes"/>
          <p:cNvSpPr txBox="1"/>
          <p:nvPr>
            <p:ph idx="12" type="sldNum"/>
          </p:nvPr>
        </p:nvSpPr>
        <p:spPr>
          <a:xfrm>
            <a:off x="3843249" y="9408981"/>
            <a:ext cx="2940300" cy="495300"/>
          </a:xfrm>
          <a:prstGeom prst="rect">
            <a:avLst/>
          </a:prstGeom>
        </p:spPr>
        <p:txBody>
          <a:bodyPr anchorCtr="0" anchor="b" bIns="45600" lIns="91225" spcFirstLastPara="1" rIns="91225" wrap="square" tIns="45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b9871e342_0_51:notes"/>
          <p:cNvSpPr/>
          <p:nvPr>
            <p:ph idx="2" type="sldImg"/>
          </p:nvPr>
        </p:nvSpPr>
        <p:spPr>
          <a:xfrm>
            <a:off x="90488" y="742950"/>
            <a:ext cx="66039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b9871e342_0_51:notes"/>
          <p:cNvSpPr txBox="1"/>
          <p:nvPr>
            <p:ph idx="1" type="body"/>
          </p:nvPr>
        </p:nvSpPr>
        <p:spPr>
          <a:xfrm>
            <a:off x="678498" y="4705350"/>
            <a:ext cx="5427900" cy="4457700"/>
          </a:xfrm>
          <a:prstGeom prst="rect">
            <a:avLst/>
          </a:prstGeom>
        </p:spPr>
        <p:txBody>
          <a:bodyPr anchorCtr="0" anchor="t" bIns="45600" lIns="91225" spcFirstLastPara="1" rIns="91225" wrap="square" tIns="45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bb9871e342_0_51:notes"/>
          <p:cNvSpPr txBox="1"/>
          <p:nvPr>
            <p:ph idx="12" type="sldNum"/>
          </p:nvPr>
        </p:nvSpPr>
        <p:spPr>
          <a:xfrm>
            <a:off x="3843249" y="9408981"/>
            <a:ext cx="2940300" cy="495300"/>
          </a:xfrm>
          <a:prstGeom prst="rect">
            <a:avLst/>
          </a:prstGeom>
        </p:spPr>
        <p:txBody>
          <a:bodyPr anchorCtr="0" anchor="b" bIns="45600" lIns="91225" spcFirstLastPara="1" rIns="91225" wrap="square" tIns="45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b9871e342_0_59:notes"/>
          <p:cNvSpPr/>
          <p:nvPr>
            <p:ph idx="2" type="sldImg"/>
          </p:nvPr>
        </p:nvSpPr>
        <p:spPr>
          <a:xfrm>
            <a:off x="90488" y="742950"/>
            <a:ext cx="66039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b9871e342_0_59:notes"/>
          <p:cNvSpPr txBox="1"/>
          <p:nvPr>
            <p:ph idx="1" type="body"/>
          </p:nvPr>
        </p:nvSpPr>
        <p:spPr>
          <a:xfrm>
            <a:off x="678498" y="4705350"/>
            <a:ext cx="5427900" cy="4457700"/>
          </a:xfrm>
          <a:prstGeom prst="rect">
            <a:avLst/>
          </a:prstGeom>
        </p:spPr>
        <p:txBody>
          <a:bodyPr anchorCtr="0" anchor="t" bIns="45600" lIns="91225" spcFirstLastPara="1" rIns="91225" wrap="square" tIns="45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bb9871e342_0_59:notes"/>
          <p:cNvSpPr txBox="1"/>
          <p:nvPr>
            <p:ph idx="12" type="sldNum"/>
          </p:nvPr>
        </p:nvSpPr>
        <p:spPr>
          <a:xfrm>
            <a:off x="3843249" y="9408981"/>
            <a:ext cx="2940300" cy="495300"/>
          </a:xfrm>
          <a:prstGeom prst="rect">
            <a:avLst/>
          </a:prstGeom>
        </p:spPr>
        <p:txBody>
          <a:bodyPr anchorCtr="0" anchor="b" bIns="45600" lIns="91225" spcFirstLastPara="1" rIns="91225" wrap="square" tIns="45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b9871e342_0_65:notes"/>
          <p:cNvSpPr/>
          <p:nvPr>
            <p:ph idx="2" type="sldImg"/>
          </p:nvPr>
        </p:nvSpPr>
        <p:spPr>
          <a:xfrm>
            <a:off x="90488" y="742950"/>
            <a:ext cx="66039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b9871e342_0_65:notes"/>
          <p:cNvSpPr txBox="1"/>
          <p:nvPr>
            <p:ph idx="1" type="body"/>
          </p:nvPr>
        </p:nvSpPr>
        <p:spPr>
          <a:xfrm>
            <a:off x="678498" y="4705350"/>
            <a:ext cx="5427900" cy="4457700"/>
          </a:xfrm>
          <a:prstGeom prst="rect">
            <a:avLst/>
          </a:prstGeom>
        </p:spPr>
        <p:txBody>
          <a:bodyPr anchorCtr="0" anchor="t" bIns="45600" lIns="91225" spcFirstLastPara="1" rIns="91225" wrap="square" tIns="456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100" u="sng">
                <a:solidFill>
                  <a:srgbClr val="0097A7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https://stackoverflow.com/questions/44180101/in-java-what-are-the-advantages-of-streams-over-loops</a:t>
            </a:r>
            <a:endParaRPr/>
          </a:p>
        </p:txBody>
      </p:sp>
      <p:sp>
        <p:nvSpPr>
          <p:cNvPr id="177" name="Google Shape;177;gbb9871e342_0_65:notes"/>
          <p:cNvSpPr txBox="1"/>
          <p:nvPr>
            <p:ph idx="12" type="sldNum"/>
          </p:nvPr>
        </p:nvSpPr>
        <p:spPr>
          <a:xfrm>
            <a:off x="3843249" y="9408981"/>
            <a:ext cx="2940300" cy="495300"/>
          </a:xfrm>
          <a:prstGeom prst="rect">
            <a:avLst/>
          </a:prstGeom>
        </p:spPr>
        <p:txBody>
          <a:bodyPr anchorCtr="0" anchor="b" bIns="45600" lIns="91225" spcFirstLastPara="1" rIns="91225" wrap="square" tIns="45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b9871e342_0_73:notes"/>
          <p:cNvSpPr/>
          <p:nvPr>
            <p:ph idx="2" type="sldImg"/>
          </p:nvPr>
        </p:nvSpPr>
        <p:spPr>
          <a:xfrm>
            <a:off x="90488" y="742950"/>
            <a:ext cx="66039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b9871e342_0_73:notes"/>
          <p:cNvSpPr txBox="1"/>
          <p:nvPr>
            <p:ph idx="1" type="body"/>
          </p:nvPr>
        </p:nvSpPr>
        <p:spPr>
          <a:xfrm>
            <a:off x="678498" y="4705350"/>
            <a:ext cx="5427900" cy="4457700"/>
          </a:xfrm>
          <a:prstGeom prst="rect">
            <a:avLst/>
          </a:prstGeom>
        </p:spPr>
        <p:txBody>
          <a:bodyPr anchorCtr="0" anchor="t" bIns="45600" lIns="91225" spcFirstLastPara="1" rIns="91225" wrap="square" tIns="45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bb9871e342_0_73:notes"/>
          <p:cNvSpPr txBox="1"/>
          <p:nvPr>
            <p:ph idx="12" type="sldNum"/>
          </p:nvPr>
        </p:nvSpPr>
        <p:spPr>
          <a:xfrm>
            <a:off x="3843249" y="9408981"/>
            <a:ext cx="2940300" cy="495300"/>
          </a:xfrm>
          <a:prstGeom prst="rect">
            <a:avLst/>
          </a:prstGeom>
        </p:spPr>
        <p:txBody>
          <a:bodyPr anchorCtr="0" anchor="b" bIns="45600" lIns="91225" spcFirstLastPara="1" rIns="91225" wrap="square" tIns="45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b9871e342_0_88:notes"/>
          <p:cNvSpPr/>
          <p:nvPr>
            <p:ph idx="2" type="sldImg"/>
          </p:nvPr>
        </p:nvSpPr>
        <p:spPr>
          <a:xfrm>
            <a:off x="90488" y="742950"/>
            <a:ext cx="66039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b9871e342_0_88:notes"/>
          <p:cNvSpPr txBox="1"/>
          <p:nvPr>
            <p:ph idx="1" type="body"/>
          </p:nvPr>
        </p:nvSpPr>
        <p:spPr>
          <a:xfrm>
            <a:off x="678498" y="4705350"/>
            <a:ext cx="5427900" cy="4457700"/>
          </a:xfrm>
          <a:prstGeom prst="rect">
            <a:avLst/>
          </a:prstGeom>
        </p:spPr>
        <p:txBody>
          <a:bodyPr anchorCtr="0" anchor="t" bIns="45600" lIns="91225" spcFirstLastPara="1" rIns="91225" wrap="square" tIns="456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https://jaxenter.com/java-performance-tutorial-how-fast-are-the-java-8-streams-118830.html</a:t>
            </a:r>
            <a:endParaRPr/>
          </a:p>
        </p:txBody>
      </p:sp>
      <p:sp>
        <p:nvSpPr>
          <p:cNvPr id="196" name="Google Shape;196;gbb9871e342_0_88:notes"/>
          <p:cNvSpPr txBox="1"/>
          <p:nvPr>
            <p:ph idx="12" type="sldNum"/>
          </p:nvPr>
        </p:nvSpPr>
        <p:spPr>
          <a:xfrm>
            <a:off x="3843249" y="9408981"/>
            <a:ext cx="2940300" cy="495300"/>
          </a:xfrm>
          <a:prstGeom prst="rect">
            <a:avLst/>
          </a:prstGeom>
        </p:spPr>
        <p:txBody>
          <a:bodyPr anchorCtr="0" anchor="b" bIns="45600" lIns="91225" spcFirstLastPara="1" rIns="91225" wrap="square" tIns="45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b9871e342_0_80:notes"/>
          <p:cNvSpPr/>
          <p:nvPr>
            <p:ph idx="2" type="sldImg"/>
          </p:nvPr>
        </p:nvSpPr>
        <p:spPr>
          <a:xfrm>
            <a:off x="90488" y="742950"/>
            <a:ext cx="66039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bb9871e342_0_80:notes"/>
          <p:cNvSpPr txBox="1"/>
          <p:nvPr>
            <p:ph idx="1" type="body"/>
          </p:nvPr>
        </p:nvSpPr>
        <p:spPr>
          <a:xfrm>
            <a:off x="678498" y="4705350"/>
            <a:ext cx="5427900" cy="4457700"/>
          </a:xfrm>
          <a:prstGeom prst="rect">
            <a:avLst/>
          </a:prstGeom>
        </p:spPr>
        <p:txBody>
          <a:bodyPr anchorCtr="0" anchor="t" bIns="45600" lIns="91225" spcFirstLastPara="1" rIns="91225" wrap="square" tIns="456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https://jaxenter.com/java-performance-tutorial-how-fast-are-the-java-8-streams-118830.html</a:t>
            </a:r>
            <a:endParaRPr/>
          </a:p>
        </p:txBody>
      </p:sp>
      <p:sp>
        <p:nvSpPr>
          <p:cNvPr id="205" name="Google Shape;205;gbb9871e342_0_80:notes"/>
          <p:cNvSpPr txBox="1"/>
          <p:nvPr>
            <p:ph idx="12" type="sldNum"/>
          </p:nvPr>
        </p:nvSpPr>
        <p:spPr>
          <a:xfrm>
            <a:off x="3843249" y="9408981"/>
            <a:ext cx="2940300" cy="495300"/>
          </a:xfrm>
          <a:prstGeom prst="rect">
            <a:avLst/>
          </a:prstGeom>
        </p:spPr>
        <p:txBody>
          <a:bodyPr anchorCtr="0" anchor="b" bIns="45600" lIns="91225" spcFirstLastPara="1" rIns="91225" wrap="square" tIns="45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678498" y="4705350"/>
            <a:ext cx="5427980" cy="4457700"/>
          </a:xfrm>
          <a:prstGeom prst="rect">
            <a:avLst/>
          </a:prstGeom>
        </p:spPr>
        <p:txBody>
          <a:bodyPr anchorCtr="0" anchor="t" bIns="45600" lIns="91225" spcFirstLastPara="1" rIns="91225" wrap="square" tIns="45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000">
                <a:latin typeface="Arial"/>
                <a:ea typeface="Arial"/>
                <a:cs typeface="Arial"/>
                <a:sym typeface="Arial"/>
              </a:rPr>
              <a:t>Image: https://betanews.com/2016/04/04/most-complex-programming-language/</a:t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90488" y="742950"/>
            <a:ext cx="660400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b9871e342_0_97:notes"/>
          <p:cNvSpPr/>
          <p:nvPr>
            <p:ph idx="2" type="sldImg"/>
          </p:nvPr>
        </p:nvSpPr>
        <p:spPr>
          <a:xfrm>
            <a:off x="90488" y="742950"/>
            <a:ext cx="66039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b9871e342_0_97:notes"/>
          <p:cNvSpPr txBox="1"/>
          <p:nvPr>
            <p:ph idx="1" type="body"/>
          </p:nvPr>
        </p:nvSpPr>
        <p:spPr>
          <a:xfrm>
            <a:off x="678498" y="4705350"/>
            <a:ext cx="5427900" cy="4457700"/>
          </a:xfrm>
          <a:prstGeom prst="rect">
            <a:avLst/>
          </a:prstGeom>
        </p:spPr>
        <p:txBody>
          <a:bodyPr anchorCtr="0" anchor="t" bIns="45600" lIns="91225" spcFirstLastPara="1" rIns="91225" wrap="square" tIns="456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https://jaxenter.com/java-performance-tutorial-how-fast-are-the-java-8-streams-118830.html</a:t>
            </a:r>
            <a:endParaRPr/>
          </a:p>
        </p:txBody>
      </p:sp>
      <p:sp>
        <p:nvSpPr>
          <p:cNvPr id="214" name="Google Shape;214;gbb9871e342_0_97:notes"/>
          <p:cNvSpPr txBox="1"/>
          <p:nvPr>
            <p:ph idx="12" type="sldNum"/>
          </p:nvPr>
        </p:nvSpPr>
        <p:spPr>
          <a:xfrm>
            <a:off x="3843249" y="9408981"/>
            <a:ext cx="2940300" cy="495300"/>
          </a:xfrm>
          <a:prstGeom prst="rect">
            <a:avLst/>
          </a:prstGeom>
        </p:spPr>
        <p:txBody>
          <a:bodyPr anchorCtr="0" anchor="b" bIns="45600" lIns="91225" spcFirstLastPara="1" rIns="91225" wrap="square" tIns="45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b9871e342_1_8:notes"/>
          <p:cNvSpPr/>
          <p:nvPr>
            <p:ph idx="2" type="sldImg"/>
          </p:nvPr>
        </p:nvSpPr>
        <p:spPr>
          <a:xfrm>
            <a:off x="90488" y="742950"/>
            <a:ext cx="66039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b9871e342_1_8:notes"/>
          <p:cNvSpPr txBox="1"/>
          <p:nvPr>
            <p:ph idx="1" type="body"/>
          </p:nvPr>
        </p:nvSpPr>
        <p:spPr>
          <a:xfrm>
            <a:off x="678498" y="4705350"/>
            <a:ext cx="5427900" cy="4457700"/>
          </a:xfrm>
          <a:prstGeom prst="rect">
            <a:avLst/>
          </a:prstGeom>
        </p:spPr>
        <p:txBody>
          <a:bodyPr anchorCtr="0" anchor="t" bIns="45600" lIns="91225" spcFirstLastPara="1" rIns="91225" wrap="square" tIns="456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https://blog.jooq.org/2015/12/08/3-reasons-why-you-shouldnt-replace-your-for-loops-by-stream-foreach/</a:t>
            </a:r>
            <a:endParaRPr/>
          </a:p>
        </p:txBody>
      </p:sp>
      <p:sp>
        <p:nvSpPr>
          <p:cNvPr id="223" name="Google Shape;223;gbb9871e342_1_8:notes"/>
          <p:cNvSpPr txBox="1"/>
          <p:nvPr>
            <p:ph idx="12" type="sldNum"/>
          </p:nvPr>
        </p:nvSpPr>
        <p:spPr>
          <a:xfrm>
            <a:off x="3843249" y="9408981"/>
            <a:ext cx="2940300" cy="495300"/>
          </a:xfrm>
          <a:prstGeom prst="rect">
            <a:avLst/>
          </a:prstGeom>
        </p:spPr>
        <p:txBody>
          <a:bodyPr anchorCtr="0" anchor="b" bIns="45600" lIns="91225" spcFirstLastPara="1" rIns="91225" wrap="square" tIns="45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b9871e342_1_16:notes"/>
          <p:cNvSpPr/>
          <p:nvPr>
            <p:ph idx="2" type="sldImg"/>
          </p:nvPr>
        </p:nvSpPr>
        <p:spPr>
          <a:xfrm>
            <a:off x="90488" y="742950"/>
            <a:ext cx="66039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bb9871e342_1_16:notes"/>
          <p:cNvSpPr txBox="1"/>
          <p:nvPr>
            <p:ph idx="1" type="body"/>
          </p:nvPr>
        </p:nvSpPr>
        <p:spPr>
          <a:xfrm>
            <a:off x="678498" y="4705350"/>
            <a:ext cx="5427900" cy="4457700"/>
          </a:xfrm>
          <a:prstGeom prst="rect">
            <a:avLst/>
          </a:prstGeom>
        </p:spPr>
        <p:txBody>
          <a:bodyPr anchorCtr="0" anchor="t" bIns="45600" lIns="91225" spcFirstLastPara="1" rIns="91225" wrap="square" tIns="456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https://blog.jooq.org/2015/12/08/3-reasons-why-you-shouldnt-replace-your-for-loops-by-stream-foreach/</a:t>
            </a:r>
            <a:endParaRPr/>
          </a:p>
        </p:txBody>
      </p:sp>
      <p:sp>
        <p:nvSpPr>
          <p:cNvPr id="231" name="Google Shape;231;gbb9871e342_1_16:notes"/>
          <p:cNvSpPr txBox="1"/>
          <p:nvPr>
            <p:ph idx="12" type="sldNum"/>
          </p:nvPr>
        </p:nvSpPr>
        <p:spPr>
          <a:xfrm>
            <a:off x="3843249" y="9408981"/>
            <a:ext cx="2940300" cy="495300"/>
          </a:xfrm>
          <a:prstGeom prst="rect">
            <a:avLst/>
          </a:prstGeom>
        </p:spPr>
        <p:txBody>
          <a:bodyPr anchorCtr="0" anchor="b" bIns="45600" lIns="91225" spcFirstLastPara="1" rIns="91225" wrap="square" tIns="45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b9871e342_1_24:notes"/>
          <p:cNvSpPr/>
          <p:nvPr>
            <p:ph idx="2" type="sldImg"/>
          </p:nvPr>
        </p:nvSpPr>
        <p:spPr>
          <a:xfrm>
            <a:off x="90488" y="742950"/>
            <a:ext cx="66039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bb9871e342_1_24:notes"/>
          <p:cNvSpPr txBox="1"/>
          <p:nvPr>
            <p:ph idx="1" type="body"/>
          </p:nvPr>
        </p:nvSpPr>
        <p:spPr>
          <a:xfrm>
            <a:off x="678498" y="4705350"/>
            <a:ext cx="5427900" cy="4457700"/>
          </a:xfrm>
          <a:prstGeom prst="rect">
            <a:avLst/>
          </a:prstGeom>
        </p:spPr>
        <p:txBody>
          <a:bodyPr anchorCtr="0" anchor="t" bIns="45600" lIns="91225" spcFirstLastPara="1" rIns="91225" wrap="square" tIns="456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https://blog.jooq.org/2015/12/08/3-reasons-why-you-shouldnt-replace-your-for-loops-by-stream-foreach/</a:t>
            </a:r>
            <a:endParaRPr/>
          </a:p>
        </p:txBody>
      </p:sp>
      <p:sp>
        <p:nvSpPr>
          <p:cNvPr id="240" name="Google Shape;240;gbb9871e342_1_24:notes"/>
          <p:cNvSpPr txBox="1"/>
          <p:nvPr>
            <p:ph idx="12" type="sldNum"/>
          </p:nvPr>
        </p:nvSpPr>
        <p:spPr>
          <a:xfrm>
            <a:off x="3843249" y="9408981"/>
            <a:ext cx="2940300" cy="495300"/>
          </a:xfrm>
          <a:prstGeom prst="rect">
            <a:avLst/>
          </a:prstGeom>
        </p:spPr>
        <p:txBody>
          <a:bodyPr anchorCtr="0" anchor="b" bIns="45600" lIns="91225" spcFirstLastPara="1" rIns="91225" wrap="square" tIns="45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bb9871e342_1_40:notes"/>
          <p:cNvSpPr/>
          <p:nvPr>
            <p:ph idx="2" type="sldImg"/>
          </p:nvPr>
        </p:nvSpPr>
        <p:spPr>
          <a:xfrm>
            <a:off x="90488" y="742950"/>
            <a:ext cx="66039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bb9871e342_1_40:notes"/>
          <p:cNvSpPr txBox="1"/>
          <p:nvPr>
            <p:ph idx="1" type="body"/>
          </p:nvPr>
        </p:nvSpPr>
        <p:spPr>
          <a:xfrm>
            <a:off x="678498" y="4705350"/>
            <a:ext cx="5427900" cy="4457700"/>
          </a:xfrm>
          <a:prstGeom prst="rect">
            <a:avLst/>
          </a:prstGeom>
        </p:spPr>
        <p:txBody>
          <a:bodyPr anchorCtr="0" anchor="t" bIns="45600" lIns="91225" spcFirstLastPara="1" rIns="91225" wrap="square" tIns="45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bb9871e342_1_40:notes"/>
          <p:cNvSpPr txBox="1"/>
          <p:nvPr>
            <p:ph idx="12" type="sldNum"/>
          </p:nvPr>
        </p:nvSpPr>
        <p:spPr>
          <a:xfrm>
            <a:off x="3843249" y="9408981"/>
            <a:ext cx="2940300" cy="495300"/>
          </a:xfrm>
          <a:prstGeom prst="rect">
            <a:avLst/>
          </a:prstGeom>
        </p:spPr>
        <p:txBody>
          <a:bodyPr anchorCtr="0" anchor="b" bIns="45600" lIns="91225" spcFirstLastPara="1" rIns="91225" wrap="square" tIns="45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bbb84d35c3_0_0:notes"/>
          <p:cNvSpPr/>
          <p:nvPr>
            <p:ph idx="2" type="sldImg"/>
          </p:nvPr>
        </p:nvSpPr>
        <p:spPr>
          <a:xfrm>
            <a:off x="90488" y="742950"/>
            <a:ext cx="66039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bbb84d35c3_0_0:notes"/>
          <p:cNvSpPr txBox="1"/>
          <p:nvPr>
            <p:ph idx="1" type="body"/>
          </p:nvPr>
        </p:nvSpPr>
        <p:spPr>
          <a:xfrm>
            <a:off x="678498" y="4705350"/>
            <a:ext cx="5427900" cy="4457700"/>
          </a:xfrm>
          <a:prstGeom prst="rect">
            <a:avLst/>
          </a:prstGeom>
        </p:spPr>
        <p:txBody>
          <a:bodyPr anchorCtr="0" anchor="t" bIns="45600" lIns="91225" spcFirstLastPara="1" rIns="91225" wrap="square" tIns="45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sv-SE"/>
              <a:t>https://www.english-learning.net/thank-vs-thanks/</a:t>
            </a:r>
            <a:endParaRPr/>
          </a:p>
        </p:txBody>
      </p:sp>
      <p:sp>
        <p:nvSpPr>
          <p:cNvPr id="255" name="Google Shape;255;gbbb84d35c3_0_0:notes"/>
          <p:cNvSpPr txBox="1"/>
          <p:nvPr>
            <p:ph idx="12" type="sldNum"/>
          </p:nvPr>
        </p:nvSpPr>
        <p:spPr>
          <a:xfrm>
            <a:off x="3843249" y="9408981"/>
            <a:ext cx="2940300" cy="495300"/>
          </a:xfrm>
          <a:prstGeom prst="rect">
            <a:avLst/>
          </a:prstGeom>
        </p:spPr>
        <p:txBody>
          <a:bodyPr anchorCtr="0" anchor="b" bIns="45600" lIns="91225" spcFirstLastPara="1" rIns="91225" wrap="square" tIns="45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b9871e342_0_2:notes"/>
          <p:cNvSpPr/>
          <p:nvPr>
            <p:ph idx="2" type="sldImg"/>
          </p:nvPr>
        </p:nvSpPr>
        <p:spPr>
          <a:xfrm>
            <a:off x="90488" y="742950"/>
            <a:ext cx="66039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b9871e342_0_2:notes"/>
          <p:cNvSpPr txBox="1"/>
          <p:nvPr>
            <p:ph idx="1" type="body"/>
          </p:nvPr>
        </p:nvSpPr>
        <p:spPr>
          <a:xfrm>
            <a:off x="678498" y="4705350"/>
            <a:ext cx="5427900" cy="4457700"/>
          </a:xfrm>
          <a:prstGeom prst="rect">
            <a:avLst/>
          </a:prstGeom>
        </p:spPr>
        <p:txBody>
          <a:bodyPr anchorCtr="0" anchor="t" bIns="45600" lIns="91225" spcFirstLastPara="1" rIns="91225" wrap="square" tIns="45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sv-SE"/>
              <a:t>Image source: </a:t>
            </a:r>
            <a:r>
              <a:rPr lang="sv-SE"/>
              <a:t>https://authorfarrah.com/2014/09/10/ikea-furniture-assembly-in-10-frustrating-steps/</a:t>
            </a:r>
            <a:endParaRPr/>
          </a:p>
        </p:txBody>
      </p:sp>
      <p:sp>
        <p:nvSpPr>
          <p:cNvPr id="63" name="Google Shape;63;gbb9871e342_0_2:notes"/>
          <p:cNvSpPr txBox="1"/>
          <p:nvPr>
            <p:ph idx="12" type="sldNum"/>
          </p:nvPr>
        </p:nvSpPr>
        <p:spPr>
          <a:xfrm>
            <a:off x="3843249" y="9408981"/>
            <a:ext cx="2940300" cy="495300"/>
          </a:xfrm>
          <a:prstGeom prst="rect">
            <a:avLst/>
          </a:prstGeom>
        </p:spPr>
        <p:txBody>
          <a:bodyPr anchorCtr="0" anchor="b" bIns="45600" lIns="91225" spcFirstLastPara="1" rIns="91225" wrap="square" tIns="45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b9871e342_0_8:notes"/>
          <p:cNvSpPr/>
          <p:nvPr>
            <p:ph idx="2" type="sldImg"/>
          </p:nvPr>
        </p:nvSpPr>
        <p:spPr>
          <a:xfrm>
            <a:off x="90488" y="742950"/>
            <a:ext cx="66039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b9871e342_0_8:notes"/>
          <p:cNvSpPr txBox="1"/>
          <p:nvPr>
            <p:ph idx="1" type="body"/>
          </p:nvPr>
        </p:nvSpPr>
        <p:spPr>
          <a:xfrm>
            <a:off x="678498" y="4705350"/>
            <a:ext cx="5427900" cy="4457700"/>
          </a:xfrm>
          <a:prstGeom prst="rect">
            <a:avLst/>
          </a:prstGeom>
        </p:spPr>
        <p:txBody>
          <a:bodyPr anchorCtr="0" anchor="t" bIns="45600" lIns="91225" spcFirstLastPara="1" rIns="91225" wrap="square" tIns="45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bb9871e342_0_8:notes"/>
          <p:cNvSpPr txBox="1"/>
          <p:nvPr>
            <p:ph idx="12" type="sldNum"/>
          </p:nvPr>
        </p:nvSpPr>
        <p:spPr>
          <a:xfrm>
            <a:off x="3843249" y="9408981"/>
            <a:ext cx="2940300" cy="495300"/>
          </a:xfrm>
          <a:prstGeom prst="rect">
            <a:avLst/>
          </a:prstGeom>
        </p:spPr>
        <p:txBody>
          <a:bodyPr anchorCtr="0" anchor="b" bIns="45600" lIns="91225" spcFirstLastPara="1" rIns="91225" wrap="square" tIns="45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babafbcc0_0_5:notes"/>
          <p:cNvSpPr/>
          <p:nvPr>
            <p:ph idx="2" type="sldImg"/>
          </p:nvPr>
        </p:nvSpPr>
        <p:spPr>
          <a:xfrm>
            <a:off x="90488" y="742950"/>
            <a:ext cx="66039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babafbcc0_0_5:notes"/>
          <p:cNvSpPr txBox="1"/>
          <p:nvPr>
            <p:ph idx="1" type="body"/>
          </p:nvPr>
        </p:nvSpPr>
        <p:spPr>
          <a:xfrm>
            <a:off x="678498" y="4705350"/>
            <a:ext cx="5427900" cy="4457700"/>
          </a:xfrm>
          <a:prstGeom prst="rect">
            <a:avLst/>
          </a:prstGeom>
        </p:spPr>
        <p:txBody>
          <a:bodyPr anchorCtr="0" anchor="t" bIns="45600" lIns="91225" spcFirstLastPara="1" rIns="91225" wrap="square" tIns="45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bbabafbcc0_0_5:notes"/>
          <p:cNvSpPr txBox="1"/>
          <p:nvPr>
            <p:ph idx="12" type="sldNum"/>
          </p:nvPr>
        </p:nvSpPr>
        <p:spPr>
          <a:xfrm>
            <a:off x="3843249" y="9408981"/>
            <a:ext cx="2940300" cy="495300"/>
          </a:xfrm>
          <a:prstGeom prst="rect">
            <a:avLst/>
          </a:prstGeom>
        </p:spPr>
        <p:txBody>
          <a:bodyPr anchorCtr="0" anchor="b" bIns="45600" lIns="91225" spcFirstLastPara="1" rIns="91225" wrap="square" tIns="45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b9871e342_0_14:notes"/>
          <p:cNvSpPr/>
          <p:nvPr>
            <p:ph idx="2" type="sldImg"/>
          </p:nvPr>
        </p:nvSpPr>
        <p:spPr>
          <a:xfrm>
            <a:off x="90488" y="742950"/>
            <a:ext cx="66039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b9871e342_0_14:notes"/>
          <p:cNvSpPr txBox="1"/>
          <p:nvPr>
            <p:ph idx="1" type="body"/>
          </p:nvPr>
        </p:nvSpPr>
        <p:spPr>
          <a:xfrm>
            <a:off x="678498" y="4705350"/>
            <a:ext cx="5427900" cy="4457700"/>
          </a:xfrm>
          <a:prstGeom prst="rect">
            <a:avLst/>
          </a:prstGeom>
        </p:spPr>
        <p:txBody>
          <a:bodyPr anchorCtr="0" anchor="t" bIns="45600" lIns="91225" spcFirstLastPara="1" rIns="91225" wrap="square" tIns="45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bb9871e342_0_14:notes"/>
          <p:cNvSpPr txBox="1"/>
          <p:nvPr>
            <p:ph idx="12" type="sldNum"/>
          </p:nvPr>
        </p:nvSpPr>
        <p:spPr>
          <a:xfrm>
            <a:off x="3843249" y="9408981"/>
            <a:ext cx="2940300" cy="495300"/>
          </a:xfrm>
          <a:prstGeom prst="rect">
            <a:avLst/>
          </a:prstGeom>
        </p:spPr>
        <p:txBody>
          <a:bodyPr anchorCtr="0" anchor="b" bIns="45600" lIns="91225" spcFirstLastPara="1" rIns="91225" wrap="square" tIns="45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b9871e342_0_32:notes"/>
          <p:cNvSpPr/>
          <p:nvPr>
            <p:ph idx="2" type="sldImg"/>
          </p:nvPr>
        </p:nvSpPr>
        <p:spPr>
          <a:xfrm>
            <a:off x="90488" y="742950"/>
            <a:ext cx="66039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b9871e342_0_32:notes"/>
          <p:cNvSpPr txBox="1"/>
          <p:nvPr>
            <p:ph idx="1" type="body"/>
          </p:nvPr>
        </p:nvSpPr>
        <p:spPr>
          <a:xfrm>
            <a:off x="678498" y="4705350"/>
            <a:ext cx="5427900" cy="4457700"/>
          </a:xfrm>
          <a:prstGeom prst="rect">
            <a:avLst/>
          </a:prstGeom>
        </p:spPr>
        <p:txBody>
          <a:bodyPr anchorCtr="0" anchor="t" bIns="45600" lIns="91225" spcFirstLastPara="1" rIns="91225" wrap="square" tIns="45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bb9871e342_0_32:notes"/>
          <p:cNvSpPr txBox="1"/>
          <p:nvPr>
            <p:ph idx="12" type="sldNum"/>
          </p:nvPr>
        </p:nvSpPr>
        <p:spPr>
          <a:xfrm>
            <a:off x="3843249" y="9408981"/>
            <a:ext cx="2940300" cy="495300"/>
          </a:xfrm>
          <a:prstGeom prst="rect">
            <a:avLst/>
          </a:prstGeom>
        </p:spPr>
        <p:txBody>
          <a:bodyPr anchorCtr="0" anchor="b" bIns="45600" lIns="91225" spcFirstLastPara="1" rIns="91225" wrap="square" tIns="45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b9871e342_0_39:notes"/>
          <p:cNvSpPr/>
          <p:nvPr>
            <p:ph idx="2" type="sldImg"/>
          </p:nvPr>
        </p:nvSpPr>
        <p:spPr>
          <a:xfrm>
            <a:off x="90488" y="742950"/>
            <a:ext cx="66039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b9871e342_0_39:notes"/>
          <p:cNvSpPr txBox="1"/>
          <p:nvPr>
            <p:ph idx="1" type="body"/>
          </p:nvPr>
        </p:nvSpPr>
        <p:spPr>
          <a:xfrm>
            <a:off x="678498" y="4705350"/>
            <a:ext cx="5427900" cy="4457700"/>
          </a:xfrm>
          <a:prstGeom prst="rect">
            <a:avLst/>
          </a:prstGeom>
        </p:spPr>
        <p:txBody>
          <a:bodyPr anchorCtr="0" anchor="t" bIns="45600" lIns="91225" spcFirstLastPara="1" rIns="91225" wrap="square" tIns="45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bb9871e342_0_39:notes"/>
          <p:cNvSpPr txBox="1"/>
          <p:nvPr>
            <p:ph idx="12" type="sldNum"/>
          </p:nvPr>
        </p:nvSpPr>
        <p:spPr>
          <a:xfrm>
            <a:off x="3843249" y="9408981"/>
            <a:ext cx="2940300" cy="495300"/>
          </a:xfrm>
          <a:prstGeom prst="rect">
            <a:avLst/>
          </a:prstGeom>
        </p:spPr>
        <p:txBody>
          <a:bodyPr anchorCtr="0" anchor="b" bIns="45600" lIns="91225" spcFirstLastPara="1" rIns="91225" wrap="square" tIns="45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be7ae4ae2_0_0:notes"/>
          <p:cNvSpPr/>
          <p:nvPr>
            <p:ph idx="2" type="sldImg"/>
          </p:nvPr>
        </p:nvSpPr>
        <p:spPr>
          <a:xfrm>
            <a:off x="90488" y="742950"/>
            <a:ext cx="66039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be7ae4ae2_0_0:notes"/>
          <p:cNvSpPr txBox="1"/>
          <p:nvPr>
            <p:ph idx="1" type="body"/>
          </p:nvPr>
        </p:nvSpPr>
        <p:spPr>
          <a:xfrm>
            <a:off x="678498" y="4705350"/>
            <a:ext cx="5427900" cy="4457700"/>
          </a:xfrm>
          <a:prstGeom prst="rect">
            <a:avLst/>
          </a:prstGeom>
        </p:spPr>
        <p:txBody>
          <a:bodyPr anchorCtr="0" anchor="t" bIns="45600" lIns="91225" spcFirstLastPara="1" rIns="91225" wrap="square" tIns="45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bbe7ae4ae2_0_0:notes"/>
          <p:cNvSpPr txBox="1"/>
          <p:nvPr>
            <p:ph idx="12" type="sldNum"/>
          </p:nvPr>
        </p:nvSpPr>
        <p:spPr>
          <a:xfrm>
            <a:off x="3843249" y="9408981"/>
            <a:ext cx="2940300" cy="495300"/>
          </a:xfrm>
          <a:prstGeom prst="rect">
            <a:avLst/>
          </a:prstGeom>
        </p:spPr>
        <p:txBody>
          <a:bodyPr anchorCtr="0" anchor="b" bIns="45600" lIns="91225" spcFirstLastPara="1" rIns="91225" wrap="square" tIns="45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rtsida grön" showMasterSp="0">
  <p:cSld name="Startsida grö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180000" y="180000"/>
            <a:ext cx="8784000" cy="4784400"/>
          </a:xfrm>
          <a:prstGeom prst="roundRect">
            <a:avLst>
              <a:gd fmla="val 1131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"/>
          <p:cNvSpPr txBox="1"/>
          <p:nvPr>
            <p:ph type="ctrTitle"/>
          </p:nvPr>
        </p:nvSpPr>
        <p:spPr>
          <a:xfrm>
            <a:off x="179998" y="330025"/>
            <a:ext cx="8784000" cy="45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371600" y="4092497"/>
            <a:ext cx="6400800" cy="591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676" y="14061"/>
            <a:ext cx="2738572" cy="15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utbild" showMasterSp="0">
  <p:cSld name="Slutbild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180000" y="180000"/>
            <a:ext cx="8784000" cy="4784400"/>
          </a:xfrm>
          <a:prstGeom prst="roundRect">
            <a:avLst>
              <a:gd fmla="val 1131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3"/>
          <p:cNvSpPr txBox="1"/>
          <p:nvPr/>
        </p:nvSpPr>
        <p:spPr>
          <a:xfrm>
            <a:off x="180000" y="1842742"/>
            <a:ext cx="8784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sv-SE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www.hkr.se/en</a:t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9093" y="4054475"/>
            <a:ext cx="1728392" cy="96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7260" y="1949184"/>
            <a:ext cx="2778280" cy="1965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ubrikbild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ctrTitle"/>
          </p:nvPr>
        </p:nvSpPr>
        <p:spPr>
          <a:xfrm>
            <a:off x="685800" y="1597825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ubrik och innehåll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540000" y="45793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551723" y="1340827"/>
            <a:ext cx="8217877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vå innehållsdelar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540000" y="45793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550984" y="1422888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8" name="Google Shape;28;p7"/>
          <p:cNvSpPr txBox="1"/>
          <p:nvPr>
            <p:ph idx="2" type="body"/>
          </p:nvPr>
        </p:nvSpPr>
        <p:spPr>
          <a:xfrm>
            <a:off x="4741984" y="1422888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ast rubrik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540000" y="45793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am och innehåll">
  <p:cSld name="Ram och innehåll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">
  <p:cSld name="Cita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ctrTitle"/>
          </p:nvPr>
        </p:nvSpPr>
        <p:spPr>
          <a:xfrm>
            <a:off x="179999" y="179100"/>
            <a:ext cx="8783999" cy="47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5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indelning" showMasterSp="0">
  <p:cSld name="Kapitelindelning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/>
          <p:nvPr/>
        </p:nvSpPr>
        <p:spPr>
          <a:xfrm>
            <a:off x="180000" y="180000"/>
            <a:ext cx="8784000" cy="4784400"/>
          </a:xfrm>
          <a:prstGeom prst="roundRect">
            <a:avLst>
              <a:gd fmla="val 1131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1"/>
          <p:cNvSpPr txBox="1"/>
          <p:nvPr>
            <p:ph type="ctrTitle"/>
          </p:nvPr>
        </p:nvSpPr>
        <p:spPr>
          <a:xfrm>
            <a:off x="179998" y="179100"/>
            <a:ext cx="8784000" cy="45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7" name="Google Shape;3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9093" y="4054475"/>
            <a:ext cx="1728392" cy="96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m sida" showMasterSp="0">
  <p:cSld name="Tom sida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/>
          <p:nvPr>
            <p:ph idx="1" type="body"/>
          </p:nvPr>
        </p:nvSpPr>
        <p:spPr>
          <a:xfrm>
            <a:off x="180000" y="180000"/>
            <a:ext cx="8784000" cy="4784400"/>
          </a:xfrm>
          <a:prstGeom prst="roundRect">
            <a:avLst>
              <a:gd fmla="val 979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540000" y="45793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551723" y="1340827"/>
            <a:ext cx="8217877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/>
          <p:nvPr/>
        </p:nvSpPr>
        <p:spPr>
          <a:xfrm>
            <a:off x="180000" y="180000"/>
            <a:ext cx="8784000" cy="4784400"/>
          </a:xfrm>
          <a:prstGeom prst="roundRect">
            <a:avLst>
              <a:gd fmla="val 1131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552714" y="4310584"/>
            <a:ext cx="1229903" cy="46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/>
          <p:nvPr>
            <p:ph type="ctrTitle"/>
          </p:nvPr>
        </p:nvSpPr>
        <p:spPr>
          <a:xfrm>
            <a:off x="179998" y="179100"/>
            <a:ext cx="8784000" cy="477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Internal and external loops</a:t>
            </a:r>
            <a:endParaRPr/>
          </a:p>
        </p:txBody>
      </p:sp>
      <p:sp>
        <p:nvSpPr>
          <p:cNvPr id="51" name="Google Shape;51;p1"/>
          <p:cNvSpPr txBox="1"/>
          <p:nvPr>
            <p:ph idx="1" type="subTitle"/>
          </p:nvPr>
        </p:nvSpPr>
        <p:spPr>
          <a:xfrm>
            <a:off x="1371600" y="4092497"/>
            <a:ext cx="6400800" cy="591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sv-SE"/>
              <a:t>Sandra Kaljula, </a:t>
            </a:r>
            <a:r>
              <a:rPr lang="sv-SE"/>
              <a:t>Linnéa Svensson and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sv-SE"/>
              <a:t> </a:t>
            </a:r>
            <a:r>
              <a:rPr lang="sv-SE"/>
              <a:t>Dominique Ghaffari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be7ae4ae2_0_31"/>
          <p:cNvSpPr txBox="1"/>
          <p:nvPr>
            <p:ph type="ctrTitle"/>
          </p:nvPr>
        </p:nvSpPr>
        <p:spPr>
          <a:xfrm>
            <a:off x="404575" y="354500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Previous example</a:t>
            </a:r>
            <a:endParaRPr/>
          </a:p>
        </p:txBody>
      </p:sp>
      <p:sp>
        <p:nvSpPr>
          <p:cNvPr id="129" name="Google Shape;129;gbbe7ae4ae2_0_31"/>
          <p:cNvSpPr txBox="1"/>
          <p:nvPr/>
        </p:nvSpPr>
        <p:spPr>
          <a:xfrm>
            <a:off x="769675" y="1544250"/>
            <a:ext cx="3000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>
                <a:solidFill>
                  <a:srgbClr val="666666"/>
                </a:solidFill>
              </a:rPr>
              <a:t>int sumOfEven = 0;</a:t>
            </a:r>
            <a:endParaRPr sz="1800">
              <a:solidFill>
                <a:srgbClr val="666666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>
                <a:solidFill>
                  <a:srgbClr val="666666"/>
                </a:solidFill>
              </a:rPr>
              <a:t>for(int i = 0; i &lt;= 20; i +=2) {</a:t>
            </a:r>
            <a:endParaRPr sz="1800">
              <a:solidFill>
                <a:srgbClr val="666666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>
                <a:solidFill>
                  <a:srgbClr val="666666"/>
                </a:solidFill>
              </a:rPr>
              <a:t>if(i % 2 == 0) {</a:t>
            </a:r>
            <a:endParaRPr sz="1800">
              <a:solidFill>
                <a:srgbClr val="666666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>
                <a:solidFill>
                  <a:srgbClr val="666666"/>
                </a:solidFill>
              </a:rPr>
              <a:t>sumOfEven += i * 10;</a:t>
            </a:r>
            <a:endParaRPr sz="1800">
              <a:solidFill>
                <a:srgbClr val="666666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>
                <a:solidFill>
                  <a:srgbClr val="666666"/>
                </a:solidFill>
              </a:rPr>
              <a:t>}</a:t>
            </a:r>
            <a:endParaRPr sz="1800">
              <a:solidFill>
                <a:srgbClr val="666666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>
                <a:solidFill>
                  <a:srgbClr val="666666"/>
                </a:solidFill>
              </a:rPr>
              <a:t>}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30" name="Google Shape;130;gbbe7ae4ae2_0_31"/>
          <p:cNvSpPr txBox="1"/>
          <p:nvPr/>
        </p:nvSpPr>
        <p:spPr>
          <a:xfrm>
            <a:off x="355225" y="4536650"/>
            <a:ext cx="485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100">
                <a:solidFill>
                  <a:srgbClr val="666666"/>
                </a:solidFill>
              </a:rPr>
              <a:t>Source: Lecture 3 - What is Functional Programming, Andreas Nilsson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be7ae4ae2_0_17"/>
          <p:cNvSpPr txBox="1"/>
          <p:nvPr>
            <p:ph type="ctrTitle"/>
          </p:nvPr>
        </p:nvSpPr>
        <p:spPr>
          <a:xfrm>
            <a:off x="330575" y="302700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Internal looping</a:t>
            </a:r>
            <a:endParaRPr/>
          </a:p>
        </p:txBody>
      </p:sp>
      <p:sp>
        <p:nvSpPr>
          <p:cNvPr id="137" name="Google Shape;137;gbbe7ae4ae2_0_17"/>
          <p:cNvSpPr txBox="1"/>
          <p:nvPr/>
        </p:nvSpPr>
        <p:spPr>
          <a:xfrm>
            <a:off x="503275" y="1672550"/>
            <a:ext cx="5942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700">
                <a:solidFill>
                  <a:srgbClr val="666666"/>
                </a:solidFill>
              </a:rPr>
              <a:t>int sumOfEven = IntStream.rangeClosed(1, 20)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700">
                <a:solidFill>
                  <a:srgbClr val="666666"/>
                </a:solidFill>
              </a:rPr>
              <a:t>                                            .filter (x  -&gt; x % 2 == 0)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700">
                <a:solidFill>
                  <a:srgbClr val="666666"/>
                </a:solidFill>
              </a:rPr>
              <a:t>                                            .map (x  -&gt; x * 10)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700">
                <a:solidFill>
                  <a:srgbClr val="666666"/>
                </a:solidFill>
              </a:rPr>
              <a:t>                                            .sum();</a:t>
            </a:r>
            <a:endParaRPr sz="1700">
              <a:solidFill>
                <a:srgbClr val="666666"/>
              </a:solidFill>
            </a:endParaRPr>
          </a:p>
        </p:txBody>
      </p:sp>
      <p:sp>
        <p:nvSpPr>
          <p:cNvPr id="138" name="Google Shape;138;gbbe7ae4ae2_0_17"/>
          <p:cNvSpPr txBox="1"/>
          <p:nvPr/>
        </p:nvSpPr>
        <p:spPr>
          <a:xfrm>
            <a:off x="281225" y="4588450"/>
            <a:ext cx="572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100">
                <a:solidFill>
                  <a:srgbClr val="666666"/>
                </a:solidFill>
              </a:rPr>
              <a:t>Source: Lecture 3 - What is Functional Programming, Andreas Nilsson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be7ae4ae2_0_49"/>
          <p:cNvSpPr txBox="1"/>
          <p:nvPr>
            <p:ph type="ctrTitle"/>
          </p:nvPr>
        </p:nvSpPr>
        <p:spPr>
          <a:xfrm>
            <a:off x="537775" y="317500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Pros and cons</a:t>
            </a:r>
            <a:endParaRPr/>
          </a:p>
        </p:txBody>
      </p:sp>
      <p:sp>
        <p:nvSpPr>
          <p:cNvPr id="145" name="Google Shape;145;gbbe7ae4ae2_0_49"/>
          <p:cNvSpPr txBox="1"/>
          <p:nvPr/>
        </p:nvSpPr>
        <p:spPr>
          <a:xfrm>
            <a:off x="710475" y="1642950"/>
            <a:ext cx="431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sv-SE" sz="1800">
                <a:solidFill>
                  <a:srgbClr val="666666"/>
                </a:solidFill>
              </a:rPr>
              <a:t>External loops or internal loops? Why?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b9871e342_0_45"/>
          <p:cNvSpPr txBox="1"/>
          <p:nvPr>
            <p:ph type="ctrTitle"/>
          </p:nvPr>
        </p:nvSpPr>
        <p:spPr>
          <a:xfrm>
            <a:off x="685800" y="411875"/>
            <a:ext cx="7772400" cy="1105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Discussion</a:t>
            </a:r>
            <a:endParaRPr/>
          </a:p>
        </p:txBody>
      </p:sp>
      <p:sp>
        <p:nvSpPr>
          <p:cNvPr id="152" name="Google Shape;152;gbb9871e342_0_45"/>
          <p:cNvSpPr txBox="1"/>
          <p:nvPr>
            <p:ph idx="1" type="subTitle"/>
          </p:nvPr>
        </p:nvSpPr>
        <p:spPr>
          <a:xfrm>
            <a:off x="789975" y="2772400"/>
            <a:ext cx="5850900" cy="154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sv-SE" sz="1800"/>
              <a:t>Errors</a:t>
            </a:r>
            <a:br>
              <a:rPr lang="sv-SE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-SE" sz="1800"/>
              <a:t>Incorrect values</a:t>
            </a:r>
            <a:br>
              <a:rPr lang="sv-SE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-SE" sz="1800"/>
              <a:t>Calculations</a:t>
            </a:r>
            <a:endParaRPr sz="1800"/>
          </a:p>
        </p:txBody>
      </p:sp>
      <p:sp>
        <p:nvSpPr>
          <p:cNvPr id="153" name="Google Shape;153;gbb9871e342_0_45"/>
          <p:cNvSpPr txBox="1"/>
          <p:nvPr/>
        </p:nvSpPr>
        <p:spPr>
          <a:xfrm>
            <a:off x="396500" y="4443275"/>
            <a:ext cx="790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100">
                <a:solidFill>
                  <a:srgbClr val="595959"/>
                </a:solidFill>
              </a:rPr>
              <a:t>Code example from Java: how to program</a:t>
            </a:r>
            <a:endParaRPr/>
          </a:p>
        </p:txBody>
      </p:sp>
      <p:pic>
        <p:nvPicPr>
          <p:cNvPr id="154" name="Google Shape;154;gbb9871e342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113" y="1410313"/>
            <a:ext cx="5876925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bb9871e342_0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263159">
            <a:off x="6030672" y="1032474"/>
            <a:ext cx="861380" cy="6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bb9871e342_0_45"/>
          <p:cNvSpPr txBox="1"/>
          <p:nvPr/>
        </p:nvSpPr>
        <p:spPr>
          <a:xfrm>
            <a:off x="6979350" y="877625"/>
            <a:ext cx="131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-SE" sz="1200"/>
              <a:t>Imperative programming</a:t>
            </a:r>
            <a:endParaRPr i="1"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b9871e342_0_51"/>
          <p:cNvSpPr txBox="1"/>
          <p:nvPr>
            <p:ph idx="1" type="subTitle"/>
          </p:nvPr>
        </p:nvSpPr>
        <p:spPr>
          <a:xfrm>
            <a:off x="335600" y="4557025"/>
            <a:ext cx="6400800" cy="32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100">
                <a:solidFill>
                  <a:srgbClr val="595959"/>
                </a:solidFill>
              </a:rPr>
              <a:t>Code example from Java: how to program.</a:t>
            </a:r>
            <a:endParaRPr/>
          </a:p>
        </p:txBody>
      </p:sp>
      <p:sp>
        <p:nvSpPr>
          <p:cNvPr id="163" name="Google Shape;163;gbb9871e342_0_51"/>
          <p:cNvSpPr txBox="1"/>
          <p:nvPr/>
        </p:nvSpPr>
        <p:spPr>
          <a:xfrm>
            <a:off x="834875" y="1516925"/>
            <a:ext cx="546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>
                <a:solidFill>
                  <a:srgbClr val="666666"/>
                </a:solidFill>
              </a:rPr>
              <a:t>                   </a:t>
            </a:r>
            <a:r>
              <a:rPr b="1" lang="sv-SE" sz="1800">
                <a:solidFill>
                  <a:srgbClr val="666666"/>
                </a:solidFill>
              </a:rPr>
              <a:t>Same loop using a stream</a:t>
            </a:r>
            <a:endParaRPr b="1" sz="1800">
              <a:solidFill>
                <a:srgbClr val="666666"/>
              </a:solidFill>
            </a:endParaRPr>
          </a:p>
        </p:txBody>
      </p:sp>
      <p:pic>
        <p:nvPicPr>
          <p:cNvPr id="164" name="Google Shape;164;gbb9871e342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725" y="2301850"/>
            <a:ext cx="501015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bb9871e342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400110">
            <a:off x="6184468" y="1777881"/>
            <a:ext cx="820189" cy="61513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bb9871e342_0_51"/>
          <p:cNvSpPr txBox="1"/>
          <p:nvPr/>
        </p:nvSpPr>
        <p:spPr>
          <a:xfrm>
            <a:off x="7092950" y="1817213"/>
            <a:ext cx="1532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-SE" sz="1200"/>
              <a:t>Declarative programming</a:t>
            </a:r>
            <a:endParaRPr i="1"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b9871e342_0_59"/>
          <p:cNvSpPr txBox="1"/>
          <p:nvPr>
            <p:ph type="ctrTitle"/>
          </p:nvPr>
        </p:nvSpPr>
        <p:spPr>
          <a:xfrm>
            <a:off x="685800" y="324675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3000"/>
              <a:t>Benefits of using Lambdas &amp; Streams</a:t>
            </a:r>
            <a:endParaRPr sz="3000"/>
          </a:p>
        </p:txBody>
      </p:sp>
      <p:sp>
        <p:nvSpPr>
          <p:cNvPr id="173" name="Google Shape;173;gbb9871e342_0_59"/>
          <p:cNvSpPr txBox="1"/>
          <p:nvPr>
            <p:ph idx="1" type="subTitle"/>
          </p:nvPr>
        </p:nvSpPr>
        <p:spPr>
          <a:xfrm>
            <a:off x="1175375" y="1476750"/>
            <a:ext cx="6650700" cy="279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sv-SE" sz="1800"/>
              <a:t>Less mutability</a:t>
            </a:r>
            <a:br>
              <a:rPr lang="sv-SE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-SE" sz="1800"/>
              <a:t>Clean coding</a:t>
            </a:r>
            <a:br>
              <a:rPr lang="sv-SE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-SE" sz="1800"/>
              <a:t>Reliable</a:t>
            </a:r>
            <a:br>
              <a:rPr lang="sv-SE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-SE" sz="1800"/>
              <a:t>Effective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b9871e342_0_65"/>
          <p:cNvSpPr txBox="1"/>
          <p:nvPr>
            <p:ph type="ctrTitle"/>
          </p:nvPr>
        </p:nvSpPr>
        <p:spPr>
          <a:xfrm>
            <a:off x="685800" y="351600"/>
            <a:ext cx="7772400" cy="94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Disadvantages</a:t>
            </a:r>
            <a:endParaRPr/>
          </a:p>
        </p:txBody>
      </p:sp>
      <p:sp>
        <p:nvSpPr>
          <p:cNvPr id="180" name="Google Shape;180;gbb9871e342_0_65"/>
          <p:cNvSpPr txBox="1"/>
          <p:nvPr>
            <p:ph idx="1" type="subTitle"/>
          </p:nvPr>
        </p:nvSpPr>
        <p:spPr>
          <a:xfrm>
            <a:off x="905475" y="2722500"/>
            <a:ext cx="6400800" cy="131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sv-SE" sz="1800"/>
              <a:t>Performance</a:t>
            </a:r>
            <a:br>
              <a:rPr lang="sv-SE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-SE" sz="1800"/>
              <a:t>Arrays &amp; ArrayLists</a:t>
            </a:r>
            <a:endParaRPr sz="1800"/>
          </a:p>
          <a:p>
            <a:pPr indent="0" lvl="0" marL="45720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bb9871e342_0_65"/>
          <p:cNvSpPr txBox="1"/>
          <p:nvPr/>
        </p:nvSpPr>
        <p:spPr>
          <a:xfrm>
            <a:off x="340900" y="4434350"/>
            <a:ext cx="719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100">
                <a:solidFill>
                  <a:srgbClr val="595959"/>
                </a:solidFill>
              </a:rPr>
              <a:t>Source: stackoverflow.com - In Java, what are the advantages of streams over loops. </a:t>
            </a:r>
            <a:endParaRPr sz="1100"/>
          </a:p>
        </p:txBody>
      </p:sp>
      <p:pic>
        <p:nvPicPr>
          <p:cNvPr id="182" name="Google Shape;182;gbb9871e342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38" y="1461563"/>
            <a:ext cx="801052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bb9871e342_0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4300" y="2448163"/>
            <a:ext cx="31432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b9871e342_0_73"/>
          <p:cNvSpPr txBox="1"/>
          <p:nvPr>
            <p:ph type="ctrTitle"/>
          </p:nvPr>
        </p:nvSpPr>
        <p:spPr>
          <a:xfrm>
            <a:off x="685800" y="569125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bb9871e342_0_73"/>
          <p:cNvSpPr txBox="1"/>
          <p:nvPr>
            <p:ph idx="1" type="subTitle"/>
          </p:nvPr>
        </p:nvSpPr>
        <p:spPr>
          <a:xfrm>
            <a:off x="1138513" y="1176675"/>
            <a:ext cx="6400800" cy="131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solidFill>
                  <a:srgbClr val="666666"/>
                </a:solidFill>
              </a:rPr>
              <a:t>Same loop using a stream</a:t>
            </a:r>
            <a:endParaRPr/>
          </a:p>
        </p:txBody>
      </p:sp>
      <p:pic>
        <p:nvPicPr>
          <p:cNvPr id="191" name="Google Shape;191;gbb9871e342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413" y="3240975"/>
            <a:ext cx="314325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bb9871e342_0_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027675"/>
            <a:ext cx="80010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b9871e342_0_88"/>
          <p:cNvSpPr txBox="1"/>
          <p:nvPr>
            <p:ph type="ctrTitle"/>
          </p:nvPr>
        </p:nvSpPr>
        <p:spPr>
          <a:xfrm>
            <a:off x="685800" y="290525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Array</a:t>
            </a:r>
            <a:endParaRPr/>
          </a:p>
        </p:txBody>
      </p:sp>
      <p:sp>
        <p:nvSpPr>
          <p:cNvPr id="199" name="Google Shape;199;gbb9871e342_0_88"/>
          <p:cNvSpPr txBox="1"/>
          <p:nvPr>
            <p:ph idx="1" type="subTitle"/>
          </p:nvPr>
        </p:nvSpPr>
        <p:spPr>
          <a:xfrm>
            <a:off x="1371600" y="1467375"/>
            <a:ext cx="6400800" cy="131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sv-SE"/>
              <a:t>Benchmark result (comparison test)</a:t>
            </a:r>
            <a:endParaRPr/>
          </a:p>
        </p:txBody>
      </p:sp>
      <p:pic>
        <p:nvPicPr>
          <p:cNvPr id="200" name="Google Shape;200;gbb9871e342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288" y="2373675"/>
            <a:ext cx="35718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bb9871e342_0_88"/>
          <p:cNvSpPr txBox="1"/>
          <p:nvPr/>
        </p:nvSpPr>
        <p:spPr>
          <a:xfrm>
            <a:off x="385750" y="4446950"/>
            <a:ext cx="682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100">
                <a:solidFill>
                  <a:srgbClr val="595959"/>
                </a:solidFill>
              </a:rPr>
              <a:t>Source: jaxenter.com - Java performance tutorial how fast are the java 8 streams.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b9871e342_0_80"/>
          <p:cNvSpPr txBox="1"/>
          <p:nvPr>
            <p:ph type="ctrTitle"/>
          </p:nvPr>
        </p:nvSpPr>
        <p:spPr>
          <a:xfrm>
            <a:off x="685800" y="365525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ArrayList</a:t>
            </a:r>
            <a:endParaRPr/>
          </a:p>
        </p:txBody>
      </p:sp>
      <p:sp>
        <p:nvSpPr>
          <p:cNvPr id="208" name="Google Shape;208;gbb9871e342_0_80"/>
          <p:cNvSpPr txBox="1"/>
          <p:nvPr>
            <p:ph idx="1" type="subTitle"/>
          </p:nvPr>
        </p:nvSpPr>
        <p:spPr>
          <a:xfrm>
            <a:off x="1318025" y="1468025"/>
            <a:ext cx="6400800" cy="131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sv-SE"/>
              <a:t>Benchmark result</a:t>
            </a:r>
            <a:endParaRPr/>
          </a:p>
        </p:txBody>
      </p:sp>
      <p:pic>
        <p:nvPicPr>
          <p:cNvPr id="209" name="Google Shape;209;gbb9871e342_0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900" y="2428025"/>
            <a:ext cx="388620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bb9871e342_0_80"/>
          <p:cNvSpPr txBox="1"/>
          <p:nvPr/>
        </p:nvSpPr>
        <p:spPr>
          <a:xfrm>
            <a:off x="384950" y="4470900"/>
            <a:ext cx="67080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100">
                <a:solidFill>
                  <a:srgbClr val="595959"/>
                </a:solidFill>
              </a:rPr>
              <a:t>Source: jaxenter.com - java performance tutorial how fast are the java 8 streams.</a:t>
            </a:r>
            <a:endParaRPr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/>
          <p:nvPr>
            <p:ph type="ctrTitle"/>
          </p:nvPr>
        </p:nvSpPr>
        <p:spPr>
          <a:xfrm>
            <a:off x="685800" y="365525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Imperative programming</a:t>
            </a:r>
            <a:endParaRPr/>
          </a:p>
        </p:txBody>
      </p:sp>
      <p:sp>
        <p:nvSpPr>
          <p:cNvPr id="57" name="Google Shape;57;p2"/>
          <p:cNvSpPr txBox="1"/>
          <p:nvPr>
            <p:ph idx="1" type="subTitle"/>
          </p:nvPr>
        </p:nvSpPr>
        <p:spPr>
          <a:xfrm>
            <a:off x="403725" y="1682375"/>
            <a:ext cx="39111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sv-SE" sz="2200"/>
              <a:t>Focus on </a:t>
            </a:r>
            <a:r>
              <a:rPr lang="sv-SE" sz="2200" u="sng"/>
              <a:t>how</a:t>
            </a:r>
            <a:r>
              <a:rPr lang="sv-SE" sz="2200"/>
              <a:t> rather than </a:t>
            </a:r>
            <a:r>
              <a:rPr lang="sv-SE" sz="2200" u="sng"/>
              <a:t>what </a:t>
            </a:r>
            <a:endParaRPr sz="2200" u="sng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sv-SE" sz="2200"/>
              <a:t>Defines program logic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sv-SE" sz="2200"/>
              <a:t>Defines control flow as statements</a:t>
            </a:r>
            <a:endParaRPr sz="2200"/>
          </a:p>
        </p:txBody>
      </p:sp>
      <p:pic>
        <p:nvPicPr>
          <p:cNvPr id="58" name="Google Shape;5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38113"/>
            <a:ext cx="3226774" cy="24755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"/>
          <p:cNvSpPr txBox="1"/>
          <p:nvPr/>
        </p:nvSpPr>
        <p:spPr>
          <a:xfrm>
            <a:off x="403725" y="4479150"/>
            <a:ext cx="488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000"/>
              <a:t>Source: https://codeburst.io/declarative-vs-imperative-programming-a8a7c93d9ad2</a:t>
            </a:r>
            <a:endParaRPr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b9871e342_0_97"/>
          <p:cNvSpPr txBox="1"/>
          <p:nvPr>
            <p:ph type="ctrTitle"/>
          </p:nvPr>
        </p:nvSpPr>
        <p:spPr>
          <a:xfrm>
            <a:off x="609600" y="697700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ArrayLists                 Arrays</a:t>
            </a:r>
            <a:endParaRPr/>
          </a:p>
        </p:txBody>
      </p:sp>
      <p:sp>
        <p:nvSpPr>
          <p:cNvPr id="217" name="Google Shape;217;gbb9871e342_0_97"/>
          <p:cNvSpPr txBox="1"/>
          <p:nvPr>
            <p:ph idx="1" type="subTitle"/>
          </p:nvPr>
        </p:nvSpPr>
        <p:spPr>
          <a:xfrm>
            <a:off x="502300" y="1940825"/>
            <a:ext cx="6720900" cy="250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sv-SE" sz="1800"/>
              <a:t>Accessed through iterators</a:t>
            </a:r>
            <a:br>
              <a:rPr lang="sv-SE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-SE" sz="1800"/>
              <a:t>Adds overhead</a:t>
            </a:r>
            <a:br>
              <a:rPr lang="sv-SE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-SE" sz="1800"/>
              <a:t>Boxing and unboxing collections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i="1" lang="sv-SE" sz="1500">
                <a:solidFill>
                  <a:srgbClr val="666666"/>
                </a:solidFill>
              </a:rPr>
              <a:t>overhead: any combination of excess or indirect computation time</a:t>
            </a:r>
            <a:endParaRPr i="1" sz="1500">
              <a:solidFill>
                <a:srgbClr val="666666"/>
              </a:solidFill>
            </a:endParaRPr>
          </a:p>
        </p:txBody>
      </p:sp>
      <p:sp>
        <p:nvSpPr>
          <p:cNvPr id="218" name="Google Shape;218;gbb9871e342_0_97"/>
          <p:cNvSpPr txBox="1"/>
          <p:nvPr/>
        </p:nvSpPr>
        <p:spPr>
          <a:xfrm>
            <a:off x="385775" y="4447000"/>
            <a:ext cx="679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100">
                <a:solidFill>
                  <a:srgbClr val="595959"/>
                </a:solidFill>
              </a:rPr>
              <a:t>Source: jaxenter.com - java performance tutorial how fast are the java 8 streams. </a:t>
            </a:r>
            <a:endParaRPr/>
          </a:p>
        </p:txBody>
      </p:sp>
      <p:sp>
        <p:nvSpPr>
          <p:cNvPr id="219" name="Google Shape;219;gbb9871e342_0_97"/>
          <p:cNvSpPr txBox="1"/>
          <p:nvPr/>
        </p:nvSpPr>
        <p:spPr>
          <a:xfrm>
            <a:off x="4872250" y="1989100"/>
            <a:ext cx="3000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sv-SE" sz="1800">
                <a:solidFill>
                  <a:srgbClr val="999999"/>
                </a:solidFill>
              </a:rPr>
              <a:t>Index-based memory</a:t>
            </a:r>
            <a:br>
              <a:rPr lang="sv-SE" sz="1800">
                <a:solidFill>
                  <a:srgbClr val="999999"/>
                </a:solidFill>
              </a:rPr>
            </a:br>
            <a:endParaRPr sz="1800"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sv-SE" sz="1800">
                <a:solidFill>
                  <a:srgbClr val="999999"/>
                </a:solidFill>
              </a:rPr>
              <a:t>No overhead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b9871e342_1_8"/>
          <p:cNvSpPr txBox="1"/>
          <p:nvPr>
            <p:ph type="ctrTitle"/>
          </p:nvPr>
        </p:nvSpPr>
        <p:spPr>
          <a:xfrm>
            <a:off x="499038" y="311950"/>
            <a:ext cx="7772400" cy="95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Arrays</a:t>
            </a:r>
            <a:endParaRPr/>
          </a:p>
        </p:txBody>
      </p:sp>
      <p:sp>
        <p:nvSpPr>
          <p:cNvPr id="226" name="Google Shape;226;gbb9871e342_1_8"/>
          <p:cNvSpPr txBox="1"/>
          <p:nvPr>
            <p:ph idx="1" type="subTitle"/>
          </p:nvPr>
        </p:nvSpPr>
        <p:spPr>
          <a:xfrm>
            <a:off x="472150" y="2914650"/>
            <a:ext cx="7300200" cy="18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sv-SE" sz="1100"/>
              <a:t>Source: blog.jooq.org - 3 reasons why you shouldnt replace your for loops by streams foreach.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227" name="Google Shape;227;gbb9871e342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038" y="1213275"/>
            <a:ext cx="5508425" cy="29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b9871e342_1_16"/>
          <p:cNvSpPr txBox="1"/>
          <p:nvPr>
            <p:ph type="ctrTitle"/>
          </p:nvPr>
        </p:nvSpPr>
        <p:spPr>
          <a:xfrm>
            <a:off x="364350" y="271750"/>
            <a:ext cx="7772400" cy="94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Exception</a:t>
            </a:r>
            <a:endParaRPr/>
          </a:p>
        </p:txBody>
      </p:sp>
      <p:sp>
        <p:nvSpPr>
          <p:cNvPr id="234" name="Google Shape;234;gbb9871e342_1_16"/>
          <p:cNvSpPr txBox="1"/>
          <p:nvPr>
            <p:ph idx="1" type="subTitle"/>
          </p:nvPr>
        </p:nvSpPr>
        <p:spPr>
          <a:xfrm>
            <a:off x="364350" y="3326525"/>
            <a:ext cx="7129800" cy="148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100"/>
              <a:t>Source: blog.jooq.org - 3 reasons why you shouldnt replace your for loops by streams foreach.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235" name="Google Shape;235;gbb9871e342_1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988" y="1307675"/>
            <a:ext cx="442912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bb9871e342_1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6525" y="3122275"/>
            <a:ext cx="5515201" cy="58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b9871e342_1_24"/>
          <p:cNvSpPr txBox="1"/>
          <p:nvPr>
            <p:ph type="ctrTitle"/>
          </p:nvPr>
        </p:nvSpPr>
        <p:spPr>
          <a:xfrm>
            <a:off x="344225" y="241625"/>
            <a:ext cx="7772400" cy="93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Exception</a:t>
            </a:r>
            <a:endParaRPr/>
          </a:p>
        </p:txBody>
      </p:sp>
      <p:sp>
        <p:nvSpPr>
          <p:cNvPr id="243" name="Google Shape;243;gbb9871e342_1_24"/>
          <p:cNvSpPr txBox="1"/>
          <p:nvPr>
            <p:ph idx="1" type="subTitle"/>
          </p:nvPr>
        </p:nvSpPr>
        <p:spPr>
          <a:xfrm>
            <a:off x="411875" y="2914650"/>
            <a:ext cx="7360500" cy="193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100"/>
              <a:t>Source: blog.jooq.org - 3 reasons why you shouldnt replace your for loops by streams foreach.</a:t>
            </a:r>
            <a:endParaRPr sz="1100"/>
          </a:p>
        </p:txBody>
      </p:sp>
      <p:pic>
        <p:nvPicPr>
          <p:cNvPr id="244" name="Google Shape;244;gbb9871e342_1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75" y="3025150"/>
            <a:ext cx="7772400" cy="128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bb9871e342_1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8375" y="1314375"/>
            <a:ext cx="461962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gbb9871e342_1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312" y="703050"/>
            <a:ext cx="6189374" cy="338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gbbb84d35c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575" y="317875"/>
            <a:ext cx="6179200" cy="433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b9871e342_0_2"/>
          <p:cNvSpPr txBox="1"/>
          <p:nvPr>
            <p:ph type="ctrTitle"/>
          </p:nvPr>
        </p:nvSpPr>
        <p:spPr>
          <a:xfrm>
            <a:off x="685800" y="465325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External looping</a:t>
            </a:r>
            <a:endParaRPr/>
          </a:p>
        </p:txBody>
      </p:sp>
      <p:sp>
        <p:nvSpPr>
          <p:cNvPr id="66" name="Google Shape;66;gbb9871e342_0_2"/>
          <p:cNvSpPr txBox="1"/>
          <p:nvPr>
            <p:ph idx="1" type="subTitle"/>
          </p:nvPr>
        </p:nvSpPr>
        <p:spPr>
          <a:xfrm>
            <a:off x="951125" y="1423275"/>
            <a:ext cx="6400800" cy="177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sv-SE" sz="2200" u="sng"/>
              <a:t>How</a:t>
            </a:r>
            <a:r>
              <a:rPr lang="sv-SE" sz="2200"/>
              <a:t> will the task be accomplished?</a:t>
            </a:r>
            <a:endParaRPr sz="2200"/>
          </a:p>
          <a:p>
            <a:pPr indent="-368300" lvl="0" marL="457200" rtl="0" algn="l">
              <a:spcBef>
                <a:spcPts val="480"/>
              </a:spcBef>
              <a:spcAft>
                <a:spcPts val="0"/>
              </a:spcAft>
              <a:buSzPts val="2200"/>
              <a:buChar char="●"/>
            </a:pPr>
            <a:r>
              <a:rPr lang="sv-SE" sz="2200"/>
              <a:t>Number of iterations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sv-SE" sz="2200"/>
              <a:t>Iteration body</a:t>
            </a:r>
            <a:endParaRPr sz="2200"/>
          </a:p>
        </p:txBody>
      </p:sp>
      <p:pic>
        <p:nvPicPr>
          <p:cNvPr id="67" name="Google Shape;67;gbb9871e342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025" y="2857700"/>
            <a:ext cx="1636725" cy="16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b9871e342_0_8"/>
          <p:cNvSpPr txBox="1"/>
          <p:nvPr>
            <p:ph type="ctrTitle"/>
          </p:nvPr>
        </p:nvSpPr>
        <p:spPr>
          <a:xfrm>
            <a:off x="685800" y="475875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An example</a:t>
            </a:r>
            <a:endParaRPr/>
          </a:p>
        </p:txBody>
      </p:sp>
      <p:sp>
        <p:nvSpPr>
          <p:cNvPr id="74" name="Google Shape;74;gbb9871e342_0_8"/>
          <p:cNvSpPr txBox="1"/>
          <p:nvPr>
            <p:ph idx="1" type="subTitle"/>
          </p:nvPr>
        </p:nvSpPr>
        <p:spPr>
          <a:xfrm>
            <a:off x="1263300" y="1666650"/>
            <a:ext cx="6400800" cy="131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solidFill>
                  <a:schemeClr val="dk1"/>
                </a:solidFill>
              </a:rPr>
              <a:t>int total = 0;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solidFill>
                  <a:schemeClr val="dk1"/>
                </a:solidFill>
              </a:rPr>
              <a:t>for (int number = 1; number &lt;= 10; number++) {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>
                <a:solidFill>
                  <a:schemeClr val="dk1"/>
                </a:solidFill>
              </a:rPr>
              <a:t>total += number;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solidFill>
                  <a:schemeClr val="dk1"/>
                </a:solidFill>
              </a:rPr>
              <a:t>}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5" name="Google Shape;75;gbb9871e342_0_8"/>
          <p:cNvSpPr txBox="1"/>
          <p:nvPr/>
        </p:nvSpPr>
        <p:spPr>
          <a:xfrm>
            <a:off x="503650" y="4443275"/>
            <a:ext cx="680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100">
                <a:solidFill>
                  <a:srgbClr val="595959"/>
                </a:solidFill>
              </a:rPr>
              <a:t>Code example from Java: how to program.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babafbcc0_0_5"/>
          <p:cNvSpPr txBox="1"/>
          <p:nvPr>
            <p:ph type="ctrTitle"/>
          </p:nvPr>
        </p:nvSpPr>
        <p:spPr>
          <a:xfrm>
            <a:off x="685800" y="464800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More complex example</a:t>
            </a:r>
            <a:endParaRPr/>
          </a:p>
        </p:txBody>
      </p:sp>
      <p:sp>
        <p:nvSpPr>
          <p:cNvPr id="82" name="Google Shape;82;gbbabafbcc0_0_5"/>
          <p:cNvSpPr txBox="1"/>
          <p:nvPr>
            <p:ph idx="1" type="subTitle"/>
          </p:nvPr>
        </p:nvSpPr>
        <p:spPr>
          <a:xfrm>
            <a:off x="846525" y="1810950"/>
            <a:ext cx="3375300" cy="225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solidFill>
                  <a:srgbClr val="000000"/>
                </a:solidFill>
              </a:rPr>
              <a:t>int sumOfEven = 0;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solidFill>
                  <a:srgbClr val="000000"/>
                </a:solidFill>
              </a:rPr>
              <a:t>for(int i = 0; i &lt;= 20; i +=2) {</a:t>
            </a:r>
            <a:endParaRPr sz="1800">
              <a:solidFill>
                <a:srgbClr val="000000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solidFill>
                  <a:srgbClr val="000000"/>
                </a:solidFill>
              </a:rPr>
              <a:t>if(i % 2 == 0) {</a:t>
            </a:r>
            <a:endParaRPr sz="1800"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solidFill>
                  <a:srgbClr val="000000"/>
                </a:solidFill>
              </a:rPr>
              <a:t>sumOfEven += i * 10;</a:t>
            </a:r>
            <a:endParaRPr sz="1800">
              <a:solidFill>
                <a:srgbClr val="000000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solidFill>
                  <a:srgbClr val="000000"/>
                </a:solidFill>
              </a:rPr>
              <a:t>}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solidFill>
                  <a:srgbClr val="000000"/>
                </a:solidFill>
              </a:rPr>
              <a:t>}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83" name="Google Shape;83;gbbabafbcc0_0_5"/>
          <p:cNvSpPr txBox="1"/>
          <p:nvPr/>
        </p:nvSpPr>
        <p:spPr>
          <a:xfrm>
            <a:off x="300050" y="4527900"/>
            <a:ext cx="7158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100"/>
              <a:t>Source: </a:t>
            </a:r>
            <a:r>
              <a:rPr lang="sv-SE" sz="1100"/>
              <a:t>Lecture 3 - What is Functional Programming, Andreas Nilsson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b9871e342_0_14"/>
          <p:cNvSpPr txBox="1"/>
          <p:nvPr>
            <p:ph type="ctrTitle"/>
          </p:nvPr>
        </p:nvSpPr>
        <p:spPr>
          <a:xfrm>
            <a:off x="685800" y="1597825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There is another way...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b9871e342_0_32"/>
          <p:cNvSpPr txBox="1"/>
          <p:nvPr>
            <p:ph type="ctrTitle"/>
          </p:nvPr>
        </p:nvSpPr>
        <p:spPr>
          <a:xfrm>
            <a:off x="685800" y="1198200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Streams and Lambdas</a:t>
            </a:r>
            <a:endParaRPr/>
          </a:p>
        </p:txBody>
      </p:sp>
      <p:sp>
        <p:nvSpPr>
          <p:cNvPr id="96" name="Google Shape;96;gbb9871e342_0_32"/>
          <p:cNvSpPr txBox="1"/>
          <p:nvPr>
            <p:ph idx="1" type="subTitle"/>
          </p:nvPr>
        </p:nvSpPr>
        <p:spPr>
          <a:xfrm>
            <a:off x="986775" y="2534750"/>
            <a:ext cx="6400800" cy="131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sv-SE">
                <a:solidFill>
                  <a:srgbClr val="666666"/>
                </a:solidFill>
              </a:rPr>
              <a:t>Why streams and lambdas?</a:t>
            </a:r>
            <a:endParaRPr>
              <a:solidFill>
                <a:srgbClr val="666666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sv-SE">
                <a:solidFill>
                  <a:srgbClr val="666666"/>
                </a:solidFill>
              </a:rPr>
              <a:t>Focus on </a:t>
            </a:r>
            <a:r>
              <a:rPr lang="sv-SE" u="sng">
                <a:solidFill>
                  <a:srgbClr val="666666"/>
                </a:solidFill>
              </a:rPr>
              <a:t>what</a:t>
            </a:r>
            <a:r>
              <a:rPr lang="sv-SE">
                <a:solidFill>
                  <a:srgbClr val="666666"/>
                </a:solidFill>
              </a:rPr>
              <a:t> rather than </a:t>
            </a:r>
            <a:r>
              <a:rPr lang="sv-SE" u="sng">
                <a:solidFill>
                  <a:srgbClr val="666666"/>
                </a:solidFill>
              </a:rPr>
              <a:t>how</a:t>
            </a:r>
            <a:endParaRPr u="sng">
              <a:solidFill>
                <a:srgbClr val="666666"/>
              </a:solidFill>
            </a:endParaRPr>
          </a:p>
        </p:txBody>
      </p:sp>
      <p:pic>
        <p:nvPicPr>
          <p:cNvPr id="97" name="Google Shape;97;gbb9871e342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2300" y="1228525"/>
            <a:ext cx="2357125" cy="25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b9871e342_0_39"/>
          <p:cNvSpPr txBox="1"/>
          <p:nvPr>
            <p:ph type="ctrTitle"/>
          </p:nvPr>
        </p:nvSpPr>
        <p:spPr>
          <a:xfrm>
            <a:off x="456375" y="435925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Internal looping</a:t>
            </a:r>
            <a:endParaRPr/>
          </a:p>
        </p:txBody>
      </p:sp>
      <p:sp>
        <p:nvSpPr>
          <p:cNvPr id="104" name="Google Shape;104;gbb9871e342_0_39"/>
          <p:cNvSpPr txBox="1"/>
          <p:nvPr>
            <p:ph idx="1" type="subTitle"/>
          </p:nvPr>
        </p:nvSpPr>
        <p:spPr>
          <a:xfrm>
            <a:off x="4529250" y="797125"/>
            <a:ext cx="3922200" cy="74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ctr"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sv-SE" sz="1800">
                <a:solidFill>
                  <a:srgbClr val="666666"/>
                </a:solidFill>
              </a:rPr>
              <a:t>Same results - less code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105" name="Google Shape;105;gbb9871e342_0_39"/>
          <p:cNvSpPr txBox="1"/>
          <p:nvPr/>
        </p:nvSpPr>
        <p:spPr>
          <a:xfrm>
            <a:off x="1255650" y="2823375"/>
            <a:ext cx="39222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IntStream.rangeClosed(1, 10)</a:t>
            </a:r>
            <a:endParaRPr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.sum();</a:t>
            </a:r>
            <a:endParaRPr sz="2000"/>
          </a:p>
        </p:txBody>
      </p:sp>
      <p:pic>
        <p:nvPicPr>
          <p:cNvPr id="106" name="Google Shape;106;gbb9871e342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38631">
            <a:off x="3717697" y="2286922"/>
            <a:ext cx="759554" cy="56965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bb9871e342_0_39"/>
          <p:cNvSpPr txBox="1"/>
          <p:nvPr/>
        </p:nvSpPr>
        <p:spPr>
          <a:xfrm>
            <a:off x="4464675" y="2202450"/>
            <a:ext cx="95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-SE" sz="1200"/>
              <a:t>method</a:t>
            </a:r>
            <a:endParaRPr i="1" sz="1200"/>
          </a:p>
        </p:txBody>
      </p:sp>
      <p:sp>
        <p:nvSpPr>
          <p:cNvPr id="108" name="Google Shape;108;gbb9871e342_0_39"/>
          <p:cNvSpPr txBox="1"/>
          <p:nvPr/>
        </p:nvSpPr>
        <p:spPr>
          <a:xfrm>
            <a:off x="626575" y="2202450"/>
            <a:ext cx="92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-SE" sz="1200"/>
              <a:t>Java class</a:t>
            </a:r>
            <a:endParaRPr i="1" sz="1200"/>
          </a:p>
        </p:txBody>
      </p:sp>
      <p:sp>
        <p:nvSpPr>
          <p:cNvPr id="109" name="Google Shape;109;gbb9871e342_0_39"/>
          <p:cNvSpPr txBox="1"/>
          <p:nvPr/>
        </p:nvSpPr>
        <p:spPr>
          <a:xfrm>
            <a:off x="283088" y="458845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sv-SE" sz="1000">
                <a:solidFill>
                  <a:srgbClr val="595959"/>
                </a:solidFill>
              </a:rPr>
              <a:t>Code example from Java: how to program.</a:t>
            </a:r>
            <a:endParaRPr sz="1000"/>
          </a:p>
        </p:txBody>
      </p:sp>
      <p:pic>
        <p:nvPicPr>
          <p:cNvPr id="110" name="Google Shape;110;gbb9871e342_0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480825" y="2366775"/>
            <a:ext cx="693350" cy="52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be7ae4ae2_0_0"/>
          <p:cNvSpPr txBox="1"/>
          <p:nvPr>
            <p:ph type="ctrTitle"/>
          </p:nvPr>
        </p:nvSpPr>
        <p:spPr>
          <a:xfrm>
            <a:off x="441550" y="435925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Internal looping</a:t>
            </a:r>
            <a:endParaRPr/>
          </a:p>
        </p:txBody>
      </p:sp>
      <p:sp>
        <p:nvSpPr>
          <p:cNvPr id="117" name="Google Shape;117;gbbe7ae4ae2_0_0"/>
          <p:cNvSpPr txBox="1"/>
          <p:nvPr/>
        </p:nvSpPr>
        <p:spPr>
          <a:xfrm>
            <a:off x="537775" y="2301625"/>
            <a:ext cx="4455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sv-SE" sz="1800" u="sng">
                <a:solidFill>
                  <a:srgbClr val="666666"/>
                </a:solidFill>
              </a:rPr>
              <a:t>What </a:t>
            </a:r>
            <a:r>
              <a:rPr lang="sv-SE" sz="1800">
                <a:solidFill>
                  <a:srgbClr val="666666"/>
                </a:solidFill>
              </a:rPr>
              <a:t>we want to accomplish instead of </a:t>
            </a:r>
            <a:r>
              <a:rPr lang="sv-SE" sz="1800" u="sng">
                <a:solidFill>
                  <a:srgbClr val="666666"/>
                </a:solidFill>
              </a:rPr>
              <a:t>how</a:t>
            </a:r>
            <a:r>
              <a:rPr lang="sv-SE" sz="1800">
                <a:solidFill>
                  <a:srgbClr val="666666"/>
                </a:solidFill>
              </a:rPr>
              <a:t> to accomplish it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118" name="Google Shape;118;gbbe7ae4ae2_0_0"/>
          <p:cNvSpPr txBox="1"/>
          <p:nvPr/>
        </p:nvSpPr>
        <p:spPr>
          <a:xfrm>
            <a:off x="537775" y="1590225"/>
            <a:ext cx="364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sv-SE" sz="1800">
                <a:solidFill>
                  <a:srgbClr val="666666"/>
                </a:solidFill>
              </a:rPr>
              <a:t>Declarative programming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119" name="Google Shape;119;gbbe7ae4ae2_0_0"/>
          <p:cNvSpPr txBox="1"/>
          <p:nvPr/>
        </p:nvSpPr>
        <p:spPr>
          <a:xfrm>
            <a:off x="537775" y="3574550"/>
            <a:ext cx="248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sv-SE" sz="1800">
                <a:solidFill>
                  <a:srgbClr val="666666"/>
                </a:solidFill>
              </a:rPr>
              <a:t>Lambdas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120" name="Google Shape;120;gbbe7ae4ae2_0_0"/>
          <p:cNvSpPr txBox="1"/>
          <p:nvPr/>
        </p:nvSpPr>
        <p:spPr>
          <a:xfrm>
            <a:off x="2250175" y="38706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/>
              <a:t>(int x) -&gt; {return x * 2;}</a:t>
            </a:r>
            <a:endParaRPr sz="1800"/>
          </a:p>
        </p:txBody>
      </p:sp>
      <p:sp>
        <p:nvSpPr>
          <p:cNvPr id="121" name="Google Shape;121;gbbe7ae4ae2_0_0"/>
          <p:cNvSpPr txBox="1"/>
          <p:nvPr/>
        </p:nvSpPr>
        <p:spPr>
          <a:xfrm>
            <a:off x="281125" y="458105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sv-SE" sz="1000">
                <a:solidFill>
                  <a:srgbClr val="595959"/>
                </a:solidFill>
              </a:rPr>
              <a:t>Code example from Java: how to program.</a:t>
            </a:r>
            <a:endParaRPr sz="1000"/>
          </a:p>
        </p:txBody>
      </p:sp>
      <p:pic>
        <p:nvPicPr>
          <p:cNvPr id="122" name="Google Shape;122;gbbe7ae4ae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00153">
            <a:off x="4233697" y="3240840"/>
            <a:ext cx="977480" cy="733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KRsvensk2016">
  <a:themeElements>
    <a:clrScheme name="Egen 1">
      <a:dk1>
        <a:srgbClr val="000000"/>
      </a:dk1>
      <a:lt1>
        <a:srgbClr val="FFFFFF"/>
      </a:lt1>
      <a:dk2>
        <a:srgbClr val="50AA00"/>
      </a:dk2>
      <a:lt2>
        <a:srgbClr val="FFFFFF"/>
      </a:lt2>
      <a:accent1>
        <a:srgbClr val="50AA00"/>
      </a:accent1>
      <a:accent2>
        <a:srgbClr val="148200"/>
      </a:accent2>
      <a:accent3>
        <a:srgbClr val="005A00"/>
      </a:accent3>
      <a:accent4>
        <a:srgbClr val="6E6E6E"/>
      </a:accent4>
      <a:accent5>
        <a:srgbClr val="A0A0A0"/>
      </a:accent5>
      <a:accent6>
        <a:srgbClr val="E10082"/>
      </a:accent6>
      <a:hlink>
        <a:srgbClr val="0A8200"/>
      </a:hlink>
      <a:folHlink>
        <a:srgbClr val="005A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tem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2020-06-01T07:46:10Z</dcterms:created>
  <dc:creator>Tobias Grahn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0x010100830AFD53EA4FAC4B93D1BAD879B4B205</vt:lpwstr>
  </property>
</Properties>
</file>