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303" r:id="rId5"/>
    <p:sldId id="369" r:id="rId6"/>
    <p:sldId id="399" r:id="rId7"/>
    <p:sldId id="400" r:id="rId8"/>
    <p:sldId id="401" r:id="rId9"/>
    <p:sldId id="365" r:id="rId10"/>
    <p:sldId id="388" r:id="rId11"/>
    <p:sldId id="387" r:id="rId12"/>
    <p:sldId id="390" r:id="rId13"/>
    <p:sldId id="389" r:id="rId14"/>
    <p:sldId id="392" r:id="rId15"/>
    <p:sldId id="402" r:id="rId16"/>
    <p:sldId id="391" r:id="rId17"/>
    <p:sldId id="367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6C2"/>
    <a:srgbClr val="ED6841"/>
    <a:srgbClr val="A50033"/>
    <a:srgbClr val="00A6D7"/>
    <a:srgbClr val="01B8C9"/>
    <a:srgbClr val="0066A2"/>
    <a:srgbClr val="009B77"/>
    <a:srgbClr val="FFB81C"/>
    <a:srgbClr val="E03C31"/>
    <a:srgbClr val="6F1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5909"/>
  </p:normalViewPr>
  <p:slideViewPr>
    <p:cSldViewPr snapToGrid="0" snapToObjects="1">
      <p:cViewPr varScale="1">
        <p:scale>
          <a:sx n="64" d="100"/>
          <a:sy n="64" d="100"/>
        </p:scale>
        <p:origin x="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8A791-D8E8-4C23-A528-EAEB42DC40E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456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Titelpagina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6CC24A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rPr dirty="0"/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D23CA7-B714-F332-A930-4EEABC49D6EE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282F758C-96DE-F79E-CD62-0B2C71EB8DD2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84A1054A-835A-C9BB-159A-809E2EAB0F8B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04144EA5-CF99-EB22-6C4D-97CC3E00AB0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9FA3DBEB-FA6A-A824-8378-185A74F362AD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4CC8CBA-2A39-98BA-EAFD-C34D1DCCF6CD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17B39B0E-5B0D-9927-CB9C-3AB8F125BCF2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7A485E7-0741-2520-D249-49A0FF67384E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2900FD93-92E2-98B0-45A1-C220948BFE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D448D5AB-56AC-5B42-0D8E-3443A5F60CD0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5756472-E828-6430-CCC0-6164D5B45FD8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FE1129FB-C814-9D9A-23A2-C699AF1B92E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4ED0B218-B1D0-83F3-560E-EB4E31E05134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8E3203B8-0FF6-D429-F346-6D8EB1C63F75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Alleen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titel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E6D7CA-9B46-E46C-4222-849038041943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774D29EA-407C-4524-6C19-F737EE7699ED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CC64BF20-4BC3-FA04-C40E-D888551904E9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C4A19F5E-D5B5-6F9D-BE70-820A390364A4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093F9051-E1B6-92A9-8DA0-E47F12B53FDC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2B3B4B1D-DA21-F8F5-C036-D0B299E483E3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AB3007CB-EB9C-A432-8151-C9442B931E40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CAB154C-089A-A075-1805-29C1C2E70E56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4975C522-E3F7-761C-A193-701C081C30E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D620E3A-4A5E-11A5-8454-25937019C344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C0F68169-6A7C-1331-DF1A-C1CAD0E849A5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0B2556FE-2BDA-7278-70CF-4B41F0FBF310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15285EFF-69DC-6DB0-81B1-5EF3809004B0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4A11A2BD-88AD-B54E-F524-3A40D203284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 err="1">
                <a:solidFill>
                  <a:schemeClr val="tx1"/>
                </a:solidFill>
              </a:rPr>
              <a:t>Tekst</a:t>
            </a:r>
            <a:r>
              <a:rPr dirty="0">
                <a:solidFill>
                  <a:schemeClr val="tx1"/>
                </a:solidFill>
              </a:rPr>
              <a:t>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C294A7-9E89-BBF9-ACEC-E1B0EE6C7558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CEDF56E0-65DC-DB14-0424-856A36460EE9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DA52D894-1346-17A2-579D-DDB5A8193E03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69A3717E-4E67-A0CF-0267-55C2CCC39140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FE1FD93E-E718-273C-61F5-49A4BF85536F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8FC0CE83-C6C3-E898-FF2A-7C5D87F3A4C0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6C2C962B-4AFB-BAFA-3387-CC58C2C2E5D8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84C1147C-28F3-5282-C4C1-2965C6BAD438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51A3CB89-269F-4D60-28C8-7436E8344F80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4506FAC0-42D4-ED8F-3ACD-33C65C573E6B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882B984B-E77F-D6E1-438A-F3F3AC0F6936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A304DA1C-F988-B353-D7F2-361D6AAB35C4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AF57F1C-4D90-9529-9418-7C8287FBB247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60B90420-9BB2-7DBB-B650-04518FE5B6A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E493D16D-3009-48A7-8CAE-D76DFD02422C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Tijdelijke aanduiding voor tekst 183">
            <a:extLst>
              <a:ext uri="{FF2B5EF4-FFF2-40B4-BE49-F238E27FC236}">
                <a16:creationId xmlns:a16="http://schemas.microsoft.com/office/drawing/2014/main" id="{53F1B21A-CF3B-6441-A870-5260B9155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1608"/>
            <a:ext cx="12191998" cy="6869608"/>
          </a:xfrm>
          <a:custGeom>
            <a:avLst/>
            <a:gdLst>
              <a:gd name="connsiteX0" fmla="*/ 3185333 w 12191998"/>
              <a:gd name="connsiteY0" fmla="*/ 0 h 6869608"/>
              <a:gd name="connsiteX1" fmla="*/ 8925946 w 12191998"/>
              <a:gd name="connsiteY1" fmla="*/ 0 h 6869608"/>
              <a:gd name="connsiteX2" fmla="*/ 8948177 w 12191998"/>
              <a:gd name="connsiteY2" fmla="*/ 48565 h 6869608"/>
              <a:gd name="connsiteX3" fmla="*/ 11992586 w 12191998"/>
              <a:gd name="connsiteY3" fmla="*/ 1044578 h 6869608"/>
              <a:gd name="connsiteX4" fmla="*/ 12191998 w 12191998"/>
              <a:gd name="connsiteY4" fmla="*/ 989575 h 6869608"/>
              <a:gd name="connsiteX5" fmla="*/ 12191998 w 12191998"/>
              <a:gd name="connsiteY5" fmla="*/ 6196705 h 6869608"/>
              <a:gd name="connsiteX6" fmla="*/ 11851510 w 12191998"/>
              <a:gd name="connsiteY6" fmla="*/ 6626723 h 6869608"/>
              <a:gd name="connsiteX7" fmla="*/ 11646947 w 12191998"/>
              <a:gd name="connsiteY7" fmla="*/ 6869608 h 6869608"/>
              <a:gd name="connsiteX8" fmla="*/ 6613960 w 12191998"/>
              <a:gd name="connsiteY8" fmla="*/ 6869608 h 6869608"/>
              <a:gd name="connsiteX9" fmla="*/ 6636609 w 12191998"/>
              <a:gd name="connsiteY9" fmla="*/ 6805697 h 6869608"/>
              <a:gd name="connsiteX10" fmla="*/ 7241039 w 12191998"/>
              <a:gd name="connsiteY10" fmla="*/ 4210206 h 6869608"/>
              <a:gd name="connsiteX11" fmla="*/ 7198578 w 12191998"/>
              <a:gd name="connsiteY11" fmla="*/ 3111481 h 6869608"/>
              <a:gd name="connsiteX12" fmla="*/ 6593496 w 12191998"/>
              <a:gd name="connsiteY12" fmla="*/ 3838657 h 6869608"/>
              <a:gd name="connsiteX13" fmla="*/ 1147743 w 12191998"/>
              <a:gd name="connsiteY13" fmla="*/ 4894917 h 6869608"/>
              <a:gd name="connsiteX14" fmla="*/ 3182435 w 12191998"/>
              <a:gd name="connsiteY14" fmla="*/ 5149 h 6869608"/>
              <a:gd name="connsiteX15" fmla="*/ 0 w 12191998"/>
              <a:gd name="connsiteY15" fmla="*/ 0 h 6869608"/>
              <a:gd name="connsiteX16" fmla="*/ 1541390 w 12191998"/>
              <a:gd name="connsiteY16" fmla="*/ 0 h 6869608"/>
              <a:gd name="connsiteX17" fmla="*/ 1224979 w 12191998"/>
              <a:gd name="connsiteY17" fmla="*/ 267087 h 6869608"/>
              <a:gd name="connsiteX18" fmla="*/ 354211 w 12191998"/>
              <a:gd name="connsiteY18" fmla="*/ 947343 h 6869608"/>
              <a:gd name="connsiteX19" fmla="*/ 0 w 12191998"/>
              <a:gd name="connsiteY19" fmla="*/ 1210989 h 68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8" h="6869608">
                <a:moveTo>
                  <a:pt x="3185333" y="0"/>
                </a:moveTo>
                <a:lnTo>
                  <a:pt x="8925946" y="0"/>
                </a:lnTo>
                <a:lnTo>
                  <a:pt x="8948177" y="48565"/>
                </a:lnTo>
                <a:cubicBezTo>
                  <a:pt x="9485809" y="1122949"/>
                  <a:pt x="10723864" y="1348553"/>
                  <a:pt x="11992586" y="1044578"/>
                </a:cubicBezTo>
                <a:lnTo>
                  <a:pt x="12191998" y="989575"/>
                </a:lnTo>
                <a:lnTo>
                  <a:pt x="12191998" y="6196705"/>
                </a:lnTo>
                <a:lnTo>
                  <a:pt x="11851510" y="6626723"/>
                </a:lnTo>
                <a:lnTo>
                  <a:pt x="11646947" y="6869608"/>
                </a:lnTo>
                <a:lnTo>
                  <a:pt x="6613960" y="6869608"/>
                </a:lnTo>
                <a:lnTo>
                  <a:pt x="6636609" y="6805697"/>
                </a:lnTo>
                <a:cubicBezTo>
                  <a:pt x="6886291" y="6046491"/>
                  <a:pt x="7073513" y="5195475"/>
                  <a:pt x="7241039" y="4210206"/>
                </a:cubicBezTo>
                <a:cubicBezTo>
                  <a:pt x="7325965" y="3711264"/>
                  <a:pt x="7331269" y="3159250"/>
                  <a:pt x="7198578" y="3111481"/>
                </a:cubicBezTo>
                <a:cubicBezTo>
                  <a:pt x="7012804" y="3047785"/>
                  <a:pt x="6864186" y="3355642"/>
                  <a:pt x="6593496" y="3838657"/>
                </a:cubicBezTo>
                <a:cubicBezTo>
                  <a:pt x="5579714" y="5590242"/>
                  <a:pt x="2288907" y="7617838"/>
                  <a:pt x="1147743" y="4894917"/>
                </a:cubicBezTo>
                <a:cubicBezTo>
                  <a:pt x="486928" y="3322469"/>
                  <a:pt x="2068305" y="1869445"/>
                  <a:pt x="3182435" y="5149"/>
                </a:cubicBezTo>
                <a:close/>
                <a:moveTo>
                  <a:pt x="0" y="0"/>
                </a:moveTo>
                <a:lnTo>
                  <a:pt x="1541390" y="0"/>
                </a:lnTo>
                <a:lnTo>
                  <a:pt x="1224979" y="267087"/>
                </a:lnTo>
                <a:cubicBezTo>
                  <a:pt x="944161" y="496828"/>
                  <a:pt x="652150" y="722628"/>
                  <a:pt x="354211" y="947343"/>
                </a:cubicBezTo>
                <a:lnTo>
                  <a:pt x="0" y="1210989"/>
                </a:lnTo>
                <a:close/>
              </a:path>
            </a:pathLst>
          </a:custGeom>
          <a:solidFill>
            <a:srgbClr val="01B8C9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  </a:t>
            </a:r>
            <a:endParaRPr lang="en-GB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0ABF8FD-475B-8344-9393-4BC5BAD9A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Logo (</a:t>
            </a:r>
            <a:r>
              <a:rPr dirty="0" err="1">
                <a:solidFill>
                  <a:schemeClr val="tx1"/>
                </a:solidFill>
              </a:rPr>
              <a:t>Animatie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endParaRPr dirty="0"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A80FD-2CA8-17DE-01B0-6834BDEB2B59}"/>
              </a:ext>
            </a:extLst>
          </p:cNvPr>
          <p:cNvGrpSpPr/>
          <p:nvPr userDrawn="1"/>
        </p:nvGrpSpPr>
        <p:grpSpPr>
          <a:xfrm>
            <a:off x="2982510" y="-1286712"/>
            <a:ext cx="6858001" cy="592943"/>
            <a:chOff x="2982510" y="-1286712"/>
            <a:chExt cx="6858001" cy="592943"/>
          </a:xfrm>
        </p:grpSpPr>
        <p:sp>
          <p:nvSpPr>
            <p:cNvPr id="3" name="Rechthoek 36">
              <a:extLst>
                <a:ext uri="{FF2B5EF4-FFF2-40B4-BE49-F238E27FC236}">
                  <a16:creationId xmlns:a16="http://schemas.microsoft.com/office/drawing/2014/main" id="{6E531BAD-BA54-79AF-6F09-ECD85125907A}"/>
                </a:ext>
              </a:extLst>
            </p:cNvPr>
            <p:cNvSpPr/>
            <p:nvPr/>
          </p:nvSpPr>
          <p:spPr>
            <a:xfrm rot="16200000">
              <a:off x="6254550" y="-4279730"/>
              <a:ext cx="313921" cy="6858001"/>
            </a:xfrm>
            <a:prstGeom prst="rect">
              <a:avLst/>
            </a:prstGeom>
            <a:solidFill>
              <a:srgbClr val="00A6D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4" name="Groep 8">
              <a:extLst>
                <a:ext uri="{FF2B5EF4-FFF2-40B4-BE49-F238E27FC236}">
                  <a16:creationId xmlns:a16="http://schemas.microsoft.com/office/drawing/2014/main" id="{33E21D9E-B033-D6A4-2D4E-E7C3BC29BE32}"/>
                </a:ext>
              </a:extLst>
            </p:cNvPr>
            <p:cNvGrpSpPr/>
            <p:nvPr/>
          </p:nvGrpSpPr>
          <p:grpSpPr>
            <a:xfrm>
              <a:off x="2982511" y="-1286711"/>
              <a:ext cx="6226976" cy="211382"/>
              <a:chOff x="0" y="0"/>
              <a:chExt cx="6226974" cy="211380"/>
            </a:xfrm>
          </p:grpSpPr>
          <p:sp>
            <p:nvSpPr>
              <p:cNvPr id="6" name="Rechthoek 6">
                <a:extLst>
                  <a:ext uri="{FF2B5EF4-FFF2-40B4-BE49-F238E27FC236}">
                    <a16:creationId xmlns:a16="http://schemas.microsoft.com/office/drawing/2014/main" id="{DA896D7E-3E7D-EA59-E08E-7F161441EE28}"/>
                  </a:ext>
                </a:extLst>
              </p:cNvPr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rgbClr val="0C23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" name="Rechthoek 29">
                <a:extLst>
                  <a:ext uri="{FF2B5EF4-FFF2-40B4-BE49-F238E27FC236}">
                    <a16:creationId xmlns:a16="http://schemas.microsoft.com/office/drawing/2014/main" id="{27E43984-F384-F21F-8469-814149357BE3}"/>
                  </a:ext>
                </a:extLst>
              </p:cNvPr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B8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Rechthoek 30">
                <a:extLst>
                  <a:ext uri="{FF2B5EF4-FFF2-40B4-BE49-F238E27FC236}">
                    <a16:creationId xmlns:a16="http://schemas.microsoft.com/office/drawing/2014/main" id="{9B9CBF6C-D7DD-1FBA-8852-88B5A45D4E85}"/>
                  </a:ext>
                </a:extLst>
              </p:cNvPr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76C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" name="Rechthoek 31">
                <a:extLst>
                  <a:ext uri="{FF2B5EF4-FFF2-40B4-BE49-F238E27FC236}">
                    <a16:creationId xmlns:a16="http://schemas.microsoft.com/office/drawing/2014/main" id="{95ED7A00-2015-D1DF-BDC2-BA453CBE00A3}"/>
                  </a:ext>
                </a:extLst>
              </p:cNvPr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rgbClr val="6F1D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" name="Rechthoek 32">
                <a:extLst>
                  <a:ext uri="{FF2B5EF4-FFF2-40B4-BE49-F238E27FC236}">
                    <a16:creationId xmlns:a16="http://schemas.microsoft.com/office/drawing/2014/main" id="{A72B6209-AB0F-2555-7997-A009584D9170}"/>
                  </a:ext>
                </a:extLst>
              </p:cNvPr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EF60A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" name="Rechthoek 33">
                <a:extLst>
                  <a:ext uri="{FF2B5EF4-FFF2-40B4-BE49-F238E27FC236}">
                    <a16:creationId xmlns:a16="http://schemas.microsoft.com/office/drawing/2014/main" id="{A3F1C66E-0988-F08B-6891-5B3CEE7B4D23}"/>
                  </a:ext>
                </a:extLst>
              </p:cNvPr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A5003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" name="Rechthoek 34">
                <a:extLst>
                  <a:ext uri="{FF2B5EF4-FFF2-40B4-BE49-F238E27FC236}">
                    <a16:creationId xmlns:a16="http://schemas.microsoft.com/office/drawing/2014/main" id="{CECB7149-7397-4F1A-9988-31CC388F30A3}"/>
                  </a:ext>
                </a:extLst>
              </p:cNvPr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rgbClr val="E03C3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" name="Rechthoek 37">
                <a:extLst>
                  <a:ext uri="{FF2B5EF4-FFF2-40B4-BE49-F238E27FC236}">
                    <a16:creationId xmlns:a16="http://schemas.microsoft.com/office/drawing/2014/main" id="{12E5B67E-9451-EB66-CA14-C55DA04B2979}"/>
                  </a:ext>
                </a:extLst>
              </p:cNvPr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ED68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" name="Rechthoek 38">
                <a:extLst>
                  <a:ext uri="{FF2B5EF4-FFF2-40B4-BE49-F238E27FC236}">
                    <a16:creationId xmlns:a16="http://schemas.microsoft.com/office/drawing/2014/main" id="{D53BE5A4-4F6E-F73A-9845-474C05C13CDA}"/>
                  </a:ext>
                </a:extLst>
              </p:cNvPr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rgbClr val="FFB8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Rechthoek 39">
                <a:extLst>
                  <a:ext uri="{FF2B5EF4-FFF2-40B4-BE49-F238E27FC236}">
                    <a16:creationId xmlns:a16="http://schemas.microsoft.com/office/drawing/2014/main" id="{93657350-B9B4-CCAE-FD7B-7396D49059F9}"/>
                  </a:ext>
                </a:extLst>
              </p:cNvPr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rgbClr val="6CC24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5" name="Rechthoek 39">
              <a:extLst>
                <a:ext uri="{FF2B5EF4-FFF2-40B4-BE49-F238E27FC236}">
                  <a16:creationId xmlns:a16="http://schemas.microsoft.com/office/drawing/2014/main" id="{B25C5D61-CA3C-BBBC-335F-C9BEC78AA089}"/>
                </a:ext>
              </a:extLst>
            </p:cNvPr>
            <p:cNvSpPr/>
            <p:nvPr userDrawn="1"/>
          </p:nvSpPr>
          <p:spPr>
            <a:xfrm rot="16200000">
              <a:off x="9460936" y="-1454904"/>
              <a:ext cx="211382" cy="547765"/>
            </a:xfrm>
            <a:prstGeom prst="rect">
              <a:avLst/>
            </a:prstGeom>
            <a:solidFill>
              <a:srgbClr val="009B7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6" r:id="rId3"/>
    <p:sldLayoutId id="2147483673" r:id="rId4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image" Target="../media/image4.png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68E23B95-0427-4519-B3CF-686C9286D4F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498" y="6510371"/>
            <a:ext cx="1454913" cy="688793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5D4E6C-3BAA-4FB2-B07C-A512F5F85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" y="-15834"/>
            <a:ext cx="12191998" cy="6869608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19" name="Vertical Text Placeholder 18">
            <a:extLst>
              <a:ext uri="{FF2B5EF4-FFF2-40B4-BE49-F238E27FC236}">
                <a16:creationId xmlns:a16="http://schemas.microsoft.com/office/drawing/2014/main" id="{60AE976A-F7FB-4937-8D43-09C94C8B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84688" y="714255"/>
            <a:ext cx="8222623" cy="1222408"/>
          </a:xfrm>
        </p:spPr>
        <p:txBody>
          <a:bodyPr/>
          <a:lstStyle/>
          <a:p>
            <a:r>
              <a:rPr lang="nl-NL" sz="4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Summer School</a:t>
            </a:r>
          </a:p>
          <a:p>
            <a:r>
              <a:rPr lang="nl-NL" sz="4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Advanced </a:t>
            </a:r>
            <a:r>
              <a:rPr lang="nl-NL" sz="4200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</a:rPr>
              <a:t>Structural</a:t>
            </a:r>
            <a:r>
              <a:rPr lang="nl-NL" sz="4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</a:rPr>
              <a:t> Dynamics</a:t>
            </a:r>
          </a:p>
          <a:p>
            <a:r>
              <a:rPr lang="nl-NL" sz="3000" dirty="0" err="1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June</a:t>
            </a:r>
            <a:r>
              <a:rPr lang="nl-NL" sz="3000" dirty="0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 16</a:t>
            </a:r>
            <a:r>
              <a:rPr lang="nl-NL" sz="3000" baseline="30000" dirty="0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th</a:t>
            </a:r>
            <a:r>
              <a:rPr lang="nl-NL" sz="3000" dirty="0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-19</a:t>
            </a:r>
            <a:r>
              <a:rPr lang="nl-NL" sz="3000" baseline="30000" dirty="0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th</a:t>
            </a:r>
            <a:r>
              <a:rPr lang="nl-NL" sz="3000" dirty="0">
                <a:solidFill>
                  <a:schemeClr val="tx1"/>
                </a:solidFill>
                <a:latin typeface="Calibri" panose="020F0502020204030204" pitchFamily="34" charset="0"/>
                <a:ea typeface="Roboto Slab Medium" pitchFamily="2" charset="0"/>
              </a:rPr>
              <a:t> 2025, Copenhagen (Denmark)</a:t>
            </a:r>
            <a:endParaRPr lang="nl-NL" sz="3000" dirty="0">
              <a:solidFill>
                <a:schemeClr val="tx1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F7AD8-CC23-9468-9434-6DD31A7D74C7}"/>
              </a:ext>
            </a:extLst>
          </p:cNvPr>
          <p:cNvSpPr txBox="1"/>
          <p:nvPr/>
        </p:nvSpPr>
        <p:spPr>
          <a:xfrm>
            <a:off x="443865" y="2558234"/>
            <a:ext cx="11510009" cy="3985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nl-NL" sz="44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Fast</a:t>
            </a:r>
            <a:r>
              <a:rPr lang="nl-NL" sz="4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-slow motion analysis </a:t>
            </a:r>
          </a:p>
          <a:p>
            <a:pPr algn="ctr"/>
            <a:r>
              <a:rPr lang="nl-NL" sz="4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for friction-related problems</a:t>
            </a:r>
          </a:p>
          <a:p>
            <a:pPr algn="ctr"/>
            <a:r>
              <a:rPr lang="nl-NL" sz="4400" dirty="0">
                <a:solidFill>
                  <a:srgbClr val="FFFFFF"/>
                </a:solidFill>
                <a:latin typeface="Calibri" panose="020F0502020204030204" pitchFamily="34" charset="0"/>
              </a:rPr>
              <a:t>Lecture 3</a:t>
            </a:r>
          </a:p>
          <a:p>
            <a:pPr algn="ctr"/>
            <a:endParaRPr lang="nl-NL" sz="2500" b="0" i="0" u="none" strike="noStrike" baseline="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r>
              <a:rPr lang="nl-NL" sz="16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Lecturer</a:t>
            </a:r>
            <a:r>
              <a:rPr lang="nl-NL" sz="16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: Alessandro Cabboi</a:t>
            </a:r>
          </a:p>
          <a:p>
            <a:pPr algn="ctr"/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Assistant Professor and Acting Section Head</a:t>
            </a:r>
          </a:p>
          <a:p>
            <a:pPr algn="ctr"/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Section of Mechanics and Physics of Structures</a:t>
            </a:r>
          </a:p>
          <a:p>
            <a:pPr algn="ctr"/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Department</a:t>
            </a:r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 of Engineering </a:t>
            </a:r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Structures</a:t>
            </a:r>
            <a:endParaRPr lang="nl-NL" sz="16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Faculty</a:t>
            </a:r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 of </a:t>
            </a:r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Civil</a:t>
            </a:r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 Enginering </a:t>
            </a:r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and</a:t>
            </a:r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nl-NL" sz="1600" dirty="0" err="1">
                <a:solidFill>
                  <a:srgbClr val="FFFFFF"/>
                </a:solidFill>
                <a:latin typeface="Calibri" panose="020F0502020204030204" pitchFamily="34" charset="0"/>
              </a:rPr>
              <a:t>Geosciences</a:t>
            </a:r>
            <a:endParaRPr lang="nl-NL" sz="16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/>
            <a:r>
              <a:rPr lang="nl-NL" sz="1600" dirty="0">
                <a:solidFill>
                  <a:srgbClr val="FFFFFF"/>
                </a:solidFill>
                <a:latin typeface="Calibri" panose="020F0502020204030204" pitchFamily="34" charset="0"/>
              </a:rPr>
              <a:t>Email: A.Cabboi@tudelft.nl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55478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1F8576E-0ED5-CA4E-9E08-F13794DC37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10</a:t>
            </a:fld>
            <a:endParaRPr lang="it-IT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395BF40-97A4-C251-EABD-462C8566BBA1}"/>
              </a:ext>
            </a:extLst>
          </p:cNvPr>
          <p:cNvSpPr txBox="1">
            <a:spLocks noGrp="1"/>
          </p:cNvSpPr>
          <p:nvPr/>
        </p:nvSpPr>
        <p:spPr>
          <a:xfrm>
            <a:off x="655219" y="170302"/>
            <a:ext cx="1075456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Typical examples of vibrational forces can occur for systems influenced by friction and vibration</a:t>
            </a:r>
            <a:endParaRPr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A0096-69AC-8876-FB50-6B40929F983F}"/>
              </a:ext>
            </a:extLst>
          </p:cNvPr>
          <p:cNvSpPr txBox="1"/>
          <p:nvPr/>
        </p:nvSpPr>
        <p:spPr>
          <a:xfrm>
            <a:off x="1433343" y="1580449"/>
            <a:ext cx="265938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Kapelke, S. et al (2018)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E2DBA-381D-A8B1-8053-81E2D16B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8"/>
          <a:stretch>
            <a:fillRect/>
          </a:stretch>
        </p:blipFill>
        <p:spPr>
          <a:xfrm>
            <a:off x="890741" y="2196003"/>
            <a:ext cx="3456682" cy="2686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5A35FB-9FB1-9CD0-58AE-874B9F91CA36}"/>
              </a:ext>
            </a:extLst>
          </p:cNvPr>
          <p:cNvSpPr txBox="1"/>
          <p:nvPr/>
        </p:nvSpPr>
        <p:spPr>
          <a:xfrm>
            <a:off x="119280" y="4762877"/>
            <a:ext cx="5724472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/>
              <a:t>Image taken from: Kapelke, S. et al, </a:t>
            </a:r>
            <a:r>
              <a:rPr lang="en-US" sz="1400" b="1" dirty="0"/>
              <a:t>On the effect of longitudinal vibrations on dry friction</a:t>
            </a:r>
            <a:r>
              <a:rPr lang="en-US" sz="1400" dirty="0"/>
              <a:t>, Tribology Letters (2018) 66:79, https://doi.org/10.1007/s11249-018-1031-0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it-IT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0566B-0F6C-D8B9-06B5-A9B44D5856C2}"/>
              </a:ext>
            </a:extLst>
          </p:cNvPr>
          <p:cNvSpPr txBox="1"/>
          <p:nvPr/>
        </p:nvSpPr>
        <p:spPr>
          <a:xfrm>
            <a:off x="5294145" y="1629049"/>
            <a:ext cx="6454317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000" dirty="0"/>
              <a:t>Kapelke et. al, had to use an </a:t>
            </a:r>
            <a:r>
              <a:rPr lang="en-US" sz="2000" dirty="0" err="1"/>
              <a:t>Elasto</a:t>
            </a:r>
            <a:r>
              <a:rPr lang="en-US" sz="2000" dirty="0"/>
              <a:t>-plastic friction (Dupont model), to fit the observed friction reduction, due to fast excitation.</a:t>
            </a:r>
          </a:p>
          <a:p>
            <a:endParaRPr lang="it-IT" sz="20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BAFCB30-43F7-AB18-E14B-C6A90B422846}"/>
              </a:ext>
            </a:extLst>
          </p:cNvPr>
          <p:cNvSpPr/>
          <p:nvPr/>
        </p:nvSpPr>
        <p:spPr>
          <a:xfrm>
            <a:off x="8027801" y="2799956"/>
            <a:ext cx="927013" cy="725214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778FE-9BA0-8620-67D8-9821AEFA2114}"/>
              </a:ext>
            </a:extLst>
          </p:cNvPr>
          <p:cNvSpPr txBox="1"/>
          <p:nvPr/>
        </p:nvSpPr>
        <p:spPr>
          <a:xfrm>
            <a:off x="5712102" y="3913470"/>
            <a:ext cx="603636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Can the observed </a:t>
            </a:r>
            <a:r>
              <a:rPr lang="en-US" sz="2000" dirty="0" err="1"/>
              <a:t>behaviour</a:t>
            </a:r>
            <a:r>
              <a:rPr lang="en-US" sz="2000" dirty="0"/>
              <a:t> of the friction reduction be explained in a different way?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What if the fast-external excitation was triggering a system dynamic response, which was not accounted for?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227763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8F63559-B148-33C1-98C3-5551D8B05E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11</a:t>
            </a:fld>
            <a:endParaRPr lang="it-IT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6BEC5C69-AFF9-7736-1476-B597BBBDE1B6}"/>
              </a:ext>
            </a:extLst>
          </p:cNvPr>
          <p:cNvSpPr txBox="1">
            <a:spLocks noGrp="1"/>
          </p:cNvSpPr>
          <p:nvPr/>
        </p:nvSpPr>
        <p:spPr>
          <a:xfrm>
            <a:off x="655219" y="170302"/>
            <a:ext cx="1075456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Typical examples of vibrational forces can occur for systems influenced by friction and vibration</a:t>
            </a:r>
            <a:endParaRPr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6AB75-D2CC-D67E-1A7E-DA62D9A8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7" t="9396" r="3767"/>
          <a:stretch>
            <a:fillRect/>
          </a:stretch>
        </p:blipFill>
        <p:spPr>
          <a:xfrm>
            <a:off x="2180290" y="1351723"/>
            <a:ext cx="7711124" cy="27479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2CC7A-BDED-6DF8-7EAF-2AFD93E498EA}"/>
              </a:ext>
            </a:extLst>
          </p:cNvPr>
          <p:cNvSpPr txBox="1"/>
          <p:nvPr/>
        </p:nvSpPr>
        <p:spPr>
          <a:xfrm>
            <a:off x="2421583" y="5689506"/>
            <a:ext cx="9207062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dirty="0"/>
              <a:t>Images taken from: E. Sulollari, K.N. van Dalen, A. Cabboi, Vibration-induced friction modulation for an oscillator moving on an elastic rod, Submitted to the International Journal of Solids and Structures (currently under review)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B351C-3288-51C4-2667-0AD6116CACED}"/>
              </a:ext>
            </a:extLst>
          </p:cNvPr>
          <p:cNvSpPr txBox="1"/>
          <p:nvPr/>
        </p:nvSpPr>
        <p:spPr>
          <a:xfrm>
            <a:off x="265910" y="4230861"/>
            <a:ext cx="1169065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dirty="0"/>
              <a:t>We assumed a fast-harmonic excitation, applied on a friction oscillator, which is being pulled over an axial deformable rod (inclusion of fast motion provided by the system dynamics).</a:t>
            </a:r>
          </a:p>
        </p:txBody>
      </p:sp>
    </p:spTree>
    <p:extLst>
      <p:ext uri="{BB962C8B-B14F-4D97-AF65-F5344CB8AC3E}">
        <p14:creationId xmlns:p14="http://schemas.microsoft.com/office/powerpoint/2010/main" val="20369961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2BA03-7DE7-FD12-0290-91AD661C6F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12</a:t>
            </a:fld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F2E5E-400E-7920-297A-F386571B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7" y="948993"/>
            <a:ext cx="7922618" cy="310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76EB0-0D91-CD0A-F044-29E64253C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03"/>
          <a:stretch>
            <a:fillRect/>
          </a:stretch>
        </p:blipFill>
        <p:spPr>
          <a:xfrm>
            <a:off x="3637147" y="4057868"/>
            <a:ext cx="4296061" cy="2790496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00032160-47A8-8AE5-106B-F6B686C640B7}"/>
              </a:ext>
            </a:extLst>
          </p:cNvPr>
          <p:cNvSpPr txBox="1">
            <a:spLocks noGrp="1"/>
          </p:cNvSpPr>
          <p:nvPr/>
        </p:nvSpPr>
        <p:spPr>
          <a:xfrm>
            <a:off x="626332" y="113546"/>
            <a:ext cx="1075456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Summary of results: Averaged friction reduction throughout the length of the elastic rod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68750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9D6C7-9DBD-411C-70DC-06D552BA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C450CA6F-287D-19F8-CCD4-79B2C314A5D1}"/>
              </a:ext>
            </a:extLst>
          </p:cNvPr>
          <p:cNvSpPr txBox="1">
            <a:spLocks noGrp="1"/>
          </p:cNvSpPr>
          <p:nvPr/>
        </p:nvSpPr>
        <p:spPr>
          <a:xfrm>
            <a:off x="655219" y="145078"/>
            <a:ext cx="107545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Example 1: Forced SDOF moving on a rotating belt</a:t>
            </a:r>
            <a:endParaRPr sz="3200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19E8C3D-FF73-263D-D003-864BD21FF6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13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4DFBA-B0B9-9940-D85D-E1E920594A38}"/>
              </a:ext>
            </a:extLst>
          </p:cNvPr>
          <p:cNvSpPr txBox="1"/>
          <p:nvPr/>
        </p:nvSpPr>
        <p:spPr>
          <a:xfrm>
            <a:off x="467960" y="1379296"/>
            <a:ext cx="11469690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 can observe deviation from the rigid case.</a:t>
            </a:r>
            <a:endParaRPr lang="it-IT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0FC7A-1CFC-38AA-579A-6302F0E16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0" y="1987141"/>
            <a:ext cx="5257427" cy="362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9FE74B-BC34-F5CD-D410-E242453AF9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78"/>
          <a:stretch>
            <a:fillRect/>
          </a:stretch>
        </p:blipFill>
        <p:spPr>
          <a:xfrm>
            <a:off x="6402365" y="2126889"/>
            <a:ext cx="4392215" cy="34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07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6A31C62-DA5F-974F-3843-649EC6726020}"/>
              </a:ext>
            </a:extLst>
          </p:cNvPr>
          <p:cNvSpPr txBox="1">
            <a:spLocks noGrp="1"/>
          </p:cNvSpPr>
          <p:nvPr/>
        </p:nvSpPr>
        <p:spPr>
          <a:xfrm>
            <a:off x="655219" y="145078"/>
            <a:ext cx="107545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Last slide and main take-away</a:t>
            </a:r>
            <a:endParaRPr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3486B-E8E6-B1A5-3523-9B5C1F3A08CA}"/>
              </a:ext>
            </a:extLst>
          </p:cNvPr>
          <p:cNvSpPr txBox="1"/>
          <p:nvPr/>
        </p:nvSpPr>
        <p:spPr>
          <a:xfrm>
            <a:off x="845031" y="1639809"/>
            <a:ext cx="988182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Watch out for hidden motions, in order to explain “mysterious” behaviors of the system’s dynamic response</a:t>
            </a:r>
            <a:endParaRPr lang="it-IT" sz="220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EBFDE5C-8C0F-341E-CAEA-ADBF3C8CC4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14</a:t>
            </a:fld>
            <a:endParaRPr lang="it-I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0CA6B-B142-E938-1AEF-F331ED8DADCF}"/>
              </a:ext>
            </a:extLst>
          </p:cNvPr>
          <p:cNvSpPr txBox="1"/>
          <p:nvPr/>
        </p:nvSpPr>
        <p:spPr>
          <a:xfrm>
            <a:off x="845030" y="2644677"/>
            <a:ext cx="988182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effect of fast motion, can be tackled through the method of separation of motion, applicable for a general class of systems</a:t>
            </a:r>
            <a:endParaRPr lang="it-IT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CDB689-1EB6-7A08-1B19-D5F69EA4DE68}"/>
              </a:ext>
            </a:extLst>
          </p:cNvPr>
          <p:cNvSpPr txBox="1"/>
          <p:nvPr/>
        </p:nvSpPr>
        <p:spPr>
          <a:xfrm>
            <a:off x="845031" y="3717783"/>
            <a:ext cx="988182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Homework: feel free to come up with techniques and solutions, that can take advantage of an applied fast motion. 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2563956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3C05127-6371-8486-F0B4-19A104B36C1D}"/>
              </a:ext>
            </a:extLst>
          </p:cNvPr>
          <p:cNvSpPr txBox="1"/>
          <p:nvPr/>
        </p:nvSpPr>
        <p:spPr>
          <a:xfrm>
            <a:off x="418518" y="125732"/>
            <a:ext cx="10535231" cy="57490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>
            <a:defPPr>
              <a:defRPr kern="0"/>
            </a:defPPr>
          </a:lstStyle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3000" spc="-10" dirty="0"/>
              <a:t>Outline of the lectures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endParaRPr lang="it-IT" sz="2400" spc="-10" dirty="0"/>
          </a:p>
          <a:p>
            <a:pPr marL="354965" marR="191770" indent="-34290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buFont typeface="Wingdings" panose="05000000000000000000" pitchFamily="2" charset="2"/>
              <a:buChar char="Ø"/>
              <a:tabLst>
                <a:tab pos="276225" algn="l"/>
              </a:tabLst>
            </a:pPr>
            <a:r>
              <a:rPr lang="it-IT" sz="2400" spc="-10" dirty="0"/>
              <a:t>Lecture 1 – 9:00-10:00 </a:t>
            </a:r>
          </a:p>
          <a:p>
            <a:pPr marR="191770" indent="11113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354013" algn="l"/>
              </a:tabLst>
            </a:pPr>
            <a:r>
              <a:rPr lang="it-IT" sz="2400" spc="-10" dirty="0"/>
              <a:t>	- </a:t>
            </a:r>
            <a:r>
              <a:rPr lang="it-IT" sz="2000" spc="-10" dirty="0"/>
              <a:t>Personal background</a:t>
            </a:r>
          </a:p>
          <a:p>
            <a:pPr marR="191770" indent="11113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354013" algn="l"/>
              </a:tabLst>
            </a:pPr>
            <a:r>
              <a:rPr lang="it-IT" sz="2000" spc="-10" dirty="0"/>
              <a:t>	- Case studies of fast-slow motion analysis for friction-related problems</a:t>
            </a:r>
          </a:p>
          <a:p>
            <a:pPr marR="191770" indent="11113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354013" algn="l"/>
              </a:tabLst>
            </a:pPr>
            <a:r>
              <a:rPr lang="it-IT" sz="2000" spc="-10" dirty="0"/>
              <a:t>	- Simplified and intuitive example of fast-slow motion analysis for sliding friction</a:t>
            </a:r>
          </a:p>
          <a:p>
            <a:pPr marR="191770" indent="11113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354013" algn="l"/>
              </a:tabLst>
            </a:pPr>
            <a:endParaRPr lang="it-IT" sz="2000" spc="-10" dirty="0"/>
          </a:p>
          <a:p>
            <a:pPr marL="354965" marR="191770" indent="-34290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buFont typeface="Wingdings" panose="05000000000000000000" pitchFamily="2" charset="2"/>
              <a:buChar char="Ø"/>
              <a:tabLst>
                <a:tab pos="276225" algn="l"/>
              </a:tabLst>
            </a:pPr>
            <a:r>
              <a:rPr lang="it-IT" sz="2400" spc="-10" dirty="0"/>
              <a:t>Lecture 2 – 13:10-14:00</a:t>
            </a:r>
            <a:endParaRPr lang="it-IT" sz="2000" spc="-10" dirty="0"/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000" spc="-10" dirty="0"/>
              <a:t>	- Mass-spring system influenced by friction for a general frequency of excitation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000" spc="-10" dirty="0"/>
              <a:t>    - Worked-out example of fast-slow motion analysis for a pile driving system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000" spc="-10" dirty="0"/>
              <a:t>	</a:t>
            </a:r>
          </a:p>
          <a:p>
            <a:pPr marL="354965" marR="191770" indent="-34290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buFont typeface="Wingdings" panose="05000000000000000000" pitchFamily="2" charset="2"/>
              <a:buChar char="Ø"/>
              <a:tabLst>
                <a:tab pos="276225" algn="l"/>
              </a:tabLst>
            </a:pPr>
            <a:r>
              <a:rPr lang="it-IT" sz="2400" b="1" spc="-10" dirty="0"/>
              <a:t>Lecture 3 – 14:00-15:00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400" spc="-10" dirty="0"/>
              <a:t>	- </a:t>
            </a:r>
            <a:r>
              <a:rPr lang="it-IT" sz="2000" spc="-10" dirty="0"/>
              <a:t>Follow-up: worked-out example of fast-slow motion analysis for a pile driving system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000" spc="-10" dirty="0"/>
              <a:t>    - Example of results of the friction reduction of a SDOF moving on an elastic rod</a:t>
            </a:r>
          </a:p>
          <a:p>
            <a:pPr marL="12065" marR="191770">
              <a:lnSpc>
                <a:spcPts val="2590"/>
              </a:lnSpc>
              <a:spcBef>
                <a:spcPts val="425"/>
              </a:spcBef>
              <a:buClr>
                <a:srgbClr val="00A6D5"/>
              </a:buClr>
              <a:tabLst>
                <a:tab pos="276225" algn="l"/>
              </a:tabLst>
            </a:pPr>
            <a:r>
              <a:rPr lang="it-IT" sz="2000" spc="-10" dirty="0"/>
              <a:t>    - Discussion on hidden (fast) motion effect on stability and dynamic friction laws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63247-AFAE-3495-1605-F15A9E6073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1523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C42C4-D858-6670-7160-2D72258A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6A24E-059A-AFBD-E439-E6A73C3F78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3</a:t>
            </a:fld>
            <a:endParaRPr lang="it-IT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D61FED0-6674-67A5-EF5A-89323703F5B6}"/>
              </a:ext>
            </a:extLst>
          </p:cNvPr>
          <p:cNvSpPr txBox="1">
            <a:spLocks noGrp="1"/>
          </p:cNvSpPr>
          <p:nvPr/>
        </p:nvSpPr>
        <p:spPr>
          <a:xfrm>
            <a:off x="223776" y="186421"/>
            <a:ext cx="119050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Example 2: application on a vibration-assisted pile driving system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F5B58-7E5C-F3E8-F657-BD641BDA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110"/>
            <a:ext cx="3386169" cy="3110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9EA56-9B23-4E2E-83FF-EDE582FB1C33}"/>
              </a:ext>
            </a:extLst>
          </p:cNvPr>
          <p:cNvSpPr txBox="1"/>
          <p:nvPr/>
        </p:nvSpPr>
        <p:spPr>
          <a:xfrm>
            <a:off x="223776" y="906502"/>
            <a:ext cx="86391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Suggested exercise from J.J. Thomsen’s book (see problem 7.3, 3</a:t>
            </a:r>
            <a:r>
              <a:rPr lang="en-US" baseline="30000" dirty="0"/>
              <a:t>rd</a:t>
            </a:r>
            <a:r>
              <a:rPr lang="en-US" dirty="0"/>
              <a:t> edition</a:t>
            </a:r>
            <a:r>
              <a:rPr lang="it-IT" dirty="0"/>
              <a:t>).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0F49C-1D8C-E13E-4279-16641ED9CF07}"/>
              </a:ext>
            </a:extLst>
          </p:cNvPr>
          <p:cNvSpPr txBox="1"/>
          <p:nvPr/>
        </p:nvSpPr>
        <p:spPr>
          <a:xfrm>
            <a:off x="3609974" y="1662746"/>
            <a:ext cx="8353425" cy="24622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sz="2200" dirty="0"/>
              <a:t> Set up an equation governing the slow (i.e. average) component of the penetration displacement. </a:t>
            </a:r>
          </a:p>
          <a:p>
            <a:pPr marL="342900" indent="-342900">
              <a:buAutoNum type="alphaLcParenBoth"/>
            </a:pPr>
            <a:r>
              <a:rPr lang="en-US" sz="2200" dirty="0"/>
              <a:t> Simplify this equation for the case of a relatively small average piling speed.</a:t>
            </a:r>
          </a:p>
          <a:p>
            <a:pPr marL="342900" indent="-342900">
              <a:buAutoNum type="alphaLcParenBoth"/>
            </a:pPr>
            <a:r>
              <a:rPr lang="en-US" sz="2200" dirty="0"/>
              <a:t> Derive and discuss an expression for the vibrational force acting on the pile (i.e. the static force equivalencing the average effect of the fast vibrations).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77624BF-DAF1-EF58-BF28-A807F389F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4826000"/>
          <a:ext cx="42878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160" imgH="253800" progId="Equation.DSMT4">
                  <p:embed/>
                </p:oleObj>
              </mc:Choice>
              <mc:Fallback>
                <p:oleObj name="Equation" r:id="rId3" imgW="18921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353F943-1273-06B6-DDEC-BE31E1FE7B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6213" y="4826000"/>
                        <a:ext cx="4287837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5B85B8-7551-5E7B-5F89-0065D4B2CA5D}"/>
              </a:ext>
            </a:extLst>
          </p:cNvPr>
          <p:cNvSpPr txBox="1"/>
          <p:nvPr/>
        </p:nvSpPr>
        <p:spPr>
          <a:xfrm>
            <a:off x="2545556" y="4381960"/>
            <a:ext cx="614045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/>
              <a:t>We use thi</a:t>
            </a:r>
            <a:r>
              <a:rPr lang="en-US" dirty="0"/>
              <a:t>s </a:t>
            </a:r>
            <a:r>
              <a:rPr lang="en-US" dirty="0" err="1"/>
              <a:t>adimensional</a:t>
            </a:r>
            <a:r>
              <a:rPr lang="en-US" dirty="0"/>
              <a:t> equation of motion:</a:t>
            </a:r>
            <a:endParaRPr lang="it-IT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904B189-7998-FDED-59E8-DE7B2A004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8854" y="4747254"/>
          <a:ext cx="726545" cy="68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393480" progId="Equation.DSMT4">
                  <p:embed/>
                </p:oleObj>
              </mc:Choice>
              <mc:Fallback>
                <p:oleObj name="Equation" r:id="rId5" imgW="419040" imgH="393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6445FD9A-857D-8BDE-EF3A-26C92400D6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88854" y="4747254"/>
                        <a:ext cx="726545" cy="68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06EA754-40FD-A770-6E25-3F83BB994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5719" y="4726685"/>
          <a:ext cx="1221581" cy="71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444240" progId="Equation.DSMT4">
                  <p:embed/>
                </p:oleObj>
              </mc:Choice>
              <mc:Fallback>
                <p:oleObj name="Equation" r:id="rId7" imgW="761760" imgH="4442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99E9DCF-CBD5-054D-C4BF-3F6C9AEEC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5719" y="4726685"/>
                        <a:ext cx="1221581" cy="71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C692BA4F-16AA-F444-7065-6FFFAEEC2A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57189" y="4896399"/>
          <a:ext cx="657481" cy="2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040" imgH="190440" progId="Equation.DSMT4">
                  <p:embed/>
                </p:oleObj>
              </mc:Choice>
              <mc:Fallback>
                <p:oleObj name="Equation" r:id="rId9" imgW="419040" imgH="1904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4B6F6BA-700B-CD3C-B418-EE4C8AF5D0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57189" y="4896399"/>
                        <a:ext cx="657481" cy="2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2321254-5C82-7BF2-58F6-7AA40E7A64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4409" y="5506671"/>
          <a:ext cx="668541" cy="545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93480" progId="Equation.DSMT4">
                  <p:embed/>
                </p:oleObj>
              </mc:Choice>
              <mc:Fallback>
                <p:oleObj name="Equation" r:id="rId11" imgW="482400" imgH="393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FF6CB85-00A0-0E8B-4EC0-E62E5B246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94409" y="5506671"/>
                        <a:ext cx="668541" cy="545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2BF305C-6DA2-2BEC-7A30-7969C5AF4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7200" y="5473515"/>
          <a:ext cx="622300" cy="570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57200" imgH="419040" progId="Equation.DSMT4">
                  <p:embed/>
                </p:oleObj>
              </mc:Choice>
              <mc:Fallback>
                <p:oleObj name="Equation" r:id="rId13" imgW="457200" imgH="419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9A44C49-8AD4-8E7C-5471-206FA6F8CB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47200" y="5473515"/>
                        <a:ext cx="622300" cy="570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C2DB7E2-7B83-E7AD-D2E0-0F9E5F8B98BE}"/>
              </a:ext>
            </a:extLst>
          </p:cNvPr>
          <p:cNvSpPr txBox="1"/>
          <p:nvPr/>
        </p:nvSpPr>
        <p:spPr>
          <a:xfrm>
            <a:off x="2426990" y="5729695"/>
            <a:ext cx="5525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/>
              <a:t>This term links th</a:t>
            </a:r>
            <a:r>
              <a:rPr lang="en-US" dirty="0"/>
              <a:t>e friction force to the lateral normal force exerted by the soil on the pile, as a linear function with respect to penetration depth</a:t>
            </a:r>
            <a:endParaRPr lang="it-IT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C36E82-0319-31F1-3F83-5DB8F7A65D1C}"/>
              </a:ext>
            </a:extLst>
          </p:cNvPr>
          <p:cNvCxnSpPr>
            <a:cxnSpLocks/>
          </p:cNvCxnSpPr>
          <p:nvPr/>
        </p:nvCxnSpPr>
        <p:spPr>
          <a:xfrm>
            <a:off x="3092450" y="5400816"/>
            <a:ext cx="145091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75A2BAA-BF39-AC09-239D-514769B843A8}"/>
              </a:ext>
            </a:extLst>
          </p:cNvPr>
          <p:cNvSpPr/>
          <p:nvPr/>
        </p:nvSpPr>
        <p:spPr>
          <a:xfrm>
            <a:off x="3609974" y="5473515"/>
            <a:ext cx="276226" cy="216084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169FF4-E979-52DC-AA96-BC822AA90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6088" y="5536795"/>
          <a:ext cx="744208" cy="2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177480" progId="Equation.DSMT4">
                  <p:embed/>
                </p:oleObj>
              </mc:Choice>
              <mc:Fallback>
                <p:oleObj name="Equation" r:id="rId15" imgW="444240" imgH="1774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B1044D9-9251-0884-5768-961B300190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606088" y="5536795"/>
                        <a:ext cx="744208" cy="298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35563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04859-D3E3-6E2B-7ADF-2CC4C69D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BCB505-2A59-F3AD-F34F-6C9DBAACDBA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4</a:t>
            </a:fld>
            <a:endParaRPr lang="it-IT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22A545D-CDF4-1E4D-6B38-3416040BD98C}"/>
              </a:ext>
            </a:extLst>
          </p:cNvPr>
          <p:cNvSpPr txBox="1">
            <a:spLocks noGrp="1"/>
          </p:cNvSpPr>
          <p:nvPr/>
        </p:nvSpPr>
        <p:spPr>
          <a:xfrm>
            <a:off x="223776" y="186421"/>
            <a:ext cx="119050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Example 2: application on a vibration-assisted pile driving system</a:t>
            </a:r>
            <a:endParaRPr sz="32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8639B5B-1127-B0BB-07DC-D0B713773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960820"/>
              </p:ext>
            </p:extLst>
          </p:nvPr>
        </p:nvGraphicFramePr>
        <p:xfrm>
          <a:off x="4819949" y="2242782"/>
          <a:ext cx="1543014" cy="401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177480" progId="Equation.DSMT4">
                  <p:embed/>
                </p:oleObj>
              </mc:Choice>
              <mc:Fallback>
                <p:oleObj name="Equation" r:id="rId2" imgW="685800" imgH="177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432BCD-1D35-EB4D-9C69-8E5D993B97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19949" y="2242782"/>
                        <a:ext cx="1543014" cy="401421"/>
                      </a:xfrm>
                      <a:prstGeom prst="rect">
                        <a:avLst/>
                      </a:prstGeom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F4293B-D175-42B2-4E44-D168A4330884}"/>
              </a:ext>
            </a:extLst>
          </p:cNvPr>
          <p:cNvSpPr txBox="1"/>
          <p:nvPr/>
        </p:nvSpPr>
        <p:spPr>
          <a:xfrm>
            <a:off x="288924" y="2847506"/>
            <a:ext cx="1150937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200" dirty="0"/>
              <a:t>The original equation can be re-rewritten in a different form, without the external forcing, but adding a so-called </a:t>
            </a:r>
            <a:r>
              <a:rPr lang="en-US" sz="2200" b="1" dirty="0"/>
              <a:t>vibrational force </a:t>
            </a:r>
            <a:r>
              <a:rPr lang="en-US" sz="2200" dirty="0"/>
              <a:t>that includes the averaged effect of the fast excitation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02CE1A2-34D6-223A-4AFA-8906CABAD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868376"/>
              </p:ext>
            </p:extLst>
          </p:nvPr>
        </p:nvGraphicFramePr>
        <p:xfrm>
          <a:off x="3886913" y="927019"/>
          <a:ext cx="4113059" cy="55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53800" progId="Equation.DSMT4">
                  <p:embed/>
                </p:oleObj>
              </mc:Choice>
              <mc:Fallback>
                <p:oleObj name="Equation" r:id="rId4" imgW="1892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6913" y="927019"/>
                        <a:ext cx="4113059" cy="55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9F43E5C-C994-C7AF-26E1-72035D412DAD}"/>
              </a:ext>
            </a:extLst>
          </p:cNvPr>
          <p:cNvSpPr txBox="1"/>
          <p:nvPr/>
        </p:nvSpPr>
        <p:spPr>
          <a:xfrm>
            <a:off x="223713" y="976502"/>
            <a:ext cx="2765429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Original equation: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D0977-2BC5-ABBB-0F84-22E75228DD8F}"/>
              </a:ext>
            </a:extLst>
          </p:cNvPr>
          <p:cNvSpPr txBox="1"/>
          <p:nvPr/>
        </p:nvSpPr>
        <p:spPr>
          <a:xfrm>
            <a:off x="223712" y="1588716"/>
            <a:ext cx="1112746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/>
              <a:t>Equation which accounts for the averaged effect induced by the fast motion, on the slow motion: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9A23DBE-5FD9-B313-F260-F5E1A4CED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37140"/>
              </p:ext>
            </p:extLst>
          </p:nvPr>
        </p:nvGraphicFramePr>
        <p:xfrm>
          <a:off x="519374" y="3706376"/>
          <a:ext cx="4567692" cy="52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97080" imgH="253800" progId="Equation.DSMT4">
                  <p:embed/>
                </p:oleObj>
              </mc:Choice>
              <mc:Fallback>
                <p:oleObj name="Equation" r:id="rId6" imgW="2197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9374" y="3706376"/>
                        <a:ext cx="4567692" cy="528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07440B75-22A0-4AAD-1075-0BC1BCED7E7B}"/>
              </a:ext>
            </a:extLst>
          </p:cNvPr>
          <p:cNvSpPr/>
          <p:nvPr/>
        </p:nvSpPr>
        <p:spPr>
          <a:xfrm>
            <a:off x="5327931" y="3801513"/>
            <a:ext cx="527050" cy="337781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6B1D2F5-0649-E114-DC43-93FC4A949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341095"/>
              </p:ext>
            </p:extLst>
          </p:nvPr>
        </p:nvGraphicFramePr>
        <p:xfrm>
          <a:off x="6465537" y="3673350"/>
          <a:ext cx="5021692" cy="561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73040" imgH="253800" progId="Equation.DSMT4">
                  <p:embed/>
                </p:oleObj>
              </mc:Choice>
              <mc:Fallback>
                <p:oleObj name="Equation" r:id="rId8" imgW="2273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65537" y="3673350"/>
                        <a:ext cx="5021692" cy="561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FA0A070-F6E4-1DB9-4253-5479EA99E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47812"/>
              </p:ext>
            </p:extLst>
          </p:nvPr>
        </p:nvGraphicFramePr>
        <p:xfrm>
          <a:off x="2873812" y="4342597"/>
          <a:ext cx="3489151" cy="536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960" imgH="253800" progId="Equation.DSMT4">
                  <p:embed/>
                </p:oleObj>
              </mc:Choice>
              <mc:Fallback>
                <p:oleObj name="Equation" r:id="rId10" imgW="1650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3812" y="4342597"/>
                        <a:ext cx="3489151" cy="536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FF5AEB-EE14-F3D6-872E-88656EDE99CB}"/>
              </a:ext>
            </a:extLst>
          </p:cNvPr>
          <p:cNvCxnSpPr>
            <a:cxnSpLocks/>
          </p:cNvCxnSpPr>
          <p:nvPr/>
        </p:nvCxnSpPr>
        <p:spPr>
          <a:xfrm>
            <a:off x="5366583" y="4705520"/>
            <a:ext cx="0" cy="19278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BDE1B3E-0E37-054C-EEFE-BBC0512F7475}"/>
              </a:ext>
            </a:extLst>
          </p:cNvPr>
          <p:cNvCxnSpPr>
            <a:cxnSpLocks/>
          </p:cNvCxnSpPr>
          <p:nvPr/>
        </p:nvCxnSpPr>
        <p:spPr>
          <a:xfrm flipV="1">
            <a:off x="5366583" y="4639720"/>
            <a:ext cx="2081048" cy="24912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50F793-BC12-52B2-8ADC-55ADD6F7166A}"/>
              </a:ext>
            </a:extLst>
          </p:cNvPr>
          <p:cNvSpPr txBox="1"/>
          <p:nvPr/>
        </p:nvSpPr>
        <p:spPr>
          <a:xfrm>
            <a:off x="7629035" y="4402373"/>
            <a:ext cx="303777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400" b="1" dirty="0"/>
              <a:t>Vibrational force </a:t>
            </a:r>
            <a:endParaRPr lang="it-IT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2EA95-B4F4-2859-EF55-4B4D9ADB96BB}"/>
              </a:ext>
            </a:extLst>
          </p:cNvPr>
          <p:cNvSpPr txBox="1"/>
          <p:nvPr/>
        </p:nvSpPr>
        <p:spPr>
          <a:xfrm>
            <a:off x="441324" y="4964830"/>
            <a:ext cx="1150937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200" dirty="0"/>
              <a:t>To an observer, who is “blind to the applied excitation”, it will appear that the pile’s motion is influenced by a “mysterious” force V. </a:t>
            </a:r>
          </a:p>
        </p:txBody>
      </p:sp>
    </p:spTree>
    <p:extLst>
      <p:ext uri="{BB962C8B-B14F-4D97-AF65-F5344CB8AC3E}">
        <p14:creationId xmlns:p14="http://schemas.microsoft.com/office/powerpoint/2010/main" val="1603071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79B77-4978-83C1-86CD-9B4376F8FC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5</a:t>
            </a:fld>
            <a:endParaRPr lang="it-IT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80D9BA6-54CF-8888-C123-7DD443040E5B}"/>
              </a:ext>
            </a:extLst>
          </p:cNvPr>
          <p:cNvSpPr txBox="1">
            <a:spLocks noGrp="1"/>
          </p:cNvSpPr>
          <p:nvPr/>
        </p:nvSpPr>
        <p:spPr>
          <a:xfrm>
            <a:off x="223776" y="186421"/>
            <a:ext cx="119050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Example 2: application on a vibration-assisted pile driving system</a:t>
            </a:r>
            <a:endParaRPr sz="32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1E6E32-3FF9-9640-953C-E4EBBD357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98745"/>
              </p:ext>
            </p:extLst>
          </p:nvPr>
        </p:nvGraphicFramePr>
        <p:xfrm>
          <a:off x="2897981" y="782638"/>
          <a:ext cx="56403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457200" progId="Equation.DSMT4">
                  <p:embed/>
                </p:oleObj>
              </mc:Choice>
              <mc:Fallback>
                <p:oleObj name="Equation" r:id="rId2" imgW="2552400" imgH="4572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E6B1D2F5-0649-E114-DC43-93FC4A9497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97981" y="782638"/>
                        <a:ext cx="56403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A1F9CA-754B-0E5C-EA01-EDA01F05F0F8}"/>
              </a:ext>
            </a:extLst>
          </p:cNvPr>
          <p:cNvSpPr txBox="1"/>
          <p:nvPr/>
        </p:nvSpPr>
        <p:spPr>
          <a:xfrm>
            <a:off x="223776" y="1904137"/>
            <a:ext cx="8185457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vibrational force </a:t>
            </a:r>
            <a:r>
              <a:rPr lang="en-US" sz="2200" dirty="0"/>
              <a:t>has two terms in this case:</a:t>
            </a:r>
            <a:endParaRPr lang="it-IT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1DA421-AF1F-C35C-83B9-10EF5571ECC1}"/>
              </a:ext>
            </a:extLst>
          </p:cNvPr>
          <p:cNvSpPr txBox="1"/>
          <p:nvPr/>
        </p:nvSpPr>
        <p:spPr>
          <a:xfrm>
            <a:off x="458157" y="2487424"/>
            <a:ext cx="9906001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200" dirty="0"/>
              <a:t>A restoring force which is pointing in the direction of pile penetration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/>
              <a:t>A term which dissipates energy. The dissipation increase with z, but decreases if the externally applied excitation is increased </a:t>
            </a:r>
            <a:endParaRPr lang="it-IT" sz="22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9D7AF39-42B5-D8B0-16FB-5FE44F9B8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160"/>
              </p:ext>
            </p:extLst>
          </p:nvPr>
        </p:nvGraphicFramePr>
        <p:xfrm>
          <a:off x="6022975" y="3332163"/>
          <a:ext cx="1460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72" imgH="190361" progId="Equation.DSMT4">
                  <p:embed/>
                </p:oleObj>
              </mc:Choice>
              <mc:Fallback>
                <p:oleObj name="Equation" r:id="rId4" imgW="145972" imgH="1903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2975" y="3332163"/>
                        <a:ext cx="14605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397D302-E37F-9D33-3853-4DD34DDD1BA5}"/>
              </a:ext>
            </a:extLst>
          </p:cNvPr>
          <p:cNvSpPr txBox="1"/>
          <p:nvPr/>
        </p:nvSpPr>
        <p:spPr>
          <a:xfrm>
            <a:off x="276922" y="4130760"/>
            <a:ext cx="11492106" cy="1107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200" b="1" dirty="0"/>
              <a:t>Important take-away</a:t>
            </a:r>
            <a:r>
              <a:rPr lang="en-US" sz="2200" dirty="0"/>
              <a:t>: Not being aware of the applied excitation, may lead to the conclusion that the observed pile </a:t>
            </a:r>
            <a:r>
              <a:rPr lang="en-US" sz="2200" dirty="0" err="1"/>
              <a:t>behaviour</a:t>
            </a:r>
            <a:r>
              <a:rPr lang="en-US" sz="2200" dirty="0"/>
              <a:t>, during pile-driving, is governed by a complex “force”, that seems to be proportional to the displacement and the velocity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1303229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">
            <a:extLst>
              <a:ext uri="{FF2B5EF4-FFF2-40B4-BE49-F238E27FC236}">
                <a16:creationId xmlns:a16="http://schemas.microsoft.com/office/drawing/2014/main" id="{F24752E9-E976-DADF-C4FD-81257F3A1AEF}"/>
              </a:ext>
            </a:extLst>
          </p:cNvPr>
          <p:cNvSpPr txBox="1">
            <a:spLocks noGrp="1"/>
          </p:cNvSpPr>
          <p:nvPr/>
        </p:nvSpPr>
        <p:spPr>
          <a:xfrm>
            <a:off x="76412" y="119080"/>
            <a:ext cx="1203917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Overview of the notion of Vibrational forces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according to </a:t>
            </a:r>
            <a:r>
              <a:rPr lang="en-GB" sz="3200" dirty="0" err="1"/>
              <a:t>Blekhman</a:t>
            </a:r>
            <a:endParaRPr sz="32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DCDCCC3-2C2F-2178-3737-C7931643F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283" y="5876798"/>
            <a:ext cx="954047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altLang="it-IT" sz="1400" dirty="0"/>
              <a:t>Images taken from: I. I. Blekhman. </a:t>
            </a:r>
            <a:r>
              <a:rPr lang="it-IT" altLang="it-IT" sz="1400" b="1" dirty="0"/>
              <a:t>Vibrational mechanics: Nonlinear dynamic effects, general approach, applications</a:t>
            </a:r>
            <a:r>
              <a:rPr lang="it-IT" altLang="it-IT" sz="1400" dirty="0"/>
              <a:t>, </a:t>
            </a:r>
            <a:r>
              <a:rPr lang="en-US" altLang="it-IT" sz="1400" dirty="0"/>
              <a:t>World Scientific Publishing</a:t>
            </a:r>
            <a:r>
              <a:rPr lang="en-US" sz="1400" dirty="0"/>
              <a:t>, (2000) </a:t>
            </a:r>
          </a:p>
          <a:p>
            <a:endParaRPr lang="it-IT" altLang="it-IT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0B216-20BF-A17E-FF61-3B662FC3D5C1}"/>
              </a:ext>
            </a:extLst>
          </p:cNvPr>
          <p:cNvSpPr txBox="1"/>
          <p:nvPr/>
        </p:nvSpPr>
        <p:spPr>
          <a:xfrm>
            <a:off x="4567708" y="1507145"/>
            <a:ext cx="29628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1800" spc="-10" dirty="0"/>
              <a:t>The world/observer of </a:t>
            </a:r>
          </a:p>
          <a:p>
            <a:pPr algn="ctr"/>
            <a:r>
              <a:rPr lang="en-US" spc="-10" dirty="0"/>
              <a:t>” </a:t>
            </a:r>
            <a:r>
              <a:rPr lang="it-IT" sz="1800" spc="-10" dirty="0"/>
              <a:t>vibrational mechanics</a:t>
            </a:r>
            <a:r>
              <a:rPr lang="en-US" sz="1800" spc="-10" dirty="0"/>
              <a:t>”</a:t>
            </a:r>
            <a:endParaRPr lang="it-IT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9ACD9B18-2260-D253-6C3F-4C9A6199FA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6</a:t>
            </a:fld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3F075-10AA-C6A3-8E4D-83C23BBF7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2" y="2398479"/>
            <a:ext cx="7967877" cy="3080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63227-6516-79C0-E8E5-F399682E2D0D}"/>
              </a:ext>
            </a:extLst>
          </p:cNvPr>
          <p:cNvSpPr txBox="1"/>
          <p:nvPr/>
        </p:nvSpPr>
        <p:spPr>
          <a:xfrm>
            <a:off x="1012059" y="1507144"/>
            <a:ext cx="296286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it-IT" sz="1800" spc="-10" dirty="0"/>
              <a:t>The world/observer of </a:t>
            </a:r>
          </a:p>
          <a:p>
            <a:pPr algn="ctr"/>
            <a:r>
              <a:rPr lang="en-US" spc="-10" dirty="0"/>
              <a:t>”</a:t>
            </a:r>
            <a:r>
              <a:rPr lang="it-IT" sz="1800" spc="-10" dirty="0"/>
              <a:t>mechanics</a:t>
            </a:r>
            <a:r>
              <a:rPr lang="en-US" sz="1800" spc="-10" dirty="0"/>
              <a:t>”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845B0-5D0F-00A3-2AF5-988D87F71E0C}"/>
              </a:ext>
            </a:extLst>
          </p:cNvPr>
          <p:cNvSpPr txBox="1"/>
          <p:nvPr/>
        </p:nvSpPr>
        <p:spPr>
          <a:xfrm>
            <a:off x="8326919" y="2851456"/>
            <a:ext cx="2962866" cy="1938992"/>
          </a:xfrm>
          <a:prstGeom prst="rect">
            <a:avLst/>
          </a:prstGeom>
          <a:noFill/>
          <a:ln w="22225" cap="flat">
            <a:solidFill>
              <a:schemeClr val="accent6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GB" sz="2400" spc="-10" dirty="0"/>
              <a:t>If you experience/observe vibrational forces, </a:t>
            </a:r>
            <a:r>
              <a:rPr lang="en-GB" sz="2400" b="1" spc="-10" dirty="0"/>
              <a:t>look for hidden fast motions </a:t>
            </a:r>
            <a:r>
              <a:rPr lang="en-GB" sz="2400" spc="-10" dirty="0"/>
              <a:t>first.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9703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55C40AE2-B096-5583-9ADB-8C9E3F2B94F3}"/>
              </a:ext>
            </a:extLst>
          </p:cNvPr>
          <p:cNvSpPr txBox="1">
            <a:spLocks noGrp="1"/>
          </p:cNvSpPr>
          <p:nvPr/>
        </p:nvSpPr>
        <p:spPr>
          <a:xfrm>
            <a:off x="626332" y="186421"/>
            <a:ext cx="107545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Examples of kinetic and dynamic friction laws</a:t>
            </a:r>
            <a:endParaRPr sz="3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C3746-DEFC-C8BB-44BB-F0DDAED8919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7</a:t>
            </a:fld>
            <a:endParaRPr lang="it-IT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F8446D-A8A0-B62B-DA30-30075DF62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0" y="1346752"/>
            <a:ext cx="11848900" cy="386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716A1FBC-B027-E434-E3C9-F482C68E2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750" y="5987987"/>
            <a:ext cx="956043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altLang="it-IT" sz="1400" dirty="0"/>
              <a:t>Image taken from: Cabboi, A., Marino, L., Cicirello, A. A comparative study between Amontons–Coulomb and Dieterich–Ruina friction laws for the cyclic response of a single degree of freedom system, European Journal of Mechanics – A/Solids, 96, 104737 (2022).</a:t>
            </a:r>
          </a:p>
        </p:txBody>
      </p:sp>
    </p:spTree>
    <p:extLst>
      <p:ext uri="{BB962C8B-B14F-4D97-AF65-F5344CB8AC3E}">
        <p14:creationId xmlns:p14="http://schemas.microsoft.com/office/powerpoint/2010/main" val="17928241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4AF6-AD7F-D36E-DC7A-67B2C2BB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">
            <a:extLst>
              <a:ext uri="{FF2B5EF4-FFF2-40B4-BE49-F238E27FC236}">
                <a16:creationId xmlns:a16="http://schemas.microsoft.com/office/drawing/2014/main" id="{31C834AB-7458-9B95-E66E-4D197E3AFE02}"/>
              </a:ext>
            </a:extLst>
          </p:cNvPr>
          <p:cNvSpPr txBox="1">
            <a:spLocks noGrp="1"/>
          </p:cNvSpPr>
          <p:nvPr/>
        </p:nvSpPr>
        <p:spPr>
          <a:xfrm>
            <a:off x="655219" y="145078"/>
            <a:ext cx="1075456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Typical examples of vibrational forces can occur for systems influenced by friction and vibration</a:t>
            </a:r>
            <a:endParaRPr sz="32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33AE897-C723-11E0-726A-9B3E9C35B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527" y="6063939"/>
            <a:ext cx="954047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altLang="it-IT" sz="1400" dirty="0"/>
              <a:t>Images taken from: Sulollari, E., Van Dalen, K., Cabboi, A. </a:t>
            </a:r>
            <a:r>
              <a:rPr lang="en-US" sz="1400" dirty="0"/>
              <a:t>Parametric excitation and friction modulation for a forced 2-DOF system</a:t>
            </a:r>
            <a:r>
              <a:rPr lang="it-IT" altLang="it-IT" sz="1400" dirty="0"/>
              <a:t>, </a:t>
            </a:r>
            <a:r>
              <a:rPr lang="en-US" sz="1400" dirty="0"/>
              <a:t>Nonlinear Dynamics, 113, (2025) </a:t>
            </a:r>
          </a:p>
          <a:p>
            <a:endParaRPr lang="it-IT" altLang="it-IT" sz="1400" dirty="0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1324F3C0-D693-E9B5-76FD-D96B053A7F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8</a:t>
            </a:fld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294F2-EFD6-DEC2-18B8-28A1F170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9" y="1619869"/>
            <a:ext cx="4151430" cy="349487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3415E1C-4A08-34D3-A7AD-2546B6CFF90A}"/>
              </a:ext>
            </a:extLst>
          </p:cNvPr>
          <p:cNvSpPr txBox="1"/>
          <p:nvPr/>
        </p:nvSpPr>
        <p:spPr>
          <a:xfrm>
            <a:off x="4540469" y="1247444"/>
            <a:ext cx="6845940" cy="77585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>
            <a:defPPr>
              <a:defRPr kern="0"/>
            </a:defPPr>
          </a:lstStyle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Arial"/>
                <a:cs typeface="Arial"/>
              </a:rPr>
              <a:t>The effective friction force will be modulated through the tangential and normal harmonic excitation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AAF00B9-5B62-9367-002A-A6340EECDB97}"/>
              </a:ext>
            </a:extLst>
          </p:cNvPr>
          <p:cNvSpPr txBox="1"/>
          <p:nvPr/>
        </p:nvSpPr>
        <p:spPr>
          <a:xfrm>
            <a:off x="4540469" y="2036683"/>
            <a:ext cx="6845940" cy="468077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>
            <a:defPPr>
              <a:defRPr kern="0"/>
            </a:defPPr>
          </a:lstStyle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Arial"/>
                <a:cs typeface="Arial"/>
              </a:rPr>
              <a:t>It can lead to instability, due to the parametric excitation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FCA790-3964-7A10-6995-AE29BEB7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6"/>
          <a:stretch>
            <a:fillRect/>
          </a:stretch>
        </p:blipFill>
        <p:spPr>
          <a:xfrm>
            <a:off x="7343786" y="2902440"/>
            <a:ext cx="4848214" cy="31186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8F7C8-0E36-9D23-0606-9CDEEF35135A}"/>
              </a:ext>
            </a:extLst>
          </p:cNvPr>
          <p:cNvSpPr txBox="1"/>
          <p:nvPr/>
        </p:nvSpPr>
        <p:spPr>
          <a:xfrm>
            <a:off x="4715693" y="3058202"/>
            <a:ext cx="276061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lang="en-GB" sz="1800" dirty="0">
                <a:latin typeface="Arial"/>
                <a:cs typeface="Arial"/>
              </a:rPr>
              <a:t>Applied excitation (tang. </a:t>
            </a:r>
            <a:r>
              <a:rPr lang="en-GB" dirty="0"/>
              <a:t>and norm): 4 rad/s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40509-C371-12D1-8F0A-940B69AAAC62}"/>
              </a:ext>
            </a:extLst>
          </p:cNvPr>
          <p:cNvSpPr txBox="1"/>
          <p:nvPr/>
        </p:nvSpPr>
        <p:spPr>
          <a:xfrm>
            <a:off x="4715693" y="3752165"/>
            <a:ext cx="276061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lang="en-GB" sz="1800" dirty="0">
                <a:latin typeface="Arial"/>
                <a:cs typeface="Arial"/>
              </a:rPr>
              <a:t>Tang. Natural frequency: 1</a:t>
            </a:r>
            <a:r>
              <a:rPr lang="en-GB" dirty="0"/>
              <a:t> rad/s</a:t>
            </a:r>
            <a:endParaRPr lang="en-GB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74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33BEF-A94A-48AD-D8DA-502BBCF2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2DB8DC5-3290-94D7-455E-841BD8F91A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it-IT" smtClean="0"/>
              <a:t>9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9D360D-1687-3904-77B2-C49B79AA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92" y="1884390"/>
            <a:ext cx="4727486" cy="353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465EC7-6966-ABF8-C501-5F148EAE0862}"/>
              </a:ext>
            </a:extLst>
          </p:cNvPr>
          <p:cNvSpPr txBox="1"/>
          <p:nvPr/>
        </p:nvSpPr>
        <p:spPr>
          <a:xfrm>
            <a:off x="480849" y="1281704"/>
            <a:ext cx="1080893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 panose="05000000000000000000" pitchFamily="2" charset="2"/>
              <a:buChar char="Ø"/>
            </a:pPr>
            <a:r>
              <a:rPr lang="en-GB" sz="1800" dirty="0">
                <a:latin typeface="Arial"/>
                <a:cs typeface="Arial"/>
              </a:rPr>
              <a:t>The effective/modulated friction force looks like: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85206B-6621-EBDC-5448-CEF819638133}"/>
              </a:ext>
            </a:extLst>
          </p:cNvPr>
          <p:cNvSpPr txBox="1"/>
          <p:nvPr/>
        </p:nvSpPr>
        <p:spPr>
          <a:xfrm>
            <a:off x="5633277" y="1702559"/>
            <a:ext cx="5776503" cy="13670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 panose="05000000000000000000" pitchFamily="2" charset="2"/>
              <a:buChar char="q"/>
            </a:pPr>
            <a:r>
              <a:rPr lang="en-GB" sz="1800" dirty="0">
                <a:latin typeface="Arial"/>
                <a:cs typeface="Arial"/>
              </a:rPr>
              <a:t>It exhibits the behaviour of dynamic friction laws</a:t>
            </a: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Wingdings" panose="05000000000000000000" pitchFamily="2" charset="2"/>
              <a:buChar char="q"/>
            </a:pPr>
            <a:r>
              <a:rPr lang="en-GB" dirty="0"/>
              <a:t>It can be characterized by negative damping (negative slope of the friction force vs relative velocity)</a:t>
            </a:r>
            <a:endParaRPr lang="en-GB" sz="18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195E49-943D-4EAD-395F-3D6D9321E047}"/>
              </a:ext>
            </a:extLst>
          </p:cNvPr>
          <p:cNvSpPr txBox="1"/>
          <p:nvPr/>
        </p:nvSpPr>
        <p:spPr>
          <a:xfrm>
            <a:off x="5216161" y="3381760"/>
            <a:ext cx="6610733" cy="1785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lang="en-GB" sz="2200" b="1" dirty="0">
                <a:latin typeface="Arial"/>
                <a:cs typeface="Arial"/>
              </a:rPr>
              <a:t>Note</a:t>
            </a:r>
            <a:r>
              <a:rPr lang="en-GB" sz="2200" dirty="0">
                <a:latin typeface="Arial"/>
                <a:cs typeface="Arial"/>
              </a:rPr>
              <a:t>: If one were to fit/develop a vibrational friction force exhibiting hysteresis and negative dampin</a:t>
            </a:r>
            <a:r>
              <a:rPr lang="en-GB" sz="2200" dirty="0"/>
              <a:t>g, according to the vibrational mechanic observes, the system could be solved in a simpler way. However, you may miss the underlining physics of the system</a:t>
            </a:r>
            <a:endParaRPr lang="en-GB" sz="2200" dirty="0">
              <a:latin typeface="Arial"/>
              <a:cs typeface="Arial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81A73EB2-E05C-7D26-5A8C-B1685652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423" y="5876798"/>
            <a:ext cx="954047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altLang="it-IT" sz="1400" dirty="0"/>
              <a:t>Images taken from: Sulollari, E., Van Dalen, K., Cabboi, A. </a:t>
            </a:r>
            <a:r>
              <a:rPr lang="en-US" sz="1400" dirty="0"/>
              <a:t>Parametric excitation and friction modulation for a forced 2-DOF system</a:t>
            </a:r>
            <a:r>
              <a:rPr lang="it-IT" altLang="it-IT" sz="1400" dirty="0"/>
              <a:t>, </a:t>
            </a:r>
            <a:r>
              <a:rPr lang="en-US" sz="1400" dirty="0"/>
              <a:t>Nonlinear Dynamics, 113, (2025) </a:t>
            </a:r>
          </a:p>
          <a:p>
            <a:endParaRPr lang="it-IT" altLang="it-IT" sz="1400"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9BADE20-8F74-3B0F-A812-B09A3365C96E}"/>
              </a:ext>
            </a:extLst>
          </p:cNvPr>
          <p:cNvSpPr txBox="1">
            <a:spLocks noGrp="1"/>
          </p:cNvSpPr>
          <p:nvPr/>
        </p:nvSpPr>
        <p:spPr>
          <a:xfrm>
            <a:off x="655219" y="145078"/>
            <a:ext cx="1075456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900" b="0" i="0">
                <a:solidFill>
                  <a:srgbClr val="00A6D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dirty="0"/>
              <a:t>Typical examples of vibrational forces can occur for systems influenced by friction and vibration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040843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ED4DCF60591A44AAB3EE560AB47ABB" ma:contentTypeVersion="4" ma:contentTypeDescription="Een nieuw document maken." ma:contentTypeScope="" ma:versionID="82ac3a51116a7e2a5ddbdd1ed37f67c1">
  <xsd:schema xmlns:xsd="http://www.w3.org/2001/XMLSchema" xmlns:xs="http://www.w3.org/2001/XMLSchema" xmlns:p="http://schemas.microsoft.com/office/2006/metadata/properties" xmlns:ns2="0fee4eeb-e725-4e09-a2c6-b2e7e1963b2c" xmlns:ns3="4878a322-d110-404d-8591-8977e4f7768d" targetNamespace="http://schemas.microsoft.com/office/2006/metadata/properties" ma:root="true" ma:fieldsID="d0d60f5b3da63a431ec21b1780a4f539" ns2:_="" ns3:_="">
    <xsd:import namespace="0fee4eeb-e725-4e09-a2c6-b2e7e1963b2c"/>
    <xsd:import namespace="4878a322-d110-404d-8591-8977e4f776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e4eeb-e725-4e09-a2c6-b2e7e1963b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8a322-d110-404d-8591-8977e4f7768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78a322-d110-404d-8591-8977e4f7768d">
      <UserInfo>
        <DisplayName>Jakob Napiontek</DisplayName>
        <AccountId>2337</AccountId>
        <AccountType/>
      </UserInfo>
      <UserInfo>
        <DisplayName>Tom van Petersen</DisplayName>
        <AccountId>2338</AccountId>
        <AccountType/>
      </UserInfo>
      <UserInfo>
        <DisplayName>Maurits van der Wijk</DisplayName>
        <AccountId>2339</AccountId>
        <AccountType/>
      </UserInfo>
      <UserInfo>
        <DisplayName>Aina Cabrero Sinol</DisplayName>
        <AccountId>2340</AccountId>
        <AccountType/>
      </UserInfo>
      <UserInfo>
        <DisplayName>Janne Hargens</DisplayName>
        <AccountId>7539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AED04A-369C-4869-B1AE-C9FCD3594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ee4eeb-e725-4e09-a2c6-b2e7e1963b2c"/>
    <ds:schemaRef ds:uri="4878a322-d110-404d-8591-8977e4f776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E56878-FF92-4009-ACD7-316E49AF9A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0FA753-BE94-4D70-8659-8E115CC0BC99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4878a322-d110-404d-8591-8977e4f7768d"/>
    <ds:schemaRef ds:uri="0fee4eeb-e725-4e09-a2c6-b2e7e1963b2c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 Delft</Template>
  <TotalTime>4871</TotalTime>
  <Words>1190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Roboto Slab Medium</vt:lpstr>
      <vt:lpstr>Roboto Slab Regular Regular</vt:lpstr>
      <vt:lpstr>Wingdings</vt:lpstr>
      <vt:lpstr>TU Delft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Alessandro Cabboi</cp:lastModifiedBy>
  <cp:revision>411</cp:revision>
  <cp:lastPrinted>2025-03-19T18:08:36Z</cp:lastPrinted>
  <dcterms:created xsi:type="dcterms:W3CDTF">2022-12-05T10:58:58Z</dcterms:created>
  <dcterms:modified xsi:type="dcterms:W3CDTF">2025-06-15T14:39:00Z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0x01010051ED4DCF60591A44AAB3EE560AB47ABB</vt:lpwstr>
  </property>
</Properties>
</file>