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10" d="100"/>
          <a:sy n="110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.mathworks.com/matlabcentral/fileexchange/22022-matlab2tikz-matlab2tikz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F698CC2-CBA0-455D-BF57-078307C04E8D}"/>
              </a:ext>
            </a:extLst>
          </p:cNvPr>
          <p:cNvSpPr/>
          <p:nvPr/>
        </p:nvSpPr>
        <p:spPr>
          <a:xfrm>
            <a:off x="4473387" y="387450"/>
            <a:ext cx="78261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=6cm,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=2.5cm]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{block}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=1.6cm]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=3cm, &gt;=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stealth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‘]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{IMU}; % IMU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above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(gyro) {Gyro}; % Gyro Block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	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12B630-806D-4C3A-B1AB-B36ED3E8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65812" y="1536548"/>
            <a:ext cx="12192000" cy="36414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F08860F-F3F1-4C4C-B09E-0222A799C18A}"/>
              </a:ext>
            </a:extLst>
          </p:cNvPr>
          <p:cNvSpPr/>
          <p:nvPr/>
        </p:nvSpPr>
        <p:spPr>
          <a:xfrm>
            <a:off x="4979498" y="3244334"/>
            <a:ext cx="6698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nodeType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nodePosition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nodeName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) {Text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}; 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517C83-8F39-4E69-B2D3-7E84D6A25E31}"/>
              </a:ext>
            </a:extLst>
          </p:cNvPr>
          <p:cNvSpPr txBox="1"/>
          <p:nvPr/>
        </p:nvSpPr>
        <p:spPr>
          <a:xfrm>
            <a:off x="6934572" y="4173392"/>
            <a:ext cx="25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C00000"/>
                </a:solidFill>
              </a:rPr>
              <a:t>Absolute </a:t>
            </a:r>
            <a:r>
              <a:rPr lang="de-DE" sz="1400" dirty="0" err="1">
                <a:solidFill>
                  <a:srgbClr val="C00000"/>
                </a:solidFill>
              </a:rPr>
              <a:t>or</a:t>
            </a:r>
            <a:r>
              <a:rPr lang="de-DE" sz="1400" dirty="0">
                <a:solidFill>
                  <a:srgbClr val="C00000"/>
                </a:solidFill>
              </a:rPr>
              <a:t> relative (</a:t>
            </a:r>
            <a:r>
              <a:rPr lang="de-DE" sz="1400" dirty="0" err="1">
                <a:solidFill>
                  <a:srgbClr val="C00000"/>
                </a:solidFill>
              </a:rPr>
              <a:t>wrt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other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nodes</a:t>
            </a:r>
            <a:r>
              <a:rPr lang="de-DE" sz="1400" dirty="0">
                <a:solidFill>
                  <a:srgbClr val="C00000"/>
                </a:solidFill>
              </a:rPr>
              <a:t>) </a:t>
            </a:r>
            <a:r>
              <a:rPr lang="de-DE" sz="1400" dirty="0" err="1">
                <a:solidFill>
                  <a:srgbClr val="C00000"/>
                </a:solidFill>
              </a:rPr>
              <a:t>position</a:t>
            </a:r>
            <a:endParaRPr lang="de-DE" sz="1400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B37F1A0-2E53-417C-A629-1A03634C81E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826188" y="3567499"/>
            <a:ext cx="385092" cy="6058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F698CC2-CBA0-455D-BF57-078307C04E8D}"/>
              </a:ext>
            </a:extLst>
          </p:cNvPr>
          <p:cNvSpPr/>
          <p:nvPr/>
        </p:nvSpPr>
        <p:spPr>
          <a:xfrm>
            <a:off x="4473387" y="387450"/>
            <a:ext cx="782618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=6cm,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=2.5cm]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{block}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=1.6cm]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=3cm, &gt;=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stealth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‘]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{IMU}; % IMU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above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(gyro) {Gyro}; % Gyro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below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(acc) {Acc}; % Acc Block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	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12B630-806D-4C3A-B1AB-B36ED3E8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65812" y="1536548"/>
            <a:ext cx="12192000" cy="36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12B630-806D-4C3A-B1AB-B36ED3E8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62308" y="1536548"/>
            <a:ext cx="12192000" cy="364146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F698CC2-CBA0-455D-BF57-078307C04E8D}"/>
              </a:ext>
            </a:extLst>
          </p:cNvPr>
          <p:cNvSpPr/>
          <p:nvPr/>
        </p:nvSpPr>
        <p:spPr>
          <a:xfrm>
            <a:off x="4473387" y="387450"/>
            <a:ext cx="782618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=6cm,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=2.5cm]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{block}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=1.6cm]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=3cm, &gt;=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stealth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‘]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{IMU}; % IMU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above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(gyro) {Gyro}; % Gyro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below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(acc) {Acc}; % Acc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gyro] (int1) {$\int$}; % Integrator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% Product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acc] (product) {$$};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acc] (product1) {$$};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(c1) at (product1.north west);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(c2) at (product1.north east);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(c3) at (product1.south west);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(c4) at (product1.south east);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 (c1) -- (c4);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 (c2) -- (c3);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142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12B630-806D-4C3A-B1AB-B36ED3E8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62306" y="1536548"/>
            <a:ext cx="12191996" cy="364146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F698CC2-CBA0-455D-BF57-078307C04E8D}"/>
              </a:ext>
            </a:extLst>
          </p:cNvPr>
          <p:cNvSpPr/>
          <p:nvPr/>
        </p:nvSpPr>
        <p:spPr>
          <a:xfrm>
            <a:off x="4473387" y="387450"/>
            <a:ext cx="782618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=6cm,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=2.5cm]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{block}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=1.6cm]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=3cm, &gt;=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stealth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‘]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{IMU}; % IMU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above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(gyro) {Gyro}; % Gyro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\node[block, below of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node distance = 1.5cm] (acc) {Acc}; % Acc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gyro] (int1) {$\int$}; % Integrator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% Product block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acc] (product) {$$};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\node[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right of = acc] (product1) {$$};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(c1) at (product1.north west);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(c2) at (product1.north east);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(c3) at (product1.south west);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\coordinate (c4) at (product1.south east);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 (c1) -- (c4); 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 (c2) -- (c3);</a:t>
            </a:r>
          </a:p>
          <a:p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%% Connections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\draw[connector](gyro) -- node{$\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{\omega}^B_{IB}$} (int1);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\draw[connector](acc) -- node{$\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{a}^B_{IB}$} (product);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12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{tikz-3dplot}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arrows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B711C-9CF7-436F-A7F3-67B6D98D5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141" y="177794"/>
            <a:ext cx="12192000" cy="401022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1409135-56A7-44C2-B178-55102836342F}"/>
              </a:ext>
            </a:extLst>
          </p:cNvPr>
          <p:cNvSpPr/>
          <p:nvPr/>
        </p:nvSpPr>
        <p:spPr>
          <a:xfrm>
            <a:off x="8695143" y="100584"/>
            <a:ext cx="3395472" cy="3584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AC520DE-4B7A-47AC-A64D-7FE4BA900A4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84848" y="625514"/>
            <a:ext cx="2407550" cy="1889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364BF4F-627F-410E-BE13-FA238FF9C46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196328" y="3685032"/>
            <a:ext cx="3196551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EBC0C39-7D72-43EE-B01D-E584F1149FE2}"/>
              </a:ext>
            </a:extLst>
          </p:cNvPr>
          <p:cNvSpPr txBox="1"/>
          <p:nvPr/>
        </p:nvSpPr>
        <p:spPr>
          <a:xfrm>
            <a:off x="9750245" y="4134422"/>
            <a:ext cx="30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% Parent Code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E74E6B7B-B22B-40D7-9B95-C81A1BA5ED54}"/>
              </a:ext>
            </a:extLst>
          </p:cNvPr>
          <p:cNvSpPr/>
          <p:nvPr/>
        </p:nvSpPr>
        <p:spPr>
          <a:xfrm rot="5400000">
            <a:off x="10629064" y="3028132"/>
            <a:ext cx="133834" cy="193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0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referenceFrames_standalone.tex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F641D76-C2DE-4044-A36E-CD1A974A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5" y="732304"/>
            <a:ext cx="8048625" cy="57340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84437B-898D-432B-9D5D-2BFA242C312B}"/>
              </a:ext>
            </a:extLst>
          </p:cNvPr>
          <p:cNvSpPr txBox="1"/>
          <p:nvPr/>
        </p:nvSpPr>
        <p:spPr>
          <a:xfrm>
            <a:off x="8005482" y="3429000"/>
            <a:ext cx="41865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noiseAnalysis.m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addpath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(„&lt;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matlab2tikz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&gt;“)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********* Code Body *********</a:t>
            </a:r>
          </a:p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&lt;Figure Code&gt;</a:t>
            </a:r>
          </a:p>
          <a:p>
            <a:r>
              <a:rPr lang="de-DE" sz="11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cleanfigure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matlab2tikz(„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fileName.tex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“) % after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generation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AA9B00-6A2D-4906-9067-52FDC60A3473}"/>
              </a:ext>
            </a:extLst>
          </p:cNvPr>
          <p:cNvSpPr txBox="1"/>
          <p:nvPr/>
        </p:nvSpPr>
        <p:spPr>
          <a:xfrm>
            <a:off x="430306" y="394447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MATLAB Figure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F2DE49-1A18-47A0-A63C-C9034E231277}"/>
              </a:ext>
            </a:extLst>
          </p:cNvPr>
          <p:cNvSpPr txBox="1"/>
          <p:nvPr/>
        </p:nvSpPr>
        <p:spPr>
          <a:xfrm>
            <a:off x="8121160" y="715264"/>
            <a:ext cx="3871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matlab2tikz: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Repository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Matlab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 Central)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pgfplots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0AEAE9D-2C38-4543-B5B4-4D06128FC20E}"/>
              </a:ext>
            </a:extLst>
          </p:cNvPr>
          <p:cNvCxnSpPr>
            <a:cxnSpLocks/>
          </p:cNvCxnSpPr>
          <p:nvPr/>
        </p:nvCxnSpPr>
        <p:spPr>
          <a:xfrm flipH="1" flipV="1">
            <a:off x="6875930" y="3747247"/>
            <a:ext cx="1245230" cy="4661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F641D76-C2DE-4044-A36E-CD1A974A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5" y="1555475"/>
            <a:ext cx="8048625" cy="40877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84437B-898D-432B-9D5D-2BFA242C312B}"/>
              </a:ext>
            </a:extLst>
          </p:cNvPr>
          <p:cNvSpPr txBox="1"/>
          <p:nvPr/>
        </p:nvSpPr>
        <p:spPr>
          <a:xfrm>
            <a:off x="6992471" y="747561"/>
            <a:ext cx="54595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allanVar_standalone.tex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documentclass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preview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standalone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pgfplotsset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compat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newest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% Optional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document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centering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scalebox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{0.75}[0.75]{\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allanVar.tex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document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AA9B00-6A2D-4906-9067-52FDC60A3473}"/>
              </a:ext>
            </a:extLst>
          </p:cNvPr>
          <p:cNvSpPr txBox="1"/>
          <p:nvPr/>
        </p:nvSpPr>
        <p:spPr>
          <a:xfrm>
            <a:off x="430306" y="394447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TikZ</a:t>
            </a:r>
            <a:r>
              <a:rPr lang="de-DE" b="1" dirty="0"/>
              <a:t> Figure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4D0302-C2BC-4065-B9DD-19CED1DA18C5}"/>
              </a:ext>
            </a:extLst>
          </p:cNvPr>
          <p:cNvSpPr txBox="1"/>
          <p:nvPr/>
        </p:nvSpPr>
        <p:spPr>
          <a:xfrm>
            <a:off x="6992471" y="3114243"/>
            <a:ext cx="5459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de-DE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help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 matlab2tikz;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%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customizations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2D705B-6409-426B-A388-69BA6877353A}"/>
              </a:ext>
            </a:extLst>
          </p:cNvPr>
          <p:cNvCxnSpPr>
            <a:cxnSpLocks/>
          </p:cNvCxnSpPr>
          <p:nvPr/>
        </p:nvCxnSpPr>
        <p:spPr>
          <a:xfrm flipH="1" flipV="1">
            <a:off x="7978588" y="3307978"/>
            <a:ext cx="142572" cy="645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234F070-0325-4A17-A1F0-83A72DD55D84}"/>
              </a:ext>
            </a:extLst>
          </p:cNvPr>
          <p:cNvSpPr txBox="1"/>
          <p:nvPr/>
        </p:nvSpPr>
        <p:spPr>
          <a:xfrm>
            <a:off x="7521388" y="3885560"/>
            <a:ext cx="38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C00000"/>
                </a:solidFill>
              </a:rPr>
              <a:t>make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sure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that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the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src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folder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for</a:t>
            </a:r>
            <a:r>
              <a:rPr lang="de-DE" sz="1400" dirty="0">
                <a:solidFill>
                  <a:srgbClr val="C00000"/>
                </a:solidFill>
              </a:rPr>
              <a:t> matlab2tikz </a:t>
            </a:r>
            <a:r>
              <a:rPr lang="de-DE" sz="1400" dirty="0" err="1">
                <a:solidFill>
                  <a:srgbClr val="C00000"/>
                </a:solidFill>
              </a:rPr>
              <a:t>is</a:t>
            </a:r>
            <a:r>
              <a:rPr lang="de-DE" sz="1400" dirty="0">
                <a:solidFill>
                  <a:srgbClr val="C00000"/>
                </a:solidFill>
              </a:rPr>
              <a:t> in </a:t>
            </a:r>
            <a:r>
              <a:rPr lang="de-DE" sz="1400" dirty="0" err="1">
                <a:solidFill>
                  <a:srgbClr val="C00000"/>
                </a:solidFill>
              </a:rPr>
              <a:t>the</a:t>
            </a:r>
            <a:r>
              <a:rPr lang="de-DE" sz="1400" dirty="0">
                <a:solidFill>
                  <a:srgbClr val="C00000"/>
                </a:solidFill>
              </a:rPr>
              <a:t> MATLAB Path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DBFFFC-45D9-4999-9B7F-70FD3AE42B6C}"/>
              </a:ext>
            </a:extLst>
          </p:cNvPr>
          <p:cNvSpPr txBox="1"/>
          <p:nvPr/>
        </p:nvSpPr>
        <p:spPr>
          <a:xfrm>
            <a:off x="6992471" y="5058407"/>
            <a:ext cx="3818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ea typeface="Verdana" panose="020B0604030504040204" pitchFamily="34" charset="0"/>
              </a:rPr>
              <a:t>Something </a:t>
            </a:r>
            <a:r>
              <a:rPr lang="de-DE" sz="1600" b="1" dirty="0" err="1">
                <a:ea typeface="Verdana" panose="020B0604030504040204" pitchFamily="34" charset="0"/>
              </a:rPr>
              <a:t>similar</a:t>
            </a:r>
            <a:r>
              <a:rPr lang="de-DE" sz="1600" b="1" dirty="0">
                <a:ea typeface="Verdana" panose="020B0604030504040204" pitchFamily="34" charset="0"/>
              </a:rPr>
              <a:t> </a:t>
            </a:r>
            <a:r>
              <a:rPr lang="de-DE" sz="1600" b="1" dirty="0" err="1">
                <a:ea typeface="Verdana" panose="020B0604030504040204" pitchFamily="34" charset="0"/>
              </a:rPr>
              <a:t>for</a:t>
            </a:r>
            <a:r>
              <a:rPr lang="de-DE" sz="1600" b="1" dirty="0">
                <a:ea typeface="Verdana" panose="020B0604030504040204" pitchFamily="34" charset="0"/>
              </a:rPr>
              <a:t> </a:t>
            </a:r>
            <a:r>
              <a:rPr lang="de-DE" sz="1600" b="1" dirty="0" err="1">
                <a:ea typeface="Verdana" panose="020B0604030504040204" pitchFamily="34" charset="0"/>
              </a:rPr>
              <a:t>other</a:t>
            </a:r>
            <a:r>
              <a:rPr lang="de-DE" sz="1600" b="1" dirty="0">
                <a:ea typeface="Verdana" panose="020B0604030504040204" pitchFamily="34" charset="0"/>
              </a:rPr>
              <a:t> </a:t>
            </a:r>
            <a:r>
              <a:rPr lang="de-DE" sz="1600" b="1" dirty="0" err="1">
                <a:ea typeface="Verdana" panose="020B0604030504040204" pitchFamily="34" charset="0"/>
              </a:rPr>
              <a:t>programming</a:t>
            </a:r>
            <a:r>
              <a:rPr lang="de-DE" sz="1600" b="1" dirty="0">
                <a:ea typeface="Verdana" panose="020B0604030504040204" pitchFamily="34" charset="0"/>
              </a:rPr>
              <a:t> </a:t>
            </a:r>
            <a:r>
              <a:rPr lang="de-DE" sz="1600" b="1" dirty="0" err="1">
                <a:ea typeface="Verdana" panose="020B0604030504040204" pitchFamily="34" charset="0"/>
              </a:rPr>
              <a:t>languages</a:t>
            </a:r>
            <a:r>
              <a:rPr lang="de-DE" sz="1600" b="1" dirty="0">
                <a:ea typeface="Verdana" panose="020B0604030504040204" pitchFamily="34" charset="0"/>
              </a:rPr>
              <a:t> (</a:t>
            </a:r>
            <a:r>
              <a:rPr lang="de-DE" sz="1600" b="1" dirty="0" err="1">
                <a:ea typeface="Verdana" panose="020B0604030504040204" pitchFamily="34" charset="0"/>
              </a:rPr>
              <a:t>eg</a:t>
            </a:r>
            <a:r>
              <a:rPr lang="de-DE" sz="1600" b="1" dirty="0">
                <a:ea typeface="Verdana" panose="020B0604030504040204" pitchFamily="34" charset="0"/>
              </a:rPr>
              <a:t>. Python)? </a:t>
            </a:r>
            <a:endParaRPr lang="de-DE" sz="16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F322-619E-AB5A-48DC-C2F3575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8" y="1391995"/>
            <a:ext cx="3829584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B603D-737F-5C49-F099-E45CBE4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8" y="1391995"/>
            <a:ext cx="371526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28F66-9797-3996-C296-A7A8A22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96221-F8F5-812B-0F27-B84A12C8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82927"/>
            <a:ext cx="117745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A5F995-91A6-4AC9-B3E5-97986BDE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5174"/>
            <a:ext cx="12192000" cy="60076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9556376" y="519953"/>
            <a:ext cx="3083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arrows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4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12B630-806D-4C3A-B1AB-B36ED3E84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65812" y="1536548"/>
            <a:ext cx="12192000" cy="364146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F698CC2-CBA0-455D-BF57-078307C04E8D}"/>
              </a:ext>
            </a:extLst>
          </p:cNvPr>
          <p:cNvSpPr/>
          <p:nvPr/>
        </p:nvSpPr>
        <p:spPr>
          <a:xfrm>
            <a:off x="4473387" y="387450"/>
            <a:ext cx="78261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=6cm,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=2.5cm]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{block}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=1.6cm]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=0.5cm]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tikzstyle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blockS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     = 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draw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rectangle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minimum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=0.5mm]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=3cm, &gt;=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stealth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‘]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imu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{IMU}; % IMU Block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	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BBA0C2-03D2-4B75-BFC7-8AC4623E286B}"/>
              </a:ext>
            </a:extLst>
          </p:cNvPr>
          <p:cNvSpPr/>
          <p:nvPr/>
        </p:nvSpPr>
        <p:spPr>
          <a:xfrm>
            <a:off x="4979499" y="3244334"/>
            <a:ext cx="616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nodeType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] (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nodeName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) {Text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}; 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EAFC99-2051-4333-9BEC-0E663C4F8E1E}"/>
              </a:ext>
            </a:extLst>
          </p:cNvPr>
          <p:cNvSpPr txBox="1"/>
          <p:nvPr/>
        </p:nvSpPr>
        <p:spPr>
          <a:xfrm>
            <a:off x="4892414" y="4454987"/>
            <a:ext cx="255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C00000"/>
                </a:solidFill>
              </a:rPr>
              <a:t>Usually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defined</a:t>
            </a:r>
            <a:r>
              <a:rPr lang="de-DE" sz="1400" dirty="0">
                <a:solidFill>
                  <a:srgbClr val="C00000"/>
                </a:solidFill>
              </a:rPr>
              <a:t> in </a:t>
            </a:r>
            <a:r>
              <a:rPr lang="de-DE" sz="1400" dirty="0" err="1">
                <a:solidFill>
                  <a:srgbClr val="C00000"/>
                </a:solidFill>
              </a:rPr>
              <a:t>TikZ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preamble</a:t>
            </a:r>
            <a:endParaRPr lang="de-DE" sz="1400" dirty="0">
              <a:solidFill>
                <a:srgbClr val="C00000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81F5C7F-C874-4E4F-BDC9-424EF741DF22}"/>
              </a:ext>
            </a:extLst>
          </p:cNvPr>
          <p:cNvCxnSpPr>
            <a:cxnSpLocks/>
          </p:cNvCxnSpPr>
          <p:nvPr/>
        </p:nvCxnSpPr>
        <p:spPr>
          <a:xfrm flipH="1" flipV="1">
            <a:off x="6305006" y="3577127"/>
            <a:ext cx="60960" cy="877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6920043-1084-46E6-B886-BC06FDAB38E0}"/>
              </a:ext>
            </a:extLst>
          </p:cNvPr>
          <p:cNvSpPr txBox="1"/>
          <p:nvPr/>
        </p:nvSpPr>
        <p:spPr>
          <a:xfrm>
            <a:off x="7613842" y="2362008"/>
            <a:ext cx="25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C00000"/>
                </a:solidFill>
              </a:rPr>
              <a:t>Local</a:t>
            </a:r>
            <a:r>
              <a:rPr lang="de-DE" sz="1400" dirty="0">
                <a:solidFill>
                  <a:srgbClr val="C00000"/>
                </a:solidFill>
              </a:rPr>
              <a:t> Name </a:t>
            </a:r>
            <a:r>
              <a:rPr lang="de-DE" sz="1400" dirty="0" err="1">
                <a:solidFill>
                  <a:srgbClr val="C00000"/>
                </a:solidFill>
              </a:rPr>
              <a:t>of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node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inside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tikzpicture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environment</a:t>
            </a:r>
            <a:endParaRPr lang="de-DE" sz="1400" dirty="0">
              <a:solidFill>
                <a:srgbClr val="C000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3C22919-EFED-4CDE-8E40-CA27F85F1100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8061112" y="2885228"/>
            <a:ext cx="829438" cy="3591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F1E7D887-6B8E-4CBA-B1F6-C6C3140B92DF}"/>
              </a:ext>
            </a:extLst>
          </p:cNvPr>
          <p:cNvSpPr/>
          <p:nvPr/>
        </p:nvSpPr>
        <p:spPr>
          <a:xfrm>
            <a:off x="4362994" y="387450"/>
            <a:ext cx="110393" cy="70983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B201BC-658C-4000-8FA5-05F9683090CB}"/>
              </a:ext>
            </a:extLst>
          </p:cNvPr>
          <p:cNvSpPr txBox="1"/>
          <p:nvPr/>
        </p:nvSpPr>
        <p:spPr>
          <a:xfrm>
            <a:off x="2140506" y="438779"/>
            <a:ext cx="2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C00000"/>
                </a:solidFill>
              </a:rPr>
              <a:t>TikZ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styles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preamble</a:t>
            </a:r>
            <a:r>
              <a:rPr lang="de-DE" sz="1400" dirty="0">
                <a:solidFill>
                  <a:srgbClr val="C00000"/>
                </a:solidFill>
              </a:rPr>
              <a:t> (</a:t>
            </a:r>
            <a:r>
              <a:rPr lang="de-DE" sz="1400" dirty="0" err="1">
                <a:solidFill>
                  <a:srgbClr val="C00000"/>
                </a:solidFill>
              </a:rPr>
              <a:t>local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to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each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tikzpicture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graphic</a:t>
            </a:r>
            <a:r>
              <a:rPr lang="de-DE" sz="1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64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Microsoft Office PowerPoint</Application>
  <PresentationFormat>Breitbild</PresentationFormat>
  <Paragraphs>117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Verdana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Mukherjee, Ashutosh (ITM)</dc:creator>
  <cp:lastModifiedBy>Mukherjee, Ashutosh (ITM)</cp:lastModifiedBy>
  <cp:revision>33</cp:revision>
  <dcterms:created xsi:type="dcterms:W3CDTF">2025-04-13T10:19:51Z</dcterms:created>
  <dcterms:modified xsi:type="dcterms:W3CDTF">2025-04-23T09:42:57Z</dcterms:modified>
</cp:coreProperties>
</file>