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0"/>
  </p:notesMasterIdLst>
  <p:sldIdLst>
    <p:sldId id="256" r:id="rId2"/>
    <p:sldId id="1142" r:id="rId3"/>
    <p:sldId id="1058" r:id="rId4"/>
    <p:sldId id="595" r:id="rId5"/>
    <p:sldId id="1089" r:id="rId6"/>
    <p:sldId id="257" r:id="rId7"/>
    <p:sldId id="258" r:id="rId8"/>
    <p:sldId id="1238" r:id="rId9"/>
    <p:sldId id="259" r:id="rId10"/>
    <p:sldId id="1117" r:id="rId11"/>
    <p:sldId id="260" r:id="rId12"/>
    <p:sldId id="262" r:id="rId13"/>
    <p:sldId id="261" r:id="rId14"/>
    <p:sldId id="1002" r:id="rId15"/>
    <p:sldId id="1003" r:id="rId16"/>
    <p:sldId id="561" r:id="rId17"/>
    <p:sldId id="562" r:id="rId18"/>
    <p:sldId id="563" r:id="rId19"/>
    <p:sldId id="1034" r:id="rId20"/>
    <p:sldId id="1035" r:id="rId21"/>
    <p:sldId id="1036" r:id="rId22"/>
    <p:sldId id="1037" r:id="rId23"/>
    <p:sldId id="1038" r:id="rId24"/>
    <p:sldId id="1040" r:id="rId25"/>
    <p:sldId id="1099" r:id="rId26"/>
    <p:sldId id="1100" r:id="rId27"/>
    <p:sldId id="1101" r:id="rId28"/>
    <p:sldId id="1102" r:id="rId29"/>
    <p:sldId id="1095" r:id="rId30"/>
    <p:sldId id="564" r:id="rId31"/>
    <p:sldId id="573" r:id="rId32"/>
    <p:sldId id="565" r:id="rId33"/>
    <p:sldId id="566" r:id="rId34"/>
    <p:sldId id="567" r:id="rId35"/>
    <p:sldId id="568" r:id="rId36"/>
    <p:sldId id="569" r:id="rId37"/>
    <p:sldId id="570" r:id="rId38"/>
    <p:sldId id="574" r:id="rId39"/>
    <p:sldId id="575" r:id="rId40"/>
    <p:sldId id="605" r:id="rId41"/>
    <p:sldId id="576" r:id="rId42"/>
    <p:sldId id="571" r:id="rId43"/>
    <p:sldId id="572" r:id="rId44"/>
    <p:sldId id="607" r:id="rId45"/>
    <p:sldId id="577" r:id="rId46"/>
    <p:sldId id="593" r:id="rId47"/>
    <p:sldId id="578" r:id="rId48"/>
    <p:sldId id="579" r:id="rId49"/>
    <p:sldId id="580" r:id="rId50"/>
    <p:sldId id="581" r:id="rId51"/>
    <p:sldId id="582" r:id="rId52"/>
    <p:sldId id="583" r:id="rId53"/>
    <p:sldId id="584" r:id="rId54"/>
    <p:sldId id="585" r:id="rId55"/>
    <p:sldId id="586" r:id="rId56"/>
    <p:sldId id="587" r:id="rId57"/>
    <p:sldId id="594" r:id="rId58"/>
    <p:sldId id="768" r:id="rId59"/>
    <p:sldId id="769" r:id="rId60"/>
    <p:sldId id="1001" r:id="rId61"/>
    <p:sldId id="1090" r:id="rId62"/>
    <p:sldId id="1118" r:id="rId63"/>
    <p:sldId id="1004" r:id="rId64"/>
    <p:sldId id="263" r:id="rId65"/>
    <p:sldId id="588" r:id="rId66"/>
    <p:sldId id="589" r:id="rId67"/>
    <p:sldId id="1119" r:id="rId68"/>
    <p:sldId id="1120" r:id="rId69"/>
    <p:sldId id="1121" r:id="rId70"/>
    <p:sldId id="596" r:id="rId71"/>
    <p:sldId id="597" r:id="rId72"/>
    <p:sldId id="1122" r:id="rId73"/>
    <p:sldId id="665" r:id="rId74"/>
    <p:sldId id="666" r:id="rId75"/>
    <p:sldId id="667" r:id="rId76"/>
    <p:sldId id="599" r:id="rId77"/>
    <p:sldId id="600" r:id="rId78"/>
    <p:sldId id="601" r:id="rId79"/>
    <p:sldId id="875" r:id="rId80"/>
    <p:sldId id="602" r:id="rId81"/>
    <p:sldId id="603" r:id="rId82"/>
    <p:sldId id="604" r:id="rId83"/>
    <p:sldId id="606" r:id="rId84"/>
    <p:sldId id="612" r:id="rId85"/>
    <p:sldId id="1239" r:id="rId86"/>
    <p:sldId id="608" r:id="rId87"/>
    <p:sldId id="610" r:id="rId88"/>
    <p:sldId id="611" r:id="rId89"/>
    <p:sldId id="613" r:id="rId90"/>
    <p:sldId id="614" r:id="rId91"/>
    <p:sldId id="615" r:id="rId92"/>
    <p:sldId id="616" r:id="rId93"/>
    <p:sldId id="617" r:id="rId94"/>
    <p:sldId id="621" r:id="rId95"/>
    <p:sldId id="624" r:id="rId96"/>
    <p:sldId id="625" r:id="rId97"/>
    <p:sldId id="623" r:id="rId98"/>
    <p:sldId id="626" r:id="rId99"/>
    <p:sldId id="627" r:id="rId100"/>
    <p:sldId id="628" r:id="rId101"/>
    <p:sldId id="629" r:id="rId102"/>
    <p:sldId id="1240" r:id="rId103"/>
    <p:sldId id="1250" r:id="rId104"/>
    <p:sldId id="1096" r:id="rId105"/>
    <p:sldId id="1097" r:id="rId106"/>
    <p:sldId id="1098" r:id="rId107"/>
    <p:sldId id="630" r:id="rId108"/>
    <p:sldId id="635" r:id="rId109"/>
    <p:sldId id="636" r:id="rId110"/>
    <p:sldId id="639" r:id="rId111"/>
    <p:sldId id="668" r:id="rId112"/>
    <p:sldId id="669" r:id="rId113"/>
    <p:sldId id="670" r:id="rId114"/>
    <p:sldId id="671" r:id="rId115"/>
    <p:sldId id="672" r:id="rId116"/>
    <p:sldId id="673" r:id="rId117"/>
    <p:sldId id="675" r:id="rId118"/>
    <p:sldId id="676" r:id="rId119"/>
    <p:sldId id="677" r:id="rId120"/>
    <p:sldId id="674" r:id="rId121"/>
    <p:sldId id="678" r:id="rId122"/>
    <p:sldId id="679" r:id="rId123"/>
    <p:sldId id="680" r:id="rId124"/>
    <p:sldId id="681" r:id="rId125"/>
    <p:sldId id="682" r:id="rId126"/>
    <p:sldId id="683" r:id="rId127"/>
    <p:sldId id="684" r:id="rId128"/>
    <p:sldId id="685" r:id="rId129"/>
    <p:sldId id="686" r:id="rId130"/>
    <p:sldId id="687" r:id="rId131"/>
    <p:sldId id="688" r:id="rId132"/>
    <p:sldId id="689" r:id="rId133"/>
    <p:sldId id="690" r:id="rId134"/>
    <p:sldId id="691" r:id="rId135"/>
    <p:sldId id="692" r:id="rId136"/>
    <p:sldId id="693" r:id="rId137"/>
    <p:sldId id="694" r:id="rId138"/>
    <p:sldId id="695" r:id="rId139"/>
    <p:sldId id="699" r:id="rId140"/>
    <p:sldId id="696" r:id="rId141"/>
    <p:sldId id="700" r:id="rId142"/>
    <p:sldId id="701" r:id="rId143"/>
    <p:sldId id="702" r:id="rId144"/>
    <p:sldId id="707" r:id="rId145"/>
    <p:sldId id="708" r:id="rId146"/>
    <p:sldId id="709" r:id="rId147"/>
    <p:sldId id="710" r:id="rId148"/>
    <p:sldId id="711" r:id="rId149"/>
    <p:sldId id="715" r:id="rId150"/>
    <p:sldId id="712" r:id="rId151"/>
    <p:sldId id="716" r:id="rId152"/>
    <p:sldId id="713" r:id="rId153"/>
    <p:sldId id="718" r:id="rId154"/>
    <p:sldId id="719" r:id="rId155"/>
    <p:sldId id="714" r:id="rId156"/>
    <p:sldId id="720" r:id="rId157"/>
    <p:sldId id="721" r:id="rId158"/>
    <p:sldId id="722" r:id="rId159"/>
    <p:sldId id="723" r:id="rId160"/>
    <p:sldId id="724" r:id="rId161"/>
    <p:sldId id="725" r:id="rId162"/>
    <p:sldId id="726" r:id="rId163"/>
    <p:sldId id="990" r:id="rId164"/>
    <p:sldId id="991" r:id="rId165"/>
    <p:sldId id="992" r:id="rId166"/>
    <p:sldId id="993" r:id="rId167"/>
    <p:sldId id="994" r:id="rId168"/>
    <p:sldId id="995" r:id="rId169"/>
    <p:sldId id="996" r:id="rId170"/>
    <p:sldId id="1000" r:id="rId171"/>
    <p:sldId id="997" r:id="rId172"/>
    <p:sldId id="998" r:id="rId173"/>
    <p:sldId id="999" r:id="rId174"/>
    <p:sldId id="748" r:id="rId175"/>
    <p:sldId id="1251" r:id="rId176"/>
    <p:sldId id="749" r:id="rId177"/>
    <p:sldId id="750" r:id="rId178"/>
    <p:sldId id="751" r:id="rId179"/>
    <p:sldId id="752" r:id="rId180"/>
    <p:sldId id="745" r:id="rId181"/>
    <p:sldId id="741" r:id="rId182"/>
    <p:sldId id="1252" r:id="rId183"/>
    <p:sldId id="1253" r:id="rId184"/>
    <p:sldId id="744" r:id="rId185"/>
    <p:sldId id="746" r:id="rId186"/>
    <p:sldId id="753" r:id="rId187"/>
    <p:sldId id="754" r:id="rId188"/>
    <p:sldId id="755" r:id="rId189"/>
    <p:sldId id="756" r:id="rId190"/>
    <p:sldId id="757" r:id="rId191"/>
    <p:sldId id="758" r:id="rId192"/>
    <p:sldId id="759" r:id="rId193"/>
    <p:sldId id="760" r:id="rId194"/>
    <p:sldId id="1091" r:id="rId195"/>
    <p:sldId id="761" r:id="rId196"/>
    <p:sldId id="762" r:id="rId197"/>
    <p:sldId id="763" r:id="rId198"/>
    <p:sldId id="764" r:id="rId199"/>
    <p:sldId id="765" r:id="rId200"/>
    <p:sldId id="766" r:id="rId201"/>
    <p:sldId id="767" r:id="rId202"/>
    <p:sldId id="796" r:id="rId203"/>
    <p:sldId id="323" r:id="rId204"/>
    <p:sldId id="797" r:id="rId205"/>
    <p:sldId id="798" r:id="rId206"/>
    <p:sldId id="799" r:id="rId207"/>
    <p:sldId id="800" r:id="rId208"/>
    <p:sldId id="802" r:id="rId209"/>
    <p:sldId id="801" r:id="rId210"/>
    <p:sldId id="803" r:id="rId211"/>
    <p:sldId id="859" r:id="rId212"/>
    <p:sldId id="860" r:id="rId213"/>
    <p:sldId id="862" r:id="rId214"/>
    <p:sldId id="863" r:id="rId215"/>
    <p:sldId id="357" r:id="rId216"/>
    <p:sldId id="440" r:id="rId217"/>
    <p:sldId id="864" r:id="rId218"/>
    <p:sldId id="869" r:id="rId219"/>
    <p:sldId id="865" r:id="rId220"/>
    <p:sldId id="866" r:id="rId221"/>
    <p:sldId id="867" r:id="rId222"/>
    <p:sldId id="868" r:id="rId223"/>
    <p:sldId id="870" r:id="rId224"/>
    <p:sldId id="871" r:id="rId225"/>
    <p:sldId id="872" r:id="rId226"/>
    <p:sldId id="873" r:id="rId227"/>
    <p:sldId id="874" r:id="rId228"/>
    <p:sldId id="861" r:id="rId229"/>
    <p:sldId id="876" r:id="rId230"/>
    <p:sldId id="877" r:id="rId231"/>
    <p:sldId id="878" r:id="rId232"/>
    <p:sldId id="879" r:id="rId233"/>
    <p:sldId id="880" r:id="rId234"/>
    <p:sldId id="881" r:id="rId235"/>
    <p:sldId id="882" r:id="rId236"/>
    <p:sldId id="883" r:id="rId237"/>
    <p:sldId id="884" r:id="rId238"/>
    <p:sldId id="885" r:id="rId239"/>
    <p:sldId id="886" r:id="rId240"/>
    <p:sldId id="916" r:id="rId241"/>
    <p:sldId id="917" r:id="rId242"/>
    <p:sldId id="918" r:id="rId243"/>
    <p:sldId id="919" r:id="rId244"/>
    <p:sldId id="920" r:id="rId245"/>
    <p:sldId id="921" r:id="rId246"/>
    <p:sldId id="922" r:id="rId247"/>
    <p:sldId id="1092" r:id="rId248"/>
    <p:sldId id="1093" r:id="rId249"/>
    <p:sldId id="1094" r:id="rId250"/>
    <p:sldId id="926" r:id="rId251"/>
    <p:sldId id="927" r:id="rId252"/>
    <p:sldId id="928" r:id="rId253"/>
    <p:sldId id="929" r:id="rId254"/>
    <p:sldId id="930" r:id="rId255"/>
    <p:sldId id="931" r:id="rId256"/>
    <p:sldId id="932" r:id="rId257"/>
    <p:sldId id="933" r:id="rId258"/>
    <p:sldId id="934" r:id="rId259"/>
    <p:sldId id="935" r:id="rId260"/>
    <p:sldId id="936" r:id="rId261"/>
    <p:sldId id="937" r:id="rId262"/>
    <p:sldId id="938" r:id="rId263"/>
    <p:sldId id="939" r:id="rId264"/>
    <p:sldId id="940" r:id="rId265"/>
    <p:sldId id="941" r:id="rId266"/>
    <p:sldId id="942" r:id="rId267"/>
    <p:sldId id="943" r:id="rId268"/>
    <p:sldId id="945" r:id="rId269"/>
    <p:sldId id="944" r:id="rId270"/>
    <p:sldId id="946" r:id="rId271"/>
    <p:sldId id="947" r:id="rId272"/>
    <p:sldId id="559" r:id="rId273"/>
    <p:sldId id="391" r:id="rId274"/>
    <p:sldId id="392" r:id="rId275"/>
    <p:sldId id="948" r:id="rId276"/>
    <p:sldId id="949" r:id="rId277"/>
    <p:sldId id="950" r:id="rId278"/>
    <p:sldId id="970" r:id="rId279"/>
    <p:sldId id="972" r:id="rId280"/>
    <p:sldId id="973" r:id="rId281"/>
    <p:sldId id="974" r:id="rId282"/>
    <p:sldId id="975" r:id="rId283"/>
    <p:sldId id="976" r:id="rId284"/>
    <p:sldId id="971" r:id="rId285"/>
    <p:sldId id="977" r:id="rId286"/>
    <p:sldId id="978" r:id="rId287"/>
    <p:sldId id="979" r:id="rId288"/>
    <p:sldId id="980" r:id="rId289"/>
    <p:sldId id="981" r:id="rId290"/>
    <p:sldId id="982" r:id="rId291"/>
    <p:sldId id="983" r:id="rId292"/>
    <p:sldId id="985" r:id="rId293"/>
    <p:sldId id="984" r:id="rId294"/>
    <p:sldId id="986" r:id="rId295"/>
    <p:sldId id="987" r:id="rId296"/>
    <p:sldId id="988" r:id="rId297"/>
    <p:sldId id="989" r:id="rId298"/>
    <p:sldId id="1005" r:id="rId299"/>
    <p:sldId id="1006" r:id="rId300"/>
    <p:sldId id="1007" r:id="rId301"/>
    <p:sldId id="1010" r:id="rId302"/>
    <p:sldId id="1008" r:id="rId303"/>
    <p:sldId id="1011" r:id="rId304"/>
    <p:sldId id="1009" r:id="rId305"/>
    <p:sldId id="1103" r:id="rId306"/>
    <p:sldId id="1104" r:id="rId307"/>
    <p:sldId id="1012" r:id="rId308"/>
    <p:sldId id="1013" r:id="rId309"/>
    <p:sldId id="1015" r:id="rId310"/>
    <p:sldId id="1025" r:id="rId311"/>
    <p:sldId id="1016" r:id="rId312"/>
    <p:sldId id="1026" r:id="rId313"/>
    <p:sldId id="1027" r:id="rId314"/>
    <p:sldId id="1028" r:id="rId315"/>
    <p:sldId id="1029" r:id="rId316"/>
    <p:sldId id="1030" r:id="rId317"/>
    <p:sldId id="1031" r:id="rId318"/>
    <p:sldId id="1032" r:id="rId319"/>
    <p:sldId id="1033" r:id="rId320"/>
    <p:sldId id="1041" r:id="rId321"/>
    <p:sldId id="1042" r:id="rId322"/>
    <p:sldId id="1043" r:id="rId323"/>
    <p:sldId id="1044" r:id="rId324"/>
    <p:sldId id="1045" r:id="rId325"/>
    <p:sldId id="1046" r:id="rId326"/>
    <p:sldId id="1049" r:id="rId327"/>
    <p:sldId id="1050" r:id="rId328"/>
    <p:sldId id="1051" r:id="rId329"/>
    <p:sldId id="1053" r:id="rId330"/>
    <p:sldId id="1052" r:id="rId331"/>
    <p:sldId id="1054" r:id="rId332"/>
    <p:sldId id="1055" r:id="rId333"/>
    <p:sldId id="1056" r:id="rId334"/>
    <p:sldId id="558" r:id="rId335"/>
    <p:sldId id="393" r:id="rId336"/>
    <p:sldId id="394" r:id="rId337"/>
    <p:sldId id="395" r:id="rId338"/>
    <p:sldId id="907" r:id="rId339"/>
    <p:sldId id="1057" r:id="rId340"/>
    <p:sldId id="906" r:id="rId341"/>
    <p:sldId id="908" r:id="rId342"/>
    <p:sldId id="912" r:id="rId343"/>
    <p:sldId id="913" r:id="rId344"/>
    <p:sldId id="1059" r:id="rId345"/>
    <p:sldId id="406" r:id="rId346"/>
    <p:sldId id="407" r:id="rId347"/>
    <p:sldId id="1048" r:id="rId348"/>
    <p:sldId id="1047" r:id="rId349"/>
    <p:sldId id="1062" r:id="rId350"/>
    <p:sldId id="1063" r:id="rId351"/>
    <p:sldId id="1064" r:id="rId352"/>
    <p:sldId id="1065" r:id="rId353"/>
    <p:sldId id="1066" r:id="rId354"/>
    <p:sldId id="1067" r:id="rId355"/>
    <p:sldId id="1068" r:id="rId356"/>
    <p:sldId id="1069" r:id="rId357"/>
    <p:sldId id="1070" r:id="rId358"/>
    <p:sldId id="1071" r:id="rId359"/>
    <p:sldId id="1072" r:id="rId360"/>
    <p:sldId id="1073" r:id="rId361"/>
    <p:sldId id="1105" r:id="rId362"/>
    <p:sldId id="1076" r:id="rId363"/>
    <p:sldId id="1256" r:id="rId364"/>
    <p:sldId id="1077" r:id="rId365"/>
    <p:sldId id="1078" r:id="rId366"/>
    <p:sldId id="1079" r:id="rId367"/>
    <p:sldId id="1074" r:id="rId368"/>
    <p:sldId id="1075" r:id="rId369"/>
    <p:sldId id="1087" r:id="rId370"/>
    <p:sldId id="1080" r:id="rId371"/>
    <p:sldId id="1081" r:id="rId372"/>
    <p:sldId id="1082" r:id="rId373"/>
    <p:sldId id="1083" r:id="rId374"/>
    <p:sldId id="1084" r:id="rId375"/>
    <p:sldId id="1085" r:id="rId376"/>
    <p:sldId id="1086" r:id="rId377"/>
    <p:sldId id="1088" r:id="rId378"/>
    <p:sldId id="1224" r:id="rId379"/>
    <p:sldId id="1225" r:id="rId380"/>
    <p:sldId id="1226" r:id="rId381"/>
    <p:sldId id="1106" r:id="rId382"/>
    <p:sldId id="1107" r:id="rId383"/>
    <p:sldId id="1108" r:id="rId384"/>
    <p:sldId id="1109" r:id="rId385"/>
    <p:sldId id="1110" r:id="rId386"/>
    <p:sldId id="1111" r:id="rId387"/>
    <p:sldId id="1112" r:id="rId388"/>
    <p:sldId id="1113" r:id="rId389"/>
    <p:sldId id="1213" r:id="rId390"/>
    <p:sldId id="1126" r:id="rId391"/>
    <p:sldId id="1127" r:id="rId392"/>
    <p:sldId id="1128" r:id="rId393"/>
    <p:sldId id="1130" r:id="rId394"/>
    <p:sldId id="1129" r:id="rId395"/>
    <p:sldId id="1131" r:id="rId396"/>
    <p:sldId id="1143" r:id="rId397"/>
    <p:sldId id="1144" r:id="rId398"/>
    <p:sldId id="1145" r:id="rId399"/>
    <p:sldId id="1146" r:id="rId400"/>
    <p:sldId id="1147" r:id="rId401"/>
    <p:sldId id="1148" r:id="rId402"/>
    <p:sldId id="1149" r:id="rId403"/>
    <p:sldId id="1150" r:id="rId404"/>
    <p:sldId id="1137" r:id="rId405"/>
    <p:sldId id="1151" r:id="rId406"/>
    <p:sldId id="1139" r:id="rId407"/>
    <p:sldId id="1152" r:id="rId408"/>
    <p:sldId id="1154" r:id="rId409"/>
    <p:sldId id="1155" r:id="rId410"/>
    <p:sldId id="1217" r:id="rId411"/>
    <p:sldId id="1156" r:id="rId412"/>
    <p:sldId id="1218" r:id="rId413"/>
    <p:sldId id="1219" r:id="rId414"/>
    <p:sldId id="1153" r:id="rId415"/>
    <p:sldId id="1204" r:id="rId416"/>
    <p:sldId id="1214" r:id="rId417"/>
    <p:sldId id="1176" r:id="rId418"/>
    <p:sldId id="1177" r:id="rId419"/>
    <p:sldId id="1178" r:id="rId420"/>
    <p:sldId id="1185" r:id="rId421"/>
    <p:sldId id="1189" r:id="rId422"/>
    <p:sldId id="1186" r:id="rId423"/>
    <p:sldId id="1187" r:id="rId424"/>
    <p:sldId id="1188" r:id="rId425"/>
    <p:sldId id="1190" r:id="rId426"/>
    <p:sldId id="1223" r:id="rId427"/>
    <p:sldId id="1215" r:id="rId428"/>
    <p:sldId id="1182" r:id="rId429"/>
    <p:sldId id="1183" r:id="rId430"/>
    <p:sldId id="1157" r:id="rId431"/>
    <p:sldId id="1191" r:id="rId432"/>
    <p:sldId id="1192" r:id="rId433"/>
    <p:sldId id="1193" r:id="rId434"/>
    <p:sldId id="1194" r:id="rId435"/>
    <p:sldId id="1195" r:id="rId436"/>
    <p:sldId id="1196" r:id="rId437"/>
    <p:sldId id="1197" r:id="rId438"/>
    <p:sldId id="1198" r:id="rId439"/>
    <p:sldId id="1199" r:id="rId440"/>
    <p:sldId id="1200" r:id="rId441"/>
    <p:sldId id="1201" r:id="rId442"/>
    <p:sldId id="1202" r:id="rId443"/>
    <p:sldId id="1170" r:id="rId444"/>
    <p:sldId id="1203" r:id="rId445"/>
    <p:sldId id="1220" r:id="rId446"/>
    <p:sldId id="1221" r:id="rId447"/>
    <p:sldId id="1222" r:id="rId448"/>
    <p:sldId id="1216" r:id="rId449"/>
    <p:sldId id="1171" r:id="rId450"/>
    <p:sldId id="1172" r:id="rId451"/>
    <p:sldId id="1205" r:id="rId452"/>
    <p:sldId id="1206" r:id="rId453"/>
    <p:sldId id="1209" r:id="rId454"/>
    <p:sldId id="1210" r:id="rId455"/>
    <p:sldId id="1254" r:id="rId456"/>
    <p:sldId id="1207" r:id="rId457"/>
    <p:sldId id="1208" r:id="rId458"/>
    <p:sldId id="1212" r:id="rId459"/>
    <p:sldId id="1227" r:id="rId460"/>
    <p:sldId id="1231" r:id="rId461"/>
    <p:sldId id="1232" r:id="rId462"/>
    <p:sldId id="1228" r:id="rId463"/>
    <p:sldId id="1229" r:id="rId464"/>
    <p:sldId id="1230" r:id="rId465"/>
    <p:sldId id="1233" r:id="rId466"/>
    <p:sldId id="1234" r:id="rId467"/>
    <p:sldId id="1235" r:id="rId468"/>
    <p:sldId id="1236" r:id="rId469"/>
    <p:sldId id="1237" r:id="rId470"/>
    <p:sldId id="1241" r:id="rId471"/>
    <p:sldId id="1242" r:id="rId472"/>
    <p:sldId id="1243" r:id="rId473"/>
    <p:sldId id="1244" r:id="rId474"/>
    <p:sldId id="1245" r:id="rId475"/>
    <p:sldId id="1246" r:id="rId476"/>
    <p:sldId id="1247" r:id="rId477"/>
    <p:sldId id="1248" r:id="rId478"/>
    <p:sldId id="1255" r:id="rId4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737" autoAdjust="0"/>
  </p:normalViewPr>
  <p:slideViewPr>
    <p:cSldViewPr snapToGrid="0">
      <p:cViewPr varScale="1">
        <p:scale>
          <a:sx n="71" d="100"/>
          <a:sy n="71" d="100"/>
        </p:scale>
        <p:origin x="360" y="66"/>
      </p:cViewPr>
      <p:guideLst/>
    </p:cSldViewPr>
  </p:slideViewPr>
  <p:outlineViewPr>
    <p:cViewPr>
      <p:scale>
        <a:sx n="33" d="100"/>
        <a:sy n="33" d="100"/>
      </p:scale>
      <p:origin x="0" y="-54402"/>
    </p:cViewPr>
  </p:outlineViewPr>
  <p:notesTextViewPr>
    <p:cViewPr>
      <p:scale>
        <a:sx n="1" d="1"/>
        <a:sy n="1" d="1"/>
      </p:scale>
      <p:origin x="0" y="0"/>
    </p:cViewPr>
  </p:notesTextViewPr>
  <p:sorterViewPr>
    <p:cViewPr>
      <p:scale>
        <a:sx n="140" d="100"/>
        <a:sy n="140" d="100"/>
      </p:scale>
      <p:origin x="0" y="0"/>
    </p:cViewPr>
  </p:sorterViewPr>
  <p:notesViewPr>
    <p:cSldViewPr snapToGrid="0">
      <p:cViewPr varScale="1">
        <p:scale>
          <a:sx n="57" d="100"/>
          <a:sy n="57" d="100"/>
        </p:scale>
        <p:origin x="2496" y="84"/>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slide" Target="slides/slide466.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slide" Target="slides/slide47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viewProps" Target="view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theme" Target="theme/theme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CF42A-E626-430A-8C62-EAACAD933A17}" type="datetimeFigureOut">
              <a:rPr lang="en-US" smtClean="0"/>
              <a:t>10/31/2015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82822-F386-4729-8F8C-ED8DB61EC996}" type="slidenum">
              <a:rPr lang="en-US" smtClean="0"/>
              <a:t>‹#›</a:t>
            </a:fld>
            <a:endParaRPr lang="en-US"/>
          </a:p>
        </p:txBody>
      </p:sp>
    </p:spTree>
    <p:extLst>
      <p:ext uri="{BB962C8B-B14F-4D97-AF65-F5344CB8AC3E}">
        <p14:creationId xmlns:p14="http://schemas.microsoft.com/office/powerpoint/2010/main" val="154287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82822-F386-4729-8F8C-ED8DB61EC996}" type="slidenum">
              <a:rPr lang="en-US" smtClean="0"/>
              <a:t>11</a:t>
            </a:fld>
            <a:endParaRPr lang="en-US"/>
          </a:p>
        </p:txBody>
      </p:sp>
    </p:spTree>
    <p:extLst>
      <p:ext uri="{BB962C8B-B14F-4D97-AF65-F5344CB8AC3E}">
        <p14:creationId xmlns:p14="http://schemas.microsoft.com/office/powerpoint/2010/main" val="458671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82822-F386-4729-8F8C-ED8DB61EC996}" type="slidenum">
              <a:rPr lang="en-US" smtClean="0"/>
              <a:t>12</a:t>
            </a:fld>
            <a:endParaRPr lang="en-US"/>
          </a:p>
        </p:txBody>
      </p:sp>
    </p:spTree>
    <p:extLst>
      <p:ext uri="{BB962C8B-B14F-4D97-AF65-F5344CB8AC3E}">
        <p14:creationId xmlns:p14="http://schemas.microsoft.com/office/powerpoint/2010/main" val="3790781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82822-F386-4729-8F8C-ED8DB61EC996}" type="slidenum">
              <a:rPr lang="en-US" smtClean="0"/>
              <a:t>245</a:t>
            </a:fld>
            <a:endParaRPr lang="en-US"/>
          </a:p>
        </p:txBody>
      </p:sp>
    </p:spTree>
    <p:extLst>
      <p:ext uri="{BB962C8B-B14F-4D97-AF65-F5344CB8AC3E}">
        <p14:creationId xmlns:p14="http://schemas.microsoft.com/office/powerpoint/2010/main" val="355585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95CE4A-900C-4743-972E-814B8A23016A}"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89C4E-01B2-416F-B1AB-7FA125C78B1A}" type="slidenum">
              <a:rPr lang="en-US" smtClean="0"/>
              <a:t>‹#›</a:t>
            </a:fld>
            <a:endParaRPr lang="en-US"/>
          </a:p>
        </p:txBody>
      </p:sp>
    </p:spTree>
    <p:extLst>
      <p:ext uri="{BB962C8B-B14F-4D97-AF65-F5344CB8AC3E}">
        <p14:creationId xmlns:p14="http://schemas.microsoft.com/office/powerpoint/2010/main" val="32498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5CE4A-900C-4743-972E-814B8A23016A}"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89C4E-01B2-416F-B1AB-7FA125C78B1A}" type="slidenum">
              <a:rPr lang="en-US" smtClean="0"/>
              <a:t>‹#›</a:t>
            </a:fld>
            <a:endParaRPr lang="en-US"/>
          </a:p>
        </p:txBody>
      </p:sp>
    </p:spTree>
    <p:extLst>
      <p:ext uri="{BB962C8B-B14F-4D97-AF65-F5344CB8AC3E}">
        <p14:creationId xmlns:p14="http://schemas.microsoft.com/office/powerpoint/2010/main" val="403485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5CE4A-900C-4743-972E-814B8A23016A}"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89C4E-01B2-416F-B1AB-7FA125C78B1A}" type="slidenum">
              <a:rPr lang="en-US" smtClean="0"/>
              <a:t>‹#›</a:t>
            </a:fld>
            <a:endParaRPr lang="en-US"/>
          </a:p>
        </p:txBody>
      </p:sp>
    </p:spTree>
    <p:extLst>
      <p:ext uri="{BB962C8B-B14F-4D97-AF65-F5344CB8AC3E}">
        <p14:creationId xmlns:p14="http://schemas.microsoft.com/office/powerpoint/2010/main" val="146204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5CE4A-900C-4743-972E-814B8A23016A}"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89C4E-01B2-416F-B1AB-7FA125C78B1A}" type="slidenum">
              <a:rPr lang="en-US" smtClean="0"/>
              <a:t>‹#›</a:t>
            </a:fld>
            <a:endParaRPr lang="en-US"/>
          </a:p>
        </p:txBody>
      </p:sp>
    </p:spTree>
    <p:extLst>
      <p:ext uri="{BB962C8B-B14F-4D97-AF65-F5344CB8AC3E}">
        <p14:creationId xmlns:p14="http://schemas.microsoft.com/office/powerpoint/2010/main" val="425066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5CE4A-900C-4743-972E-814B8A23016A}"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89C4E-01B2-416F-B1AB-7FA125C78B1A}" type="slidenum">
              <a:rPr lang="en-US" smtClean="0"/>
              <a:t>‹#›</a:t>
            </a:fld>
            <a:endParaRPr lang="en-US"/>
          </a:p>
        </p:txBody>
      </p:sp>
    </p:spTree>
    <p:extLst>
      <p:ext uri="{BB962C8B-B14F-4D97-AF65-F5344CB8AC3E}">
        <p14:creationId xmlns:p14="http://schemas.microsoft.com/office/powerpoint/2010/main" val="24314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95CE4A-900C-4743-972E-814B8A23016A}"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89C4E-01B2-416F-B1AB-7FA125C78B1A}" type="slidenum">
              <a:rPr lang="en-US" smtClean="0"/>
              <a:t>‹#›</a:t>
            </a:fld>
            <a:endParaRPr lang="en-US"/>
          </a:p>
        </p:txBody>
      </p:sp>
    </p:spTree>
    <p:extLst>
      <p:ext uri="{BB962C8B-B14F-4D97-AF65-F5344CB8AC3E}">
        <p14:creationId xmlns:p14="http://schemas.microsoft.com/office/powerpoint/2010/main" val="406745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95CE4A-900C-4743-972E-814B8A23016A}" type="datetimeFigureOut">
              <a:rPr lang="en-US" smtClean="0"/>
              <a:t>10/31/2015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589C4E-01B2-416F-B1AB-7FA125C78B1A}" type="slidenum">
              <a:rPr lang="en-US" smtClean="0"/>
              <a:t>‹#›</a:t>
            </a:fld>
            <a:endParaRPr lang="en-US"/>
          </a:p>
        </p:txBody>
      </p:sp>
    </p:spTree>
    <p:extLst>
      <p:ext uri="{BB962C8B-B14F-4D97-AF65-F5344CB8AC3E}">
        <p14:creationId xmlns:p14="http://schemas.microsoft.com/office/powerpoint/2010/main" val="323128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95CE4A-900C-4743-972E-814B8A23016A}" type="datetimeFigureOut">
              <a:rPr lang="en-US" smtClean="0"/>
              <a:t>10/31/2015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589C4E-01B2-416F-B1AB-7FA125C78B1A}" type="slidenum">
              <a:rPr lang="en-US" smtClean="0"/>
              <a:t>‹#›</a:t>
            </a:fld>
            <a:endParaRPr lang="en-US"/>
          </a:p>
        </p:txBody>
      </p:sp>
    </p:spTree>
    <p:extLst>
      <p:ext uri="{BB962C8B-B14F-4D97-AF65-F5344CB8AC3E}">
        <p14:creationId xmlns:p14="http://schemas.microsoft.com/office/powerpoint/2010/main" val="257202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5CE4A-900C-4743-972E-814B8A23016A}" type="datetimeFigureOut">
              <a:rPr lang="en-US" smtClean="0"/>
              <a:t>10/31/2015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589C4E-01B2-416F-B1AB-7FA125C78B1A}" type="slidenum">
              <a:rPr lang="en-US" smtClean="0"/>
              <a:t>‹#›</a:t>
            </a:fld>
            <a:endParaRPr lang="en-US"/>
          </a:p>
        </p:txBody>
      </p:sp>
    </p:spTree>
    <p:extLst>
      <p:ext uri="{BB962C8B-B14F-4D97-AF65-F5344CB8AC3E}">
        <p14:creationId xmlns:p14="http://schemas.microsoft.com/office/powerpoint/2010/main" val="428720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5CE4A-900C-4743-972E-814B8A23016A}"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89C4E-01B2-416F-B1AB-7FA125C78B1A}" type="slidenum">
              <a:rPr lang="en-US" smtClean="0"/>
              <a:t>‹#›</a:t>
            </a:fld>
            <a:endParaRPr lang="en-US"/>
          </a:p>
        </p:txBody>
      </p:sp>
    </p:spTree>
    <p:extLst>
      <p:ext uri="{BB962C8B-B14F-4D97-AF65-F5344CB8AC3E}">
        <p14:creationId xmlns:p14="http://schemas.microsoft.com/office/powerpoint/2010/main" val="53801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5CE4A-900C-4743-972E-814B8A23016A}"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89C4E-01B2-416F-B1AB-7FA125C78B1A}" type="slidenum">
              <a:rPr lang="en-US" smtClean="0"/>
              <a:t>‹#›</a:t>
            </a:fld>
            <a:endParaRPr lang="en-US"/>
          </a:p>
        </p:txBody>
      </p:sp>
    </p:spTree>
    <p:extLst>
      <p:ext uri="{BB962C8B-B14F-4D97-AF65-F5344CB8AC3E}">
        <p14:creationId xmlns:p14="http://schemas.microsoft.com/office/powerpoint/2010/main" val="193927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5CE4A-900C-4743-972E-814B8A23016A}" type="datetimeFigureOut">
              <a:rPr lang="en-US" smtClean="0"/>
              <a:t>10/31/2015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89C4E-01B2-416F-B1AB-7FA125C78B1A}" type="slidenum">
              <a:rPr lang="en-US" smtClean="0"/>
              <a:t>‹#›</a:t>
            </a:fld>
            <a:endParaRPr lang="en-US"/>
          </a:p>
        </p:txBody>
      </p:sp>
    </p:spTree>
    <p:extLst>
      <p:ext uri="{BB962C8B-B14F-4D97-AF65-F5344CB8AC3E}">
        <p14:creationId xmlns:p14="http://schemas.microsoft.com/office/powerpoint/2010/main" val="1355826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www.amazon.com/Parsing-Techniques-Practical-Monographs-Computer/dp/038720248X/ref=sr_1_1?s=books&amp;ie=UTF8&amp;qid=1442600192&amp;sr=1-1&amp;keywords=parsing+techniques" TargetMode="Externa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2" Type="http://schemas.openxmlformats.org/officeDocument/2006/relationships/hyperlink" Target="https://theantlrguy.atlassian.net/wiki/display/ANTLR4/Grammar+Structure#GrammarStructure-TokensSe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2" Type="http://schemas.openxmlformats.org/officeDocument/2006/relationships/hyperlink" Target="https://github.com/antlr/grammars-v4" TargetMode="Externa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slide" Target="slide38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ANTLR</a:t>
            </a:r>
            <a:endParaRPr lang="en-US" dirty="0"/>
          </a:p>
        </p:txBody>
      </p:sp>
      <p:sp>
        <p:nvSpPr>
          <p:cNvPr id="3" name="Subtitle 2"/>
          <p:cNvSpPr>
            <a:spLocks noGrp="1"/>
          </p:cNvSpPr>
          <p:nvPr>
            <p:ph type="subTitle" idx="1"/>
          </p:nvPr>
        </p:nvSpPr>
        <p:spPr/>
        <p:txBody>
          <a:bodyPr/>
          <a:lstStyle/>
          <a:p>
            <a:r>
              <a:rPr lang="en-US" dirty="0" smtClean="0"/>
              <a:t>(</a:t>
            </a:r>
            <a:r>
              <a:rPr lang="en-US" dirty="0" err="1"/>
              <a:t>ANother</a:t>
            </a:r>
            <a:r>
              <a:rPr lang="en-US" dirty="0"/>
              <a:t> Tool for Language </a:t>
            </a:r>
            <a:r>
              <a:rPr lang="en-US" dirty="0" smtClean="0"/>
              <a:t>Recognition)</a:t>
            </a:r>
            <a:endParaRPr lang="en-US" dirty="0"/>
          </a:p>
        </p:txBody>
      </p:sp>
      <p:sp>
        <p:nvSpPr>
          <p:cNvPr id="4" name="TextBox 3"/>
          <p:cNvSpPr txBox="1"/>
          <p:nvPr/>
        </p:nvSpPr>
        <p:spPr>
          <a:xfrm>
            <a:off x="10139082" y="6051176"/>
            <a:ext cx="1740669" cy="646331"/>
          </a:xfrm>
          <a:prstGeom prst="rect">
            <a:avLst/>
          </a:prstGeom>
          <a:noFill/>
        </p:spPr>
        <p:txBody>
          <a:bodyPr wrap="none" rtlCol="0">
            <a:spAutoFit/>
          </a:bodyPr>
          <a:lstStyle/>
          <a:p>
            <a:r>
              <a:rPr lang="en-US" dirty="0" smtClean="0">
                <a:solidFill>
                  <a:schemeClr val="bg1">
                    <a:lumMod val="65000"/>
                  </a:schemeClr>
                </a:solidFill>
              </a:rPr>
              <a:t>Roger L. Costello</a:t>
            </a:r>
          </a:p>
          <a:p>
            <a:r>
              <a:rPr lang="en-US" dirty="0" smtClean="0">
                <a:solidFill>
                  <a:schemeClr val="bg1">
                    <a:lumMod val="65000"/>
                  </a:schemeClr>
                </a:solidFill>
              </a:rPr>
              <a:t>September 2015</a:t>
            </a:r>
            <a:endParaRPr lang="en-US" dirty="0">
              <a:solidFill>
                <a:schemeClr val="bg1">
                  <a:lumMod val="65000"/>
                </a:schemeClr>
              </a:solidFill>
            </a:endParaRPr>
          </a:p>
        </p:txBody>
      </p:sp>
      <p:sp>
        <p:nvSpPr>
          <p:cNvPr id="5" name="Rectangle 4"/>
          <p:cNvSpPr/>
          <p:nvPr/>
        </p:nvSpPr>
        <p:spPr>
          <a:xfrm>
            <a:off x="170329" y="5750005"/>
            <a:ext cx="6096000" cy="830997"/>
          </a:xfrm>
          <a:prstGeom prst="rect">
            <a:avLst/>
          </a:prstGeom>
          <a:ln>
            <a:solidFill>
              <a:schemeClr val="bg1">
                <a:lumMod val="75000"/>
              </a:schemeClr>
            </a:solidFill>
          </a:ln>
        </p:spPr>
        <p:txBody>
          <a:bodyPr>
            <a:spAutoFit/>
          </a:bodyPr>
          <a:lstStyle/>
          <a:p>
            <a:r>
              <a:rPr lang="en-US" sz="1200"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Approved </a:t>
            </a:r>
            <a:r>
              <a:rPr lang="en-US" sz="1200" dirty="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for Public Release; Distribution Unlimited. Case Number </a:t>
            </a:r>
            <a:r>
              <a:rPr lang="en-US" sz="1200"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15-2978. </a:t>
            </a:r>
            <a:r>
              <a:rPr lang="en-US" sz="1200" dirty="0" smtClean="0">
                <a:solidFill>
                  <a:schemeClr val="bg1">
                    <a:lumMod val="65000"/>
                  </a:schemeClr>
                </a:solidFill>
                <a:latin typeface="Times New Roman" panose="02020603050405020304" pitchFamily="18" charset="0"/>
                <a:cs typeface="Times New Roman" panose="02020603050405020304" pitchFamily="18" charset="0"/>
              </a:rPr>
              <a:t>The </a:t>
            </a:r>
            <a:r>
              <a:rPr lang="en-US" sz="1200" dirty="0">
                <a:solidFill>
                  <a:schemeClr val="bg1">
                    <a:lumMod val="65000"/>
                  </a:schemeClr>
                </a:solidFill>
                <a:latin typeface="Times New Roman" panose="02020603050405020304" pitchFamily="18" charset="0"/>
                <a:cs typeface="Times New Roman" panose="02020603050405020304" pitchFamily="18" charset="0"/>
              </a:rPr>
              <a:t>author's affiliation with The MITRE Corporation is provided for identification purposes only, and is not intended to convey or imply MITRE's concurrence with, or support for, the positions, opinions or viewpoints expressed by the </a:t>
            </a:r>
            <a:r>
              <a:rPr lang="en-US" sz="1200" dirty="0" smtClean="0">
                <a:solidFill>
                  <a:schemeClr val="bg1">
                    <a:lumMod val="65000"/>
                  </a:schemeClr>
                </a:solidFill>
                <a:latin typeface="Times New Roman" panose="02020603050405020304" pitchFamily="18" charset="0"/>
                <a:cs typeface="Times New Roman" panose="02020603050405020304" pitchFamily="18" charset="0"/>
              </a:rPr>
              <a:t>author</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60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ANTLR Python runtime, if you want to generate Python parsers</a:t>
            </a:r>
            <a:endParaRPr lang="en-US" dirty="0"/>
          </a:p>
        </p:txBody>
      </p:sp>
      <p:sp>
        <p:nvSpPr>
          <p:cNvPr id="3" name="Rectangle 2"/>
          <p:cNvSpPr/>
          <p:nvPr/>
        </p:nvSpPr>
        <p:spPr>
          <a:xfrm>
            <a:off x="2001421" y="2444234"/>
            <a:ext cx="8854027" cy="461665"/>
          </a:xfrm>
          <a:prstGeom prst="rect">
            <a:avLst/>
          </a:prstGeom>
        </p:spPr>
        <p:txBody>
          <a:bodyPr wrap="none">
            <a:spAutoFit/>
          </a:bodyPr>
          <a:lstStyle/>
          <a:p>
            <a:r>
              <a:rPr lang="en-US" sz="2400" dirty="0"/>
              <a:t>https://theantlrguy.atlassian.net/wiki/display/ANTLR4/Python+Target</a:t>
            </a:r>
          </a:p>
        </p:txBody>
      </p:sp>
    </p:spTree>
    <p:extLst>
      <p:ext uri="{BB962C8B-B14F-4D97-AF65-F5344CB8AC3E}">
        <p14:creationId xmlns:p14="http://schemas.microsoft.com/office/powerpoint/2010/main" val="7208096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run.bat</a:t>
            </a:r>
            <a:endParaRPr lang="en-US" dirty="0"/>
          </a:p>
        </p:txBody>
      </p:sp>
      <p:sp>
        <p:nvSpPr>
          <p:cNvPr id="5" name="Rectangle 4"/>
          <p:cNvSpPr/>
          <p:nvPr/>
        </p:nvSpPr>
        <p:spPr>
          <a:xfrm>
            <a:off x="1380564" y="1794930"/>
            <a:ext cx="8543365" cy="3970318"/>
          </a:xfrm>
          <a:prstGeom prst="rect">
            <a:avLst/>
          </a:prstGeom>
          <a:ln>
            <a:solidFill>
              <a:schemeClr val="bg1">
                <a:lumMod val="75000"/>
              </a:schemeClr>
            </a:solidFill>
          </a:ln>
        </p:spPr>
        <p:txBody>
          <a:bodyPr wrap="square">
            <a:spAutoFit/>
          </a:bodyPr>
          <a:lstStyle/>
          <a:p>
            <a:r>
              <a:rPr lang="en-US" dirty="0"/>
              <a:t>set CLASSPATH=.;../../</a:t>
            </a:r>
            <a:r>
              <a:rPr lang="en-US" dirty="0" err="1"/>
              <a:t>antlr</a:t>
            </a:r>
            <a:r>
              <a:rPr lang="en-US" dirty="0"/>
              <a:t>-jar/antlr-complete.jar;%CLASSPATH%</a:t>
            </a:r>
          </a:p>
          <a:p>
            <a:endParaRPr lang="en-US" dirty="0"/>
          </a:p>
          <a:p>
            <a:r>
              <a:rPr lang="en-US" i="1" dirty="0"/>
              <a:t>echo Running ANTLR on the lexer: MyLexer.g4</a:t>
            </a:r>
          </a:p>
          <a:p>
            <a:r>
              <a:rPr lang="en-US" dirty="0">
                <a:solidFill>
                  <a:srgbClr val="92D050"/>
                </a:solidFill>
              </a:rPr>
              <a:t>java</a:t>
            </a:r>
            <a:r>
              <a:rPr lang="en-US" dirty="0"/>
              <a:t> </a:t>
            </a:r>
            <a:r>
              <a:rPr lang="en-US" dirty="0">
                <a:solidFill>
                  <a:srgbClr val="FF0000"/>
                </a:solidFill>
              </a:rPr>
              <a:t>org.antlr.v4.Tool</a:t>
            </a:r>
            <a:r>
              <a:rPr lang="en-US" dirty="0"/>
              <a:t> </a:t>
            </a:r>
            <a:r>
              <a:rPr lang="en-US" b="1" dirty="0"/>
              <a:t>MyLexer.g4</a:t>
            </a:r>
            <a:r>
              <a:rPr lang="en-US" dirty="0"/>
              <a:t> </a:t>
            </a:r>
            <a:r>
              <a:rPr lang="en-US" dirty="0">
                <a:solidFill>
                  <a:srgbClr val="00B0F0"/>
                </a:solidFill>
              </a:rPr>
              <a:t>-no-listener -no-visitor</a:t>
            </a:r>
          </a:p>
          <a:p>
            <a:endParaRPr lang="en-US" dirty="0"/>
          </a:p>
          <a:p>
            <a:r>
              <a:rPr lang="en-US" i="1" dirty="0"/>
              <a:t>echo Running ANTLR on the parser: MyParser.g4</a:t>
            </a:r>
          </a:p>
          <a:p>
            <a:r>
              <a:rPr lang="en-US" dirty="0">
                <a:solidFill>
                  <a:srgbClr val="92D050"/>
                </a:solidFill>
              </a:rPr>
              <a:t>java</a:t>
            </a:r>
            <a:r>
              <a:rPr lang="en-US" dirty="0"/>
              <a:t> </a:t>
            </a:r>
            <a:r>
              <a:rPr lang="en-US" dirty="0">
                <a:solidFill>
                  <a:srgbClr val="FF0000"/>
                </a:solidFill>
              </a:rPr>
              <a:t>org.antlr.v4.Tool</a:t>
            </a:r>
            <a:r>
              <a:rPr lang="en-US" dirty="0"/>
              <a:t> </a:t>
            </a:r>
            <a:r>
              <a:rPr lang="en-US" b="1" dirty="0"/>
              <a:t>MyParser.g4</a:t>
            </a:r>
            <a:r>
              <a:rPr lang="en-US" dirty="0"/>
              <a:t> </a:t>
            </a:r>
            <a:r>
              <a:rPr lang="en-US" dirty="0">
                <a:solidFill>
                  <a:srgbClr val="00B0F0"/>
                </a:solidFill>
              </a:rPr>
              <a:t>-no-listener -no-visitor</a:t>
            </a:r>
          </a:p>
          <a:p>
            <a:endParaRPr lang="en-US" dirty="0"/>
          </a:p>
          <a:p>
            <a:r>
              <a:rPr lang="en-US" i="1" dirty="0"/>
              <a:t>echo Compiling the Java code that ANTLR generator (the lexer and parser code)</a:t>
            </a:r>
          </a:p>
          <a:p>
            <a:r>
              <a:rPr lang="en-US" dirty="0" err="1">
                <a:solidFill>
                  <a:srgbClr val="92D050"/>
                </a:solidFill>
              </a:rPr>
              <a:t>javac</a:t>
            </a:r>
            <a:r>
              <a:rPr lang="en-US" dirty="0"/>
              <a:t> *.java</a:t>
            </a:r>
          </a:p>
          <a:p>
            <a:endParaRPr lang="en-US" dirty="0"/>
          </a:p>
          <a:p>
            <a:r>
              <a:rPr lang="en-US" i="1" dirty="0"/>
              <a:t>echo Running the test rig on the generated parser, using as input the string in: input.txt</a:t>
            </a:r>
          </a:p>
          <a:p>
            <a:r>
              <a:rPr lang="en-US" i="1" dirty="0"/>
              <a:t>echo And generating an execution </a:t>
            </a:r>
            <a:r>
              <a:rPr lang="en-US" i="1" dirty="0" smtClean="0"/>
              <a:t>trace</a:t>
            </a:r>
          </a:p>
          <a:p>
            <a:r>
              <a:rPr lang="en-US" dirty="0" smtClean="0">
                <a:solidFill>
                  <a:srgbClr val="92D050"/>
                </a:solidFill>
              </a:rPr>
              <a:t>java</a:t>
            </a:r>
            <a:r>
              <a:rPr lang="en-US" dirty="0" smtClean="0"/>
              <a:t> </a:t>
            </a:r>
            <a:r>
              <a:rPr lang="en-US" dirty="0">
                <a:solidFill>
                  <a:srgbClr val="FF0000"/>
                </a:solidFill>
              </a:rPr>
              <a:t>org.antlr.v4.gui.TestRig</a:t>
            </a:r>
            <a:r>
              <a:rPr lang="en-US" dirty="0" smtClean="0"/>
              <a:t> </a:t>
            </a:r>
            <a:r>
              <a:rPr lang="en-US" b="1" dirty="0"/>
              <a:t>My</a:t>
            </a:r>
            <a:r>
              <a:rPr lang="en-US" dirty="0"/>
              <a:t> </a:t>
            </a:r>
            <a:r>
              <a:rPr lang="en-US" b="1" dirty="0"/>
              <a:t>message</a:t>
            </a:r>
            <a:r>
              <a:rPr lang="en-US" dirty="0"/>
              <a:t> </a:t>
            </a:r>
            <a:r>
              <a:rPr lang="en-US" dirty="0" smtClean="0">
                <a:solidFill>
                  <a:srgbClr val="00B0F0"/>
                </a:solidFill>
              </a:rPr>
              <a:t>-trace </a:t>
            </a:r>
            <a:r>
              <a:rPr lang="en-US" dirty="0">
                <a:solidFill>
                  <a:srgbClr val="00B0F0"/>
                </a:solidFill>
              </a:rPr>
              <a:t>&lt; input.txt</a:t>
            </a:r>
          </a:p>
        </p:txBody>
      </p:sp>
    </p:spTree>
    <p:extLst>
      <p:ext uri="{BB962C8B-B14F-4D97-AF65-F5344CB8AC3E}">
        <p14:creationId xmlns:p14="http://schemas.microsoft.com/office/powerpoint/2010/main" val="33672518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6621" y="1259072"/>
            <a:ext cx="3935642" cy="1015663"/>
          </a:xfrm>
          <a:prstGeom prst="rect">
            <a:avLst/>
          </a:prstGeom>
          <a:noFill/>
          <a:ln>
            <a:solidFill>
              <a:schemeClr val="tx1"/>
            </a:solidFill>
          </a:ln>
        </p:spPr>
        <p:txBody>
          <a:bodyPr wrap="square" rtlCol="0">
            <a:spAutoFit/>
          </a:bodyPr>
          <a:lstStyle/>
          <a:p>
            <a:pPr defTabSz="820738"/>
            <a:r>
              <a:rPr lang="en-US" sz="1200" dirty="0">
                <a:latin typeface="Courier New" panose="02070309020205020404" pitchFamily="49" charset="0"/>
                <a:cs typeface="Courier New" panose="02070309020205020404" pitchFamily="49" charset="0"/>
              </a:rPr>
              <a:t>lexer grammar </a:t>
            </a:r>
            <a:r>
              <a:rPr lang="en-US" sz="1200" dirty="0" smtClean="0">
                <a:latin typeface="Courier New" panose="02070309020205020404" pitchFamily="49" charset="0"/>
                <a:cs typeface="Courier New" panose="02070309020205020404" pitchFamily="49" charset="0"/>
              </a:rPr>
              <a:t>MyLexer ;</a:t>
            </a:r>
            <a:endParaRPr lang="en-US" sz="1200" dirty="0">
              <a:latin typeface="Courier New" panose="02070309020205020404" pitchFamily="49" charset="0"/>
              <a:cs typeface="Courier New" panose="02070309020205020404" pitchFamily="49" charset="0"/>
            </a:endParaRP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smtClean="0">
                <a:latin typeface="Courier New" panose="02070309020205020404" pitchFamily="49" charset="0"/>
                <a:cs typeface="Courier New" panose="02070309020205020404" pitchFamily="49" charset="0"/>
              </a:rPr>
              <a:t>GREETING	: </a:t>
            </a:r>
            <a:r>
              <a:rPr lang="en-US" sz="1200" dirty="0">
                <a:latin typeface="Courier New" panose="02070309020205020404" pitchFamily="49" charset="0"/>
                <a:cs typeface="Courier New" panose="02070309020205020404" pitchFamily="49" charset="0"/>
              </a:rPr>
              <a:t>('Hello' | 'Greetings</a:t>
            </a:r>
            <a:r>
              <a:rPr lang="en-US" sz="1200" dirty="0" smtClean="0">
                <a:latin typeface="Courier New" panose="02070309020205020404" pitchFamily="49" charset="0"/>
                <a:cs typeface="Courier New" panose="02070309020205020404" pitchFamily="49" charset="0"/>
              </a:rPr>
              <a:t>') ;</a:t>
            </a:r>
          </a:p>
          <a:p>
            <a:pPr defTabSz="820738"/>
            <a:r>
              <a:rPr lang="en-US" sz="1200" dirty="0" smtClean="0">
                <a:latin typeface="Courier New" panose="02070309020205020404" pitchFamily="49" charset="0"/>
                <a:cs typeface="Courier New" panose="02070309020205020404" pitchFamily="49" charset="0"/>
              </a:rPr>
              <a:t>ID  	: </a:t>
            </a:r>
            <a:r>
              <a:rPr lang="en-US" sz="1200" dirty="0">
                <a:latin typeface="Courier New" panose="02070309020205020404" pitchFamily="49" charset="0"/>
                <a:cs typeface="Courier New" panose="02070309020205020404" pitchFamily="49" charset="0"/>
              </a:rPr>
              <a:t>[a-</a:t>
            </a:r>
            <a:r>
              <a:rPr lang="en-US" sz="1200" dirty="0" err="1">
                <a:latin typeface="Courier New" panose="02070309020205020404" pitchFamily="49" charset="0"/>
                <a:cs typeface="Courier New" panose="02070309020205020404" pitchFamily="49" charset="0"/>
              </a:rPr>
              <a:t>zA</a:t>
            </a:r>
            <a:r>
              <a:rPr lang="en-US" sz="1200" dirty="0">
                <a:latin typeface="Courier New" panose="02070309020205020404" pitchFamily="49" charset="0"/>
                <a:cs typeface="Courier New" panose="02070309020205020404" pitchFamily="49" charset="0"/>
              </a:rPr>
              <a:t>-Z]+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WS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 \t\r\n]+ -&gt; skip </a:t>
            </a:r>
            <a:r>
              <a:rPr lang="en-US" sz="1200" dirty="0" smtClean="0">
                <a:latin typeface="Courier New" panose="02070309020205020404" pitchFamily="49" charset="0"/>
                <a:cs typeface="Courier New" panose="02070309020205020404" pitchFamily="49" charset="0"/>
              </a:rPr>
              <a:t>;</a:t>
            </a:r>
            <a:endParaRPr lang="en-US" sz="1200" i="1"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2663801" y="889740"/>
            <a:ext cx="1247649" cy="369332"/>
          </a:xfrm>
          <a:prstGeom prst="rect">
            <a:avLst/>
          </a:prstGeom>
          <a:noFill/>
        </p:spPr>
        <p:txBody>
          <a:bodyPr wrap="none" rtlCol="0">
            <a:spAutoFit/>
          </a:bodyPr>
          <a:lstStyle/>
          <a:p>
            <a:r>
              <a:rPr lang="en-US" dirty="0" smtClean="0"/>
              <a:t>MyLexer.g4</a:t>
            </a:r>
            <a:endParaRPr lang="en-US" dirty="0"/>
          </a:p>
        </p:txBody>
      </p:sp>
      <p:sp>
        <p:nvSpPr>
          <p:cNvPr id="5" name="Flowchart: Process 4"/>
          <p:cNvSpPr/>
          <p:nvPr/>
        </p:nvSpPr>
        <p:spPr>
          <a:xfrm>
            <a:off x="4773705" y="3455894"/>
            <a:ext cx="1734671" cy="685800"/>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 Test Rig</a:t>
            </a:r>
            <a:endParaRPr lang="en-US" dirty="0">
              <a:solidFill>
                <a:schemeClr val="tx1"/>
              </a:solidFill>
            </a:endParaRPr>
          </a:p>
        </p:txBody>
      </p:sp>
      <p:sp>
        <p:nvSpPr>
          <p:cNvPr id="6" name="Folded Corner 5"/>
          <p:cNvSpPr/>
          <p:nvPr/>
        </p:nvSpPr>
        <p:spPr>
          <a:xfrm>
            <a:off x="1344706" y="3455894"/>
            <a:ext cx="1250576" cy="833718"/>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76621" y="3086562"/>
            <a:ext cx="986745" cy="369332"/>
          </a:xfrm>
          <a:prstGeom prst="rect">
            <a:avLst/>
          </a:prstGeom>
          <a:noFill/>
        </p:spPr>
        <p:txBody>
          <a:bodyPr wrap="none" rtlCol="0">
            <a:spAutoFit/>
          </a:bodyPr>
          <a:lstStyle/>
          <a:p>
            <a:r>
              <a:rPr lang="en-US" dirty="0" smtClean="0"/>
              <a:t>input.txt</a:t>
            </a:r>
            <a:endParaRPr lang="en-US" dirty="0"/>
          </a:p>
        </p:txBody>
      </p:sp>
      <p:sp>
        <p:nvSpPr>
          <p:cNvPr id="8" name="TextBox 7"/>
          <p:cNvSpPr txBox="1"/>
          <p:nvPr/>
        </p:nvSpPr>
        <p:spPr>
          <a:xfrm>
            <a:off x="1325639" y="3503421"/>
            <a:ext cx="1269643" cy="369332"/>
          </a:xfrm>
          <a:prstGeom prst="rect">
            <a:avLst/>
          </a:prstGeom>
          <a:noFill/>
        </p:spPr>
        <p:txBody>
          <a:bodyPr wrap="none" rtlCol="0">
            <a:spAutoFit/>
          </a:bodyPr>
          <a:lstStyle/>
          <a:p>
            <a:r>
              <a:rPr lang="en-US" dirty="0" smtClean="0"/>
              <a:t>Hello Roger</a:t>
            </a:r>
            <a:endParaRPr lang="en-US" dirty="0"/>
          </a:p>
        </p:txBody>
      </p:sp>
      <p:sp>
        <p:nvSpPr>
          <p:cNvPr id="9" name="Right Arrow 8"/>
          <p:cNvSpPr/>
          <p:nvPr/>
        </p:nvSpPr>
        <p:spPr>
          <a:xfrm>
            <a:off x="2635624" y="3688087"/>
            <a:ext cx="2138081" cy="278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5432612" y="2893581"/>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432611" y="4190760"/>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49555" y="4761388"/>
            <a:ext cx="4964140" cy="1200329"/>
          </a:xfrm>
          <a:prstGeom prst="rect">
            <a:avLst/>
          </a:prstGeom>
        </p:spPr>
        <p:txBody>
          <a:bodyPr wrap="square">
            <a:spAutoFit/>
          </a:bodyPr>
          <a:lstStyle/>
          <a:p>
            <a:r>
              <a:rPr lang="en-US" dirty="0"/>
              <a:t>enter   message, LT(1)=Hello</a:t>
            </a:r>
          </a:p>
          <a:p>
            <a:r>
              <a:rPr lang="en-US" dirty="0"/>
              <a:t>consume [@0,0:4='Hello',&lt;1&gt;,1:0] rule message</a:t>
            </a:r>
          </a:p>
          <a:p>
            <a:r>
              <a:rPr lang="en-US" dirty="0"/>
              <a:t>consume [@1,6:10='Roger',&lt;2&gt;,1:6] rule message</a:t>
            </a:r>
          </a:p>
          <a:p>
            <a:r>
              <a:rPr lang="en-US" dirty="0"/>
              <a:t>exit    message, LT(1)=&lt;EOF&gt;</a:t>
            </a:r>
          </a:p>
        </p:txBody>
      </p:sp>
      <p:sp>
        <p:nvSpPr>
          <p:cNvPr id="13" name="TextBox 12"/>
          <p:cNvSpPr txBox="1"/>
          <p:nvPr/>
        </p:nvSpPr>
        <p:spPr>
          <a:xfrm>
            <a:off x="5755340" y="1259072"/>
            <a:ext cx="3935642" cy="1015663"/>
          </a:xfrm>
          <a:prstGeom prst="rect">
            <a:avLst/>
          </a:prstGeom>
          <a:noFill/>
          <a:ln>
            <a:solidFill>
              <a:schemeClr val="tx1"/>
            </a:solidFill>
          </a:ln>
        </p:spPr>
        <p:txBody>
          <a:bodyPr wrap="square" rtlCol="0">
            <a:spAutoFit/>
          </a:bodyPr>
          <a:lstStyle/>
          <a:p>
            <a:pPr defTabSz="820738"/>
            <a:r>
              <a:rPr lang="en-US" sz="1200" dirty="0">
                <a:latin typeface="Courier New" panose="02070309020205020404" pitchFamily="49" charset="0"/>
                <a:cs typeface="Courier New" panose="02070309020205020404" pitchFamily="49" charset="0"/>
              </a:rPr>
              <a:t>parser grammar </a:t>
            </a:r>
            <a:r>
              <a:rPr lang="en-US" sz="1200" dirty="0" err="1">
                <a:latin typeface="Courier New" panose="02070309020205020404" pitchFamily="49" charset="0"/>
                <a:cs typeface="Courier New" panose="02070309020205020404" pitchFamily="49" charset="0"/>
              </a:rPr>
              <a:t>MyParser</a:t>
            </a:r>
            <a:r>
              <a:rPr lang="en-US" sz="1200" dirty="0">
                <a:latin typeface="Courier New" panose="02070309020205020404" pitchFamily="49" charset="0"/>
                <a:cs typeface="Courier New" panose="02070309020205020404" pitchFamily="49" charset="0"/>
              </a:rPr>
              <a:t>;</a:t>
            </a: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options { </a:t>
            </a:r>
            <a:r>
              <a:rPr lang="en-US" sz="1200" dirty="0" err="1">
                <a:latin typeface="Courier New" panose="02070309020205020404" pitchFamily="49" charset="0"/>
                <a:cs typeface="Courier New" panose="02070309020205020404" pitchFamily="49" charset="0"/>
              </a:rPr>
              <a:t>tokenVocab</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MyLexer</a:t>
            </a:r>
            <a:r>
              <a:rPr lang="en-US" sz="1200" dirty="0">
                <a:latin typeface="Courier New" panose="02070309020205020404" pitchFamily="49" charset="0"/>
                <a:cs typeface="Courier New" panose="02070309020205020404" pitchFamily="49" charset="0"/>
              </a:rPr>
              <a:t>; }</a:t>
            </a: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message : GREETING ID;</a:t>
            </a:r>
            <a:endParaRPr lang="en-US" sz="1200" i="1" dirty="0" smtClean="0">
              <a:latin typeface="Courier New" panose="02070309020205020404" pitchFamily="49" charset="0"/>
              <a:cs typeface="Courier New" panose="02070309020205020404" pitchFamily="49" charset="0"/>
            </a:endParaRPr>
          </a:p>
        </p:txBody>
      </p:sp>
      <p:sp>
        <p:nvSpPr>
          <p:cNvPr id="14" name="TextBox 13"/>
          <p:cNvSpPr txBox="1"/>
          <p:nvPr/>
        </p:nvSpPr>
        <p:spPr>
          <a:xfrm>
            <a:off x="6942520" y="889740"/>
            <a:ext cx="1334853" cy="369332"/>
          </a:xfrm>
          <a:prstGeom prst="rect">
            <a:avLst/>
          </a:prstGeom>
          <a:noFill/>
        </p:spPr>
        <p:txBody>
          <a:bodyPr wrap="none" rtlCol="0">
            <a:spAutoFit/>
          </a:bodyPr>
          <a:lstStyle/>
          <a:p>
            <a:r>
              <a:rPr lang="en-US" dirty="0" smtClean="0"/>
              <a:t>MyParser.g4</a:t>
            </a:r>
            <a:endParaRPr lang="en-US" dirty="0"/>
          </a:p>
        </p:txBody>
      </p:sp>
      <p:cxnSp>
        <p:nvCxnSpPr>
          <p:cNvPr id="15" name="Straight Connector 14"/>
          <p:cNvCxnSpPr>
            <a:stCxn id="3" idx="2"/>
            <a:endCxn id="10" idx="0"/>
          </p:cNvCxnSpPr>
          <p:nvPr/>
        </p:nvCxnSpPr>
        <p:spPr>
          <a:xfrm>
            <a:off x="3444442" y="2274735"/>
            <a:ext cx="2149535" cy="618846"/>
          </a:xfrm>
          <a:prstGeom prst="line">
            <a:avLst/>
          </a:prstGeom>
          <a:ln w="1174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2"/>
            <a:endCxn id="10" idx="0"/>
          </p:cNvCxnSpPr>
          <p:nvPr/>
        </p:nvCxnSpPr>
        <p:spPr>
          <a:xfrm flipH="1">
            <a:off x="5593977" y="2274735"/>
            <a:ext cx="2129184" cy="618846"/>
          </a:xfrm>
          <a:prstGeom prst="line">
            <a:avLst/>
          </a:prstGeom>
          <a:ln w="117475"/>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755340" y="4179469"/>
            <a:ext cx="731354" cy="369332"/>
          </a:xfrm>
          <a:prstGeom prst="rect">
            <a:avLst/>
          </a:prstGeom>
          <a:solidFill>
            <a:srgbClr val="FFFF00"/>
          </a:solidFill>
        </p:spPr>
        <p:txBody>
          <a:bodyPr wrap="none" rtlCol="0">
            <a:spAutoFit/>
          </a:bodyPr>
          <a:lstStyle/>
          <a:p>
            <a:r>
              <a:rPr lang="en-US" dirty="0" smtClean="0"/>
              <a:t>-trace</a:t>
            </a:r>
            <a:endParaRPr lang="en-US" dirty="0"/>
          </a:p>
        </p:txBody>
      </p:sp>
    </p:spTree>
    <p:extLst>
      <p:ext uri="{BB962C8B-B14F-4D97-AF65-F5344CB8AC3E}">
        <p14:creationId xmlns:p14="http://schemas.microsoft.com/office/powerpoint/2010/main" val="42512440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pygrun</a:t>
            </a:r>
            <a:r>
              <a:rPr lang="en-US" dirty="0" smtClean="0"/>
              <a:t> supports tree and token flags</a:t>
            </a:r>
            <a:endParaRPr lang="en-US" dirty="0"/>
          </a:p>
        </p:txBody>
      </p:sp>
      <p:sp>
        <p:nvSpPr>
          <p:cNvPr id="3" name="Rectangle 2"/>
          <p:cNvSpPr/>
          <p:nvPr/>
        </p:nvSpPr>
        <p:spPr>
          <a:xfrm>
            <a:off x="1118867" y="2114781"/>
            <a:ext cx="4118243" cy="369332"/>
          </a:xfrm>
          <a:prstGeom prst="rect">
            <a:avLst/>
          </a:prstGeom>
        </p:spPr>
        <p:txBody>
          <a:bodyPr wrap="none">
            <a:spAutoFit/>
          </a:bodyPr>
          <a:lstStyle/>
          <a:p>
            <a:r>
              <a:rPr lang="en-US" dirty="0"/>
              <a:t>python pygrun.py -t My message input.txt</a:t>
            </a:r>
          </a:p>
        </p:txBody>
      </p:sp>
      <p:sp>
        <p:nvSpPr>
          <p:cNvPr id="4" name="Down Arrow 3"/>
          <p:cNvSpPr/>
          <p:nvPr/>
        </p:nvSpPr>
        <p:spPr>
          <a:xfrm>
            <a:off x="2743200" y="2554941"/>
            <a:ext cx="672353" cy="820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39984" y="3446040"/>
            <a:ext cx="2276008" cy="369332"/>
          </a:xfrm>
          <a:prstGeom prst="rect">
            <a:avLst/>
          </a:prstGeom>
        </p:spPr>
        <p:txBody>
          <a:bodyPr wrap="none">
            <a:spAutoFit/>
          </a:bodyPr>
          <a:lstStyle/>
          <a:p>
            <a:r>
              <a:rPr lang="en-US" dirty="0"/>
              <a:t>(message Hello Roger)</a:t>
            </a:r>
          </a:p>
        </p:txBody>
      </p:sp>
      <p:sp>
        <p:nvSpPr>
          <p:cNvPr id="6" name="TextBox 5"/>
          <p:cNvSpPr txBox="1"/>
          <p:nvPr/>
        </p:nvSpPr>
        <p:spPr>
          <a:xfrm>
            <a:off x="3294529" y="2595744"/>
            <a:ext cx="569580" cy="369332"/>
          </a:xfrm>
          <a:prstGeom prst="rect">
            <a:avLst/>
          </a:prstGeom>
          <a:solidFill>
            <a:srgbClr val="FFFF00"/>
          </a:solidFill>
        </p:spPr>
        <p:txBody>
          <a:bodyPr wrap="none" rtlCol="0">
            <a:spAutoFit/>
          </a:bodyPr>
          <a:lstStyle/>
          <a:p>
            <a:r>
              <a:rPr lang="en-US" i="1" dirty="0" smtClean="0"/>
              <a:t>tree</a:t>
            </a:r>
            <a:endParaRPr lang="en-US" i="1" dirty="0"/>
          </a:p>
        </p:txBody>
      </p:sp>
      <p:sp>
        <p:nvSpPr>
          <p:cNvPr id="7" name="Rectangle 6"/>
          <p:cNvSpPr/>
          <p:nvPr/>
        </p:nvSpPr>
        <p:spPr>
          <a:xfrm>
            <a:off x="6434938" y="2114781"/>
            <a:ext cx="4118243" cy="369332"/>
          </a:xfrm>
          <a:prstGeom prst="rect">
            <a:avLst/>
          </a:prstGeom>
        </p:spPr>
        <p:txBody>
          <a:bodyPr wrap="none">
            <a:spAutoFit/>
          </a:bodyPr>
          <a:lstStyle/>
          <a:p>
            <a:r>
              <a:rPr lang="en-US" dirty="0"/>
              <a:t>python pygrun.py </a:t>
            </a:r>
            <a:r>
              <a:rPr lang="en-US" dirty="0" smtClean="0"/>
              <a:t>-k </a:t>
            </a:r>
            <a:r>
              <a:rPr lang="en-US" dirty="0"/>
              <a:t>My message input.txt</a:t>
            </a:r>
          </a:p>
        </p:txBody>
      </p:sp>
      <p:sp>
        <p:nvSpPr>
          <p:cNvPr id="8" name="Down Arrow 7"/>
          <p:cNvSpPr/>
          <p:nvPr/>
        </p:nvSpPr>
        <p:spPr>
          <a:xfrm>
            <a:off x="8059271" y="2554941"/>
            <a:ext cx="672353" cy="820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56055" y="3446040"/>
            <a:ext cx="3000758" cy="923330"/>
          </a:xfrm>
          <a:prstGeom prst="rect">
            <a:avLst/>
          </a:prstGeom>
        </p:spPr>
        <p:txBody>
          <a:bodyPr wrap="none">
            <a:spAutoFit/>
          </a:bodyPr>
          <a:lstStyle/>
          <a:p>
            <a:r>
              <a:rPr lang="en-US" dirty="0"/>
              <a:t>[@0,0:4='Hello',&lt;1&gt;,1:0]</a:t>
            </a:r>
          </a:p>
          <a:p>
            <a:r>
              <a:rPr lang="en-US" dirty="0"/>
              <a:t>[@1,6:10='Roger',&lt;2&gt;,1:6]</a:t>
            </a:r>
          </a:p>
          <a:p>
            <a:r>
              <a:rPr lang="en-US" dirty="0"/>
              <a:t>[@2,11:10='&lt;EOF&gt;',&lt;-1&gt;,1:11]</a:t>
            </a:r>
          </a:p>
        </p:txBody>
      </p:sp>
      <p:sp>
        <p:nvSpPr>
          <p:cNvPr id="10" name="TextBox 9"/>
          <p:cNvSpPr txBox="1"/>
          <p:nvPr/>
        </p:nvSpPr>
        <p:spPr>
          <a:xfrm>
            <a:off x="8610600" y="2595744"/>
            <a:ext cx="703141" cy="369332"/>
          </a:xfrm>
          <a:prstGeom prst="rect">
            <a:avLst/>
          </a:prstGeom>
          <a:solidFill>
            <a:srgbClr val="FFFF00"/>
          </a:solidFill>
        </p:spPr>
        <p:txBody>
          <a:bodyPr wrap="none" rtlCol="0">
            <a:spAutoFit/>
          </a:bodyPr>
          <a:lstStyle/>
          <a:p>
            <a:r>
              <a:rPr lang="en-US" i="1" dirty="0" smtClean="0"/>
              <a:t>token</a:t>
            </a:r>
            <a:endParaRPr lang="en-US" i="1" dirty="0"/>
          </a:p>
        </p:txBody>
      </p:sp>
      <p:sp>
        <p:nvSpPr>
          <p:cNvPr id="15" name="TextBox 14"/>
          <p:cNvSpPr txBox="1"/>
          <p:nvPr/>
        </p:nvSpPr>
        <p:spPr>
          <a:xfrm>
            <a:off x="4208930" y="5331297"/>
            <a:ext cx="3291094" cy="369332"/>
          </a:xfrm>
          <a:prstGeom prst="rect">
            <a:avLst/>
          </a:prstGeom>
          <a:noFill/>
        </p:spPr>
        <p:txBody>
          <a:bodyPr wrap="none" rtlCol="0">
            <a:spAutoFit/>
          </a:bodyPr>
          <a:lstStyle/>
          <a:p>
            <a:r>
              <a:rPr lang="en-US" dirty="0" smtClean="0"/>
              <a:t>see python-examples/example02</a:t>
            </a:r>
            <a:endParaRPr lang="en-US" dirty="0"/>
          </a:p>
        </p:txBody>
      </p:sp>
      <p:sp>
        <p:nvSpPr>
          <p:cNvPr id="16" name="AutoShape 57"/>
          <p:cNvSpPr>
            <a:spLocks noChangeArrowheads="1"/>
          </p:cNvSpPr>
          <p:nvPr/>
        </p:nvSpPr>
        <p:spPr bwMode="auto">
          <a:xfrm>
            <a:off x="10876756" y="576524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17" name="Text Box 58"/>
          <p:cNvSpPr txBox="1">
            <a:spLocks noChangeArrowheads="1"/>
          </p:cNvSpPr>
          <p:nvPr/>
        </p:nvSpPr>
        <p:spPr bwMode="auto">
          <a:xfrm>
            <a:off x="11016456" y="5908123"/>
            <a:ext cx="7223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Lab2</a:t>
            </a:r>
            <a:endParaRPr lang="en-US" altLang="en-US" sz="1600" dirty="0"/>
          </a:p>
        </p:txBody>
      </p:sp>
    </p:spTree>
    <p:extLst>
      <p:ext uri="{BB962C8B-B14F-4D97-AF65-F5344CB8AC3E}">
        <p14:creationId xmlns:p14="http://schemas.microsoft.com/office/powerpoint/2010/main" val="7257317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a:t>
            </a:r>
            <a:r>
              <a:rPr lang="en-US" dirty="0" smtClean="0"/>
              <a:t> </a:t>
            </a:r>
            <a:r>
              <a:rPr lang="en-US" dirty="0" err="1" smtClean="0"/>
              <a:t>subrule</a:t>
            </a:r>
            <a:r>
              <a:rPr lang="en-US" dirty="0" smtClean="0"/>
              <a:t> operator</a:t>
            </a:r>
            <a:endParaRPr lang="en-US" dirty="0"/>
          </a:p>
        </p:txBody>
      </p:sp>
      <p:sp>
        <p:nvSpPr>
          <p:cNvPr id="4" name="Content Placeholder 3"/>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a:t>
            </a:r>
            <a:r>
              <a:rPr lang="en-US" dirty="0" smtClean="0"/>
              <a:t> means "one or more occurrences"</a:t>
            </a:r>
          </a:p>
          <a:p>
            <a:pPr marL="0" indent="0">
              <a:buNone/>
            </a:pPr>
            <a:r>
              <a:rPr lang="en-US" dirty="0" smtClean="0">
                <a:latin typeface="Courier New" panose="02070309020205020404" pitchFamily="49" charset="0"/>
                <a:cs typeface="Courier New" panose="02070309020205020404" pitchFamily="49" charset="0"/>
              </a:rPr>
              <a:t>(INT)+</a:t>
            </a:r>
            <a:r>
              <a:rPr lang="en-US" dirty="0" smtClean="0"/>
              <a:t> means "one or more </a:t>
            </a:r>
            <a:r>
              <a:rPr lang="en-US" dirty="0" smtClean="0">
                <a:latin typeface="Courier New" panose="02070309020205020404" pitchFamily="49" charset="0"/>
                <a:cs typeface="Courier New" panose="02070309020205020404" pitchFamily="49" charset="0"/>
              </a:rPr>
              <a:t>INT</a:t>
            </a:r>
            <a:r>
              <a:rPr lang="en-US" dirty="0" smtClean="0"/>
              <a:t> tokens"</a:t>
            </a:r>
          </a:p>
          <a:p>
            <a:pPr marL="0" indent="0">
              <a:buNone/>
            </a:pPr>
            <a:r>
              <a:rPr lang="en-US" dirty="0" smtClean="0"/>
              <a:t>As a shorthand, </a:t>
            </a:r>
            <a:r>
              <a:rPr lang="en-US" dirty="0" smtClean="0">
                <a:latin typeface="Courier New" panose="02070309020205020404" pitchFamily="49" charset="0"/>
                <a:cs typeface="Courier New" panose="02070309020205020404" pitchFamily="49" charset="0"/>
              </a:rPr>
              <a:t>INT+</a:t>
            </a:r>
            <a:r>
              <a:rPr lang="en-US" dirty="0" smtClean="0"/>
              <a:t> is also okay</a:t>
            </a:r>
            <a:endParaRPr lang="en-US" dirty="0"/>
          </a:p>
        </p:txBody>
      </p:sp>
    </p:spTree>
    <p:extLst>
      <p:ext uri="{BB962C8B-B14F-4D97-AF65-F5344CB8AC3E}">
        <p14:creationId xmlns:p14="http://schemas.microsoft.com/office/powerpoint/2010/main" val="29939596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token: EOF</a:t>
            </a:r>
            <a:endParaRPr lang="en-US" dirty="0"/>
          </a:p>
        </p:txBody>
      </p:sp>
      <p:sp>
        <p:nvSpPr>
          <p:cNvPr id="3" name="Content Placeholder 2"/>
          <p:cNvSpPr>
            <a:spLocks noGrp="1"/>
          </p:cNvSpPr>
          <p:nvPr>
            <p:ph idx="1"/>
          </p:nvPr>
        </p:nvSpPr>
        <p:spPr>
          <a:xfrm>
            <a:off x="838200" y="1825625"/>
            <a:ext cx="10515600" cy="2006787"/>
          </a:xfrm>
        </p:spPr>
        <p:txBody>
          <a:bodyPr>
            <a:normAutofit/>
          </a:bodyPr>
          <a:lstStyle/>
          <a:p>
            <a:r>
              <a:rPr lang="en-US" dirty="0" smtClean="0"/>
              <a:t>The EOF token is built into ANTLR, i.e., you don't have to specify the EOF token in your lexer grammar.</a:t>
            </a:r>
          </a:p>
          <a:p>
            <a:r>
              <a:rPr lang="en-US" dirty="0" smtClean="0"/>
              <a:t>At the end of every input is an EOF token.</a:t>
            </a:r>
          </a:p>
          <a:p>
            <a:r>
              <a:rPr lang="en-US" dirty="0" smtClean="0"/>
              <a:t>Here is a parser rule that uses EOF:</a:t>
            </a:r>
            <a:endParaRPr lang="en-US" dirty="0"/>
          </a:p>
        </p:txBody>
      </p:sp>
      <p:sp>
        <p:nvSpPr>
          <p:cNvPr id="4" name="TextBox 3"/>
          <p:cNvSpPr txBox="1"/>
          <p:nvPr/>
        </p:nvSpPr>
        <p:spPr>
          <a:xfrm>
            <a:off x="3112247" y="4238812"/>
            <a:ext cx="4424032" cy="523220"/>
          </a:xfrm>
          <a:prstGeom prst="rect">
            <a:avLst/>
          </a:prstGeom>
          <a:noFill/>
        </p:spPr>
        <p:txBody>
          <a:bodyPr wrap="none" rtlCol="0">
            <a:spAutoFit/>
          </a:bodyPr>
          <a:lstStyle/>
          <a:p>
            <a:r>
              <a:rPr lang="en-US" sz="2800" dirty="0" smtClean="0"/>
              <a:t>message : GREETING ID EOF ;</a:t>
            </a:r>
            <a:endParaRPr lang="en-US" sz="2800" dirty="0"/>
          </a:p>
        </p:txBody>
      </p:sp>
    </p:spTree>
    <p:extLst>
      <p:ext uri="{BB962C8B-B14F-4D97-AF65-F5344CB8AC3E}">
        <p14:creationId xmlns:p14="http://schemas.microsoft.com/office/powerpoint/2010/main" val="39360836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of these parser rules are better?</a:t>
            </a:r>
            <a:endParaRPr lang="en-US" dirty="0"/>
          </a:p>
        </p:txBody>
      </p:sp>
      <p:sp>
        <p:nvSpPr>
          <p:cNvPr id="4" name="TextBox 3"/>
          <p:cNvSpPr txBox="1"/>
          <p:nvPr/>
        </p:nvSpPr>
        <p:spPr>
          <a:xfrm>
            <a:off x="2520577" y="2302435"/>
            <a:ext cx="3689087" cy="523220"/>
          </a:xfrm>
          <a:prstGeom prst="rect">
            <a:avLst/>
          </a:prstGeom>
          <a:noFill/>
        </p:spPr>
        <p:txBody>
          <a:bodyPr wrap="none" rtlCol="0">
            <a:spAutoFit/>
          </a:bodyPr>
          <a:lstStyle/>
          <a:p>
            <a:r>
              <a:rPr lang="en-US" sz="2800" dirty="0" smtClean="0"/>
              <a:t>message : GREETING ID;</a:t>
            </a:r>
            <a:endParaRPr lang="en-US" sz="2800" dirty="0"/>
          </a:p>
        </p:txBody>
      </p:sp>
      <p:sp>
        <p:nvSpPr>
          <p:cNvPr id="5" name="TextBox 4"/>
          <p:cNvSpPr txBox="1"/>
          <p:nvPr/>
        </p:nvSpPr>
        <p:spPr>
          <a:xfrm>
            <a:off x="2520577" y="3902635"/>
            <a:ext cx="4424032" cy="523220"/>
          </a:xfrm>
          <a:prstGeom prst="rect">
            <a:avLst/>
          </a:prstGeom>
          <a:noFill/>
        </p:spPr>
        <p:txBody>
          <a:bodyPr wrap="none" rtlCol="0">
            <a:spAutoFit/>
          </a:bodyPr>
          <a:lstStyle/>
          <a:p>
            <a:r>
              <a:rPr lang="en-US" sz="2800" dirty="0" smtClean="0"/>
              <a:t>message : GREETING ID EOF ;</a:t>
            </a:r>
            <a:endParaRPr lang="en-US" sz="2800" dirty="0"/>
          </a:p>
        </p:txBody>
      </p:sp>
      <p:sp>
        <p:nvSpPr>
          <p:cNvPr id="6" name="TextBox 5"/>
          <p:cNvSpPr txBox="1"/>
          <p:nvPr/>
        </p:nvSpPr>
        <p:spPr>
          <a:xfrm>
            <a:off x="4020671" y="3281082"/>
            <a:ext cx="386644" cy="369332"/>
          </a:xfrm>
          <a:prstGeom prst="rect">
            <a:avLst/>
          </a:prstGeom>
          <a:noFill/>
        </p:spPr>
        <p:txBody>
          <a:bodyPr wrap="none" rtlCol="0">
            <a:spAutoFit/>
          </a:bodyPr>
          <a:lstStyle/>
          <a:p>
            <a:r>
              <a:rPr lang="en-US" i="1" dirty="0" smtClean="0"/>
              <a:t>or</a:t>
            </a:r>
            <a:endParaRPr lang="en-US" i="1" dirty="0"/>
          </a:p>
        </p:txBody>
      </p:sp>
    </p:spTree>
    <p:extLst>
      <p:ext uri="{BB962C8B-B14F-4D97-AF65-F5344CB8AC3E}">
        <p14:creationId xmlns:p14="http://schemas.microsoft.com/office/powerpoint/2010/main" val="1105301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p:cNvSpPr/>
          <p:nvPr/>
        </p:nvSpPr>
        <p:spPr>
          <a:xfrm>
            <a:off x="2393576" y="3902635"/>
            <a:ext cx="4760259" cy="629024"/>
          </a:xfrm>
          <a:prstGeom prst="flowChart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20577" y="2302435"/>
            <a:ext cx="3689087" cy="523220"/>
          </a:xfrm>
          <a:prstGeom prst="rect">
            <a:avLst/>
          </a:prstGeom>
          <a:noFill/>
        </p:spPr>
        <p:txBody>
          <a:bodyPr wrap="none" rtlCol="0">
            <a:spAutoFit/>
          </a:bodyPr>
          <a:lstStyle/>
          <a:p>
            <a:r>
              <a:rPr lang="en-US" sz="2800" dirty="0" smtClean="0"/>
              <a:t>message : GREETING ID;</a:t>
            </a:r>
            <a:endParaRPr lang="en-US" sz="2800" dirty="0"/>
          </a:p>
        </p:txBody>
      </p:sp>
      <p:sp>
        <p:nvSpPr>
          <p:cNvPr id="6" name="TextBox 5"/>
          <p:cNvSpPr txBox="1"/>
          <p:nvPr/>
        </p:nvSpPr>
        <p:spPr>
          <a:xfrm>
            <a:off x="2520577" y="3902635"/>
            <a:ext cx="4424032" cy="523220"/>
          </a:xfrm>
          <a:prstGeom prst="rect">
            <a:avLst/>
          </a:prstGeom>
          <a:noFill/>
        </p:spPr>
        <p:txBody>
          <a:bodyPr wrap="none" rtlCol="0">
            <a:spAutoFit/>
          </a:bodyPr>
          <a:lstStyle/>
          <a:p>
            <a:r>
              <a:rPr lang="en-US" sz="2800" dirty="0" smtClean="0"/>
              <a:t>message : GREETING ID EOF ;</a:t>
            </a:r>
            <a:endParaRPr lang="en-US" sz="2800" dirty="0"/>
          </a:p>
        </p:txBody>
      </p:sp>
      <p:sp>
        <p:nvSpPr>
          <p:cNvPr id="7" name="TextBox 6"/>
          <p:cNvSpPr txBox="1"/>
          <p:nvPr/>
        </p:nvSpPr>
        <p:spPr>
          <a:xfrm>
            <a:off x="4020671" y="3281082"/>
            <a:ext cx="386644" cy="369332"/>
          </a:xfrm>
          <a:prstGeom prst="rect">
            <a:avLst/>
          </a:prstGeom>
          <a:noFill/>
        </p:spPr>
        <p:txBody>
          <a:bodyPr wrap="none" rtlCol="0">
            <a:spAutoFit/>
          </a:bodyPr>
          <a:lstStyle/>
          <a:p>
            <a:r>
              <a:rPr lang="en-US" i="1" dirty="0" smtClean="0"/>
              <a:t>or</a:t>
            </a:r>
            <a:endParaRPr lang="en-US" i="1" dirty="0"/>
          </a:p>
        </p:txBody>
      </p:sp>
      <p:sp>
        <p:nvSpPr>
          <p:cNvPr id="9" name="Down Arrow 8"/>
          <p:cNvSpPr/>
          <p:nvPr/>
        </p:nvSpPr>
        <p:spPr>
          <a:xfrm flipV="1">
            <a:off x="4249271" y="4600934"/>
            <a:ext cx="510988" cy="497541"/>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59307" y="5177118"/>
            <a:ext cx="4647384" cy="923330"/>
          </a:xfrm>
          <a:prstGeom prst="rect">
            <a:avLst/>
          </a:prstGeom>
          <a:noFill/>
        </p:spPr>
        <p:txBody>
          <a:bodyPr wrap="square" rtlCol="0">
            <a:spAutoFit/>
          </a:bodyPr>
          <a:lstStyle/>
          <a:p>
            <a:r>
              <a:rPr lang="en-US" dirty="0" smtClean="0"/>
              <a:t>This one is better. It says that the input must contain a greeting followed by a name followed by end-of-file (EOF).</a:t>
            </a:r>
            <a:endParaRPr lang="en-US" dirty="0"/>
          </a:p>
        </p:txBody>
      </p:sp>
      <p:sp>
        <p:nvSpPr>
          <p:cNvPr id="3" name="TextBox 2"/>
          <p:cNvSpPr txBox="1"/>
          <p:nvPr/>
        </p:nvSpPr>
        <p:spPr>
          <a:xfrm>
            <a:off x="8767482" y="6347012"/>
            <a:ext cx="2497992" cy="369332"/>
          </a:xfrm>
          <a:prstGeom prst="rect">
            <a:avLst/>
          </a:prstGeom>
          <a:noFill/>
        </p:spPr>
        <p:txBody>
          <a:bodyPr wrap="none" rtlCol="0">
            <a:spAutoFit/>
          </a:bodyPr>
          <a:lstStyle/>
          <a:p>
            <a:r>
              <a:rPr lang="en-US" dirty="0" smtClean="0"/>
              <a:t>More about this issue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6508021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Trailing Garbage in the Input</a:t>
            </a:r>
            <a:endParaRPr lang="en-US" dirty="0"/>
          </a:p>
        </p:txBody>
      </p:sp>
    </p:spTree>
    <p:extLst>
      <p:ext uri="{BB962C8B-B14F-4D97-AF65-F5344CB8AC3E}">
        <p14:creationId xmlns:p14="http://schemas.microsoft.com/office/powerpoint/2010/main" val="42619422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data not detected</a:t>
            </a:r>
            <a:endParaRPr lang="en-US" dirty="0"/>
          </a:p>
        </p:txBody>
      </p:sp>
      <p:sp>
        <p:nvSpPr>
          <p:cNvPr id="4" name="TextBox 3"/>
          <p:cNvSpPr txBox="1"/>
          <p:nvPr/>
        </p:nvSpPr>
        <p:spPr>
          <a:xfrm>
            <a:off x="1355598" y="2060020"/>
            <a:ext cx="3935642" cy="1015663"/>
          </a:xfrm>
          <a:prstGeom prst="rect">
            <a:avLst/>
          </a:prstGeom>
          <a:noFill/>
          <a:ln>
            <a:solidFill>
              <a:schemeClr val="tx1"/>
            </a:solidFill>
          </a:ln>
        </p:spPr>
        <p:txBody>
          <a:bodyPr wrap="square" rtlCol="0">
            <a:spAutoFit/>
          </a:bodyPr>
          <a:lstStyle/>
          <a:p>
            <a:pPr defTabSz="820738"/>
            <a:r>
              <a:rPr lang="en-US" sz="1200" dirty="0">
                <a:latin typeface="Courier New" panose="02070309020205020404" pitchFamily="49" charset="0"/>
                <a:cs typeface="Courier New" panose="02070309020205020404" pitchFamily="49" charset="0"/>
              </a:rPr>
              <a:t>lexer grammar </a:t>
            </a:r>
            <a:r>
              <a:rPr lang="en-US" sz="1200" dirty="0" smtClean="0">
                <a:latin typeface="Courier New" panose="02070309020205020404" pitchFamily="49" charset="0"/>
                <a:cs typeface="Courier New" panose="02070309020205020404" pitchFamily="49" charset="0"/>
              </a:rPr>
              <a:t>MyLexer ;</a:t>
            </a:r>
            <a:endParaRPr lang="en-US" sz="1200" dirty="0">
              <a:latin typeface="Courier New" panose="02070309020205020404" pitchFamily="49" charset="0"/>
              <a:cs typeface="Courier New" panose="02070309020205020404" pitchFamily="49" charset="0"/>
            </a:endParaRP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smtClean="0">
                <a:latin typeface="Courier New" panose="02070309020205020404" pitchFamily="49" charset="0"/>
                <a:cs typeface="Courier New" panose="02070309020205020404" pitchFamily="49" charset="0"/>
              </a:rPr>
              <a:t>GREETING	: </a:t>
            </a:r>
            <a:r>
              <a:rPr lang="en-US" sz="1200" dirty="0">
                <a:latin typeface="Courier New" panose="02070309020205020404" pitchFamily="49" charset="0"/>
                <a:cs typeface="Courier New" panose="02070309020205020404" pitchFamily="49" charset="0"/>
              </a:rPr>
              <a:t>('Hello' | 'Greetings</a:t>
            </a:r>
            <a:r>
              <a:rPr lang="en-US" sz="1200" dirty="0" smtClean="0">
                <a:latin typeface="Courier New" panose="02070309020205020404" pitchFamily="49" charset="0"/>
                <a:cs typeface="Courier New" panose="02070309020205020404" pitchFamily="49" charset="0"/>
              </a:rPr>
              <a:t>') ;</a:t>
            </a:r>
          </a:p>
          <a:p>
            <a:pPr defTabSz="820738"/>
            <a:r>
              <a:rPr lang="en-US" sz="1200" dirty="0" smtClean="0">
                <a:latin typeface="Courier New" panose="02070309020205020404" pitchFamily="49" charset="0"/>
                <a:cs typeface="Courier New" panose="02070309020205020404" pitchFamily="49" charset="0"/>
              </a:rPr>
              <a:t>ID  </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[a-</a:t>
            </a:r>
            <a:r>
              <a:rPr lang="en-US" sz="1200" dirty="0" err="1">
                <a:latin typeface="Courier New" panose="02070309020205020404" pitchFamily="49" charset="0"/>
                <a:cs typeface="Courier New" panose="02070309020205020404" pitchFamily="49" charset="0"/>
              </a:rPr>
              <a:t>zA</a:t>
            </a:r>
            <a:r>
              <a:rPr lang="en-US" sz="1200" dirty="0">
                <a:latin typeface="Courier New" panose="02070309020205020404" pitchFamily="49" charset="0"/>
                <a:cs typeface="Courier New" panose="02070309020205020404" pitchFamily="49" charset="0"/>
              </a:rPr>
              <a:t>-Z]+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WS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 \t\r\n]+ -&gt; skip </a:t>
            </a:r>
            <a:r>
              <a:rPr lang="en-US" sz="1200" dirty="0" smtClean="0">
                <a:latin typeface="Courier New" panose="02070309020205020404" pitchFamily="49" charset="0"/>
                <a:cs typeface="Courier New" panose="02070309020205020404" pitchFamily="49" charset="0"/>
              </a:rPr>
              <a:t>;</a:t>
            </a:r>
            <a:endParaRPr lang="en-US" sz="1200"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2542778" y="1690688"/>
            <a:ext cx="1247649" cy="369332"/>
          </a:xfrm>
          <a:prstGeom prst="rect">
            <a:avLst/>
          </a:prstGeom>
          <a:noFill/>
        </p:spPr>
        <p:txBody>
          <a:bodyPr wrap="none" rtlCol="0">
            <a:spAutoFit/>
          </a:bodyPr>
          <a:lstStyle/>
          <a:p>
            <a:r>
              <a:rPr lang="en-US" dirty="0" smtClean="0"/>
              <a:t>MyLexer.g4</a:t>
            </a:r>
            <a:endParaRPr lang="en-US" dirty="0"/>
          </a:p>
        </p:txBody>
      </p:sp>
      <p:sp>
        <p:nvSpPr>
          <p:cNvPr id="6" name="Flowchart: Process 5"/>
          <p:cNvSpPr/>
          <p:nvPr/>
        </p:nvSpPr>
        <p:spPr>
          <a:xfrm>
            <a:off x="4652682" y="4256842"/>
            <a:ext cx="1734671" cy="685800"/>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 Test Rig</a:t>
            </a:r>
            <a:endParaRPr lang="en-US" dirty="0">
              <a:solidFill>
                <a:schemeClr val="tx1"/>
              </a:solidFill>
            </a:endParaRPr>
          </a:p>
        </p:txBody>
      </p:sp>
      <p:sp>
        <p:nvSpPr>
          <p:cNvPr id="7" name="Folded Corner 6"/>
          <p:cNvSpPr/>
          <p:nvPr/>
        </p:nvSpPr>
        <p:spPr>
          <a:xfrm>
            <a:off x="403412" y="4256842"/>
            <a:ext cx="2070847" cy="833718"/>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55598" y="3887510"/>
            <a:ext cx="986745" cy="369332"/>
          </a:xfrm>
          <a:prstGeom prst="rect">
            <a:avLst/>
          </a:prstGeom>
          <a:noFill/>
        </p:spPr>
        <p:txBody>
          <a:bodyPr wrap="none" rtlCol="0">
            <a:spAutoFit/>
          </a:bodyPr>
          <a:lstStyle/>
          <a:p>
            <a:r>
              <a:rPr lang="en-US" dirty="0" smtClean="0"/>
              <a:t>input.txt</a:t>
            </a:r>
            <a:endParaRPr lang="en-US" dirty="0"/>
          </a:p>
        </p:txBody>
      </p:sp>
      <p:sp>
        <p:nvSpPr>
          <p:cNvPr id="9" name="TextBox 8"/>
          <p:cNvSpPr txBox="1"/>
          <p:nvPr/>
        </p:nvSpPr>
        <p:spPr>
          <a:xfrm>
            <a:off x="403412" y="4256842"/>
            <a:ext cx="2142510" cy="369332"/>
          </a:xfrm>
          <a:prstGeom prst="rect">
            <a:avLst/>
          </a:prstGeom>
          <a:noFill/>
        </p:spPr>
        <p:txBody>
          <a:bodyPr wrap="none" rtlCol="0">
            <a:spAutoFit/>
          </a:bodyPr>
          <a:lstStyle/>
          <a:p>
            <a:r>
              <a:rPr lang="en-US" b="1" dirty="0" smtClean="0">
                <a:solidFill>
                  <a:srgbClr val="92D050"/>
                </a:solidFill>
              </a:rPr>
              <a:t>Hello Roger </a:t>
            </a:r>
            <a:r>
              <a:rPr lang="en-US" b="1" dirty="0" smtClean="0">
                <a:solidFill>
                  <a:srgbClr val="FF0000"/>
                </a:solidFill>
              </a:rPr>
              <a:t>Garbage</a:t>
            </a:r>
            <a:endParaRPr lang="en-US" b="1" dirty="0">
              <a:solidFill>
                <a:srgbClr val="FF0000"/>
              </a:solidFill>
            </a:endParaRPr>
          </a:p>
        </p:txBody>
      </p:sp>
      <p:sp>
        <p:nvSpPr>
          <p:cNvPr id="10" name="Right Arrow 9"/>
          <p:cNvSpPr/>
          <p:nvPr/>
        </p:nvSpPr>
        <p:spPr>
          <a:xfrm>
            <a:off x="2514601" y="4489035"/>
            <a:ext cx="2138081" cy="278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11589" y="3694529"/>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311588" y="4991708"/>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34317" y="2060020"/>
            <a:ext cx="3935642" cy="1015663"/>
          </a:xfrm>
          <a:prstGeom prst="rect">
            <a:avLst/>
          </a:prstGeom>
          <a:noFill/>
          <a:ln>
            <a:solidFill>
              <a:schemeClr val="tx1"/>
            </a:solidFill>
          </a:ln>
        </p:spPr>
        <p:txBody>
          <a:bodyPr wrap="square" rtlCol="0">
            <a:spAutoFit/>
          </a:bodyPr>
          <a:lstStyle/>
          <a:p>
            <a:pPr defTabSz="820738"/>
            <a:r>
              <a:rPr lang="en-US" sz="1200" dirty="0">
                <a:latin typeface="Courier New" panose="02070309020205020404" pitchFamily="49" charset="0"/>
                <a:cs typeface="Courier New" panose="02070309020205020404" pitchFamily="49" charset="0"/>
              </a:rPr>
              <a:t>parser grammar </a:t>
            </a:r>
            <a:r>
              <a:rPr lang="en-US" sz="1200" dirty="0" err="1">
                <a:latin typeface="Courier New" panose="02070309020205020404" pitchFamily="49" charset="0"/>
                <a:cs typeface="Courier New" panose="02070309020205020404" pitchFamily="49" charset="0"/>
              </a:rPr>
              <a:t>MyParser</a:t>
            </a:r>
            <a:r>
              <a:rPr lang="en-US" sz="1200" dirty="0">
                <a:latin typeface="Courier New" panose="02070309020205020404" pitchFamily="49" charset="0"/>
                <a:cs typeface="Courier New" panose="02070309020205020404" pitchFamily="49" charset="0"/>
              </a:rPr>
              <a:t>;</a:t>
            </a: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options { </a:t>
            </a:r>
            <a:r>
              <a:rPr lang="en-US" sz="1200" dirty="0" err="1">
                <a:latin typeface="Courier New" panose="02070309020205020404" pitchFamily="49" charset="0"/>
                <a:cs typeface="Courier New" panose="02070309020205020404" pitchFamily="49" charset="0"/>
              </a:rPr>
              <a:t>tokenVocab</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MyLexer</a:t>
            </a:r>
            <a:r>
              <a:rPr lang="en-US" sz="1200" dirty="0">
                <a:latin typeface="Courier New" panose="02070309020205020404" pitchFamily="49" charset="0"/>
                <a:cs typeface="Courier New" panose="02070309020205020404" pitchFamily="49" charset="0"/>
              </a:rPr>
              <a:t>; }</a:t>
            </a: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message : GREETING ID;</a:t>
            </a:r>
            <a:endParaRPr lang="en-US" sz="1200" i="1" dirty="0" smtClean="0">
              <a:latin typeface="Courier New" panose="02070309020205020404" pitchFamily="49" charset="0"/>
              <a:cs typeface="Courier New" panose="02070309020205020404" pitchFamily="49" charset="0"/>
            </a:endParaRPr>
          </a:p>
        </p:txBody>
      </p:sp>
      <p:sp>
        <p:nvSpPr>
          <p:cNvPr id="15" name="TextBox 14"/>
          <p:cNvSpPr txBox="1"/>
          <p:nvPr/>
        </p:nvSpPr>
        <p:spPr>
          <a:xfrm>
            <a:off x="6821497" y="1690688"/>
            <a:ext cx="1334853" cy="369332"/>
          </a:xfrm>
          <a:prstGeom prst="rect">
            <a:avLst/>
          </a:prstGeom>
          <a:noFill/>
        </p:spPr>
        <p:txBody>
          <a:bodyPr wrap="none" rtlCol="0">
            <a:spAutoFit/>
          </a:bodyPr>
          <a:lstStyle/>
          <a:p>
            <a:r>
              <a:rPr lang="en-US" dirty="0" smtClean="0"/>
              <a:t>MyParser.g4</a:t>
            </a:r>
            <a:endParaRPr lang="en-US" dirty="0"/>
          </a:p>
        </p:txBody>
      </p:sp>
      <p:cxnSp>
        <p:nvCxnSpPr>
          <p:cNvPr id="16" name="Straight Connector 15"/>
          <p:cNvCxnSpPr>
            <a:stCxn id="4" idx="2"/>
            <a:endCxn id="11" idx="0"/>
          </p:cNvCxnSpPr>
          <p:nvPr/>
        </p:nvCxnSpPr>
        <p:spPr>
          <a:xfrm>
            <a:off x="3323419" y="3075683"/>
            <a:ext cx="2149535" cy="618846"/>
          </a:xfrm>
          <a:prstGeom prst="line">
            <a:avLst/>
          </a:prstGeom>
          <a:ln w="1174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2"/>
            <a:endCxn id="11" idx="0"/>
          </p:cNvCxnSpPr>
          <p:nvPr/>
        </p:nvCxnSpPr>
        <p:spPr>
          <a:xfrm flipH="1">
            <a:off x="5472954" y="3075683"/>
            <a:ext cx="2129184" cy="618846"/>
          </a:xfrm>
          <a:prstGeom prst="line">
            <a:avLst/>
          </a:prstGeom>
          <a:ln w="1174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34317" y="4937920"/>
            <a:ext cx="538930" cy="369332"/>
          </a:xfrm>
          <a:prstGeom prst="rect">
            <a:avLst/>
          </a:prstGeom>
          <a:noFill/>
        </p:spPr>
        <p:txBody>
          <a:bodyPr wrap="none" rtlCol="0">
            <a:spAutoFit/>
          </a:bodyPr>
          <a:lstStyle/>
          <a:p>
            <a:r>
              <a:rPr lang="en-US" dirty="0" smtClean="0"/>
              <a:t>-</a:t>
            </a:r>
            <a:r>
              <a:rPr lang="en-US" dirty="0" err="1" smtClean="0"/>
              <a:t>gui</a:t>
            </a:r>
            <a:endParaRPr lang="en-US" dirty="0"/>
          </a:p>
        </p:txBody>
      </p:sp>
      <p:pic>
        <p:nvPicPr>
          <p:cNvPr id="19" name="Picture 18"/>
          <p:cNvPicPr>
            <a:picLocks noChangeAspect="1"/>
          </p:cNvPicPr>
          <p:nvPr/>
        </p:nvPicPr>
        <p:blipFill rotWithShape="1">
          <a:blip r:embed="rId2"/>
          <a:srcRect l="34628" t="5389" r="48431" b="80211"/>
          <a:stretch/>
        </p:blipFill>
        <p:spPr>
          <a:xfrm>
            <a:off x="4722111" y="5616127"/>
            <a:ext cx="1595812" cy="1130368"/>
          </a:xfrm>
          <a:prstGeom prst="rect">
            <a:avLst/>
          </a:prstGeom>
        </p:spPr>
      </p:pic>
      <p:sp>
        <p:nvSpPr>
          <p:cNvPr id="20" name="TextBox 19"/>
          <p:cNvSpPr txBox="1"/>
          <p:nvPr/>
        </p:nvSpPr>
        <p:spPr>
          <a:xfrm>
            <a:off x="8156350" y="5755341"/>
            <a:ext cx="1584473" cy="369332"/>
          </a:xfrm>
          <a:prstGeom prst="rect">
            <a:avLst/>
          </a:prstGeom>
          <a:noFill/>
        </p:spPr>
        <p:txBody>
          <a:bodyPr wrap="none" rtlCol="0">
            <a:spAutoFit/>
          </a:bodyPr>
          <a:lstStyle/>
          <a:p>
            <a:r>
              <a:rPr lang="en-US" dirty="0" smtClean="0"/>
              <a:t>see example05</a:t>
            </a:r>
            <a:endParaRPr lang="en-US" dirty="0"/>
          </a:p>
        </p:txBody>
      </p:sp>
    </p:spTree>
    <p:extLst>
      <p:ext uri="{BB962C8B-B14F-4D97-AF65-F5344CB8AC3E}">
        <p14:creationId xmlns:p14="http://schemas.microsoft.com/office/powerpoint/2010/main" val="33246789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 the parser grammar</a:t>
            </a:r>
            <a:endParaRPr lang="en-US" dirty="0"/>
          </a:p>
        </p:txBody>
      </p:sp>
      <p:sp>
        <p:nvSpPr>
          <p:cNvPr id="3" name="TextBox 2"/>
          <p:cNvSpPr txBox="1"/>
          <p:nvPr/>
        </p:nvSpPr>
        <p:spPr>
          <a:xfrm>
            <a:off x="1801089" y="2497252"/>
            <a:ext cx="6172201" cy="1938992"/>
          </a:xfrm>
          <a:prstGeom prst="rect">
            <a:avLst/>
          </a:prstGeom>
          <a:noFill/>
          <a:ln>
            <a:solidFill>
              <a:schemeClr val="tx1"/>
            </a:solidFill>
          </a:ln>
        </p:spPr>
        <p:txBody>
          <a:bodyPr wrap="square" rtlCol="0">
            <a:spAutoFit/>
          </a:bodyPr>
          <a:lstStyle/>
          <a:p>
            <a:pPr defTabSz="820738"/>
            <a:r>
              <a:rPr lang="en-US" sz="2400" dirty="0">
                <a:latin typeface="Courier New" panose="02070309020205020404" pitchFamily="49" charset="0"/>
                <a:cs typeface="Courier New" panose="02070309020205020404" pitchFamily="49" charset="0"/>
              </a:rPr>
              <a:t>parser grammar </a:t>
            </a:r>
            <a:r>
              <a:rPr lang="en-US" sz="2400" dirty="0" err="1">
                <a:latin typeface="Courier New" panose="02070309020205020404" pitchFamily="49" charset="0"/>
                <a:cs typeface="Courier New" panose="02070309020205020404" pitchFamily="49" charset="0"/>
              </a:rPr>
              <a:t>MyParser</a:t>
            </a:r>
            <a:r>
              <a:rPr lang="en-US" sz="2400" dirty="0">
                <a:latin typeface="Courier New" panose="02070309020205020404" pitchFamily="49" charset="0"/>
                <a:cs typeface="Courier New" panose="02070309020205020404" pitchFamily="49" charset="0"/>
              </a:rPr>
              <a:t>;</a:t>
            </a:r>
          </a:p>
          <a:p>
            <a:pPr defTabSz="820738"/>
            <a:endParaRPr lang="en-US" sz="2400" dirty="0">
              <a:latin typeface="Courier New" panose="02070309020205020404" pitchFamily="49" charset="0"/>
              <a:cs typeface="Courier New" panose="02070309020205020404" pitchFamily="49" charset="0"/>
            </a:endParaRPr>
          </a:p>
          <a:p>
            <a:pPr defTabSz="820738"/>
            <a:r>
              <a:rPr lang="en-US" sz="2400" dirty="0">
                <a:latin typeface="Courier New" panose="02070309020205020404" pitchFamily="49" charset="0"/>
                <a:cs typeface="Courier New" panose="02070309020205020404" pitchFamily="49" charset="0"/>
              </a:rPr>
              <a:t>options { </a:t>
            </a:r>
            <a:r>
              <a:rPr lang="en-US" sz="2400" dirty="0" err="1">
                <a:latin typeface="Courier New" panose="02070309020205020404" pitchFamily="49" charset="0"/>
                <a:cs typeface="Courier New" panose="02070309020205020404" pitchFamily="49" charset="0"/>
              </a:rPr>
              <a:t>tokenVocab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MyLexer</a:t>
            </a:r>
            <a:r>
              <a:rPr lang="en-US" sz="2400" dirty="0">
                <a:latin typeface="Courier New" panose="02070309020205020404" pitchFamily="49" charset="0"/>
                <a:cs typeface="Courier New" panose="02070309020205020404" pitchFamily="49" charset="0"/>
              </a:rPr>
              <a:t>; }</a:t>
            </a:r>
          </a:p>
          <a:p>
            <a:pPr defTabSz="820738"/>
            <a:endParaRPr lang="en-US" sz="2400" dirty="0">
              <a:latin typeface="Courier New" panose="02070309020205020404" pitchFamily="49" charset="0"/>
              <a:cs typeface="Courier New" panose="02070309020205020404" pitchFamily="49" charset="0"/>
            </a:endParaRPr>
          </a:p>
          <a:p>
            <a:pPr defTabSz="820738"/>
            <a:r>
              <a:rPr lang="en-US" sz="2400" dirty="0">
                <a:latin typeface="Courier New" panose="02070309020205020404" pitchFamily="49" charset="0"/>
                <a:cs typeface="Courier New" panose="02070309020205020404" pitchFamily="49" charset="0"/>
              </a:rPr>
              <a:t>message : GREETING </a:t>
            </a:r>
            <a:r>
              <a:rPr lang="en-US" sz="2400" dirty="0" smtClean="0">
                <a:latin typeface="Courier New" panose="02070309020205020404" pitchFamily="49" charset="0"/>
                <a:cs typeface="Courier New" panose="02070309020205020404" pitchFamily="49" charset="0"/>
              </a:rPr>
              <a:t>ID </a:t>
            </a:r>
            <a:r>
              <a:rPr lang="en-US" sz="2400" b="1" dirty="0" smtClean="0">
                <a:latin typeface="Courier New" panose="02070309020205020404" pitchFamily="49" charset="0"/>
                <a:cs typeface="Courier New" panose="02070309020205020404" pitchFamily="49" charset="0"/>
              </a:rPr>
              <a:t>EOF</a:t>
            </a:r>
            <a:r>
              <a:rPr lang="en-US" sz="2400" dirty="0" smtClean="0">
                <a:latin typeface="Courier New" panose="02070309020205020404" pitchFamily="49" charset="0"/>
                <a:cs typeface="Courier New" panose="02070309020205020404" pitchFamily="49" charset="0"/>
              </a:rPr>
              <a:t>;</a:t>
            </a:r>
            <a:endParaRPr lang="en-US" sz="2400" i="1"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3929564" y="2127920"/>
            <a:ext cx="1334853" cy="369332"/>
          </a:xfrm>
          <a:prstGeom prst="rect">
            <a:avLst/>
          </a:prstGeom>
          <a:noFill/>
        </p:spPr>
        <p:txBody>
          <a:bodyPr wrap="none" rtlCol="0">
            <a:spAutoFit/>
          </a:bodyPr>
          <a:lstStyle/>
          <a:p>
            <a:r>
              <a:rPr lang="en-US" dirty="0" smtClean="0"/>
              <a:t>MyParser.g4</a:t>
            </a:r>
            <a:endParaRPr lang="en-US" dirty="0"/>
          </a:p>
        </p:txBody>
      </p:sp>
      <p:cxnSp>
        <p:nvCxnSpPr>
          <p:cNvPr id="6" name="Straight Arrow Connector 5"/>
          <p:cNvCxnSpPr/>
          <p:nvPr/>
        </p:nvCxnSpPr>
        <p:spPr>
          <a:xfrm flipV="1">
            <a:off x="6144491" y="4323433"/>
            <a:ext cx="0" cy="658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5915891" y="5007281"/>
            <a:ext cx="3990109" cy="646331"/>
          </a:xfrm>
          <a:prstGeom prst="rect">
            <a:avLst/>
          </a:prstGeom>
          <a:noFill/>
        </p:spPr>
        <p:txBody>
          <a:bodyPr wrap="square" rtlCol="0">
            <a:spAutoFit/>
          </a:bodyPr>
          <a:lstStyle/>
          <a:p>
            <a:r>
              <a:rPr lang="en-US" i="1" dirty="0" smtClean="0"/>
              <a:t>The (predefined) EOF token must follow the ID token (and nothing else)</a:t>
            </a:r>
            <a:endParaRPr lang="en-US" i="1" dirty="0"/>
          </a:p>
        </p:txBody>
      </p:sp>
    </p:spTree>
    <p:extLst>
      <p:ext uri="{BB962C8B-B14F-4D97-AF65-F5344CB8AC3E}">
        <p14:creationId xmlns:p14="http://schemas.microsoft.com/office/powerpoint/2010/main" val="162224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ANTLR?</a:t>
            </a:r>
            <a:endParaRPr lang="en-US" dirty="0"/>
          </a:p>
        </p:txBody>
      </p:sp>
      <p:sp>
        <p:nvSpPr>
          <p:cNvPr id="3" name="Content Placeholder 2"/>
          <p:cNvSpPr>
            <a:spLocks noGrp="1"/>
          </p:cNvSpPr>
          <p:nvPr>
            <p:ph idx="1"/>
          </p:nvPr>
        </p:nvSpPr>
        <p:spPr>
          <a:xfrm>
            <a:off x="838200" y="1825625"/>
            <a:ext cx="10515600" cy="1057275"/>
          </a:xfrm>
        </p:spPr>
        <p:txBody>
          <a:bodyPr/>
          <a:lstStyle/>
          <a:p>
            <a:pPr marL="0" indent="0">
              <a:buNone/>
            </a:pPr>
            <a:r>
              <a:rPr lang="en-US" dirty="0" smtClean="0"/>
              <a:t>ANTLR is a tool (program) that converts a grammar into a parser:</a:t>
            </a:r>
            <a:endParaRPr lang="en-US" dirty="0"/>
          </a:p>
        </p:txBody>
      </p:sp>
      <p:sp>
        <p:nvSpPr>
          <p:cNvPr id="4" name="Rectangle 3"/>
          <p:cNvSpPr/>
          <p:nvPr/>
        </p:nvSpPr>
        <p:spPr>
          <a:xfrm>
            <a:off x="1848226" y="3017837"/>
            <a:ext cx="14732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grammar</a:t>
            </a:r>
            <a:endParaRPr lang="en-US" dirty="0">
              <a:solidFill>
                <a:schemeClr val="tx1"/>
              </a:solidFill>
            </a:endParaRPr>
          </a:p>
        </p:txBody>
      </p:sp>
      <p:sp>
        <p:nvSpPr>
          <p:cNvPr id="5" name="Rectangle 4"/>
          <p:cNvSpPr/>
          <p:nvPr/>
        </p:nvSpPr>
        <p:spPr>
          <a:xfrm>
            <a:off x="1848226" y="3983037"/>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7" name="Straight Arrow Connector 6"/>
          <p:cNvCxnSpPr>
            <a:stCxn id="4" idx="2"/>
            <a:endCxn id="5" idx="0"/>
          </p:cNvCxnSpPr>
          <p:nvPr/>
        </p:nvCxnSpPr>
        <p:spPr>
          <a:xfrm>
            <a:off x="2584826" y="3513137"/>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Flowchart: Multidocument 7"/>
          <p:cNvSpPr/>
          <p:nvPr/>
        </p:nvSpPr>
        <p:spPr>
          <a:xfrm>
            <a:off x="2006976" y="5126037"/>
            <a:ext cx="1155700" cy="850900"/>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Java</a:t>
            </a:r>
            <a:endParaRPr lang="en-US" dirty="0">
              <a:solidFill>
                <a:schemeClr val="tx1"/>
              </a:solidFill>
            </a:endParaRPr>
          </a:p>
        </p:txBody>
      </p:sp>
      <p:cxnSp>
        <p:nvCxnSpPr>
          <p:cNvPr id="9" name="Straight Arrow Connector 8"/>
          <p:cNvCxnSpPr/>
          <p:nvPr/>
        </p:nvCxnSpPr>
        <p:spPr>
          <a:xfrm>
            <a:off x="2584826" y="4656137"/>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ular Callout 5"/>
          <p:cNvSpPr/>
          <p:nvPr/>
        </p:nvSpPr>
        <p:spPr>
          <a:xfrm>
            <a:off x="3496240" y="4303059"/>
            <a:ext cx="1519518" cy="614549"/>
          </a:xfrm>
          <a:prstGeom prst="wedgeRectCallout">
            <a:avLst>
              <a:gd name="adj1" fmla="val -68145"/>
              <a:gd name="adj2" fmla="val 11884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endParaRPr lang="en-US" dirty="0">
              <a:solidFill>
                <a:schemeClr val="tx1"/>
              </a:solidFill>
            </a:endParaRPr>
          </a:p>
        </p:txBody>
      </p:sp>
      <p:sp>
        <p:nvSpPr>
          <p:cNvPr id="10" name="Rectangle 9"/>
          <p:cNvSpPr/>
          <p:nvPr/>
        </p:nvSpPr>
        <p:spPr>
          <a:xfrm>
            <a:off x="6548347" y="2882900"/>
            <a:ext cx="14732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grammar</a:t>
            </a:r>
            <a:endParaRPr lang="en-US" dirty="0">
              <a:solidFill>
                <a:schemeClr val="tx1"/>
              </a:solidFill>
            </a:endParaRPr>
          </a:p>
        </p:txBody>
      </p:sp>
      <p:sp>
        <p:nvSpPr>
          <p:cNvPr id="11" name="Rectangle 10"/>
          <p:cNvSpPr/>
          <p:nvPr/>
        </p:nvSpPr>
        <p:spPr>
          <a:xfrm>
            <a:off x="6548347" y="3848100"/>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2" name="Straight Arrow Connector 11"/>
          <p:cNvCxnSpPr>
            <a:stCxn id="10" idx="2"/>
            <a:endCxn id="11" idx="0"/>
          </p:cNvCxnSpPr>
          <p:nvPr/>
        </p:nvCxnSpPr>
        <p:spPr>
          <a:xfrm>
            <a:off x="7284947" y="3378200"/>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Multidocument 12"/>
          <p:cNvSpPr/>
          <p:nvPr/>
        </p:nvSpPr>
        <p:spPr>
          <a:xfrm>
            <a:off x="6707097" y="4991100"/>
            <a:ext cx="1155700" cy="850900"/>
          </a:xfrm>
          <a:prstGeom prst="flowChartMulti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a:t>
            </a:r>
            <a:endParaRPr lang="en-US" dirty="0">
              <a:solidFill>
                <a:schemeClr val="tx1"/>
              </a:solidFill>
            </a:endParaRPr>
          </a:p>
        </p:txBody>
      </p:sp>
      <p:cxnSp>
        <p:nvCxnSpPr>
          <p:cNvPr id="14" name="Straight Arrow Connector 13"/>
          <p:cNvCxnSpPr/>
          <p:nvPr/>
        </p:nvCxnSpPr>
        <p:spPr>
          <a:xfrm>
            <a:off x="7284947" y="4521200"/>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ular Callout 14"/>
          <p:cNvSpPr/>
          <p:nvPr/>
        </p:nvSpPr>
        <p:spPr>
          <a:xfrm>
            <a:off x="8196361" y="4168122"/>
            <a:ext cx="1519518" cy="614549"/>
          </a:xfrm>
          <a:prstGeom prst="wedgeRectCallout">
            <a:avLst>
              <a:gd name="adj1" fmla="val -68145"/>
              <a:gd name="adj2" fmla="val 118847"/>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endParaRPr lang="en-US" dirty="0">
              <a:solidFill>
                <a:schemeClr val="tx1"/>
              </a:solidFill>
            </a:endParaRPr>
          </a:p>
        </p:txBody>
      </p:sp>
    </p:spTree>
    <p:extLst>
      <p:ext uri="{BB962C8B-B14F-4D97-AF65-F5344CB8AC3E}">
        <p14:creationId xmlns:p14="http://schemas.microsoft.com/office/powerpoint/2010/main" val="31358517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extra data is detected</a:t>
            </a:r>
            <a:endParaRPr lang="en-US" dirty="0"/>
          </a:p>
        </p:txBody>
      </p:sp>
      <p:sp>
        <p:nvSpPr>
          <p:cNvPr id="4" name="TextBox 3"/>
          <p:cNvSpPr txBox="1"/>
          <p:nvPr/>
        </p:nvSpPr>
        <p:spPr>
          <a:xfrm>
            <a:off x="1355598" y="2060020"/>
            <a:ext cx="3935642" cy="1015663"/>
          </a:xfrm>
          <a:prstGeom prst="rect">
            <a:avLst/>
          </a:prstGeom>
          <a:noFill/>
          <a:ln>
            <a:solidFill>
              <a:schemeClr val="tx1"/>
            </a:solidFill>
          </a:ln>
        </p:spPr>
        <p:txBody>
          <a:bodyPr wrap="square" rtlCol="0">
            <a:spAutoFit/>
          </a:bodyPr>
          <a:lstStyle/>
          <a:p>
            <a:pPr defTabSz="820738"/>
            <a:r>
              <a:rPr lang="en-US" sz="1200" dirty="0">
                <a:latin typeface="Courier New" panose="02070309020205020404" pitchFamily="49" charset="0"/>
                <a:cs typeface="Courier New" panose="02070309020205020404" pitchFamily="49" charset="0"/>
              </a:rPr>
              <a:t>lexer grammar </a:t>
            </a:r>
            <a:r>
              <a:rPr lang="en-US" sz="1200" dirty="0" smtClean="0">
                <a:latin typeface="Courier New" panose="02070309020205020404" pitchFamily="49" charset="0"/>
                <a:cs typeface="Courier New" panose="02070309020205020404" pitchFamily="49" charset="0"/>
              </a:rPr>
              <a:t>MyLexer ;</a:t>
            </a:r>
            <a:endParaRPr lang="en-US" sz="1200" dirty="0">
              <a:latin typeface="Courier New" panose="02070309020205020404" pitchFamily="49" charset="0"/>
              <a:cs typeface="Courier New" panose="02070309020205020404" pitchFamily="49" charset="0"/>
            </a:endParaRP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smtClean="0">
                <a:latin typeface="Courier New" panose="02070309020205020404" pitchFamily="49" charset="0"/>
                <a:cs typeface="Courier New" panose="02070309020205020404" pitchFamily="49" charset="0"/>
              </a:rPr>
              <a:t>GREETING	: </a:t>
            </a:r>
            <a:r>
              <a:rPr lang="en-US" sz="1200" dirty="0">
                <a:latin typeface="Courier New" panose="02070309020205020404" pitchFamily="49" charset="0"/>
                <a:cs typeface="Courier New" panose="02070309020205020404" pitchFamily="49" charset="0"/>
              </a:rPr>
              <a:t>('Hello' | 'Greetings</a:t>
            </a:r>
            <a:r>
              <a:rPr lang="en-US" sz="1200" dirty="0" smtClean="0">
                <a:latin typeface="Courier New" panose="02070309020205020404" pitchFamily="49" charset="0"/>
                <a:cs typeface="Courier New" panose="02070309020205020404" pitchFamily="49" charset="0"/>
              </a:rPr>
              <a:t>') ;</a:t>
            </a:r>
          </a:p>
          <a:p>
            <a:pPr defTabSz="820738"/>
            <a:r>
              <a:rPr lang="en-US" sz="1200" dirty="0" smtClean="0">
                <a:latin typeface="Courier New" panose="02070309020205020404" pitchFamily="49" charset="0"/>
                <a:cs typeface="Courier New" panose="02070309020205020404" pitchFamily="49" charset="0"/>
              </a:rPr>
              <a:t>ID  	: </a:t>
            </a:r>
            <a:r>
              <a:rPr lang="en-US" sz="1200" dirty="0">
                <a:latin typeface="Courier New" panose="02070309020205020404" pitchFamily="49" charset="0"/>
                <a:cs typeface="Courier New" panose="02070309020205020404" pitchFamily="49" charset="0"/>
              </a:rPr>
              <a:t>[a-</a:t>
            </a:r>
            <a:r>
              <a:rPr lang="en-US" sz="1200" dirty="0" err="1">
                <a:latin typeface="Courier New" panose="02070309020205020404" pitchFamily="49" charset="0"/>
                <a:cs typeface="Courier New" panose="02070309020205020404" pitchFamily="49" charset="0"/>
              </a:rPr>
              <a:t>zA</a:t>
            </a:r>
            <a:r>
              <a:rPr lang="en-US" sz="1200" dirty="0">
                <a:latin typeface="Courier New" panose="02070309020205020404" pitchFamily="49" charset="0"/>
                <a:cs typeface="Courier New" panose="02070309020205020404" pitchFamily="49" charset="0"/>
              </a:rPr>
              <a:t>-Z]+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WS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 \t\r\n]+ -&gt; skip </a:t>
            </a:r>
            <a:r>
              <a:rPr lang="en-US" sz="1200" dirty="0" smtClean="0">
                <a:latin typeface="Courier New" panose="02070309020205020404" pitchFamily="49" charset="0"/>
                <a:cs typeface="Courier New" panose="02070309020205020404" pitchFamily="49" charset="0"/>
              </a:rPr>
              <a:t>;</a:t>
            </a:r>
            <a:endParaRPr lang="en-US" sz="1200"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2542778" y="1690688"/>
            <a:ext cx="1247649" cy="369332"/>
          </a:xfrm>
          <a:prstGeom prst="rect">
            <a:avLst/>
          </a:prstGeom>
          <a:noFill/>
        </p:spPr>
        <p:txBody>
          <a:bodyPr wrap="none" rtlCol="0">
            <a:spAutoFit/>
          </a:bodyPr>
          <a:lstStyle/>
          <a:p>
            <a:r>
              <a:rPr lang="en-US" dirty="0" smtClean="0"/>
              <a:t>MyLexer.g4</a:t>
            </a:r>
            <a:endParaRPr lang="en-US" dirty="0"/>
          </a:p>
        </p:txBody>
      </p:sp>
      <p:sp>
        <p:nvSpPr>
          <p:cNvPr id="6" name="Flowchart: Process 5"/>
          <p:cNvSpPr/>
          <p:nvPr/>
        </p:nvSpPr>
        <p:spPr>
          <a:xfrm>
            <a:off x="4652682" y="4256842"/>
            <a:ext cx="1734671" cy="685800"/>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 Test Rig</a:t>
            </a:r>
            <a:endParaRPr lang="en-US" dirty="0">
              <a:solidFill>
                <a:schemeClr val="tx1"/>
              </a:solidFill>
            </a:endParaRPr>
          </a:p>
        </p:txBody>
      </p:sp>
      <p:sp>
        <p:nvSpPr>
          <p:cNvPr id="7" name="Folded Corner 6"/>
          <p:cNvSpPr/>
          <p:nvPr/>
        </p:nvSpPr>
        <p:spPr>
          <a:xfrm>
            <a:off x="403412" y="4256842"/>
            <a:ext cx="2070847" cy="833718"/>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55598" y="3887510"/>
            <a:ext cx="986745" cy="369332"/>
          </a:xfrm>
          <a:prstGeom prst="rect">
            <a:avLst/>
          </a:prstGeom>
          <a:noFill/>
        </p:spPr>
        <p:txBody>
          <a:bodyPr wrap="none" rtlCol="0">
            <a:spAutoFit/>
          </a:bodyPr>
          <a:lstStyle/>
          <a:p>
            <a:r>
              <a:rPr lang="en-US" dirty="0" smtClean="0"/>
              <a:t>input.txt</a:t>
            </a:r>
            <a:endParaRPr lang="en-US" dirty="0"/>
          </a:p>
        </p:txBody>
      </p:sp>
      <p:sp>
        <p:nvSpPr>
          <p:cNvPr id="9" name="TextBox 8"/>
          <p:cNvSpPr txBox="1"/>
          <p:nvPr/>
        </p:nvSpPr>
        <p:spPr>
          <a:xfrm>
            <a:off x="403412" y="4256842"/>
            <a:ext cx="2142510" cy="369332"/>
          </a:xfrm>
          <a:prstGeom prst="rect">
            <a:avLst/>
          </a:prstGeom>
          <a:noFill/>
        </p:spPr>
        <p:txBody>
          <a:bodyPr wrap="none" rtlCol="0">
            <a:spAutoFit/>
          </a:bodyPr>
          <a:lstStyle/>
          <a:p>
            <a:r>
              <a:rPr lang="en-US" b="1" dirty="0" smtClean="0">
                <a:solidFill>
                  <a:srgbClr val="92D050"/>
                </a:solidFill>
              </a:rPr>
              <a:t>Hello Roger </a:t>
            </a:r>
            <a:r>
              <a:rPr lang="en-US" b="1" dirty="0" smtClean="0">
                <a:solidFill>
                  <a:srgbClr val="FF0000"/>
                </a:solidFill>
              </a:rPr>
              <a:t>Garbage</a:t>
            </a:r>
            <a:endParaRPr lang="en-US" b="1" dirty="0">
              <a:solidFill>
                <a:srgbClr val="FF0000"/>
              </a:solidFill>
            </a:endParaRPr>
          </a:p>
        </p:txBody>
      </p:sp>
      <p:sp>
        <p:nvSpPr>
          <p:cNvPr id="10" name="Right Arrow 9"/>
          <p:cNvSpPr/>
          <p:nvPr/>
        </p:nvSpPr>
        <p:spPr>
          <a:xfrm>
            <a:off x="2514601" y="4489035"/>
            <a:ext cx="2138081" cy="278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11589" y="3694529"/>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311588" y="4991708"/>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34317" y="2060020"/>
            <a:ext cx="3935642" cy="1015663"/>
          </a:xfrm>
          <a:prstGeom prst="rect">
            <a:avLst/>
          </a:prstGeom>
          <a:noFill/>
          <a:ln>
            <a:solidFill>
              <a:schemeClr val="tx1"/>
            </a:solidFill>
          </a:ln>
        </p:spPr>
        <p:txBody>
          <a:bodyPr wrap="square" rtlCol="0">
            <a:spAutoFit/>
          </a:bodyPr>
          <a:lstStyle/>
          <a:p>
            <a:pPr defTabSz="820738"/>
            <a:r>
              <a:rPr lang="en-US" sz="1200" dirty="0">
                <a:latin typeface="Courier New" panose="02070309020205020404" pitchFamily="49" charset="0"/>
                <a:cs typeface="Courier New" panose="02070309020205020404" pitchFamily="49" charset="0"/>
              </a:rPr>
              <a:t>parser grammar </a:t>
            </a:r>
            <a:r>
              <a:rPr lang="en-US" sz="1200" dirty="0" err="1">
                <a:latin typeface="Courier New" panose="02070309020205020404" pitchFamily="49" charset="0"/>
                <a:cs typeface="Courier New" panose="02070309020205020404" pitchFamily="49" charset="0"/>
              </a:rPr>
              <a:t>MyParser</a:t>
            </a:r>
            <a:r>
              <a:rPr lang="en-US" sz="1200" dirty="0">
                <a:latin typeface="Courier New" panose="02070309020205020404" pitchFamily="49" charset="0"/>
                <a:cs typeface="Courier New" panose="02070309020205020404" pitchFamily="49" charset="0"/>
              </a:rPr>
              <a:t>;</a:t>
            </a: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options { </a:t>
            </a:r>
            <a:r>
              <a:rPr lang="en-US" sz="1200" dirty="0" err="1">
                <a:latin typeface="Courier New" panose="02070309020205020404" pitchFamily="49" charset="0"/>
                <a:cs typeface="Courier New" panose="02070309020205020404" pitchFamily="49" charset="0"/>
              </a:rPr>
              <a:t>tokenVocab</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MyLexer</a:t>
            </a:r>
            <a:r>
              <a:rPr lang="en-US" sz="1200" dirty="0">
                <a:latin typeface="Courier New" panose="02070309020205020404" pitchFamily="49" charset="0"/>
                <a:cs typeface="Courier New" panose="02070309020205020404" pitchFamily="49" charset="0"/>
              </a:rPr>
              <a:t>; }</a:t>
            </a: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message : GREETING </a:t>
            </a:r>
            <a:r>
              <a:rPr lang="en-US" sz="1200" dirty="0" smtClean="0">
                <a:latin typeface="Courier New" panose="02070309020205020404" pitchFamily="49" charset="0"/>
                <a:cs typeface="Courier New" panose="02070309020205020404" pitchFamily="49" charset="0"/>
              </a:rPr>
              <a:t>ID </a:t>
            </a:r>
            <a:r>
              <a:rPr lang="en-US" sz="1200" b="1" dirty="0" smtClean="0">
                <a:latin typeface="Courier New" panose="02070309020205020404" pitchFamily="49" charset="0"/>
                <a:cs typeface="Courier New" panose="02070309020205020404" pitchFamily="49" charset="0"/>
              </a:rPr>
              <a:t>EOF</a:t>
            </a:r>
            <a:r>
              <a:rPr lang="en-US" sz="1200" dirty="0" smtClean="0">
                <a:latin typeface="Courier New" panose="02070309020205020404" pitchFamily="49" charset="0"/>
                <a:cs typeface="Courier New" panose="02070309020205020404" pitchFamily="49" charset="0"/>
              </a:rPr>
              <a:t>;</a:t>
            </a:r>
            <a:endParaRPr lang="en-US" sz="1200" i="1" dirty="0" smtClean="0">
              <a:latin typeface="Courier New" panose="02070309020205020404" pitchFamily="49" charset="0"/>
              <a:cs typeface="Courier New" panose="02070309020205020404" pitchFamily="49" charset="0"/>
            </a:endParaRPr>
          </a:p>
        </p:txBody>
      </p:sp>
      <p:sp>
        <p:nvSpPr>
          <p:cNvPr id="15" name="TextBox 14"/>
          <p:cNvSpPr txBox="1"/>
          <p:nvPr/>
        </p:nvSpPr>
        <p:spPr>
          <a:xfrm>
            <a:off x="6821497" y="1690688"/>
            <a:ext cx="1334853" cy="369332"/>
          </a:xfrm>
          <a:prstGeom prst="rect">
            <a:avLst/>
          </a:prstGeom>
          <a:noFill/>
        </p:spPr>
        <p:txBody>
          <a:bodyPr wrap="none" rtlCol="0">
            <a:spAutoFit/>
          </a:bodyPr>
          <a:lstStyle/>
          <a:p>
            <a:r>
              <a:rPr lang="en-US" dirty="0" smtClean="0"/>
              <a:t>MyParser.g4</a:t>
            </a:r>
            <a:endParaRPr lang="en-US" dirty="0"/>
          </a:p>
        </p:txBody>
      </p:sp>
      <p:cxnSp>
        <p:nvCxnSpPr>
          <p:cNvPr id="16" name="Straight Connector 15"/>
          <p:cNvCxnSpPr>
            <a:stCxn id="4" idx="2"/>
            <a:endCxn id="11" idx="0"/>
          </p:cNvCxnSpPr>
          <p:nvPr/>
        </p:nvCxnSpPr>
        <p:spPr>
          <a:xfrm>
            <a:off x="3323419" y="3075683"/>
            <a:ext cx="2149535" cy="618846"/>
          </a:xfrm>
          <a:prstGeom prst="line">
            <a:avLst/>
          </a:prstGeom>
          <a:ln w="1174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2"/>
            <a:endCxn id="11" idx="0"/>
          </p:cNvCxnSpPr>
          <p:nvPr/>
        </p:nvCxnSpPr>
        <p:spPr>
          <a:xfrm flipH="1">
            <a:off x="5472954" y="3075683"/>
            <a:ext cx="2129184" cy="618846"/>
          </a:xfrm>
          <a:prstGeom prst="line">
            <a:avLst/>
          </a:prstGeom>
          <a:ln w="1174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34317" y="4937920"/>
            <a:ext cx="538930" cy="369332"/>
          </a:xfrm>
          <a:prstGeom prst="rect">
            <a:avLst/>
          </a:prstGeom>
          <a:noFill/>
        </p:spPr>
        <p:txBody>
          <a:bodyPr wrap="none" rtlCol="0">
            <a:spAutoFit/>
          </a:bodyPr>
          <a:lstStyle/>
          <a:p>
            <a:r>
              <a:rPr lang="en-US" dirty="0" smtClean="0"/>
              <a:t>-</a:t>
            </a:r>
            <a:r>
              <a:rPr lang="en-US" dirty="0" err="1" smtClean="0"/>
              <a:t>gui</a:t>
            </a:r>
            <a:endParaRPr lang="en-US" dirty="0"/>
          </a:p>
        </p:txBody>
      </p:sp>
      <p:sp>
        <p:nvSpPr>
          <p:cNvPr id="20" name="TextBox 19"/>
          <p:cNvSpPr txBox="1"/>
          <p:nvPr/>
        </p:nvSpPr>
        <p:spPr>
          <a:xfrm>
            <a:off x="1722364" y="6242461"/>
            <a:ext cx="1584473" cy="369332"/>
          </a:xfrm>
          <a:prstGeom prst="rect">
            <a:avLst/>
          </a:prstGeom>
          <a:noFill/>
        </p:spPr>
        <p:txBody>
          <a:bodyPr wrap="none" rtlCol="0">
            <a:spAutoFit/>
          </a:bodyPr>
          <a:lstStyle/>
          <a:p>
            <a:r>
              <a:rPr lang="en-US" dirty="0" smtClean="0"/>
              <a:t>see example06</a:t>
            </a:r>
            <a:endParaRPr lang="en-US" dirty="0"/>
          </a:p>
        </p:txBody>
      </p:sp>
      <p:pic>
        <p:nvPicPr>
          <p:cNvPr id="3" name="Picture 2"/>
          <p:cNvPicPr>
            <a:picLocks noChangeAspect="1"/>
          </p:cNvPicPr>
          <p:nvPr/>
        </p:nvPicPr>
        <p:blipFill rotWithShape="1">
          <a:blip r:embed="rId2"/>
          <a:srcRect l="34863" t="5953" r="23020" b="79647"/>
          <a:stretch/>
        </p:blipFill>
        <p:spPr>
          <a:xfrm>
            <a:off x="4160027" y="5623720"/>
            <a:ext cx="3201438" cy="912143"/>
          </a:xfrm>
          <a:prstGeom prst="rect">
            <a:avLst/>
          </a:prstGeom>
        </p:spPr>
      </p:pic>
      <p:sp>
        <p:nvSpPr>
          <p:cNvPr id="13" name="Rectangle 12"/>
          <p:cNvSpPr/>
          <p:nvPr/>
        </p:nvSpPr>
        <p:spPr>
          <a:xfrm>
            <a:off x="7488923" y="5889532"/>
            <a:ext cx="3668672" cy="646331"/>
          </a:xfrm>
          <a:prstGeom prst="rect">
            <a:avLst/>
          </a:prstGeom>
          <a:solidFill>
            <a:srgbClr val="FFFF00"/>
          </a:solidFill>
        </p:spPr>
        <p:txBody>
          <a:bodyPr wrap="square">
            <a:spAutoFit/>
          </a:bodyPr>
          <a:lstStyle/>
          <a:p>
            <a:r>
              <a:rPr lang="en-US" dirty="0"/>
              <a:t>line 1:12 extraneous input 'Garbage</a:t>
            </a:r>
            <a:r>
              <a:rPr lang="en-US" dirty="0" smtClean="0"/>
              <a:t>', </a:t>
            </a:r>
            <a:r>
              <a:rPr lang="en-US" dirty="0"/>
              <a:t>expecting &lt;EOF&gt;</a:t>
            </a:r>
          </a:p>
        </p:txBody>
      </p:sp>
      <p:sp>
        <p:nvSpPr>
          <p:cNvPr id="21" name="AutoShape 57"/>
          <p:cNvSpPr>
            <a:spLocks noChangeArrowheads="1"/>
          </p:cNvSpPr>
          <p:nvPr/>
        </p:nvSpPr>
        <p:spPr bwMode="auto">
          <a:xfrm>
            <a:off x="11157595" y="580243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22" name="Text Box 58"/>
          <p:cNvSpPr txBox="1">
            <a:spLocks noChangeArrowheads="1"/>
          </p:cNvSpPr>
          <p:nvPr/>
        </p:nvSpPr>
        <p:spPr bwMode="auto">
          <a:xfrm>
            <a:off x="11297295" y="5945313"/>
            <a:ext cx="7223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Lab3</a:t>
            </a:r>
            <a:endParaRPr lang="en-US" altLang="en-US" sz="1600" dirty="0"/>
          </a:p>
        </p:txBody>
      </p:sp>
    </p:spTree>
    <p:extLst>
      <p:ext uri="{BB962C8B-B14F-4D97-AF65-F5344CB8AC3E}">
        <p14:creationId xmlns:p14="http://schemas.microsoft.com/office/powerpoint/2010/main" val="30006103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second parser</a:t>
            </a:r>
            <a:endParaRPr lang="en-US" dirty="0"/>
          </a:p>
        </p:txBody>
      </p:sp>
      <p:sp>
        <p:nvSpPr>
          <p:cNvPr id="3" name="Content Placeholder 2"/>
          <p:cNvSpPr>
            <a:spLocks noGrp="1"/>
          </p:cNvSpPr>
          <p:nvPr>
            <p:ph idx="1"/>
          </p:nvPr>
        </p:nvSpPr>
        <p:spPr>
          <a:xfrm>
            <a:off x="838200" y="1825625"/>
            <a:ext cx="10515600" cy="2020234"/>
          </a:xfrm>
        </p:spPr>
        <p:txBody>
          <a:bodyPr/>
          <a:lstStyle/>
          <a:p>
            <a:pPr marL="0" indent="0">
              <a:buNone/>
            </a:pPr>
            <a:r>
              <a:rPr lang="en-US" dirty="0" smtClean="0"/>
              <a:t>The input consists of a series (at least one) of greetings. Each greeting is on a new line. After the last greeting there may, or may not, be a new line. Create a parser for this input. Example input:</a:t>
            </a:r>
          </a:p>
        </p:txBody>
      </p:sp>
      <p:sp>
        <p:nvSpPr>
          <p:cNvPr id="11" name="Rectangle 10"/>
          <p:cNvSpPr/>
          <p:nvPr/>
        </p:nvSpPr>
        <p:spPr>
          <a:xfrm>
            <a:off x="4392705" y="3845859"/>
            <a:ext cx="1658471" cy="646331"/>
          </a:xfrm>
          <a:prstGeom prst="rect">
            <a:avLst/>
          </a:prstGeom>
          <a:ln>
            <a:solidFill>
              <a:schemeClr val="bg1">
                <a:lumMod val="65000"/>
              </a:schemeClr>
            </a:solidFill>
          </a:ln>
        </p:spPr>
        <p:txBody>
          <a:bodyPr wrap="square">
            <a:spAutoFit/>
          </a:bodyPr>
          <a:lstStyle/>
          <a:p>
            <a:r>
              <a:rPr lang="en-US" dirty="0"/>
              <a:t>Hello Roger</a:t>
            </a:r>
          </a:p>
          <a:p>
            <a:r>
              <a:rPr lang="en-US" dirty="0"/>
              <a:t>Greetings Sally</a:t>
            </a:r>
          </a:p>
        </p:txBody>
      </p:sp>
      <p:sp>
        <p:nvSpPr>
          <p:cNvPr id="12" name="TextBox 11"/>
          <p:cNvSpPr txBox="1"/>
          <p:nvPr/>
        </p:nvSpPr>
        <p:spPr>
          <a:xfrm>
            <a:off x="4733364" y="3526256"/>
            <a:ext cx="986745" cy="369332"/>
          </a:xfrm>
          <a:prstGeom prst="rect">
            <a:avLst/>
          </a:prstGeom>
          <a:noFill/>
        </p:spPr>
        <p:txBody>
          <a:bodyPr wrap="none" rtlCol="0">
            <a:spAutoFit/>
          </a:bodyPr>
          <a:lstStyle/>
          <a:p>
            <a:r>
              <a:rPr lang="en-US" dirty="0" smtClean="0"/>
              <a:t>input.txt</a:t>
            </a:r>
            <a:endParaRPr lang="en-US" dirty="0"/>
          </a:p>
        </p:txBody>
      </p:sp>
    </p:spTree>
    <p:extLst>
      <p:ext uri="{BB962C8B-B14F-4D97-AF65-F5344CB8AC3E}">
        <p14:creationId xmlns:p14="http://schemas.microsoft.com/office/powerpoint/2010/main" val="21784428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95164" y="1479177"/>
            <a:ext cx="1658471" cy="646331"/>
          </a:xfrm>
          <a:prstGeom prst="rect">
            <a:avLst/>
          </a:prstGeom>
          <a:ln>
            <a:solidFill>
              <a:schemeClr val="bg1">
                <a:lumMod val="65000"/>
              </a:schemeClr>
            </a:solidFill>
          </a:ln>
        </p:spPr>
        <p:txBody>
          <a:bodyPr wrap="square">
            <a:spAutoFit/>
          </a:bodyPr>
          <a:lstStyle/>
          <a:p>
            <a:r>
              <a:rPr lang="en-US" dirty="0"/>
              <a:t>Hello Roger</a:t>
            </a:r>
          </a:p>
          <a:p>
            <a:r>
              <a:rPr lang="en-US" dirty="0"/>
              <a:t>Greetings Sally</a:t>
            </a:r>
          </a:p>
        </p:txBody>
      </p:sp>
      <p:sp>
        <p:nvSpPr>
          <p:cNvPr id="5" name="TextBox 4"/>
          <p:cNvSpPr txBox="1"/>
          <p:nvPr/>
        </p:nvSpPr>
        <p:spPr>
          <a:xfrm>
            <a:off x="4235823" y="1159574"/>
            <a:ext cx="986745" cy="369332"/>
          </a:xfrm>
          <a:prstGeom prst="rect">
            <a:avLst/>
          </a:prstGeom>
          <a:noFill/>
        </p:spPr>
        <p:txBody>
          <a:bodyPr wrap="none" rtlCol="0">
            <a:spAutoFit/>
          </a:bodyPr>
          <a:lstStyle/>
          <a:p>
            <a:r>
              <a:rPr lang="en-US" dirty="0" smtClean="0"/>
              <a:t>input.txt</a:t>
            </a:r>
            <a:endParaRPr lang="en-US" dirty="0"/>
          </a:p>
        </p:txBody>
      </p:sp>
      <p:pic>
        <p:nvPicPr>
          <p:cNvPr id="8" name="Picture 7"/>
          <p:cNvPicPr>
            <a:picLocks noChangeAspect="1"/>
          </p:cNvPicPr>
          <p:nvPr/>
        </p:nvPicPr>
        <p:blipFill rotWithShape="1">
          <a:blip r:embed="rId2"/>
          <a:srcRect l="34629" t="5389" r="17137" b="70046"/>
          <a:stretch/>
        </p:blipFill>
        <p:spPr>
          <a:xfrm>
            <a:off x="2672602" y="4017959"/>
            <a:ext cx="4659368" cy="1977391"/>
          </a:xfrm>
          <a:prstGeom prst="rect">
            <a:avLst/>
          </a:prstGeom>
        </p:spPr>
      </p:pic>
      <p:sp>
        <p:nvSpPr>
          <p:cNvPr id="11" name="Rectangle 10"/>
          <p:cNvSpPr/>
          <p:nvPr/>
        </p:nvSpPr>
        <p:spPr>
          <a:xfrm>
            <a:off x="3675685" y="2722110"/>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Parser/</a:t>
            </a:r>
            <a:r>
              <a:rPr lang="en-US" dirty="0" err="1">
                <a:solidFill>
                  <a:schemeClr val="tx1"/>
                </a:solidFill>
              </a:rPr>
              <a:t>Lexer</a:t>
            </a:r>
            <a:endParaRPr lang="en-US" dirty="0">
              <a:solidFill>
                <a:schemeClr val="tx1"/>
              </a:solidFill>
            </a:endParaRPr>
          </a:p>
        </p:txBody>
      </p:sp>
      <p:cxnSp>
        <p:nvCxnSpPr>
          <p:cNvPr id="3" name="Straight Arrow Connector 2"/>
          <p:cNvCxnSpPr>
            <a:stCxn id="4" idx="2"/>
            <a:endCxn id="11" idx="0"/>
          </p:cNvCxnSpPr>
          <p:nvPr/>
        </p:nvCxnSpPr>
        <p:spPr>
          <a:xfrm>
            <a:off x="4724400" y="2125508"/>
            <a:ext cx="0" cy="596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4724399" y="3421357"/>
            <a:ext cx="0" cy="596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05168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newline token</a:t>
            </a:r>
            <a:endParaRPr lang="en-US" dirty="0"/>
          </a:p>
        </p:txBody>
      </p:sp>
      <p:sp>
        <p:nvSpPr>
          <p:cNvPr id="3" name="Content Placeholder 2"/>
          <p:cNvSpPr>
            <a:spLocks noGrp="1"/>
          </p:cNvSpPr>
          <p:nvPr>
            <p:ph idx="1"/>
          </p:nvPr>
        </p:nvSpPr>
        <p:spPr>
          <a:xfrm>
            <a:off x="838200" y="1825625"/>
            <a:ext cx="10515600" cy="2074022"/>
          </a:xfrm>
        </p:spPr>
        <p:txBody>
          <a:bodyPr/>
          <a:lstStyle/>
          <a:p>
            <a:r>
              <a:rPr lang="en-US" dirty="0">
                <a:solidFill>
                  <a:schemeClr val="bg1">
                    <a:lumMod val="65000"/>
                  </a:schemeClr>
                </a:solidFill>
              </a:rPr>
              <a:t>The input consists of a series (at least one) of greetings. Each greeting is on a </a:t>
            </a:r>
            <a:r>
              <a:rPr lang="en-US" dirty="0"/>
              <a:t>new line</a:t>
            </a:r>
            <a:r>
              <a:rPr lang="en-US" dirty="0" smtClean="0">
                <a:solidFill>
                  <a:schemeClr val="bg1">
                    <a:lumMod val="65000"/>
                  </a:schemeClr>
                </a:solidFill>
              </a:rPr>
              <a:t>...</a:t>
            </a:r>
          </a:p>
          <a:p>
            <a:r>
              <a:rPr lang="en-US" dirty="0" smtClean="0"/>
              <a:t>In Unix the newline is \n and in Windows the newline is \r\n.</a:t>
            </a:r>
          </a:p>
          <a:p>
            <a:r>
              <a:rPr lang="en-US" dirty="0" smtClean="0"/>
              <a:t>So the lexer rule for newline (NL) is: an optional \r followed by \n.</a:t>
            </a:r>
            <a:endParaRPr lang="en-US" dirty="0"/>
          </a:p>
        </p:txBody>
      </p:sp>
      <p:sp>
        <p:nvSpPr>
          <p:cNvPr id="4" name="Rectangle 3"/>
          <p:cNvSpPr/>
          <p:nvPr/>
        </p:nvSpPr>
        <p:spPr>
          <a:xfrm>
            <a:off x="3223490" y="4279758"/>
            <a:ext cx="3320140" cy="707886"/>
          </a:xfrm>
          <a:prstGeom prst="rect">
            <a:avLst/>
          </a:prstGeom>
        </p:spPr>
        <p:txBody>
          <a:bodyPr wrap="none">
            <a:spAutoFit/>
          </a:bodyPr>
          <a:lstStyle/>
          <a:p>
            <a:r>
              <a:rPr lang="en-US" sz="4000" dirty="0"/>
              <a:t>NL  : ('\r')?'\n' ;</a:t>
            </a:r>
          </a:p>
        </p:txBody>
      </p:sp>
    </p:spTree>
    <p:extLst>
      <p:ext uri="{BB962C8B-B14F-4D97-AF65-F5344CB8AC3E}">
        <p14:creationId xmlns:p14="http://schemas.microsoft.com/office/powerpoint/2010/main" val="18804770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5150" y="2086913"/>
            <a:ext cx="6779874" cy="2308324"/>
          </a:xfrm>
          <a:prstGeom prst="rect">
            <a:avLst/>
          </a:prstGeom>
          <a:noFill/>
          <a:ln>
            <a:solidFill>
              <a:schemeClr val="tx1"/>
            </a:solidFill>
          </a:ln>
        </p:spPr>
        <p:txBody>
          <a:bodyPr wrap="square" rtlCol="0">
            <a:spAutoFit/>
          </a:bodyPr>
          <a:lstStyle/>
          <a:p>
            <a:pPr defTabSz="820738"/>
            <a:r>
              <a:rPr lang="en-US" sz="2400" dirty="0">
                <a:latin typeface="Courier New" panose="02070309020205020404" pitchFamily="49" charset="0"/>
                <a:cs typeface="Courier New" panose="02070309020205020404" pitchFamily="49" charset="0"/>
              </a:rPr>
              <a:t>lexer grammar MyLexer;    				</a:t>
            </a:r>
          </a:p>
          <a:p>
            <a:pPr defTabSz="820738"/>
            <a:r>
              <a:rPr lang="en-US" sz="2400" dirty="0" smtClean="0">
                <a:latin typeface="Courier New" panose="02070309020205020404" pitchFamily="49" charset="0"/>
                <a:cs typeface="Courier New" panose="02070309020205020404" pitchFamily="49" charset="0"/>
              </a:rPr>
              <a:t>GREETING </a:t>
            </a:r>
            <a:r>
              <a:rPr lang="en-US" sz="2400" dirty="0">
                <a:latin typeface="Courier New" panose="02070309020205020404" pitchFamily="49" charset="0"/>
                <a:cs typeface="Courier New" panose="02070309020205020404" pitchFamily="49" charset="0"/>
              </a:rPr>
              <a:t>: ('Hello' | 'Greetings') ;</a:t>
            </a:r>
          </a:p>
          <a:p>
            <a:pPr defTabSz="820738"/>
            <a:r>
              <a:rPr lang="en-US" sz="2400" dirty="0">
                <a:latin typeface="Courier New" panose="02070309020205020404" pitchFamily="49" charset="0"/>
                <a:cs typeface="Courier New" panose="02070309020205020404" pitchFamily="49" charset="0"/>
              </a:rPr>
              <a:t>ID  </a:t>
            </a:r>
            <a:r>
              <a:rPr lang="en-US" sz="2400" dirty="0" smtClean="0">
                <a:latin typeface="Courier New" panose="02070309020205020404" pitchFamily="49" charset="0"/>
                <a:cs typeface="Courier New" panose="02070309020205020404" pitchFamily="49" charset="0"/>
              </a:rPr>
              <a:t>		: </a:t>
            </a:r>
            <a:r>
              <a:rPr lang="en-US" sz="2400" dirty="0">
                <a:latin typeface="Courier New" panose="02070309020205020404" pitchFamily="49" charset="0"/>
                <a:cs typeface="Courier New" panose="02070309020205020404" pitchFamily="49" charset="0"/>
              </a:rPr>
              <a:t>[a-</a:t>
            </a:r>
            <a:r>
              <a:rPr lang="en-US" sz="2400" dirty="0" err="1">
                <a:latin typeface="Courier New" panose="02070309020205020404" pitchFamily="49" charset="0"/>
                <a:cs typeface="Courier New" panose="02070309020205020404" pitchFamily="49" charset="0"/>
              </a:rPr>
              <a:t>zA</a:t>
            </a:r>
            <a:r>
              <a:rPr lang="en-US" sz="2400" dirty="0">
                <a:latin typeface="Courier New" panose="02070309020205020404" pitchFamily="49" charset="0"/>
                <a:cs typeface="Courier New" panose="02070309020205020404" pitchFamily="49" charset="0"/>
              </a:rPr>
              <a:t>-Z]+ ;</a:t>
            </a:r>
          </a:p>
          <a:p>
            <a:pPr defTabSz="820738"/>
            <a:r>
              <a:rPr lang="en-US" sz="2400" dirty="0">
                <a:latin typeface="Courier New" panose="02070309020205020404" pitchFamily="49" charset="0"/>
                <a:cs typeface="Courier New" panose="02070309020205020404" pitchFamily="49" charset="0"/>
              </a:rPr>
              <a:t>NL  </a:t>
            </a:r>
            <a:r>
              <a:rPr lang="en-US" sz="2400" dirty="0" smtClean="0">
                <a:latin typeface="Courier New" panose="02070309020205020404" pitchFamily="49" charset="0"/>
                <a:cs typeface="Courier New" panose="02070309020205020404" pitchFamily="49" charset="0"/>
              </a:rPr>
              <a:t>		: </a:t>
            </a:r>
            <a:r>
              <a:rPr lang="en-US" sz="2400" dirty="0">
                <a:latin typeface="Courier New" panose="02070309020205020404" pitchFamily="49" charset="0"/>
                <a:cs typeface="Courier New" panose="02070309020205020404" pitchFamily="49" charset="0"/>
              </a:rPr>
              <a:t>('\r')?'\n' ;</a:t>
            </a:r>
          </a:p>
          <a:p>
            <a:pPr defTabSz="820738"/>
            <a:r>
              <a:rPr lang="en-US" sz="2400" dirty="0">
                <a:latin typeface="Courier New" panose="02070309020205020404" pitchFamily="49" charset="0"/>
                <a:cs typeface="Courier New" panose="02070309020205020404" pitchFamily="49" charset="0"/>
              </a:rPr>
              <a:t>WS  </a:t>
            </a:r>
            <a:r>
              <a:rPr lang="en-US" sz="2400" dirty="0" smtClean="0">
                <a:latin typeface="Courier New" panose="02070309020205020404" pitchFamily="49" charset="0"/>
                <a:cs typeface="Courier New" panose="02070309020205020404" pitchFamily="49" charset="0"/>
              </a:rPr>
              <a:t>		: </a:t>
            </a:r>
            <a:r>
              <a:rPr lang="en-US" sz="2400" dirty="0">
                <a:latin typeface="Courier New" panose="02070309020205020404" pitchFamily="49" charset="0"/>
                <a:cs typeface="Courier New" panose="02070309020205020404" pitchFamily="49" charset="0"/>
              </a:rPr>
              <a:t>[ \t\r\n]+ -&gt; skip ;</a:t>
            </a:r>
            <a:endParaRPr lang="en-US" sz="2400"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5084272" y="1717581"/>
            <a:ext cx="1247649" cy="369332"/>
          </a:xfrm>
          <a:prstGeom prst="rect">
            <a:avLst/>
          </a:prstGeom>
          <a:noFill/>
        </p:spPr>
        <p:txBody>
          <a:bodyPr wrap="none" rtlCol="0">
            <a:spAutoFit/>
          </a:bodyPr>
          <a:lstStyle/>
          <a:p>
            <a:r>
              <a:rPr lang="en-US" dirty="0" smtClean="0"/>
              <a:t>MyLexer.g4</a:t>
            </a:r>
            <a:endParaRPr lang="en-US" dirty="0"/>
          </a:p>
        </p:txBody>
      </p:sp>
    </p:spTree>
    <p:extLst>
      <p:ext uri="{BB962C8B-B14F-4D97-AF65-F5344CB8AC3E}">
        <p14:creationId xmlns:p14="http://schemas.microsoft.com/office/powerpoint/2010/main" val="11256539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4882" y="2086913"/>
            <a:ext cx="8393521" cy="2308324"/>
          </a:xfrm>
          <a:prstGeom prst="rect">
            <a:avLst/>
          </a:prstGeom>
          <a:noFill/>
          <a:ln>
            <a:solidFill>
              <a:schemeClr val="tx1"/>
            </a:solidFill>
          </a:ln>
        </p:spPr>
        <p:txBody>
          <a:bodyPr wrap="square" rtlCol="0">
            <a:spAutoFit/>
          </a:bodyPr>
          <a:lstStyle/>
          <a:p>
            <a:pPr defTabSz="820738"/>
            <a:r>
              <a:rPr lang="en-US" sz="2400" dirty="0">
                <a:latin typeface="Courier New" panose="02070309020205020404" pitchFamily="49" charset="0"/>
                <a:cs typeface="Courier New" panose="02070309020205020404" pitchFamily="49" charset="0"/>
              </a:rPr>
              <a:t>parser grammar </a:t>
            </a:r>
            <a:r>
              <a:rPr lang="en-US" sz="2400" dirty="0" err="1">
                <a:latin typeface="Courier New" panose="02070309020205020404" pitchFamily="49" charset="0"/>
                <a:cs typeface="Courier New" panose="02070309020205020404" pitchFamily="49" charset="0"/>
              </a:rPr>
              <a:t>MyParser</a:t>
            </a:r>
            <a:r>
              <a:rPr lang="en-US" sz="2400" dirty="0">
                <a:latin typeface="Courier New" panose="02070309020205020404" pitchFamily="49" charset="0"/>
                <a:cs typeface="Courier New" panose="02070309020205020404" pitchFamily="49" charset="0"/>
              </a:rPr>
              <a:t>;    			</a:t>
            </a:r>
          </a:p>
          <a:p>
            <a:pPr defTabSz="820738"/>
            <a:endParaRPr lang="en-US" sz="2400" dirty="0">
              <a:latin typeface="Courier New" panose="02070309020205020404" pitchFamily="49" charset="0"/>
              <a:cs typeface="Courier New" panose="02070309020205020404" pitchFamily="49" charset="0"/>
            </a:endParaRPr>
          </a:p>
          <a:p>
            <a:pPr defTabSz="820738"/>
            <a:r>
              <a:rPr lang="en-US" sz="2400" dirty="0">
                <a:latin typeface="Courier New" panose="02070309020205020404" pitchFamily="49" charset="0"/>
                <a:cs typeface="Courier New" panose="02070309020205020404" pitchFamily="49" charset="0"/>
              </a:rPr>
              <a:t>options { </a:t>
            </a:r>
            <a:r>
              <a:rPr lang="en-US" sz="2400" dirty="0" err="1">
                <a:latin typeface="Courier New" panose="02070309020205020404" pitchFamily="49" charset="0"/>
                <a:cs typeface="Courier New" panose="02070309020205020404" pitchFamily="49" charset="0"/>
              </a:rPr>
              <a:t>tokenVocab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MyLexer</a:t>
            </a:r>
            <a:r>
              <a:rPr lang="en-US" sz="2400" dirty="0">
                <a:latin typeface="Courier New" panose="02070309020205020404" pitchFamily="49" charset="0"/>
                <a:cs typeface="Courier New" panose="02070309020205020404" pitchFamily="49" charset="0"/>
              </a:rPr>
              <a:t>; }			</a:t>
            </a:r>
          </a:p>
          <a:p>
            <a:pPr defTabSz="820738"/>
            <a:endParaRPr lang="en-US" sz="2400" dirty="0">
              <a:latin typeface="Courier New" panose="02070309020205020404" pitchFamily="49" charset="0"/>
              <a:cs typeface="Courier New" panose="02070309020205020404" pitchFamily="49" charset="0"/>
            </a:endParaRPr>
          </a:p>
          <a:p>
            <a:pPr defTabSz="820738"/>
            <a:r>
              <a:rPr lang="en-US" sz="2400" dirty="0">
                <a:latin typeface="Courier New" panose="02070309020205020404" pitchFamily="49" charset="0"/>
                <a:cs typeface="Courier New" panose="02070309020205020404" pitchFamily="49" charset="0"/>
              </a:rPr>
              <a:t>messages  : (message NL</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message (NL)? EOF;</a:t>
            </a:r>
          </a:p>
          <a:p>
            <a:pPr defTabSz="820738"/>
            <a:r>
              <a:rPr lang="en-US" sz="2400" dirty="0">
                <a:latin typeface="Courier New" panose="02070309020205020404" pitchFamily="49" charset="0"/>
                <a:cs typeface="Courier New" panose="02070309020205020404" pitchFamily="49" charset="0"/>
              </a:rPr>
              <a:t>message   : GREETING ID;</a:t>
            </a:r>
            <a:endParaRPr lang="en-US" sz="2400" i="1" dirty="0" smtClean="0">
              <a:latin typeface="Courier New" panose="02070309020205020404" pitchFamily="49" charset="0"/>
              <a:cs typeface="Courier New" panose="02070309020205020404" pitchFamily="49" charset="0"/>
            </a:endParaRPr>
          </a:p>
        </p:txBody>
      </p:sp>
      <p:sp>
        <p:nvSpPr>
          <p:cNvPr id="3" name="TextBox 2"/>
          <p:cNvSpPr txBox="1"/>
          <p:nvPr/>
        </p:nvSpPr>
        <p:spPr>
          <a:xfrm>
            <a:off x="5084272" y="1717581"/>
            <a:ext cx="1334853" cy="369332"/>
          </a:xfrm>
          <a:prstGeom prst="rect">
            <a:avLst/>
          </a:prstGeom>
          <a:noFill/>
        </p:spPr>
        <p:txBody>
          <a:bodyPr wrap="none" rtlCol="0">
            <a:spAutoFit/>
          </a:bodyPr>
          <a:lstStyle/>
          <a:p>
            <a:r>
              <a:rPr lang="en-US" dirty="0" smtClean="0"/>
              <a:t>MyParser.g4</a:t>
            </a:r>
            <a:endParaRPr lang="en-US" dirty="0"/>
          </a:p>
        </p:txBody>
      </p:sp>
    </p:spTree>
    <p:extLst>
      <p:ext uri="{BB962C8B-B14F-4D97-AF65-F5344CB8AC3E}">
        <p14:creationId xmlns:p14="http://schemas.microsoft.com/office/powerpoint/2010/main" val="41519812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4882" y="3644153"/>
            <a:ext cx="8393521" cy="3092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64882" y="2086913"/>
            <a:ext cx="8393521" cy="2308324"/>
          </a:xfrm>
          <a:prstGeom prst="rect">
            <a:avLst/>
          </a:prstGeom>
          <a:noFill/>
          <a:ln>
            <a:solidFill>
              <a:schemeClr val="tx1"/>
            </a:solidFill>
          </a:ln>
        </p:spPr>
        <p:txBody>
          <a:bodyPr wrap="square" rtlCol="0">
            <a:spAutoFit/>
          </a:bodyPr>
          <a:lstStyle/>
          <a:p>
            <a:pPr defTabSz="820738"/>
            <a:r>
              <a:rPr lang="en-US" sz="2400" dirty="0">
                <a:latin typeface="Courier New" panose="02070309020205020404" pitchFamily="49" charset="0"/>
                <a:cs typeface="Courier New" panose="02070309020205020404" pitchFamily="49" charset="0"/>
              </a:rPr>
              <a:t>parser grammar </a:t>
            </a:r>
            <a:r>
              <a:rPr lang="en-US" sz="2400" dirty="0" err="1">
                <a:latin typeface="Courier New" panose="02070309020205020404" pitchFamily="49" charset="0"/>
                <a:cs typeface="Courier New" panose="02070309020205020404" pitchFamily="49" charset="0"/>
              </a:rPr>
              <a:t>MyParser</a:t>
            </a:r>
            <a:r>
              <a:rPr lang="en-US" sz="2400" dirty="0">
                <a:latin typeface="Courier New" panose="02070309020205020404" pitchFamily="49" charset="0"/>
                <a:cs typeface="Courier New" panose="02070309020205020404" pitchFamily="49" charset="0"/>
              </a:rPr>
              <a:t>;    			</a:t>
            </a:r>
          </a:p>
          <a:p>
            <a:pPr defTabSz="820738"/>
            <a:endParaRPr lang="en-US" sz="2400" dirty="0">
              <a:latin typeface="Courier New" panose="02070309020205020404" pitchFamily="49" charset="0"/>
              <a:cs typeface="Courier New" panose="02070309020205020404" pitchFamily="49" charset="0"/>
            </a:endParaRPr>
          </a:p>
          <a:p>
            <a:pPr defTabSz="820738"/>
            <a:r>
              <a:rPr lang="en-US" sz="2400" dirty="0">
                <a:latin typeface="Courier New" panose="02070309020205020404" pitchFamily="49" charset="0"/>
                <a:cs typeface="Courier New" panose="02070309020205020404" pitchFamily="49" charset="0"/>
              </a:rPr>
              <a:t>options { </a:t>
            </a:r>
            <a:r>
              <a:rPr lang="en-US" sz="2400" dirty="0" err="1">
                <a:latin typeface="Courier New" panose="02070309020205020404" pitchFamily="49" charset="0"/>
                <a:cs typeface="Courier New" panose="02070309020205020404" pitchFamily="49" charset="0"/>
              </a:rPr>
              <a:t>tokenVocab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MyLexer</a:t>
            </a:r>
            <a:r>
              <a:rPr lang="en-US" sz="2400" dirty="0">
                <a:latin typeface="Courier New" panose="02070309020205020404" pitchFamily="49" charset="0"/>
                <a:cs typeface="Courier New" panose="02070309020205020404" pitchFamily="49" charset="0"/>
              </a:rPr>
              <a:t>; }			</a:t>
            </a:r>
          </a:p>
          <a:p>
            <a:pPr defTabSz="820738"/>
            <a:endParaRPr lang="en-US" sz="2400" dirty="0">
              <a:latin typeface="Courier New" panose="02070309020205020404" pitchFamily="49" charset="0"/>
              <a:cs typeface="Courier New" panose="02070309020205020404" pitchFamily="49" charset="0"/>
            </a:endParaRPr>
          </a:p>
          <a:p>
            <a:pPr defTabSz="820738"/>
            <a:r>
              <a:rPr lang="en-US" sz="2400" dirty="0">
                <a:latin typeface="Courier New" panose="02070309020205020404" pitchFamily="49" charset="0"/>
                <a:cs typeface="Courier New" panose="02070309020205020404" pitchFamily="49" charset="0"/>
              </a:rPr>
              <a:t>messages  : (message NL</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message (NL)? EOF;</a:t>
            </a:r>
          </a:p>
          <a:p>
            <a:pPr defTabSz="820738"/>
            <a:r>
              <a:rPr lang="en-US" sz="2400" dirty="0">
                <a:latin typeface="Courier New" panose="02070309020205020404" pitchFamily="49" charset="0"/>
                <a:cs typeface="Courier New" panose="02070309020205020404" pitchFamily="49" charset="0"/>
              </a:rPr>
              <a:t>message   : GREETING ID;</a:t>
            </a:r>
            <a:endParaRPr lang="en-US" sz="2400" i="1" dirty="0" smtClean="0">
              <a:latin typeface="Courier New" panose="02070309020205020404" pitchFamily="49" charset="0"/>
              <a:cs typeface="Courier New" panose="02070309020205020404" pitchFamily="49" charset="0"/>
            </a:endParaRPr>
          </a:p>
        </p:txBody>
      </p:sp>
      <p:sp>
        <p:nvSpPr>
          <p:cNvPr id="3" name="TextBox 2"/>
          <p:cNvSpPr txBox="1"/>
          <p:nvPr/>
        </p:nvSpPr>
        <p:spPr>
          <a:xfrm>
            <a:off x="5084272" y="1717581"/>
            <a:ext cx="1334853" cy="369332"/>
          </a:xfrm>
          <a:prstGeom prst="rect">
            <a:avLst/>
          </a:prstGeom>
          <a:noFill/>
        </p:spPr>
        <p:txBody>
          <a:bodyPr wrap="none" rtlCol="0">
            <a:spAutoFit/>
          </a:bodyPr>
          <a:lstStyle/>
          <a:p>
            <a:r>
              <a:rPr lang="en-US" dirty="0" smtClean="0"/>
              <a:t>MyParser.g4</a:t>
            </a:r>
            <a:endParaRPr lang="en-US" dirty="0"/>
          </a:p>
        </p:txBody>
      </p:sp>
      <p:sp>
        <p:nvSpPr>
          <p:cNvPr id="5" name="TextBox 4"/>
          <p:cNvSpPr txBox="1"/>
          <p:nvPr/>
        </p:nvSpPr>
        <p:spPr>
          <a:xfrm>
            <a:off x="1664882" y="4764569"/>
            <a:ext cx="8393521" cy="646331"/>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messages</a:t>
            </a:r>
            <a:r>
              <a:rPr lang="en-US" dirty="0" smtClean="0"/>
              <a:t> is defined as zero or more (</a:t>
            </a:r>
            <a:r>
              <a:rPr lang="en-US" dirty="0" smtClean="0">
                <a:latin typeface="Courier New" panose="02070309020205020404" pitchFamily="49" charset="0"/>
                <a:cs typeface="Courier New" panose="02070309020205020404" pitchFamily="49" charset="0"/>
              </a:rPr>
              <a:t>message</a:t>
            </a:r>
            <a:r>
              <a:rPr lang="en-US" dirty="0" smtClean="0"/>
              <a:t>  </a:t>
            </a:r>
            <a:r>
              <a:rPr lang="en-US" dirty="0" smtClean="0">
                <a:latin typeface="Courier New" panose="02070309020205020404" pitchFamily="49" charset="0"/>
                <a:cs typeface="Courier New" panose="02070309020205020404" pitchFamily="49" charset="0"/>
              </a:rPr>
              <a:t>NL</a:t>
            </a:r>
            <a:r>
              <a:rPr lang="en-US" dirty="0" smtClean="0"/>
              <a:t>) pairs followed by a </a:t>
            </a:r>
            <a:r>
              <a:rPr lang="en-US" dirty="0" smtClean="0">
                <a:latin typeface="Courier New" panose="02070309020205020404" pitchFamily="49" charset="0"/>
                <a:cs typeface="Courier New" panose="02070309020205020404" pitchFamily="49" charset="0"/>
              </a:rPr>
              <a:t>message</a:t>
            </a:r>
            <a:r>
              <a:rPr lang="en-US" dirty="0" smtClean="0"/>
              <a:t>, an optional </a:t>
            </a:r>
            <a:r>
              <a:rPr lang="en-US" dirty="0" smtClean="0">
                <a:latin typeface="Courier New" panose="02070309020205020404" pitchFamily="49" charset="0"/>
                <a:cs typeface="Courier New" panose="02070309020205020404" pitchFamily="49" charset="0"/>
              </a:rPr>
              <a:t>NL</a:t>
            </a:r>
            <a:r>
              <a:rPr lang="en-US" dirty="0" smtClean="0"/>
              <a:t>, and </a:t>
            </a:r>
            <a:r>
              <a:rPr lang="en-US" dirty="0" smtClean="0">
                <a:latin typeface="Courier New" panose="02070309020205020404" pitchFamily="49" charset="0"/>
                <a:cs typeface="Courier New" panose="02070309020205020404" pitchFamily="49" charset="0"/>
              </a:rPr>
              <a:t>EOF</a:t>
            </a:r>
            <a:r>
              <a:rPr lang="en-US" dirty="0" smtClean="0"/>
              <a:t>.</a:t>
            </a:r>
            <a:endParaRPr lang="en-US" dirty="0"/>
          </a:p>
        </p:txBody>
      </p:sp>
    </p:spTree>
    <p:extLst>
      <p:ext uri="{BB962C8B-B14F-4D97-AF65-F5344CB8AC3E}">
        <p14:creationId xmlns:p14="http://schemas.microsoft.com/office/powerpoint/2010/main" val="13466385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60278" y="3962392"/>
            <a:ext cx="8393521" cy="3092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Start rule</a:t>
            </a:r>
            <a:endParaRPr lang="en-US" dirty="0"/>
          </a:p>
        </p:txBody>
      </p:sp>
      <p:sp>
        <p:nvSpPr>
          <p:cNvPr id="4" name="TextBox 3"/>
          <p:cNvSpPr txBox="1"/>
          <p:nvPr/>
        </p:nvSpPr>
        <p:spPr>
          <a:xfrm>
            <a:off x="2960279" y="2409643"/>
            <a:ext cx="8393521" cy="2308324"/>
          </a:xfrm>
          <a:prstGeom prst="rect">
            <a:avLst/>
          </a:prstGeom>
          <a:noFill/>
          <a:ln>
            <a:solidFill>
              <a:schemeClr val="tx1"/>
            </a:solidFill>
          </a:ln>
        </p:spPr>
        <p:txBody>
          <a:bodyPr wrap="square" rtlCol="0">
            <a:spAutoFit/>
          </a:bodyPr>
          <a:lstStyle/>
          <a:p>
            <a:pPr defTabSz="820738"/>
            <a:r>
              <a:rPr lang="en-US" sz="2400" dirty="0">
                <a:latin typeface="Courier New" panose="02070309020205020404" pitchFamily="49" charset="0"/>
                <a:cs typeface="Courier New" panose="02070309020205020404" pitchFamily="49" charset="0"/>
              </a:rPr>
              <a:t>parser grammar </a:t>
            </a:r>
            <a:r>
              <a:rPr lang="en-US" sz="2400" dirty="0" err="1">
                <a:latin typeface="Courier New" panose="02070309020205020404" pitchFamily="49" charset="0"/>
                <a:cs typeface="Courier New" panose="02070309020205020404" pitchFamily="49" charset="0"/>
              </a:rPr>
              <a:t>MyParser</a:t>
            </a:r>
            <a:r>
              <a:rPr lang="en-US" sz="2400" dirty="0">
                <a:latin typeface="Courier New" panose="02070309020205020404" pitchFamily="49" charset="0"/>
                <a:cs typeface="Courier New" panose="02070309020205020404" pitchFamily="49" charset="0"/>
              </a:rPr>
              <a:t>;    			</a:t>
            </a:r>
          </a:p>
          <a:p>
            <a:pPr defTabSz="820738"/>
            <a:endParaRPr lang="en-US" sz="2400" dirty="0">
              <a:latin typeface="Courier New" panose="02070309020205020404" pitchFamily="49" charset="0"/>
              <a:cs typeface="Courier New" panose="02070309020205020404" pitchFamily="49" charset="0"/>
            </a:endParaRPr>
          </a:p>
          <a:p>
            <a:pPr defTabSz="820738"/>
            <a:r>
              <a:rPr lang="en-US" sz="2400" dirty="0">
                <a:latin typeface="Courier New" panose="02070309020205020404" pitchFamily="49" charset="0"/>
                <a:cs typeface="Courier New" panose="02070309020205020404" pitchFamily="49" charset="0"/>
              </a:rPr>
              <a:t>options { </a:t>
            </a:r>
            <a:r>
              <a:rPr lang="en-US" sz="2400" dirty="0" err="1">
                <a:latin typeface="Courier New" panose="02070309020205020404" pitchFamily="49" charset="0"/>
                <a:cs typeface="Courier New" panose="02070309020205020404" pitchFamily="49" charset="0"/>
              </a:rPr>
              <a:t>tokenVocab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MyLexer</a:t>
            </a:r>
            <a:r>
              <a:rPr lang="en-US" sz="2400" dirty="0">
                <a:latin typeface="Courier New" panose="02070309020205020404" pitchFamily="49" charset="0"/>
                <a:cs typeface="Courier New" panose="02070309020205020404" pitchFamily="49" charset="0"/>
              </a:rPr>
              <a:t>; }			</a:t>
            </a:r>
          </a:p>
          <a:p>
            <a:pPr defTabSz="820738"/>
            <a:endParaRPr lang="en-US" sz="2400" dirty="0">
              <a:latin typeface="Courier New" panose="02070309020205020404" pitchFamily="49" charset="0"/>
              <a:cs typeface="Courier New" panose="02070309020205020404" pitchFamily="49" charset="0"/>
            </a:endParaRPr>
          </a:p>
          <a:p>
            <a:pPr defTabSz="820738"/>
            <a:r>
              <a:rPr lang="en-US" sz="2400" dirty="0">
                <a:latin typeface="Courier New" panose="02070309020205020404" pitchFamily="49" charset="0"/>
                <a:cs typeface="Courier New" panose="02070309020205020404" pitchFamily="49" charset="0"/>
              </a:rPr>
              <a:t>messages  : (message NL</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message (NL)? EOF;</a:t>
            </a:r>
          </a:p>
          <a:p>
            <a:pPr defTabSz="820738"/>
            <a:r>
              <a:rPr lang="en-US" sz="2400" dirty="0">
                <a:latin typeface="Courier New" panose="02070309020205020404" pitchFamily="49" charset="0"/>
                <a:cs typeface="Courier New" panose="02070309020205020404" pitchFamily="49" charset="0"/>
              </a:rPr>
              <a:t>message   : GREETING ID;</a:t>
            </a:r>
            <a:endParaRPr lang="en-US" sz="2400"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6379669" y="2040311"/>
            <a:ext cx="1334853" cy="369332"/>
          </a:xfrm>
          <a:prstGeom prst="rect">
            <a:avLst/>
          </a:prstGeom>
          <a:noFill/>
        </p:spPr>
        <p:txBody>
          <a:bodyPr wrap="none" rtlCol="0">
            <a:spAutoFit/>
          </a:bodyPr>
          <a:lstStyle/>
          <a:p>
            <a:r>
              <a:rPr lang="en-US" dirty="0" smtClean="0"/>
              <a:t>MyParser.g4</a:t>
            </a:r>
            <a:endParaRPr lang="en-US" dirty="0"/>
          </a:p>
        </p:txBody>
      </p:sp>
      <p:sp>
        <p:nvSpPr>
          <p:cNvPr id="6" name="Right Arrow 5"/>
          <p:cNvSpPr/>
          <p:nvPr/>
        </p:nvSpPr>
        <p:spPr>
          <a:xfrm>
            <a:off x="2344268" y="3886200"/>
            <a:ext cx="685800"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4130" y="3666582"/>
            <a:ext cx="2344268" cy="923330"/>
          </a:xfrm>
          <a:prstGeom prst="rect">
            <a:avLst/>
          </a:prstGeom>
          <a:noFill/>
        </p:spPr>
        <p:txBody>
          <a:bodyPr wrap="square" rtlCol="0">
            <a:spAutoFit/>
          </a:bodyPr>
          <a:lstStyle/>
          <a:p>
            <a:r>
              <a:rPr lang="en-US" dirty="0" smtClean="0"/>
              <a:t>We want parsing to proceed using this rule as the starting point</a:t>
            </a:r>
            <a:endParaRPr lang="en-US" dirty="0"/>
          </a:p>
        </p:txBody>
      </p:sp>
    </p:spTree>
    <p:extLst>
      <p:ext uri="{BB962C8B-B14F-4D97-AF65-F5344CB8AC3E}">
        <p14:creationId xmlns:p14="http://schemas.microsoft.com/office/powerpoint/2010/main" val="18067153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3857" y="1253197"/>
            <a:ext cx="3935642" cy="1200329"/>
          </a:xfrm>
          <a:prstGeom prst="rect">
            <a:avLst/>
          </a:prstGeom>
          <a:noFill/>
          <a:ln>
            <a:solidFill>
              <a:schemeClr val="tx1"/>
            </a:solidFill>
          </a:ln>
        </p:spPr>
        <p:txBody>
          <a:bodyPr wrap="square" rtlCol="0">
            <a:spAutoFit/>
          </a:bodyPr>
          <a:lstStyle/>
          <a:p>
            <a:pPr defTabSz="820738"/>
            <a:r>
              <a:rPr lang="en-US" sz="1200" dirty="0">
                <a:latin typeface="Courier New" panose="02070309020205020404" pitchFamily="49" charset="0"/>
                <a:cs typeface="Courier New" panose="02070309020205020404" pitchFamily="49" charset="0"/>
              </a:rPr>
              <a:t>lexer grammar MyLexer;    				</a:t>
            </a:r>
          </a:p>
          <a:p>
            <a:pPr defTabSz="820738"/>
            <a:r>
              <a:rPr lang="en-US" sz="1200" dirty="0">
                <a:latin typeface="Courier New" panose="02070309020205020404" pitchFamily="49" charset="0"/>
                <a:cs typeface="Courier New" panose="02070309020205020404" pitchFamily="49" charset="0"/>
              </a:rPr>
              <a:t>GREETING : ('Hello' | 'Greetings') ;</a:t>
            </a:r>
          </a:p>
          <a:p>
            <a:pPr defTabSz="820738"/>
            <a:r>
              <a:rPr lang="en-US" sz="1200" dirty="0">
                <a:latin typeface="Courier New" panose="02070309020205020404" pitchFamily="49" charset="0"/>
                <a:cs typeface="Courier New" panose="02070309020205020404" pitchFamily="49" charset="0"/>
              </a:rPr>
              <a:t>ID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[a-</a:t>
            </a:r>
            <a:r>
              <a:rPr lang="en-US" sz="1200" dirty="0" err="1">
                <a:latin typeface="Courier New" panose="02070309020205020404" pitchFamily="49" charset="0"/>
                <a:cs typeface="Courier New" panose="02070309020205020404" pitchFamily="49" charset="0"/>
              </a:rPr>
              <a:t>zA</a:t>
            </a:r>
            <a:r>
              <a:rPr lang="en-US" sz="1200" dirty="0">
                <a:latin typeface="Courier New" panose="02070309020205020404" pitchFamily="49" charset="0"/>
                <a:cs typeface="Courier New" panose="02070309020205020404" pitchFamily="49" charset="0"/>
              </a:rPr>
              <a:t>-Z]+ ;</a:t>
            </a:r>
          </a:p>
          <a:p>
            <a:pPr defTabSz="820738"/>
            <a:r>
              <a:rPr lang="en-US" sz="1200" dirty="0">
                <a:latin typeface="Courier New" panose="02070309020205020404" pitchFamily="49" charset="0"/>
                <a:cs typeface="Courier New" panose="02070309020205020404" pitchFamily="49" charset="0"/>
              </a:rPr>
              <a:t>NL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('\r')?'\n' ;</a:t>
            </a:r>
          </a:p>
          <a:p>
            <a:pPr defTabSz="820738"/>
            <a:r>
              <a:rPr lang="en-US" sz="1200" dirty="0">
                <a:latin typeface="Courier New" panose="02070309020205020404" pitchFamily="49" charset="0"/>
                <a:cs typeface="Courier New" panose="02070309020205020404" pitchFamily="49" charset="0"/>
              </a:rPr>
              <a:t>WS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 \t\r\n]+ -&gt; skip ;</a:t>
            </a:r>
            <a:endParaRPr lang="en-US" sz="1200" i="1" dirty="0">
              <a:latin typeface="Courier New" panose="02070309020205020404" pitchFamily="49" charset="0"/>
              <a:cs typeface="Courier New" panose="02070309020205020404" pitchFamily="49" charset="0"/>
            </a:endParaRPr>
          </a:p>
        </p:txBody>
      </p:sp>
      <p:sp>
        <p:nvSpPr>
          <p:cNvPr id="5" name="TextBox 4"/>
          <p:cNvSpPr txBox="1"/>
          <p:nvPr/>
        </p:nvSpPr>
        <p:spPr>
          <a:xfrm>
            <a:off x="2731037" y="883865"/>
            <a:ext cx="1247649" cy="369332"/>
          </a:xfrm>
          <a:prstGeom prst="rect">
            <a:avLst/>
          </a:prstGeom>
          <a:noFill/>
        </p:spPr>
        <p:txBody>
          <a:bodyPr wrap="none" rtlCol="0">
            <a:spAutoFit/>
          </a:bodyPr>
          <a:lstStyle/>
          <a:p>
            <a:r>
              <a:rPr lang="en-US" dirty="0" smtClean="0"/>
              <a:t>MyLexer.g4</a:t>
            </a:r>
            <a:endParaRPr lang="en-US" dirty="0"/>
          </a:p>
        </p:txBody>
      </p:sp>
      <p:sp>
        <p:nvSpPr>
          <p:cNvPr id="6" name="Flowchart: Process 5"/>
          <p:cNvSpPr/>
          <p:nvPr/>
        </p:nvSpPr>
        <p:spPr>
          <a:xfrm>
            <a:off x="4840941" y="3450019"/>
            <a:ext cx="1734671" cy="685800"/>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 Test Rig</a:t>
            </a:r>
            <a:endParaRPr lang="en-US" dirty="0">
              <a:solidFill>
                <a:schemeClr val="tx1"/>
              </a:solidFill>
            </a:endParaRPr>
          </a:p>
        </p:txBody>
      </p:sp>
      <p:sp>
        <p:nvSpPr>
          <p:cNvPr id="7" name="Folded Corner 6"/>
          <p:cNvSpPr/>
          <p:nvPr/>
        </p:nvSpPr>
        <p:spPr>
          <a:xfrm>
            <a:off x="874059" y="3450019"/>
            <a:ext cx="1788459" cy="833718"/>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1958" y="3080687"/>
            <a:ext cx="986745" cy="369332"/>
          </a:xfrm>
          <a:prstGeom prst="rect">
            <a:avLst/>
          </a:prstGeom>
          <a:noFill/>
        </p:spPr>
        <p:txBody>
          <a:bodyPr wrap="none" rtlCol="0">
            <a:spAutoFit/>
          </a:bodyPr>
          <a:lstStyle/>
          <a:p>
            <a:r>
              <a:rPr lang="en-US" dirty="0" smtClean="0"/>
              <a:t>input.txt</a:t>
            </a:r>
            <a:endParaRPr lang="en-US" dirty="0"/>
          </a:p>
        </p:txBody>
      </p:sp>
      <p:sp>
        <p:nvSpPr>
          <p:cNvPr id="9" name="TextBox 8"/>
          <p:cNvSpPr txBox="1"/>
          <p:nvPr/>
        </p:nvSpPr>
        <p:spPr>
          <a:xfrm>
            <a:off x="887505" y="3469753"/>
            <a:ext cx="1567032" cy="646331"/>
          </a:xfrm>
          <a:prstGeom prst="rect">
            <a:avLst/>
          </a:prstGeom>
          <a:noFill/>
        </p:spPr>
        <p:txBody>
          <a:bodyPr wrap="none" rtlCol="0">
            <a:spAutoFit/>
          </a:bodyPr>
          <a:lstStyle/>
          <a:p>
            <a:r>
              <a:rPr lang="en-US" dirty="0"/>
              <a:t>Hello Roger</a:t>
            </a:r>
          </a:p>
          <a:p>
            <a:r>
              <a:rPr lang="en-US" dirty="0"/>
              <a:t>Greetings Sally</a:t>
            </a:r>
          </a:p>
        </p:txBody>
      </p:sp>
      <p:sp>
        <p:nvSpPr>
          <p:cNvPr id="10" name="Right Arrow 9"/>
          <p:cNvSpPr/>
          <p:nvPr/>
        </p:nvSpPr>
        <p:spPr>
          <a:xfrm>
            <a:off x="2702860" y="3682212"/>
            <a:ext cx="2138081" cy="278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499848" y="2887706"/>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499847" y="4184885"/>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22576" y="1253197"/>
            <a:ext cx="4329954" cy="1200329"/>
          </a:xfrm>
          <a:prstGeom prst="rect">
            <a:avLst/>
          </a:prstGeom>
          <a:noFill/>
          <a:ln>
            <a:solidFill>
              <a:schemeClr val="tx1"/>
            </a:solidFill>
          </a:ln>
        </p:spPr>
        <p:txBody>
          <a:bodyPr wrap="square" rtlCol="0">
            <a:spAutoFit/>
          </a:bodyPr>
          <a:lstStyle/>
          <a:p>
            <a:pPr defTabSz="820738"/>
            <a:r>
              <a:rPr lang="en-US" sz="1200" dirty="0">
                <a:latin typeface="Courier New" panose="02070309020205020404" pitchFamily="49" charset="0"/>
                <a:cs typeface="Courier New" panose="02070309020205020404" pitchFamily="49" charset="0"/>
              </a:rPr>
              <a:t>parser grammar </a:t>
            </a:r>
            <a:r>
              <a:rPr lang="en-US" sz="1200" dirty="0" err="1">
                <a:latin typeface="Courier New" panose="02070309020205020404" pitchFamily="49" charset="0"/>
                <a:cs typeface="Courier New" panose="02070309020205020404" pitchFamily="49" charset="0"/>
              </a:rPr>
              <a:t>MyParser</a:t>
            </a:r>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pPr defTabSz="820738"/>
            <a:r>
              <a:rPr lang="en-US" sz="1200" dirty="0" smtClean="0">
                <a:latin typeface="Courier New" panose="02070309020205020404" pitchFamily="49" charset="0"/>
                <a:cs typeface="Courier New" panose="02070309020205020404" pitchFamily="49" charset="0"/>
              </a:rPr>
              <a:t>options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tokenVocab</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MyLexer</a:t>
            </a:r>
            <a:r>
              <a:rPr lang="en-US" sz="1200" dirty="0">
                <a:latin typeface="Courier New" panose="02070309020205020404" pitchFamily="49" charset="0"/>
                <a:cs typeface="Courier New" panose="02070309020205020404" pitchFamily="49" charset="0"/>
              </a:rPr>
              <a:t>; }			</a:t>
            </a:r>
          </a:p>
          <a:p>
            <a:pPr defTabSz="820738"/>
            <a:r>
              <a:rPr lang="en-US" sz="1200" dirty="0" smtClean="0">
                <a:latin typeface="Courier New" panose="02070309020205020404" pitchFamily="49" charset="0"/>
                <a:cs typeface="Courier New" panose="02070309020205020404" pitchFamily="49" charset="0"/>
              </a:rPr>
              <a:t>messages  </a:t>
            </a:r>
            <a:r>
              <a:rPr lang="en-US" sz="1200" dirty="0">
                <a:latin typeface="Courier New" panose="02070309020205020404" pitchFamily="49" charset="0"/>
                <a:cs typeface="Courier New" panose="02070309020205020404" pitchFamily="49" charset="0"/>
              </a:rPr>
              <a:t>: (message NL)* message (NL)? EOF;</a:t>
            </a:r>
          </a:p>
          <a:p>
            <a:pPr defTabSz="820738"/>
            <a:r>
              <a:rPr lang="en-US" sz="1200" dirty="0">
                <a:latin typeface="Courier New" panose="02070309020205020404" pitchFamily="49" charset="0"/>
                <a:cs typeface="Courier New" panose="02070309020205020404" pitchFamily="49" charset="0"/>
              </a:rPr>
              <a:t>message   : GREETING ID;</a:t>
            </a:r>
            <a:endParaRPr lang="en-US" sz="1200" i="1" dirty="0">
              <a:latin typeface="Courier New" panose="02070309020205020404" pitchFamily="49" charset="0"/>
              <a:cs typeface="Courier New" panose="02070309020205020404" pitchFamily="49" charset="0"/>
            </a:endParaRPr>
          </a:p>
        </p:txBody>
      </p:sp>
      <p:sp>
        <p:nvSpPr>
          <p:cNvPr id="15" name="TextBox 14"/>
          <p:cNvSpPr txBox="1"/>
          <p:nvPr/>
        </p:nvSpPr>
        <p:spPr>
          <a:xfrm>
            <a:off x="7009756" y="883865"/>
            <a:ext cx="1334853" cy="369332"/>
          </a:xfrm>
          <a:prstGeom prst="rect">
            <a:avLst/>
          </a:prstGeom>
          <a:noFill/>
        </p:spPr>
        <p:txBody>
          <a:bodyPr wrap="none" rtlCol="0">
            <a:spAutoFit/>
          </a:bodyPr>
          <a:lstStyle/>
          <a:p>
            <a:r>
              <a:rPr lang="en-US" dirty="0" smtClean="0"/>
              <a:t>MyParser.g4</a:t>
            </a:r>
            <a:endParaRPr lang="en-US" dirty="0"/>
          </a:p>
        </p:txBody>
      </p:sp>
      <p:cxnSp>
        <p:nvCxnSpPr>
          <p:cNvPr id="16" name="Straight Connector 15"/>
          <p:cNvCxnSpPr>
            <a:stCxn id="4" idx="2"/>
            <a:endCxn id="11" idx="0"/>
          </p:cNvCxnSpPr>
          <p:nvPr/>
        </p:nvCxnSpPr>
        <p:spPr>
          <a:xfrm>
            <a:off x="3511678" y="2453526"/>
            <a:ext cx="2149535" cy="434180"/>
          </a:xfrm>
          <a:prstGeom prst="line">
            <a:avLst/>
          </a:prstGeom>
          <a:ln w="1174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2"/>
            <a:endCxn id="11" idx="0"/>
          </p:cNvCxnSpPr>
          <p:nvPr/>
        </p:nvCxnSpPr>
        <p:spPr>
          <a:xfrm flipH="1">
            <a:off x="5661213" y="2453526"/>
            <a:ext cx="2326340" cy="434180"/>
          </a:xfrm>
          <a:prstGeom prst="line">
            <a:avLst/>
          </a:prstGeom>
          <a:ln w="1174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22576" y="4131097"/>
            <a:ext cx="538930" cy="369332"/>
          </a:xfrm>
          <a:prstGeom prst="rect">
            <a:avLst/>
          </a:prstGeom>
          <a:noFill/>
        </p:spPr>
        <p:txBody>
          <a:bodyPr wrap="none" rtlCol="0">
            <a:spAutoFit/>
          </a:bodyPr>
          <a:lstStyle/>
          <a:p>
            <a:r>
              <a:rPr lang="en-US" dirty="0" smtClean="0"/>
              <a:t>-</a:t>
            </a:r>
            <a:r>
              <a:rPr lang="en-US" dirty="0" err="1" smtClean="0"/>
              <a:t>gui</a:t>
            </a:r>
            <a:endParaRPr lang="en-US" dirty="0"/>
          </a:p>
        </p:txBody>
      </p:sp>
      <p:sp>
        <p:nvSpPr>
          <p:cNvPr id="20" name="TextBox 19"/>
          <p:cNvSpPr txBox="1"/>
          <p:nvPr/>
        </p:nvSpPr>
        <p:spPr>
          <a:xfrm>
            <a:off x="8344609" y="4948518"/>
            <a:ext cx="1584473" cy="369332"/>
          </a:xfrm>
          <a:prstGeom prst="rect">
            <a:avLst/>
          </a:prstGeom>
          <a:noFill/>
        </p:spPr>
        <p:txBody>
          <a:bodyPr wrap="none" rtlCol="0">
            <a:spAutoFit/>
          </a:bodyPr>
          <a:lstStyle/>
          <a:p>
            <a:r>
              <a:rPr lang="en-US" dirty="0" smtClean="0"/>
              <a:t>see example07</a:t>
            </a:r>
            <a:endParaRPr lang="en-US" dirty="0"/>
          </a:p>
        </p:txBody>
      </p:sp>
      <p:pic>
        <p:nvPicPr>
          <p:cNvPr id="21" name="Picture 20"/>
          <p:cNvPicPr>
            <a:picLocks noChangeAspect="1"/>
          </p:cNvPicPr>
          <p:nvPr/>
        </p:nvPicPr>
        <p:blipFill rotWithShape="1">
          <a:blip r:embed="rId2"/>
          <a:srcRect l="34629" t="5389" r="17137" b="70046"/>
          <a:stretch/>
        </p:blipFill>
        <p:spPr>
          <a:xfrm>
            <a:off x="3770812" y="4755513"/>
            <a:ext cx="3780801" cy="1604536"/>
          </a:xfrm>
          <a:prstGeom prst="rect">
            <a:avLst/>
          </a:prstGeom>
        </p:spPr>
      </p:pic>
    </p:spTree>
    <p:extLst>
      <p:ext uri="{BB962C8B-B14F-4D97-AF65-F5344CB8AC3E}">
        <p14:creationId xmlns:p14="http://schemas.microsoft.com/office/powerpoint/2010/main" val="18309489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rule can be the start rule</a:t>
            </a:r>
            <a:endParaRPr lang="en-US" dirty="0"/>
          </a:p>
        </p:txBody>
      </p:sp>
      <p:sp>
        <p:nvSpPr>
          <p:cNvPr id="4" name="TextBox 3"/>
          <p:cNvSpPr txBox="1"/>
          <p:nvPr/>
        </p:nvSpPr>
        <p:spPr>
          <a:xfrm>
            <a:off x="2597208" y="2409643"/>
            <a:ext cx="8393521" cy="2308324"/>
          </a:xfrm>
          <a:prstGeom prst="rect">
            <a:avLst/>
          </a:prstGeom>
          <a:noFill/>
          <a:ln>
            <a:solidFill>
              <a:schemeClr val="tx1"/>
            </a:solidFill>
          </a:ln>
        </p:spPr>
        <p:txBody>
          <a:bodyPr wrap="square" rtlCol="0">
            <a:spAutoFit/>
          </a:bodyPr>
          <a:lstStyle/>
          <a:p>
            <a:pPr defTabSz="820738"/>
            <a:r>
              <a:rPr lang="en-US" sz="2400" dirty="0">
                <a:latin typeface="Courier New" panose="02070309020205020404" pitchFamily="49" charset="0"/>
                <a:cs typeface="Courier New" panose="02070309020205020404" pitchFamily="49" charset="0"/>
              </a:rPr>
              <a:t>parser grammar </a:t>
            </a:r>
            <a:r>
              <a:rPr lang="en-US" sz="2400" dirty="0" err="1">
                <a:latin typeface="Courier New" panose="02070309020205020404" pitchFamily="49" charset="0"/>
                <a:cs typeface="Courier New" panose="02070309020205020404" pitchFamily="49" charset="0"/>
              </a:rPr>
              <a:t>MyParser</a:t>
            </a:r>
            <a:r>
              <a:rPr lang="en-US" sz="2400" dirty="0">
                <a:latin typeface="Courier New" panose="02070309020205020404" pitchFamily="49" charset="0"/>
                <a:cs typeface="Courier New" panose="02070309020205020404" pitchFamily="49" charset="0"/>
              </a:rPr>
              <a:t>;    			</a:t>
            </a:r>
          </a:p>
          <a:p>
            <a:pPr defTabSz="820738"/>
            <a:endParaRPr lang="en-US" sz="2400" dirty="0">
              <a:latin typeface="Courier New" panose="02070309020205020404" pitchFamily="49" charset="0"/>
              <a:cs typeface="Courier New" panose="02070309020205020404" pitchFamily="49" charset="0"/>
            </a:endParaRPr>
          </a:p>
          <a:p>
            <a:pPr defTabSz="820738"/>
            <a:r>
              <a:rPr lang="en-US" sz="2400" dirty="0">
                <a:latin typeface="Courier New" panose="02070309020205020404" pitchFamily="49" charset="0"/>
                <a:cs typeface="Courier New" panose="02070309020205020404" pitchFamily="49" charset="0"/>
              </a:rPr>
              <a:t>options { </a:t>
            </a:r>
            <a:r>
              <a:rPr lang="en-US" sz="2400" dirty="0" err="1">
                <a:latin typeface="Courier New" panose="02070309020205020404" pitchFamily="49" charset="0"/>
                <a:cs typeface="Courier New" panose="02070309020205020404" pitchFamily="49" charset="0"/>
              </a:rPr>
              <a:t>tokenVocab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MyLexer</a:t>
            </a:r>
            <a:r>
              <a:rPr lang="en-US" sz="2400" dirty="0">
                <a:latin typeface="Courier New" panose="02070309020205020404" pitchFamily="49" charset="0"/>
                <a:cs typeface="Courier New" panose="02070309020205020404" pitchFamily="49" charset="0"/>
              </a:rPr>
              <a:t>; }			</a:t>
            </a:r>
          </a:p>
          <a:p>
            <a:pPr defTabSz="820738"/>
            <a:endParaRPr lang="en-US" sz="2400" dirty="0">
              <a:latin typeface="Courier New" panose="02070309020205020404" pitchFamily="49" charset="0"/>
              <a:cs typeface="Courier New" panose="02070309020205020404" pitchFamily="49" charset="0"/>
            </a:endParaRPr>
          </a:p>
          <a:p>
            <a:pPr defTabSz="820738"/>
            <a:r>
              <a:rPr lang="en-US" sz="2400" dirty="0">
                <a:latin typeface="Courier New" panose="02070309020205020404" pitchFamily="49" charset="0"/>
                <a:cs typeface="Courier New" panose="02070309020205020404" pitchFamily="49" charset="0"/>
              </a:rPr>
              <a:t>messages  : (message NL</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message (NL)? EOF;</a:t>
            </a:r>
          </a:p>
          <a:p>
            <a:pPr defTabSz="820738"/>
            <a:r>
              <a:rPr lang="en-US" sz="2400" dirty="0">
                <a:latin typeface="Courier New" panose="02070309020205020404" pitchFamily="49" charset="0"/>
                <a:cs typeface="Courier New" panose="02070309020205020404" pitchFamily="49" charset="0"/>
              </a:rPr>
              <a:t>message   : GREETING ID;</a:t>
            </a:r>
            <a:endParaRPr lang="en-US" sz="2400"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6016598" y="2040311"/>
            <a:ext cx="1334853" cy="369332"/>
          </a:xfrm>
          <a:prstGeom prst="rect">
            <a:avLst/>
          </a:prstGeom>
          <a:noFill/>
        </p:spPr>
        <p:txBody>
          <a:bodyPr wrap="none" rtlCol="0">
            <a:spAutoFit/>
          </a:bodyPr>
          <a:lstStyle/>
          <a:p>
            <a:r>
              <a:rPr lang="en-US" dirty="0" smtClean="0"/>
              <a:t>MyParser.g4</a:t>
            </a:r>
            <a:endParaRPr lang="en-US" dirty="0"/>
          </a:p>
        </p:txBody>
      </p:sp>
      <p:cxnSp>
        <p:nvCxnSpPr>
          <p:cNvPr id="9" name="Straight Arrow Connector 8"/>
          <p:cNvCxnSpPr/>
          <p:nvPr/>
        </p:nvCxnSpPr>
        <p:spPr>
          <a:xfrm flipV="1">
            <a:off x="2151529" y="4128247"/>
            <a:ext cx="445679" cy="134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51529" y="4289612"/>
            <a:ext cx="445679" cy="188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6494" y="4074459"/>
            <a:ext cx="1676400" cy="923330"/>
          </a:xfrm>
          <a:prstGeom prst="rect">
            <a:avLst/>
          </a:prstGeom>
          <a:noFill/>
        </p:spPr>
        <p:txBody>
          <a:bodyPr wrap="square" rtlCol="0">
            <a:spAutoFit/>
          </a:bodyPr>
          <a:lstStyle/>
          <a:p>
            <a:r>
              <a:rPr lang="en-US" dirty="0" smtClean="0"/>
              <a:t>Either of these could be used as the start rule</a:t>
            </a:r>
            <a:endParaRPr lang="en-US" dirty="0"/>
          </a:p>
        </p:txBody>
      </p:sp>
    </p:spTree>
    <p:extLst>
      <p:ext uri="{BB962C8B-B14F-4D97-AF65-F5344CB8AC3E}">
        <p14:creationId xmlns:p14="http://schemas.microsoft.com/office/powerpoint/2010/main" val="264241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ANTLR? (cont.)</a:t>
            </a:r>
            <a:endParaRPr lang="en-US" dirty="0"/>
          </a:p>
        </p:txBody>
      </p:sp>
      <p:sp>
        <p:nvSpPr>
          <p:cNvPr id="17" name="TextBox 16"/>
          <p:cNvSpPr txBox="1"/>
          <p:nvPr/>
        </p:nvSpPr>
        <p:spPr>
          <a:xfrm>
            <a:off x="1206125" y="1886730"/>
            <a:ext cx="3771900" cy="923330"/>
          </a:xfrm>
          <a:prstGeom prst="rect">
            <a:avLst/>
          </a:prstGeom>
          <a:solidFill>
            <a:srgbClr val="FFFF00"/>
          </a:solidFill>
        </p:spPr>
        <p:txBody>
          <a:bodyPr wrap="square" rtlCol="0">
            <a:spAutoFit/>
          </a:bodyPr>
          <a:lstStyle/>
          <a:p>
            <a:r>
              <a:rPr lang="en-US" dirty="0" smtClean="0"/>
              <a:t>ANTLR is a program that generates another program (a parser). ANTLR is a parser generator!</a:t>
            </a:r>
            <a:endParaRPr lang="en-US" dirty="0"/>
          </a:p>
        </p:txBody>
      </p:sp>
      <p:sp>
        <p:nvSpPr>
          <p:cNvPr id="27" name="Rectangle 26"/>
          <p:cNvSpPr/>
          <p:nvPr/>
        </p:nvSpPr>
        <p:spPr>
          <a:xfrm>
            <a:off x="3663575" y="3219543"/>
            <a:ext cx="14732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grammar</a:t>
            </a:r>
            <a:endParaRPr lang="en-US" dirty="0">
              <a:solidFill>
                <a:schemeClr val="tx1"/>
              </a:solidFill>
            </a:endParaRPr>
          </a:p>
        </p:txBody>
      </p:sp>
      <p:sp>
        <p:nvSpPr>
          <p:cNvPr id="28" name="Rectangle 27"/>
          <p:cNvSpPr/>
          <p:nvPr/>
        </p:nvSpPr>
        <p:spPr>
          <a:xfrm>
            <a:off x="3663575" y="4184743"/>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29" name="Straight Arrow Connector 28"/>
          <p:cNvCxnSpPr>
            <a:stCxn id="27" idx="2"/>
            <a:endCxn id="28" idx="0"/>
          </p:cNvCxnSpPr>
          <p:nvPr/>
        </p:nvCxnSpPr>
        <p:spPr>
          <a:xfrm>
            <a:off x="4400175" y="3714843"/>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Flowchart: Multidocument 29"/>
          <p:cNvSpPr/>
          <p:nvPr/>
        </p:nvSpPr>
        <p:spPr>
          <a:xfrm>
            <a:off x="3822325" y="5327743"/>
            <a:ext cx="1155700" cy="850900"/>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Java</a:t>
            </a:r>
            <a:endParaRPr lang="en-US" dirty="0">
              <a:solidFill>
                <a:schemeClr val="tx1"/>
              </a:solidFill>
            </a:endParaRPr>
          </a:p>
        </p:txBody>
      </p:sp>
      <p:cxnSp>
        <p:nvCxnSpPr>
          <p:cNvPr id="31" name="Straight Arrow Connector 30"/>
          <p:cNvCxnSpPr/>
          <p:nvPr/>
        </p:nvCxnSpPr>
        <p:spPr>
          <a:xfrm>
            <a:off x="4400175" y="4857843"/>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6521453" y="3219543"/>
            <a:ext cx="14732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grammar</a:t>
            </a:r>
            <a:endParaRPr lang="en-US" dirty="0">
              <a:solidFill>
                <a:schemeClr val="tx1"/>
              </a:solidFill>
            </a:endParaRPr>
          </a:p>
        </p:txBody>
      </p:sp>
      <p:sp>
        <p:nvSpPr>
          <p:cNvPr id="12" name="Rectangle 11"/>
          <p:cNvSpPr/>
          <p:nvPr/>
        </p:nvSpPr>
        <p:spPr>
          <a:xfrm>
            <a:off x="6521453" y="4184743"/>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3" name="Straight Arrow Connector 12"/>
          <p:cNvCxnSpPr>
            <a:stCxn id="10" idx="2"/>
            <a:endCxn id="12" idx="0"/>
          </p:cNvCxnSpPr>
          <p:nvPr/>
        </p:nvCxnSpPr>
        <p:spPr>
          <a:xfrm>
            <a:off x="7258053" y="3714843"/>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Multidocument 13"/>
          <p:cNvSpPr/>
          <p:nvPr/>
        </p:nvSpPr>
        <p:spPr>
          <a:xfrm>
            <a:off x="6680203" y="5327743"/>
            <a:ext cx="1155700" cy="850900"/>
          </a:xfrm>
          <a:prstGeom prst="flowChartMulti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a:t>
            </a:r>
            <a:endParaRPr lang="en-US" dirty="0">
              <a:solidFill>
                <a:schemeClr val="tx1"/>
              </a:solidFill>
            </a:endParaRPr>
          </a:p>
        </p:txBody>
      </p:sp>
      <p:cxnSp>
        <p:nvCxnSpPr>
          <p:cNvPr id="15" name="Straight Arrow Connector 14"/>
          <p:cNvCxnSpPr/>
          <p:nvPr/>
        </p:nvCxnSpPr>
        <p:spPr>
          <a:xfrm>
            <a:off x="7258053" y="4857843"/>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a:off x="2299586" y="2456437"/>
            <a:ext cx="1402572" cy="3074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14600" y="2205318"/>
            <a:ext cx="1187558" cy="1924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6450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run.bat</a:t>
            </a:r>
            <a:endParaRPr lang="en-US" dirty="0"/>
          </a:p>
        </p:txBody>
      </p:sp>
      <p:sp>
        <p:nvSpPr>
          <p:cNvPr id="5" name="Rectangle 4"/>
          <p:cNvSpPr/>
          <p:nvPr/>
        </p:nvSpPr>
        <p:spPr>
          <a:xfrm>
            <a:off x="1380564" y="1794930"/>
            <a:ext cx="8543365" cy="3970318"/>
          </a:xfrm>
          <a:prstGeom prst="rect">
            <a:avLst/>
          </a:prstGeom>
          <a:ln>
            <a:solidFill>
              <a:schemeClr val="bg1">
                <a:lumMod val="75000"/>
              </a:schemeClr>
            </a:solidFill>
          </a:ln>
        </p:spPr>
        <p:txBody>
          <a:bodyPr wrap="square">
            <a:spAutoFit/>
          </a:bodyPr>
          <a:lstStyle/>
          <a:p>
            <a:r>
              <a:rPr lang="en-US" dirty="0"/>
              <a:t>set CLASSPATH=.;../../</a:t>
            </a:r>
            <a:r>
              <a:rPr lang="en-US" dirty="0" err="1"/>
              <a:t>antlr</a:t>
            </a:r>
            <a:r>
              <a:rPr lang="en-US" dirty="0"/>
              <a:t>-jar/antlr-complete.jar;%CLASSPATH%</a:t>
            </a:r>
          </a:p>
          <a:p>
            <a:endParaRPr lang="en-US" dirty="0"/>
          </a:p>
          <a:p>
            <a:r>
              <a:rPr lang="en-US" i="1" dirty="0" smtClean="0"/>
              <a:t>echo </a:t>
            </a:r>
            <a:r>
              <a:rPr lang="en-US" i="1" dirty="0"/>
              <a:t>Running ANTLR on the lexer: MyLexer.g4</a:t>
            </a:r>
          </a:p>
          <a:p>
            <a:r>
              <a:rPr lang="en-US" dirty="0">
                <a:solidFill>
                  <a:srgbClr val="92D050"/>
                </a:solidFill>
              </a:rPr>
              <a:t>java</a:t>
            </a:r>
            <a:r>
              <a:rPr lang="en-US" dirty="0"/>
              <a:t> </a:t>
            </a:r>
            <a:r>
              <a:rPr lang="en-US" dirty="0">
                <a:solidFill>
                  <a:srgbClr val="FF0000"/>
                </a:solidFill>
              </a:rPr>
              <a:t>org.antlr.v4.Tool</a:t>
            </a:r>
            <a:r>
              <a:rPr lang="en-US" dirty="0"/>
              <a:t> </a:t>
            </a:r>
            <a:r>
              <a:rPr lang="en-US" b="1" dirty="0"/>
              <a:t>MyLexer.g4</a:t>
            </a:r>
            <a:r>
              <a:rPr lang="en-US" dirty="0"/>
              <a:t> </a:t>
            </a:r>
            <a:r>
              <a:rPr lang="en-US" dirty="0">
                <a:solidFill>
                  <a:srgbClr val="00B0F0"/>
                </a:solidFill>
              </a:rPr>
              <a:t>-no-listener -no-visitor</a:t>
            </a:r>
          </a:p>
          <a:p>
            <a:endParaRPr lang="en-US" dirty="0"/>
          </a:p>
          <a:p>
            <a:r>
              <a:rPr lang="en-US" i="1" dirty="0"/>
              <a:t>echo Running ANTLR on the parser: MyParser.g4</a:t>
            </a:r>
          </a:p>
          <a:p>
            <a:r>
              <a:rPr lang="en-US" dirty="0">
                <a:solidFill>
                  <a:srgbClr val="92D050"/>
                </a:solidFill>
              </a:rPr>
              <a:t>java</a:t>
            </a:r>
            <a:r>
              <a:rPr lang="en-US" dirty="0"/>
              <a:t> </a:t>
            </a:r>
            <a:r>
              <a:rPr lang="en-US" dirty="0">
                <a:solidFill>
                  <a:srgbClr val="FF0000"/>
                </a:solidFill>
              </a:rPr>
              <a:t>org.antlr.v4.Tool</a:t>
            </a:r>
            <a:r>
              <a:rPr lang="en-US" dirty="0"/>
              <a:t> </a:t>
            </a:r>
            <a:r>
              <a:rPr lang="en-US" b="1" dirty="0"/>
              <a:t>MyParser.g4</a:t>
            </a:r>
            <a:r>
              <a:rPr lang="en-US" dirty="0"/>
              <a:t> </a:t>
            </a:r>
            <a:r>
              <a:rPr lang="en-US" dirty="0">
                <a:solidFill>
                  <a:srgbClr val="00B0F0"/>
                </a:solidFill>
              </a:rPr>
              <a:t>-no-listener -no-visitor</a:t>
            </a:r>
          </a:p>
          <a:p>
            <a:endParaRPr lang="en-US" dirty="0"/>
          </a:p>
          <a:p>
            <a:r>
              <a:rPr lang="en-US" i="1" dirty="0"/>
              <a:t>echo Compiling the Java code that ANTLR generator (the </a:t>
            </a:r>
            <a:r>
              <a:rPr lang="en-US" i="1" dirty="0" smtClean="0"/>
              <a:t>lexer and parser </a:t>
            </a:r>
            <a:r>
              <a:rPr lang="en-US" i="1" dirty="0"/>
              <a:t>code)</a:t>
            </a:r>
          </a:p>
          <a:p>
            <a:r>
              <a:rPr lang="en-US" dirty="0" err="1">
                <a:solidFill>
                  <a:srgbClr val="92D050"/>
                </a:solidFill>
              </a:rPr>
              <a:t>javac</a:t>
            </a:r>
            <a:r>
              <a:rPr lang="en-US" dirty="0"/>
              <a:t> *.java</a:t>
            </a:r>
          </a:p>
          <a:p>
            <a:endParaRPr lang="en-US" dirty="0"/>
          </a:p>
          <a:p>
            <a:r>
              <a:rPr lang="en-US" i="1" dirty="0"/>
              <a:t>echo Running the test rig on the generated parser, using as input the string in: input.txt</a:t>
            </a:r>
          </a:p>
          <a:p>
            <a:r>
              <a:rPr lang="en-US" i="1" dirty="0"/>
              <a:t>echo And generating a GUI output (i.e., a parse tree graphic)</a:t>
            </a:r>
          </a:p>
          <a:p>
            <a:r>
              <a:rPr lang="en-US" dirty="0">
                <a:solidFill>
                  <a:srgbClr val="92D050"/>
                </a:solidFill>
              </a:rPr>
              <a:t>java</a:t>
            </a:r>
            <a:r>
              <a:rPr lang="en-US" dirty="0"/>
              <a:t> </a:t>
            </a:r>
            <a:r>
              <a:rPr lang="en-US" dirty="0">
                <a:solidFill>
                  <a:srgbClr val="FF0000"/>
                </a:solidFill>
              </a:rPr>
              <a:t>org.antlr.v4.gui.TestRig</a:t>
            </a:r>
            <a:r>
              <a:rPr lang="en-US" dirty="0" smtClean="0"/>
              <a:t> </a:t>
            </a:r>
            <a:r>
              <a:rPr lang="en-US" b="1" dirty="0"/>
              <a:t>My</a:t>
            </a:r>
            <a:r>
              <a:rPr lang="en-US" dirty="0"/>
              <a:t> </a:t>
            </a:r>
            <a:r>
              <a:rPr lang="en-US" b="1" dirty="0" smtClean="0"/>
              <a:t>messages</a:t>
            </a:r>
            <a:r>
              <a:rPr lang="en-US" dirty="0" smtClean="0"/>
              <a:t> </a:t>
            </a:r>
            <a:r>
              <a:rPr lang="en-US" dirty="0">
                <a:solidFill>
                  <a:srgbClr val="00B0F0"/>
                </a:solidFill>
              </a:rPr>
              <a:t>-</a:t>
            </a:r>
            <a:r>
              <a:rPr lang="en-US" dirty="0" err="1">
                <a:solidFill>
                  <a:srgbClr val="00B0F0"/>
                </a:solidFill>
              </a:rPr>
              <a:t>gui</a:t>
            </a:r>
            <a:r>
              <a:rPr lang="en-US" dirty="0">
                <a:solidFill>
                  <a:srgbClr val="00B0F0"/>
                </a:solidFill>
              </a:rPr>
              <a:t> &lt; </a:t>
            </a:r>
            <a:r>
              <a:rPr lang="en-US" dirty="0" smtClean="0">
                <a:solidFill>
                  <a:srgbClr val="00B0F0"/>
                </a:solidFill>
              </a:rPr>
              <a:t>input.txt</a:t>
            </a:r>
            <a:endParaRPr lang="en-US" dirty="0">
              <a:solidFill>
                <a:srgbClr val="00B0F0"/>
              </a:solidFill>
            </a:endParaRPr>
          </a:p>
        </p:txBody>
      </p:sp>
      <p:cxnSp>
        <p:nvCxnSpPr>
          <p:cNvPr id="4" name="Straight Arrow Connector 3"/>
          <p:cNvCxnSpPr/>
          <p:nvPr/>
        </p:nvCxnSpPr>
        <p:spPr>
          <a:xfrm flipV="1">
            <a:off x="5795682" y="5647765"/>
            <a:ext cx="0" cy="389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5513294" y="6037729"/>
            <a:ext cx="2609176" cy="369332"/>
          </a:xfrm>
          <a:prstGeom prst="rect">
            <a:avLst/>
          </a:prstGeom>
          <a:noFill/>
        </p:spPr>
        <p:txBody>
          <a:bodyPr wrap="none" rtlCol="0">
            <a:spAutoFit/>
          </a:bodyPr>
          <a:lstStyle/>
          <a:p>
            <a:r>
              <a:rPr lang="en-US" dirty="0" smtClean="0"/>
              <a:t>Specify the start rule here</a:t>
            </a:r>
            <a:endParaRPr lang="en-US" dirty="0"/>
          </a:p>
        </p:txBody>
      </p:sp>
      <p:sp>
        <p:nvSpPr>
          <p:cNvPr id="7" name="AutoShape 57"/>
          <p:cNvSpPr>
            <a:spLocks noChangeArrowheads="1"/>
          </p:cNvSpPr>
          <p:nvPr/>
        </p:nvSpPr>
        <p:spPr bwMode="auto">
          <a:xfrm>
            <a:off x="11157595" y="580243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8" name="Text Box 58"/>
          <p:cNvSpPr txBox="1">
            <a:spLocks noChangeArrowheads="1"/>
          </p:cNvSpPr>
          <p:nvPr/>
        </p:nvSpPr>
        <p:spPr bwMode="auto">
          <a:xfrm>
            <a:off x="11294409" y="5945313"/>
            <a:ext cx="728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Lab4</a:t>
            </a:r>
            <a:endParaRPr lang="en-US" altLang="en-US" sz="1600" dirty="0"/>
          </a:p>
        </p:txBody>
      </p:sp>
    </p:spTree>
    <p:extLst>
      <p:ext uri="{BB962C8B-B14F-4D97-AF65-F5344CB8AC3E}">
        <p14:creationId xmlns:p14="http://schemas.microsoft.com/office/powerpoint/2010/main" val="4191888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third parser</a:t>
            </a:r>
            <a:endParaRPr lang="en-US" dirty="0"/>
          </a:p>
        </p:txBody>
      </p:sp>
      <p:sp>
        <p:nvSpPr>
          <p:cNvPr id="3" name="Content Placeholder 2"/>
          <p:cNvSpPr>
            <a:spLocks noGrp="1"/>
          </p:cNvSpPr>
          <p:nvPr>
            <p:ph idx="1"/>
          </p:nvPr>
        </p:nvSpPr>
        <p:spPr>
          <a:xfrm>
            <a:off x="838200" y="1825625"/>
            <a:ext cx="10515600" cy="2020234"/>
          </a:xfrm>
        </p:spPr>
        <p:txBody>
          <a:bodyPr/>
          <a:lstStyle/>
          <a:p>
            <a:pPr marL="0" indent="0">
              <a:buNone/>
            </a:pPr>
            <a:r>
              <a:rPr lang="en-US" dirty="0" smtClean="0"/>
              <a:t>The input is a CSV file </a:t>
            </a:r>
            <a:r>
              <a:rPr lang="en-US" dirty="0"/>
              <a:t>(comma-separated-values </a:t>
            </a:r>
            <a:r>
              <a:rPr lang="en-US" dirty="0" smtClean="0"/>
              <a:t>file): a series rows separated by newlines; each row consists of a series of fields separated by commas; a field is a string (any character except comma and newline). The fields in the first row are the column headers. Create a parser. Example input:</a:t>
            </a:r>
          </a:p>
        </p:txBody>
      </p:sp>
      <p:sp>
        <p:nvSpPr>
          <p:cNvPr id="11" name="Rectangle 10"/>
          <p:cNvSpPr/>
          <p:nvPr/>
        </p:nvSpPr>
        <p:spPr>
          <a:xfrm>
            <a:off x="1801907" y="4300399"/>
            <a:ext cx="6279776" cy="2031325"/>
          </a:xfrm>
          <a:prstGeom prst="rect">
            <a:avLst/>
          </a:prstGeom>
          <a:ln>
            <a:solidFill>
              <a:schemeClr val="bg1">
                <a:lumMod val="65000"/>
              </a:schemeClr>
            </a:solidFill>
          </a:ln>
        </p:spPr>
        <p:txBody>
          <a:bodyPr wrap="square">
            <a:spAutoFit/>
          </a:bodyPr>
          <a:lstStyle/>
          <a:p>
            <a:r>
              <a:rPr lang="en-US" b="1" dirty="0"/>
              <a:t>FirstName</a:t>
            </a:r>
            <a:r>
              <a:rPr lang="en-US" b="1" dirty="0" smtClean="0"/>
              <a:t>, LastName, Street, City, State, </a:t>
            </a:r>
            <a:r>
              <a:rPr lang="en-US" b="1" dirty="0" err="1" smtClean="0"/>
              <a:t>ZipCode</a:t>
            </a:r>
            <a:endParaRPr lang="en-US" b="1" dirty="0" smtClean="0"/>
          </a:p>
          <a:p>
            <a:r>
              <a:rPr lang="en-US" dirty="0" smtClean="0"/>
              <a:t>Mark, McWhorter, 4460 Stuart Street, Marion Center, PA, 15759</a:t>
            </a:r>
          </a:p>
          <a:p>
            <a:r>
              <a:rPr lang="en-US" dirty="0" smtClean="0"/>
              <a:t>Monica, Apodaca, 258 Oliver Street, Fort Worth, TX, 76118</a:t>
            </a:r>
          </a:p>
          <a:p>
            <a:r>
              <a:rPr lang="en-US" dirty="0" err="1" smtClean="0"/>
              <a:t>Kenisha</a:t>
            </a:r>
            <a:r>
              <a:rPr lang="en-US" dirty="0" smtClean="0"/>
              <a:t>, Le, 1579 Olen Thomas Drive, Charlie, TX, 76377</a:t>
            </a:r>
          </a:p>
          <a:p>
            <a:r>
              <a:rPr lang="en-US" dirty="0" smtClean="0"/>
              <a:t>Dustin, Edwards, 2249 Ingram Road, Greensboro, NC, 27401</a:t>
            </a:r>
          </a:p>
          <a:p>
            <a:r>
              <a:rPr lang="en-US" dirty="0" smtClean="0"/>
              <a:t>Ruth, Heath, 988 Davisson Street, Fairmont, IN, 46928</a:t>
            </a:r>
          </a:p>
          <a:p>
            <a:r>
              <a:rPr lang="en-US" dirty="0" smtClean="0"/>
              <a:t>Christin, Dehart, 515 Ash Avenue, Saint Louis, MO, 63108 </a:t>
            </a:r>
            <a:endParaRPr lang="en-US" dirty="0"/>
          </a:p>
        </p:txBody>
      </p:sp>
      <p:sp>
        <p:nvSpPr>
          <p:cNvPr id="12" name="TextBox 11"/>
          <p:cNvSpPr txBox="1"/>
          <p:nvPr/>
        </p:nvSpPr>
        <p:spPr>
          <a:xfrm>
            <a:off x="3428999" y="3980796"/>
            <a:ext cx="986745" cy="369332"/>
          </a:xfrm>
          <a:prstGeom prst="rect">
            <a:avLst/>
          </a:prstGeom>
          <a:noFill/>
        </p:spPr>
        <p:txBody>
          <a:bodyPr wrap="none" rtlCol="0">
            <a:spAutoFit/>
          </a:bodyPr>
          <a:lstStyle/>
          <a:p>
            <a:r>
              <a:rPr lang="en-US" dirty="0" smtClean="0"/>
              <a:t>input.txt</a:t>
            </a:r>
            <a:endParaRPr lang="en-US" dirty="0"/>
          </a:p>
        </p:txBody>
      </p:sp>
    </p:spTree>
    <p:extLst>
      <p:ext uri="{BB962C8B-B14F-4D97-AF65-F5344CB8AC3E}">
        <p14:creationId xmlns:p14="http://schemas.microsoft.com/office/powerpoint/2010/main" val="197225447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8036" y="573758"/>
            <a:ext cx="6391836" cy="646331"/>
          </a:xfrm>
          <a:prstGeom prst="rect">
            <a:avLst/>
          </a:prstGeom>
          <a:ln>
            <a:solidFill>
              <a:schemeClr val="bg1">
                <a:lumMod val="75000"/>
              </a:schemeClr>
            </a:solidFill>
          </a:ln>
        </p:spPr>
        <p:txBody>
          <a:bodyPr wrap="square">
            <a:spAutoFit/>
          </a:bodyPr>
          <a:lstStyle/>
          <a:p>
            <a:r>
              <a:rPr lang="en-US" b="1" dirty="0"/>
              <a:t>FirstName, LastName, Street, City, State, </a:t>
            </a:r>
            <a:r>
              <a:rPr lang="en-US" b="1" dirty="0" err="1"/>
              <a:t>ZipCode</a:t>
            </a:r>
            <a:endParaRPr lang="en-US" b="1" dirty="0"/>
          </a:p>
          <a:p>
            <a:r>
              <a:rPr lang="en-US" dirty="0"/>
              <a:t>Mark, McWhorter, 4460 Stuart Street, Marion Center, PA, 15759</a:t>
            </a:r>
          </a:p>
        </p:txBody>
      </p:sp>
      <p:sp>
        <p:nvSpPr>
          <p:cNvPr id="5" name="Rectangle 4"/>
          <p:cNvSpPr/>
          <p:nvPr/>
        </p:nvSpPr>
        <p:spPr>
          <a:xfrm>
            <a:off x="4798359" y="224565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Parser/</a:t>
            </a:r>
            <a:r>
              <a:rPr lang="en-US" dirty="0" err="1">
                <a:solidFill>
                  <a:schemeClr val="tx1"/>
                </a:solidFill>
              </a:rPr>
              <a:t>Lexer</a:t>
            </a:r>
            <a:endParaRPr lang="en-US" dirty="0">
              <a:solidFill>
                <a:schemeClr val="tx1"/>
              </a:solidFill>
            </a:endParaRPr>
          </a:p>
        </p:txBody>
      </p:sp>
      <p:pic>
        <p:nvPicPr>
          <p:cNvPr id="6" name="Picture 5"/>
          <p:cNvPicPr>
            <a:picLocks noChangeAspect="1"/>
          </p:cNvPicPr>
          <p:nvPr/>
        </p:nvPicPr>
        <p:blipFill rotWithShape="1">
          <a:blip r:embed="rId2"/>
          <a:srcRect l="3730" t="5779" r="4437" b="49891"/>
          <a:stretch/>
        </p:blipFill>
        <p:spPr>
          <a:xfrm>
            <a:off x="898713" y="3970474"/>
            <a:ext cx="9910482" cy="2111190"/>
          </a:xfrm>
          <a:prstGeom prst="rect">
            <a:avLst/>
          </a:prstGeom>
        </p:spPr>
      </p:pic>
      <p:cxnSp>
        <p:nvCxnSpPr>
          <p:cNvPr id="8" name="Straight Arrow Connector 7"/>
          <p:cNvCxnSpPr>
            <a:stCxn id="4" idx="2"/>
            <a:endCxn id="5" idx="0"/>
          </p:cNvCxnSpPr>
          <p:nvPr/>
        </p:nvCxnSpPr>
        <p:spPr>
          <a:xfrm>
            <a:off x="5853954" y="122008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5" idx="2"/>
            <a:endCxn id="6" idx="0"/>
          </p:cNvCxnSpPr>
          <p:nvPr/>
        </p:nvCxnSpPr>
        <p:spPr>
          <a:xfrm>
            <a:off x="5853954" y="294490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9480176" y="712257"/>
            <a:ext cx="1878271" cy="369332"/>
          </a:xfrm>
          <a:prstGeom prst="rect">
            <a:avLst/>
          </a:prstGeom>
          <a:noFill/>
        </p:spPr>
        <p:txBody>
          <a:bodyPr wrap="none" rtlCol="0">
            <a:spAutoFit/>
          </a:bodyPr>
          <a:lstStyle/>
          <a:p>
            <a:r>
              <a:rPr lang="en-US" dirty="0" smtClean="0"/>
              <a:t>Abbreviated input</a:t>
            </a:r>
            <a:endParaRPr lang="en-US" dirty="0"/>
          </a:p>
        </p:txBody>
      </p:sp>
      <p:sp>
        <p:nvSpPr>
          <p:cNvPr id="2" name="Right Brace 1"/>
          <p:cNvSpPr/>
          <p:nvPr/>
        </p:nvSpPr>
        <p:spPr>
          <a:xfrm>
            <a:off x="9265023" y="573758"/>
            <a:ext cx="188259" cy="646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624902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4" name="TextBox 3"/>
          <p:cNvSpPr txBox="1"/>
          <p:nvPr/>
        </p:nvSpPr>
        <p:spPr>
          <a:xfrm>
            <a:off x="2068181" y="2466476"/>
            <a:ext cx="5421831" cy="2585323"/>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smtClean="0">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document  : header rows EOF ;</a:t>
            </a:r>
          </a:p>
          <a:p>
            <a:pPr defTabSz="820738"/>
            <a:r>
              <a:rPr lang="en-US" dirty="0">
                <a:latin typeface="Courier New" panose="02070309020205020404" pitchFamily="49" charset="0"/>
                <a:cs typeface="Courier New" panose="02070309020205020404" pitchFamily="49" charset="0"/>
              </a:rPr>
              <a:t>header    : field (COMMA field)* NL ;</a:t>
            </a:r>
          </a:p>
          <a:p>
            <a:pPr defTabSz="820738"/>
            <a:r>
              <a:rPr lang="en-US" dirty="0">
                <a:latin typeface="Courier New" panose="02070309020205020404" pitchFamily="49" charset="0"/>
                <a:cs typeface="Courier New" panose="02070309020205020404" pitchFamily="49" charset="0"/>
              </a:rPr>
              <a:t>rows      : (row)*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row       :	field (COMMA field)* NL ;</a:t>
            </a:r>
          </a:p>
          <a:p>
            <a:pPr defTabSz="820738"/>
            <a:r>
              <a:rPr lang="en-US" dirty="0">
                <a:latin typeface="Courier New" panose="02070309020205020404" pitchFamily="49" charset="0"/>
                <a:cs typeface="Courier New" panose="02070309020205020404" pitchFamily="49" charset="0"/>
              </a:rPr>
              <a:t>field     : STRING | </a:t>
            </a:r>
            <a:r>
              <a:rPr lang="en-US" dirty="0" smtClean="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4396374" y="5051799"/>
            <a:ext cx="1334853" cy="369332"/>
          </a:xfrm>
          <a:prstGeom prst="rect">
            <a:avLst/>
          </a:prstGeom>
          <a:noFill/>
        </p:spPr>
        <p:txBody>
          <a:bodyPr wrap="none" rtlCol="0">
            <a:spAutoFit/>
          </a:bodyPr>
          <a:lstStyle/>
          <a:p>
            <a:r>
              <a:rPr lang="en-US" dirty="0" smtClean="0"/>
              <a:t>MyParser.g4</a:t>
            </a:r>
            <a:endParaRPr lang="en-US" dirty="0"/>
          </a:p>
        </p:txBody>
      </p:sp>
      <p:sp>
        <p:nvSpPr>
          <p:cNvPr id="3" name="TextBox 2"/>
          <p:cNvSpPr txBox="1"/>
          <p:nvPr/>
        </p:nvSpPr>
        <p:spPr>
          <a:xfrm>
            <a:off x="4263548" y="6051176"/>
            <a:ext cx="1600503" cy="369332"/>
          </a:xfrm>
          <a:prstGeom prst="rect">
            <a:avLst/>
          </a:prstGeom>
          <a:noFill/>
        </p:spPr>
        <p:txBody>
          <a:bodyPr wrap="none" rtlCol="0">
            <a:spAutoFit/>
          </a:bodyPr>
          <a:lstStyle/>
          <a:p>
            <a:r>
              <a:rPr lang="en-US" dirty="0" smtClean="0"/>
              <a:t>See example08</a:t>
            </a:r>
            <a:endParaRPr lang="en-US" dirty="0"/>
          </a:p>
        </p:txBody>
      </p:sp>
    </p:spTree>
    <p:extLst>
      <p:ext uri="{BB962C8B-B14F-4D97-AF65-F5344CB8AC3E}">
        <p14:creationId xmlns:p14="http://schemas.microsoft.com/office/powerpoint/2010/main" val="356677123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683718" y="3631161"/>
            <a:ext cx="574445" cy="3325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21628" y="3643747"/>
            <a:ext cx="574445" cy="3325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039546" y="3643747"/>
            <a:ext cx="856054" cy="3325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49404" y="2549236"/>
            <a:ext cx="5421831" cy="2585323"/>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smtClean="0">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document  : header rows EOF ;</a:t>
            </a:r>
          </a:p>
          <a:p>
            <a:pPr defTabSz="820738"/>
            <a:r>
              <a:rPr lang="en-US" dirty="0">
                <a:latin typeface="Courier New" panose="02070309020205020404" pitchFamily="49" charset="0"/>
                <a:cs typeface="Courier New" panose="02070309020205020404" pitchFamily="49" charset="0"/>
              </a:rPr>
              <a:t>header    : field (COMMA field)* NL ;</a:t>
            </a:r>
          </a:p>
          <a:p>
            <a:pPr defTabSz="820738"/>
            <a:r>
              <a:rPr lang="en-US" dirty="0">
                <a:latin typeface="Courier New" panose="02070309020205020404" pitchFamily="49" charset="0"/>
                <a:cs typeface="Courier New" panose="02070309020205020404" pitchFamily="49" charset="0"/>
              </a:rPr>
              <a:t>rows      : (row)*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row       :	field (COMMA field)* NL ;</a:t>
            </a:r>
          </a:p>
          <a:p>
            <a:pPr defTabSz="820738"/>
            <a:r>
              <a:rPr lang="en-US" dirty="0">
                <a:latin typeface="Courier New" panose="02070309020205020404" pitchFamily="49" charset="0"/>
                <a:cs typeface="Courier New" panose="02070309020205020404" pitchFamily="49" charset="0"/>
              </a:rPr>
              <a:t>field     : STRING | </a:t>
            </a:r>
            <a:r>
              <a:rPr lang="en-US" dirty="0" smtClean="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p:txBody>
      </p:sp>
      <p:sp>
        <p:nvSpPr>
          <p:cNvPr id="6" name="Rectangle 5"/>
          <p:cNvSpPr/>
          <p:nvPr/>
        </p:nvSpPr>
        <p:spPr>
          <a:xfrm>
            <a:off x="7345762" y="2325025"/>
            <a:ext cx="4222783" cy="1384995"/>
          </a:xfrm>
          <a:prstGeom prst="rect">
            <a:avLst/>
          </a:prstGeom>
          <a:ln>
            <a:solidFill>
              <a:schemeClr val="bg1">
                <a:lumMod val="65000"/>
              </a:schemeClr>
            </a:solidFill>
          </a:ln>
        </p:spPr>
        <p:txBody>
          <a:bodyPr wrap="square">
            <a:spAutoFit/>
          </a:bodyPr>
          <a:lstStyle/>
          <a:p>
            <a:r>
              <a:rPr lang="en-US" sz="1200" b="1" dirty="0"/>
              <a:t>FirstName</a:t>
            </a:r>
            <a:r>
              <a:rPr lang="en-US" sz="1200" b="1" dirty="0" smtClean="0"/>
              <a:t>, LastName, Street, City, State, </a:t>
            </a:r>
            <a:r>
              <a:rPr lang="en-US" sz="1200" b="1" dirty="0" err="1" smtClean="0"/>
              <a:t>ZipCode</a:t>
            </a:r>
            <a:endParaRPr lang="en-US" sz="1200" b="1" dirty="0" smtClean="0"/>
          </a:p>
          <a:p>
            <a:r>
              <a:rPr lang="en-US" sz="1200" dirty="0" smtClean="0"/>
              <a:t>Mark, McWhorter, 4460 Stuart Street, Marion Center, PA, 15759</a:t>
            </a:r>
          </a:p>
          <a:p>
            <a:r>
              <a:rPr lang="en-US" sz="1200" dirty="0" smtClean="0"/>
              <a:t>Monica, Apodaca, 258 Oliver Street, Fort Worth, TX, 76118</a:t>
            </a:r>
          </a:p>
          <a:p>
            <a:r>
              <a:rPr lang="en-US" sz="1200" dirty="0" err="1" smtClean="0"/>
              <a:t>Kenisha</a:t>
            </a:r>
            <a:r>
              <a:rPr lang="en-US" sz="1200" dirty="0" smtClean="0"/>
              <a:t>, Le, 1579 Olen Thomas Drive, Charlie, TX, 76377</a:t>
            </a:r>
          </a:p>
          <a:p>
            <a:r>
              <a:rPr lang="en-US" sz="1200" dirty="0" smtClean="0"/>
              <a:t>Dustin, Edwards, 2249 Ingram Road, Greensboro, NC, 27401</a:t>
            </a:r>
          </a:p>
          <a:p>
            <a:r>
              <a:rPr lang="en-US" sz="1200" dirty="0" smtClean="0"/>
              <a:t>Ruth, Heath, 988 Davisson Street, Fairmont, IN, 46928</a:t>
            </a:r>
          </a:p>
          <a:p>
            <a:r>
              <a:rPr lang="en-US" sz="1200" dirty="0" smtClean="0"/>
              <a:t>Christin, Dehart, 515 Ash Avenue, Saint Louis, MO, 63108 </a:t>
            </a:r>
            <a:endParaRPr lang="en-US" sz="1200" dirty="0"/>
          </a:p>
        </p:txBody>
      </p:sp>
      <p:sp>
        <p:nvSpPr>
          <p:cNvPr id="7" name="TextBox 6"/>
          <p:cNvSpPr txBox="1"/>
          <p:nvPr/>
        </p:nvSpPr>
        <p:spPr>
          <a:xfrm>
            <a:off x="8792745" y="2011113"/>
            <a:ext cx="986745" cy="369332"/>
          </a:xfrm>
          <a:prstGeom prst="rect">
            <a:avLst/>
          </a:prstGeom>
          <a:noFill/>
        </p:spPr>
        <p:txBody>
          <a:bodyPr wrap="none" rtlCol="0">
            <a:spAutoFit/>
          </a:bodyPr>
          <a:lstStyle/>
          <a:p>
            <a:r>
              <a:rPr lang="en-US" dirty="0" smtClean="0"/>
              <a:t>input.txt</a:t>
            </a:r>
            <a:endParaRPr lang="en-US" dirty="0"/>
          </a:p>
        </p:txBody>
      </p:sp>
      <p:sp>
        <p:nvSpPr>
          <p:cNvPr id="8" name="Left Brace 7"/>
          <p:cNvSpPr/>
          <p:nvPr/>
        </p:nvSpPr>
        <p:spPr>
          <a:xfrm>
            <a:off x="7218218" y="2380445"/>
            <a:ext cx="127544" cy="16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7218218" y="2604656"/>
            <a:ext cx="66627" cy="10390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a:endCxn id="8" idx="1"/>
          </p:cNvCxnSpPr>
          <p:nvPr/>
        </p:nvCxnSpPr>
        <p:spPr>
          <a:xfrm flipV="1">
            <a:off x="2701636" y="2464841"/>
            <a:ext cx="4516582" cy="1178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1"/>
          </p:cNvCxnSpPr>
          <p:nvPr/>
        </p:nvCxnSpPr>
        <p:spPr>
          <a:xfrm flipV="1">
            <a:off x="3374399" y="3124202"/>
            <a:ext cx="3843819" cy="519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197927" y="3710020"/>
            <a:ext cx="3269673" cy="1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215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432312" y="2069907"/>
            <a:ext cx="678101" cy="3325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595537" y="2091704"/>
            <a:ext cx="723011" cy="3325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557393" y="2097183"/>
            <a:ext cx="856054" cy="3325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12495" y="718451"/>
            <a:ext cx="5421831" cy="2585323"/>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smtClean="0">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document  : header rows EOF ;</a:t>
            </a:r>
          </a:p>
          <a:p>
            <a:pPr defTabSz="820738"/>
            <a:r>
              <a:rPr lang="en-US" dirty="0">
                <a:latin typeface="Courier New" panose="02070309020205020404" pitchFamily="49" charset="0"/>
                <a:cs typeface="Courier New" panose="02070309020205020404" pitchFamily="49" charset="0"/>
              </a:rPr>
              <a:t>header    : field (COMMA field)* NL ;</a:t>
            </a:r>
          </a:p>
          <a:p>
            <a:pPr defTabSz="820738"/>
            <a:r>
              <a:rPr lang="en-US" dirty="0">
                <a:latin typeface="Courier New" panose="02070309020205020404" pitchFamily="49" charset="0"/>
                <a:cs typeface="Courier New" panose="02070309020205020404" pitchFamily="49" charset="0"/>
              </a:rPr>
              <a:t>rows      : (row)*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row       :	field (COMMA field)* NL ;</a:t>
            </a:r>
          </a:p>
          <a:p>
            <a:pPr defTabSz="820738"/>
            <a:r>
              <a:rPr lang="en-US" dirty="0">
                <a:latin typeface="Courier New" panose="02070309020205020404" pitchFamily="49" charset="0"/>
                <a:cs typeface="Courier New" panose="02070309020205020404" pitchFamily="49" charset="0"/>
              </a:rPr>
              <a:t>field     : STRING | </a:t>
            </a:r>
            <a:r>
              <a:rPr lang="en-US" dirty="0" smtClean="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p:txBody>
      </p:sp>
      <p:sp>
        <p:nvSpPr>
          <p:cNvPr id="6" name="Rectangle 5"/>
          <p:cNvSpPr/>
          <p:nvPr/>
        </p:nvSpPr>
        <p:spPr>
          <a:xfrm>
            <a:off x="3597980" y="3963135"/>
            <a:ext cx="5961656" cy="2308324"/>
          </a:xfrm>
          <a:prstGeom prst="rect">
            <a:avLst/>
          </a:prstGeom>
          <a:ln>
            <a:solidFill>
              <a:schemeClr val="bg1">
                <a:lumMod val="65000"/>
              </a:schemeClr>
            </a:solidFill>
          </a:ln>
        </p:spPr>
        <p:txBody>
          <a:bodyPr wrap="square">
            <a:spAutoFit/>
          </a:bodyPr>
          <a:lstStyle/>
          <a:p>
            <a:r>
              <a:rPr lang="en-US" b="1" dirty="0"/>
              <a:t>FirstName</a:t>
            </a:r>
            <a:r>
              <a:rPr lang="en-US" b="1" dirty="0" smtClean="0"/>
              <a:t>, LastName, Street, City, State, </a:t>
            </a:r>
            <a:r>
              <a:rPr lang="en-US" b="1" dirty="0" err="1" smtClean="0"/>
              <a:t>ZipCode</a:t>
            </a:r>
            <a:endParaRPr lang="en-US" b="1" dirty="0" smtClean="0"/>
          </a:p>
          <a:p>
            <a:r>
              <a:rPr lang="en-US" dirty="0" smtClean="0"/>
              <a:t>Mark, McWhorter, 4460 Stuart Street, Marion Center, PA, 15759</a:t>
            </a:r>
          </a:p>
          <a:p>
            <a:r>
              <a:rPr lang="en-US" dirty="0" smtClean="0"/>
              <a:t>Monica, Apodaca, 258 Oliver Street, Fort Worth, TX, 76118</a:t>
            </a:r>
          </a:p>
          <a:p>
            <a:r>
              <a:rPr lang="en-US" dirty="0" err="1" smtClean="0"/>
              <a:t>Kenisha</a:t>
            </a:r>
            <a:r>
              <a:rPr lang="en-US" dirty="0" smtClean="0"/>
              <a:t>, Le, 1579 Olen Thomas Drive, Charlie, TX, 76377</a:t>
            </a:r>
          </a:p>
          <a:p>
            <a:r>
              <a:rPr lang="en-US" dirty="0" smtClean="0"/>
              <a:t>Dustin, Edwards, 2249 Ingram Road, Greensboro, NC, 27401</a:t>
            </a:r>
          </a:p>
          <a:p>
            <a:r>
              <a:rPr lang="en-US" dirty="0" smtClean="0"/>
              <a:t>Ruth, Heath, 988 Davisson Street, Fairmont, IN, 46928</a:t>
            </a:r>
          </a:p>
          <a:p>
            <a:r>
              <a:rPr lang="en-US" dirty="0" smtClean="0"/>
              <a:t>Christin, Dehart, 515 Ash Avenue, Saint Louis, MO, 63108 </a:t>
            </a:r>
            <a:endParaRPr lang="en-US" dirty="0"/>
          </a:p>
        </p:txBody>
      </p:sp>
      <p:cxnSp>
        <p:nvCxnSpPr>
          <p:cNvPr id="11" name="Straight Connector 10"/>
          <p:cNvCxnSpPr/>
          <p:nvPr/>
        </p:nvCxnSpPr>
        <p:spPr>
          <a:xfrm flipH="1">
            <a:off x="4245623" y="2402415"/>
            <a:ext cx="739797" cy="156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695825" y="2402415"/>
            <a:ext cx="1241665" cy="175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16657" y="2402415"/>
            <a:ext cx="1444361" cy="16361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68887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0569" y="1229347"/>
            <a:ext cx="5421831" cy="2585323"/>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smtClean="0">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document  : header rows EOF ;</a:t>
            </a:r>
          </a:p>
          <a:p>
            <a:pPr defTabSz="820738"/>
            <a:r>
              <a:rPr lang="en-US" dirty="0">
                <a:latin typeface="Courier New" panose="02070309020205020404" pitchFamily="49" charset="0"/>
                <a:cs typeface="Courier New" panose="02070309020205020404" pitchFamily="49" charset="0"/>
              </a:rPr>
              <a:t>header    : field (COMMA field)* NL ;</a:t>
            </a:r>
          </a:p>
          <a:p>
            <a:pPr defTabSz="820738"/>
            <a:r>
              <a:rPr lang="en-US" dirty="0">
                <a:latin typeface="Courier New" panose="02070309020205020404" pitchFamily="49" charset="0"/>
                <a:cs typeface="Courier New" panose="02070309020205020404" pitchFamily="49" charset="0"/>
              </a:rPr>
              <a:t>rows      : (row)*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row       :	field (COMMA field)* NL ;</a:t>
            </a:r>
          </a:p>
          <a:p>
            <a:pPr defTabSz="820738"/>
            <a:r>
              <a:rPr lang="en-US" dirty="0">
                <a:latin typeface="Courier New" panose="02070309020205020404" pitchFamily="49" charset="0"/>
                <a:cs typeface="Courier New" panose="02070309020205020404" pitchFamily="49" charset="0"/>
              </a:rPr>
              <a:t>field     : STRING | </a:t>
            </a:r>
            <a:r>
              <a:rPr lang="en-US" dirty="0" smtClean="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H="1" flipV="1">
            <a:off x="5230907" y="3684496"/>
            <a:ext cx="0" cy="72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61484" y="4410636"/>
            <a:ext cx="3944541" cy="369332"/>
          </a:xfrm>
          <a:prstGeom prst="rect">
            <a:avLst/>
          </a:prstGeom>
          <a:noFill/>
        </p:spPr>
        <p:txBody>
          <a:bodyPr wrap="none" rtlCol="0">
            <a:spAutoFit/>
          </a:bodyPr>
          <a:lstStyle/>
          <a:p>
            <a:r>
              <a:rPr lang="en-US" dirty="0" smtClean="0"/>
              <a:t>Empty (i.e., an input field can be empty)</a:t>
            </a:r>
            <a:endParaRPr lang="en-US" dirty="0"/>
          </a:p>
        </p:txBody>
      </p:sp>
    </p:spTree>
    <p:extLst>
      <p:ext uri="{BB962C8B-B14F-4D97-AF65-F5344CB8AC3E}">
        <p14:creationId xmlns:p14="http://schemas.microsoft.com/office/powerpoint/2010/main" val="11951359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614" t="5389" r="13477" b="50282"/>
          <a:stretch/>
        </p:blipFill>
        <p:spPr>
          <a:xfrm>
            <a:off x="1241612" y="3970474"/>
            <a:ext cx="9224682" cy="2111189"/>
          </a:xfrm>
          <a:prstGeom prst="rect">
            <a:avLst/>
          </a:prstGeom>
        </p:spPr>
      </p:pic>
      <p:sp>
        <p:nvSpPr>
          <p:cNvPr id="4" name="Rectangle 3"/>
          <p:cNvSpPr/>
          <p:nvPr/>
        </p:nvSpPr>
        <p:spPr>
          <a:xfrm>
            <a:off x="2658036" y="573758"/>
            <a:ext cx="6391836" cy="646331"/>
          </a:xfrm>
          <a:prstGeom prst="rect">
            <a:avLst/>
          </a:prstGeom>
          <a:ln>
            <a:solidFill>
              <a:schemeClr val="bg1">
                <a:lumMod val="75000"/>
              </a:schemeClr>
            </a:solidFill>
          </a:ln>
        </p:spPr>
        <p:txBody>
          <a:bodyPr wrap="square">
            <a:spAutoFit/>
          </a:bodyPr>
          <a:lstStyle/>
          <a:p>
            <a:r>
              <a:rPr lang="en-US" b="1" dirty="0"/>
              <a:t>FirstName, LastName, Street, City, State, </a:t>
            </a:r>
            <a:r>
              <a:rPr lang="en-US" b="1" dirty="0" err="1"/>
              <a:t>ZipCode</a:t>
            </a:r>
            <a:endParaRPr lang="en-US" b="1" dirty="0"/>
          </a:p>
          <a:p>
            <a:r>
              <a:rPr lang="en-US" dirty="0"/>
              <a:t>Mark</a:t>
            </a:r>
            <a:r>
              <a:rPr lang="en-US" dirty="0" smtClean="0"/>
              <a:t>, , </a:t>
            </a:r>
            <a:r>
              <a:rPr lang="en-US" dirty="0"/>
              <a:t>4460 Stuart Street, Marion Center, PA, 15759</a:t>
            </a:r>
          </a:p>
        </p:txBody>
      </p:sp>
      <p:sp>
        <p:nvSpPr>
          <p:cNvPr id="5" name="Rectangle 4"/>
          <p:cNvSpPr/>
          <p:nvPr/>
        </p:nvSpPr>
        <p:spPr>
          <a:xfrm>
            <a:off x="4798359" y="224565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Parser/</a:t>
            </a:r>
            <a:r>
              <a:rPr lang="en-US" dirty="0" err="1">
                <a:solidFill>
                  <a:schemeClr val="tx1"/>
                </a:solidFill>
              </a:rPr>
              <a:t>Lexer</a:t>
            </a:r>
            <a:endParaRPr lang="en-US" dirty="0">
              <a:solidFill>
                <a:schemeClr val="tx1"/>
              </a:solidFill>
            </a:endParaRPr>
          </a:p>
        </p:txBody>
      </p:sp>
      <p:cxnSp>
        <p:nvCxnSpPr>
          <p:cNvPr id="6" name="Straight Arrow Connector 5"/>
          <p:cNvCxnSpPr>
            <a:stCxn id="4" idx="2"/>
            <a:endCxn id="5" idx="0"/>
          </p:cNvCxnSpPr>
          <p:nvPr/>
        </p:nvCxnSpPr>
        <p:spPr>
          <a:xfrm>
            <a:off x="5853954" y="122008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5" idx="2"/>
          </p:cNvCxnSpPr>
          <p:nvPr/>
        </p:nvCxnSpPr>
        <p:spPr>
          <a:xfrm>
            <a:off x="5853954" y="294490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flipV="1">
            <a:off x="3307977" y="1127756"/>
            <a:ext cx="0" cy="60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92824" y="1708646"/>
            <a:ext cx="1249637" cy="369332"/>
          </a:xfrm>
          <a:prstGeom prst="rect">
            <a:avLst/>
          </a:prstGeom>
          <a:noFill/>
        </p:spPr>
        <p:txBody>
          <a:bodyPr wrap="none" rtlCol="0">
            <a:spAutoFit/>
          </a:bodyPr>
          <a:lstStyle/>
          <a:p>
            <a:r>
              <a:rPr lang="en-US" dirty="0" smtClean="0"/>
              <a:t>Empty field</a:t>
            </a:r>
            <a:endParaRPr lang="en-US" dirty="0"/>
          </a:p>
        </p:txBody>
      </p:sp>
      <p:cxnSp>
        <p:nvCxnSpPr>
          <p:cNvPr id="12" name="Straight Arrow Connector 11"/>
          <p:cNvCxnSpPr/>
          <p:nvPr/>
        </p:nvCxnSpPr>
        <p:spPr>
          <a:xfrm>
            <a:off x="3307977" y="2077978"/>
            <a:ext cx="3079376" cy="3273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35759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4" name="TextBox 3"/>
          <p:cNvSpPr txBox="1"/>
          <p:nvPr/>
        </p:nvSpPr>
        <p:spPr>
          <a:xfrm>
            <a:off x="2068181" y="2466476"/>
            <a:ext cx="5421831" cy="1754326"/>
          </a:xfrm>
          <a:prstGeom prst="rect">
            <a:avLst/>
          </a:prstGeom>
          <a:noFill/>
          <a:ln>
            <a:solidFill>
              <a:schemeClr val="tx1"/>
            </a:solidFill>
          </a:ln>
        </p:spPr>
        <p:txBody>
          <a:bodyPr wrap="square" rtlCol="0">
            <a:spAutoFit/>
          </a:bodyPr>
          <a:lstStyle/>
          <a:p>
            <a:pPr defTabSz="820738"/>
            <a:r>
              <a:rPr lang="pt-BR" dirty="0">
                <a:latin typeface="Courier New" panose="02070309020205020404" pitchFamily="49" charset="0"/>
                <a:cs typeface="Courier New" panose="02070309020205020404" pitchFamily="49" charset="0"/>
              </a:rPr>
              <a:t>lexer grammar MyLexer;    				</a:t>
            </a:r>
          </a:p>
          <a:p>
            <a:pPr defTabSz="820738"/>
            <a:r>
              <a:rPr lang="pt-BR" dirty="0" smtClean="0">
                <a:latin typeface="Courier New" panose="02070309020205020404" pitchFamily="49" charset="0"/>
                <a:cs typeface="Courier New" panose="02070309020205020404" pitchFamily="49" charset="0"/>
              </a:rPr>
              <a:t>COMMA  </a:t>
            </a:r>
            <a:r>
              <a:rPr lang="pt-BR" dirty="0">
                <a:latin typeface="Courier New" panose="02070309020205020404" pitchFamily="49" charset="0"/>
                <a:cs typeface="Courier New" panose="02070309020205020404" pitchFamily="49" charset="0"/>
              </a:rPr>
              <a:t>: ',' ;</a:t>
            </a:r>
          </a:p>
          <a:p>
            <a:pPr defTabSz="820738"/>
            <a:r>
              <a:rPr lang="pt-BR" dirty="0">
                <a:latin typeface="Courier New" panose="02070309020205020404" pitchFamily="49" charset="0"/>
                <a:cs typeface="Courier New" panose="02070309020205020404" pitchFamily="49" charset="0"/>
              </a:rPr>
              <a:t>NL     : ('\r')?'\n' ;</a:t>
            </a:r>
          </a:p>
          <a:p>
            <a:pPr defTabSz="820738"/>
            <a:r>
              <a:rPr lang="pt-BR" dirty="0">
                <a:latin typeface="Courier New" panose="02070309020205020404" pitchFamily="49" charset="0"/>
                <a:cs typeface="Courier New" panose="02070309020205020404" pitchFamily="49" charset="0"/>
              </a:rPr>
              <a:t>WS     : [ \t\r\n]+ -&gt; skip ;</a:t>
            </a:r>
          </a:p>
          <a:p>
            <a:pPr defTabSz="820738"/>
            <a:r>
              <a:rPr lang="pt-BR" dirty="0">
                <a:latin typeface="Courier New" panose="02070309020205020404" pitchFamily="49" charset="0"/>
                <a:cs typeface="Courier New" panose="02070309020205020404" pitchFamily="49" charset="0"/>
              </a:rPr>
              <a:t>STRING : (~[,\r\n])+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4155271" y="4220802"/>
            <a:ext cx="1247649" cy="369332"/>
          </a:xfrm>
          <a:prstGeom prst="rect">
            <a:avLst/>
          </a:prstGeom>
          <a:noFill/>
        </p:spPr>
        <p:txBody>
          <a:bodyPr wrap="none" rtlCol="0">
            <a:spAutoFit/>
          </a:bodyPr>
          <a:lstStyle/>
          <a:p>
            <a:r>
              <a:rPr lang="en-US" dirty="0" smtClean="0"/>
              <a:t>MyLexer.g4</a:t>
            </a:r>
            <a:endParaRPr lang="en-US" dirty="0"/>
          </a:p>
        </p:txBody>
      </p:sp>
    </p:spTree>
    <p:extLst>
      <p:ext uri="{BB962C8B-B14F-4D97-AF65-F5344CB8AC3E}">
        <p14:creationId xmlns:p14="http://schemas.microsoft.com/office/powerpoint/2010/main" val="254601593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1251" y="3388659"/>
            <a:ext cx="5421831" cy="3346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31251" y="1968935"/>
            <a:ext cx="5421831" cy="1754326"/>
          </a:xfrm>
          <a:prstGeom prst="rect">
            <a:avLst/>
          </a:prstGeom>
          <a:noFill/>
          <a:ln>
            <a:solidFill>
              <a:schemeClr val="tx1"/>
            </a:solidFill>
          </a:ln>
        </p:spPr>
        <p:txBody>
          <a:bodyPr wrap="square" rtlCol="0">
            <a:spAutoFit/>
          </a:bodyPr>
          <a:lstStyle/>
          <a:p>
            <a:pPr defTabSz="820738"/>
            <a:r>
              <a:rPr lang="pt-BR" dirty="0">
                <a:latin typeface="Courier New" panose="02070309020205020404" pitchFamily="49" charset="0"/>
                <a:cs typeface="Courier New" panose="02070309020205020404" pitchFamily="49" charset="0"/>
              </a:rPr>
              <a:t>lexer grammar MyLexer;    				</a:t>
            </a:r>
          </a:p>
          <a:p>
            <a:pPr defTabSz="820738"/>
            <a:r>
              <a:rPr lang="pt-BR" dirty="0" smtClean="0">
                <a:latin typeface="Courier New" panose="02070309020205020404" pitchFamily="49" charset="0"/>
                <a:cs typeface="Courier New" panose="02070309020205020404" pitchFamily="49" charset="0"/>
              </a:rPr>
              <a:t>COMMA  </a:t>
            </a:r>
            <a:r>
              <a:rPr lang="pt-BR" dirty="0">
                <a:latin typeface="Courier New" panose="02070309020205020404" pitchFamily="49" charset="0"/>
                <a:cs typeface="Courier New" panose="02070309020205020404" pitchFamily="49" charset="0"/>
              </a:rPr>
              <a:t>: ',' ;</a:t>
            </a:r>
          </a:p>
          <a:p>
            <a:pPr defTabSz="820738"/>
            <a:r>
              <a:rPr lang="pt-BR" dirty="0">
                <a:latin typeface="Courier New" panose="02070309020205020404" pitchFamily="49" charset="0"/>
                <a:cs typeface="Courier New" panose="02070309020205020404" pitchFamily="49" charset="0"/>
              </a:rPr>
              <a:t>NL     : ('\r')?'\n' ;</a:t>
            </a:r>
          </a:p>
          <a:p>
            <a:pPr defTabSz="820738"/>
            <a:r>
              <a:rPr lang="pt-BR" dirty="0">
                <a:latin typeface="Courier New" panose="02070309020205020404" pitchFamily="49" charset="0"/>
                <a:cs typeface="Courier New" panose="02070309020205020404" pitchFamily="49" charset="0"/>
              </a:rPr>
              <a:t>WS     : [ \t\r\n]+ -&gt; skip ;</a:t>
            </a:r>
          </a:p>
          <a:p>
            <a:pPr defTabSz="820738"/>
            <a:r>
              <a:rPr lang="pt-BR" dirty="0">
                <a:latin typeface="Courier New" panose="02070309020205020404" pitchFamily="49" charset="0"/>
                <a:cs typeface="Courier New" panose="02070309020205020404" pitchFamily="49" charset="0"/>
              </a:rPr>
              <a:t>STRING : (~[,\r\n])+ ;</a:t>
            </a:r>
            <a:endParaRPr lang="en-US" i="1" dirty="0" smtClean="0">
              <a:latin typeface="Courier New" panose="02070309020205020404" pitchFamily="49" charset="0"/>
              <a:cs typeface="Courier New" panose="02070309020205020404" pitchFamily="49" charset="0"/>
            </a:endParaRPr>
          </a:p>
        </p:txBody>
      </p:sp>
      <p:cxnSp>
        <p:nvCxnSpPr>
          <p:cNvPr id="5" name="Straight Arrow Connector 4"/>
          <p:cNvCxnSpPr/>
          <p:nvPr/>
        </p:nvCxnSpPr>
        <p:spPr>
          <a:xfrm flipV="1">
            <a:off x="3939988" y="3617259"/>
            <a:ext cx="0" cy="57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05519" y="4329953"/>
            <a:ext cx="5989646" cy="923330"/>
          </a:xfrm>
          <a:prstGeom prst="rect">
            <a:avLst/>
          </a:prstGeom>
          <a:noFill/>
        </p:spPr>
        <p:txBody>
          <a:bodyPr wrap="square" rtlCol="0">
            <a:spAutoFit/>
          </a:bodyPr>
          <a:lstStyle/>
          <a:p>
            <a:r>
              <a:rPr lang="en-US" dirty="0" smtClean="0"/>
              <a:t>Tilda (~) means "not". </a:t>
            </a:r>
            <a:r>
              <a:rPr lang="en-US" dirty="0"/>
              <a:t>T</a:t>
            </a:r>
            <a:r>
              <a:rPr lang="en-US" dirty="0" smtClean="0"/>
              <a:t>his lexer rule says: a STRING is one or more characters. Each character in STRING is not a comma, carriage return (\r), or newline (\n).</a:t>
            </a:r>
            <a:endParaRPr lang="en-US" dirty="0"/>
          </a:p>
        </p:txBody>
      </p:sp>
      <p:sp>
        <p:nvSpPr>
          <p:cNvPr id="7" name="Title 6"/>
          <p:cNvSpPr>
            <a:spLocks noGrp="1"/>
          </p:cNvSpPr>
          <p:nvPr>
            <p:ph type="title"/>
          </p:nvPr>
        </p:nvSpPr>
        <p:spPr/>
        <p:txBody>
          <a:bodyPr/>
          <a:lstStyle/>
          <a:p>
            <a:r>
              <a:rPr lang="en-US" dirty="0" smtClean="0"/>
              <a:t>The "not" operator</a:t>
            </a:r>
            <a:endParaRPr lang="en-US" dirty="0"/>
          </a:p>
        </p:txBody>
      </p:sp>
    </p:spTree>
    <p:extLst>
      <p:ext uri="{BB962C8B-B14F-4D97-AF65-F5344CB8AC3E}">
        <p14:creationId xmlns:p14="http://schemas.microsoft.com/office/powerpoint/2010/main" val="616436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ANTLR Supports Multiple Target Languages</a:t>
            </a:r>
            <a:endParaRPr lang="en-US" dirty="0"/>
          </a:p>
        </p:txBody>
      </p:sp>
      <p:sp>
        <p:nvSpPr>
          <p:cNvPr id="23" name="TextBox 22"/>
          <p:cNvSpPr txBox="1"/>
          <p:nvPr/>
        </p:nvSpPr>
        <p:spPr>
          <a:xfrm>
            <a:off x="3179856" y="5769971"/>
            <a:ext cx="6554679" cy="369332"/>
          </a:xfrm>
          <a:prstGeom prst="rect">
            <a:avLst/>
          </a:prstGeom>
          <a:noFill/>
        </p:spPr>
        <p:txBody>
          <a:bodyPr wrap="none" rtlCol="0">
            <a:spAutoFit/>
          </a:bodyPr>
          <a:lstStyle/>
          <a:p>
            <a:r>
              <a:rPr lang="en-US" dirty="0" smtClean="0"/>
              <a:t>ANTLR can also generate C# and JavaScript and (future) C++ parsers </a:t>
            </a:r>
            <a:endParaRPr lang="en-US" dirty="0"/>
          </a:p>
        </p:txBody>
      </p:sp>
      <p:sp>
        <p:nvSpPr>
          <p:cNvPr id="24" name="Rectangle 23"/>
          <p:cNvSpPr/>
          <p:nvPr/>
        </p:nvSpPr>
        <p:spPr>
          <a:xfrm>
            <a:off x="3045011" y="1690688"/>
            <a:ext cx="14732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grammar</a:t>
            </a:r>
            <a:endParaRPr lang="en-US" dirty="0">
              <a:solidFill>
                <a:schemeClr val="tx1"/>
              </a:solidFill>
            </a:endParaRPr>
          </a:p>
        </p:txBody>
      </p:sp>
      <p:sp>
        <p:nvSpPr>
          <p:cNvPr id="25" name="Rectangle 24"/>
          <p:cNvSpPr/>
          <p:nvPr/>
        </p:nvSpPr>
        <p:spPr>
          <a:xfrm>
            <a:off x="3045011" y="2655888"/>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26" name="Straight Arrow Connector 25"/>
          <p:cNvCxnSpPr>
            <a:stCxn id="24" idx="2"/>
            <a:endCxn id="25" idx="0"/>
          </p:cNvCxnSpPr>
          <p:nvPr/>
        </p:nvCxnSpPr>
        <p:spPr>
          <a:xfrm>
            <a:off x="3781611" y="2185988"/>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Multidocument 26"/>
          <p:cNvSpPr/>
          <p:nvPr/>
        </p:nvSpPr>
        <p:spPr>
          <a:xfrm>
            <a:off x="3203761" y="3798888"/>
            <a:ext cx="1155700" cy="850900"/>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Java</a:t>
            </a:r>
            <a:endParaRPr lang="en-US" dirty="0">
              <a:solidFill>
                <a:schemeClr val="tx1"/>
              </a:solidFill>
            </a:endParaRPr>
          </a:p>
        </p:txBody>
      </p:sp>
      <p:cxnSp>
        <p:nvCxnSpPr>
          <p:cNvPr id="28" name="Straight Arrow Connector 27"/>
          <p:cNvCxnSpPr/>
          <p:nvPr/>
        </p:nvCxnSpPr>
        <p:spPr>
          <a:xfrm>
            <a:off x="3781611" y="3328988"/>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5707155" y="1690688"/>
            <a:ext cx="14732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grammar</a:t>
            </a:r>
            <a:endParaRPr lang="en-US" dirty="0">
              <a:solidFill>
                <a:schemeClr val="tx1"/>
              </a:solidFill>
            </a:endParaRPr>
          </a:p>
        </p:txBody>
      </p:sp>
      <p:sp>
        <p:nvSpPr>
          <p:cNvPr id="11" name="Rectangle 10"/>
          <p:cNvSpPr/>
          <p:nvPr/>
        </p:nvSpPr>
        <p:spPr>
          <a:xfrm>
            <a:off x="5707155" y="2655888"/>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2" name="Straight Arrow Connector 11"/>
          <p:cNvCxnSpPr>
            <a:stCxn id="10" idx="2"/>
            <a:endCxn id="11" idx="0"/>
          </p:cNvCxnSpPr>
          <p:nvPr/>
        </p:nvCxnSpPr>
        <p:spPr>
          <a:xfrm>
            <a:off x="6443755" y="2185988"/>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Multidocument 12"/>
          <p:cNvSpPr/>
          <p:nvPr/>
        </p:nvSpPr>
        <p:spPr>
          <a:xfrm>
            <a:off x="5865905" y="3798888"/>
            <a:ext cx="1155700" cy="850900"/>
          </a:xfrm>
          <a:prstGeom prst="flowChartMulti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a:t>
            </a:r>
            <a:endParaRPr lang="en-US" dirty="0">
              <a:solidFill>
                <a:schemeClr val="tx1"/>
              </a:solidFill>
            </a:endParaRPr>
          </a:p>
        </p:txBody>
      </p:sp>
      <p:cxnSp>
        <p:nvCxnSpPr>
          <p:cNvPr id="14" name="Straight Arrow Connector 13"/>
          <p:cNvCxnSpPr/>
          <p:nvPr/>
        </p:nvCxnSpPr>
        <p:spPr>
          <a:xfrm>
            <a:off x="6443755" y="3328988"/>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flipH="1" flipV="1">
            <a:off x="4182035" y="4649788"/>
            <a:ext cx="887506" cy="769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5069541" y="4649788"/>
            <a:ext cx="796364" cy="769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12143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68380" y="2358900"/>
            <a:ext cx="5421831" cy="1754326"/>
          </a:xfrm>
          <a:prstGeom prst="rect">
            <a:avLst/>
          </a:prstGeom>
          <a:noFill/>
          <a:ln>
            <a:solidFill>
              <a:schemeClr val="tx1"/>
            </a:solidFill>
          </a:ln>
        </p:spPr>
        <p:txBody>
          <a:bodyPr wrap="square" rtlCol="0">
            <a:spAutoFit/>
          </a:bodyPr>
          <a:lstStyle/>
          <a:p>
            <a:pPr defTabSz="820738"/>
            <a:r>
              <a:rPr lang="pt-BR" dirty="0">
                <a:latin typeface="Courier New" panose="02070309020205020404" pitchFamily="49" charset="0"/>
                <a:cs typeface="Courier New" panose="02070309020205020404" pitchFamily="49" charset="0"/>
              </a:rPr>
              <a:t>lexer grammar MyLexer;    				</a:t>
            </a:r>
          </a:p>
          <a:p>
            <a:pPr defTabSz="820738"/>
            <a:r>
              <a:rPr lang="pt-BR" dirty="0" smtClean="0">
                <a:latin typeface="Courier New" panose="02070309020205020404" pitchFamily="49" charset="0"/>
                <a:cs typeface="Courier New" panose="02070309020205020404" pitchFamily="49" charset="0"/>
              </a:rPr>
              <a:t>COMMA  </a:t>
            </a:r>
            <a:r>
              <a:rPr lang="pt-BR" dirty="0">
                <a:latin typeface="Courier New" panose="02070309020205020404" pitchFamily="49" charset="0"/>
                <a:cs typeface="Courier New" panose="02070309020205020404" pitchFamily="49" charset="0"/>
              </a:rPr>
              <a:t>: ',' ;</a:t>
            </a:r>
          </a:p>
          <a:p>
            <a:pPr defTabSz="820738"/>
            <a:r>
              <a:rPr lang="pt-BR" dirty="0">
                <a:latin typeface="Courier New" panose="02070309020205020404" pitchFamily="49" charset="0"/>
                <a:cs typeface="Courier New" panose="02070309020205020404" pitchFamily="49" charset="0"/>
              </a:rPr>
              <a:t>NL     : ('\r')?'\n' ;</a:t>
            </a:r>
          </a:p>
          <a:p>
            <a:pPr defTabSz="820738"/>
            <a:r>
              <a:rPr lang="pt-BR" dirty="0">
                <a:latin typeface="Courier New" panose="02070309020205020404" pitchFamily="49" charset="0"/>
                <a:cs typeface="Courier New" panose="02070309020205020404" pitchFamily="49" charset="0"/>
              </a:rPr>
              <a:t>WS     : [ \t\r\n]+ -&gt; skip ;</a:t>
            </a:r>
          </a:p>
          <a:p>
            <a:pPr defTabSz="820738"/>
            <a:r>
              <a:rPr lang="pt-BR" dirty="0">
                <a:latin typeface="Courier New" panose="02070309020205020404" pitchFamily="49" charset="0"/>
                <a:cs typeface="Courier New" panose="02070309020205020404" pitchFamily="49" charset="0"/>
              </a:rPr>
              <a:t>STRING : (~[,\r\n])+ ;</a:t>
            </a:r>
            <a:endParaRPr lang="en-US" i="1" dirty="0" smtClean="0">
              <a:latin typeface="Courier New" panose="02070309020205020404" pitchFamily="49" charset="0"/>
              <a:cs typeface="Courier New" panose="02070309020205020404" pitchFamily="49" charset="0"/>
            </a:endParaRPr>
          </a:p>
        </p:txBody>
      </p:sp>
      <p:sp>
        <p:nvSpPr>
          <p:cNvPr id="7" name="Title 6"/>
          <p:cNvSpPr>
            <a:spLocks noGrp="1"/>
          </p:cNvSpPr>
          <p:nvPr>
            <p:ph type="title"/>
          </p:nvPr>
        </p:nvSpPr>
        <p:spPr/>
        <p:txBody>
          <a:bodyPr/>
          <a:lstStyle/>
          <a:p>
            <a:r>
              <a:rPr lang="en-US" dirty="0" smtClean="0"/>
              <a:t>Evaluation order: first-to-last</a:t>
            </a:r>
            <a:endParaRPr lang="en-US" dirty="0"/>
          </a:p>
        </p:txBody>
      </p:sp>
      <p:sp>
        <p:nvSpPr>
          <p:cNvPr id="2" name="Down Arrow 1"/>
          <p:cNvSpPr/>
          <p:nvPr/>
        </p:nvSpPr>
        <p:spPr>
          <a:xfrm>
            <a:off x="3267635" y="2944906"/>
            <a:ext cx="282389" cy="10757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4812" y="2864224"/>
            <a:ext cx="3092823" cy="2585323"/>
          </a:xfrm>
          <a:prstGeom prst="rect">
            <a:avLst/>
          </a:prstGeom>
          <a:noFill/>
        </p:spPr>
        <p:txBody>
          <a:bodyPr wrap="square" rtlCol="0">
            <a:spAutoFit/>
          </a:bodyPr>
          <a:lstStyle/>
          <a:p>
            <a:r>
              <a:rPr lang="en-US" dirty="0" smtClean="0"/>
              <a:t>The first lexer rule is tested on the input. If there is no match, the second lexer rule is tested on the input. If there is no match, the third lexer rule is test on the input. And so forth. If, after trying all the lexer rules on the input there is no match, an error is generated.</a:t>
            </a:r>
            <a:endParaRPr lang="en-US" dirty="0"/>
          </a:p>
        </p:txBody>
      </p:sp>
    </p:spTree>
    <p:extLst>
      <p:ext uri="{BB962C8B-B14F-4D97-AF65-F5344CB8AC3E}">
        <p14:creationId xmlns:p14="http://schemas.microsoft.com/office/powerpoint/2010/main" val="5917353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rder of lexer rules matter!</a:t>
            </a:r>
            <a:endParaRPr lang="en-US" dirty="0"/>
          </a:p>
        </p:txBody>
      </p:sp>
      <p:sp>
        <p:nvSpPr>
          <p:cNvPr id="3" name="TextBox 2"/>
          <p:cNvSpPr txBox="1"/>
          <p:nvPr/>
        </p:nvSpPr>
        <p:spPr>
          <a:xfrm>
            <a:off x="4058345" y="1690688"/>
            <a:ext cx="5421831" cy="1754326"/>
          </a:xfrm>
          <a:prstGeom prst="rect">
            <a:avLst/>
          </a:prstGeom>
          <a:noFill/>
          <a:ln>
            <a:solidFill>
              <a:schemeClr val="tx1"/>
            </a:solidFill>
          </a:ln>
        </p:spPr>
        <p:txBody>
          <a:bodyPr wrap="square" rtlCol="0">
            <a:spAutoFit/>
          </a:bodyPr>
          <a:lstStyle/>
          <a:p>
            <a:pPr defTabSz="820738"/>
            <a:r>
              <a:rPr lang="pt-BR" dirty="0">
                <a:latin typeface="Courier New" panose="02070309020205020404" pitchFamily="49" charset="0"/>
                <a:cs typeface="Courier New" panose="02070309020205020404" pitchFamily="49" charset="0"/>
              </a:rPr>
              <a:t>lexer grammar MyLexer;    				</a:t>
            </a:r>
          </a:p>
          <a:p>
            <a:pPr defTabSz="820738"/>
            <a:r>
              <a:rPr lang="pt-BR" dirty="0" smtClean="0">
                <a:latin typeface="Courier New" panose="02070309020205020404" pitchFamily="49" charset="0"/>
                <a:cs typeface="Courier New" panose="02070309020205020404" pitchFamily="49" charset="0"/>
              </a:rPr>
              <a:t>COMMA  </a:t>
            </a:r>
            <a:r>
              <a:rPr lang="pt-BR" dirty="0">
                <a:latin typeface="Courier New" panose="02070309020205020404" pitchFamily="49" charset="0"/>
                <a:cs typeface="Courier New" panose="02070309020205020404" pitchFamily="49" charset="0"/>
              </a:rPr>
              <a:t>: ',' ;</a:t>
            </a:r>
          </a:p>
          <a:p>
            <a:pPr defTabSz="820738"/>
            <a:r>
              <a:rPr lang="pt-BR" dirty="0">
                <a:latin typeface="Courier New" panose="02070309020205020404" pitchFamily="49" charset="0"/>
                <a:cs typeface="Courier New" panose="02070309020205020404" pitchFamily="49" charset="0"/>
              </a:rPr>
              <a:t>NL     : ('\r')?'\n' ;</a:t>
            </a:r>
          </a:p>
          <a:p>
            <a:pPr defTabSz="820738"/>
            <a:r>
              <a:rPr lang="pt-BR" dirty="0">
                <a:latin typeface="Courier New" panose="02070309020205020404" pitchFamily="49" charset="0"/>
                <a:cs typeface="Courier New" panose="02070309020205020404" pitchFamily="49" charset="0"/>
              </a:rPr>
              <a:t>WS     : [ \t\r\n]+ -&gt; skip ;</a:t>
            </a:r>
          </a:p>
          <a:p>
            <a:pPr defTabSz="820738"/>
            <a:r>
              <a:rPr lang="pt-BR" dirty="0">
                <a:latin typeface="Courier New" panose="02070309020205020404" pitchFamily="49" charset="0"/>
                <a:cs typeface="Courier New" panose="02070309020205020404" pitchFamily="49" charset="0"/>
              </a:rPr>
              <a:t>STRING : (~[,\r\n])+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564777" y="2196012"/>
            <a:ext cx="3092823" cy="2031325"/>
          </a:xfrm>
          <a:prstGeom prst="rect">
            <a:avLst/>
          </a:prstGeom>
          <a:noFill/>
        </p:spPr>
        <p:txBody>
          <a:bodyPr wrap="square" rtlCol="0">
            <a:spAutoFit/>
          </a:bodyPr>
          <a:lstStyle/>
          <a:p>
            <a:r>
              <a:rPr lang="en-US" dirty="0" smtClean="0"/>
              <a:t>Suppose that the next symbol in the input is a comma (','). The first lexer rule is tested on the input. There is a match; thus, the lexer sends up to the parser the pair (COMMA, ','). </a:t>
            </a:r>
            <a:r>
              <a:rPr lang="en-US" b="1" dirty="0" smtClean="0">
                <a:solidFill>
                  <a:srgbClr val="92D050"/>
                </a:solidFill>
              </a:rPr>
              <a:t>Right!</a:t>
            </a:r>
            <a:endParaRPr lang="en-US" b="1" dirty="0">
              <a:solidFill>
                <a:srgbClr val="92D050"/>
              </a:solidFill>
            </a:endParaRPr>
          </a:p>
        </p:txBody>
      </p:sp>
      <p:sp>
        <p:nvSpPr>
          <p:cNvPr id="6" name="TextBox 5"/>
          <p:cNvSpPr txBox="1"/>
          <p:nvPr/>
        </p:nvSpPr>
        <p:spPr>
          <a:xfrm>
            <a:off x="4058345" y="4626629"/>
            <a:ext cx="5421831" cy="1754326"/>
          </a:xfrm>
          <a:prstGeom prst="rect">
            <a:avLst/>
          </a:prstGeom>
          <a:noFill/>
          <a:ln>
            <a:solidFill>
              <a:schemeClr val="tx1"/>
            </a:solidFill>
          </a:ln>
        </p:spPr>
        <p:txBody>
          <a:bodyPr wrap="square" rtlCol="0">
            <a:spAutoFit/>
          </a:bodyPr>
          <a:lstStyle/>
          <a:p>
            <a:pPr defTabSz="820738"/>
            <a:r>
              <a:rPr lang="pt-BR" dirty="0">
                <a:latin typeface="Courier New" panose="02070309020205020404" pitchFamily="49" charset="0"/>
                <a:cs typeface="Courier New" panose="02070309020205020404" pitchFamily="49" charset="0"/>
              </a:rPr>
              <a:t>lexer grammar MyLexer;    				</a:t>
            </a:r>
          </a:p>
          <a:p>
            <a:pPr defTabSz="820738"/>
            <a:r>
              <a:rPr lang="pt-BR" dirty="0">
                <a:latin typeface="Courier New" panose="02070309020205020404" pitchFamily="49" charset="0"/>
                <a:cs typeface="Courier New" panose="02070309020205020404" pitchFamily="49" charset="0"/>
              </a:rPr>
              <a:t>STRING : (~[,\r\n])+ ; </a:t>
            </a:r>
            <a:endParaRPr lang="pt-BR" dirty="0" smtClean="0">
              <a:latin typeface="Courier New" panose="02070309020205020404" pitchFamily="49" charset="0"/>
              <a:cs typeface="Courier New" panose="02070309020205020404" pitchFamily="49" charset="0"/>
            </a:endParaRPr>
          </a:p>
          <a:p>
            <a:pPr defTabSz="820738"/>
            <a:r>
              <a:rPr lang="pt-BR" dirty="0" smtClean="0">
                <a:latin typeface="Courier New" panose="02070309020205020404" pitchFamily="49" charset="0"/>
                <a:cs typeface="Courier New" panose="02070309020205020404" pitchFamily="49" charset="0"/>
              </a:rPr>
              <a:t>COMMA  </a:t>
            </a:r>
            <a:r>
              <a:rPr lang="pt-BR" dirty="0">
                <a:latin typeface="Courier New" panose="02070309020205020404" pitchFamily="49" charset="0"/>
                <a:cs typeface="Courier New" panose="02070309020205020404" pitchFamily="49" charset="0"/>
              </a:rPr>
              <a:t>: ',' ;</a:t>
            </a:r>
          </a:p>
          <a:p>
            <a:pPr defTabSz="820738"/>
            <a:r>
              <a:rPr lang="pt-BR" dirty="0">
                <a:latin typeface="Courier New" panose="02070309020205020404" pitchFamily="49" charset="0"/>
                <a:cs typeface="Courier New" panose="02070309020205020404" pitchFamily="49" charset="0"/>
              </a:rPr>
              <a:t>NL     : ('\r')?'\n' ;</a:t>
            </a:r>
          </a:p>
          <a:p>
            <a:pPr defTabSz="820738"/>
            <a:r>
              <a:rPr lang="pt-BR" dirty="0">
                <a:latin typeface="Courier New" panose="02070309020205020404" pitchFamily="49" charset="0"/>
                <a:cs typeface="Courier New" panose="02070309020205020404" pitchFamily="49" charset="0"/>
              </a:rPr>
              <a:t>WS     : [ \t\r\n]+ -&gt; skip </a:t>
            </a:r>
            <a:r>
              <a:rPr lang="pt-BR" dirty="0" smtClean="0">
                <a:latin typeface="Courier New" panose="02070309020205020404" pitchFamily="49" charset="0"/>
                <a:cs typeface="Courier New" panose="02070309020205020404" pitchFamily="49" charset="0"/>
              </a:rPr>
              <a:t>;</a:t>
            </a:r>
            <a:endParaRPr lang="pt-BR" dirty="0">
              <a:latin typeface="Courier New" panose="02070309020205020404" pitchFamily="49" charset="0"/>
              <a:cs typeface="Courier New" panose="02070309020205020404" pitchFamily="49" charset="0"/>
            </a:endParaRPr>
          </a:p>
        </p:txBody>
      </p:sp>
      <p:sp>
        <p:nvSpPr>
          <p:cNvPr id="8" name="TextBox 7"/>
          <p:cNvSpPr txBox="1"/>
          <p:nvPr/>
        </p:nvSpPr>
        <p:spPr>
          <a:xfrm>
            <a:off x="446421" y="5150352"/>
            <a:ext cx="3092823" cy="1200329"/>
          </a:xfrm>
          <a:prstGeom prst="rect">
            <a:avLst/>
          </a:prstGeom>
          <a:noFill/>
        </p:spPr>
        <p:txBody>
          <a:bodyPr wrap="square" rtlCol="0">
            <a:spAutoFit/>
          </a:bodyPr>
          <a:lstStyle/>
          <a:p>
            <a:r>
              <a:rPr lang="en-US" dirty="0" smtClean="0"/>
              <a:t>Now the input matches against STRING; thus, the lexer sends up to the parser the pair (STRING, ','). </a:t>
            </a:r>
            <a:r>
              <a:rPr lang="en-US" b="1" dirty="0" smtClean="0">
                <a:solidFill>
                  <a:srgbClr val="FF0000"/>
                </a:solidFill>
              </a:rPr>
              <a:t>Wrong!</a:t>
            </a:r>
            <a:endParaRPr lang="en-US" b="1" dirty="0">
              <a:solidFill>
                <a:srgbClr val="FF0000"/>
              </a:solidFill>
            </a:endParaRPr>
          </a:p>
        </p:txBody>
      </p:sp>
      <p:cxnSp>
        <p:nvCxnSpPr>
          <p:cNvPr id="10" name="Straight Arrow Connector 9"/>
          <p:cNvCxnSpPr/>
          <p:nvPr/>
        </p:nvCxnSpPr>
        <p:spPr>
          <a:xfrm>
            <a:off x="6279776" y="3576918"/>
            <a:ext cx="0" cy="92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47011" y="3841592"/>
            <a:ext cx="3577582" cy="307777"/>
          </a:xfrm>
          <a:prstGeom prst="rect">
            <a:avLst/>
          </a:prstGeom>
          <a:solidFill>
            <a:srgbClr val="FFFF00"/>
          </a:solidFill>
        </p:spPr>
        <p:txBody>
          <a:bodyPr wrap="none" rtlCol="0">
            <a:spAutoFit/>
          </a:bodyPr>
          <a:lstStyle/>
          <a:p>
            <a:r>
              <a:rPr lang="en-US" sz="1400" i="1" dirty="0" smtClean="0"/>
              <a:t>Move the STRING lexer rule to the first position</a:t>
            </a:r>
            <a:endParaRPr lang="en-US" sz="1400" i="1" dirty="0"/>
          </a:p>
        </p:txBody>
      </p:sp>
      <p:sp>
        <p:nvSpPr>
          <p:cNvPr id="12" name="AutoShape 57"/>
          <p:cNvSpPr>
            <a:spLocks noChangeArrowheads="1"/>
          </p:cNvSpPr>
          <p:nvPr/>
        </p:nvSpPr>
        <p:spPr bwMode="auto">
          <a:xfrm>
            <a:off x="11157595" y="580243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13" name="Text Box 58"/>
          <p:cNvSpPr txBox="1">
            <a:spLocks noChangeArrowheads="1"/>
          </p:cNvSpPr>
          <p:nvPr/>
        </p:nvSpPr>
        <p:spPr bwMode="auto">
          <a:xfrm>
            <a:off x="11294409" y="5945313"/>
            <a:ext cx="728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Lab5</a:t>
            </a:r>
            <a:endParaRPr lang="en-US" altLang="en-US" sz="1600" dirty="0"/>
          </a:p>
        </p:txBody>
      </p:sp>
      <p:cxnSp>
        <p:nvCxnSpPr>
          <p:cNvPr id="14" name="Straight Arrow Connector 13"/>
          <p:cNvCxnSpPr/>
          <p:nvPr/>
        </p:nvCxnSpPr>
        <p:spPr>
          <a:xfrm>
            <a:off x="3808184" y="2276694"/>
            <a:ext cx="0" cy="107576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3808184" y="5264555"/>
            <a:ext cx="0" cy="107576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206859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fourth parser</a:t>
            </a:r>
            <a:endParaRPr lang="en-US" dirty="0"/>
          </a:p>
        </p:txBody>
      </p:sp>
      <p:sp>
        <p:nvSpPr>
          <p:cNvPr id="3" name="Content Placeholder 2"/>
          <p:cNvSpPr>
            <a:spLocks noGrp="1"/>
          </p:cNvSpPr>
          <p:nvPr>
            <p:ph idx="1"/>
          </p:nvPr>
        </p:nvSpPr>
        <p:spPr>
          <a:xfrm>
            <a:off x="838200" y="1825625"/>
            <a:ext cx="10515600" cy="2020234"/>
          </a:xfrm>
        </p:spPr>
        <p:txBody>
          <a:bodyPr/>
          <a:lstStyle/>
          <a:p>
            <a:pPr marL="0" indent="0">
              <a:buNone/>
            </a:pPr>
            <a:r>
              <a:rPr lang="en-US" dirty="0" smtClean="0"/>
              <a:t>The input is an address: number, street, and </a:t>
            </a:r>
            <a:r>
              <a:rPr lang="en-US" dirty="0" err="1" smtClean="0"/>
              <a:t>zipcode</a:t>
            </a:r>
            <a:r>
              <a:rPr lang="en-US" dirty="0" smtClean="0"/>
              <a:t>. Create a parser. Example input:</a:t>
            </a:r>
          </a:p>
        </p:txBody>
      </p:sp>
      <p:sp>
        <p:nvSpPr>
          <p:cNvPr id="11" name="Rectangle 10"/>
          <p:cNvSpPr/>
          <p:nvPr/>
        </p:nvSpPr>
        <p:spPr>
          <a:xfrm>
            <a:off x="2891119" y="3661193"/>
            <a:ext cx="2613837" cy="369332"/>
          </a:xfrm>
          <a:prstGeom prst="rect">
            <a:avLst/>
          </a:prstGeom>
          <a:ln>
            <a:solidFill>
              <a:schemeClr val="bg1">
                <a:lumMod val="65000"/>
              </a:schemeClr>
            </a:solidFill>
          </a:ln>
        </p:spPr>
        <p:txBody>
          <a:bodyPr wrap="square">
            <a:spAutoFit/>
          </a:bodyPr>
          <a:lstStyle/>
          <a:p>
            <a:r>
              <a:rPr lang="en-US" dirty="0" smtClean="0"/>
              <a:t>4460 Stuart Street 15759</a:t>
            </a:r>
          </a:p>
        </p:txBody>
      </p:sp>
      <p:sp>
        <p:nvSpPr>
          <p:cNvPr id="12" name="TextBox 11"/>
          <p:cNvSpPr txBox="1"/>
          <p:nvPr/>
        </p:nvSpPr>
        <p:spPr>
          <a:xfrm>
            <a:off x="3590364" y="3341590"/>
            <a:ext cx="986745" cy="369332"/>
          </a:xfrm>
          <a:prstGeom prst="rect">
            <a:avLst/>
          </a:prstGeom>
          <a:noFill/>
        </p:spPr>
        <p:txBody>
          <a:bodyPr wrap="none" rtlCol="0">
            <a:spAutoFit/>
          </a:bodyPr>
          <a:lstStyle/>
          <a:p>
            <a:r>
              <a:rPr lang="en-US" dirty="0" smtClean="0"/>
              <a:t>input.txt</a:t>
            </a:r>
            <a:endParaRPr lang="en-US" dirty="0"/>
          </a:p>
        </p:txBody>
      </p:sp>
    </p:spTree>
    <p:extLst>
      <p:ext uri="{BB962C8B-B14F-4D97-AF65-F5344CB8AC3E}">
        <p14:creationId xmlns:p14="http://schemas.microsoft.com/office/powerpoint/2010/main" val="425279002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4" name="TextBox 3"/>
          <p:cNvSpPr txBox="1"/>
          <p:nvPr/>
        </p:nvSpPr>
        <p:spPr>
          <a:xfrm>
            <a:off x="2054734" y="1955488"/>
            <a:ext cx="5421831" cy="2585323"/>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address   : street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EOF ;</a:t>
            </a:r>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street    : NUMBER ROAD ;</a:t>
            </a:r>
          </a:p>
          <a:p>
            <a:pPr defTabSz="820738"/>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 ZIPCODE ;</a:t>
            </a:r>
            <a:endParaRPr lang="en-US" i="1" dirty="0" smtClean="0">
              <a:latin typeface="Courier New" panose="02070309020205020404" pitchFamily="49" charset="0"/>
              <a:cs typeface="Courier New" panose="02070309020205020404" pitchFamily="49" charset="0"/>
            </a:endParaRPr>
          </a:p>
        </p:txBody>
      </p:sp>
      <p:sp>
        <p:nvSpPr>
          <p:cNvPr id="3" name="TextBox 2"/>
          <p:cNvSpPr txBox="1"/>
          <p:nvPr/>
        </p:nvSpPr>
        <p:spPr>
          <a:xfrm>
            <a:off x="3402107" y="5797100"/>
            <a:ext cx="1600503" cy="369332"/>
          </a:xfrm>
          <a:prstGeom prst="rect">
            <a:avLst/>
          </a:prstGeom>
          <a:noFill/>
        </p:spPr>
        <p:txBody>
          <a:bodyPr wrap="none" rtlCol="0">
            <a:spAutoFit/>
          </a:bodyPr>
          <a:lstStyle/>
          <a:p>
            <a:r>
              <a:rPr lang="en-US" dirty="0" smtClean="0"/>
              <a:t>See example09</a:t>
            </a:r>
            <a:endParaRPr lang="en-US" dirty="0"/>
          </a:p>
        </p:txBody>
      </p:sp>
    </p:spTree>
    <p:extLst>
      <p:ext uri="{BB962C8B-B14F-4D97-AF65-F5344CB8AC3E}">
        <p14:creationId xmlns:p14="http://schemas.microsoft.com/office/powerpoint/2010/main" val="42629537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4" name="TextBox 3"/>
          <p:cNvSpPr txBox="1"/>
          <p:nvPr/>
        </p:nvSpPr>
        <p:spPr>
          <a:xfrm>
            <a:off x="2054734" y="1955488"/>
            <a:ext cx="5421831" cy="203132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ZIPCODE : [0-9][0-9][0-9][0-9][0-9] ;</a:t>
            </a:r>
          </a:p>
          <a:p>
            <a:pPr defTabSz="820738"/>
            <a:r>
              <a:rPr lang="pl-PL" dirty="0">
                <a:latin typeface="Courier New" panose="02070309020205020404" pitchFamily="49" charset="0"/>
                <a:cs typeface="Courier New" panose="02070309020205020404" pitchFamily="49" charset="0"/>
              </a:rPr>
              <a:t>NUMBER  : [0-9]+ ;</a:t>
            </a:r>
          </a:p>
          <a:p>
            <a:pPr defTabSz="820738"/>
            <a:r>
              <a:rPr lang="pl-PL" dirty="0">
                <a:latin typeface="Courier New" panose="02070309020205020404" pitchFamily="49" charset="0"/>
                <a:cs typeface="Courier New" panose="02070309020205020404" pitchFamily="49" charset="0"/>
              </a:rPr>
              <a:t>ROAD    : [a-zA-Z][a-zA-Z ]+[a-zA-Z] ;</a:t>
            </a:r>
          </a:p>
          <a:p>
            <a:pPr defTabSz="820738"/>
            <a:r>
              <a:rPr lang="pl-PL" dirty="0">
                <a:latin typeface="Courier New" panose="02070309020205020404" pitchFamily="49" charset="0"/>
                <a:cs typeface="Courier New" panose="02070309020205020404" pitchFamily="49" charset="0"/>
              </a:rPr>
              <a:t>WS     : [ \t\r\n]+ -&gt; skip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618479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32762" y="3122958"/>
            <a:ext cx="5421831" cy="24204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32762" y="2823882"/>
            <a:ext cx="5421831" cy="24204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32762" y="1955488"/>
            <a:ext cx="5421831" cy="203132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ZIPCODE : [0-9][0-9][0-9][0-9][0-9] ;</a:t>
            </a:r>
          </a:p>
          <a:p>
            <a:pPr defTabSz="820738"/>
            <a:r>
              <a:rPr lang="pl-PL" dirty="0">
                <a:latin typeface="Courier New" panose="02070309020205020404" pitchFamily="49" charset="0"/>
                <a:cs typeface="Courier New" panose="02070309020205020404" pitchFamily="49" charset="0"/>
              </a:rPr>
              <a:t>NUMBER  : [0-9]+ ;</a:t>
            </a:r>
          </a:p>
          <a:p>
            <a:pPr defTabSz="820738"/>
            <a:r>
              <a:rPr lang="pl-PL" dirty="0">
                <a:latin typeface="Courier New" panose="02070309020205020404" pitchFamily="49" charset="0"/>
                <a:cs typeface="Courier New" panose="02070309020205020404" pitchFamily="49" charset="0"/>
              </a:rPr>
              <a:t>ROAD    : [a-zA-Z][a-zA-Z ]+[a-zA-Z] ;</a:t>
            </a:r>
          </a:p>
          <a:p>
            <a:pPr defTabSz="820738"/>
            <a:r>
              <a:rPr lang="pl-PL" dirty="0">
                <a:latin typeface="Courier New" panose="02070309020205020404" pitchFamily="49" charset="0"/>
                <a:cs typeface="Courier New" panose="02070309020205020404" pitchFamily="49" charset="0"/>
              </a:rPr>
              <a:t>WS     : [ \t\r\n]+ -&gt; skip ;</a:t>
            </a:r>
            <a:endParaRPr lang="en-US" i="1" dirty="0" smtClean="0">
              <a:latin typeface="Courier New" panose="02070309020205020404" pitchFamily="49" charset="0"/>
              <a:cs typeface="Courier New" panose="02070309020205020404" pitchFamily="49" charset="0"/>
            </a:endParaRPr>
          </a:p>
        </p:txBody>
      </p:sp>
      <p:sp>
        <p:nvSpPr>
          <p:cNvPr id="10" name="Right Arrow 9"/>
          <p:cNvSpPr/>
          <p:nvPr/>
        </p:nvSpPr>
        <p:spPr>
          <a:xfrm flipH="1">
            <a:off x="6508381" y="2809785"/>
            <a:ext cx="389965" cy="24204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98346" y="2739528"/>
            <a:ext cx="4120102" cy="369332"/>
          </a:xfrm>
          <a:prstGeom prst="rect">
            <a:avLst/>
          </a:prstGeom>
          <a:noFill/>
        </p:spPr>
        <p:txBody>
          <a:bodyPr wrap="none" rtlCol="0">
            <a:spAutoFit/>
          </a:bodyPr>
          <a:lstStyle/>
          <a:p>
            <a:r>
              <a:rPr lang="en-US" dirty="0" smtClean="0"/>
              <a:t>This one must be listed </a:t>
            </a:r>
            <a:r>
              <a:rPr lang="en-US" u="sng" dirty="0" smtClean="0"/>
              <a:t>before</a:t>
            </a:r>
            <a:r>
              <a:rPr lang="en-US" dirty="0" smtClean="0"/>
              <a:t> NUMBER.</a:t>
            </a:r>
            <a:endParaRPr lang="en-US" dirty="0"/>
          </a:p>
        </p:txBody>
      </p:sp>
    </p:spTree>
    <p:extLst>
      <p:ext uri="{BB962C8B-B14F-4D97-AF65-F5344CB8AC3E}">
        <p14:creationId xmlns:p14="http://schemas.microsoft.com/office/powerpoint/2010/main" val="7437985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30707" y="756628"/>
            <a:ext cx="2613837" cy="369332"/>
          </a:xfrm>
          <a:prstGeom prst="rect">
            <a:avLst/>
          </a:prstGeom>
          <a:ln>
            <a:solidFill>
              <a:schemeClr val="bg1">
                <a:lumMod val="65000"/>
              </a:schemeClr>
            </a:solidFill>
          </a:ln>
        </p:spPr>
        <p:txBody>
          <a:bodyPr wrap="square">
            <a:spAutoFit/>
          </a:bodyPr>
          <a:lstStyle/>
          <a:p>
            <a:r>
              <a:rPr lang="en-US" dirty="0" smtClean="0"/>
              <a:t>4460 Stuart Street 15759</a:t>
            </a:r>
          </a:p>
        </p:txBody>
      </p:sp>
      <p:sp>
        <p:nvSpPr>
          <p:cNvPr id="4" name="TextBox 3"/>
          <p:cNvSpPr txBox="1"/>
          <p:nvPr/>
        </p:nvSpPr>
        <p:spPr>
          <a:xfrm>
            <a:off x="4329952" y="437025"/>
            <a:ext cx="986745" cy="369332"/>
          </a:xfrm>
          <a:prstGeom prst="rect">
            <a:avLst/>
          </a:prstGeom>
          <a:noFill/>
        </p:spPr>
        <p:txBody>
          <a:bodyPr wrap="none" rtlCol="0">
            <a:spAutoFit/>
          </a:bodyPr>
          <a:lstStyle/>
          <a:p>
            <a:r>
              <a:rPr lang="en-US" dirty="0" smtClean="0"/>
              <a:t>input.txt</a:t>
            </a:r>
            <a:endParaRPr lang="en-US" dirty="0"/>
          </a:p>
        </p:txBody>
      </p:sp>
      <p:sp>
        <p:nvSpPr>
          <p:cNvPr id="5" name="Rectangle 4"/>
          <p:cNvSpPr/>
          <p:nvPr/>
        </p:nvSpPr>
        <p:spPr>
          <a:xfrm>
            <a:off x="3857064" y="215152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Parser/</a:t>
            </a:r>
            <a:r>
              <a:rPr lang="en-US" dirty="0" err="1">
                <a:solidFill>
                  <a:schemeClr val="tx1"/>
                </a:solidFill>
              </a:rPr>
              <a:t>Lexer</a:t>
            </a:r>
            <a:endParaRPr lang="en-US" dirty="0">
              <a:solidFill>
                <a:schemeClr val="tx1"/>
              </a:solidFill>
            </a:endParaRPr>
          </a:p>
        </p:txBody>
      </p:sp>
      <p:cxnSp>
        <p:nvCxnSpPr>
          <p:cNvPr id="6" name="Straight Arrow Connector 5"/>
          <p:cNvCxnSpPr>
            <a:endCxn id="5" idx="0"/>
          </p:cNvCxnSpPr>
          <p:nvPr/>
        </p:nvCxnSpPr>
        <p:spPr>
          <a:xfrm>
            <a:off x="4912659" y="112595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5" idx="2"/>
          </p:cNvCxnSpPr>
          <p:nvPr/>
        </p:nvCxnSpPr>
        <p:spPr>
          <a:xfrm>
            <a:off x="4912659" y="285077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rotWithShape="1">
          <a:blip r:embed="rId2"/>
          <a:srcRect l="34616" t="5389" r="17384" b="70893"/>
          <a:stretch/>
        </p:blipFill>
        <p:spPr>
          <a:xfrm>
            <a:off x="2463373" y="3876343"/>
            <a:ext cx="4898570" cy="2017060"/>
          </a:xfrm>
          <a:prstGeom prst="rect">
            <a:avLst/>
          </a:prstGeom>
        </p:spPr>
      </p:pic>
    </p:spTree>
    <p:extLst>
      <p:ext uri="{BB962C8B-B14F-4D97-AF65-F5344CB8AC3E}">
        <p14:creationId xmlns:p14="http://schemas.microsoft.com/office/powerpoint/2010/main" val="140748310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fifth parser</a:t>
            </a:r>
            <a:endParaRPr lang="en-US" dirty="0"/>
          </a:p>
        </p:txBody>
      </p:sp>
      <p:sp>
        <p:nvSpPr>
          <p:cNvPr id="3" name="Content Placeholder 2"/>
          <p:cNvSpPr>
            <a:spLocks noGrp="1"/>
          </p:cNvSpPr>
          <p:nvPr>
            <p:ph idx="1"/>
          </p:nvPr>
        </p:nvSpPr>
        <p:spPr>
          <a:xfrm>
            <a:off x="838200" y="1825625"/>
            <a:ext cx="10515600" cy="2020234"/>
          </a:xfrm>
        </p:spPr>
        <p:txBody>
          <a:bodyPr/>
          <a:lstStyle/>
          <a:p>
            <a:pPr marL="0" indent="0">
              <a:buNone/>
            </a:pPr>
            <a:r>
              <a:rPr lang="en-US" dirty="0" smtClean="0"/>
              <a:t>Same input as with last parser:</a:t>
            </a:r>
          </a:p>
        </p:txBody>
      </p:sp>
      <p:sp>
        <p:nvSpPr>
          <p:cNvPr id="11" name="Rectangle 10"/>
          <p:cNvSpPr/>
          <p:nvPr/>
        </p:nvSpPr>
        <p:spPr>
          <a:xfrm>
            <a:off x="2891119" y="3661193"/>
            <a:ext cx="2613837" cy="369332"/>
          </a:xfrm>
          <a:prstGeom prst="rect">
            <a:avLst/>
          </a:prstGeom>
          <a:ln>
            <a:solidFill>
              <a:schemeClr val="bg1">
                <a:lumMod val="65000"/>
              </a:schemeClr>
            </a:solidFill>
          </a:ln>
        </p:spPr>
        <p:txBody>
          <a:bodyPr wrap="square">
            <a:spAutoFit/>
          </a:bodyPr>
          <a:lstStyle/>
          <a:p>
            <a:r>
              <a:rPr lang="en-US" dirty="0" smtClean="0"/>
              <a:t>4460 Stuart Street 15759</a:t>
            </a:r>
          </a:p>
        </p:txBody>
      </p:sp>
      <p:sp>
        <p:nvSpPr>
          <p:cNvPr id="12" name="TextBox 11"/>
          <p:cNvSpPr txBox="1"/>
          <p:nvPr/>
        </p:nvSpPr>
        <p:spPr>
          <a:xfrm>
            <a:off x="3590364" y="3341590"/>
            <a:ext cx="986745" cy="369332"/>
          </a:xfrm>
          <a:prstGeom prst="rect">
            <a:avLst/>
          </a:prstGeom>
          <a:noFill/>
        </p:spPr>
        <p:txBody>
          <a:bodyPr wrap="none" rtlCol="0">
            <a:spAutoFit/>
          </a:bodyPr>
          <a:lstStyle/>
          <a:p>
            <a:r>
              <a:rPr lang="en-US" dirty="0" smtClean="0"/>
              <a:t>input.txt</a:t>
            </a:r>
            <a:endParaRPr lang="en-US" dirty="0"/>
          </a:p>
        </p:txBody>
      </p:sp>
    </p:spTree>
    <p:extLst>
      <p:ext uri="{BB962C8B-B14F-4D97-AF65-F5344CB8AC3E}">
        <p14:creationId xmlns:p14="http://schemas.microsoft.com/office/powerpoint/2010/main" val="245623571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4" name="TextBox 3"/>
          <p:cNvSpPr txBox="1"/>
          <p:nvPr/>
        </p:nvSpPr>
        <p:spPr>
          <a:xfrm>
            <a:off x="2054734" y="1955488"/>
            <a:ext cx="5421831" cy="3139321"/>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address   : NUMBER ROAD ZIPCODE EOF</a:t>
            </a:r>
          </a:p>
          <a:p>
            <a:pPr defTabSz="820738"/>
            <a:r>
              <a:rPr lang="en-US" dirty="0">
                <a:latin typeface="Courier New" panose="02070309020205020404" pitchFamily="49" charset="0"/>
                <a:cs typeface="Courier New" panose="02070309020205020404" pitchFamily="49" charset="0"/>
              </a:rPr>
              <a:t>          | street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EOF</a:t>
            </a:r>
          </a:p>
          <a:p>
            <a:pPr defTabSz="820738"/>
            <a:r>
              <a:rPr lang="en-US" dirty="0">
                <a:latin typeface="Courier New" panose="02070309020205020404" pitchFamily="49" charset="0"/>
                <a:cs typeface="Courier New" panose="02070309020205020404" pitchFamily="49" charset="0"/>
              </a:rPr>
              <a:t>          ;</a:t>
            </a:r>
          </a:p>
          <a:p>
            <a:pPr defTabSz="820738"/>
            <a:r>
              <a:rPr lang="en-US" dirty="0">
                <a:latin typeface="Courier New" panose="02070309020205020404" pitchFamily="49" charset="0"/>
                <a:cs typeface="Courier New" panose="02070309020205020404" pitchFamily="49" charset="0"/>
              </a:rPr>
              <a:t>street    : NUMBER ROAD ;</a:t>
            </a:r>
          </a:p>
          <a:p>
            <a:pPr defTabSz="820738"/>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 ZIPCODE ;</a:t>
            </a:r>
            <a:endParaRPr lang="en-US" i="1" dirty="0" smtClean="0">
              <a:latin typeface="Courier New" panose="02070309020205020404" pitchFamily="49" charset="0"/>
              <a:cs typeface="Courier New" panose="02070309020205020404" pitchFamily="49" charset="0"/>
            </a:endParaRPr>
          </a:p>
        </p:txBody>
      </p:sp>
      <p:sp>
        <p:nvSpPr>
          <p:cNvPr id="3" name="TextBox 2"/>
          <p:cNvSpPr txBox="1"/>
          <p:nvPr/>
        </p:nvSpPr>
        <p:spPr>
          <a:xfrm>
            <a:off x="3482789" y="5756759"/>
            <a:ext cx="1600503" cy="369332"/>
          </a:xfrm>
          <a:prstGeom prst="rect">
            <a:avLst/>
          </a:prstGeom>
          <a:noFill/>
        </p:spPr>
        <p:txBody>
          <a:bodyPr wrap="none" rtlCol="0">
            <a:spAutoFit/>
          </a:bodyPr>
          <a:lstStyle/>
          <a:p>
            <a:r>
              <a:rPr lang="en-US" dirty="0" smtClean="0"/>
              <a:t>See example10</a:t>
            </a:r>
            <a:endParaRPr lang="en-US" dirty="0"/>
          </a:p>
        </p:txBody>
      </p:sp>
    </p:spTree>
    <p:extLst>
      <p:ext uri="{BB962C8B-B14F-4D97-AF65-F5344CB8AC3E}">
        <p14:creationId xmlns:p14="http://schemas.microsoft.com/office/powerpoint/2010/main" val="310724643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3429000"/>
            <a:ext cx="5421831" cy="8875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2036" y="3429000"/>
            <a:ext cx="5421831" cy="8875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 switched the order of the alternatives</a:t>
            </a:r>
            <a:endParaRPr lang="en-US" dirty="0"/>
          </a:p>
        </p:txBody>
      </p:sp>
      <p:sp>
        <p:nvSpPr>
          <p:cNvPr id="4" name="TextBox 3"/>
          <p:cNvSpPr txBox="1"/>
          <p:nvPr/>
        </p:nvSpPr>
        <p:spPr>
          <a:xfrm>
            <a:off x="6096000" y="1823088"/>
            <a:ext cx="5421831" cy="3139321"/>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address   : NUMBER ROAD ZIPCODE EOF</a:t>
            </a:r>
          </a:p>
          <a:p>
            <a:pPr defTabSz="820738"/>
            <a:r>
              <a:rPr lang="en-US" dirty="0">
                <a:latin typeface="Courier New" panose="02070309020205020404" pitchFamily="49" charset="0"/>
                <a:cs typeface="Courier New" panose="02070309020205020404" pitchFamily="49" charset="0"/>
              </a:rPr>
              <a:t>          | street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EOF</a:t>
            </a:r>
          </a:p>
          <a:p>
            <a:pPr defTabSz="820738"/>
            <a:r>
              <a:rPr lang="en-US" dirty="0">
                <a:latin typeface="Courier New" panose="02070309020205020404" pitchFamily="49" charset="0"/>
                <a:cs typeface="Courier New" panose="02070309020205020404" pitchFamily="49" charset="0"/>
              </a:rPr>
              <a:t>          ;</a:t>
            </a:r>
          </a:p>
          <a:p>
            <a:pPr defTabSz="820738"/>
            <a:r>
              <a:rPr lang="en-US" dirty="0">
                <a:latin typeface="Courier New" panose="02070309020205020404" pitchFamily="49" charset="0"/>
                <a:cs typeface="Courier New" panose="02070309020205020404" pitchFamily="49" charset="0"/>
              </a:rPr>
              <a:t>street    : NUMBER ROAD ;</a:t>
            </a:r>
          </a:p>
          <a:p>
            <a:pPr defTabSz="820738"/>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 ZIPCODE ;</a:t>
            </a:r>
            <a:endParaRPr lang="en-US" i="1" dirty="0" smtClean="0">
              <a:latin typeface="Courier New" panose="02070309020205020404" pitchFamily="49" charset="0"/>
              <a:cs typeface="Courier New" panose="02070309020205020404" pitchFamily="49" charset="0"/>
            </a:endParaRPr>
          </a:p>
        </p:txBody>
      </p:sp>
      <p:sp>
        <p:nvSpPr>
          <p:cNvPr id="3" name="TextBox 2"/>
          <p:cNvSpPr txBox="1"/>
          <p:nvPr/>
        </p:nvSpPr>
        <p:spPr>
          <a:xfrm>
            <a:off x="4993615" y="5922418"/>
            <a:ext cx="1600503" cy="369332"/>
          </a:xfrm>
          <a:prstGeom prst="rect">
            <a:avLst/>
          </a:prstGeom>
          <a:noFill/>
        </p:spPr>
        <p:txBody>
          <a:bodyPr wrap="none" rtlCol="0">
            <a:spAutoFit/>
          </a:bodyPr>
          <a:lstStyle/>
          <a:p>
            <a:r>
              <a:rPr lang="en-US" dirty="0" smtClean="0"/>
              <a:t>See example10</a:t>
            </a:r>
            <a:endParaRPr lang="en-US" dirty="0"/>
          </a:p>
        </p:txBody>
      </p:sp>
      <p:sp>
        <p:nvSpPr>
          <p:cNvPr id="6" name="TextBox 5"/>
          <p:cNvSpPr txBox="1"/>
          <p:nvPr/>
        </p:nvSpPr>
        <p:spPr>
          <a:xfrm>
            <a:off x="372036" y="1823088"/>
            <a:ext cx="5421831" cy="3139321"/>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address   : street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EOF</a:t>
            </a:r>
          </a:p>
          <a:p>
            <a:pPr defTabSz="820738"/>
            <a:r>
              <a:rPr lang="en-US" dirty="0">
                <a:latin typeface="Courier New" panose="02070309020205020404" pitchFamily="49" charset="0"/>
                <a:cs typeface="Courier New" panose="02070309020205020404" pitchFamily="49" charset="0"/>
              </a:rPr>
              <a:t>          | NUMBER ROAD ZIPCODE EOF</a:t>
            </a:r>
          </a:p>
          <a:p>
            <a:pPr defTabSz="820738"/>
            <a:r>
              <a:rPr lang="en-US" dirty="0">
                <a:latin typeface="Courier New" panose="02070309020205020404" pitchFamily="49" charset="0"/>
                <a:cs typeface="Courier New" panose="02070309020205020404" pitchFamily="49" charset="0"/>
              </a:rPr>
              <a:t>          ;</a:t>
            </a:r>
          </a:p>
          <a:p>
            <a:pPr defTabSz="820738"/>
            <a:r>
              <a:rPr lang="en-US" dirty="0">
                <a:latin typeface="Courier New" panose="02070309020205020404" pitchFamily="49" charset="0"/>
                <a:cs typeface="Courier New" panose="02070309020205020404" pitchFamily="49" charset="0"/>
              </a:rPr>
              <a:t>street    : NUMBER ROAD ;</a:t>
            </a:r>
          </a:p>
          <a:p>
            <a:pPr defTabSz="820738"/>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 ZIPCODE ;</a:t>
            </a:r>
            <a:endParaRPr lang="en-US"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8664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kind of inputs need parsing?</a:t>
            </a:r>
            <a:endParaRPr lang="en-US" dirty="0"/>
          </a:p>
        </p:txBody>
      </p:sp>
      <p:sp>
        <p:nvSpPr>
          <p:cNvPr id="4" name="Rectangle 3"/>
          <p:cNvSpPr/>
          <p:nvPr/>
        </p:nvSpPr>
        <p:spPr>
          <a:xfrm>
            <a:off x="4191000" y="1690688"/>
            <a:ext cx="14732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grammar</a:t>
            </a:r>
            <a:endParaRPr lang="en-US" dirty="0">
              <a:solidFill>
                <a:schemeClr val="tx1"/>
              </a:solidFill>
            </a:endParaRPr>
          </a:p>
        </p:txBody>
      </p:sp>
      <p:sp>
        <p:nvSpPr>
          <p:cNvPr id="5" name="Rectangle 4"/>
          <p:cNvSpPr/>
          <p:nvPr/>
        </p:nvSpPr>
        <p:spPr>
          <a:xfrm>
            <a:off x="4191000" y="2655888"/>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6" name="Straight Arrow Connector 5"/>
          <p:cNvCxnSpPr>
            <a:stCxn id="4" idx="2"/>
            <a:endCxn id="5" idx="0"/>
          </p:cNvCxnSpPr>
          <p:nvPr/>
        </p:nvCxnSpPr>
        <p:spPr>
          <a:xfrm>
            <a:off x="4927600" y="2185988"/>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Multidocument 6"/>
          <p:cNvSpPr/>
          <p:nvPr/>
        </p:nvSpPr>
        <p:spPr>
          <a:xfrm>
            <a:off x="4349750" y="3798888"/>
            <a:ext cx="1155700" cy="850900"/>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Java</a:t>
            </a:r>
            <a:endParaRPr lang="en-US" dirty="0">
              <a:solidFill>
                <a:schemeClr val="tx1"/>
              </a:solidFill>
            </a:endParaRPr>
          </a:p>
        </p:txBody>
      </p:sp>
      <p:cxnSp>
        <p:nvCxnSpPr>
          <p:cNvPr id="8" name="Straight Arrow Connector 7"/>
          <p:cNvCxnSpPr/>
          <p:nvPr/>
        </p:nvCxnSpPr>
        <p:spPr>
          <a:xfrm>
            <a:off x="4927600" y="3328988"/>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Folded Corner 8"/>
          <p:cNvSpPr/>
          <p:nvPr/>
        </p:nvSpPr>
        <p:spPr>
          <a:xfrm>
            <a:off x="2286000" y="4040188"/>
            <a:ext cx="1320800" cy="368300"/>
          </a:xfrm>
          <a:prstGeom prst="foldedCorne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a:t>
            </a:r>
            <a:endParaRPr lang="en-US" dirty="0">
              <a:solidFill>
                <a:schemeClr val="tx1"/>
              </a:solidFill>
            </a:endParaRPr>
          </a:p>
        </p:txBody>
      </p:sp>
      <p:cxnSp>
        <p:nvCxnSpPr>
          <p:cNvPr id="10" name="Straight Arrow Connector 9"/>
          <p:cNvCxnSpPr>
            <a:stCxn id="9" idx="3"/>
            <a:endCxn id="7" idx="1"/>
          </p:cNvCxnSpPr>
          <p:nvPr/>
        </p:nvCxnSpPr>
        <p:spPr>
          <a:xfrm>
            <a:off x="3606800" y="4224338"/>
            <a:ext cx="7429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583421" y="5817139"/>
            <a:ext cx="3493585" cy="369332"/>
          </a:xfrm>
          <a:prstGeom prst="rect">
            <a:avLst/>
          </a:prstGeom>
          <a:noFill/>
        </p:spPr>
        <p:txBody>
          <a:bodyPr wrap="none" rtlCol="0">
            <a:spAutoFit/>
          </a:bodyPr>
          <a:lstStyle/>
          <a:p>
            <a:r>
              <a:rPr lang="en-US" dirty="0" smtClean="0"/>
              <a:t>What kind of inputs need parsing?</a:t>
            </a:r>
            <a:endParaRPr lang="en-US" dirty="0"/>
          </a:p>
        </p:txBody>
      </p:sp>
      <p:sp>
        <p:nvSpPr>
          <p:cNvPr id="12" name="Rectangle 11"/>
          <p:cNvSpPr/>
          <p:nvPr/>
        </p:nvSpPr>
        <p:spPr>
          <a:xfrm>
            <a:off x="7199778" y="1690688"/>
            <a:ext cx="14732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grammar</a:t>
            </a:r>
            <a:endParaRPr lang="en-US" dirty="0">
              <a:solidFill>
                <a:schemeClr val="tx1"/>
              </a:solidFill>
            </a:endParaRPr>
          </a:p>
        </p:txBody>
      </p:sp>
      <p:sp>
        <p:nvSpPr>
          <p:cNvPr id="13" name="Rectangle 12"/>
          <p:cNvSpPr/>
          <p:nvPr/>
        </p:nvSpPr>
        <p:spPr>
          <a:xfrm>
            <a:off x="7199778" y="2655888"/>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4" name="Straight Arrow Connector 13"/>
          <p:cNvCxnSpPr>
            <a:stCxn id="12" idx="2"/>
            <a:endCxn id="13" idx="0"/>
          </p:cNvCxnSpPr>
          <p:nvPr/>
        </p:nvCxnSpPr>
        <p:spPr>
          <a:xfrm>
            <a:off x="7936378" y="2185988"/>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Multidocument 14"/>
          <p:cNvSpPr/>
          <p:nvPr/>
        </p:nvSpPr>
        <p:spPr>
          <a:xfrm>
            <a:off x="7358528" y="3798888"/>
            <a:ext cx="1155700" cy="850900"/>
          </a:xfrm>
          <a:prstGeom prst="flowChartMulti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a:t>
            </a:r>
            <a:endParaRPr lang="en-US" dirty="0">
              <a:solidFill>
                <a:schemeClr val="tx1"/>
              </a:solidFill>
            </a:endParaRPr>
          </a:p>
        </p:txBody>
      </p:sp>
      <p:cxnSp>
        <p:nvCxnSpPr>
          <p:cNvPr id="16" name="Straight Arrow Connector 15"/>
          <p:cNvCxnSpPr/>
          <p:nvPr/>
        </p:nvCxnSpPr>
        <p:spPr>
          <a:xfrm>
            <a:off x="7936378" y="3328988"/>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Folded Corner 16"/>
          <p:cNvSpPr/>
          <p:nvPr/>
        </p:nvSpPr>
        <p:spPr>
          <a:xfrm>
            <a:off x="9256058" y="4040945"/>
            <a:ext cx="1320800" cy="368300"/>
          </a:xfrm>
          <a:prstGeom prst="foldedCorne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a:t>
            </a:r>
            <a:endParaRPr lang="en-US" dirty="0">
              <a:solidFill>
                <a:schemeClr val="tx1"/>
              </a:solidFill>
            </a:endParaRPr>
          </a:p>
        </p:txBody>
      </p:sp>
      <p:cxnSp>
        <p:nvCxnSpPr>
          <p:cNvPr id="11" name="Straight Arrow Connector 10"/>
          <p:cNvCxnSpPr>
            <a:stCxn id="17" idx="1"/>
            <a:endCxn id="15" idx="3"/>
          </p:cNvCxnSpPr>
          <p:nvPr/>
        </p:nvCxnSpPr>
        <p:spPr>
          <a:xfrm flipH="1" flipV="1">
            <a:off x="8514228" y="4224338"/>
            <a:ext cx="741830" cy="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3509682" y="4531659"/>
            <a:ext cx="2586318" cy="1285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096000" y="4535488"/>
            <a:ext cx="3160058" cy="1281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15384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lexer grammar as before</a:t>
            </a:r>
            <a:endParaRPr lang="en-US" dirty="0"/>
          </a:p>
        </p:txBody>
      </p:sp>
      <p:sp>
        <p:nvSpPr>
          <p:cNvPr id="4" name="TextBox 3"/>
          <p:cNvSpPr txBox="1"/>
          <p:nvPr/>
        </p:nvSpPr>
        <p:spPr>
          <a:xfrm>
            <a:off x="2054734" y="1955488"/>
            <a:ext cx="5421831" cy="203132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ZIPCODE : [0-9][0-9][0-9][0-9][0-9] ;</a:t>
            </a:r>
          </a:p>
          <a:p>
            <a:pPr defTabSz="820738"/>
            <a:r>
              <a:rPr lang="pl-PL" dirty="0">
                <a:latin typeface="Courier New" panose="02070309020205020404" pitchFamily="49" charset="0"/>
                <a:cs typeface="Courier New" panose="02070309020205020404" pitchFamily="49" charset="0"/>
              </a:rPr>
              <a:t>NUMBER  : [0-9]+ ;</a:t>
            </a:r>
          </a:p>
          <a:p>
            <a:pPr defTabSz="820738"/>
            <a:r>
              <a:rPr lang="pl-PL" dirty="0">
                <a:latin typeface="Courier New" panose="02070309020205020404" pitchFamily="49" charset="0"/>
                <a:cs typeface="Courier New" panose="02070309020205020404" pitchFamily="49" charset="0"/>
              </a:rPr>
              <a:t>ROAD    : [a-zA-Z][a-zA-Z ]+[a-zA-Z] ;</a:t>
            </a:r>
          </a:p>
          <a:p>
            <a:pPr defTabSz="820738"/>
            <a:r>
              <a:rPr lang="pl-PL" dirty="0">
                <a:latin typeface="Courier New" panose="02070309020205020404" pitchFamily="49" charset="0"/>
                <a:cs typeface="Courier New" panose="02070309020205020404" pitchFamily="49" charset="0"/>
              </a:rPr>
              <a:t>WS     : [ \t\r\n]+ -&gt; skip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315419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63235" y="2097741"/>
            <a:ext cx="5421831" cy="8875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39271" y="2097741"/>
            <a:ext cx="5421831" cy="8875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163235" y="491829"/>
            <a:ext cx="5421831" cy="3139321"/>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address   : NUMBER ROAD ZIPCODE EOF</a:t>
            </a:r>
          </a:p>
          <a:p>
            <a:pPr defTabSz="820738"/>
            <a:r>
              <a:rPr lang="en-US" dirty="0">
                <a:latin typeface="Courier New" panose="02070309020205020404" pitchFamily="49" charset="0"/>
                <a:cs typeface="Courier New" panose="02070309020205020404" pitchFamily="49" charset="0"/>
              </a:rPr>
              <a:t>          | street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EOF</a:t>
            </a:r>
          </a:p>
          <a:p>
            <a:pPr defTabSz="820738"/>
            <a:r>
              <a:rPr lang="en-US" dirty="0">
                <a:latin typeface="Courier New" panose="02070309020205020404" pitchFamily="49" charset="0"/>
                <a:cs typeface="Courier New" panose="02070309020205020404" pitchFamily="49" charset="0"/>
              </a:rPr>
              <a:t>          ;</a:t>
            </a:r>
          </a:p>
          <a:p>
            <a:pPr defTabSz="820738"/>
            <a:r>
              <a:rPr lang="en-US" dirty="0">
                <a:latin typeface="Courier New" panose="02070309020205020404" pitchFamily="49" charset="0"/>
                <a:cs typeface="Courier New" panose="02070309020205020404" pitchFamily="49" charset="0"/>
              </a:rPr>
              <a:t>street    : NUMBER ROAD ;</a:t>
            </a:r>
          </a:p>
          <a:p>
            <a:pPr defTabSz="820738"/>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 ZIPCODE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439271" y="491829"/>
            <a:ext cx="5421831" cy="3139321"/>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address   : street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EOF</a:t>
            </a:r>
          </a:p>
          <a:p>
            <a:pPr defTabSz="820738"/>
            <a:r>
              <a:rPr lang="en-US" dirty="0">
                <a:latin typeface="Courier New" panose="02070309020205020404" pitchFamily="49" charset="0"/>
                <a:cs typeface="Courier New" panose="02070309020205020404" pitchFamily="49" charset="0"/>
              </a:rPr>
              <a:t>          | NUMBER ROAD ZIPCODE EOF</a:t>
            </a:r>
          </a:p>
          <a:p>
            <a:pPr defTabSz="820738"/>
            <a:r>
              <a:rPr lang="en-US" dirty="0">
                <a:latin typeface="Courier New" panose="02070309020205020404" pitchFamily="49" charset="0"/>
                <a:cs typeface="Courier New" panose="02070309020205020404" pitchFamily="49" charset="0"/>
              </a:rPr>
              <a:t>          ;</a:t>
            </a:r>
          </a:p>
          <a:p>
            <a:pPr defTabSz="820738"/>
            <a:r>
              <a:rPr lang="en-US" dirty="0">
                <a:latin typeface="Courier New" panose="02070309020205020404" pitchFamily="49" charset="0"/>
                <a:cs typeface="Courier New" panose="02070309020205020404" pitchFamily="49" charset="0"/>
              </a:rPr>
              <a:t>street    : NUMBER ROAD ;</a:t>
            </a:r>
          </a:p>
          <a:p>
            <a:pPr defTabSz="820738"/>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 ZIPCODE ;</a:t>
            </a:r>
            <a:endParaRPr lang="en-US" i="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a:off x="9004933" y="3644152"/>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rotWithShape="1">
          <a:blip r:embed="rId2"/>
          <a:srcRect l="34863" t="5389" r="17608" b="79082"/>
          <a:stretch/>
        </p:blipFill>
        <p:spPr>
          <a:xfrm>
            <a:off x="6163235" y="4682723"/>
            <a:ext cx="5679540" cy="1546411"/>
          </a:xfrm>
          <a:prstGeom prst="rect">
            <a:avLst/>
          </a:prstGeom>
        </p:spPr>
      </p:pic>
      <p:cxnSp>
        <p:nvCxnSpPr>
          <p:cNvPr id="8" name="Straight Arrow Connector 7"/>
          <p:cNvCxnSpPr/>
          <p:nvPr/>
        </p:nvCxnSpPr>
        <p:spPr>
          <a:xfrm>
            <a:off x="3070412" y="3644153"/>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rotWithShape="1">
          <a:blip r:embed="rId3"/>
          <a:srcRect l="34616" t="5389" r="17384" b="70893"/>
          <a:stretch/>
        </p:blipFill>
        <p:spPr>
          <a:xfrm>
            <a:off x="621126" y="4669721"/>
            <a:ext cx="4898570" cy="2017060"/>
          </a:xfrm>
          <a:prstGeom prst="rect">
            <a:avLst/>
          </a:prstGeom>
        </p:spPr>
      </p:pic>
      <p:sp>
        <p:nvSpPr>
          <p:cNvPr id="10" name="TextBox 9"/>
          <p:cNvSpPr txBox="1"/>
          <p:nvPr/>
        </p:nvSpPr>
        <p:spPr>
          <a:xfrm>
            <a:off x="4569883" y="3972270"/>
            <a:ext cx="2582438" cy="369332"/>
          </a:xfrm>
          <a:prstGeom prst="rect">
            <a:avLst/>
          </a:prstGeom>
          <a:solidFill>
            <a:srgbClr val="FF0000"/>
          </a:solidFill>
        </p:spPr>
        <p:txBody>
          <a:bodyPr wrap="none" rtlCol="0">
            <a:spAutoFit/>
          </a:bodyPr>
          <a:lstStyle/>
          <a:p>
            <a:r>
              <a:rPr lang="en-US" b="1" dirty="0" smtClean="0">
                <a:solidFill>
                  <a:schemeClr val="bg1"/>
                </a:solidFill>
              </a:rPr>
              <a:t>Two different parse trees</a:t>
            </a:r>
            <a:endParaRPr lang="en-US" b="1" dirty="0">
              <a:solidFill>
                <a:schemeClr val="bg1"/>
              </a:solidFill>
            </a:endParaRPr>
          </a:p>
        </p:txBody>
      </p:sp>
    </p:spTree>
    <p:extLst>
      <p:ext uri="{BB962C8B-B14F-4D97-AF65-F5344CB8AC3E}">
        <p14:creationId xmlns:p14="http://schemas.microsoft.com/office/powerpoint/2010/main" val="57818819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Rectangle 2"/>
          <p:cNvSpPr/>
          <p:nvPr/>
        </p:nvSpPr>
        <p:spPr>
          <a:xfrm>
            <a:off x="6163235" y="3294524"/>
            <a:ext cx="5421831" cy="8875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39271" y="3294524"/>
            <a:ext cx="5421831" cy="8875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163235" y="1688612"/>
            <a:ext cx="5421831" cy="3139321"/>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address   : NUMBER ROAD ZIPCODE EOF</a:t>
            </a:r>
          </a:p>
          <a:p>
            <a:pPr defTabSz="820738"/>
            <a:r>
              <a:rPr lang="en-US" dirty="0">
                <a:latin typeface="Courier New" panose="02070309020205020404" pitchFamily="49" charset="0"/>
                <a:cs typeface="Courier New" panose="02070309020205020404" pitchFamily="49" charset="0"/>
              </a:rPr>
              <a:t>          | street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EOF</a:t>
            </a:r>
          </a:p>
          <a:p>
            <a:pPr defTabSz="820738"/>
            <a:r>
              <a:rPr lang="en-US" dirty="0">
                <a:latin typeface="Courier New" panose="02070309020205020404" pitchFamily="49" charset="0"/>
                <a:cs typeface="Courier New" panose="02070309020205020404" pitchFamily="49" charset="0"/>
              </a:rPr>
              <a:t>          ;</a:t>
            </a:r>
          </a:p>
          <a:p>
            <a:pPr defTabSz="820738"/>
            <a:r>
              <a:rPr lang="en-US" dirty="0">
                <a:latin typeface="Courier New" panose="02070309020205020404" pitchFamily="49" charset="0"/>
                <a:cs typeface="Courier New" panose="02070309020205020404" pitchFamily="49" charset="0"/>
              </a:rPr>
              <a:t>street    : NUMBER ROAD ;</a:t>
            </a:r>
          </a:p>
          <a:p>
            <a:pPr defTabSz="820738"/>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 ZIPCODE ;</a:t>
            </a:r>
            <a:endParaRPr lang="en-US" i="1" dirty="0" smtClean="0">
              <a:latin typeface="Courier New" panose="02070309020205020404" pitchFamily="49" charset="0"/>
              <a:cs typeface="Courier New" panose="02070309020205020404" pitchFamily="49" charset="0"/>
            </a:endParaRPr>
          </a:p>
        </p:txBody>
      </p:sp>
      <p:sp>
        <p:nvSpPr>
          <p:cNvPr id="6" name="TextBox 5"/>
          <p:cNvSpPr txBox="1"/>
          <p:nvPr/>
        </p:nvSpPr>
        <p:spPr>
          <a:xfrm>
            <a:off x="439271" y="1688612"/>
            <a:ext cx="5421831" cy="3139321"/>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address   : street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EOF</a:t>
            </a:r>
          </a:p>
          <a:p>
            <a:pPr defTabSz="820738"/>
            <a:r>
              <a:rPr lang="en-US" dirty="0">
                <a:latin typeface="Courier New" panose="02070309020205020404" pitchFamily="49" charset="0"/>
                <a:cs typeface="Courier New" panose="02070309020205020404" pitchFamily="49" charset="0"/>
              </a:rPr>
              <a:t>          | NUMBER ROAD ZIPCODE EOF</a:t>
            </a:r>
          </a:p>
          <a:p>
            <a:pPr defTabSz="820738"/>
            <a:r>
              <a:rPr lang="en-US" dirty="0">
                <a:latin typeface="Courier New" panose="02070309020205020404" pitchFamily="49" charset="0"/>
                <a:cs typeface="Courier New" panose="02070309020205020404" pitchFamily="49" charset="0"/>
              </a:rPr>
              <a:t>          ;</a:t>
            </a:r>
          </a:p>
          <a:p>
            <a:pPr defTabSz="820738"/>
            <a:r>
              <a:rPr lang="en-US" dirty="0">
                <a:latin typeface="Courier New" panose="02070309020205020404" pitchFamily="49" charset="0"/>
                <a:cs typeface="Courier New" panose="02070309020205020404" pitchFamily="49" charset="0"/>
              </a:rPr>
              <a:t>street    : NUMBER ROAD ;</a:t>
            </a:r>
          </a:p>
          <a:p>
            <a:pPr defTabSz="820738"/>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 ZIPCODE ;</a:t>
            </a:r>
            <a:endParaRPr lang="en-US" i="1" dirty="0">
              <a:latin typeface="Courier New" panose="02070309020205020404" pitchFamily="49" charset="0"/>
              <a:cs typeface="Courier New" panose="02070309020205020404" pitchFamily="49" charset="0"/>
            </a:endParaRPr>
          </a:p>
        </p:txBody>
      </p:sp>
      <p:sp>
        <p:nvSpPr>
          <p:cNvPr id="7" name="TextBox 6"/>
          <p:cNvSpPr txBox="1"/>
          <p:nvPr/>
        </p:nvSpPr>
        <p:spPr>
          <a:xfrm flipH="1">
            <a:off x="3488164" y="5047202"/>
            <a:ext cx="5844093" cy="1477328"/>
          </a:xfrm>
          <a:prstGeom prst="rect">
            <a:avLst/>
          </a:prstGeom>
          <a:noFill/>
        </p:spPr>
        <p:txBody>
          <a:bodyPr wrap="square" rtlCol="0">
            <a:spAutoFit/>
          </a:bodyPr>
          <a:lstStyle/>
          <a:p>
            <a:pPr marL="342900" indent="-342900">
              <a:buAutoNum type="arabicPeriod"/>
            </a:pPr>
            <a:r>
              <a:rPr lang="en-US" dirty="0" smtClean="0"/>
              <a:t>In the </a:t>
            </a:r>
            <a:r>
              <a:rPr lang="en-US" dirty="0">
                <a:latin typeface="Courier New" panose="02070309020205020404" pitchFamily="49" charset="0"/>
                <a:cs typeface="Courier New" panose="02070309020205020404" pitchFamily="49" charset="0"/>
              </a:rPr>
              <a:t>address</a:t>
            </a:r>
            <a:r>
              <a:rPr lang="en-US" dirty="0" smtClean="0"/>
              <a:t> rule both alternatives are viable.</a:t>
            </a:r>
          </a:p>
          <a:p>
            <a:pPr marL="342900" indent="-342900">
              <a:buAutoNum type="arabicPeriod"/>
            </a:pPr>
            <a:r>
              <a:rPr lang="en-US" dirty="0" smtClean="0"/>
              <a:t>When a rule has two alternatives and both are viable, ANTLR always chooses the </a:t>
            </a:r>
            <a:r>
              <a:rPr lang="en-US" u="sng" dirty="0" smtClean="0"/>
              <a:t>first</a:t>
            </a:r>
            <a:r>
              <a:rPr lang="en-US" dirty="0" smtClean="0"/>
              <a:t> alternative.</a:t>
            </a:r>
          </a:p>
          <a:p>
            <a:pPr marL="342900" indent="-342900">
              <a:buAutoNum type="arabicPeriod"/>
            </a:pPr>
            <a:r>
              <a:rPr lang="en-US" dirty="0" smtClean="0"/>
              <a:t>If an input string could be derived in multiple ways, the grammar is </a:t>
            </a:r>
            <a:r>
              <a:rPr lang="en-US" i="1" dirty="0" smtClean="0"/>
              <a:t>ambiguous</a:t>
            </a:r>
            <a:r>
              <a:rPr lang="en-US" dirty="0" smtClean="0"/>
              <a:t>. </a:t>
            </a:r>
            <a:r>
              <a:rPr lang="en-US" i="1" dirty="0" smtClean="0"/>
              <a:t>Avoid ambiguous grammars</a:t>
            </a:r>
            <a:r>
              <a:rPr lang="en-US" dirty="0" smtClean="0"/>
              <a:t>.</a:t>
            </a:r>
            <a:endParaRPr lang="en-US" dirty="0"/>
          </a:p>
        </p:txBody>
      </p:sp>
    </p:spTree>
    <p:extLst>
      <p:ext uri="{BB962C8B-B14F-4D97-AF65-F5344CB8AC3E}">
        <p14:creationId xmlns:p14="http://schemas.microsoft.com/office/powerpoint/2010/main" val="326321335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Ambiguous grammars are bad</a:t>
            </a:r>
            <a:endParaRPr lang="en-US" dirty="0"/>
          </a:p>
        </p:txBody>
      </p:sp>
      <p:sp>
        <p:nvSpPr>
          <p:cNvPr id="3" name="Content Placeholder 2"/>
          <p:cNvSpPr>
            <a:spLocks noGrp="1"/>
          </p:cNvSpPr>
          <p:nvPr>
            <p:ph idx="1"/>
          </p:nvPr>
        </p:nvSpPr>
        <p:spPr>
          <a:xfrm>
            <a:off x="838200" y="1825625"/>
            <a:ext cx="10515600" cy="2136775"/>
          </a:xfrm>
        </p:spPr>
        <p:txBody>
          <a:bodyPr/>
          <a:lstStyle/>
          <a:p>
            <a:r>
              <a:rPr lang="en-US" dirty="0" smtClean="0"/>
              <a:t>The meaning of input is implied by the structure of the parse tree.</a:t>
            </a:r>
          </a:p>
          <a:p>
            <a:r>
              <a:rPr lang="en-US" dirty="0" smtClean="0"/>
              <a:t>Thus, multiple parse trees indicate that the input has multiple meanings.</a:t>
            </a:r>
          </a:p>
          <a:p>
            <a:r>
              <a:rPr lang="en-US" dirty="0" smtClean="0"/>
              <a:t>Applications cannot process data with variable meaning.</a:t>
            </a:r>
            <a:endParaRPr lang="en-US" dirty="0"/>
          </a:p>
        </p:txBody>
      </p:sp>
      <p:sp>
        <p:nvSpPr>
          <p:cNvPr id="4" name="Rectangle 3"/>
          <p:cNvSpPr/>
          <p:nvPr/>
        </p:nvSpPr>
        <p:spPr>
          <a:xfrm>
            <a:off x="1460500" y="4921935"/>
            <a:ext cx="6591300" cy="369332"/>
          </a:xfrm>
          <a:prstGeom prst="rect">
            <a:avLst/>
          </a:prstGeom>
          <a:solidFill>
            <a:srgbClr val="FF0000"/>
          </a:solidFill>
        </p:spPr>
        <p:txBody>
          <a:bodyPr wrap="square">
            <a:spAutoFit/>
          </a:bodyPr>
          <a:lstStyle/>
          <a:p>
            <a:r>
              <a:rPr lang="en-US" b="1" dirty="0">
                <a:solidFill>
                  <a:schemeClr val="bg1"/>
                </a:solidFill>
              </a:rPr>
              <a:t>The meaning of input is </a:t>
            </a:r>
            <a:r>
              <a:rPr lang="en-US" b="1" dirty="0" smtClean="0">
                <a:solidFill>
                  <a:schemeClr val="bg1"/>
                </a:solidFill>
              </a:rPr>
              <a:t>implied </a:t>
            </a:r>
            <a:r>
              <a:rPr lang="en-US" b="1" dirty="0">
                <a:solidFill>
                  <a:schemeClr val="bg1"/>
                </a:solidFill>
              </a:rPr>
              <a:t>by </a:t>
            </a:r>
            <a:r>
              <a:rPr lang="en-US" b="1" dirty="0" smtClean="0">
                <a:solidFill>
                  <a:schemeClr val="bg1"/>
                </a:solidFill>
              </a:rPr>
              <a:t>the structure </a:t>
            </a:r>
            <a:r>
              <a:rPr lang="en-US" b="1" dirty="0">
                <a:solidFill>
                  <a:schemeClr val="bg1"/>
                </a:solidFill>
              </a:rPr>
              <a:t>of the parse tree.</a:t>
            </a:r>
          </a:p>
        </p:txBody>
      </p:sp>
      <p:sp>
        <p:nvSpPr>
          <p:cNvPr id="5" name="AutoShape 57"/>
          <p:cNvSpPr>
            <a:spLocks noChangeArrowheads="1"/>
          </p:cNvSpPr>
          <p:nvPr/>
        </p:nvSpPr>
        <p:spPr bwMode="auto">
          <a:xfrm>
            <a:off x="11157595" y="580243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6" name="Text Box 58"/>
          <p:cNvSpPr txBox="1">
            <a:spLocks noChangeArrowheads="1"/>
          </p:cNvSpPr>
          <p:nvPr/>
        </p:nvSpPr>
        <p:spPr bwMode="auto">
          <a:xfrm>
            <a:off x="11294409" y="5945313"/>
            <a:ext cx="728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a:t>Do </a:t>
            </a:r>
            <a:r>
              <a:rPr lang="en-US" altLang="en-US" sz="1200" smtClean="0"/>
              <a:t>Lab6</a:t>
            </a:r>
            <a:endParaRPr lang="en-US" altLang="en-US" sz="1600" dirty="0"/>
          </a:p>
        </p:txBody>
      </p:sp>
    </p:spTree>
    <p:extLst>
      <p:ext uri="{BB962C8B-B14F-4D97-AF65-F5344CB8AC3E}">
        <p14:creationId xmlns:p14="http://schemas.microsoft.com/office/powerpoint/2010/main" val="32835764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How </a:t>
            </a:r>
            <a:r>
              <a:rPr lang="en-US" dirty="0" smtClean="0"/>
              <a:t>the </a:t>
            </a:r>
            <a:r>
              <a:rPr lang="en-US" dirty="0"/>
              <a:t>lexer chooses </a:t>
            </a:r>
            <a:r>
              <a:rPr lang="en-US" dirty="0" smtClean="0"/>
              <a:t/>
            </a:r>
            <a:br>
              <a:rPr lang="en-US" dirty="0" smtClean="0"/>
            </a:br>
            <a:r>
              <a:rPr lang="en-US" dirty="0" smtClean="0"/>
              <a:t>token </a:t>
            </a:r>
            <a:r>
              <a:rPr lang="en-US" dirty="0"/>
              <a:t>rules</a:t>
            </a:r>
          </a:p>
        </p:txBody>
      </p:sp>
    </p:spTree>
    <p:extLst>
      <p:ext uri="{BB962C8B-B14F-4D97-AF65-F5344CB8AC3E}">
        <p14:creationId xmlns:p14="http://schemas.microsoft.com/office/powerpoint/2010/main" val="164546992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parser and lexer for this input</a:t>
            </a:r>
            <a:endParaRPr lang="en-US" dirty="0"/>
          </a:p>
        </p:txBody>
      </p:sp>
      <p:sp>
        <p:nvSpPr>
          <p:cNvPr id="3" name="Content Placeholder 2"/>
          <p:cNvSpPr>
            <a:spLocks noGrp="1"/>
          </p:cNvSpPr>
          <p:nvPr>
            <p:ph idx="1"/>
          </p:nvPr>
        </p:nvSpPr>
        <p:spPr/>
        <p:txBody>
          <a:bodyPr/>
          <a:lstStyle/>
          <a:p>
            <a:r>
              <a:rPr lang="en-US" dirty="0" smtClean="0"/>
              <a:t>The input contains a person's name.</a:t>
            </a:r>
          </a:p>
          <a:p>
            <a:r>
              <a:rPr lang="en-US" dirty="0" smtClean="0"/>
              <a:t>We want to know if the name is: Ken.</a:t>
            </a:r>
          </a:p>
          <a:p>
            <a:r>
              <a:rPr lang="en-US" dirty="0" smtClean="0"/>
              <a:t>We want the lexer to send up to the parser the token type KEN if the input is 'Ken' and the token type OTHER for any other name.</a:t>
            </a:r>
            <a:endParaRPr lang="en-US" dirty="0"/>
          </a:p>
        </p:txBody>
      </p:sp>
    </p:spTree>
    <p:extLst>
      <p:ext uri="{BB962C8B-B14F-4D97-AF65-F5344CB8AC3E}">
        <p14:creationId xmlns:p14="http://schemas.microsoft.com/office/powerpoint/2010/main" val="362624584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4" name="TextBox 3"/>
          <p:cNvSpPr txBox="1"/>
          <p:nvPr/>
        </p:nvSpPr>
        <p:spPr>
          <a:xfrm>
            <a:off x="2089025" y="2184088"/>
            <a:ext cx="4346066" cy="147732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KEN    </a:t>
            </a:r>
            <a:r>
              <a:rPr lang="pl-PL" dirty="0">
                <a:latin typeface="Courier New" panose="02070309020205020404" pitchFamily="49" charset="0"/>
                <a:cs typeface="Courier New" panose="02070309020205020404" pitchFamily="49" charset="0"/>
              </a:rPr>
              <a:t>: 'Ken' ;</a:t>
            </a:r>
          </a:p>
          <a:p>
            <a:pPr defTabSz="820738"/>
            <a:r>
              <a:rPr lang="pl-PL" dirty="0">
                <a:latin typeface="Courier New" panose="02070309020205020404" pitchFamily="49" charset="0"/>
                <a:cs typeface="Courier New" panose="02070309020205020404" pitchFamily="49" charset="0"/>
              </a:rPr>
              <a:t>OTHER  : [a-zA-Z]+ ;</a:t>
            </a:r>
          </a:p>
          <a:p>
            <a:pPr defTabSz="820738"/>
            <a:r>
              <a:rPr lang="pl-PL" dirty="0">
                <a:latin typeface="Courier New" panose="02070309020205020404" pitchFamily="49" charset="0"/>
                <a:cs typeface="Courier New" panose="02070309020205020404" pitchFamily="49" charset="0"/>
              </a:rPr>
              <a:t>WS     : [ \t\r\n]+ -&gt; skip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022236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357755" y="3000378"/>
            <a:ext cx="4346066" cy="24765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7755" y="2724150"/>
            <a:ext cx="4346066" cy="2476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357755" y="2115508"/>
            <a:ext cx="4346066" cy="147732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KEN    </a:t>
            </a:r>
            <a:r>
              <a:rPr lang="pl-PL" dirty="0">
                <a:latin typeface="Courier New" panose="02070309020205020404" pitchFamily="49" charset="0"/>
                <a:cs typeface="Courier New" panose="02070309020205020404" pitchFamily="49" charset="0"/>
              </a:rPr>
              <a:t>: 'Ken' ;</a:t>
            </a:r>
          </a:p>
          <a:p>
            <a:pPr defTabSz="820738"/>
            <a:r>
              <a:rPr lang="pl-PL" dirty="0">
                <a:latin typeface="Courier New" panose="02070309020205020404" pitchFamily="49" charset="0"/>
                <a:cs typeface="Courier New" panose="02070309020205020404" pitchFamily="49" charset="0"/>
              </a:rPr>
              <a:t>OTHER  : [a-zA-Z]+ ;</a:t>
            </a:r>
          </a:p>
          <a:p>
            <a:pPr defTabSz="820738"/>
            <a:r>
              <a:rPr lang="pl-PL" dirty="0">
                <a:latin typeface="Courier New" panose="02070309020205020404" pitchFamily="49" charset="0"/>
                <a:cs typeface="Courier New" panose="02070309020205020404" pitchFamily="49" charset="0"/>
              </a:rPr>
              <a:t>WS     : [ \t\r\n]+ -&gt; skip ;</a:t>
            </a:r>
            <a:endParaRPr lang="en-US" i="1" dirty="0" smtClean="0">
              <a:latin typeface="Courier New" panose="02070309020205020404" pitchFamily="49" charset="0"/>
              <a:cs typeface="Courier New" panose="02070309020205020404" pitchFamily="49" charset="0"/>
            </a:endParaRPr>
          </a:p>
        </p:txBody>
      </p:sp>
      <p:cxnSp>
        <p:nvCxnSpPr>
          <p:cNvPr id="9" name="Straight Arrow Connector 8"/>
          <p:cNvCxnSpPr>
            <a:endCxn id="4" idx="1"/>
          </p:cNvCxnSpPr>
          <p:nvPr/>
        </p:nvCxnSpPr>
        <p:spPr>
          <a:xfrm>
            <a:off x="2811780" y="2847975"/>
            <a:ext cx="545975" cy="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5790" y="2627602"/>
            <a:ext cx="2374775" cy="923330"/>
          </a:xfrm>
          <a:prstGeom prst="rect">
            <a:avLst/>
          </a:prstGeom>
          <a:noFill/>
        </p:spPr>
        <p:txBody>
          <a:bodyPr wrap="square" rtlCol="0">
            <a:spAutoFit/>
          </a:bodyPr>
          <a:lstStyle/>
          <a:p>
            <a:r>
              <a:rPr lang="en-US" dirty="0" smtClean="0"/>
              <a:t>The more specific rule is listed before the more general rule</a:t>
            </a:r>
            <a:endParaRPr lang="en-US" dirty="0"/>
          </a:p>
        </p:txBody>
      </p:sp>
      <p:cxnSp>
        <p:nvCxnSpPr>
          <p:cNvPr id="12" name="Straight Arrow Connector 11"/>
          <p:cNvCxnSpPr/>
          <p:nvPr/>
        </p:nvCxnSpPr>
        <p:spPr>
          <a:xfrm flipV="1">
            <a:off x="2446020" y="3124203"/>
            <a:ext cx="911735" cy="247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47139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4" name="TextBox 3"/>
          <p:cNvSpPr txBox="1"/>
          <p:nvPr/>
        </p:nvSpPr>
        <p:spPr>
          <a:xfrm>
            <a:off x="2066164" y="2355538"/>
            <a:ext cx="5421831" cy="2585323"/>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r>
              <a:rPr lang="en-US" dirty="0" smtClean="0">
                <a:latin typeface="Courier New" panose="02070309020205020404" pitchFamily="49" charset="0"/>
                <a:cs typeface="Courier New" panose="02070309020205020404" pitchFamily="49" charset="0"/>
              </a:rPr>
              <a:t>options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			</a:t>
            </a:r>
          </a:p>
          <a:p>
            <a:pPr defTabSz="820738"/>
            <a:r>
              <a:rPr lang="en-US" dirty="0" smtClean="0">
                <a:latin typeface="Courier New" panose="02070309020205020404" pitchFamily="49" charset="0"/>
                <a:cs typeface="Courier New" panose="02070309020205020404" pitchFamily="49" charset="0"/>
              </a:rPr>
              <a:t>name  </a:t>
            </a:r>
            <a:r>
              <a:rPr lang="en-US" dirty="0">
                <a:latin typeface="Courier New" panose="02070309020205020404" pitchFamily="49" charset="0"/>
                <a:cs typeface="Courier New" panose="02070309020205020404" pitchFamily="49" charset="0"/>
              </a:rPr>
              <a:t>: (ken | other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ken   : KEN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other : OTHER ;</a:t>
            </a:r>
            <a:endParaRPr lang="en-US" i="1" dirty="0" smtClean="0">
              <a:latin typeface="Courier New" panose="02070309020205020404" pitchFamily="49" charset="0"/>
              <a:cs typeface="Courier New" panose="02070309020205020404" pitchFamily="49" charset="0"/>
            </a:endParaRPr>
          </a:p>
        </p:txBody>
      </p:sp>
      <p:sp>
        <p:nvSpPr>
          <p:cNvPr id="3" name="TextBox 2"/>
          <p:cNvSpPr txBox="1"/>
          <p:nvPr/>
        </p:nvSpPr>
        <p:spPr>
          <a:xfrm>
            <a:off x="3425639" y="5605711"/>
            <a:ext cx="1600503" cy="369332"/>
          </a:xfrm>
          <a:prstGeom prst="rect">
            <a:avLst/>
          </a:prstGeom>
          <a:noFill/>
        </p:spPr>
        <p:txBody>
          <a:bodyPr wrap="none" rtlCol="0">
            <a:spAutoFit/>
          </a:bodyPr>
          <a:lstStyle/>
          <a:p>
            <a:r>
              <a:rPr lang="en-US" dirty="0" smtClean="0"/>
              <a:t>See example11</a:t>
            </a:r>
            <a:endParaRPr lang="en-US" dirty="0"/>
          </a:p>
        </p:txBody>
      </p:sp>
    </p:spTree>
    <p:extLst>
      <p:ext uri="{BB962C8B-B14F-4D97-AF65-F5344CB8AC3E}">
        <p14:creationId xmlns:p14="http://schemas.microsoft.com/office/powerpoint/2010/main" val="81073579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983480" y="3543300"/>
            <a:ext cx="205740" cy="20574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66164" y="2355538"/>
            <a:ext cx="5421831" cy="2585323"/>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r>
              <a:rPr lang="en-US" dirty="0" smtClean="0">
                <a:latin typeface="Courier New" panose="02070309020205020404" pitchFamily="49" charset="0"/>
                <a:cs typeface="Courier New" panose="02070309020205020404" pitchFamily="49" charset="0"/>
              </a:rPr>
              <a:t>options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			</a:t>
            </a:r>
          </a:p>
          <a:p>
            <a:pPr defTabSz="820738"/>
            <a:r>
              <a:rPr lang="en-US" dirty="0" smtClean="0">
                <a:latin typeface="Courier New" panose="02070309020205020404" pitchFamily="49" charset="0"/>
                <a:cs typeface="Courier New" panose="02070309020205020404" pitchFamily="49" charset="0"/>
              </a:rPr>
              <a:t>name  </a:t>
            </a:r>
            <a:r>
              <a:rPr lang="en-US" dirty="0">
                <a:latin typeface="Courier New" panose="02070309020205020404" pitchFamily="49" charset="0"/>
                <a:cs typeface="Courier New" panose="02070309020205020404" pitchFamily="49" charset="0"/>
              </a:rPr>
              <a:t>: (ken | other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ken   : KEN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other : OTHER ;</a:t>
            </a:r>
            <a:endParaRPr lang="en-US" i="1" dirty="0" smtClean="0">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074920" y="3783330"/>
            <a:ext cx="0" cy="1520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857750" y="5394960"/>
            <a:ext cx="3746860" cy="369332"/>
          </a:xfrm>
          <a:prstGeom prst="rect">
            <a:avLst/>
          </a:prstGeom>
          <a:noFill/>
        </p:spPr>
        <p:txBody>
          <a:bodyPr wrap="none" rtlCol="0">
            <a:spAutoFit/>
          </a:bodyPr>
          <a:lstStyle/>
          <a:p>
            <a:r>
              <a:rPr lang="en-US" dirty="0" smtClean="0"/>
              <a:t>Input must contain at least one name.</a:t>
            </a:r>
            <a:endParaRPr lang="en-US" dirty="0"/>
          </a:p>
        </p:txBody>
      </p:sp>
    </p:spTree>
    <p:extLst>
      <p:ext uri="{BB962C8B-B14F-4D97-AF65-F5344CB8AC3E}">
        <p14:creationId xmlns:p14="http://schemas.microsoft.com/office/powerpoint/2010/main" val="4172252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 of inputs that need parsing</a:t>
            </a:r>
            <a:endParaRPr lang="en-US" dirty="0"/>
          </a:p>
        </p:txBody>
      </p:sp>
      <p:sp>
        <p:nvSpPr>
          <p:cNvPr id="3" name="Content Placeholder 2"/>
          <p:cNvSpPr>
            <a:spLocks noGrp="1"/>
          </p:cNvSpPr>
          <p:nvPr>
            <p:ph idx="1"/>
          </p:nvPr>
        </p:nvSpPr>
        <p:spPr/>
        <p:txBody>
          <a:bodyPr/>
          <a:lstStyle/>
          <a:p>
            <a:r>
              <a:rPr lang="en-US" b="1" dirty="0" smtClean="0"/>
              <a:t>Data formats</a:t>
            </a:r>
            <a:r>
              <a:rPr lang="en-US" dirty="0" smtClean="0"/>
              <a:t>: there are thousands of different data formats. There is a very good chance that you will need to write an application to process data that is in a data format. You need ANTLR!</a:t>
            </a:r>
          </a:p>
          <a:p>
            <a:pPr lvl="1"/>
            <a:r>
              <a:rPr lang="en-US" dirty="0" smtClean="0"/>
              <a:t>Examples of popular data formats: XML, JSON, Comma-Separated-Values (CSV), Key-Value pairs</a:t>
            </a:r>
          </a:p>
          <a:p>
            <a:r>
              <a:rPr lang="en-US" b="1" dirty="0" smtClean="0"/>
              <a:t>Programming language</a:t>
            </a:r>
            <a:r>
              <a:rPr lang="en-US" dirty="0" smtClean="0"/>
              <a:t>: there are hundreds of different programming languages. It is possible that you will need to write an application to process a program written in a programming language. You need ANTLR!</a:t>
            </a:r>
          </a:p>
          <a:p>
            <a:pPr lvl="1"/>
            <a:r>
              <a:rPr lang="en-US" dirty="0" smtClean="0"/>
              <a:t>Example of popular programming languages: Java, Python, C++, C#, C</a:t>
            </a:r>
            <a:endParaRPr lang="en-US" dirty="0"/>
          </a:p>
        </p:txBody>
      </p:sp>
    </p:spTree>
    <p:extLst>
      <p:ext uri="{BB962C8B-B14F-4D97-AF65-F5344CB8AC3E}">
        <p14:creationId xmlns:p14="http://schemas.microsoft.com/office/powerpoint/2010/main" val="127595361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61108" y="756627"/>
            <a:ext cx="699245" cy="369332"/>
          </a:xfrm>
          <a:prstGeom prst="rect">
            <a:avLst/>
          </a:prstGeom>
          <a:ln>
            <a:solidFill>
              <a:schemeClr val="bg1">
                <a:lumMod val="65000"/>
              </a:schemeClr>
            </a:solidFill>
          </a:ln>
        </p:spPr>
        <p:txBody>
          <a:bodyPr wrap="square">
            <a:spAutoFit/>
          </a:bodyPr>
          <a:lstStyle/>
          <a:p>
            <a:r>
              <a:rPr lang="en-US" dirty="0" smtClean="0"/>
              <a:t>Sally</a:t>
            </a:r>
          </a:p>
        </p:txBody>
      </p:sp>
      <p:sp>
        <p:nvSpPr>
          <p:cNvPr id="4" name="TextBox 3"/>
          <p:cNvSpPr txBox="1"/>
          <p:nvPr/>
        </p:nvSpPr>
        <p:spPr>
          <a:xfrm>
            <a:off x="4409962" y="402735"/>
            <a:ext cx="986745" cy="369332"/>
          </a:xfrm>
          <a:prstGeom prst="rect">
            <a:avLst/>
          </a:prstGeom>
          <a:noFill/>
        </p:spPr>
        <p:txBody>
          <a:bodyPr wrap="none" rtlCol="0">
            <a:spAutoFit/>
          </a:bodyPr>
          <a:lstStyle/>
          <a:p>
            <a:r>
              <a:rPr lang="en-US" dirty="0" smtClean="0"/>
              <a:t>input.txt</a:t>
            </a:r>
            <a:endParaRPr lang="en-US" dirty="0"/>
          </a:p>
        </p:txBody>
      </p:sp>
      <p:sp>
        <p:nvSpPr>
          <p:cNvPr id="5" name="Rectangle 4"/>
          <p:cNvSpPr/>
          <p:nvPr/>
        </p:nvSpPr>
        <p:spPr>
          <a:xfrm>
            <a:off x="3857064" y="215152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Parser/</a:t>
            </a:r>
            <a:r>
              <a:rPr lang="en-US" dirty="0" err="1">
                <a:solidFill>
                  <a:schemeClr val="tx1"/>
                </a:solidFill>
              </a:rPr>
              <a:t>Lexer</a:t>
            </a:r>
            <a:endParaRPr lang="en-US" dirty="0">
              <a:solidFill>
                <a:schemeClr val="tx1"/>
              </a:solidFill>
            </a:endParaRPr>
          </a:p>
        </p:txBody>
      </p:sp>
      <p:cxnSp>
        <p:nvCxnSpPr>
          <p:cNvPr id="6" name="Straight Arrow Connector 5"/>
          <p:cNvCxnSpPr>
            <a:endCxn id="5" idx="0"/>
          </p:cNvCxnSpPr>
          <p:nvPr/>
        </p:nvCxnSpPr>
        <p:spPr>
          <a:xfrm>
            <a:off x="4912659" y="112595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5" idx="2"/>
          </p:cNvCxnSpPr>
          <p:nvPr/>
        </p:nvCxnSpPr>
        <p:spPr>
          <a:xfrm>
            <a:off x="4912659" y="285077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rotWithShape="1">
          <a:blip r:embed="rId2"/>
          <a:srcRect l="34533" t="5600" r="56267" b="70956"/>
          <a:stretch/>
        </p:blipFill>
        <p:spPr>
          <a:xfrm>
            <a:off x="4329952" y="3876344"/>
            <a:ext cx="1323327" cy="2810206"/>
          </a:xfrm>
          <a:prstGeom prst="rect">
            <a:avLst/>
          </a:prstGeom>
        </p:spPr>
      </p:pic>
    </p:spTree>
    <p:extLst>
      <p:ext uri="{BB962C8B-B14F-4D97-AF65-F5344CB8AC3E}">
        <p14:creationId xmlns:p14="http://schemas.microsoft.com/office/powerpoint/2010/main" val="349069187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06778" y="756627"/>
            <a:ext cx="1407145" cy="369332"/>
          </a:xfrm>
          <a:prstGeom prst="rect">
            <a:avLst/>
          </a:prstGeom>
          <a:ln>
            <a:solidFill>
              <a:schemeClr val="bg1">
                <a:lumMod val="65000"/>
              </a:schemeClr>
            </a:solidFill>
          </a:ln>
        </p:spPr>
        <p:txBody>
          <a:bodyPr wrap="square">
            <a:spAutoFit/>
          </a:bodyPr>
          <a:lstStyle/>
          <a:p>
            <a:r>
              <a:rPr lang="en-US" dirty="0"/>
              <a:t>Sally Ed Bob</a:t>
            </a:r>
            <a:endParaRPr lang="en-US" dirty="0" smtClean="0"/>
          </a:p>
        </p:txBody>
      </p:sp>
      <p:sp>
        <p:nvSpPr>
          <p:cNvPr id="4" name="TextBox 3"/>
          <p:cNvSpPr txBox="1"/>
          <p:nvPr/>
        </p:nvSpPr>
        <p:spPr>
          <a:xfrm>
            <a:off x="4409962" y="402735"/>
            <a:ext cx="986745" cy="369332"/>
          </a:xfrm>
          <a:prstGeom prst="rect">
            <a:avLst/>
          </a:prstGeom>
          <a:noFill/>
        </p:spPr>
        <p:txBody>
          <a:bodyPr wrap="none" rtlCol="0">
            <a:spAutoFit/>
          </a:bodyPr>
          <a:lstStyle/>
          <a:p>
            <a:r>
              <a:rPr lang="en-US" dirty="0" smtClean="0"/>
              <a:t>input.txt</a:t>
            </a:r>
            <a:endParaRPr lang="en-US" dirty="0"/>
          </a:p>
        </p:txBody>
      </p:sp>
      <p:sp>
        <p:nvSpPr>
          <p:cNvPr id="5" name="Rectangle 4"/>
          <p:cNvSpPr/>
          <p:nvPr/>
        </p:nvSpPr>
        <p:spPr>
          <a:xfrm>
            <a:off x="3857064" y="215152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Parser/</a:t>
            </a:r>
            <a:r>
              <a:rPr lang="en-US" dirty="0" err="1">
                <a:solidFill>
                  <a:schemeClr val="tx1"/>
                </a:solidFill>
              </a:rPr>
              <a:t>Lexer</a:t>
            </a:r>
            <a:endParaRPr lang="en-US" dirty="0">
              <a:solidFill>
                <a:schemeClr val="tx1"/>
              </a:solidFill>
            </a:endParaRPr>
          </a:p>
        </p:txBody>
      </p:sp>
      <p:cxnSp>
        <p:nvCxnSpPr>
          <p:cNvPr id="6" name="Straight Arrow Connector 5"/>
          <p:cNvCxnSpPr>
            <a:endCxn id="5" idx="0"/>
          </p:cNvCxnSpPr>
          <p:nvPr/>
        </p:nvCxnSpPr>
        <p:spPr>
          <a:xfrm>
            <a:off x="4912659" y="112595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5" idx="2"/>
          </p:cNvCxnSpPr>
          <p:nvPr/>
        </p:nvCxnSpPr>
        <p:spPr>
          <a:xfrm>
            <a:off x="4912659" y="285077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rotWithShape="1">
          <a:blip r:embed="rId2"/>
          <a:srcRect l="34933" t="5600" r="40267" b="70640"/>
          <a:stretch/>
        </p:blipFill>
        <p:spPr>
          <a:xfrm>
            <a:off x="3345072" y="3975516"/>
            <a:ext cx="3180893" cy="2539584"/>
          </a:xfrm>
          <a:prstGeom prst="rect">
            <a:avLst/>
          </a:prstGeom>
        </p:spPr>
      </p:pic>
    </p:spTree>
    <p:extLst>
      <p:ext uri="{BB962C8B-B14F-4D97-AF65-F5344CB8AC3E}">
        <p14:creationId xmlns:p14="http://schemas.microsoft.com/office/powerpoint/2010/main" val="157214430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58238" y="756627"/>
            <a:ext cx="840313" cy="369332"/>
          </a:xfrm>
          <a:prstGeom prst="rect">
            <a:avLst/>
          </a:prstGeom>
          <a:ln>
            <a:solidFill>
              <a:schemeClr val="bg1">
                <a:lumMod val="65000"/>
              </a:schemeClr>
            </a:solidFill>
          </a:ln>
        </p:spPr>
        <p:txBody>
          <a:bodyPr wrap="square">
            <a:spAutoFit/>
          </a:bodyPr>
          <a:lstStyle/>
          <a:p>
            <a:r>
              <a:rPr lang="en-US" dirty="0" smtClean="0"/>
              <a:t>Kendra</a:t>
            </a:r>
          </a:p>
        </p:txBody>
      </p:sp>
      <p:sp>
        <p:nvSpPr>
          <p:cNvPr id="4" name="TextBox 3"/>
          <p:cNvSpPr txBox="1"/>
          <p:nvPr/>
        </p:nvSpPr>
        <p:spPr>
          <a:xfrm>
            <a:off x="4409962" y="402735"/>
            <a:ext cx="986745" cy="369332"/>
          </a:xfrm>
          <a:prstGeom prst="rect">
            <a:avLst/>
          </a:prstGeom>
          <a:noFill/>
        </p:spPr>
        <p:txBody>
          <a:bodyPr wrap="none" rtlCol="0">
            <a:spAutoFit/>
          </a:bodyPr>
          <a:lstStyle/>
          <a:p>
            <a:r>
              <a:rPr lang="en-US" dirty="0" smtClean="0"/>
              <a:t>input.txt</a:t>
            </a:r>
            <a:endParaRPr lang="en-US" dirty="0"/>
          </a:p>
        </p:txBody>
      </p:sp>
      <p:sp>
        <p:nvSpPr>
          <p:cNvPr id="5" name="Rectangle 4"/>
          <p:cNvSpPr/>
          <p:nvPr/>
        </p:nvSpPr>
        <p:spPr>
          <a:xfrm>
            <a:off x="3857064" y="215152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6" name="Straight Arrow Connector 5"/>
          <p:cNvCxnSpPr>
            <a:endCxn id="5" idx="0"/>
          </p:cNvCxnSpPr>
          <p:nvPr/>
        </p:nvCxnSpPr>
        <p:spPr>
          <a:xfrm>
            <a:off x="4912659" y="112595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5" idx="2"/>
          </p:cNvCxnSpPr>
          <p:nvPr/>
        </p:nvCxnSpPr>
        <p:spPr>
          <a:xfrm>
            <a:off x="4912659" y="285077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2707" y="3876344"/>
            <a:ext cx="1479901" cy="1869141"/>
          </a:xfrm>
          <a:prstGeom prst="rect">
            <a:avLst/>
          </a:prstGeom>
        </p:spPr>
      </p:pic>
    </p:spTree>
    <p:extLst>
      <p:ext uri="{BB962C8B-B14F-4D97-AF65-F5344CB8AC3E}">
        <p14:creationId xmlns:p14="http://schemas.microsoft.com/office/powerpoint/2010/main" val="220315451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697480" y="2918460"/>
            <a:ext cx="617220" cy="5232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080260" y="2918460"/>
            <a:ext cx="617220" cy="52322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43655" y="3194688"/>
            <a:ext cx="4346066" cy="24765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843655" y="2918460"/>
            <a:ext cx="4346066" cy="2476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843655" y="2309818"/>
            <a:ext cx="4346066" cy="147732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KEN    </a:t>
            </a:r>
            <a:r>
              <a:rPr lang="pl-PL" dirty="0">
                <a:latin typeface="Courier New" panose="02070309020205020404" pitchFamily="49" charset="0"/>
                <a:cs typeface="Courier New" panose="02070309020205020404" pitchFamily="49" charset="0"/>
              </a:rPr>
              <a:t>: 'Ken' ;</a:t>
            </a:r>
          </a:p>
          <a:p>
            <a:pPr defTabSz="820738"/>
            <a:r>
              <a:rPr lang="pl-PL" dirty="0">
                <a:latin typeface="Courier New" panose="02070309020205020404" pitchFamily="49" charset="0"/>
                <a:cs typeface="Courier New" panose="02070309020205020404" pitchFamily="49" charset="0"/>
              </a:rPr>
              <a:t>OTHER  : [a-zA-Z]+ ;</a:t>
            </a:r>
          </a:p>
          <a:p>
            <a:pPr defTabSz="820738"/>
            <a:r>
              <a:rPr lang="pl-PL" dirty="0" smtClean="0">
                <a:latin typeface="Courier New" panose="02070309020205020404" pitchFamily="49" charset="0"/>
                <a:cs typeface="Courier New" panose="02070309020205020404" pitchFamily="49" charset="0"/>
              </a:rPr>
              <a:t>WS     </a:t>
            </a:r>
            <a:r>
              <a:rPr lang="pl-PL" dirty="0">
                <a:latin typeface="Courier New" panose="02070309020205020404" pitchFamily="49" charset="0"/>
                <a:cs typeface="Courier New" panose="02070309020205020404" pitchFamily="49" charset="0"/>
              </a:rPr>
              <a:t>: [ \t\r\n]+ -&gt; skip ;</a:t>
            </a:r>
            <a:endParaRPr lang="en-US" i="1" dirty="0" smtClean="0">
              <a:latin typeface="Courier New" panose="02070309020205020404" pitchFamily="49" charset="0"/>
              <a:cs typeface="Courier New" panose="02070309020205020404" pitchFamily="49" charset="0"/>
            </a:endParaRPr>
          </a:p>
        </p:txBody>
      </p:sp>
      <p:sp>
        <p:nvSpPr>
          <p:cNvPr id="2" name="TextBox 1"/>
          <p:cNvSpPr txBox="1"/>
          <p:nvPr/>
        </p:nvSpPr>
        <p:spPr>
          <a:xfrm>
            <a:off x="2080260" y="2918460"/>
            <a:ext cx="1209562" cy="523220"/>
          </a:xfrm>
          <a:prstGeom prst="rect">
            <a:avLst/>
          </a:prstGeom>
          <a:noFill/>
        </p:spPr>
        <p:txBody>
          <a:bodyPr wrap="none" rtlCol="0">
            <a:spAutoFit/>
          </a:bodyPr>
          <a:lstStyle/>
          <a:p>
            <a:r>
              <a:rPr lang="en-US" sz="2800" dirty="0" smtClean="0"/>
              <a:t>Kendra</a:t>
            </a:r>
            <a:endParaRPr lang="en-US" sz="2800" dirty="0"/>
          </a:p>
        </p:txBody>
      </p:sp>
      <p:cxnSp>
        <p:nvCxnSpPr>
          <p:cNvPr id="8" name="Straight Connector 7"/>
          <p:cNvCxnSpPr/>
          <p:nvPr/>
        </p:nvCxnSpPr>
        <p:spPr>
          <a:xfrm flipV="1">
            <a:off x="2388870" y="1587257"/>
            <a:ext cx="434340" cy="1297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5" idx="2"/>
            <a:endCxn id="6" idx="1"/>
          </p:cNvCxnSpPr>
          <p:nvPr/>
        </p:nvCxnSpPr>
        <p:spPr>
          <a:xfrm>
            <a:off x="3978432" y="1910423"/>
            <a:ext cx="865223" cy="1131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97480" y="1264092"/>
            <a:ext cx="2561903" cy="646331"/>
          </a:xfrm>
          <a:prstGeom prst="rect">
            <a:avLst/>
          </a:prstGeom>
          <a:noFill/>
        </p:spPr>
        <p:txBody>
          <a:bodyPr wrap="square" rtlCol="0">
            <a:spAutoFit/>
          </a:bodyPr>
          <a:lstStyle/>
          <a:p>
            <a:r>
              <a:rPr lang="en-US" dirty="0" smtClean="0"/>
              <a:t>This part of the input </a:t>
            </a:r>
            <a:br>
              <a:rPr lang="en-US" dirty="0" smtClean="0"/>
            </a:br>
            <a:r>
              <a:rPr lang="en-US" dirty="0" smtClean="0"/>
              <a:t>  matches this rule</a:t>
            </a:r>
            <a:endParaRPr lang="en-US" dirty="0"/>
          </a:p>
        </p:txBody>
      </p:sp>
      <p:sp>
        <p:nvSpPr>
          <p:cNvPr id="18" name="TextBox 17"/>
          <p:cNvSpPr txBox="1"/>
          <p:nvPr/>
        </p:nvSpPr>
        <p:spPr>
          <a:xfrm>
            <a:off x="2697479" y="4401568"/>
            <a:ext cx="2045971" cy="923330"/>
          </a:xfrm>
          <a:prstGeom prst="rect">
            <a:avLst/>
          </a:prstGeom>
          <a:noFill/>
        </p:spPr>
        <p:txBody>
          <a:bodyPr wrap="square" rtlCol="0">
            <a:spAutoFit/>
          </a:bodyPr>
          <a:lstStyle/>
          <a:p>
            <a:r>
              <a:rPr lang="en-US" dirty="0" smtClean="0"/>
              <a:t>This part of the input matches this rule</a:t>
            </a:r>
            <a:endParaRPr lang="en-US" dirty="0"/>
          </a:p>
        </p:txBody>
      </p:sp>
      <p:cxnSp>
        <p:nvCxnSpPr>
          <p:cNvPr id="20" name="Straight Connector 19"/>
          <p:cNvCxnSpPr>
            <a:stCxn id="11" idx="2"/>
          </p:cNvCxnSpPr>
          <p:nvPr/>
        </p:nvCxnSpPr>
        <p:spPr>
          <a:xfrm flipH="1">
            <a:off x="2994660" y="3441680"/>
            <a:ext cx="11430" cy="959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411980" y="3441680"/>
            <a:ext cx="511954" cy="123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2518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the lexer split Kendra into two tokens?</a:t>
            </a:r>
            <a:endParaRPr lang="en-US" dirty="0"/>
          </a:p>
        </p:txBody>
      </p:sp>
      <p:sp>
        <p:nvSpPr>
          <p:cNvPr id="3" name="Rectangle 2"/>
          <p:cNvSpPr/>
          <p:nvPr/>
        </p:nvSpPr>
        <p:spPr>
          <a:xfrm>
            <a:off x="4892040" y="2266950"/>
            <a:ext cx="617220" cy="5232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274820" y="2266950"/>
            <a:ext cx="617220" cy="52322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74820" y="2266950"/>
            <a:ext cx="1209562" cy="523220"/>
          </a:xfrm>
          <a:prstGeom prst="rect">
            <a:avLst/>
          </a:prstGeom>
          <a:noFill/>
        </p:spPr>
        <p:txBody>
          <a:bodyPr wrap="none" rtlCol="0">
            <a:spAutoFit/>
          </a:bodyPr>
          <a:lstStyle/>
          <a:p>
            <a:r>
              <a:rPr lang="en-US" sz="2800" dirty="0" smtClean="0"/>
              <a:t>Kendra</a:t>
            </a:r>
            <a:endParaRPr lang="en-US" sz="2800" dirty="0"/>
          </a:p>
        </p:txBody>
      </p:sp>
      <p:cxnSp>
        <p:nvCxnSpPr>
          <p:cNvPr id="7" name="Straight Arrow Connector 6"/>
          <p:cNvCxnSpPr>
            <a:stCxn id="4" idx="2"/>
          </p:cNvCxnSpPr>
          <p:nvPr/>
        </p:nvCxnSpPr>
        <p:spPr>
          <a:xfrm flipH="1">
            <a:off x="3669030" y="2790170"/>
            <a:ext cx="914400" cy="1164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77654" y="3967102"/>
            <a:ext cx="1382751" cy="369332"/>
          </a:xfrm>
          <a:prstGeom prst="rect">
            <a:avLst/>
          </a:prstGeom>
          <a:noFill/>
        </p:spPr>
        <p:txBody>
          <a:bodyPr wrap="none" rtlCol="0">
            <a:spAutoFit/>
          </a:bodyPr>
          <a:lstStyle/>
          <a:p>
            <a:r>
              <a:rPr lang="en-US" dirty="0" smtClean="0"/>
              <a:t>{ KEN, 'Ken' }</a:t>
            </a:r>
            <a:endParaRPr lang="en-US" dirty="0"/>
          </a:p>
        </p:txBody>
      </p:sp>
      <p:cxnSp>
        <p:nvCxnSpPr>
          <p:cNvPr id="10" name="Straight Arrow Connector 9"/>
          <p:cNvCxnSpPr/>
          <p:nvPr/>
        </p:nvCxnSpPr>
        <p:spPr>
          <a:xfrm>
            <a:off x="5200650" y="2790170"/>
            <a:ext cx="731520" cy="1099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04624" y="3967102"/>
            <a:ext cx="1482585" cy="369332"/>
          </a:xfrm>
          <a:prstGeom prst="rect">
            <a:avLst/>
          </a:prstGeom>
          <a:noFill/>
        </p:spPr>
        <p:txBody>
          <a:bodyPr wrap="none" rtlCol="0">
            <a:spAutoFit/>
          </a:bodyPr>
          <a:lstStyle/>
          <a:p>
            <a:r>
              <a:rPr lang="en-US" dirty="0" smtClean="0"/>
              <a:t>{ Other, '</a:t>
            </a:r>
            <a:r>
              <a:rPr lang="en-US" dirty="0" err="1" smtClean="0"/>
              <a:t>dra</a:t>
            </a:r>
            <a:r>
              <a:rPr lang="en-US" dirty="0" smtClean="0"/>
              <a:t>' }</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2089" y="4478000"/>
            <a:ext cx="1479901" cy="1869141"/>
          </a:xfrm>
          <a:prstGeom prst="rect">
            <a:avLst/>
          </a:prstGeom>
        </p:spPr>
      </p:pic>
    </p:spTree>
    <p:extLst>
      <p:ext uri="{BB962C8B-B14F-4D97-AF65-F5344CB8AC3E}">
        <p14:creationId xmlns:p14="http://schemas.microsoft.com/office/powerpoint/2010/main" val="170263119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58238" y="608037"/>
            <a:ext cx="925292" cy="369332"/>
          </a:xfrm>
          <a:prstGeom prst="rect">
            <a:avLst/>
          </a:prstGeom>
          <a:ln>
            <a:solidFill>
              <a:schemeClr val="bg1">
                <a:lumMod val="65000"/>
              </a:schemeClr>
            </a:solidFill>
          </a:ln>
        </p:spPr>
        <p:txBody>
          <a:bodyPr wrap="square">
            <a:spAutoFit/>
          </a:bodyPr>
          <a:lstStyle/>
          <a:p>
            <a:r>
              <a:rPr lang="en-US" dirty="0" smtClean="0"/>
              <a:t>Kendra</a:t>
            </a:r>
          </a:p>
        </p:txBody>
      </p:sp>
      <p:sp>
        <p:nvSpPr>
          <p:cNvPr id="4" name="TextBox 3"/>
          <p:cNvSpPr txBox="1"/>
          <p:nvPr/>
        </p:nvSpPr>
        <p:spPr>
          <a:xfrm>
            <a:off x="4409962" y="254145"/>
            <a:ext cx="986745" cy="369332"/>
          </a:xfrm>
          <a:prstGeom prst="rect">
            <a:avLst/>
          </a:prstGeom>
          <a:noFill/>
        </p:spPr>
        <p:txBody>
          <a:bodyPr wrap="none" rtlCol="0">
            <a:spAutoFit/>
          </a:bodyPr>
          <a:lstStyle/>
          <a:p>
            <a:r>
              <a:rPr lang="en-US" dirty="0" smtClean="0"/>
              <a:t>input.txt</a:t>
            </a:r>
            <a:endParaRPr lang="en-US" dirty="0"/>
          </a:p>
        </p:txBody>
      </p:sp>
      <p:sp>
        <p:nvSpPr>
          <p:cNvPr id="5" name="Rectangle 4"/>
          <p:cNvSpPr/>
          <p:nvPr/>
        </p:nvSpPr>
        <p:spPr>
          <a:xfrm>
            <a:off x="3857064" y="200293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6" name="Straight Arrow Connector 5"/>
          <p:cNvCxnSpPr>
            <a:endCxn id="5" idx="0"/>
          </p:cNvCxnSpPr>
          <p:nvPr/>
        </p:nvCxnSpPr>
        <p:spPr>
          <a:xfrm>
            <a:off x="4912659" y="97736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5" idx="2"/>
          </p:cNvCxnSpPr>
          <p:nvPr/>
        </p:nvCxnSpPr>
        <p:spPr>
          <a:xfrm>
            <a:off x="4912659" y="270218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rotWithShape="1">
          <a:blip r:embed="rId2"/>
          <a:srcRect l="34734" t="6081" r="55066" b="70639"/>
          <a:stretch/>
        </p:blipFill>
        <p:spPr>
          <a:xfrm>
            <a:off x="4240393" y="3727754"/>
            <a:ext cx="1602129" cy="3047187"/>
          </a:xfrm>
          <a:prstGeom prst="rect">
            <a:avLst/>
          </a:prstGeom>
        </p:spPr>
      </p:pic>
      <p:sp>
        <p:nvSpPr>
          <p:cNvPr id="2" name="TextBox 1"/>
          <p:cNvSpPr txBox="1"/>
          <p:nvPr/>
        </p:nvSpPr>
        <p:spPr>
          <a:xfrm>
            <a:off x="562578" y="2527425"/>
            <a:ext cx="2958353" cy="1200329"/>
          </a:xfrm>
          <a:prstGeom prst="rect">
            <a:avLst/>
          </a:prstGeom>
          <a:noFill/>
        </p:spPr>
        <p:txBody>
          <a:bodyPr wrap="square" rtlCol="0">
            <a:spAutoFit/>
          </a:bodyPr>
          <a:lstStyle/>
          <a:p>
            <a:r>
              <a:rPr lang="en-US" sz="3600" dirty="0" smtClean="0"/>
              <a:t>This is what the lexer does:</a:t>
            </a:r>
            <a:endParaRPr lang="en-US" sz="3600" dirty="0"/>
          </a:p>
        </p:txBody>
      </p:sp>
    </p:spTree>
    <p:extLst>
      <p:ext uri="{BB962C8B-B14F-4D97-AF65-F5344CB8AC3E}">
        <p14:creationId xmlns:p14="http://schemas.microsoft.com/office/powerpoint/2010/main" val="252156171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Learned</a:t>
            </a:r>
            <a:endParaRPr lang="en-US" dirty="0"/>
          </a:p>
        </p:txBody>
      </p:sp>
      <p:sp>
        <p:nvSpPr>
          <p:cNvPr id="3" name="Content Placeholder 2"/>
          <p:cNvSpPr>
            <a:spLocks noGrp="1"/>
          </p:cNvSpPr>
          <p:nvPr>
            <p:ph idx="1"/>
          </p:nvPr>
        </p:nvSpPr>
        <p:spPr>
          <a:xfrm>
            <a:off x="1203960" y="2865755"/>
            <a:ext cx="9334500" cy="1043305"/>
          </a:xfrm>
          <a:ln>
            <a:solidFill>
              <a:schemeClr val="bg1">
                <a:lumMod val="65000"/>
              </a:schemeClr>
            </a:solidFill>
          </a:ln>
        </p:spPr>
        <p:txBody>
          <a:bodyPr/>
          <a:lstStyle/>
          <a:p>
            <a:pPr marL="0" indent="0">
              <a:buNone/>
            </a:pPr>
            <a:r>
              <a:rPr lang="en-US" dirty="0" smtClean="0"/>
              <a:t>Given two (or more) token rules that match the input, the lexer uses the token rule that matches the </a:t>
            </a:r>
            <a:r>
              <a:rPr lang="en-US" u="sng" dirty="0" smtClean="0"/>
              <a:t>longest</a:t>
            </a:r>
            <a:r>
              <a:rPr lang="en-US" dirty="0" smtClean="0"/>
              <a:t> part of the input.</a:t>
            </a:r>
            <a:endParaRPr lang="en-US" dirty="0"/>
          </a:p>
        </p:txBody>
      </p:sp>
    </p:spTree>
    <p:extLst>
      <p:ext uri="{BB962C8B-B14F-4D97-AF65-F5344CB8AC3E}">
        <p14:creationId xmlns:p14="http://schemas.microsoft.com/office/powerpoint/2010/main" val="410402804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lexer grammar</a:t>
            </a:r>
            <a:endParaRPr lang="en-US" dirty="0"/>
          </a:p>
        </p:txBody>
      </p:sp>
      <p:sp>
        <p:nvSpPr>
          <p:cNvPr id="4" name="TextBox 3"/>
          <p:cNvSpPr txBox="1"/>
          <p:nvPr/>
        </p:nvSpPr>
        <p:spPr>
          <a:xfrm>
            <a:off x="2089024" y="2184088"/>
            <a:ext cx="5249035" cy="147732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KEN    </a:t>
            </a:r>
            <a:r>
              <a:rPr lang="pl-PL" dirty="0">
                <a:latin typeface="Courier New" panose="02070309020205020404" pitchFamily="49" charset="0"/>
                <a:cs typeface="Courier New" panose="02070309020205020404" pitchFamily="49" charset="0"/>
              </a:rPr>
              <a:t>: 'Ken' ;</a:t>
            </a:r>
          </a:p>
          <a:p>
            <a:pPr defTabSz="820738"/>
            <a:r>
              <a:rPr lang="pl-PL" dirty="0">
                <a:latin typeface="Courier New" panose="02070309020205020404" pitchFamily="49" charset="0"/>
                <a:cs typeface="Courier New" panose="02070309020205020404" pitchFamily="49" charset="0"/>
              </a:rPr>
              <a:t>OTHER  : [a-zA-Z][a-zA-Z][a-zA-Z] ;</a:t>
            </a:r>
          </a:p>
          <a:p>
            <a:pPr defTabSz="820738"/>
            <a:r>
              <a:rPr lang="pl-PL" dirty="0">
                <a:latin typeface="Courier New" panose="02070309020205020404" pitchFamily="49" charset="0"/>
                <a:cs typeface="Courier New" panose="02070309020205020404" pitchFamily="49" charset="0"/>
              </a:rPr>
              <a:t>WS     : [ \t\r\n]+ -&gt; skip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703585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63444" y="2984576"/>
            <a:ext cx="5249035" cy="285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163444" y="2138368"/>
            <a:ext cx="5249035" cy="147732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KEN    </a:t>
            </a:r>
            <a:r>
              <a:rPr lang="pl-PL" dirty="0">
                <a:latin typeface="Courier New" panose="02070309020205020404" pitchFamily="49" charset="0"/>
                <a:cs typeface="Courier New" panose="02070309020205020404" pitchFamily="49" charset="0"/>
              </a:rPr>
              <a:t>: 'Ken' ;</a:t>
            </a:r>
          </a:p>
          <a:p>
            <a:pPr defTabSz="820738"/>
            <a:r>
              <a:rPr lang="pl-PL" dirty="0">
                <a:latin typeface="Courier New" panose="02070309020205020404" pitchFamily="49" charset="0"/>
                <a:cs typeface="Courier New" panose="02070309020205020404" pitchFamily="49" charset="0"/>
              </a:rPr>
              <a:t>OTHER  : [a-zA-Z][a-zA-Z][a-zA-Z] ;</a:t>
            </a:r>
          </a:p>
          <a:p>
            <a:pPr defTabSz="820738"/>
            <a:r>
              <a:rPr lang="pl-PL" dirty="0">
                <a:latin typeface="Courier New" panose="02070309020205020404" pitchFamily="49" charset="0"/>
                <a:cs typeface="Courier New" panose="02070309020205020404" pitchFamily="49" charset="0"/>
              </a:rPr>
              <a:t>WS     : [ \t\r\n]+ -&gt; skip ;</a:t>
            </a:r>
            <a:endParaRPr lang="en-US" i="1" dirty="0" smtClean="0">
              <a:latin typeface="Courier New" panose="02070309020205020404" pitchFamily="49" charset="0"/>
              <a:cs typeface="Courier New" panose="02070309020205020404" pitchFamily="49" charset="0"/>
            </a:endParaRPr>
          </a:p>
        </p:txBody>
      </p:sp>
      <p:sp>
        <p:nvSpPr>
          <p:cNvPr id="7" name="Right Arrow 6"/>
          <p:cNvSpPr/>
          <p:nvPr/>
        </p:nvSpPr>
        <p:spPr>
          <a:xfrm>
            <a:off x="2671954" y="2944235"/>
            <a:ext cx="457200" cy="33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6365" y="2924297"/>
            <a:ext cx="2517292" cy="369332"/>
          </a:xfrm>
          <a:prstGeom prst="rect">
            <a:avLst/>
          </a:prstGeom>
          <a:noFill/>
        </p:spPr>
        <p:txBody>
          <a:bodyPr wrap="none" rtlCol="0">
            <a:spAutoFit/>
          </a:bodyPr>
          <a:lstStyle/>
          <a:p>
            <a:r>
              <a:rPr lang="en-US" dirty="0" smtClean="0"/>
              <a:t>Match strings of length 3</a:t>
            </a:r>
            <a:endParaRPr lang="en-US" dirty="0"/>
          </a:p>
        </p:txBody>
      </p:sp>
    </p:spTree>
    <p:extLst>
      <p:ext uri="{BB962C8B-B14F-4D97-AF65-F5344CB8AC3E}">
        <p14:creationId xmlns:p14="http://schemas.microsoft.com/office/powerpoint/2010/main" val="27577811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parser grammar</a:t>
            </a:r>
            <a:endParaRPr lang="en-US" dirty="0"/>
          </a:p>
        </p:txBody>
      </p:sp>
      <p:sp>
        <p:nvSpPr>
          <p:cNvPr id="4" name="TextBox 3"/>
          <p:cNvSpPr txBox="1"/>
          <p:nvPr/>
        </p:nvSpPr>
        <p:spPr>
          <a:xfrm>
            <a:off x="2066164" y="2355538"/>
            <a:ext cx="5421831" cy="2585323"/>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a:latin typeface="Courier New" panose="02070309020205020404" pitchFamily="49" charset="0"/>
                <a:cs typeface="Courier New" panose="02070309020205020404" pitchFamily="49" charset="0"/>
              </a:rPr>
              <a:t>;    			</a:t>
            </a:r>
          </a:p>
          <a:p>
            <a:pPr defTabSz="820738"/>
            <a:r>
              <a:rPr lang="en-US" dirty="0" smtClean="0">
                <a:latin typeface="Courier New" panose="02070309020205020404" pitchFamily="49" charset="0"/>
                <a:cs typeface="Courier New" panose="02070309020205020404" pitchFamily="49" charset="0"/>
              </a:rPr>
              <a:t>options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			</a:t>
            </a:r>
          </a:p>
          <a:p>
            <a:pPr defTabSz="820738"/>
            <a:r>
              <a:rPr lang="en-US" dirty="0" smtClean="0">
                <a:latin typeface="Courier New" panose="02070309020205020404" pitchFamily="49" charset="0"/>
                <a:cs typeface="Courier New" panose="02070309020205020404" pitchFamily="49" charset="0"/>
              </a:rPr>
              <a:t>name  </a:t>
            </a:r>
            <a:r>
              <a:rPr lang="en-US" dirty="0">
                <a:latin typeface="Courier New" panose="02070309020205020404" pitchFamily="49" charset="0"/>
                <a:cs typeface="Courier New" panose="02070309020205020404" pitchFamily="49" charset="0"/>
              </a:rPr>
              <a:t>: (ken | other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ken   : KEN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other : OTHER ;</a:t>
            </a:r>
            <a:endParaRPr lang="en-US" i="1" dirty="0" smtClean="0">
              <a:latin typeface="Courier New" panose="02070309020205020404" pitchFamily="49" charset="0"/>
              <a:cs typeface="Courier New" panose="02070309020205020404" pitchFamily="49" charset="0"/>
            </a:endParaRPr>
          </a:p>
        </p:txBody>
      </p:sp>
      <p:sp>
        <p:nvSpPr>
          <p:cNvPr id="3" name="TextBox 2"/>
          <p:cNvSpPr txBox="1"/>
          <p:nvPr/>
        </p:nvSpPr>
        <p:spPr>
          <a:xfrm>
            <a:off x="3761816" y="5931109"/>
            <a:ext cx="1600503" cy="369332"/>
          </a:xfrm>
          <a:prstGeom prst="rect">
            <a:avLst/>
          </a:prstGeom>
          <a:noFill/>
        </p:spPr>
        <p:txBody>
          <a:bodyPr wrap="none" rtlCol="0">
            <a:spAutoFit/>
          </a:bodyPr>
          <a:lstStyle/>
          <a:p>
            <a:r>
              <a:rPr lang="en-US" dirty="0" smtClean="0"/>
              <a:t>See example12</a:t>
            </a:r>
            <a:endParaRPr lang="en-US" dirty="0"/>
          </a:p>
        </p:txBody>
      </p:sp>
    </p:spTree>
    <p:extLst>
      <p:ext uri="{BB962C8B-B14F-4D97-AF65-F5344CB8AC3E}">
        <p14:creationId xmlns:p14="http://schemas.microsoft.com/office/powerpoint/2010/main" val="646443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grammars</a:t>
            </a:r>
            <a:endParaRPr lang="en-US" dirty="0"/>
          </a:p>
        </p:txBody>
      </p:sp>
      <p:sp>
        <p:nvSpPr>
          <p:cNvPr id="4" name="Rectangle 3"/>
          <p:cNvSpPr/>
          <p:nvPr/>
        </p:nvSpPr>
        <p:spPr>
          <a:xfrm>
            <a:off x="3801035" y="2579857"/>
            <a:ext cx="14732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grammar</a:t>
            </a:r>
            <a:endParaRPr lang="en-US" dirty="0">
              <a:solidFill>
                <a:schemeClr val="tx1"/>
              </a:solidFill>
            </a:endParaRPr>
          </a:p>
        </p:txBody>
      </p:sp>
      <p:sp>
        <p:nvSpPr>
          <p:cNvPr id="5" name="Rectangle 4"/>
          <p:cNvSpPr/>
          <p:nvPr/>
        </p:nvSpPr>
        <p:spPr>
          <a:xfrm>
            <a:off x="3801035" y="3545057"/>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6" name="Straight Arrow Connector 5"/>
          <p:cNvCxnSpPr>
            <a:stCxn id="4" idx="2"/>
            <a:endCxn id="5" idx="0"/>
          </p:cNvCxnSpPr>
          <p:nvPr/>
        </p:nvCxnSpPr>
        <p:spPr>
          <a:xfrm>
            <a:off x="4537635" y="3075157"/>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Multidocument 6"/>
          <p:cNvSpPr/>
          <p:nvPr/>
        </p:nvSpPr>
        <p:spPr>
          <a:xfrm>
            <a:off x="3959785" y="4688057"/>
            <a:ext cx="1155700" cy="850900"/>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Java</a:t>
            </a:r>
            <a:endParaRPr lang="en-US" dirty="0">
              <a:solidFill>
                <a:schemeClr val="tx1"/>
              </a:solidFill>
            </a:endParaRPr>
          </a:p>
        </p:txBody>
      </p:sp>
      <p:cxnSp>
        <p:nvCxnSpPr>
          <p:cNvPr id="8" name="Straight Arrow Connector 7"/>
          <p:cNvCxnSpPr/>
          <p:nvPr/>
        </p:nvCxnSpPr>
        <p:spPr>
          <a:xfrm>
            <a:off x="4537635" y="4218157"/>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Folded Corner 8"/>
          <p:cNvSpPr/>
          <p:nvPr/>
        </p:nvSpPr>
        <p:spPr>
          <a:xfrm>
            <a:off x="1896035" y="4929357"/>
            <a:ext cx="1320800" cy="368300"/>
          </a:xfrm>
          <a:prstGeom prst="foldedCorne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a:t>
            </a:r>
            <a:endParaRPr lang="en-US" dirty="0">
              <a:solidFill>
                <a:schemeClr val="tx1"/>
              </a:solidFill>
            </a:endParaRPr>
          </a:p>
        </p:txBody>
      </p:sp>
      <p:cxnSp>
        <p:nvCxnSpPr>
          <p:cNvPr id="10" name="Straight Arrow Connector 9"/>
          <p:cNvCxnSpPr>
            <a:stCxn id="9" idx="3"/>
            <a:endCxn id="7" idx="1"/>
          </p:cNvCxnSpPr>
          <p:nvPr/>
        </p:nvCxnSpPr>
        <p:spPr>
          <a:xfrm>
            <a:off x="3216835" y="5113507"/>
            <a:ext cx="7429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320538" y="3142624"/>
            <a:ext cx="2074798" cy="4953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lexer grammar</a:t>
            </a:r>
            <a:endParaRPr lang="en-US" dirty="0">
              <a:solidFill>
                <a:schemeClr val="tx1"/>
              </a:solidFill>
            </a:endParaRPr>
          </a:p>
        </p:txBody>
      </p:sp>
      <p:sp>
        <p:nvSpPr>
          <p:cNvPr id="25" name="Rectangle 24"/>
          <p:cNvSpPr/>
          <p:nvPr/>
        </p:nvSpPr>
        <p:spPr>
          <a:xfrm>
            <a:off x="320538" y="2071982"/>
            <a:ext cx="2074798" cy="4953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 grammar</a:t>
            </a:r>
            <a:endParaRPr lang="en-US" dirty="0">
              <a:solidFill>
                <a:schemeClr val="tx1"/>
              </a:solidFill>
            </a:endParaRPr>
          </a:p>
        </p:txBody>
      </p:sp>
      <p:cxnSp>
        <p:nvCxnSpPr>
          <p:cNvPr id="27" name="Straight Connector 26"/>
          <p:cNvCxnSpPr>
            <a:endCxn id="25" idx="2"/>
          </p:cNvCxnSpPr>
          <p:nvPr/>
        </p:nvCxnSpPr>
        <p:spPr>
          <a:xfrm flipV="1">
            <a:off x="1357937" y="2567282"/>
            <a:ext cx="0" cy="575342"/>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1296668" y="2656813"/>
            <a:ext cx="792909" cy="369332"/>
          </a:xfrm>
          <a:prstGeom prst="rect">
            <a:avLst/>
          </a:prstGeom>
          <a:noFill/>
        </p:spPr>
        <p:txBody>
          <a:bodyPr wrap="none" rtlCol="0">
            <a:spAutoFit/>
          </a:bodyPr>
          <a:lstStyle/>
          <a:p>
            <a:r>
              <a:rPr lang="en-US" i="1" dirty="0" smtClean="0"/>
              <a:t>tokens</a:t>
            </a:r>
            <a:endParaRPr lang="en-US" i="1" dirty="0"/>
          </a:p>
        </p:txBody>
      </p:sp>
      <p:sp>
        <p:nvSpPr>
          <p:cNvPr id="16" name="Rectangle 15"/>
          <p:cNvSpPr/>
          <p:nvPr/>
        </p:nvSpPr>
        <p:spPr>
          <a:xfrm>
            <a:off x="6951292" y="2586329"/>
            <a:ext cx="14732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grammar</a:t>
            </a:r>
            <a:endParaRPr lang="en-US" dirty="0">
              <a:solidFill>
                <a:schemeClr val="tx1"/>
              </a:solidFill>
            </a:endParaRPr>
          </a:p>
        </p:txBody>
      </p:sp>
      <p:sp>
        <p:nvSpPr>
          <p:cNvPr id="17" name="Rectangle 16"/>
          <p:cNvSpPr/>
          <p:nvPr/>
        </p:nvSpPr>
        <p:spPr>
          <a:xfrm>
            <a:off x="6951292" y="3551529"/>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8" name="Straight Arrow Connector 17"/>
          <p:cNvCxnSpPr>
            <a:stCxn id="16" idx="2"/>
            <a:endCxn id="17" idx="0"/>
          </p:cNvCxnSpPr>
          <p:nvPr/>
        </p:nvCxnSpPr>
        <p:spPr>
          <a:xfrm>
            <a:off x="7687892" y="3081629"/>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Flowchart: Multidocument 18"/>
          <p:cNvSpPr/>
          <p:nvPr/>
        </p:nvSpPr>
        <p:spPr>
          <a:xfrm>
            <a:off x="7110042" y="4694529"/>
            <a:ext cx="1155700" cy="850900"/>
          </a:xfrm>
          <a:prstGeom prst="flowChartMulti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a:t>
            </a:r>
            <a:endParaRPr lang="en-US" dirty="0">
              <a:solidFill>
                <a:schemeClr val="tx1"/>
              </a:solidFill>
            </a:endParaRPr>
          </a:p>
        </p:txBody>
      </p:sp>
      <p:cxnSp>
        <p:nvCxnSpPr>
          <p:cNvPr id="20" name="Straight Arrow Connector 19"/>
          <p:cNvCxnSpPr/>
          <p:nvPr/>
        </p:nvCxnSpPr>
        <p:spPr>
          <a:xfrm>
            <a:off x="7687892" y="4224629"/>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Folded Corner 20"/>
          <p:cNvSpPr/>
          <p:nvPr/>
        </p:nvSpPr>
        <p:spPr>
          <a:xfrm>
            <a:off x="9007572" y="4936586"/>
            <a:ext cx="1320800" cy="368300"/>
          </a:xfrm>
          <a:prstGeom prst="foldedCorne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a:t>
            </a:r>
            <a:endParaRPr lang="en-US" dirty="0">
              <a:solidFill>
                <a:schemeClr val="tx1"/>
              </a:solidFill>
            </a:endParaRPr>
          </a:p>
        </p:txBody>
      </p:sp>
      <p:cxnSp>
        <p:nvCxnSpPr>
          <p:cNvPr id="22" name="Straight Arrow Connector 21"/>
          <p:cNvCxnSpPr>
            <a:stCxn id="21" idx="1"/>
            <a:endCxn id="19" idx="3"/>
          </p:cNvCxnSpPr>
          <p:nvPr/>
        </p:nvCxnSpPr>
        <p:spPr>
          <a:xfrm flipH="1" flipV="1">
            <a:off x="8265742" y="5119979"/>
            <a:ext cx="741830" cy="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9767578" y="3142624"/>
            <a:ext cx="2074798" cy="4953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lexer grammar</a:t>
            </a:r>
            <a:endParaRPr lang="en-US" dirty="0">
              <a:solidFill>
                <a:schemeClr val="tx1"/>
              </a:solidFill>
            </a:endParaRPr>
          </a:p>
        </p:txBody>
      </p:sp>
      <p:sp>
        <p:nvSpPr>
          <p:cNvPr id="26" name="Rectangle 25"/>
          <p:cNvSpPr/>
          <p:nvPr/>
        </p:nvSpPr>
        <p:spPr>
          <a:xfrm>
            <a:off x="9767578" y="2071982"/>
            <a:ext cx="2074798" cy="4953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 grammar</a:t>
            </a:r>
            <a:endParaRPr lang="en-US" dirty="0">
              <a:solidFill>
                <a:schemeClr val="tx1"/>
              </a:solidFill>
            </a:endParaRPr>
          </a:p>
        </p:txBody>
      </p:sp>
      <p:cxnSp>
        <p:nvCxnSpPr>
          <p:cNvPr id="29" name="Straight Connector 28"/>
          <p:cNvCxnSpPr>
            <a:endCxn id="26" idx="2"/>
          </p:cNvCxnSpPr>
          <p:nvPr/>
        </p:nvCxnSpPr>
        <p:spPr>
          <a:xfrm flipV="1">
            <a:off x="10804977" y="2567282"/>
            <a:ext cx="0" cy="575342"/>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10743708" y="2656813"/>
            <a:ext cx="792909" cy="369332"/>
          </a:xfrm>
          <a:prstGeom prst="rect">
            <a:avLst/>
          </a:prstGeom>
          <a:noFill/>
        </p:spPr>
        <p:txBody>
          <a:bodyPr wrap="none" rtlCol="0">
            <a:spAutoFit/>
          </a:bodyPr>
          <a:lstStyle/>
          <a:p>
            <a:r>
              <a:rPr lang="en-US" i="1" dirty="0" smtClean="0"/>
              <a:t>tokens</a:t>
            </a:r>
            <a:endParaRPr lang="en-US" i="1" dirty="0"/>
          </a:p>
        </p:txBody>
      </p:sp>
      <p:cxnSp>
        <p:nvCxnSpPr>
          <p:cNvPr id="33" name="Straight Arrow Connector 32"/>
          <p:cNvCxnSpPr>
            <a:endCxn id="26" idx="1"/>
          </p:cNvCxnSpPr>
          <p:nvPr/>
        </p:nvCxnSpPr>
        <p:spPr>
          <a:xfrm flipV="1">
            <a:off x="8424491" y="2319632"/>
            <a:ext cx="1343087" cy="53954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23" idx="1"/>
          </p:cNvCxnSpPr>
          <p:nvPr/>
        </p:nvCxnSpPr>
        <p:spPr>
          <a:xfrm>
            <a:off x="8424491" y="2859178"/>
            <a:ext cx="1343087" cy="53109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4" idx="1"/>
            <a:endCxn id="25" idx="3"/>
          </p:cNvCxnSpPr>
          <p:nvPr/>
        </p:nvCxnSpPr>
        <p:spPr>
          <a:xfrm flipH="1" flipV="1">
            <a:off x="2395336" y="2319632"/>
            <a:ext cx="1405699" cy="5078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4" idx="1"/>
            <a:endCxn id="24" idx="3"/>
          </p:cNvCxnSpPr>
          <p:nvPr/>
        </p:nvCxnSpPr>
        <p:spPr>
          <a:xfrm flipH="1">
            <a:off x="2395336" y="2827507"/>
            <a:ext cx="1405699" cy="56276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095968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58238" y="756627"/>
            <a:ext cx="840313" cy="369332"/>
          </a:xfrm>
          <a:prstGeom prst="rect">
            <a:avLst/>
          </a:prstGeom>
          <a:ln>
            <a:solidFill>
              <a:schemeClr val="bg1">
                <a:lumMod val="65000"/>
              </a:schemeClr>
            </a:solidFill>
          </a:ln>
        </p:spPr>
        <p:txBody>
          <a:bodyPr wrap="square">
            <a:spAutoFit/>
          </a:bodyPr>
          <a:lstStyle/>
          <a:p>
            <a:r>
              <a:rPr lang="en-US" dirty="0" smtClean="0"/>
              <a:t>Kendra</a:t>
            </a:r>
          </a:p>
        </p:txBody>
      </p:sp>
      <p:sp>
        <p:nvSpPr>
          <p:cNvPr id="4" name="TextBox 3"/>
          <p:cNvSpPr txBox="1"/>
          <p:nvPr/>
        </p:nvSpPr>
        <p:spPr>
          <a:xfrm>
            <a:off x="4409962" y="402735"/>
            <a:ext cx="986745" cy="369332"/>
          </a:xfrm>
          <a:prstGeom prst="rect">
            <a:avLst/>
          </a:prstGeom>
          <a:noFill/>
        </p:spPr>
        <p:txBody>
          <a:bodyPr wrap="none" rtlCol="0">
            <a:spAutoFit/>
          </a:bodyPr>
          <a:lstStyle/>
          <a:p>
            <a:r>
              <a:rPr lang="en-US" dirty="0" smtClean="0"/>
              <a:t>input.txt</a:t>
            </a:r>
            <a:endParaRPr lang="en-US" dirty="0"/>
          </a:p>
        </p:txBody>
      </p:sp>
      <p:sp>
        <p:nvSpPr>
          <p:cNvPr id="5" name="Rectangle 4"/>
          <p:cNvSpPr/>
          <p:nvPr/>
        </p:nvSpPr>
        <p:spPr>
          <a:xfrm>
            <a:off x="3857064" y="215152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6" name="Straight Arrow Connector 5"/>
          <p:cNvCxnSpPr>
            <a:endCxn id="5" idx="0"/>
          </p:cNvCxnSpPr>
          <p:nvPr/>
        </p:nvCxnSpPr>
        <p:spPr>
          <a:xfrm>
            <a:off x="4912659" y="112595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5" idx="2"/>
          </p:cNvCxnSpPr>
          <p:nvPr/>
        </p:nvCxnSpPr>
        <p:spPr>
          <a:xfrm>
            <a:off x="4912659" y="285077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2707" y="3876344"/>
            <a:ext cx="1479901" cy="1869141"/>
          </a:xfrm>
          <a:prstGeom prst="rect">
            <a:avLst/>
          </a:prstGeom>
        </p:spPr>
      </p:pic>
    </p:spTree>
    <p:extLst>
      <p:ext uri="{BB962C8B-B14F-4D97-AF65-F5344CB8AC3E}">
        <p14:creationId xmlns:p14="http://schemas.microsoft.com/office/powerpoint/2010/main" val="20270520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58238" y="756627"/>
            <a:ext cx="840313" cy="369332"/>
          </a:xfrm>
          <a:prstGeom prst="rect">
            <a:avLst/>
          </a:prstGeom>
          <a:ln>
            <a:solidFill>
              <a:schemeClr val="bg1">
                <a:lumMod val="65000"/>
              </a:schemeClr>
            </a:solidFill>
          </a:ln>
        </p:spPr>
        <p:txBody>
          <a:bodyPr wrap="square">
            <a:spAutoFit/>
          </a:bodyPr>
          <a:lstStyle/>
          <a:p>
            <a:r>
              <a:rPr lang="en-US" dirty="0" smtClean="0"/>
              <a:t>Kendra</a:t>
            </a:r>
          </a:p>
        </p:txBody>
      </p:sp>
      <p:sp>
        <p:nvSpPr>
          <p:cNvPr id="4" name="TextBox 3"/>
          <p:cNvSpPr txBox="1"/>
          <p:nvPr/>
        </p:nvSpPr>
        <p:spPr>
          <a:xfrm>
            <a:off x="4409962" y="402735"/>
            <a:ext cx="986745" cy="369332"/>
          </a:xfrm>
          <a:prstGeom prst="rect">
            <a:avLst/>
          </a:prstGeom>
          <a:noFill/>
        </p:spPr>
        <p:txBody>
          <a:bodyPr wrap="none" rtlCol="0">
            <a:spAutoFit/>
          </a:bodyPr>
          <a:lstStyle/>
          <a:p>
            <a:r>
              <a:rPr lang="en-US" dirty="0" smtClean="0"/>
              <a:t>input.txt</a:t>
            </a:r>
            <a:endParaRPr lang="en-US" dirty="0"/>
          </a:p>
        </p:txBody>
      </p:sp>
      <p:sp>
        <p:nvSpPr>
          <p:cNvPr id="5" name="Rectangle 4"/>
          <p:cNvSpPr/>
          <p:nvPr/>
        </p:nvSpPr>
        <p:spPr>
          <a:xfrm>
            <a:off x="3857064" y="215152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6" name="Straight Arrow Connector 5"/>
          <p:cNvCxnSpPr>
            <a:endCxn id="5" idx="0"/>
          </p:cNvCxnSpPr>
          <p:nvPr/>
        </p:nvCxnSpPr>
        <p:spPr>
          <a:xfrm>
            <a:off x="4912659" y="112595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5" idx="2"/>
          </p:cNvCxnSpPr>
          <p:nvPr/>
        </p:nvCxnSpPr>
        <p:spPr>
          <a:xfrm>
            <a:off x="4912659" y="285077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rotWithShape="1">
          <a:blip r:embed="rId2"/>
          <a:srcRect l="35133" t="6080" r="50867" b="70880"/>
          <a:stretch/>
        </p:blipFill>
        <p:spPr>
          <a:xfrm>
            <a:off x="4114800" y="3876344"/>
            <a:ext cx="1943100" cy="2664823"/>
          </a:xfrm>
          <a:prstGeom prst="rect">
            <a:avLst/>
          </a:prstGeom>
        </p:spPr>
      </p:pic>
      <p:sp>
        <p:nvSpPr>
          <p:cNvPr id="9" name="TextBox 8"/>
          <p:cNvSpPr txBox="1"/>
          <p:nvPr/>
        </p:nvSpPr>
        <p:spPr>
          <a:xfrm>
            <a:off x="562578" y="2527425"/>
            <a:ext cx="2958353" cy="1200329"/>
          </a:xfrm>
          <a:prstGeom prst="rect">
            <a:avLst/>
          </a:prstGeom>
          <a:noFill/>
        </p:spPr>
        <p:txBody>
          <a:bodyPr wrap="square" rtlCol="0">
            <a:spAutoFit/>
          </a:bodyPr>
          <a:lstStyle/>
          <a:p>
            <a:r>
              <a:rPr lang="en-US" sz="3600" dirty="0" smtClean="0"/>
              <a:t>This is what the lexer does:</a:t>
            </a:r>
            <a:endParaRPr lang="en-US" sz="3600" dirty="0"/>
          </a:p>
        </p:txBody>
      </p:sp>
    </p:spTree>
    <p:extLst>
      <p:ext uri="{BB962C8B-B14F-4D97-AF65-F5344CB8AC3E}">
        <p14:creationId xmlns:p14="http://schemas.microsoft.com/office/powerpoint/2010/main" val="179798145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Learned</a:t>
            </a:r>
            <a:endParaRPr lang="en-US" dirty="0"/>
          </a:p>
        </p:txBody>
      </p:sp>
      <p:sp>
        <p:nvSpPr>
          <p:cNvPr id="3" name="Content Placeholder 2"/>
          <p:cNvSpPr>
            <a:spLocks noGrp="1"/>
          </p:cNvSpPr>
          <p:nvPr>
            <p:ph idx="1"/>
          </p:nvPr>
        </p:nvSpPr>
        <p:spPr>
          <a:xfrm>
            <a:off x="1203960" y="2865755"/>
            <a:ext cx="9334500" cy="1454785"/>
          </a:xfrm>
          <a:ln>
            <a:solidFill>
              <a:schemeClr val="bg1">
                <a:lumMod val="65000"/>
              </a:schemeClr>
            </a:solidFill>
          </a:ln>
        </p:spPr>
        <p:txBody>
          <a:bodyPr>
            <a:normAutofit/>
          </a:bodyPr>
          <a:lstStyle/>
          <a:p>
            <a:pPr marL="0" indent="0">
              <a:buNone/>
            </a:pPr>
            <a:r>
              <a:rPr lang="en-US" dirty="0" smtClean="0"/>
              <a:t>Given two token rules that match the input </a:t>
            </a:r>
            <a:r>
              <a:rPr lang="en-US" i="1" dirty="0" smtClean="0"/>
              <a:t>and each match the same length string</a:t>
            </a:r>
            <a:r>
              <a:rPr lang="en-US" dirty="0" smtClean="0"/>
              <a:t>, the lexer uses the token rule that is listed </a:t>
            </a:r>
            <a:r>
              <a:rPr lang="en-US" i="1" dirty="0" smtClean="0"/>
              <a:t>first</a:t>
            </a:r>
            <a:r>
              <a:rPr lang="en-US" dirty="0" smtClean="0"/>
              <a:t>.</a:t>
            </a:r>
            <a:endParaRPr lang="en-US" dirty="0"/>
          </a:p>
        </p:txBody>
      </p:sp>
    </p:spTree>
    <p:extLst>
      <p:ext uri="{BB962C8B-B14F-4D97-AF65-F5344CB8AC3E}">
        <p14:creationId xmlns:p14="http://schemas.microsoft.com/office/powerpoint/2010/main" val="159309417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"not" operator</a:t>
            </a:r>
            <a:endParaRPr lang="en-US" dirty="0"/>
          </a:p>
        </p:txBody>
      </p:sp>
    </p:spTree>
    <p:extLst>
      <p:ext uri="{BB962C8B-B14F-4D97-AF65-F5344CB8AC3E}">
        <p14:creationId xmlns:p14="http://schemas.microsoft.com/office/powerpoint/2010/main" val="94511395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1251" y="3394710"/>
            <a:ext cx="5421831" cy="32855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31251" y="1968935"/>
            <a:ext cx="5421831" cy="1754326"/>
          </a:xfrm>
          <a:prstGeom prst="rect">
            <a:avLst/>
          </a:prstGeom>
          <a:noFill/>
          <a:ln>
            <a:solidFill>
              <a:schemeClr val="tx1"/>
            </a:solidFill>
          </a:ln>
        </p:spPr>
        <p:txBody>
          <a:bodyPr wrap="square" rtlCol="0">
            <a:spAutoFit/>
          </a:bodyPr>
          <a:lstStyle/>
          <a:p>
            <a:pPr defTabSz="820738"/>
            <a:r>
              <a:rPr lang="pt-BR" dirty="0">
                <a:latin typeface="Courier New" panose="02070309020205020404" pitchFamily="49" charset="0"/>
                <a:cs typeface="Courier New" panose="02070309020205020404" pitchFamily="49" charset="0"/>
              </a:rPr>
              <a:t>lexer grammar MyLexer;    				</a:t>
            </a:r>
          </a:p>
          <a:p>
            <a:pPr defTabSz="820738"/>
            <a:r>
              <a:rPr lang="pt-BR" dirty="0" smtClean="0">
                <a:latin typeface="Courier New" panose="02070309020205020404" pitchFamily="49" charset="0"/>
                <a:cs typeface="Courier New" panose="02070309020205020404" pitchFamily="49" charset="0"/>
              </a:rPr>
              <a:t>COMMA  </a:t>
            </a:r>
            <a:r>
              <a:rPr lang="pt-BR" dirty="0">
                <a:latin typeface="Courier New" panose="02070309020205020404" pitchFamily="49" charset="0"/>
                <a:cs typeface="Courier New" panose="02070309020205020404" pitchFamily="49" charset="0"/>
              </a:rPr>
              <a:t>: ',' ;</a:t>
            </a:r>
          </a:p>
          <a:p>
            <a:pPr defTabSz="820738"/>
            <a:r>
              <a:rPr lang="pt-BR" dirty="0">
                <a:latin typeface="Courier New" panose="02070309020205020404" pitchFamily="49" charset="0"/>
                <a:cs typeface="Courier New" panose="02070309020205020404" pitchFamily="49" charset="0"/>
              </a:rPr>
              <a:t>NL     : ('\r')?'\n' ;</a:t>
            </a:r>
          </a:p>
          <a:p>
            <a:pPr defTabSz="820738"/>
            <a:r>
              <a:rPr lang="pt-BR" dirty="0">
                <a:latin typeface="Courier New" panose="02070309020205020404" pitchFamily="49" charset="0"/>
                <a:cs typeface="Courier New" panose="02070309020205020404" pitchFamily="49" charset="0"/>
              </a:rPr>
              <a:t>WS     : [ \t\r\n]+ -&gt; skip ;</a:t>
            </a:r>
          </a:p>
          <a:p>
            <a:pPr defTabSz="820738"/>
            <a:r>
              <a:rPr lang="pt-BR" dirty="0">
                <a:latin typeface="Courier New" panose="02070309020205020404" pitchFamily="49" charset="0"/>
                <a:cs typeface="Courier New" panose="02070309020205020404" pitchFamily="49" charset="0"/>
              </a:rPr>
              <a:t>STRING : (~[,\r\n])+ ;</a:t>
            </a:r>
            <a:endParaRPr lang="en-US" i="1" dirty="0" smtClean="0">
              <a:latin typeface="Courier New" panose="02070309020205020404" pitchFamily="49" charset="0"/>
              <a:cs typeface="Courier New" panose="02070309020205020404" pitchFamily="49" charset="0"/>
            </a:endParaRPr>
          </a:p>
        </p:txBody>
      </p:sp>
      <p:cxnSp>
        <p:nvCxnSpPr>
          <p:cNvPr id="5" name="Straight Arrow Connector 4"/>
          <p:cNvCxnSpPr/>
          <p:nvPr/>
        </p:nvCxnSpPr>
        <p:spPr>
          <a:xfrm flipV="1">
            <a:off x="3939988" y="3617259"/>
            <a:ext cx="0" cy="57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05519" y="4329953"/>
            <a:ext cx="5989646" cy="923330"/>
          </a:xfrm>
          <a:prstGeom prst="rect">
            <a:avLst/>
          </a:prstGeom>
          <a:noFill/>
        </p:spPr>
        <p:txBody>
          <a:bodyPr wrap="square" rtlCol="0">
            <a:spAutoFit/>
          </a:bodyPr>
          <a:lstStyle/>
          <a:p>
            <a:r>
              <a:rPr lang="en-US" dirty="0" smtClean="0"/>
              <a:t>Tilda (~) means "not". </a:t>
            </a:r>
            <a:r>
              <a:rPr lang="en-US" dirty="0"/>
              <a:t>T</a:t>
            </a:r>
            <a:r>
              <a:rPr lang="en-US" dirty="0" smtClean="0"/>
              <a:t>his lexer rule says: a STRING is one or more characters. Each character in STRING is not a comma, carriage return (\r), or newline (\n).</a:t>
            </a:r>
            <a:endParaRPr lang="en-US" dirty="0"/>
          </a:p>
        </p:txBody>
      </p:sp>
      <p:sp>
        <p:nvSpPr>
          <p:cNvPr id="7" name="Title 6"/>
          <p:cNvSpPr>
            <a:spLocks noGrp="1"/>
          </p:cNvSpPr>
          <p:nvPr>
            <p:ph type="title"/>
          </p:nvPr>
        </p:nvSpPr>
        <p:spPr/>
        <p:txBody>
          <a:bodyPr/>
          <a:lstStyle/>
          <a:p>
            <a:r>
              <a:rPr lang="en-US" dirty="0"/>
              <a:t>Tilda (~) means "not</a:t>
            </a:r>
            <a:r>
              <a:rPr lang="en-US" dirty="0" smtClean="0"/>
              <a:t>"</a:t>
            </a:r>
            <a:endParaRPr lang="en-US" dirty="0"/>
          </a:p>
        </p:txBody>
      </p:sp>
    </p:spTree>
    <p:extLst>
      <p:ext uri="{BB962C8B-B14F-4D97-AF65-F5344CB8AC3E}">
        <p14:creationId xmlns:p14="http://schemas.microsoft.com/office/powerpoint/2010/main" val="9020851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a:t>
            </a:r>
            <a:endParaRPr lang="en-US" dirty="0"/>
          </a:p>
        </p:txBody>
      </p:sp>
      <p:sp>
        <p:nvSpPr>
          <p:cNvPr id="3" name="TextBox 2"/>
          <p:cNvSpPr txBox="1"/>
          <p:nvPr/>
        </p:nvSpPr>
        <p:spPr>
          <a:xfrm>
            <a:off x="2434590" y="2594610"/>
            <a:ext cx="3305777" cy="646331"/>
          </a:xfrm>
          <a:prstGeom prst="rect">
            <a:avLst/>
          </a:prstGeom>
          <a:noFill/>
        </p:spPr>
        <p:txBody>
          <a:bodyPr wrap="none" rtlCol="0">
            <a:spAutoFit/>
          </a:bodyPr>
          <a:lstStyle/>
          <a:p>
            <a:r>
              <a:rPr lang="en-US" sz="3600" dirty="0" smtClean="0"/>
              <a:t>STRING : (~'*')+ ;</a:t>
            </a:r>
            <a:endParaRPr lang="en-US" sz="3600" dirty="0"/>
          </a:p>
        </p:txBody>
      </p:sp>
      <p:sp>
        <p:nvSpPr>
          <p:cNvPr id="4" name="TextBox 3"/>
          <p:cNvSpPr txBox="1"/>
          <p:nvPr/>
        </p:nvSpPr>
        <p:spPr>
          <a:xfrm>
            <a:off x="5817311" y="3293745"/>
            <a:ext cx="3997993" cy="646331"/>
          </a:xfrm>
          <a:prstGeom prst="rect">
            <a:avLst/>
          </a:prstGeom>
          <a:noFill/>
        </p:spPr>
        <p:txBody>
          <a:bodyPr wrap="square" rtlCol="0">
            <a:spAutoFit/>
          </a:bodyPr>
          <a:lstStyle/>
          <a:p>
            <a:r>
              <a:rPr lang="en-US" dirty="0" smtClean="0"/>
              <a:t>STRING is </a:t>
            </a:r>
            <a:r>
              <a:rPr lang="en-US" dirty="0"/>
              <a:t>one or more characters. Each character in STRING is not </a:t>
            </a:r>
            <a:r>
              <a:rPr lang="en-US" dirty="0" smtClean="0"/>
              <a:t>an asterisk. </a:t>
            </a:r>
            <a:endParaRPr lang="en-US" dirty="0"/>
          </a:p>
        </p:txBody>
      </p:sp>
      <p:sp>
        <p:nvSpPr>
          <p:cNvPr id="5" name="TextBox 4"/>
          <p:cNvSpPr txBox="1"/>
          <p:nvPr/>
        </p:nvSpPr>
        <p:spPr>
          <a:xfrm>
            <a:off x="2434590" y="3992880"/>
            <a:ext cx="3382721" cy="646331"/>
          </a:xfrm>
          <a:prstGeom prst="rect">
            <a:avLst/>
          </a:prstGeom>
          <a:noFill/>
        </p:spPr>
        <p:txBody>
          <a:bodyPr wrap="none" rtlCol="0">
            <a:spAutoFit/>
          </a:bodyPr>
          <a:lstStyle/>
          <a:p>
            <a:r>
              <a:rPr lang="en-US" sz="3600" dirty="0" smtClean="0"/>
              <a:t>STRING : (~[*])+ ;</a:t>
            </a:r>
            <a:endParaRPr lang="en-US" sz="3600" dirty="0"/>
          </a:p>
        </p:txBody>
      </p:sp>
      <p:cxnSp>
        <p:nvCxnSpPr>
          <p:cNvPr id="8" name="Straight Arrow Connector 7"/>
          <p:cNvCxnSpPr>
            <a:stCxn id="4" idx="1"/>
          </p:cNvCxnSpPr>
          <p:nvPr/>
        </p:nvCxnSpPr>
        <p:spPr>
          <a:xfrm flipH="1" flipV="1">
            <a:off x="5123329" y="3293745"/>
            <a:ext cx="693982" cy="32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1"/>
          </p:cNvCxnSpPr>
          <p:nvPr/>
        </p:nvCxnSpPr>
        <p:spPr>
          <a:xfrm flipH="1">
            <a:off x="5190565" y="3616911"/>
            <a:ext cx="626746" cy="375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71274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negate multi-character literals</a:t>
            </a:r>
            <a:endParaRPr lang="en-US" dirty="0"/>
          </a:p>
        </p:txBody>
      </p:sp>
      <p:sp>
        <p:nvSpPr>
          <p:cNvPr id="3" name="Content Placeholder 2"/>
          <p:cNvSpPr>
            <a:spLocks noGrp="1"/>
          </p:cNvSpPr>
          <p:nvPr>
            <p:ph idx="1"/>
          </p:nvPr>
        </p:nvSpPr>
        <p:spPr>
          <a:xfrm>
            <a:off x="838200" y="1825625"/>
            <a:ext cx="10515600" cy="1111885"/>
          </a:xfrm>
        </p:spPr>
        <p:txBody>
          <a:bodyPr/>
          <a:lstStyle/>
          <a:p>
            <a:pPr marL="0" indent="0">
              <a:buNone/>
            </a:pPr>
            <a:r>
              <a:rPr lang="en-US" dirty="0" smtClean="0"/>
              <a:t>Suppose we want to define this rule: a STRING is one or more characters but it can't contain the pair '*/'</a:t>
            </a:r>
            <a:endParaRPr lang="en-US" dirty="0"/>
          </a:p>
        </p:txBody>
      </p:sp>
      <p:sp>
        <p:nvSpPr>
          <p:cNvPr id="4" name="TextBox 3"/>
          <p:cNvSpPr txBox="1"/>
          <p:nvPr/>
        </p:nvSpPr>
        <p:spPr>
          <a:xfrm>
            <a:off x="2790223" y="3154680"/>
            <a:ext cx="3483711" cy="646331"/>
          </a:xfrm>
          <a:prstGeom prst="rect">
            <a:avLst/>
          </a:prstGeom>
          <a:noFill/>
        </p:spPr>
        <p:txBody>
          <a:bodyPr wrap="none" rtlCol="0">
            <a:spAutoFit/>
          </a:bodyPr>
          <a:lstStyle/>
          <a:p>
            <a:r>
              <a:rPr lang="en-US" sz="3600" dirty="0" smtClean="0"/>
              <a:t>STRING : (~'*/')+ ;</a:t>
            </a:r>
            <a:endParaRPr lang="en-US" sz="3600" dirty="0"/>
          </a:p>
        </p:txBody>
      </p:sp>
      <p:sp>
        <p:nvSpPr>
          <p:cNvPr id="6" name="Rectangle 5"/>
          <p:cNvSpPr/>
          <p:nvPr/>
        </p:nvSpPr>
        <p:spPr>
          <a:xfrm>
            <a:off x="2790223" y="4328845"/>
            <a:ext cx="5507957" cy="646331"/>
          </a:xfrm>
          <a:prstGeom prst="rect">
            <a:avLst/>
          </a:prstGeom>
        </p:spPr>
        <p:txBody>
          <a:bodyPr wrap="square">
            <a:spAutoFit/>
          </a:bodyPr>
          <a:lstStyle/>
          <a:p>
            <a:r>
              <a:rPr lang="en-US" dirty="0" smtClean="0"/>
              <a:t>ANTLR </a:t>
            </a:r>
            <a:r>
              <a:rPr lang="en-US" dirty="0"/>
              <a:t>throws this error: </a:t>
            </a:r>
            <a:endParaRPr lang="en-US" dirty="0" smtClean="0"/>
          </a:p>
          <a:p>
            <a:r>
              <a:rPr lang="en-US" b="1" dirty="0" smtClean="0">
                <a:solidFill>
                  <a:srgbClr val="FF0000"/>
                </a:solidFill>
              </a:rPr>
              <a:t>multi-character </a:t>
            </a:r>
            <a:r>
              <a:rPr lang="en-US" b="1" dirty="0">
                <a:solidFill>
                  <a:srgbClr val="FF0000"/>
                </a:solidFill>
              </a:rPr>
              <a:t>literals are not allowed in lexer sets: '*/'</a:t>
            </a:r>
          </a:p>
        </p:txBody>
      </p:sp>
    </p:spTree>
    <p:extLst>
      <p:ext uri="{BB962C8B-B14F-4D97-AF65-F5344CB8AC3E}">
        <p14:creationId xmlns:p14="http://schemas.microsoft.com/office/powerpoint/2010/main" val="47940479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this work?</a:t>
            </a:r>
            <a:endParaRPr lang="en-US" dirty="0"/>
          </a:p>
        </p:txBody>
      </p:sp>
      <p:sp>
        <p:nvSpPr>
          <p:cNvPr id="4" name="TextBox 3"/>
          <p:cNvSpPr txBox="1"/>
          <p:nvPr/>
        </p:nvSpPr>
        <p:spPr>
          <a:xfrm>
            <a:off x="2527333" y="2457450"/>
            <a:ext cx="3560655" cy="646331"/>
          </a:xfrm>
          <a:prstGeom prst="rect">
            <a:avLst/>
          </a:prstGeom>
          <a:noFill/>
        </p:spPr>
        <p:txBody>
          <a:bodyPr wrap="none" rtlCol="0">
            <a:spAutoFit/>
          </a:bodyPr>
          <a:lstStyle/>
          <a:p>
            <a:r>
              <a:rPr lang="en-US" sz="3600" dirty="0" smtClean="0"/>
              <a:t>STRING : (~[*/])+ ;</a:t>
            </a:r>
            <a:endParaRPr lang="en-US" sz="3600" dirty="0"/>
          </a:p>
        </p:txBody>
      </p:sp>
    </p:spTree>
    <p:extLst>
      <p:ext uri="{BB962C8B-B14F-4D97-AF65-F5344CB8AC3E}">
        <p14:creationId xmlns:p14="http://schemas.microsoft.com/office/powerpoint/2010/main" val="353705860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93139" y="1587676"/>
            <a:ext cx="1818967" cy="369332"/>
          </a:xfrm>
          <a:prstGeom prst="rect">
            <a:avLst/>
          </a:prstGeom>
          <a:ln>
            <a:solidFill>
              <a:schemeClr val="bg1">
                <a:lumMod val="65000"/>
              </a:schemeClr>
            </a:solidFill>
          </a:ln>
        </p:spPr>
        <p:txBody>
          <a:bodyPr wrap="square">
            <a:spAutoFit/>
          </a:bodyPr>
          <a:lstStyle/>
          <a:p>
            <a:r>
              <a:rPr lang="en-US" dirty="0" smtClean="0"/>
              <a:t>A </a:t>
            </a:r>
            <a:r>
              <a:rPr lang="en-US" dirty="0"/>
              <a:t>comment */</a:t>
            </a:r>
          </a:p>
        </p:txBody>
      </p:sp>
      <p:sp>
        <p:nvSpPr>
          <p:cNvPr id="7" name="TextBox 6"/>
          <p:cNvSpPr txBox="1"/>
          <p:nvPr/>
        </p:nvSpPr>
        <p:spPr>
          <a:xfrm>
            <a:off x="4315877" y="1240124"/>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4247029" y="2409159"/>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endCxn id="8" idx="0"/>
          </p:cNvCxnSpPr>
          <p:nvPr/>
        </p:nvCxnSpPr>
        <p:spPr>
          <a:xfrm flipH="1">
            <a:off x="5302624" y="197616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5302624" y="3108406"/>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578224" y="537210"/>
            <a:ext cx="2641381" cy="200507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parser grammar </a:t>
            </a:r>
            <a:r>
              <a:rPr lang="en-US" sz="1400" dirty="0" err="1">
                <a:solidFill>
                  <a:schemeClr val="tx1"/>
                </a:solidFill>
              </a:rPr>
              <a:t>MyParser</a:t>
            </a:r>
            <a:r>
              <a:rPr lang="en-US" sz="1400" dirty="0">
                <a:solidFill>
                  <a:schemeClr val="tx1"/>
                </a:solidFill>
              </a:rPr>
              <a:t>;   	</a:t>
            </a:r>
          </a:p>
          <a:p>
            <a:r>
              <a:rPr lang="en-US" sz="1400" dirty="0" smtClean="0">
                <a:solidFill>
                  <a:schemeClr val="tx1"/>
                </a:solidFill>
              </a:rPr>
              <a:t>options </a:t>
            </a:r>
            <a:r>
              <a:rPr lang="en-US" sz="1400" dirty="0">
                <a:solidFill>
                  <a:schemeClr val="tx1"/>
                </a:solidFill>
              </a:rPr>
              <a:t>{ </a:t>
            </a:r>
            <a:r>
              <a:rPr lang="en-US" sz="1400" dirty="0" err="1" smtClean="0">
                <a:solidFill>
                  <a:schemeClr val="tx1"/>
                </a:solidFill>
              </a:rPr>
              <a:t>tokenVocab</a:t>
            </a:r>
            <a:r>
              <a:rPr lang="en-US" sz="1400" dirty="0" smtClean="0">
                <a:solidFill>
                  <a:schemeClr val="tx1"/>
                </a:solidFill>
              </a:rPr>
              <a:t>=</a:t>
            </a:r>
            <a:r>
              <a:rPr lang="en-US" sz="1400" dirty="0" err="1" smtClean="0">
                <a:solidFill>
                  <a:schemeClr val="tx1"/>
                </a:solidFill>
              </a:rPr>
              <a:t>MyLexer</a:t>
            </a:r>
            <a:r>
              <a:rPr lang="en-US" sz="1400" dirty="0" smtClean="0">
                <a:solidFill>
                  <a:schemeClr val="tx1"/>
                </a:solidFill>
              </a:rPr>
              <a:t>; }</a:t>
            </a:r>
            <a:r>
              <a:rPr lang="en-US" sz="1400" dirty="0">
                <a:solidFill>
                  <a:schemeClr val="tx1"/>
                </a:solidFill>
              </a:rPr>
              <a:t>	</a:t>
            </a:r>
          </a:p>
          <a:p>
            <a:r>
              <a:rPr lang="en-US" sz="1400" dirty="0" smtClean="0">
                <a:solidFill>
                  <a:schemeClr val="tx1"/>
                </a:solidFill>
              </a:rPr>
              <a:t>input </a:t>
            </a:r>
            <a:r>
              <a:rPr lang="en-US" sz="1400" dirty="0">
                <a:solidFill>
                  <a:schemeClr val="tx1"/>
                </a:solidFill>
              </a:rPr>
              <a:t>: (string | delimiter)* ;</a:t>
            </a:r>
          </a:p>
          <a:p>
            <a:endParaRPr lang="en-US" sz="1400" dirty="0">
              <a:solidFill>
                <a:schemeClr val="tx1"/>
              </a:solidFill>
            </a:endParaRPr>
          </a:p>
          <a:p>
            <a:r>
              <a:rPr lang="en-US" sz="1400" dirty="0">
                <a:solidFill>
                  <a:schemeClr val="tx1"/>
                </a:solidFill>
              </a:rPr>
              <a:t>string : STRING ;</a:t>
            </a:r>
          </a:p>
          <a:p>
            <a:endParaRPr lang="en-US" sz="1400" dirty="0">
              <a:solidFill>
                <a:schemeClr val="tx1"/>
              </a:solidFill>
            </a:endParaRPr>
          </a:p>
          <a:p>
            <a:r>
              <a:rPr lang="en-US" sz="1400" dirty="0">
                <a:solidFill>
                  <a:schemeClr val="tx1"/>
                </a:solidFill>
              </a:rPr>
              <a:t>delimiter : DELIMITER ;</a:t>
            </a:r>
          </a:p>
        </p:txBody>
      </p:sp>
      <p:sp>
        <p:nvSpPr>
          <p:cNvPr id="12" name="Rectangle 11"/>
          <p:cNvSpPr/>
          <p:nvPr/>
        </p:nvSpPr>
        <p:spPr>
          <a:xfrm>
            <a:off x="1108414" y="3181023"/>
            <a:ext cx="2111189" cy="106857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400" dirty="0">
                <a:solidFill>
                  <a:schemeClr val="tx1"/>
                </a:solidFill>
              </a:rPr>
              <a:t>lexer grammar MyLexer;    </a:t>
            </a:r>
            <a:endParaRPr lang="sv-SE" sz="1400" dirty="0" smtClean="0">
              <a:solidFill>
                <a:schemeClr val="tx1"/>
              </a:solidFill>
            </a:endParaRPr>
          </a:p>
          <a:p>
            <a:endParaRPr lang="sv-SE" sz="1400" dirty="0">
              <a:solidFill>
                <a:schemeClr val="tx1"/>
              </a:solidFill>
            </a:endParaRPr>
          </a:p>
          <a:p>
            <a:r>
              <a:rPr lang="sv-SE" sz="1400" dirty="0" smtClean="0">
                <a:solidFill>
                  <a:schemeClr val="tx1"/>
                </a:solidFill>
              </a:rPr>
              <a:t>STRING     </a:t>
            </a:r>
            <a:r>
              <a:rPr lang="sv-SE" sz="1400" dirty="0">
                <a:solidFill>
                  <a:schemeClr val="tx1"/>
                </a:solidFill>
              </a:rPr>
              <a:t>: (~[/*])+ ;</a:t>
            </a:r>
          </a:p>
          <a:p>
            <a:endParaRPr lang="sv-SE" sz="1400" dirty="0">
              <a:solidFill>
                <a:schemeClr val="tx1"/>
              </a:solidFill>
            </a:endParaRPr>
          </a:p>
          <a:p>
            <a:r>
              <a:rPr lang="sv-SE" sz="1400" dirty="0">
                <a:solidFill>
                  <a:schemeClr val="tx1"/>
                </a:solidFill>
              </a:rPr>
              <a:t>DELIMETER  : '/*' ;</a:t>
            </a:r>
            <a:endParaRPr lang="en-US" sz="1400" dirty="0">
              <a:solidFill>
                <a:schemeClr val="tx1"/>
              </a:solidFill>
            </a:endParaRPr>
          </a:p>
        </p:txBody>
      </p:sp>
      <p:cxnSp>
        <p:nvCxnSpPr>
          <p:cNvPr id="13" name="Straight Arrow Connector 12"/>
          <p:cNvCxnSpPr>
            <a:stCxn id="11" idx="3"/>
          </p:cNvCxnSpPr>
          <p:nvPr/>
        </p:nvCxnSpPr>
        <p:spPr>
          <a:xfrm>
            <a:off x="3219605" y="1539749"/>
            <a:ext cx="1027424" cy="1002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p:cNvCxnSpPr>
          <p:nvPr/>
        </p:nvCxnSpPr>
        <p:spPr>
          <a:xfrm flipV="1">
            <a:off x="3219603" y="2944907"/>
            <a:ext cx="1027426" cy="770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91592" y="5468959"/>
            <a:ext cx="6313331" cy="923330"/>
          </a:xfrm>
          <a:prstGeom prst="rect">
            <a:avLst/>
          </a:prstGeom>
          <a:solidFill>
            <a:schemeClr val="bg1">
              <a:lumMod val="85000"/>
            </a:schemeClr>
          </a:solidFill>
        </p:spPr>
        <p:txBody>
          <a:bodyPr wrap="none" rtlCol="0">
            <a:spAutoFit/>
          </a:bodyPr>
          <a:lstStyle/>
          <a:p>
            <a:r>
              <a:rPr lang="en-US" dirty="0" smtClean="0"/>
              <a:t>It works!</a:t>
            </a:r>
          </a:p>
          <a:p>
            <a:r>
              <a:rPr lang="en-US" dirty="0" smtClean="0"/>
              <a:t>More accurately, it produces the correct parse tree for this input.</a:t>
            </a:r>
          </a:p>
          <a:p>
            <a:r>
              <a:rPr lang="en-US" dirty="0" smtClean="0"/>
              <a:t>But will it allow STRING to </a:t>
            </a:r>
            <a:r>
              <a:rPr lang="en-US" dirty="0"/>
              <a:t>contain </a:t>
            </a:r>
            <a:r>
              <a:rPr lang="en-US" dirty="0" smtClean="0"/>
              <a:t>an individual </a:t>
            </a:r>
            <a:r>
              <a:rPr lang="en-US" dirty="0"/>
              <a:t>character * or </a:t>
            </a:r>
            <a:r>
              <a:rPr lang="en-US" dirty="0" smtClean="0"/>
              <a:t>/?</a:t>
            </a:r>
            <a:endParaRPr lang="en-US" dirty="0"/>
          </a:p>
        </p:txBody>
      </p:sp>
      <p:sp>
        <p:nvSpPr>
          <p:cNvPr id="17" name="TextBox 16"/>
          <p:cNvSpPr txBox="1"/>
          <p:nvPr/>
        </p:nvSpPr>
        <p:spPr>
          <a:xfrm>
            <a:off x="7530353" y="3880270"/>
            <a:ext cx="1775230" cy="369332"/>
          </a:xfrm>
          <a:prstGeom prst="rect">
            <a:avLst/>
          </a:prstGeom>
          <a:noFill/>
        </p:spPr>
        <p:txBody>
          <a:bodyPr wrap="none" rtlCol="0">
            <a:spAutoFit/>
          </a:bodyPr>
          <a:lstStyle/>
          <a:p>
            <a:r>
              <a:rPr lang="en-US" dirty="0" smtClean="0"/>
              <a:t>See example12.1</a:t>
            </a:r>
            <a:endParaRPr lang="en-US" dirty="0"/>
          </a:p>
        </p:txBody>
      </p:sp>
      <p:pic>
        <p:nvPicPr>
          <p:cNvPr id="4" name="Picture 3"/>
          <p:cNvPicPr>
            <a:picLocks noChangeAspect="1"/>
          </p:cNvPicPr>
          <p:nvPr/>
        </p:nvPicPr>
        <p:blipFill rotWithShape="1">
          <a:blip r:embed="rId2"/>
          <a:srcRect l="34734" t="5840" r="40066" b="69680"/>
          <a:stretch/>
        </p:blipFill>
        <p:spPr>
          <a:xfrm>
            <a:off x="4291592" y="3592623"/>
            <a:ext cx="2066626" cy="1672983"/>
          </a:xfrm>
          <a:prstGeom prst="rect">
            <a:avLst/>
          </a:prstGeom>
        </p:spPr>
      </p:pic>
      <p:sp>
        <p:nvSpPr>
          <p:cNvPr id="14" name="AutoShape 57"/>
          <p:cNvSpPr>
            <a:spLocks noChangeArrowheads="1"/>
          </p:cNvSpPr>
          <p:nvPr/>
        </p:nvSpPr>
        <p:spPr bwMode="auto">
          <a:xfrm>
            <a:off x="11157595" y="580243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18" name="Text Box 58"/>
          <p:cNvSpPr txBox="1">
            <a:spLocks noChangeArrowheads="1"/>
          </p:cNvSpPr>
          <p:nvPr/>
        </p:nvSpPr>
        <p:spPr bwMode="auto">
          <a:xfrm>
            <a:off x="11294409" y="5945313"/>
            <a:ext cx="728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Lab7</a:t>
            </a:r>
            <a:endParaRPr lang="en-US" altLang="en-US" sz="1600" dirty="0"/>
          </a:p>
        </p:txBody>
      </p:sp>
    </p:spTree>
    <p:extLst>
      <p:ext uri="{BB962C8B-B14F-4D97-AF65-F5344CB8AC3E}">
        <p14:creationId xmlns:p14="http://schemas.microsoft.com/office/powerpoint/2010/main" val="125235821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93139" y="1587676"/>
            <a:ext cx="1818967" cy="369332"/>
          </a:xfrm>
          <a:prstGeom prst="rect">
            <a:avLst/>
          </a:prstGeom>
          <a:ln>
            <a:solidFill>
              <a:schemeClr val="bg1">
                <a:lumMod val="65000"/>
              </a:schemeClr>
            </a:solidFill>
          </a:ln>
        </p:spPr>
        <p:txBody>
          <a:bodyPr wrap="square">
            <a:spAutoFit/>
          </a:bodyPr>
          <a:lstStyle/>
          <a:p>
            <a:r>
              <a:rPr lang="en-US" dirty="0" smtClean="0"/>
              <a:t>A * comment </a:t>
            </a:r>
            <a:r>
              <a:rPr lang="en-US" dirty="0"/>
              <a:t>*/</a:t>
            </a:r>
          </a:p>
        </p:txBody>
      </p:sp>
      <p:sp>
        <p:nvSpPr>
          <p:cNvPr id="7" name="TextBox 6"/>
          <p:cNvSpPr txBox="1"/>
          <p:nvPr/>
        </p:nvSpPr>
        <p:spPr>
          <a:xfrm>
            <a:off x="4315877" y="1240124"/>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4247029" y="2409159"/>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endCxn id="8" idx="0"/>
          </p:cNvCxnSpPr>
          <p:nvPr/>
        </p:nvCxnSpPr>
        <p:spPr>
          <a:xfrm flipH="1">
            <a:off x="5302624" y="197616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5302624" y="3108406"/>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578224" y="537210"/>
            <a:ext cx="2641381" cy="200507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parser grammar </a:t>
            </a:r>
            <a:r>
              <a:rPr lang="en-US" sz="1400" dirty="0" err="1">
                <a:solidFill>
                  <a:schemeClr val="tx1"/>
                </a:solidFill>
              </a:rPr>
              <a:t>MyParser</a:t>
            </a:r>
            <a:r>
              <a:rPr lang="en-US" sz="1400" dirty="0">
                <a:solidFill>
                  <a:schemeClr val="tx1"/>
                </a:solidFill>
              </a:rPr>
              <a:t>;   	</a:t>
            </a:r>
          </a:p>
          <a:p>
            <a:r>
              <a:rPr lang="en-US" sz="1400" dirty="0" smtClean="0">
                <a:solidFill>
                  <a:schemeClr val="tx1"/>
                </a:solidFill>
              </a:rPr>
              <a:t>options </a:t>
            </a:r>
            <a:r>
              <a:rPr lang="en-US" sz="1400" dirty="0">
                <a:solidFill>
                  <a:schemeClr val="tx1"/>
                </a:solidFill>
              </a:rPr>
              <a:t>{ </a:t>
            </a:r>
            <a:r>
              <a:rPr lang="en-US" sz="1400" dirty="0" err="1" smtClean="0">
                <a:solidFill>
                  <a:schemeClr val="tx1"/>
                </a:solidFill>
              </a:rPr>
              <a:t>tokenVocab</a:t>
            </a:r>
            <a:r>
              <a:rPr lang="en-US" sz="1400" dirty="0" smtClean="0">
                <a:solidFill>
                  <a:schemeClr val="tx1"/>
                </a:solidFill>
              </a:rPr>
              <a:t>=</a:t>
            </a:r>
            <a:r>
              <a:rPr lang="en-US" sz="1400" dirty="0" err="1" smtClean="0">
                <a:solidFill>
                  <a:schemeClr val="tx1"/>
                </a:solidFill>
              </a:rPr>
              <a:t>MyLexer</a:t>
            </a:r>
            <a:r>
              <a:rPr lang="en-US" sz="1400" dirty="0" smtClean="0">
                <a:solidFill>
                  <a:schemeClr val="tx1"/>
                </a:solidFill>
              </a:rPr>
              <a:t>; }</a:t>
            </a:r>
            <a:r>
              <a:rPr lang="en-US" sz="1400" dirty="0">
                <a:solidFill>
                  <a:schemeClr val="tx1"/>
                </a:solidFill>
              </a:rPr>
              <a:t>	</a:t>
            </a:r>
          </a:p>
          <a:p>
            <a:r>
              <a:rPr lang="en-US" sz="1400" dirty="0" smtClean="0">
                <a:solidFill>
                  <a:schemeClr val="tx1"/>
                </a:solidFill>
              </a:rPr>
              <a:t>input </a:t>
            </a:r>
            <a:r>
              <a:rPr lang="en-US" sz="1400" dirty="0">
                <a:solidFill>
                  <a:schemeClr val="tx1"/>
                </a:solidFill>
              </a:rPr>
              <a:t>: (string | delimiter)* ;</a:t>
            </a:r>
          </a:p>
          <a:p>
            <a:endParaRPr lang="en-US" sz="1400" dirty="0">
              <a:solidFill>
                <a:schemeClr val="tx1"/>
              </a:solidFill>
            </a:endParaRPr>
          </a:p>
          <a:p>
            <a:r>
              <a:rPr lang="en-US" sz="1400" dirty="0">
                <a:solidFill>
                  <a:schemeClr val="tx1"/>
                </a:solidFill>
              </a:rPr>
              <a:t>string : STRING ;</a:t>
            </a:r>
          </a:p>
          <a:p>
            <a:endParaRPr lang="en-US" sz="1400" dirty="0">
              <a:solidFill>
                <a:schemeClr val="tx1"/>
              </a:solidFill>
            </a:endParaRPr>
          </a:p>
          <a:p>
            <a:r>
              <a:rPr lang="en-US" sz="1400" dirty="0">
                <a:solidFill>
                  <a:schemeClr val="tx1"/>
                </a:solidFill>
              </a:rPr>
              <a:t>delimiter : DELIMITER ;</a:t>
            </a:r>
          </a:p>
        </p:txBody>
      </p:sp>
      <p:sp>
        <p:nvSpPr>
          <p:cNvPr id="12" name="Rectangle 11"/>
          <p:cNvSpPr/>
          <p:nvPr/>
        </p:nvSpPr>
        <p:spPr>
          <a:xfrm>
            <a:off x="1108414" y="3181023"/>
            <a:ext cx="2111189" cy="106857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400" dirty="0">
                <a:solidFill>
                  <a:schemeClr val="tx1"/>
                </a:solidFill>
              </a:rPr>
              <a:t>lexer grammar MyLexer;    </a:t>
            </a:r>
            <a:endParaRPr lang="sv-SE" sz="1400" dirty="0" smtClean="0">
              <a:solidFill>
                <a:schemeClr val="tx1"/>
              </a:solidFill>
            </a:endParaRPr>
          </a:p>
          <a:p>
            <a:endParaRPr lang="sv-SE" sz="1400" dirty="0">
              <a:solidFill>
                <a:schemeClr val="tx1"/>
              </a:solidFill>
            </a:endParaRPr>
          </a:p>
          <a:p>
            <a:r>
              <a:rPr lang="sv-SE" sz="1400" dirty="0" smtClean="0">
                <a:solidFill>
                  <a:schemeClr val="tx1"/>
                </a:solidFill>
              </a:rPr>
              <a:t>STRING     </a:t>
            </a:r>
            <a:r>
              <a:rPr lang="sv-SE" sz="1400" dirty="0">
                <a:solidFill>
                  <a:schemeClr val="tx1"/>
                </a:solidFill>
              </a:rPr>
              <a:t>: (~[/*])+ ;</a:t>
            </a:r>
          </a:p>
          <a:p>
            <a:endParaRPr lang="sv-SE" sz="1400" dirty="0">
              <a:solidFill>
                <a:schemeClr val="tx1"/>
              </a:solidFill>
            </a:endParaRPr>
          </a:p>
          <a:p>
            <a:r>
              <a:rPr lang="sv-SE" sz="1400" dirty="0">
                <a:solidFill>
                  <a:schemeClr val="tx1"/>
                </a:solidFill>
              </a:rPr>
              <a:t>DELIMETER  : '/*' ;</a:t>
            </a:r>
            <a:endParaRPr lang="en-US" sz="1400" dirty="0">
              <a:solidFill>
                <a:schemeClr val="tx1"/>
              </a:solidFill>
            </a:endParaRPr>
          </a:p>
        </p:txBody>
      </p:sp>
      <p:cxnSp>
        <p:nvCxnSpPr>
          <p:cNvPr id="13" name="Straight Arrow Connector 12"/>
          <p:cNvCxnSpPr>
            <a:stCxn id="11" idx="3"/>
          </p:cNvCxnSpPr>
          <p:nvPr/>
        </p:nvCxnSpPr>
        <p:spPr>
          <a:xfrm>
            <a:off x="3219605" y="1539749"/>
            <a:ext cx="1027424" cy="1002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p:cNvCxnSpPr>
          <p:nvPr/>
        </p:nvCxnSpPr>
        <p:spPr>
          <a:xfrm flipV="1">
            <a:off x="3219603" y="2944907"/>
            <a:ext cx="1027426" cy="770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0841" y="3560557"/>
            <a:ext cx="1479901" cy="1869141"/>
          </a:xfrm>
          <a:prstGeom prst="rect">
            <a:avLst/>
          </a:prstGeom>
        </p:spPr>
      </p:pic>
    </p:spTree>
    <p:extLst>
      <p:ext uri="{BB962C8B-B14F-4D97-AF65-F5344CB8AC3E}">
        <p14:creationId xmlns:p14="http://schemas.microsoft.com/office/powerpoint/2010/main" val="339325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Lexer grammar</a:t>
            </a:r>
            <a:endParaRPr lang="en-US" dirty="0"/>
          </a:p>
        </p:txBody>
      </p:sp>
      <p:sp>
        <p:nvSpPr>
          <p:cNvPr id="3" name="Rectangle 2"/>
          <p:cNvSpPr/>
          <p:nvPr/>
        </p:nvSpPr>
        <p:spPr>
          <a:xfrm>
            <a:off x="3349687" y="3808537"/>
            <a:ext cx="2074798" cy="4953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lexer grammar</a:t>
            </a:r>
            <a:endParaRPr lang="en-US" dirty="0">
              <a:solidFill>
                <a:schemeClr val="tx1"/>
              </a:solidFill>
            </a:endParaRPr>
          </a:p>
        </p:txBody>
      </p:sp>
      <p:sp>
        <p:nvSpPr>
          <p:cNvPr id="4" name="Rectangle 3"/>
          <p:cNvSpPr/>
          <p:nvPr/>
        </p:nvSpPr>
        <p:spPr>
          <a:xfrm>
            <a:off x="3349687" y="2737895"/>
            <a:ext cx="2074798" cy="4953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 grammar</a:t>
            </a:r>
            <a:endParaRPr lang="en-US" dirty="0">
              <a:solidFill>
                <a:schemeClr val="tx1"/>
              </a:solidFill>
            </a:endParaRPr>
          </a:p>
        </p:txBody>
      </p:sp>
      <p:cxnSp>
        <p:nvCxnSpPr>
          <p:cNvPr id="5" name="Straight Connector 4"/>
          <p:cNvCxnSpPr>
            <a:endCxn id="4" idx="2"/>
          </p:cNvCxnSpPr>
          <p:nvPr/>
        </p:nvCxnSpPr>
        <p:spPr>
          <a:xfrm flipV="1">
            <a:off x="4387086" y="3233195"/>
            <a:ext cx="0" cy="575342"/>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Right Brace 6"/>
          <p:cNvSpPr/>
          <p:nvPr/>
        </p:nvSpPr>
        <p:spPr>
          <a:xfrm>
            <a:off x="5491720" y="3813655"/>
            <a:ext cx="303962" cy="4953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8" name="TextBox 7"/>
          <p:cNvSpPr txBox="1"/>
          <p:nvPr/>
        </p:nvSpPr>
        <p:spPr>
          <a:xfrm>
            <a:off x="5921188" y="3461140"/>
            <a:ext cx="5432612" cy="1200329"/>
          </a:xfrm>
          <a:prstGeom prst="rect">
            <a:avLst/>
          </a:prstGeom>
          <a:solidFill>
            <a:srgbClr val="FFFF00"/>
          </a:solidFill>
        </p:spPr>
        <p:txBody>
          <a:bodyPr wrap="square" rtlCol="0">
            <a:spAutoFit/>
          </a:bodyPr>
          <a:lstStyle/>
          <a:p>
            <a:r>
              <a:rPr lang="en-US" dirty="0" smtClean="0"/>
              <a:t>A lexer grammar describes how ANTLR should break the input into pieces (tokens). This description is accomplished using lexer rules. The form of a token is expressed using regular expressions.</a:t>
            </a:r>
            <a:endParaRPr lang="en-US" dirty="0"/>
          </a:p>
        </p:txBody>
      </p:sp>
    </p:spTree>
    <p:extLst>
      <p:ext uri="{BB962C8B-B14F-4D97-AF65-F5344CB8AC3E}">
        <p14:creationId xmlns:p14="http://schemas.microsoft.com/office/powerpoint/2010/main" val="159522178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32170" y="1781986"/>
            <a:ext cx="514350" cy="64633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18719" y="1781986"/>
            <a:ext cx="2602021" cy="64633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318719" y="1781986"/>
            <a:ext cx="3550711" cy="646331"/>
          </a:xfrm>
          <a:prstGeom prst="rect">
            <a:avLst/>
          </a:prstGeom>
          <a:ln>
            <a:noFill/>
          </a:ln>
        </p:spPr>
        <p:txBody>
          <a:bodyPr wrap="square">
            <a:spAutoFit/>
          </a:bodyPr>
          <a:lstStyle/>
          <a:p>
            <a:r>
              <a:rPr lang="en-US" sz="3600" dirty="0" smtClean="0"/>
              <a:t>A * comment </a:t>
            </a:r>
            <a:r>
              <a:rPr lang="en-US" sz="3600" dirty="0"/>
              <a:t>*/</a:t>
            </a:r>
          </a:p>
        </p:txBody>
      </p:sp>
      <p:cxnSp>
        <p:nvCxnSpPr>
          <p:cNvPr id="8" name="Straight Arrow Connector 7"/>
          <p:cNvCxnSpPr/>
          <p:nvPr/>
        </p:nvCxnSpPr>
        <p:spPr>
          <a:xfrm flipH="1">
            <a:off x="3703320" y="2428317"/>
            <a:ext cx="754380" cy="817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270310" y="3246120"/>
            <a:ext cx="712696" cy="369332"/>
          </a:xfrm>
          <a:prstGeom prst="rect">
            <a:avLst/>
          </a:prstGeom>
          <a:noFill/>
        </p:spPr>
        <p:txBody>
          <a:bodyPr wrap="none" rtlCol="0">
            <a:spAutoFit/>
          </a:bodyPr>
          <a:lstStyle/>
          <a:p>
            <a:r>
              <a:rPr lang="en-US" dirty="0" smtClean="0"/>
              <a:t>string</a:t>
            </a:r>
            <a:endParaRPr lang="en-US" dirty="0"/>
          </a:p>
        </p:txBody>
      </p:sp>
      <p:cxnSp>
        <p:nvCxnSpPr>
          <p:cNvPr id="11" name="Straight Arrow Connector 10"/>
          <p:cNvCxnSpPr>
            <a:stCxn id="6" idx="2"/>
          </p:cNvCxnSpPr>
          <p:nvPr/>
        </p:nvCxnSpPr>
        <p:spPr>
          <a:xfrm>
            <a:off x="6189345" y="2428317"/>
            <a:ext cx="531495" cy="783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305341" y="3246120"/>
            <a:ext cx="1034963" cy="369332"/>
          </a:xfrm>
          <a:prstGeom prst="rect">
            <a:avLst/>
          </a:prstGeom>
          <a:noFill/>
        </p:spPr>
        <p:txBody>
          <a:bodyPr wrap="none" rtlCol="0">
            <a:spAutoFit/>
          </a:bodyPr>
          <a:lstStyle/>
          <a:p>
            <a:r>
              <a:rPr lang="en-US" dirty="0" smtClean="0"/>
              <a:t>delimiter</a:t>
            </a:r>
            <a:endParaRPr lang="en-US" dirty="0"/>
          </a:p>
        </p:txBody>
      </p:sp>
    </p:spTree>
    <p:extLst>
      <p:ext uri="{BB962C8B-B14F-4D97-AF65-F5344CB8AC3E}">
        <p14:creationId xmlns:p14="http://schemas.microsoft.com/office/powerpoint/2010/main" val="194730922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93139" y="1587676"/>
            <a:ext cx="1818967" cy="369332"/>
          </a:xfrm>
          <a:prstGeom prst="rect">
            <a:avLst/>
          </a:prstGeom>
          <a:ln>
            <a:solidFill>
              <a:schemeClr val="bg1">
                <a:lumMod val="65000"/>
              </a:schemeClr>
            </a:solidFill>
          </a:ln>
        </p:spPr>
        <p:txBody>
          <a:bodyPr wrap="square">
            <a:spAutoFit/>
          </a:bodyPr>
          <a:lstStyle/>
          <a:p>
            <a:r>
              <a:rPr lang="en-US" dirty="0" smtClean="0"/>
              <a:t>A * comment </a:t>
            </a:r>
            <a:r>
              <a:rPr lang="en-US" dirty="0"/>
              <a:t>*/</a:t>
            </a:r>
          </a:p>
        </p:txBody>
      </p:sp>
      <p:sp>
        <p:nvSpPr>
          <p:cNvPr id="7" name="TextBox 6"/>
          <p:cNvSpPr txBox="1"/>
          <p:nvPr/>
        </p:nvSpPr>
        <p:spPr>
          <a:xfrm>
            <a:off x="4315877" y="1240124"/>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4247029" y="2409159"/>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endCxn id="8" idx="0"/>
          </p:cNvCxnSpPr>
          <p:nvPr/>
        </p:nvCxnSpPr>
        <p:spPr>
          <a:xfrm flipH="1">
            <a:off x="5302624" y="197616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5302624" y="3108406"/>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578224" y="537210"/>
            <a:ext cx="2641381" cy="200507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parser grammar </a:t>
            </a:r>
            <a:r>
              <a:rPr lang="en-US" sz="1400" dirty="0" err="1">
                <a:solidFill>
                  <a:schemeClr val="tx1"/>
                </a:solidFill>
              </a:rPr>
              <a:t>MyParser</a:t>
            </a:r>
            <a:r>
              <a:rPr lang="en-US" sz="1400" dirty="0">
                <a:solidFill>
                  <a:schemeClr val="tx1"/>
                </a:solidFill>
              </a:rPr>
              <a:t>;   	</a:t>
            </a:r>
          </a:p>
          <a:p>
            <a:r>
              <a:rPr lang="en-US" sz="1400" dirty="0" smtClean="0">
                <a:solidFill>
                  <a:schemeClr val="tx1"/>
                </a:solidFill>
              </a:rPr>
              <a:t>options </a:t>
            </a:r>
            <a:r>
              <a:rPr lang="en-US" sz="1400" dirty="0">
                <a:solidFill>
                  <a:schemeClr val="tx1"/>
                </a:solidFill>
              </a:rPr>
              <a:t>{ </a:t>
            </a:r>
            <a:r>
              <a:rPr lang="en-US" sz="1400" dirty="0" err="1" smtClean="0">
                <a:solidFill>
                  <a:schemeClr val="tx1"/>
                </a:solidFill>
              </a:rPr>
              <a:t>tokenVocab</a:t>
            </a:r>
            <a:r>
              <a:rPr lang="en-US" sz="1400" dirty="0" smtClean="0">
                <a:solidFill>
                  <a:schemeClr val="tx1"/>
                </a:solidFill>
              </a:rPr>
              <a:t>=</a:t>
            </a:r>
            <a:r>
              <a:rPr lang="en-US" sz="1400" dirty="0" err="1" smtClean="0">
                <a:solidFill>
                  <a:schemeClr val="tx1"/>
                </a:solidFill>
              </a:rPr>
              <a:t>MyLexer</a:t>
            </a:r>
            <a:r>
              <a:rPr lang="en-US" sz="1400" dirty="0" smtClean="0">
                <a:solidFill>
                  <a:schemeClr val="tx1"/>
                </a:solidFill>
              </a:rPr>
              <a:t>; }</a:t>
            </a:r>
            <a:r>
              <a:rPr lang="en-US" sz="1400" dirty="0">
                <a:solidFill>
                  <a:schemeClr val="tx1"/>
                </a:solidFill>
              </a:rPr>
              <a:t>	</a:t>
            </a:r>
          </a:p>
          <a:p>
            <a:r>
              <a:rPr lang="en-US" sz="1400" dirty="0" smtClean="0">
                <a:solidFill>
                  <a:schemeClr val="tx1"/>
                </a:solidFill>
              </a:rPr>
              <a:t>input </a:t>
            </a:r>
            <a:r>
              <a:rPr lang="en-US" sz="1400" dirty="0">
                <a:solidFill>
                  <a:schemeClr val="tx1"/>
                </a:solidFill>
              </a:rPr>
              <a:t>: (string | delimiter)* ;</a:t>
            </a:r>
          </a:p>
          <a:p>
            <a:endParaRPr lang="en-US" sz="1400" dirty="0">
              <a:solidFill>
                <a:schemeClr val="tx1"/>
              </a:solidFill>
            </a:endParaRPr>
          </a:p>
          <a:p>
            <a:r>
              <a:rPr lang="en-US" sz="1400" dirty="0">
                <a:solidFill>
                  <a:schemeClr val="tx1"/>
                </a:solidFill>
              </a:rPr>
              <a:t>string : STRING ;</a:t>
            </a:r>
          </a:p>
          <a:p>
            <a:endParaRPr lang="en-US" sz="1400" dirty="0">
              <a:solidFill>
                <a:schemeClr val="tx1"/>
              </a:solidFill>
            </a:endParaRPr>
          </a:p>
          <a:p>
            <a:r>
              <a:rPr lang="en-US" sz="1400" dirty="0">
                <a:solidFill>
                  <a:schemeClr val="tx1"/>
                </a:solidFill>
              </a:rPr>
              <a:t>delimiter : DELIMITER ;</a:t>
            </a:r>
          </a:p>
        </p:txBody>
      </p:sp>
      <p:sp>
        <p:nvSpPr>
          <p:cNvPr id="12" name="Rectangle 11"/>
          <p:cNvSpPr/>
          <p:nvPr/>
        </p:nvSpPr>
        <p:spPr>
          <a:xfrm>
            <a:off x="1108414" y="3181023"/>
            <a:ext cx="2111189" cy="106857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400" dirty="0">
                <a:solidFill>
                  <a:schemeClr val="tx1"/>
                </a:solidFill>
              </a:rPr>
              <a:t>lexer grammar MyLexer;    </a:t>
            </a:r>
            <a:endParaRPr lang="sv-SE" sz="1400" dirty="0" smtClean="0">
              <a:solidFill>
                <a:schemeClr val="tx1"/>
              </a:solidFill>
            </a:endParaRPr>
          </a:p>
          <a:p>
            <a:endParaRPr lang="sv-SE" sz="1400" dirty="0">
              <a:solidFill>
                <a:schemeClr val="tx1"/>
              </a:solidFill>
            </a:endParaRPr>
          </a:p>
          <a:p>
            <a:r>
              <a:rPr lang="sv-SE" sz="1400" dirty="0" smtClean="0">
                <a:solidFill>
                  <a:schemeClr val="tx1"/>
                </a:solidFill>
              </a:rPr>
              <a:t>STRING     </a:t>
            </a:r>
            <a:r>
              <a:rPr lang="sv-SE" sz="1400" dirty="0">
                <a:solidFill>
                  <a:schemeClr val="tx1"/>
                </a:solidFill>
              </a:rPr>
              <a:t>: (~[/*])+ ;</a:t>
            </a:r>
          </a:p>
          <a:p>
            <a:endParaRPr lang="sv-SE" sz="1400" dirty="0">
              <a:solidFill>
                <a:schemeClr val="tx1"/>
              </a:solidFill>
            </a:endParaRPr>
          </a:p>
          <a:p>
            <a:r>
              <a:rPr lang="sv-SE" sz="1400" dirty="0">
                <a:solidFill>
                  <a:schemeClr val="tx1"/>
                </a:solidFill>
              </a:rPr>
              <a:t>DELIMETER  : '/*' ;</a:t>
            </a:r>
            <a:endParaRPr lang="en-US" sz="1400" dirty="0">
              <a:solidFill>
                <a:schemeClr val="tx1"/>
              </a:solidFill>
            </a:endParaRPr>
          </a:p>
        </p:txBody>
      </p:sp>
      <p:cxnSp>
        <p:nvCxnSpPr>
          <p:cNvPr id="13" name="Straight Arrow Connector 12"/>
          <p:cNvCxnSpPr>
            <a:stCxn id="11" idx="3"/>
          </p:cNvCxnSpPr>
          <p:nvPr/>
        </p:nvCxnSpPr>
        <p:spPr>
          <a:xfrm>
            <a:off x="3219605" y="1539749"/>
            <a:ext cx="1027424" cy="1002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p:cNvCxnSpPr>
          <p:nvPr/>
        </p:nvCxnSpPr>
        <p:spPr>
          <a:xfrm flipV="1">
            <a:off x="3219603" y="2944907"/>
            <a:ext cx="1027426" cy="770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rotWithShape="1">
          <a:blip r:embed="rId2"/>
          <a:srcRect l="34734" t="5360" r="33666" b="69440"/>
          <a:stretch/>
        </p:blipFill>
        <p:spPr>
          <a:xfrm>
            <a:off x="3855929" y="3560557"/>
            <a:ext cx="3572430" cy="2374083"/>
          </a:xfrm>
          <a:prstGeom prst="rect">
            <a:avLst/>
          </a:prstGeom>
        </p:spPr>
      </p:pic>
      <p:sp>
        <p:nvSpPr>
          <p:cNvPr id="4" name="Left Brace 3"/>
          <p:cNvSpPr/>
          <p:nvPr/>
        </p:nvSpPr>
        <p:spPr>
          <a:xfrm rot="16200000">
            <a:off x="4782558" y="5037921"/>
            <a:ext cx="502920" cy="235617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p:cNvSpPr txBox="1"/>
          <p:nvPr/>
        </p:nvSpPr>
        <p:spPr>
          <a:xfrm>
            <a:off x="4544985" y="6461179"/>
            <a:ext cx="977512" cy="369332"/>
          </a:xfrm>
          <a:prstGeom prst="rect">
            <a:avLst/>
          </a:prstGeom>
          <a:noFill/>
        </p:spPr>
        <p:txBody>
          <a:bodyPr wrap="none" rtlCol="0">
            <a:spAutoFit/>
          </a:bodyPr>
          <a:lstStyle/>
          <a:p>
            <a:r>
              <a:rPr lang="en-US" b="1" dirty="0" smtClean="0">
                <a:solidFill>
                  <a:srgbClr val="FF0000"/>
                </a:solidFill>
              </a:rPr>
              <a:t>WRONG</a:t>
            </a:r>
            <a:endParaRPr lang="en-US" b="1" dirty="0">
              <a:solidFill>
                <a:srgbClr val="FF0000"/>
              </a:solidFill>
            </a:endParaRPr>
          </a:p>
        </p:txBody>
      </p:sp>
      <p:sp>
        <p:nvSpPr>
          <p:cNvPr id="2" name="Rectangle 1"/>
          <p:cNvSpPr/>
          <p:nvPr/>
        </p:nvSpPr>
        <p:spPr>
          <a:xfrm>
            <a:off x="8064685" y="5565308"/>
            <a:ext cx="3040063" cy="369332"/>
          </a:xfrm>
          <a:prstGeom prst="rect">
            <a:avLst/>
          </a:prstGeom>
          <a:solidFill>
            <a:srgbClr val="FF0000"/>
          </a:solidFill>
        </p:spPr>
        <p:txBody>
          <a:bodyPr wrap="none">
            <a:spAutoFit/>
          </a:bodyPr>
          <a:lstStyle/>
          <a:p>
            <a:r>
              <a:rPr lang="en-US" b="1" dirty="0">
                <a:solidFill>
                  <a:schemeClr val="bg1"/>
                </a:solidFill>
              </a:rPr>
              <a:t>token recognition error at: '* '</a:t>
            </a:r>
          </a:p>
        </p:txBody>
      </p:sp>
      <p:sp>
        <p:nvSpPr>
          <p:cNvPr id="16" name="TextBox 15"/>
          <p:cNvSpPr txBox="1"/>
          <p:nvPr/>
        </p:nvSpPr>
        <p:spPr>
          <a:xfrm>
            <a:off x="7809486" y="4249602"/>
            <a:ext cx="1775230" cy="369332"/>
          </a:xfrm>
          <a:prstGeom prst="rect">
            <a:avLst/>
          </a:prstGeom>
          <a:noFill/>
        </p:spPr>
        <p:txBody>
          <a:bodyPr wrap="none" rtlCol="0">
            <a:spAutoFit/>
          </a:bodyPr>
          <a:lstStyle/>
          <a:p>
            <a:r>
              <a:rPr lang="en-US" dirty="0" smtClean="0"/>
              <a:t>See example12.2</a:t>
            </a:r>
            <a:endParaRPr lang="en-US" dirty="0"/>
          </a:p>
        </p:txBody>
      </p:sp>
    </p:spTree>
    <p:extLst>
      <p:ext uri="{BB962C8B-B14F-4D97-AF65-F5344CB8AC3E}">
        <p14:creationId xmlns:p14="http://schemas.microsoft.com/office/powerpoint/2010/main" val="24526156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89025" y="2720340"/>
            <a:ext cx="3557395" cy="3886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Here's the problem</a:t>
            </a:r>
            <a:endParaRPr lang="en-US" dirty="0"/>
          </a:p>
        </p:txBody>
      </p:sp>
      <p:sp>
        <p:nvSpPr>
          <p:cNvPr id="4" name="TextBox 3"/>
          <p:cNvSpPr txBox="1"/>
          <p:nvPr/>
        </p:nvSpPr>
        <p:spPr>
          <a:xfrm>
            <a:off x="2089025" y="2184088"/>
            <a:ext cx="3557395" cy="1477328"/>
          </a:xfrm>
          <a:prstGeom prst="rect">
            <a:avLst/>
          </a:prstGeom>
          <a:noFill/>
          <a:ln>
            <a:solidFill>
              <a:schemeClr val="tx1"/>
            </a:solidFill>
          </a:ln>
        </p:spPr>
        <p:txBody>
          <a:bodyPr wrap="square" rtlCol="0">
            <a:spAutoFit/>
          </a:bodyPr>
          <a:lstStyle/>
          <a:p>
            <a:pPr defTabSz="820738"/>
            <a:r>
              <a:rPr lang="sv-SE" dirty="0">
                <a:latin typeface="Courier New" panose="02070309020205020404" pitchFamily="49" charset="0"/>
                <a:cs typeface="Courier New" panose="02070309020205020404" pitchFamily="49" charset="0"/>
              </a:rPr>
              <a:t>lexer grammar MyLexer;    				</a:t>
            </a:r>
          </a:p>
          <a:p>
            <a:pPr defTabSz="820738"/>
            <a:r>
              <a:rPr lang="sv-SE" dirty="0" smtClean="0">
                <a:latin typeface="Courier New" panose="02070309020205020404" pitchFamily="49" charset="0"/>
                <a:cs typeface="Courier New" panose="02070309020205020404" pitchFamily="49" charset="0"/>
              </a:rPr>
              <a:t>STRING     </a:t>
            </a:r>
            <a:r>
              <a:rPr lang="sv-SE" dirty="0">
                <a:latin typeface="Courier New" panose="02070309020205020404" pitchFamily="49" charset="0"/>
                <a:cs typeface="Courier New" panose="02070309020205020404" pitchFamily="49" charset="0"/>
              </a:rPr>
              <a:t>: (~[*/])+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DELIMITER  : '*/' ;</a:t>
            </a:r>
            <a:endParaRPr lang="en-US" i="1" dirty="0" smtClean="0">
              <a:latin typeface="Courier New" panose="02070309020205020404" pitchFamily="49" charset="0"/>
              <a:cs typeface="Courier New" panose="02070309020205020404" pitchFamily="49" charset="0"/>
            </a:endParaRPr>
          </a:p>
        </p:txBody>
      </p:sp>
      <p:sp>
        <p:nvSpPr>
          <p:cNvPr id="6" name="TextBox 5"/>
          <p:cNvSpPr txBox="1"/>
          <p:nvPr/>
        </p:nvSpPr>
        <p:spPr>
          <a:xfrm>
            <a:off x="5863591" y="2720340"/>
            <a:ext cx="5920740" cy="2031325"/>
          </a:xfrm>
          <a:prstGeom prst="rect">
            <a:avLst/>
          </a:prstGeom>
          <a:noFill/>
        </p:spPr>
        <p:txBody>
          <a:bodyPr wrap="square" rtlCol="0">
            <a:spAutoFit/>
          </a:bodyPr>
          <a:lstStyle/>
          <a:p>
            <a:r>
              <a:rPr lang="en-US" dirty="0" smtClean="0"/>
              <a:t>This rule is not saying this: There must not be an asterisk followed by a forward slash. Rather, the rule is saying this: There must not be an asterisk. There must not be a forward slash.</a:t>
            </a:r>
          </a:p>
          <a:p>
            <a:endParaRPr lang="en-US" dirty="0"/>
          </a:p>
          <a:p>
            <a:r>
              <a:rPr lang="en-US" dirty="0" smtClean="0"/>
              <a:t>Consequently, our parser incorrectly parses perfectly fine input.</a:t>
            </a:r>
            <a:endParaRPr lang="en-US" dirty="0"/>
          </a:p>
        </p:txBody>
      </p:sp>
    </p:spTree>
    <p:extLst>
      <p:ext uri="{BB962C8B-B14F-4D97-AF65-F5344CB8AC3E}">
        <p14:creationId xmlns:p14="http://schemas.microsoft.com/office/powerpoint/2010/main" val="42227719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solution</a:t>
            </a:r>
            <a:endParaRPr lang="en-US" dirty="0"/>
          </a:p>
        </p:txBody>
      </p:sp>
      <p:sp>
        <p:nvSpPr>
          <p:cNvPr id="3" name="TextBox 2"/>
          <p:cNvSpPr txBox="1"/>
          <p:nvPr/>
        </p:nvSpPr>
        <p:spPr>
          <a:xfrm>
            <a:off x="2308861" y="2926080"/>
            <a:ext cx="5966459" cy="646331"/>
          </a:xfrm>
          <a:prstGeom prst="rect">
            <a:avLst/>
          </a:prstGeom>
          <a:noFill/>
          <a:ln>
            <a:solidFill>
              <a:schemeClr val="bg1">
                <a:lumMod val="75000"/>
              </a:schemeClr>
            </a:solidFill>
          </a:ln>
        </p:spPr>
        <p:txBody>
          <a:bodyPr wrap="square" rtlCol="0">
            <a:spAutoFit/>
          </a:bodyPr>
          <a:lstStyle/>
          <a:p>
            <a:r>
              <a:rPr lang="en-US" dirty="0" smtClean="0"/>
              <a:t>The ANTLR grammar is unable to express this rule: A STRING contains one or more characters, except for the pair */</a:t>
            </a:r>
            <a:endParaRPr lang="en-US" dirty="0"/>
          </a:p>
        </p:txBody>
      </p:sp>
      <p:pic>
        <p:nvPicPr>
          <p:cNvPr id="1026" name="Picture 2" descr="http://vignette4.wikia.nocookie.net/icarly/images/3/37/Sad-face.png/revision/latest?cb=201207292214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964" y="4042055"/>
            <a:ext cx="1800225"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7772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fragment</a:t>
            </a:r>
            <a:endParaRPr lang="en-US" dirty="0"/>
          </a:p>
        </p:txBody>
      </p:sp>
    </p:spTree>
    <p:extLst>
      <p:ext uri="{BB962C8B-B14F-4D97-AF65-F5344CB8AC3E}">
        <p14:creationId xmlns:p14="http://schemas.microsoft.com/office/powerpoint/2010/main" val="312370064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Fragment</a:t>
            </a:r>
            <a:endParaRPr lang="en-US" dirty="0"/>
          </a:p>
        </p:txBody>
      </p:sp>
      <p:sp>
        <p:nvSpPr>
          <p:cNvPr id="4" name="Content Placeholder 3"/>
          <p:cNvSpPr>
            <a:spLocks noGrp="1"/>
          </p:cNvSpPr>
          <p:nvPr>
            <p:ph idx="1"/>
          </p:nvPr>
        </p:nvSpPr>
        <p:spPr>
          <a:xfrm>
            <a:off x="838200" y="1825625"/>
            <a:ext cx="10515600" cy="2235387"/>
          </a:xfrm>
        </p:spPr>
        <p:txBody>
          <a:bodyPr/>
          <a:lstStyle/>
          <a:p>
            <a:r>
              <a:rPr lang="en-US" dirty="0"/>
              <a:t>The lexer uses your lexer rules to tokenize the input.</a:t>
            </a:r>
          </a:p>
          <a:p>
            <a:r>
              <a:rPr lang="en-US" dirty="0"/>
              <a:t>Sometimes you want to create a lexer rule, but you don't want the lexer to use it to tokenize the input. Rather, it is simply to be used to help write another lexer rule. To indicate that it is simply a helper, precede it with </a:t>
            </a:r>
            <a:r>
              <a:rPr lang="en-US" b="1" dirty="0"/>
              <a:t>fragment</a:t>
            </a:r>
            <a:r>
              <a:rPr lang="en-US" dirty="0" smtClean="0"/>
              <a:t>.</a:t>
            </a:r>
            <a:endParaRPr lang="en-US" dirty="0"/>
          </a:p>
        </p:txBody>
      </p:sp>
      <p:sp>
        <p:nvSpPr>
          <p:cNvPr id="5" name="Rectangle 4"/>
          <p:cNvSpPr/>
          <p:nvPr/>
        </p:nvSpPr>
        <p:spPr>
          <a:xfrm>
            <a:off x="2722658" y="4259449"/>
            <a:ext cx="3406702" cy="1477328"/>
          </a:xfrm>
          <a:prstGeom prst="rect">
            <a:avLst/>
          </a:prstGeom>
          <a:ln>
            <a:solidFill>
              <a:schemeClr val="bg1">
                <a:lumMod val="75000"/>
              </a:schemeClr>
            </a:solidFill>
          </a:ln>
        </p:spPr>
        <p:txBody>
          <a:bodyPr wrap="none">
            <a:spAutoFit/>
          </a:bodyPr>
          <a:lstStyle/>
          <a:p>
            <a:r>
              <a:rPr lang="en-US" dirty="0" smtClean="0"/>
              <a:t>NAME   </a:t>
            </a:r>
            <a:r>
              <a:rPr lang="en-US" b="1" dirty="0"/>
              <a:t>:</a:t>
            </a:r>
            <a:r>
              <a:rPr lang="en-US" dirty="0"/>
              <a:t>  ALPHA (ALPHA|DIGIT)* </a:t>
            </a:r>
            <a:r>
              <a:rPr lang="en-US" b="1" dirty="0" smtClean="0"/>
              <a:t>;</a:t>
            </a:r>
          </a:p>
          <a:p>
            <a:endParaRPr lang="en-US" dirty="0"/>
          </a:p>
          <a:p>
            <a:r>
              <a:rPr lang="en-US" b="1" dirty="0" smtClean="0"/>
              <a:t>fragment </a:t>
            </a:r>
            <a:r>
              <a:rPr lang="en-US" dirty="0" smtClean="0"/>
              <a:t>ALPHA   </a:t>
            </a:r>
            <a:r>
              <a:rPr lang="en-US" b="1" dirty="0"/>
              <a:t>:</a:t>
            </a:r>
            <a:r>
              <a:rPr lang="en-US" dirty="0"/>
              <a:t>  [a-</a:t>
            </a:r>
            <a:r>
              <a:rPr lang="en-US" dirty="0" err="1"/>
              <a:t>zA</a:t>
            </a:r>
            <a:r>
              <a:rPr lang="en-US" dirty="0"/>
              <a:t>-Z] </a:t>
            </a:r>
            <a:r>
              <a:rPr lang="en-US" b="1" dirty="0"/>
              <a:t>;</a:t>
            </a:r>
          </a:p>
          <a:p>
            <a:endParaRPr lang="en-US" dirty="0"/>
          </a:p>
          <a:p>
            <a:r>
              <a:rPr lang="en-US" b="1" dirty="0" smtClean="0"/>
              <a:t>fragment </a:t>
            </a:r>
            <a:r>
              <a:rPr lang="en-US" dirty="0" smtClean="0"/>
              <a:t>DIGIT     </a:t>
            </a:r>
            <a:r>
              <a:rPr lang="en-US" b="1" dirty="0" smtClean="0"/>
              <a:t>:</a:t>
            </a:r>
            <a:r>
              <a:rPr lang="en-US" dirty="0" smtClean="0"/>
              <a:t>  </a:t>
            </a:r>
            <a:r>
              <a:rPr lang="en-US" dirty="0"/>
              <a:t>[0-9] </a:t>
            </a:r>
            <a:r>
              <a:rPr lang="en-US" b="1" dirty="0"/>
              <a:t>;</a:t>
            </a:r>
          </a:p>
        </p:txBody>
      </p:sp>
      <p:cxnSp>
        <p:nvCxnSpPr>
          <p:cNvPr id="6" name="Straight Arrow Connector 5"/>
          <p:cNvCxnSpPr>
            <a:endCxn id="5" idx="1"/>
          </p:cNvCxnSpPr>
          <p:nvPr/>
        </p:nvCxnSpPr>
        <p:spPr>
          <a:xfrm flipV="1">
            <a:off x="1973887" y="4998113"/>
            <a:ext cx="748771" cy="400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982450" y="5411867"/>
            <a:ext cx="740208" cy="91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7463" y="5198276"/>
            <a:ext cx="1305165" cy="369332"/>
          </a:xfrm>
          <a:prstGeom prst="rect">
            <a:avLst/>
          </a:prstGeom>
          <a:noFill/>
        </p:spPr>
        <p:txBody>
          <a:bodyPr wrap="none" rtlCol="0">
            <a:spAutoFit/>
          </a:bodyPr>
          <a:lstStyle/>
          <a:p>
            <a:r>
              <a:rPr lang="en-US" dirty="0" smtClean="0"/>
              <a:t>helper rules</a:t>
            </a:r>
            <a:endParaRPr lang="en-US" dirty="0"/>
          </a:p>
        </p:txBody>
      </p:sp>
      <p:cxnSp>
        <p:nvCxnSpPr>
          <p:cNvPr id="9" name="Straight Arrow Connector 8"/>
          <p:cNvCxnSpPr/>
          <p:nvPr/>
        </p:nvCxnSpPr>
        <p:spPr>
          <a:xfrm flipH="1">
            <a:off x="6358590" y="4392465"/>
            <a:ext cx="696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29824" y="4195949"/>
            <a:ext cx="3808505" cy="646331"/>
          </a:xfrm>
          <a:prstGeom prst="rect">
            <a:avLst/>
          </a:prstGeom>
          <a:noFill/>
        </p:spPr>
        <p:txBody>
          <a:bodyPr wrap="square" rtlCol="0">
            <a:spAutoFit/>
          </a:bodyPr>
          <a:lstStyle/>
          <a:p>
            <a:r>
              <a:rPr lang="en-US" dirty="0" smtClean="0"/>
              <a:t>This rule is used to tokenize the input; it uses two helper rules.</a:t>
            </a:r>
            <a:endParaRPr lang="en-US" dirty="0"/>
          </a:p>
        </p:txBody>
      </p:sp>
    </p:spTree>
    <p:extLst>
      <p:ext uri="{BB962C8B-B14F-4D97-AF65-F5344CB8AC3E}">
        <p14:creationId xmlns:p14="http://schemas.microsoft.com/office/powerpoint/2010/main" val="54749857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lexer rule for a name</a:t>
            </a:r>
            <a:endParaRPr lang="en-US" dirty="0"/>
          </a:p>
        </p:txBody>
      </p:sp>
      <p:sp>
        <p:nvSpPr>
          <p:cNvPr id="3" name="Content Placeholder 2"/>
          <p:cNvSpPr>
            <a:spLocks noGrp="1"/>
          </p:cNvSpPr>
          <p:nvPr>
            <p:ph idx="1"/>
          </p:nvPr>
        </p:nvSpPr>
        <p:spPr>
          <a:xfrm>
            <a:off x="838200" y="1825625"/>
            <a:ext cx="10515600" cy="2163445"/>
          </a:xfrm>
        </p:spPr>
        <p:txBody>
          <a:bodyPr/>
          <a:lstStyle/>
          <a:p>
            <a:r>
              <a:rPr lang="en-US" dirty="0" smtClean="0"/>
              <a:t>The input contains a name.</a:t>
            </a:r>
          </a:p>
          <a:p>
            <a:r>
              <a:rPr lang="en-US" dirty="0" smtClean="0"/>
              <a:t>A name must begin with a letter. After that there may be zero or more letters and/or digits.</a:t>
            </a:r>
          </a:p>
          <a:p>
            <a:r>
              <a:rPr lang="en-US" dirty="0" smtClean="0"/>
              <a:t>Here is a legal name: </a:t>
            </a:r>
            <a:r>
              <a:rPr lang="en-US" dirty="0" smtClean="0">
                <a:latin typeface="Courier New" panose="02070309020205020404" pitchFamily="49" charset="0"/>
                <a:cs typeface="Courier New" panose="02070309020205020404" pitchFamily="49" charset="0"/>
              </a:rPr>
              <a:t>Building8</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900033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4" name="TextBox 3"/>
          <p:cNvSpPr txBox="1"/>
          <p:nvPr/>
        </p:nvSpPr>
        <p:spPr>
          <a:xfrm>
            <a:off x="2089024" y="2184088"/>
            <a:ext cx="5249035" cy="203132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NAME  </a:t>
            </a:r>
            <a:r>
              <a:rPr lang="pl-PL" dirty="0">
                <a:latin typeface="Courier New" panose="02070309020205020404" pitchFamily="49" charset="0"/>
                <a:cs typeface="Courier New" panose="02070309020205020404" pitchFamily="49" charset="0"/>
              </a:rPr>
              <a:t>: ALPHA (ALPHA | DIGIT)* ;</a:t>
            </a:r>
          </a:p>
          <a:p>
            <a:pPr defTabSz="820738"/>
            <a:r>
              <a:rPr lang="pl-PL" dirty="0">
                <a:latin typeface="Courier New" panose="02070309020205020404" pitchFamily="49" charset="0"/>
                <a:cs typeface="Courier New" panose="02070309020205020404" pitchFamily="49" charset="0"/>
              </a:rPr>
              <a:t>WS    : [ \t\r\n]+ -&gt; skip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fragment ALPHA : [a-zA-Z] ;</a:t>
            </a:r>
          </a:p>
          <a:p>
            <a:pPr defTabSz="820738"/>
            <a:r>
              <a:rPr lang="pl-PL" dirty="0">
                <a:latin typeface="Courier New" panose="02070309020205020404" pitchFamily="49" charset="0"/>
                <a:cs typeface="Courier New" panose="02070309020205020404" pitchFamily="49" charset="0"/>
              </a:rPr>
              <a:t>fragment DIGIT : [0-9]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549871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4" name="TextBox 3"/>
          <p:cNvSpPr txBox="1"/>
          <p:nvPr/>
        </p:nvSpPr>
        <p:spPr>
          <a:xfrm>
            <a:off x="2089024" y="2378398"/>
            <a:ext cx="5249035" cy="147732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parser grammar MyParser;    			</a:t>
            </a:r>
          </a:p>
          <a:p>
            <a:pPr defTabSz="820738"/>
            <a:r>
              <a:rPr lang="pl-PL" dirty="0" smtClean="0">
                <a:latin typeface="Courier New" panose="02070309020205020404" pitchFamily="49" charset="0"/>
                <a:cs typeface="Courier New" panose="02070309020205020404" pitchFamily="49" charset="0"/>
              </a:rPr>
              <a:t>options </a:t>
            </a:r>
            <a:r>
              <a:rPr lang="pl-PL" dirty="0">
                <a:latin typeface="Courier New" panose="02070309020205020404" pitchFamily="49" charset="0"/>
                <a:cs typeface="Courier New" panose="02070309020205020404" pitchFamily="49" charset="0"/>
              </a:rPr>
              <a:t>{ tokenVocab=MyLexer; }			</a:t>
            </a:r>
          </a:p>
          <a:p>
            <a:pPr defTabSz="820738"/>
            <a:r>
              <a:rPr lang="pl-PL" dirty="0" smtClean="0">
                <a:latin typeface="Courier New" panose="02070309020205020404" pitchFamily="49" charset="0"/>
                <a:cs typeface="Courier New" panose="02070309020205020404" pitchFamily="49" charset="0"/>
              </a:rPr>
              <a:t>name  </a:t>
            </a:r>
            <a:r>
              <a:rPr lang="pl-PL" dirty="0">
                <a:latin typeface="Courier New" panose="02070309020205020404" pitchFamily="49" charset="0"/>
                <a:cs typeface="Courier New" panose="02070309020205020404" pitchFamily="49" charset="0"/>
              </a:rPr>
              <a:t>: NAME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863928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4734" t="5840" r="52666" b="80480"/>
          <a:stretch/>
        </p:blipFill>
        <p:spPr>
          <a:xfrm>
            <a:off x="4057649" y="4046220"/>
            <a:ext cx="1869707" cy="1691640"/>
          </a:xfrm>
          <a:prstGeom prst="rect">
            <a:avLst/>
          </a:prstGeom>
        </p:spPr>
      </p:pic>
      <p:sp>
        <p:nvSpPr>
          <p:cNvPr id="4" name="Rectangle 3"/>
          <p:cNvSpPr/>
          <p:nvPr/>
        </p:nvSpPr>
        <p:spPr>
          <a:xfrm>
            <a:off x="4378228" y="916647"/>
            <a:ext cx="1051022" cy="369332"/>
          </a:xfrm>
          <a:prstGeom prst="rect">
            <a:avLst/>
          </a:prstGeom>
          <a:ln>
            <a:solidFill>
              <a:schemeClr val="bg1">
                <a:lumMod val="65000"/>
              </a:schemeClr>
            </a:solidFill>
          </a:ln>
        </p:spPr>
        <p:txBody>
          <a:bodyPr wrap="square">
            <a:spAutoFit/>
          </a:bodyPr>
          <a:lstStyle/>
          <a:p>
            <a:r>
              <a:rPr lang="en-US" dirty="0" smtClean="0"/>
              <a:t>Building8</a:t>
            </a:r>
          </a:p>
        </p:txBody>
      </p:sp>
      <p:sp>
        <p:nvSpPr>
          <p:cNvPr id="5" name="TextBox 4"/>
          <p:cNvSpPr txBox="1"/>
          <p:nvPr/>
        </p:nvSpPr>
        <p:spPr>
          <a:xfrm>
            <a:off x="4409962" y="562755"/>
            <a:ext cx="986745" cy="369332"/>
          </a:xfrm>
          <a:prstGeom prst="rect">
            <a:avLst/>
          </a:prstGeom>
          <a:noFill/>
        </p:spPr>
        <p:txBody>
          <a:bodyPr wrap="none" rtlCol="0">
            <a:spAutoFit/>
          </a:bodyPr>
          <a:lstStyle/>
          <a:p>
            <a:r>
              <a:rPr lang="en-US" dirty="0" smtClean="0"/>
              <a:t>input.txt</a:t>
            </a:r>
            <a:endParaRPr lang="en-US" dirty="0"/>
          </a:p>
        </p:txBody>
      </p:sp>
      <p:sp>
        <p:nvSpPr>
          <p:cNvPr id="6" name="Rectangle 5"/>
          <p:cNvSpPr/>
          <p:nvPr/>
        </p:nvSpPr>
        <p:spPr>
          <a:xfrm>
            <a:off x="3857064" y="231154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7" name="Straight Arrow Connector 6"/>
          <p:cNvCxnSpPr>
            <a:endCxn id="6" idx="0"/>
          </p:cNvCxnSpPr>
          <p:nvPr/>
        </p:nvCxnSpPr>
        <p:spPr>
          <a:xfrm>
            <a:off x="4912659" y="128597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2"/>
          </p:cNvCxnSpPr>
          <p:nvPr/>
        </p:nvCxnSpPr>
        <p:spPr>
          <a:xfrm>
            <a:off x="4912659" y="301079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4192250" y="6225988"/>
            <a:ext cx="1600503" cy="369332"/>
          </a:xfrm>
          <a:prstGeom prst="rect">
            <a:avLst/>
          </a:prstGeom>
          <a:noFill/>
        </p:spPr>
        <p:txBody>
          <a:bodyPr wrap="none" rtlCol="0">
            <a:spAutoFit/>
          </a:bodyPr>
          <a:lstStyle/>
          <a:p>
            <a:r>
              <a:rPr lang="en-US" dirty="0" smtClean="0"/>
              <a:t>See example13</a:t>
            </a:r>
            <a:endParaRPr lang="en-US" dirty="0"/>
          </a:p>
        </p:txBody>
      </p:sp>
    </p:spTree>
    <p:extLst>
      <p:ext uri="{BB962C8B-B14F-4D97-AF65-F5344CB8AC3E}">
        <p14:creationId xmlns:p14="http://schemas.microsoft.com/office/powerpoint/2010/main" val="118987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grammar</a:t>
            </a:r>
            <a:endParaRPr lang="en-US" dirty="0"/>
          </a:p>
        </p:txBody>
      </p:sp>
      <p:sp>
        <p:nvSpPr>
          <p:cNvPr id="3" name="Rectangle 2"/>
          <p:cNvSpPr/>
          <p:nvPr/>
        </p:nvSpPr>
        <p:spPr>
          <a:xfrm>
            <a:off x="3349687" y="3808537"/>
            <a:ext cx="2074798" cy="4953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lexer grammar</a:t>
            </a:r>
            <a:endParaRPr lang="en-US" dirty="0">
              <a:solidFill>
                <a:schemeClr val="tx1"/>
              </a:solidFill>
            </a:endParaRPr>
          </a:p>
        </p:txBody>
      </p:sp>
      <p:sp>
        <p:nvSpPr>
          <p:cNvPr id="4" name="Rectangle 3"/>
          <p:cNvSpPr/>
          <p:nvPr/>
        </p:nvSpPr>
        <p:spPr>
          <a:xfrm>
            <a:off x="3349687" y="2737895"/>
            <a:ext cx="2074798" cy="4953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 grammar</a:t>
            </a:r>
            <a:endParaRPr lang="en-US" dirty="0">
              <a:solidFill>
                <a:schemeClr val="tx1"/>
              </a:solidFill>
            </a:endParaRPr>
          </a:p>
        </p:txBody>
      </p:sp>
      <p:cxnSp>
        <p:nvCxnSpPr>
          <p:cNvPr id="5" name="Straight Connector 4"/>
          <p:cNvCxnSpPr>
            <a:endCxn id="4" idx="2"/>
          </p:cNvCxnSpPr>
          <p:nvPr/>
        </p:nvCxnSpPr>
        <p:spPr>
          <a:xfrm flipV="1">
            <a:off x="4387086" y="3233195"/>
            <a:ext cx="0" cy="575342"/>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4325817" y="3322726"/>
            <a:ext cx="792909" cy="369332"/>
          </a:xfrm>
          <a:prstGeom prst="rect">
            <a:avLst/>
          </a:prstGeom>
          <a:noFill/>
        </p:spPr>
        <p:txBody>
          <a:bodyPr wrap="none" rtlCol="0">
            <a:spAutoFit/>
          </a:bodyPr>
          <a:lstStyle/>
          <a:p>
            <a:r>
              <a:rPr lang="en-US" i="1" dirty="0" smtClean="0"/>
              <a:t>tokens</a:t>
            </a:r>
            <a:endParaRPr lang="en-US" i="1" dirty="0"/>
          </a:p>
        </p:txBody>
      </p:sp>
      <p:sp>
        <p:nvSpPr>
          <p:cNvPr id="7" name="Right Brace 6"/>
          <p:cNvSpPr/>
          <p:nvPr/>
        </p:nvSpPr>
        <p:spPr>
          <a:xfrm>
            <a:off x="5491720" y="2737895"/>
            <a:ext cx="303962" cy="4953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8" name="TextBox 7"/>
          <p:cNvSpPr txBox="1"/>
          <p:nvPr/>
        </p:nvSpPr>
        <p:spPr>
          <a:xfrm>
            <a:off x="5921188" y="2519850"/>
            <a:ext cx="5432612" cy="923330"/>
          </a:xfrm>
          <a:prstGeom prst="rect">
            <a:avLst/>
          </a:prstGeom>
          <a:solidFill>
            <a:srgbClr val="FFFF00"/>
          </a:solidFill>
        </p:spPr>
        <p:txBody>
          <a:bodyPr wrap="square" rtlCol="0">
            <a:spAutoFit/>
          </a:bodyPr>
          <a:lstStyle/>
          <a:p>
            <a:r>
              <a:rPr lang="en-US" dirty="0" smtClean="0"/>
              <a:t>A parser grammar describes </a:t>
            </a:r>
            <a:r>
              <a:rPr lang="en-US" smtClean="0"/>
              <a:t>how ANTLR </a:t>
            </a:r>
            <a:r>
              <a:rPr lang="en-US" dirty="0" smtClean="0"/>
              <a:t>should structure the tokens received from the lexer. This description is accomplished using parser rules. </a:t>
            </a:r>
            <a:endParaRPr lang="en-US" dirty="0"/>
          </a:p>
        </p:txBody>
      </p:sp>
    </p:spTree>
    <p:extLst>
      <p:ext uri="{BB962C8B-B14F-4D97-AF65-F5344CB8AC3E}">
        <p14:creationId xmlns:p14="http://schemas.microsoft.com/office/powerpoint/2010/main" val="407655477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Expressing Lexer Patterns using </a:t>
            </a:r>
            <a:br>
              <a:rPr lang="en-US" dirty="0" smtClean="0"/>
            </a:br>
            <a:r>
              <a:rPr lang="en-US" dirty="0" smtClean="0"/>
              <a:t>ANTLR </a:t>
            </a:r>
            <a:r>
              <a:rPr lang="en-US" dirty="0"/>
              <a:t>notation versus Regex notation</a:t>
            </a:r>
          </a:p>
        </p:txBody>
      </p:sp>
    </p:spTree>
    <p:extLst>
      <p:ext uri="{BB962C8B-B14F-4D97-AF65-F5344CB8AC3E}">
        <p14:creationId xmlns:p14="http://schemas.microsoft.com/office/powerpoint/2010/main" val="289399861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flipH="1">
            <a:off x="4478543" y="3988601"/>
            <a:ext cx="1722882" cy="2069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01425" y="3884189"/>
            <a:ext cx="1712200" cy="369332"/>
          </a:xfrm>
          <a:prstGeom prst="rect">
            <a:avLst/>
          </a:prstGeom>
          <a:noFill/>
        </p:spPr>
        <p:txBody>
          <a:bodyPr wrap="none" rtlCol="0">
            <a:spAutoFit/>
          </a:bodyPr>
          <a:lstStyle/>
          <a:p>
            <a:r>
              <a:rPr lang="en-US" dirty="0" smtClean="0"/>
              <a:t>ANTLR notation</a:t>
            </a:r>
            <a:endParaRPr lang="en-US" dirty="0"/>
          </a:p>
        </p:txBody>
      </p:sp>
      <p:sp>
        <p:nvSpPr>
          <p:cNvPr id="6" name="Right Arrow 5"/>
          <p:cNvSpPr/>
          <p:nvPr/>
        </p:nvSpPr>
        <p:spPr>
          <a:xfrm flipH="1">
            <a:off x="4715525" y="3381239"/>
            <a:ext cx="3472688" cy="2159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4715525" y="3653356"/>
            <a:ext cx="3472688" cy="2159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14883" y="3412473"/>
            <a:ext cx="1592167" cy="369332"/>
          </a:xfrm>
          <a:prstGeom prst="rect">
            <a:avLst/>
          </a:prstGeom>
          <a:noFill/>
        </p:spPr>
        <p:txBody>
          <a:bodyPr wrap="none" rtlCol="0">
            <a:spAutoFit/>
          </a:bodyPr>
          <a:lstStyle/>
          <a:p>
            <a:r>
              <a:rPr lang="en-US" dirty="0" smtClean="0"/>
              <a:t>Regex notation</a:t>
            </a:r>
            <a:endParaRPr lang="en-US" dirty="0"/>
          </a:p>
        </p:txBody>
      </p:sp>
      <p:sp>
        <p:nvSpPr>
          <p:cNvPr id="12" name="TextBox 11"/>
          <p:cNvSpPr txBox="1"/>
          <p:nvPr/>
        </p:nvSpPr>
        <p:spPr>
          <a:xfrm>
            <a:off x="1761371" y="2776193"/>
            <a:ext cx="3733038" cy="147732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685800"/>
            <a:r>
              <a:rPr lang="en-US" dirty="0" smtClean="0">
                <a:latin typeface="Courier New" panose="02070309020205020404" pitchFamily="49" charset="0"/>
                <a:cs typeface="Courier New" panose="02070309020205020404" pitchFamily="49" charset="0"/>
              </a:rPr>
              <a:t>ID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a:t>
            </a:r>
            <a:r>
              <a:rPr lang="en-US" b="1" dirty="0">
                <a:latin typeface="Courier New" panose="02070309020205020404" pitchFamily="49" charset="0"/>
                <a:cs typeface="Courier New" panose="02070309020205020404" pitchFamily="49" charset="0"/>
              </a:rPr>
              <a:t>;</a:t>
            </a:r>
          </a:p>
          <a:p>
            <a:pPr defTabSz="685800"/>
            <a:r>
              <a:rPr lang="en-US" dirty="0">
                <a:latin typeface="Courier New" panose="02070309020205020404" pitchFamily="49" charset="0"/>
                <a:cs typeface="Courier New" panose="02070309020205020404" pitchFamily="49" charset="0"/>
              </a:rPr>
              <a:t>INT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[0-9]+ </a:t>
            </a:r>
            <a:r>
              <a:rPr lang="en-US" b="1" dirty="0">
                <a:latin typeface="Courier New" panose="02070309020205020404" pitchFamily="49" charset="0"/>
                <a:cs typeface="Courier New" panose="02070309020205020404" pitchFamily="49" charset="0"/>
              </a:rPr>
              <a:t>;</a:t>
            </a:r>
          </a:p>
          <a:p>
            <a:pPr defTabSz="685800"/>
            <a:r>
              <a:rPr lang="en-US" dirty="0" smtClean="0">
                <a:latin typeface="Courier New" panose="02070309020205020404" pitchFamily="49" charset="0"/>
                <a:cs typeface="Courier New" panose="02070309020205020404" pitchFamily="49" charset="0"/>
              </a:rPr>
              <a:t>NL   </a:t>
            </a:r>
            <a:r>
              <a:rPr lang="en-US" b="1"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 '\n' </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Regex vs ANTLR notation</a:t>
            </a:r>
            <a:endParaRPr lang="en-US" dirty="0"/>
          </a:p>
        </p:txBody>
      </p:sp>
    </p:spTree>
    <p:extLst>
      <p:ext uri="{BB962C8B-B14F-4D97-AF65-F5344CB8AC3E}">
        <p14:creationId xmlns:p14="http://schemas.microsoft.com/office/powerpoint/2010/main" val="260200157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Whitespace</a:t>
            </a:r>
            <a:endParaRPr lang="en-US" dirty="0"/>
          </a:p>
        </p:txBody>
      </p:sp>
      <p:sp>
        <p:nvSpPr>
          <p:cNvPr id="4" name="Content Placeholder 3"/>
          <p:cNvSpPr>
            <a:spLocks noGrp="1"/>
          </p:cNvSpPr>
          <p:nvPr>
            <p:ph idx="1"/>
          </p:nvPr>
        </p:nvSpPr>
        <p:spPr>
          <a:xfrm>
            <a:off x="838200" y="1825625"/>
            <a:ext cx="10515600" cy="1509246"/>
          </a:xfrm>
        </p:spPr>
        <p:txBody>
          <a:bodyPr/>
          <a:lstStyle/>
          <a:p>
            <a:pPr marL="0" indent="0">
              <a:buNone/>
            </a:pPr>
            <a:r>
              <a:rPr lang="en-US" dirty="0"/>
              <a:t>Here are two equivalent ways to instruct ANTLR to discard whitespace (spaces, tabs, carriage return, and newlines</a:t>
            </a:r>
            <a:r>
              <a:rPr lang="en-US" dirty="0" smtClean="0"/>
              <a:t>):</a:t>
            </a:r>
            <a:endParaRPr lang="en-US" dirty="0"/>
          </a:p>
        </p:txBody>
      </p:sp>
      <p:sp>
        <p:nvSpPr>
          <p:cNvPr id="5" name="Rectangle 4"/>
          <p:cNvSpPr/>
          <p:nvPr/>
        </p:nvSpPr>
        <p:spPr>
          <a:xfrm>
            <a:off x="838200" y="3703551"/>
            <a:ext cx="10621369" cy="1384995"/>
          </a:xfrm>
          <a:prstGeom prst="rect">
            <a:avLst/>
          </a:prstGeom>
        </p:spPr>
        <p:txBody>
          <a:bodyPr wrap="none">
            <a:spAutoFit/>
          </a:bodyPr>
          <a:lstStyle/>
          <a:p>
            <a:pPr defTabSz="685800"/>
            <a:r>
              <a:rPr lang="en-US" sz="2000" dirty="0">
                <a:latin typeface="Courier New" panose="02070309020205020404" pitchFamily="49" charset="0"/>
                <a:cs typeface="Courier New" panose="02070309020205020404" pitchFamily="49" charset="0"/>
              </a:rPr>
              <a:t>WS  </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 '\t</a:t>
            </a:r>
            <a:r>
              <a:rPr lang="en-US" sz="2000" dirty="0" smtClean="0">
                <a:latin typeface="Courier New" panose="02070309020205020404" pitchFamily="49" charset="0"/>
                <a:cs typeface="Courier New" panose="02070309020205020404" pitchFamily="49" charset="0"/>
              </a:rPr>
              <a:t>' | '\r' | '\n')+  -&gt;  </a:t>
            </a:r>
            <a:r>
              <a:rPr lang="en-US" sz="2000" dirty="0">
                <a:latin typeface="Courier New" panose="02070309020205020404" pitchFamily="49" charset="0"/>
                <a:cs typeface="Courier New" panose="02070309020205020404" pitchFamily="49" charset="0"/>
              </a:rPr>
              <a:t>skip </a:t>
            </a:r>
            <a:r>
              <a:rPr lang="en-US" sz="2000" b="1" dirty="0" smtClean="0">
                <a:latin typeface="Courier New" panose="02070309020205020404" pitchFamily="49" charset="0"/>
                <a:cs typeface="Courier New" panose="02070309020205020404" pitchFamily="49" charset="0"/>
              </a:rPr>
              <a:t>;</a:t>
            </a:r>
            <a:r>
              <a:rPr lang="en-US" sz="2800" b="1" dirty="0" smtClean="0"/>
              <a:t>	// ANTLR notation</a:t>
            </a:r>
            <a:r>
              <a:rPr lang="en-US" sz="2800" dirty="0" smtClean="0"/>
              <a:t> </a:t>
            </a:r>
          </a:p>
          <a:p>
            <a:pPr defTabSz="685800"/>
            <a:endParaRPr lang="en-US" sz="2800" dirty="0"/>
          </a:p>
          <a:p>
            <a:pPr defTabSz="685800"/>
            <a:r>
              <a:rPr lang="en-US" sz="2000" dirty="0">
                <a:latin typeface="Courier New" panose="02070309020205020404" pitchFamily="49" charset="0"/>
                <a:cs typeface="Courier New" panose="02070309020205020404" pitchFamily="49" charset="0"/>
              </a:rPr>
              <a:t>WS  </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 \</a:t>
            </a:r>
            <a:r>
              <a:rPr lang="en-US" sz="2000" dirty="0" smtClean="0">
                <a:latin typeface="Courier New" panose="02070309020205020404" pitchFamily="49" charset="0"/>
                <a:cs typeface="Courier New" panose="02070309020205020404" pitchFamily="49" charset="0"/>
              </a:rPr>
              <a:t>t\r\n]+  -&gt;  skip </a:t>
            </a:r>
            <a:r>
              <a:rPr lang="en-US" sz="2000" b="1" dirty="0" smtClean="0">
                <a:latin typeface="Courier New" panose="02070309020205020404" pitchFamily="49" charset="0"/>
                <a:cs typeface="Courier New" panose="02070309020205020404" pitchFamily="49" charset="0"/>
              </a:rPr>
              <a:t>;</a:t>
            </a:r>
            <a:r>
              <a:rPr lang="en-US" sz="2800" b="1" dirty="0" smtClean="0"/>
              <a:t>		</a:t>
            </a:r>
            <a:r>
              <a:rPr lang="en-US" sz="2800" b="1" dirty="0"/>
              <a:t>	</a:t>
            </a:r>
            <a:r>
              <a:rPr lang="en-US" sz="2800" b="1" dirty="0" smtClean="0"/>
              <a:t>		// Regex notation</a:t>
            </a:r>
            <a:r>
              <a:rPr lang="en-US" sz="2800" dirty="0" smtClean="0"/>
              <a:t> </a:t>
            </a:r>
            <a:endParaRPr lang="en-US" sz="2800" dirty="0"/>
          </a:p>
        </p:txBody>
      </p:sp>
    </p:spTree>
    <p:extLst>
      <p:ext uri="{BB962C8B-B14F-4D97-AF65-F5344CB8AC3E}">
        <p14:creationId xmlns:p14="http://schemas.microsoft.com/office/powerpoint/2010/main" val="163978380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tokens</a:t>
            </a:r>
            <a:endParaRPr lang="en-US" dirty="0"/>
          </a:p>
        </p:txBody>
      </p:sp>
      <p:sp>
        <p:nvSpPr>
          <p:cNvPr id="3" name="Content Placeholder 2"/>
          <p:cNvSpPr>
            <a:spLocks noGrp="1"/>
          </p:cNvSpPr>
          <p:nvPr>
            <p:ph idx="1"/>
          </p:nvPr>
        </p:nvSpPr>
        <p:spPr>
          <a:xfrm>
            <a:off x="838200" y="1825625"/>
            <a:ext cx="10515600" cy="1401669"/>
          </a:xfrm>
        </p:spPr>
        <p:txBody>
          <a:bodyPr/>
          <a:lstStyle/>
          <a:p>
            <a:pPr marL="0" indent="0">
              <a:buNone/>
            </a:pPr>
            <a:r>
              <a:rPr lang="en-US" dirty="0"/>
              <a:t>Here are two equivalent ways to instruct ANTLR to create ID </a:t>
            </a:r>
            <a:r>
              <a:rPr lang="en-US" dirty="0" smtClean="0"/>
              <a:t>tokens:</a:t>
            </a:r>
            <a:endParaRPr lang="en-US" dirty="0"/>
          </a:p>
        </p:txBody>
      </p:sp>
      <p:sp>
        <p:nvSpPr>
          <p:cNvPr id="4" name="Rectangle 3"/>
          <p:cNvSpPr/>
          <p:nvPr/>
        </p:nvSpPr>
        <p:spPr>
          <a:xfrm>
            <a:off x="1006150" y="3415784"/>
            <a:ext cx="9236375" cy="1384995"/>
          </a:xfrm>
          <a:prstGeom prst="rect">
            <a:avLst/>
          </a:prstGeom>
        </p:spPr>
        <p:txBody>
          <a:bodyPr wrap="none">
            <a:spAutoFit/>
          </a:bodyPr>
          <a:lstStyle/>
          <a:p>
            <a:pPr defTabSz="685800"/>
            <a:r>
              <a:rPr lang="en-US" sz="2000" dirty="0" smtClean="0">
                <a:latin typeface="Courier New" panose="02070309020205020404" pitchFamily="49" charset="0"/>
                <a:cs typeface="Courier New" panose="02070309020205020404" pitchFamily="49" charset="0"/>
              </a:rPr>
              <a:t>ID  </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 .. 'z'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 .. 'Z')+   </a:t>
            </a:r>
            <a:r>
              <a:rPr lang="en-US" sz="2000" b="1" dirty="0" smtClean="0">
                <a:latin typeface="Courier New" panose="02070309020205020404" pitchFamily="49" charset="0"/>
                <a:cs typeface="Courier New" panose="02070309020205020404" pitchFamily="49" charset="0"/>
              </a:rPr>
              <a:t>;</a:t>
            </a:r>
            <a:r>
              <a:rPr lang="en-US" sz="2800" b="1" dirty="0" smtClean="0"/>
              <a:t>	// ANTLR notation</a:t>
            </a:r>
            <a:r>
              <a:rPr lang="en-US" sz="2800" dirty="0" smtClean="0"/>
              <a:t> </a:t>
            </a:r>
          </a:p>
          <a:p>
            <a:pPr defTabSz="685800"/>
            <a:endParaRPr lang="en-US" sz="2800" dirty="0"/>
          </a:p>
          <a:p>
            <a:pPr defTabSz="685800"/>
            <a:r>
              <a:rPr lang="en-US" sz="2000" dirty="0" smtClean="0">
                <a:latin typeface="Courier New" panose="02070309020205020404" pitchFamily="49" charset="0"/>
                <a:cs typeface="Courier New" panose="02070309020205020404" pitchFamily="49" charset="0"/>
              </a:rPr>
              <a:t>ID  </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a:t>
            </a:r>
            <a:r>
              <a:rPr lang="en-US" sz="2000" dirty="0" err="1" smtClean="0">
                <a:latin typeface="Courier New" panose="02070309020205020404" pitchFamily="49" charset="0"/>
                <a:cs typeface="Courier New" panose="02070309020205020404" pitchFamily="49" charset="0"/>
              </a:rPr>
              <a:t>zA</a:t>
            </a:r>
            <a:r>
              <a:rPr lang="en-US" sz="2000" dirty="0" smtClean="0">
                <a:latin typeface="Courier New" panose="02070309020205020404" pitchFamily="49" charset="0"/>
                <a:cs typeface="Courier New" panose="02070309020205020404" pitchFamily="49" charset="0"/>
              </a:rPr>
              <a:t>-Z]+  </a:t>
            </a:r>
            <a:r>
              <a:rPr lang="en-US" sz="2000" b="1" dirty="0" smtClean="0">
                <a:latin typeface="Courier New" panose="02070309020205020404" pitchFamily="49" charset="0"/>
                <a:cs typeface="Courier New" panose="02070309020205020404" pitchFamily="49" charset="0"/>
              </a:rPr>
              <a:t>;</a:t>
            </a:r>
            <a:r>
              <a:rPr lang="en-US" sz="2800" b="1" dirty="0" smtClean="0"/>
              <a:t>					// Regex notation</a:t>
            </a:r>
            <a:r>
              <a:rPr lang="en-US" sz="2800" dirty="0" smtClean="0"/>
              <a:t> </a:t>
            </a:r>
            <a:endParaRPr lang="en-US" sz="2800" dirty="0"/>
          </a:p>
        </p:txBody>
      </p:sp>
    </p:spTree>
    <p:extLst>
      <p:ext uri="{BB962C8B-B14F-4D97-AF65-F5344CB8AC3E}">
        <p14:creationId xmlns:p14="http://schemas.microsoft.com/office/powerpoint/2010/main" val="31914972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operator</a:t>
            </a:r>
            <a:endParaRPr lang="en-US" dirty="0"/>
          </a:p>
        </p:txBody>
      </p:sp>
      <p:sp>
        <p:nvSpPr>
          <p:cNvPr id="4" name="Rectangle 3"/>
          <p:cNvSpPr/>
          <p:nvPr/>
        </p:nvSpPr>
        <p:spPr>
          <a:xfrm>
            <a:off x="2010090" y="2596634"/>
            <a:ext cx="5147563"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ID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 .. 'z' | 'A' .. 'Z')+   </a:t>
            </a:r>
            <a:r>
              <a:rPr lang="en-US" b="1" dirty="0">
                <a:latin typeface="Courier New" panose="02070309020205020404" pitchFamily="49" charset="0"/>
                <a:cs typeface="Courier New" panose="02070309020205020404" pitchFamily="49" charset="0"/>
              </a:rPr>
              <a:t>;</a:t>
            </a:r>
            <a:endParaRPr lang="en-US" dirty="0"/>
          </a:p>
        </p:txBody>
      </p:sp>
      <p:cxnSp>
        <p:nvCxnSpPr>
          <p:cNvPr id="6" name="Straight Arrow Connector 5"/>
          <p:cNvCxnSpPr/>
          <p:nvPr/>
        </p:nvCxnSpPr>
        <p:spPr>
          <a:xfrm flipH="1" flipV="1">
            <a:off x="3771900" y="2965966"/>
            <a:ext cx="381000" cy="98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152900" y="2965966"/>
            <a:ext cx="1184910" cy="98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60800" y="3949700"/>
            <a:ext cx="3357779" cy="369332"/>
          </a:xfrm>
          <a:prstGeom prst="rect">
            <a:avLst/>
          </a:prstGeom>
          <a:noFill/>
        </p:spPr>
        <p:txBody>
          <a:bodyPr wrap="none" rtlCol="0">
            <a:spAutoFit/>
          </a:bodyPr>
          <a:lstStyle/>
          <a:p>
            <a:r>
              <a:rPr lang="en-US" dirty="0" smtClean="0"/>
              <a:t>The .. is called the range operator.</a:t>
            </a:r>
            <a:endParaRPr lang="en-US" dirty="0"/>
          </a:p>
        </p:txBody>
      </p:sp>
    </p:spTree>
    <p:extLst>
      <p:ext uri="{BB962C8B-B14F-4D97-AF65-F5344CB8AC3E}">
        <p14:creationId xmlns:p14="http://schemas.microsoft.com/office/powerpoint/2010/main" val="90466683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Recursive </a:t>
            </a:r>
            <a:r>
              <a:rPr lang="en-US" u="sng" dirty="0" smtClean="0"/>
              <a:t>Lexer</a:t>
            </a:r>
            <a:r>
              <a:rPr lang="en-US" dirty="0" smtClean="0"/>
              <a:t> Rules</a:t>
            </a:r>
            <a:endParaRPr lang="en-US" dirty="0"/>
          </a:p>
        </p:txBody>
      </p:sp>
    </p:spTree>
    <p:extLst>
      <p:ext uri="{BB962C8B-B14F-4D97-AF65-F5344CB8AC3E}">
        <p14:creationId xmlns:p14="http://schemas.microsoft.com/office/powerpoint/2010/main" val="16638706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parser for JSON arrays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12650" t="63075" r="12097" b="8276"/>
          <a:stretch>
            <a:fillRect/>
          </a:stretch>
        </p:blipFill>
        <p:spPr bwMode="auto">
          <a:xfrm>
            <a:off x="1450975" y="2898775"/>
            <a:ext cx="5219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450975" y="4585447"/>
            <a:ext cx="6225988" cy="923330"/>
          </a:xfrm>
          <a:prstGeom prst="rect">
            <a:avLst/>
          </a:prstGeom>
          <a:noFill/>
        </p:spPr>
        <p:txBody>
          <a:bodyPr wrap="square" rtlCol="0">
            <a:spAutoFit/>
          </a:bodyPr>
          <a:lstStyle/>
          <a:p>
            <a:r>
              <a:rPr lang="en-US" dirty="0" smtClean="0"/>
              <a:t>Let's assume that a "value" can be either an integer or an array. Note the recursion: an array can contain an array, which can contain an array, and so forth.</a:t>
            </a:r>
            <a:endParaRPr lang="en-US" dirty="0"/>
          </a:p>
        </p:txBody>
      </p:sp>
    </p:spTree>
    <p:extLst>
      <p:ext uri="{BB962C8B-B14F-4D97-AF65-F5344CB8AC3E}">
        <p14:creationId xmlns:p14="http://schemas.microsoft.com/office/powerpoint/2010/main" val="381082104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JSON arrays</a:t>
            </a:r>
            <a:endParaRPr lang="en-US" dirty="0"/>
          </a:p>
        </p:txBody>
      </p:sp>
      <p:sp>
        <p:nvSpPr>
          <p:cNvPr id="3" name="TextBox 2"/>
          <p:cNvSpPr txBox="1"/>
          <p:nvPr/>
        </p:nvSpPr>
        <p:spPr>
          <a:xfrm>
            <a:off x="1855694" y="1882589"/>
            <a:ext cx="3400290" cy="3170099"/>
          </a:xfrm>
          <a:prstGeom prst="rect">
            <a:avLst/>
          </a:prstGeom>
          <a:noFill/>
        </p:spPr>
        <p:txBody>
          <a:bodyPr wrap="none" rtlCol="0">
            <a:spAutoFit/>
          </a:bodyPr>
          <a:lstStyle/>
          <a:p>
            <a:r>
              <a:rPr lang="en-US" sz="4000" dirty="0" smtClean="0"/>
              <a:t>[ ]</a:t>
            </a:r>
          </a:p>
          <a:p>
            <a:r>
              <a:rPr lang="en-US" sz="4000" dirty="0" smtClean="0"/>
              <a:t>[1]</a:t>
            </a:r>
          </a:p>
          <a:p>
            <a:r>
              <a:rPr lang="en-US" sz="4000" dirty="0" smtClean="0"/>
              <a:t>[1, 2]</a:t>
            </a:r>
          </a:p>
          <a:p>
            <a:r>
              <a:rPr lang="en-US" sz="4000" dirty="0" smtClean="0"/>
              <a:t>[1, 2, [3, 4]]</a:t>
            </a:r>
          </a:p>
          <a:p>
            <a:r>
              <a:rPr lang="en-US" sz="4000" dirty="0" smtClean="0"/>
              <a:t>[1, 2, [[3, 4], 5]]</a:t>
            </a:r>
            <a:endParaRPr lang="en-US" sz="4000" dirty="0"/>
          </a:p>
        </p:txBody>
      </p:sp>
    </p:spTree>
    <p:extLst>
      <p:ext uri="{BB962C8B-B14F-4D97-AF65-F5344CB8AC3E}">
        <p14:creationId xmlns:p14="http://schemas.microsoft.com/office/powerpoint/2010/main" val="163595368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 input is an ARRAY if:</a:t>
            </a:r>
            <a:endParaRPr lang="en-US" dirty="0"/>
          </a:p>
        </p:txBody>
      </p:sp>
      <p:sp>
        <p:nvSpPr>
          <p:cNvPr id="4" name="Content Placeholder 3"/>
          <p:cNvSpPr>
            <a:spLocks noGrp="1"/>
          </p:cNvSpPr>
          <p:nvPr>
            <p:ph idx="1"/>
          </p:nvPr>
        </p:nvSpPr>
        <p:spPr/>
        <p:txBody>
          <a:bodyPr/>
          <a:lstStyle/>
          <a:p>
            <a:r>
              <a:rPr lang="en-US" dirty="0" smtClean="0"/>
              <a:t>It contains '[' followed by ']' (an empty array)</a:t>
            </a:r>
          </a:p>
          <a:p>
            <a:r>
              <a:rPr lang="en-US" dirty="0" smtClean="0"/>
              <a:t>It contains '[' followed by an ARRAY or an INT, followed by zero or more ',' then ARRAY or INT, followed by ']'</a:t>
            </a:r>
            <a:endParaRPr lang="en-US" dirty="0"/>
          </a:p>
        </p:txBody>
      </p:sp>
    </p:spTree>
    <p:extLst>
      <p:ext uri="{BB962C8B-B14F-4D97-AF65-F5344CB8AC3E}">
        <p14:creationId xmlns:p14="http://schemas.microsoft.com/office/powerpoint/2010/main" val="172489943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4" name="TextBox 3"/>
          <p:cNvSpPr txBox="1"/>
          <p:nvPr/>
        </p:nvSpPr>
        <p:spPr>
          <a:xfrm>
            <a:off x="2089024" y="2184088"/>
            <a:ext cx="8265211" cy="2862322"/>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ARRAY </a:t>
            </a:r>
            <a:r>
              <a:rPr lang="pl-PL" dirty="0" smtClean="0">
                <a:latin typeface="Courier New" panose="02070309020205020404" pitchFamily="49" charset="0"/>
                <a:cs typeface="Courier New" panose="02070309020205020404" pitchFamily="49" charset="0"/>
              </a:rPr>
              <a:t>: '[' ']' </a:t>
            </a:r>
            <a:endParaRPr lang="en-US" dirty="0" smtClean="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(ARRAY | INT) (',' (ARRAY | INT))* ']'</a:t>
            </a:r>
            <a:endParaRPr lang="en-US" dirty="0" smtClean="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a:p>
            <a:pPr defTabSz="820738"/>
            <a:endParaRPr lang="en-US" dirty="0" smtClean="0">
              <a:latin typeface="Courier New" panose="02070309020205020404" pitchFamily="49" charset="0"/>
              <a:cs typeface="Courier New" panose="02070309020205020404" pitchFamily="49" charset="0"/>
            </a:endParaRPr>
          </a:p>
          <a:p>
            <a:pPr defTabSz="820738"/>
            <a:r>
              <a:rPr lang="pl-PL" dirty="0" smtClean="0">
                <a:latin typeface="Courier New" panose="02070309020205020404" pitchFamily="49" charset="0"/>
                <a:cs typeface="Courier New" panose="02070309020205020404" pitchFamily="49" charset="0"/>
              </a:rPr>
              <a:t>WS    </a:t>
            </a:r>
            <a:r>
              <a:rPr lang="pl-PL" dirty="0">
                <a:latin typeface="Courier New" panose="02070309020205020404" pitchFamily="49" charset="0"/>
                <a:cs typeface="Courier New" panose="02070309020205020404" pitchFamily="49" charset="0"/>
              </a:rPr>
              <a:t>: [ \t\r\n]+ -&gt; skip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fragment INT : [0-9]+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3886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Definition: Parsing </a:t>
            </a:r>
            <a:r>
              <a:rPr lang="en-US" dirty="0"/>
              <a:t>is the process of structuring a linear representation in accordance with a given grammar. </a:t>
            </a:r>
            <a:endParaRPr lang="en-US" dirty="0" smtClean="0"/>
          </a:p>
          <a:p>
            <a:r>
              <a:rPr lang="en-US" dirty="0" smtClean="0"/>
              <a:t>This </a:t>
            </a:r>
            <a:r>
              <a:rPr lang="en-US" dirty="0"/>
              <a:t>definition has been kept abstract on purpose to allow as wide an interpretation as possible. </a:t>
            </a:r>
            <a:endParaRPr lang="en-US" dirty="0" smtClean="0"/>
          </a:p>
          <a:p>
            <a:r>
              <a:rPr lang="en-US" dirty="0" smtClean="0"/>
              <a:t>The “linear representation” may be:</a:t>
            </a:r>
            <a:endParaRPr lang="en-US" dirty="0"/>
          </a:p>
          <a:p>
            <a:pPr lvl="1"/>
            <a:r>
              <a:rPr lang="en-US" dirty="0"/>
              <a:t>a sentence</a:t>
            </a:r>
          </a:p>
          <a:p>
            <a:pPr lvl="1"/>
            <a:r>
              <a:rPr lang="en-US" dirty="0"/>
              <a:t>a computer program</a:t>
            </a:r>
          </a:p>
          <a:p>
            <a:pPr lvl="1"/>
            <a:r>
              <a:rPr lang="en-US" dirty="0"/>
              <a:t>a knitting pattern</a:t>
            </a:r>
          </a:p>
          <a:p>
            <a:pPr lvl="1"/>
            <a:r>
              <a:rPr lang="en-US" dirty="0"/>
              <a:t>a sequence of geological strata</a:t>
            </a:r>
          </a:p>
          <a:p>
            <a:pPr lvl="1"/>
            <a:r>
              <a:rPr lang="en-US" dirty="0"/>
              <a:t>a piece of music</a:t>
            </a:r>
          </a:p>
          <a:p>
            <a:pPr lvl="1"/>
            <a:r>
              <a:rPr lang="en-US" dirty="0"/>
              <a:t>actions of ritual behavior </a:t>
            </a:r>
            <a:r>
              <a:rPr lang="en-US" dirty="0" smtClean="0"/>
              <a:t> </a:t>
            </a:r>
            <a:endParaRPr lang="en-US" dirty="0"/>
          </a:p>
          <a:p>
            <a:pPr marL="457200" lvl="1" indent="0">
              <a:buNone/>
            </a:pPr>
            <a:r>
              <a:rPr lang="en-US" sz="2800" dirty="0"/>
              <a:t>In short, any linear sequence in which the preceding elements in some way restrict the next element.</a:t>
            </a:r>
          </a:p>
          <a:p>
            <a:r>
              <a:rPr lang="en-US" dirty="0" smtClean="0"/>
              <a:t>For some of the examples the grammar is well known, for some it is an object of research, and for some our notion of a grammar is only just beginning to take shape.</a:t>
            </a:r>
          </a:p>
          <a:p>
            <a:endParaRPr lang="en-US" dirty="0"/>
          </a:p>
        </p:txBody>
      </p:sp>
      <p:sp>
        <p:nvSpPr>
          <p:cNvPr id="4" name="TextBox 3"/>
          <p:cNvSpPr txBox="1"/>
          <p:nvPr/>
        </p:nvSpPr>
        <p:spPr>
          <a:xfrm>
            <a:off x="838200" y="6311900"/>
            <a:ext cx="10475625" cy="369332"/>
          </a:xfrm>
          <a:prstGeom prst="rect">
            <a:avLst/>
          </a:prstGeom>
          <a:noFill/>
        </p:spPr>
        <p:txBody>
          <a:bodyPr wrap="none" rtlCol="0">
            <a:spAutoFit/>
          </a:bodyPr>
          <a:lstStyle/>
          <a:p>
            <a:r>
              <a:rPr lang="en-US" dirty="0" smtClean="0"/>
              <a:t>Acknowledgment: the next few slides contain info from the (excellent) book </a:t>
            </a:r>
            <a:r>
              <a:rPr lang="en-US" dirty="0" smtClean="0">
                <a:hlinkClick r:id="rId2"/>
              </a:rPr>
              <a:t>Parsing Techniques</a:t>
            </a:r>
            <a:r>
              <a:rPr lang="en-US" dirty="0" smtClean="0"/>
              <a:t> by Dick Grune</a:t>
            </a:r>
            <a:endParaRPr lang="en-US" dirty="0"/>
          </a:p>
        </p:txBody>
      </p:sp>
    </p:spTree>
    <p:extLst>
      <p:ext uri="{BB962C8B-B14F-4D97-AF65-F5344CB8AC3E}">
        <p14:creationId xmlns:p14="http://schemas.microsoft.com/office/powerpoint/2010/main" val="35268983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4" name="TextBox 3"/>
          <p:cNvSpPr txBox="1"/>
          <p:nvPr/>
        </p:nvSpPr>
        <p:spPr>
          <a:xfrm>
            <a:off x="2089024" y="2184088"/>
            <a:ext cx="4607611" cy="203132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parser grammar MyParser;    			</a:t>
            </a:r>
          </a:p>
          <a:p>
            <a:pPr defTabSz="820738"/>
            <a:r>
              <a:rPr lang="pl-PL" dirty="0" smtClean="0">
                <a:latin typeface="Courier New" panose="02070309020205020404" pitchFamily="49" charset="0"/>
                <a:cs typeface="Courier New" panose="02070309020205020404" pitchFamily="49" charset="0"/>
              </a:rPr>
              <a:t>options </a:t>
            </a:r>
            <a:r>
              <a:rPr lang="pl-PL" dirty="0">
                <a:latin typeface="Courier New" panose="02070309020205020404" pitchFamily="49" charset="0"/>
                <a:cs typeface="Courier New" panose="02070309020205020404" pitchFamily="49" charset="0"/>
              </a:rPr>
              <a:t>{ tokenVocab=MyLexer; }				</a:t>
            </a:r>
          </a:p>
          <a:p>
            <a:pPr defTabSz="820738"/>
            <a:r>
              <a:rPr lang="pl-PL" dirty="0" smtClean="0">
                <a:latin typeface="Courier New" panose="02070309020205020404" pitchFamily="49" charset="0"/>
                <a:cs typeface="Courier New" panose="02070309020205020404" pitchFamily="49" charset="0"/>
              </a:rPr>
              <a:t>json   </a:t>
            </a:r>
            <a:r>
              <a:rPr lang="pl-PL" dirty="0">
                <a:latin typeface="Courier New" panose="02070309020205020404" pitchFamily="49" charset="0"/>
                <a:cs typeface="Courier New" panose="02070309020205020404" pitchFamily="49" charset="0"/>
              </a:rPr>
              <a:t>: array EOF ;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array  : </a:t>
            </a:r>
            <a:r>
              <a:rPr lang="pl-PL" dirty="0" smtClean="0">
                <a:latin typeface="Courier New" panose="02070309020205020404" pitchFamily="49" charset="0"/>
                <a:cs typeface="Courier New" panose="02070309020205020404" pitchFamily="49" charset="0"/>
              </a:rPr>
              <a:t>ARRAY</a:t>
            </a: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0704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8227" y="916647"/>
            <a:ext cx="1188855" cy="369332"/>
          </a:xfrm>
          <a:prstGeom prst="rect">
            <a:avLst/>
          </a:prstGeom>
          <a:ln>
            <a:solidFill>
              <a:schemeClr val="bg1">
                <a:lumMod val="65000"/>
              </a:schemeClr>
            </a:solidFill>
          </a:ln>
        </p:spPr>
        <p:txBody>
          <a:bodyPr wrap="square">
            <a:spAutoFit/>
          </a:bodyPr>
          <a:lstStyle/>
          <a:p>
            <a:r>
              <a:rPr lang="en-US" dirty="0"/>
              <a:t>[1,2,[1,2]]</a:t>
            </a:r>
            <a:endParaRPr lang="en-US" dirty="0" smtClean="0"/>
          </a:p>
        </p:txBody>
      </p:sp>
      <p:sp>
        <p:nvSpPr>
          <p:cNvPr id="5" name="TextBox 4"/>
          <p:cNvSpPr txBox="1"/>
          <p:nvPr/>
        </p:nvSpPr>
        <p:spPr>
          <a:xfrm>
            <a:off x="4409962" y="562755"/>
            <a:ext cx="986745" cy="369332"/>
          </a:xfrm>
          <a:prstGeom prst="rect">
            <a:avLst/>
          </a:prstGeom>
          <a:noFill/>
        </p:spPr>
        <p:txBody>
          <a:bodyPr wrap="none" rtlCol="0">
            <a:spAutoFit/>
          </a:bodyPr>
          <a:lstStyle/>
          <a:p>
            <a:r>
              <a:rPr lang="en-US" dirty="0" smtClean="0"/>
              <a:t>input.txt</a:t>
            </a:r>
            <a:endParaRPr lang="en-US" dirty="0"/>
          </a:p>
        </p:txBody>
      </p:sp>
      <p:sp>
        <p:nvSpPr>
          <p:cNvPr id="6" name="Rectangle 5"/>
          <p:cNvSpPr/>
          <p:nvPr/>
        </p:nvSpPr>
        <p:spPr>
          <a:xfrm>
            <a:off x="3857064" y="231154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7" name="Straight Arrow Connector 6"/>
          <p:cNvCxnSpPr>
            <a:endCxn id="6" idx="0"/>
          </p:cNvCxnSpPr>
          <p:nvPr/>
        </p:nvCxnSpPr>
        <p:spPr>
          <a:xfrm>
            <a:off x="4912659" y="128597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2"/>
          </p:cNvCxnSpPr>
          <p:nvPr/>
        </p:nvCxnSpPr>
        <p:spPr>
          <a:xfrm>
            <a:off x="4912659" y="301079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979024" y="5526741"/>
            <a:ext cx="1600503" cy="369332"/>
          </a:xfrm>
          <a:prstGeom prst="rect">
            <a:avLst/>
          </a:prstGeom>
          <a:noFill/>
        </p:spPr>
        <p:txBody>
          <a:bodyPr wrap="none" rtlCol="0">
            <a:spAutoFit/>
          </a:bodyPr>
          <a:lstStyle/>
          <a:p>
            <a:r>
              <a:rPr lang="en-US" dirty="0" smtClean="0"/>
              <a:t>See example14</a:t>
            </a:r>
            <a:endParaRPr lang="en-US" dirty="0"/>
          </a:p>
        </p:txBody>
      </p:sp>
      <p:sp>
        <p:nvSpPr>
          <p:cNvPr id="11" name="AutoShape 57"/>
          <p:cNvSpPr>
            <a:spLocks noChangeArrowheads="1"/>
          </p:cNvSpPr>
          <p:nvPr/>
        </p:nvSpPr>
        <p:spPr bwMode="auto">
          <a:xfrm>
            <a:off x="11157595" y="580243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12" name="Text Box 58"/>
          <p:cNvSpPr txBox="1">
            <a:spLocks noChangeArrowheads="1"/>
          </p:cNvSpPr>
          <p:nvPr/>
        </p:nvSpPr>
        <p:spPr bwMode="auto">
          <a:xfrm>
            <a:off x="11294409" y="5945313"/>
            <a:ext cx="728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Lab8</a:t>
            </a:r>
            <a:endParaRPr lang="en-US" altLang="en-US" sz="1600" dirty="0"/>
          </a:p>
        </p:txBody>
      </p:sp>
      <p:pic>
        <p:nvPicPr>
          <p:cNvPr id="2" name="Picture 1"/>
          <p:cNvPicPr>
            <a:picLocks noChangeAspect="1"/>
          </p:cNvPicPr>
          <p:nvPr/>
        </p:nvPicPr>
        <p:blipFill rotWithShape="1">
          <a:blip r:embed="rId2"/>
          <a:srcRect l="34863" t="5389" r="43726" b="69199"/>
          <a:stretch/>
        </p:blipFill>
        <p:spPr>
          <a:xfrm>
            <a:off x="3534336" y="4038610"/>
            <a:ext cx="2785783" cy="2755172"/>
          </a:xfrm>
          <a:prstGeom prst="rect">
            <a:avLst/>
          </a:prstGeom>
        </p:spPr>
      </p:pic>
    </p:spTree>
    <p:extLst>
      <p:ext uri="{BB962C8B-B14F-4D97-AF65-F5344CB8AC3E}">
        <p14:creationId xmlns:p14="http://schemas.microsoft.com/office/powerpoint/2010/main" val="55213240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Recursive </a:t>
            </a:r>
            <a:r>
              <a:rPr lang="en-US" u="sng" dirty="0" smtClean="0"/>
              <a:t>Parser</a:t>
            </a:r>
            <a:r>
              <a:rPr lang="en-US" dirty="0" smtClean="0"/>
              <a:t> Rules</a:t>
            </a:r>
            <a:endParaRPr lang="en-US" dirty="0"/>
          </a:p>
        </p:txBody>
      </p:sp>
    </p:spTree>
    <p:extLst>
      <p:ext uri="{BB962C8B-B14F-4D97-AF65-F5344CB8AC3E}">
        <p14:creationId xmlns:p14="http://schemas.microsoft.com/office/powerpoint/2010/main" val="24731062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4" name="TextBox 3"/>
          <p:cNvSpPr txBox="1"/>
          <p:nvPr/>
        </p:nvSpPr>
        <p:spPr>
          <a:xfrm>
            <a:off x="2089024" y="2184088"/>
            <a:ext cx="7929035" cy="2862322"/>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parser grammar MyParser;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options { tokenVocab=MyLexer; }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json   : array EOF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array  : </a:t>
            </a:r>
            <a:r>
              <a:rPr lang="pl-PL" dirty="0" smtClean="0">
                <a:latin typeface="Courier New" panose="02070309020205020404" pitchFamily="49" charset="0"/>
                <a:cs typeface="Courier New" panose="02070309020205020404" pitchFamily="49" charset="0"/>
              </a:rPr>
              <a:t>L</a:t>
            </a:r>
            <a:r>
              <a:rPr lang="en-US" dirty="0" smtClean="0">
                <a:latin typeface="Courier New" panose="02070309020205020404" pitchFamily="49" charset="0"/>
                <a:cs typeface="Courier New" panose="02070309020205020404" pitchFamily="49" charset="0"/>
              </a:rPr>
              <a:t>B</a:t>
            </a:r>
            <a:r>
              <a:rPr lang="pl-PL" dirty="0" smtClean="0">
                <a:latin typeface="Courier New" panose="02070309020205020404" pitchFamily="49" charset="0"/>
                <a:cs typeface="Courier New" panose="02070309020205020404" pitchFamily="49" charset="0"/>
              </a:rPr>
              <a:t> R</a:t>
            </a:r>
            <a:r>
              <a:rPr lang="en-US" dirty="0" smtClean="0">
                <a:latin typeface="Courier New" panose="02070309020205020404" pitchFamily="49" charset="0"/>
                <a:cs typeface="Courier New" panose="02070309020205020404" pitchFamily="49" charset="0"/>
              </a:rPr>
              <a:t>B</a:t>
            </a:r>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L</a:t>
            </a:r>
            <a:r>
              <a:rPr lang="en-US" dirty="0" smtClean="0">
                <a:latin typeface="Courier New" panose="02070309020205020404" pitchFamily="49" charset="0"/>
                <a:cs typeface="Courier New" panose="02070309020205020404" pitchFamily="49" charset="0"/>
              </a:rPr>
              <a:t>B</a:t>
            </a:r>
            <a:r>
              <a:rPr lang="pl-PL" dirty="0" smtClean="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(array | INT) (COMMA (array | INT))* </a:t>
            </a:r>
            <a:r>
              <a:rPr lang="pl-PL" dirty="0" smtClean="0">
                <a:latin typeface="Courier New" panose="02070309020205020404" pitchFamily="49" charset="0"/>
                <a:cs typeface="Courier New" panose="02070309020205020404" pitchFamily="49" charset="0"/>
              </a:rPr>
              <a:t>R</a:t>
            </a:r>
            <a:r>
              <a:rPr lang="en-US" dirty="0" smtClean="0">
                <a:latin typeface="Courier New" panose="02070309020205020404" pitchFamily="49" charset="0"/>
                <a:cs typeface="Courier New" panose="02070309020205020404" pitchFamily="49" charset="0"/>
              </a:rPr>
              <a:t>B</a:t>
            </a:r>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p:txBody>
      </p:sp>
      <p:sp>
        <p:nvSpPr>
          <p:cNvPr id="3" name="TextBox 2"/>
          <p:cNvSpPr txBox="1"/>
          <p:nvPr/>
        </p:nvSpPr>
        <p:spPr>
          <a:xfrm>
            <a:off x="2312894" y="5916706"/>
            <a:ext cx="1889172" cy="646331"/>
          </a:xfrm>
          <a:prstGeom prst="rect">
            <a:avLst/>
          </a:prstGeom>
          <a:noFill/>
          <a:ln>
            <a:solidFill>
              <a:schemeClr val="bg1">
                <a:lumMod val="75000"/>
              </a:schemeClr>
            </a:solidFill>
          </a:ln>
        </p:spPr>
        <p:txBody>
          <a:bodyPr wrap="none" rtlCol="0">
            <a:spAutoFit/>
          </a:bodyPr>
          <a:lstStyle/>
          <a:p>
            <a:r>
              <a:rPr lang="en-US" dirty="0" smtClean="0"/>
              <a:t>LB = Left Bracket</a:t>
            </a:r>
          </a:p>
          <a:p>
            <a:r>
              <a:rPr lang="en-US" dirty="0" smtClean="0"/>
              <a:t>RB = Right Bracket</a:t>
            </a:r>
            <a:endParaRPr lang="en-US" dirty="0"/>
          </a:p>
        </p:txBody>
      </p:sp>
    </p:spTree>
    <p:extLst>
      <p:ext uri="{BB962C8B-B14F-4D97-AF65-F5344CB8AC3E}">
        <p14:creationId xmlns:p14="http://schemas.microsoft.com/office/powerpoint/2010/main" val="325655905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9024" y="2184088"/>
            <a:ext cx="7929035" cy="2862322"/>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parser grammar MyParser;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options { tokenVocab=MyLexer; }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json   : array EOF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array  : </a:t>
            </a:r>
            <a:r>
              <a:rPr lang="pl-PL" dirty="0" smtClean="0">
                <a:latin typeface="Courier New" panose="02070309020205020404" pitchFamily="49" charset="0"/>
                <a:cs typeface="Courier New" panose="02070309020205020404" pitchFamily="49" charset="0"/>
              </a:rPr>
              <a:t>L</a:t>
            </a:r>
            <a:r>
              <a:rPr lang="en-US" dirty="0" smtClean="0">
                <a:latin typeface="Courier New" panose="02070309020205020404" pitchFamily="49" charset="0"/>
                <a:cs typeface="Courier New" panose="02070309020205020404" pitchFamily="49" charset="0"/>
              </a:rPr>
              <a:t>B</a:t>
            </a:r>
            <a:r>
              <a:rPr lang="pl-PL" dirty="0" smtClean="0">
                <a:latin typeface="Courier New" panose="02070309020205020404" pitchFamily="49" charset="0"/>
                <a:cs typeface="Courier New" panose="02070309020205020404" pitchFamily="49" charset="0"/>
              </a:rPr>
              <a:t> R</a:t>
            </a:r>
            <a:r>
              <a:rPr lang="en-US" dirty="0" smtClean="0">
                <a:latin typeface="Courier New" panose="02070309020205020404" pitchFamily="49" charset="0"/>
                <a:cs typeface="Courier New" panose="02070309020205020404" pitchFamily="49" charset="0"/>
              </a:rPr>
              <a:t>B</a:t>
            </a:r>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L</a:t>
            </a:r>
            <a:r>
              <a:rPr lang="en-US" dirty="0" smtClean="0">
                <a:latin typeface="Courier New" panose="02070309020205020404" pitchFamily="49" charset="0"/>
                <a:cs typeface="Courier New" panose="02070309020205020404" pitchFamily="49" charset="0"/>
              </a:rPr>
              <a:t>B</a:t>
            </a:r>
            <a:r>
              <a:rPr lang="pl-PL" dirty="0" smtClean="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(array | INT) (COMMA (array | INT))* </a:t>
            </a:r>
            <a:r>
              <a:rPr lang="pl-PL" dirty="0" smtClean="0">
                <a:latin typeface="Courier New" panose="02070309020205020404" pitchFamily="49" charset="0"/>
                <a:cs typeface="Courier New" panose="02070309020205020404" pitchFamily="49" charset="0"/>
              </a:rPr>
              <a:t>R</a:t>
            </a:r>
            <a:r>
              <a:rPr lang="en-US" dirty="0" smtClean="0">
                <a:latin typeface="Courier New" panose="02070309020205020404" pitchFamily="49" charset="0"/>
                <a:cs typeface="Courier New" panose="02070309020205020404" pitchFamily="49" charset="0"/>
              </a:rPr>
              <a:t>B</a:t>
            </a:r>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flipH="1" flipV="1">
            <a:off x="4518212" y="4814047"/>
            <a:ext cx="793376" cy="658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325035" y="4719918"/>
            <a:ext cx="1600200" cy="73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28347" y="5472953"/>
            <a:ext cx="878189" cy="369332"/>
          </a:xfrm>
          <a:prstGeom prst="rect">
            <a:avLst/>
          </a:prstGeom>
          <a:noFill/>
        </p:spPr>
        <p:txBody>
          <a:bodyPr wrap="none" rtlCol="0">
            <a:spAutoFit/>
          </a:bodyPr>
          <a:lstStyle/>
          <a:p>
            <a:r>
              <a:rPr lang="en-US" dirty="0" smtClean="0"/>
              <a:t>recurse</a:t>
            </a:r>
            <a:endParaRPr lang="en-US" dirty="0"/>
          </a:p>
        </p:txBody>
      </p:sp>
    </p:spTree>
    <p:extLst>
      <p:ext uri="{BB962C8B-B14F-4D97-AF65-F5344CB8AC3E}">
        <p14:creationId xmlns:p14="http://schemas.microsoft.com/office/powerpoint/2010/main" val="168027463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4" name="TextBox 3"/>
          <p:cNvSpPr txBox="1"/>
          <p:nvPr/>
        </p:nvSpPr>
        <p:spPr>
          <a:xfrm>
            <a:off x="2089024" y="2184088"/>
            <a:ext cx="4110069" cy="3139321"/>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a:t>
            </a:r>
            <a:r>
              <a:rPr lang="pl-PL"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defTabSz="820738"/>
            <a:endParaRPr lang="pl-PL" dirty="0">
              <a:latin typeface="Courier New" panose="02070309020205020404" pitchFamily="49" charset="0"/>
              <a:cs typeface="Courier New" panose="02070309020205020404" pitchFamily="49" charset="0"/>
            </a:endParaRPr>
          </a:p>
          <a:p>
            <a:pPr defTabSz="820738"/>
            <a:r>
              <a:rPr lang="pl-PL" dirty="0" smtClean="0">
                <a:latin typeface="Courier New" panose="02070309020205020404" pitchFamily="49" charset="0"/>
                <a:cs typeface="Courier New" panose="02070309020205020404" pitchFamily="49" charset="0"/>
              </a:rPr>
              <a:t>L</a:t>
            </a:r>
            <a:r>
              <a:rPr lang="en-US" dirty="0" smtClean="0">
                <a:latin typeface="Courier New" panose="02070309020205020404" pitchFamily="49" charset="0"/>
                <a:cs typeface="Courier New" panose="02070309020205020404" pitchFamily="49" charset="0"/>
              </a:rPr>
              <a:t>B</a:t>
            </a:r>
            <a:r>
              <a:rPr lang="pl-PL" dirty="0" smtClean="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 '[' ;</a:t>
            </a:r>
          </a:p>
          <a:p>
            <a:pPr defTabSz="820738"/>
            <a:endParaRPr lang="en-US" dirty="0" smtClean="0">
              <a:latin typeface="Courier New" panose="02070309020205020404" pitchFamily="49" charset="0"/>
              <a:cs typeface="Courier New" panose="02070309020205020404" pitchFamily="49" charset="0"/>
            </a:endParaRPr>
          </a:p>
          <a:p>
            <a:pPr defTabSz="820738"/>
            <a:r>
              <a:rPr lang="pl-PL" dirty="0" smtClean="0">
                <a:latin typeface="Courier New" panose="02070309020205020404" pitchFamily="49" charset="0"/>
                <a:cs typeface="Courier New" panose="02070309020205020404" pitchFamily="49" charset="0"/>
              </a:rPr>
              <a:t>R</a:t>
            </a:r>
            <a:r>
              <a:rPr lang="en-US" dirty="0" smtClean="0">
                <a:latin typeface="Courier New" panose="02070309020205020404" pitchFamily="49" charset="0"/>
                <a:cs typeface="Courier New" panose="02070309020205020404" pitchFamily="49" charset="0"/>
              </a:rPr>
              <a:t>B</a:t>
            </a:r>
            <a:r>
              <a:rPr lang="pl-PL" dirty="0" smtClean="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 ']' ;</a:t>
            </a:r>
          </a:p>
          <a:p>
            <a:pPr defTabSz="820738"/>
            <a:endParaRPr lang="en-US" dirty="0" smtClean="0">
              <a:latin typeface="Courier New" panose="02070309020205020404" pitchFamily="49" charset="0"/>
              <a:cs typeface="Courier New" panose="02070309020205020404" pitchFamily="49" charset="0"/>
            </a:endParaRPr>
          </a:p>
          <a:p>
            <a:pPr defTabSz="820738"/>
            <a:r>
              <a:rPr lang="pl-PL" dirty="0" smtClean="0">
                <a:latin typeface="Courier New" panose="02070309020205020404" pitchFamily="49" charset="0"/>
                <a:cs typeface="Courier New" panose="02070309020205020404" pitchFamily="49" charset="0"/>
              </a:rPr>
              <a:t>INT   </a:t>
            </a:r>
            <a:r>
              <a:rPr lang="pl-PL" dirty="0">
                <a:latin typeface="Courier New" panose="02070309020205020404" pitchFamily="49" charset="0"/>
                <a:cs typeface="Courier New" panose="02070309020205020404" pitchFamily="49" charset="0"/>
              </a:rPr>
              <a:t>: [0-9]+ ;</a:t>
            </a:r>
          </a:p>
          <a:p>
            <a:pPr defTabSz="820738"/>
            <a:endParaRPr lang="en-US" dirty="0" smtClean="0">
              <a:latin typeface="Courier New" panose="02070309020205020404" pitchFamily="49" charset="0"/>
              <a:cs typeface="Courier New" panose="02070309020205020404" pitchFamily="49" charset="0"/>
            </a:endParaRPr>
          </a:p>
          <a:p>
            <a:pPr defTabSz="820738"/>
            <a:r>
              <a:rPr lang="pl-PL" dirty="0" smtClean="0">
                <a:latin typeface="Courier New" panose="02070309020205020404" pitchFamily="49" charset="0"/>
                <a:cs typeface="Courier New" panose="02070309020205020404" pitchFamily="49" charset="0"/>
              </a:rPr>
              <a:t>COMMA </a:t>
            </a:r>
            <a:r>
              <a:rPr lang="pl-PL" dirty="0">
                <a:latin typeface="Courier New" panose="02070309020205020404" pitchFamily="49" charset="0"/>
                <a:cs typeface="Courier New" panose="02070309020205020404" pitchFamily="49" charset="0"/>
              </a:rPr>
              <a:t>: ',' ;</a:t>
            </a:r>
          </a:p>
          <a:p>
            <a:pPr defTabSz="820738"/>
            <a:endParaRPr lang="en-US" dirty="0" smtClean="0">
              <a:latin typeface="Courier New" panose="02070309020205020404" pitchFamily="49" charset="0"/>
              <a:cs typeface="Courier New" panose="02070309020205020404" pitchFamily="49" charset="0"/>
            </a:endParaRPr>
          </a:p>
          <a:p>
            <a:pPr defTabSz="820738"/>
            <a:r>
              <a:rPr lang="pl-PL" dirty="0" smtClean="0">
                <a:latin typeface="Courier New" panose="02070309020205020404" pitchFamily="49" charset="0"/>
                <a:cs typeface="Courier New" panose="02070309020205020404" pitchFamily="49" charset="0"/>
              </a:rPr>
              <a:t>WS    </a:t>
            </a:r>
            <a:r>
              <a:rPr lang="pl-PL" dirty="0">
                <a:latin typeface="Courier New" panose="02070309020205020404" pitchFamily="49" charset="0"/>
                <a:cs typeface="Courier New" panose="02070309020205020404" pitchFamily="49" charset="0"/>
              </a:rPr>
              <a:t>: [ \t\r\n]+ -&gt; skip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565722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8227" y="916647"/>
            <a:ext cx="1188855" cy="369332"/>
          </a:xfrm>
          <a:prstGeom prst="rect">
            <a:avLst/>
          </a:prstGeom>
          <a:ln>
            <a:solidFill>
              <a:schemeClr val="bg1">
                <a:lumMod val="65000"/>
              </a:schemeClr>
            </a:solidFill>
          </a:ln>
        </p:spPr>
        <p:txBody>
          <a:bodyPr wrap="square">
            <a:spAutoFit/>
          </a:bodyPr>
          <a:lstStyle/>
          <a:p>
            <a:r>
              <a:rPr lang="en-US" dirty="0"/>
              <a:t>[1,2,[1,2]]</a:t>
            </a:r>
            <a:endParaRPr lang="en-US" dirty="0" smtClean="0"/>
          </a:p>
        </p:txBody>
      </p:sp>
      <p:sp>
        <p:nvSpPr>
          <p:cNvPr id="5" name="TextBox 4"/>
          <p:cNvSpPr txBox="1"/>
          <p:nvPr/>
        </p:nvSpPr>
        <p:spPr>
          <a:xfrm>
            <a:off x="4409962" y="562755"/>
            <a:ext cx="986745" cy="369332"/>
          </a:xfrm>
          <a:prstGeom prst="rect">
            <a:avLst/>
          </a:prstGeom>
          <a:noFill/>
        </p:spPr>
        <p:txBody>
          <a:bodyPr wrap="none" rtlCol="0">
            <a:spAutoFit/>
          </a:bodyPr>
          <a:lstStyle/>
          <a:p>
            <a:r>
              <a:rPr lang="en-US" dirty="0" smtClean="0"/>
              <a:t>input.txt</a:t>
            </a:r>
            <a:endParaRPr lang="en-US" dirty="0"/>
          </a:p>
        </p:txBody>
      </p:sp>
      <p:sp>
        <p:nvSpPr>
          <p:cNvPr id="6" name="Rectangle 5"/>
          <p:cNvSpPr/>
          <p:nvPr/>
        </p:nvSpPr>
        <p:spPr>
          <a:xfrm>
            <a:off x="3857064" y="231154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7" name="Straight Arrow Connector 6"/>
          <p:cNvCxnSpPr>
            <a:endCxn id="6" idx="0"/>
          </p:cNvCxnSpPr>
          <p:nvPr/>
        </p:nvCxnSpPr>
        <p:spPr>
          <a:xfrm>
            <a:off x="4912659" y="1285979"/>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2"/>
          </p:cNvCxnSpPr>
          <p:nvPr/>
        </p:nvCxnSpPr>
        <p:spPr>
          <a:xfrm>
            <a:off x="4912659" y="3010795"/>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rotWithShape="1">
          <a:blip r:embed="rId2"/>
          <a:srcRect l="34869" t="5953" r="33843" b="60164"/>
          <a:stretch/>
        </p:blipFill>
        <p:spPr>
          <a:xfrm>
            <a:off x="3724835" y="4036364"/>
            <a:ext cx="2796989" cy="2524065"/>
          </a:xfrm>
          <a:prstGeom prst="rect">
            <a:avLst/>
          </a:prstGeom>
        </p:spPr>
      </p:pic>
      <p:sp>
        <p:nvSpPr>
          <p:cNvPr id="10" name="TextBox 9"/>
          <p:cNvSpPr txBox="1"/>
          <p:nvPr/>
        </p:nvSpPr>
        <p:spPr>
          <a:xfrm>
            <a:off x="6979024" y="5526741"/>
            <a:ext cx="1600503" cy="369332"/>
          </a:xfrm>
          <a:prstGeom prst="rect">
            <a:avLst/>
          </a:prstGeom>
          <a:noFill/>
        </p:spPr>
        <p:txBody>
          <a:bodyPr wrap="none" rtlCol="0">
            <a:spAutoFit/>
          </a:bodyPr>
          <a:lstStyle/>
          <a:p>
            <a:r>
              <a:rPr lang="en-US" dirty="0" smtClean="0"/>
              <a:t>See example15</a:t>
            </a:r>
            <a:endParaRPr lang="en-US" dirty="0"/>
          </a:p>
        </p:txBody>
      </p:sp>
    </p:spTree>
    <p:extLst>
      <p:ext uri="{BB962C8B-B14F-4D97-AF65-F5344CB8AC3E}">
        <p14:creationId xmlns:p14="http://schemas.microsoft.com/office/powerpoint/2010/main" val="200560751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Drawing the line between the lexer and the parser</a:t>
            </a:r>
            <a:endParaRPr lang="en-US" dirty="0"/>
          </a:p>
        </p:txBody>
      </p:sp>
    </p:spTree>
    <p:extLst>
      <p:ext uri="{BB962C8B-B14F-4D97-AF65-F5344CB8AC3E}">
        <p14:creationId xmlns:p14="http://schemas.microsoft.com/office/powerpoint/2010/main" val="373877013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ARRAY in lexer or parser?</a:t>
            </a:r>
            <a:endParaRPr lang="en-US" dirty="0"/>
          </a:p>
        </p:txBody>
      </p:sp>
      <p:sp>
        <p:nvSpPr>
          <p:cNvPr id="3" name="Content Placeholder 2"/>
          <p:cNvSpPr>
            <a:spLocks noGrp="1"/>
          </p:cNvSpPr>
          <p:nvPr>
            <p:ph idx="1"/>
          </p:nvPr>
        </p:nvSpPr>
        <p:spPr/>
        <p:txBody>
          <a:bodyPr/>
          <a:lstStyle/>
          <a:p>
            <a:r>
              <a:rPr lang="en-US" dirty="0" smtClean="0"/>
              <a:t>Two sections back we saw a </a:t>
            </a:r>
            <a:r>
              <a:rPr lang="en-US" u="sng" dirty="0" smtClean="0"/>
              <a:t>lexer</a:t>
            </a:r>
            <a:r>
              <a:rPr lang="en-US" dirty="0" smtClean="0"/>
              <a:t> rule for defining a JSON ARRAY.</a:t>
            </a:r>
          </a:p>
          <a:p>
            <a:r>
              <a:rPr lang="en-US" dirty="0" smtClean="0"/>
              <a:t>The last section showed a </a:t>
            </a:r>
            <a:r>
              <a:rPr lang="en-US" u="sng" dirty="0" smtClean="0"/>
              <a:t>parser</a:t>
            </a:r>
            <a:r>
              <a:rPr lang="en-US" dirty="0" smtClean="0"/>
              <a:t> rule for defining a JSON ARRAY.</a:t>
            </a:r>
          </a:p>
          <a:p>
            <a:r>
              <a:rPr lang="en-US" dirty="0" smtClean="0"/>
              <a:t>Should a JSON ARRAY be defined in the lexer or the parser?</a:t>
            </a:r>
            <a:endParaRPr lang="en-US" dirty="0"/>
          </a:p>
        </p:txBody>
      </p:sp>
    </p:spTree>
    <p:extLst>
      <p:ext uri="{BB962C8B-B14F-4D97-AF65-F5344CB8AC3E}">
        <p14:creationId xmlns:p14="http://schemas.microsoft.com/office/powerpoint/2010/main" val="327948893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34869" t="5953" r="33843" b="60164"/>
          <a:stretch/>
        </p:blipFill>
        <p:spPr>
          <a:xfrm>
            <a:off x="7301753" y="1548658"/>
            <a:ext cx="2796989" cy="2524065"/>
          </a:xfrm>
          <a:prstGeom prst="rect">
            <a:avLst/>
          </a:prstGeom>
        </p:spPr>
      </p:pic>
      <p:pic>
        <p:nvPicPr>
          <p:cNvPr id="6" name="Picture 5"/>
          <p:cNvPicPr>
            <a:picLocks noChangeAspect="1"/>
          </p:cNvPicPr>
          <p:nvPr/>
        </p:nvPicPr>
        <p:blipFill rotWithShape="1">
          <a:blip r:embed="rId3"/>
          <a:srcRect l="34863" t="5953" r="37843" b="70329"/>
          <a:stretch/>
        </p:blipFill>
        <p:spPr>
          <a:xfrm>
            <a:off x="1853452" y="1548658"/>
            <a:ext cx="2891119" cy="2093571"/>
          </a:xfrm>
          <a:prstGeom prst="rect">
            <a:avLst/>
          </a:prstGeom>
        </p:spPr>
      </p:pic>
      <p:sp>
        <p:nvSpPr>
          <p:cNvPr id="7" name="TextBox 6"/>
          <p:cNvSpPr txBox="1"/>
          <p:nvPr/>
        </p:nvSpPr>
        <p:spPr>
          <a:xfrm>
            <a:off x="1622494" y="1075764"/>
            <a:ext cx="3202480" cy="369332"/>
          </a:xfrm>
          <a:prstGeom prst="rect">
            <a:avLst/>
          </a:prstGeom>
          <a:noFill/>
        </p:spPr>
        <p:txBody>
          <a:bodyPr wrap="none" rtlCol="0">
            <a:spAutoFit/>
          </a:bodyPr>
          <a:lstStyle/>
          <a:p>
            <a:r>
              <a:rPr lang="en-US" dirty="0" smtClean="0"/>
              <a:t>Lexer sends ARRAY to the parser</a:t>
            </a:r>
            <a:endParaRPr lang="en-US" dirty="0"/>
          </a:p>
        </p:txBody>
      </p:sp>
      <p:sp>
        <p:nvSpPr>
          <p:cNvPr id="8" name="TextBox 7"/>
          <p:cNvSpPr txBox="1"/>
          <p:nvPr/>
        </p:nvSpPr>
        <p:spPr>
          <a:xfrm>
            <a:off x="6389742" y="1131798"/>
            <a:ext cx="4621009" cy="369332"/>
          </a:xfrm>
          <a:prstGeom prst="rect">
            <a:avLst/>
          </a:prstGeom>
          <a:noFill/>
        </p:spPr>
        <p:txBody>
          <a:bodyPr wrap="none" rtlCol="0">
            <a:spAutoFit/>
          </a:bodyPr>
          <a:lstStyle/>
          <a:p>
            <a:r>
              <a:rPr lang="en-US" dirty="0" smtClean="0"/>
              <a:t>Lexer sends to the parser each part of the array</a:t>
            </a:r>
            <a:endParaRPr lang="en-US" dirty="0"/>
          </a:p>
        </p:txBody>
      </p:sp>
      <p:sp>
        <p:nvSpPr>
          <p:cNvPr id="9" name="TextBox 8"/>
          <p:cNvSpPr txBox="1"/>
          <p:nvPr/>
        </p:nvSpPr>
        <p:spPr>
          <a:xfrm>
            <a:off x="2286265" y="3745791"/>
            <a:ext cx="2086149" cy="369332"/>
          </a:xfrm>
          <a:prstGeom prst="rect">
            <a:avLst/>
          </a:prstGeom>
          <a:noFill/>
        </p:spPr>
        <p:txBody>
          <a:bodyPr wrap="none" rtlCol="0">
            <a:spAutoFit/>
          </a:bodyPr>
          <a:lstStyle/>
          <a:p>
            <a:r>
              <a:rPr lang="en-US" dirty="0" smtClean="0"/>
              <a:t>Lexer defines ARRAY</a:t>
            </a:r>
            <a:endParaRPr lang="en-US" dirty="0"/>
          </a:p>
        </p:txBody>
      </p:sp>
      <p:sp>
        <p:nvSpPr>
          <p:cNvPr id="10" name="TextBox 9"/>
          <p:cNvSpPr txBox="1"/>
          <p:nvPr/>
        </p:nvSpPr>
        <p:spPr>
          <a:xfrm>
            <a:off x="7687500" y="4115123"/>
            <a:ext cx="2038571" cy="369332"/>
          </a:xfrm>
          <a:prstGeom prst="rect">
            <a:avLst/>
          </a:prstGeom>
          <a:noFill/>
        </p:spPr>
        <p:txBody>
          <a:bodyPr wrap="none" rtlCol="0">
            <a:spAutoFit/>
          </a:bodyPr>
          <a:lstStyle/>
          <a:p>
            <a:r>
              <a:rPr lang="en-US" dirty="0" smtClean="0"/>
              <a:t>Parser defines array</a:t>
            </a:r>
            <a:endParaRPr lang="en-US" dirty="0"/>
          </a:p>
        </p:txBody>
      </p:sp>
      <p:sp>
        <p:nvSpPr>
          <p:cNvPr id="11" name="TextBox 10"/>
          <p:cNvSpPr txBox="1"/>
          <p:nvPr/>
        </p:nvSpPr>
        <p:spPr>
          <a:xfrm>
            <a:off x="2057665" y="5486400"/>
            <a:ext cx="7969618" cy="523220"/>
          </a:xfrm>
          <a:prstGeom prst="rect">
            <a:avLst/>
          </a:prstGeom>
          <a:solidFill>
            <a:srgbClr val="FF0000"/>
          </a:solidFill>
        </p:spPr>
        <p:txBody>
          <a:bodyPr wrap="none" rtlCol="0">
            <a:spAutoFit/>
          </a:bodyPr>
          <a:lstStyle/>
          <a:p>
            <a:r>
              <a:rPr lang="en-US" sz="2800" b="1" dirty="0" smtClean="0">
                <a:solidFill>
                  <a:schemeClr val="bg1"/>
                </a:solidFill>
              </a:rPr>
              <a:t>Should the lexer define ARRAY or should the parser?</a:t>
            </a:r>
            <a:endParaRPr lang="en-US" sz="2800" b="1" dirty="0">
              <a:solidFill>
                <a:schemeClr val="bg1"/>
              </a:solidFill>
            </a:endParaRPr>
          </a:p>
        </p:txBody>
      </p:sp>
    </p:spTree>
    <p:extLst>
      <p:ext uri="{BB962C8B-B14F-4D97-AF65-F5344CB8AC3E}">
        <p14:creationId xmlns:p14="http://schemas.microsoft.com/office/powerpoint/2010/main" val="108760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uses ANTLR?</a:t>
            </a:r>
          </a:p>
        </p:txBody>
      </p:sp>
      <p:sp>
        <p:nvSpPr>
          <p:cNvPr id="3" name="Content Placeholder 2"/>
          <p:cNvSpPr>
            <a:spLocks noGrp="1"/>
          </p:cNvSpPr>
          <p:nvPr>
            <p:ph idx="1"/>
          </p:nvPr>
        </p:nvSpPr>
        <p:spPr>
          <a:xfrm>
            <a:off x="838200" y="1825625"/>
            <a:ext cx="10515600" cy="3149787"/>
          </a:xfrm>
        </p:spPr>
        <p:txBody>
          <a:bodyPr>
            <a:normAutofit lnSpcReduction="10000"/>
          </a:bodyPr>
          <a:lstStyle/>
          <a:p>
            <a:r>
              <a:rPr lang="en-US" b="1" dirty="0"/>
              <a:t>Twitter</a:t>
            </a:r>
            <a:r>
              <a:rPr lang="en-US" dirty="0"/>
              <a:t>: </a:t>
            </a:r>
            <a:r>
              <a:rPr lang="en-US" dirty="0" smtClean="0"/>
              <a:t>Uses ANTLR </a:t>
            </a:r>
            <a:r>
              <a:rPr lang="en-US" dirty="0"/>
              <a:t>for </a:t>
            </a:r>
            <a:r>
              <a:rPr lang="en-US" dirty="0" smtClean="0"/>
              <a:t>parsing queries, </a:t>
            </a:r>
            <a:r>
              <a:rPr lang="en-US" dirty="0"/>
              <a:t>over 2 billion queries a day</a:t>
            </a:r>
          </a:p>
          <a:p>
            <a:r>
              <a:rPr lang="en-US" b="1" dirty="0"/>
              <a:t>NetBeans IDE</a:t>
            </a:r>
            <a:r>
              <a:rPr lang="en-US" dirty="0"/>
              <a:t>: </a:t>
            </a:r>
            <a:r>
              <a:rPr lang="en-US" dirty="0" smtClean="0"/>
              <a:t>Uses ANTLR </a:t>
            </a:r>
            <a:r>
              <a:rPr lang="en-US" dirty="0"/>
              <a:t>to parse C++</a:t>
            </a:r>
          </a:p>
          <a:p>
            <a:r>
              <a:rPr lang="en-US" b="1" dirty="0"/>
              <a:t>Oracle</a:t>
            </a:r>
            <a:r>
              <a:rPr lang="en-US" dirty="0"/>
              <a:t>: </a:t>
            </a:r>
            <a:r>
              <a:rPr lang="en-US" dirty="0" smtClean="0"/>
              <a:t>Uses ANTLR </a:t>
            </a:r>
            <a:r>
              <a:rPr lang="en-US" dirty="0"/>
              <a:t>within their SQL Developer IDE</a:t>
            </a:r>
          </a:p>
          <a:p>
            <a:r>
              <a:rPr lang="en-US" b="1" dirty="0"/>
              <a:t>Hive and Pig Languages</a:t>
            </a:r>
            <a:r>
              <a:rPr lang="en-US" dirty="0"/>
              <a:t>: the data warehouse and analysis systems for Hadoop</a:t>
            </a:r>
          </a:p>
          <a:p>
            <a:r>
              <a:rPr lang="en-US" b="1" dirty="0"/>
              <a:t>Apple</a:t>
            </a:r>
            <a:r>
              <a:rPr lang="en-US" dirty="0"/>
              <a:t>: </a:t>
            </a:r>
            <a:r>
              <a:rPr lang="en-US" dirty="0" smtClean="0"/>
              <a:t>Uses ANTLR </a:t>
            </a:r>
            <a:r>
              <a:rPr lang="en-US" dirty="0"/>
              <a:t>for their expression evaluator in Numbers (spreadsheet</a:t>
            </a:r>
            <a:r>
              <a:rPr lang="en-US" dirty="0" smtClean="0"/>
              <a:t>).</a:t>
            </a:r>
            <a:endParaRPr lang="en-US" dirty="0"/>
          </a:p>
        </p:txBody>
      </p:sp>
      <p:sp>
        <p:nvSpPr>
          <p:cNvPr id="4" name="TextBox 3"/>
          <p:cNvSpPr txBox="1"/>
          <p:nvPr/>
        </p:nvSpPr>
        <p:spPr>
          <a:xfrm>
            <a:off x="838200" y="6279777"/>
            <a:ext cx="4169859" cy="369332"/>
          </a:xfrm>
          <a:prstGeom prst="rect">
            <a:avLst/>
          </a:prstGeom>
          <a:noFill/>
        </p:spPr>
        <p:txBody>
          <a:bodyPr wrap="none" rtlCol="0">
            <a:spAutoFit/>
          </a:bodyPr>
          <a:lstStyle/>
          <a:p>
            <a:r>
              <a:rPr lang="en-US" dirty="0" smtClean="0"/>
              <a:t>Acknowledgment: slide from Tim McNevin</a:t>
            </a:r>
            <a:endParaRPr lang="en-US" dirty="0"/>
          </a:p>
        </p:txBody>
      </p:sp>
    </p:spTree>
    <p:extLst>
      <p:ext uri="{BB962C8B-B14F-4D97-AF65-F5344CB8AC3E}">
        <p14:creationId xmlns:p14="http://schemas.microsoft.com/office/powerpoint/2010/main" val="361502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Parsing</a:t>
            </a:r>
            <a:endParaRPr lang="en-US" dirty="0"/>
          </a:p>
        </p:txBody>
      </p:sp>
      <p:sp>
        <p:nvSpPr>
          <p:cNvPr id="6" name="TextBox 5"/>
          <p:cNvSpPr txBox="1"/>
          <p:nvPr/>
        </p:nvSpPr>
        <p:spPr>
          <a:xfrm>
            <a:off x="5900094" y="1654613"/>
            <a:ext cx="1039131" cy="369332"/>
          </a:xfrm>
          <a:prstGeom prst="rect">
            <a:avLst/>
          </a:prstGeom>
          <a:noFill/>
        </p:spPr>
        <p:txBody>
          <a:bodyPr wrap="none" rtlCol="0">
            <a:spAutoFit/>
          </a:bodyPr>
          <a:lstStyle/>
          <a:p>
            <a:r>
              <a:rPr lang="en-US" dirty="0"/>
              <a:t>grammar</a:t>
            </a:r>
          </a:p>
        </p:txBody>
      </p:sp>
      <p:sp>
        <p:nvSpPr>
          <p:cNvPr id="7" name="Rectangle 6"/>
          <p:cNvSpPr/>
          <p:nvPr/>
        </p:nvSpPr>
        <p:spPr>
          <a:xfrm>
            <a:off x="5537916" y="2569012"/>
            <a:ext cx="176348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p:txBody>
      </p:sp>
      <p:sp>
        <p:nvSpPr>
          <p:cNvPr id="8" name="TextBox 7"/>
          <p:cNvSpPr txBox="1"/>
          <p:nvPr/>
        </p:nvSpPr>
        <p:spPr>
          <a:xfrm>
            <a:off x="2732336" y="2775841"/>
            <a:ext cx="2159309" cy="369332"/>
          </a:xfrm>
          <a:prstGeom prst="rect">
            <a:avLst/>
          </a:prstGeom>
          <a:noFill/>
        </p:spPr>
        <p:txBody>
          <a:bodyPr wrap="none" rtlCol="0">
            <a:spAutoFit/>
          </a:bodyPr>
          <a:lstStyle/>
          <a:p>
            <a:r>
              <a:rPr lang="en-US" dirty="0"/>
              <a:t>linear representation</a:t>
            </a:r>
          </a:p>
        </p:txBody>
      </p:sp>
      <p:cxnSp>
        <p:nvCxnSpPr>
          <p:cNvPr id="10" name="Straight Arrow Connector 9"/>
          <p:cNvCxnSpPr>
            <a:stCxn id="6" idx="2"/>
          </p:cNvCxnSpPr>
          <p:nvPr/>
        </p:nvCxnSpPr>
        <p:spPr>
          <a:xfrm flipH="1">
            <a:off x="6419657" y="2023945"/>
            <a:ext cx="2" cy="436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p:cNvCxnSpPr>
          <p:nvPr/>
        </p:nvCxnSpPr>
        <p:spPr>
          <a:xfrm>
            <a:off x="4891645" y="2960507"/>
            <a:ext cx="5621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419653" y="3362919"/>
            <a:ext cx="2" cy="436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00093" y="3842638"/>
            <a:ext cx="1039900" cy="369332"/>
          </a:xfrm>
          <a:prstGeom prst="rect">
            <a:avLst/>
          </a:prstGeom>
          <a:noFill/>
        </p:spPr>
        <p:txBody>
          <a:bodyPr wrap="none" rtlCol="0">
            <a:spAutoFit/>
          </a:bodyPr>
          <a:lstStyle/>
          <a:p>
            <a:r>
              <a:rPr lang="en-US" dirty="0"/>
              <a:t>structure</a:t>
            </a:r>
          </a:p>
        </p:txBody>
      </p:sp>
      <p:sp>
        <p:nvSpPr>
          <p:cNvPr id="2" name="Rectangle 1"/>
          <p:cNvSpPr/>
          <p:nvPr/>
        </p:nvSpPr>
        <p:spPr>
          <a:xfrm>
            <a:off x="4328735" y="4669968"/>
            <a:ext cx="4572000" cy="1754326"/>
          </a:xfrm>
          <a:prstGeom prst="rect">
            <a:avLst/>
          </a:prstGeom>
          <a:solidFill>
            <a:schemeClr val="bg1">
              <a:lumMod val="85000"/>
            </a:schemeClr>
          </a:solidFill>
          <a:ln>
            <a:solidFill>
              <a:schemeClr val="tx1"/>
            </a:solidFill>
          </a:ln>
        </p:spPr>
        <p:txBody>
          <a:bodyPr>
            <a:spAutoFit/>
          </a:bodyPr>
          <a:lstStyle/>
          <a:p>
            <a:pPr marL="0" lvl="1"/>
            <a:r>
              <a:rPr lang="en-US" dirty="0"/>
              <a:t>Parsing is the process of structuring a linear representation in accordance with a given grammar. A “linear representation” is any linear sequence in which the preceding elements in some way restrict the next element.</a:t>
            </a:r>
          </a:p>
        </p:txBody>
      </p:sp>
    </p:spTree>
    <p:extLst>
      <p:ext uri="{BB962C8B-B14F-4D97-AF65-F5344CB8AC3E}">
        <p14:creationId xmlns:p14="http://schemas.microsoft.com/office/powerpoint/2010/main" val="3939732484"/>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93024" y="6158753"/>
            <a:ext cx="679994" cy="369332"/>
          </a:xfrm>
          <a:prstGeom prst="rect">
            <a:avLst/>
          </a:prstGeom>
          <a:noFill/>
        </p:spPr>
        <p:txBody>
          <a:bodyPr wrap="none" rtlCol="0">
            <a:spAutoFit/>
          </a:bodyPr>
          <a:lstStyle/>
          <a:p>
            <a:r>
              <a:rPr lang="en-US" dirty="0" smtClean="0"/>
              <a:t>input</a:t>
            </a:r>
            <a:endParaRPr lang="en-US" dirty="0"/>
          </a:p>
        </p:txBody>
      </p:sp>
      <p:sp>
        <p:nvSpPr>
          <p:cNvPr id="5" name="Down Arrow 4"/>
          <p:cNvSpPr/>
          <p:nvPr/>
        </p:nvSpPr>
        <p:spPr>
          <a:xfrm flipV="1">
            <a:off x="4881282" y="5553635"/>
            <a:ext cx="309283" cy="605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29953" y="4961965"/>
            <a:ext cx="1385047" cy="4840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lexer</a:t>
            </a:r>
            <a:endParaRPr lang="en-US" dirty="0">
              <a:solidFill>
                <a:schemeClr val="tx1"/>
              </a:solidFill>
            </a:endParaRPr>
          </a:p>
        </p:txBody>
      </p:sp>
      <p:sp>
        <p:nvSpPr>
          <p:cNvPr id="7" name="Rectangle 6"/>
          <p:cNvSpPr/>
          <p:nvPr/>
        </p:nvSpPr>
        <p:spPr>
          <a:xfrm>
            <a:off x="4314520" y="3805517"/>
            <a:ext cx="1385047" cy="48409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endParaRPr lang="en-US" dirty="0">
              <a:solidFill>
                <a:schemeClr val="tx1"/>
              </a:solidFill>
            </a:endParaRPr>
          </a:p>
        </p:txBody>
      </p:sp>
      <p:sp>
        <p:nvSpPr>
          <p:cNvPr id="8" name="Down Arrow 7"/>
          <p:cNvSpPr/>
          <p:nvPr/>
        </p:nvSpPr>
        <p:spPr>
          <a:xfrm flipV="1">
            <a:off x="4852403" y="4329952"/>
            <a:ext cx="309283" cy="605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61686" y="4474740"/>
            <a:ext cx="5262338" cy="369332"/>
          </a:xfrm>
          <a:prstGeom prst="rect">
            <a:avLst/>
          </a:prstGeom>
          <a:noFill/>
        </p:spPr>
        <p:txBody>
          <a:bodyPr wrap="none" rtlCol="0">
            <a:spAutoFit/>
          </a:bodyPr>
          <a:lstStyle/>
          <a:p>
            <a:r>
              <a:rPr lang="en-US" i="1" dirty="0" smtClean="0"/>
              <a:t>{token type, token value}, </a:t>
            </a:r>
            <a:r>
              <a:rPr lang="en-US" i="1" dirty="0"/>
              <a:t>{token type, token value}, </a:t>
            </a:r>
            <a:r>
              <a:rPr lang="en-US" i="1" dirty="0" smtClean="0"/>
              <a:t>...</a:t>
            </a:r>
            <a:endParaRPr lang="en-US" i="1" dirty="0"/>
          </a:p>
        </p:txBody>
      </p:sp>
      <p:pic>
        <p:nvPicPr>
          <p:cNvPr id="11" name="Picture 10"/>
          <p:cNvPicPr>
            <a:picLocks noChangeAspect="1"/>
          </p:cNvPicPr>
          <p:nvPr/>
        </p:nvPicPr>
        <p:blipFill rotWithShape="1">
          <a:blip r:embed="rId2"/>
          <a:srcRect l="34869" t="5953" r="33843" b="60164"/>
          <a:stretch/>
        </p:blipFill>
        <p:spPr>
          <a:xfrm>
            <a:off x="4686299" y="2539050"/>
            <a:ext cx="672354" cy="606747"/>
          </a:xfrm>
          <a:prstGeom prst="rect">
            <a:avLst/>
          </a:prstGeom>
        </p:spPr>
      </p:pic>
      <p:sp>
        <p:nvSpPr>
          <p:cNvPr id="12" name="Down Arrow 11"/>
          <p:cNvSpPr/>
          <p:nvPr/>
        </p:nvSpPr>
        <p:spPr>
          <a:xfrm flipV="1">
            <a:off x="4881282" y="3166781"/>
            <a:ext cx="309283" cy="605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flipV="1">
            <a:off x="4852401" y="1880974"/>
            <a:ext cx="309283" cy="605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14518" y="1363262"/>
            <a:ext cx="1385047" cy="4840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6" name="TextBox 15"/>
          <p:cNvSpPr txBox="1"/>
          <p:nvPr/>
        </p:nvSpPr>
        <p:spPr>
          <a:xfrm>
            <a:off x="2602923" y="526623"/>
            <a:ext cx="5540189" cy="646331"/>
          </a:xfrm>
          <a:prstGeom prst="rect">
            <a:avLst/>
          </a:prstGeom>
          <a:noFill/>
        </p:spPr>
        <p:txBody>
          <a:bodyPr wrap="square" rtlCol="0">
            <a:spAutoFit/>
          </a:bodyPr>
          <a:lstStyle/>
          <a:p>
            <a:r>
              <a:rPr lang="en-US" dirty="0" smtClean="0"/>
              <a:t>Does the application need to access each part of the array or does the application need just the entire array?</a:t>
            </a:r>
            <a:endParaRPr lang="en-US" dirty="0"/>
          </a:p>
        </p:txBody>
      </p:sp>
    </p:spTree>
    <p:extLst>
      <p:ext uri="{BB962C8B-B14F-4D97-AF65-F5344CB8AC3E}">
        <p14:creationId xmlns:p14="http://schemas.microsoft.com/office/powerpoint/2010/main" val="252482914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Define in lexer or parser?</a:t>
            </a:r>
            <a:endParaRPr lang="en-US" dirty="0"/>
          </a:p>
        </p:txBody>
      </p:sp>
      <p:sp>
        <p:nvSpPr>
          <p:cNvPr id="4" name="Content Placeholder 3"/>
          <p:cNvSpPr>
            <a:spLocks noGrp="1"/>
          </p:cNvSpPr>
          <p:nvPr>
            <p:ph idx="1"/>
          </p:nvPr>
        </p:nvSpPr>
        <p:spPr/>
        <p:txBody>
          <a:bodyPr/>
          <a:lstStyle/>
          <a:p>
            <a:pPr marL="0" indent="0">
              <a:buNone/>
            </a:pPr>
            <a:r>
              <a:rPr lang="en-US" b="1" dirty="0" smtClean="0"/>
              <a:t>Answer</a:t>
            </a:r>
            <a:r>
              <a:rPr lang="en-US" dirty="0" smtClean="0"/>
              <a:t>: define it in the lexer if the application wants to treat the JSON array as a single, monolithic thing. Define it in the parser if the application wants to process each individual part.</a:t>
            </a:r>
            <a:endParaRPr lang="en-US" dirty="0"/>
          </a:p>
        </p:txBody>
      </p:sp>
    </p:spTree>
    <p:extLst>
      <p:ext uri="{BB962C8B-B14F-4D97-AF65-F5344CB8AC3E}">
        <p14:creationId xmlns:p14="http://schemas.microsoft.com/office/powerpoint/2010/main" val="146462239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Managing large grammars</a:t>
            </a:r>
          </a:p>
        </p:txBody>
      </p:sp>
    </p:spTree>
    <p:extLst>
      <p:ext uri="{BB962C8B-B14F-4D97-AF65-F5344CB8AC3E}">
        <p14:creationId xmlns:p14="http://schemas.microsoft.com/office/powerpoint/2010/main" val="146695360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t>
            </a:r>
            <a:endParaRPr lang="en-US" dirty="0"/>
          </a:p>
        </p:txBody>
      </p:sp>
      <p:sp>
        <p:nvSpPr>
          <p:cNvPr id="3" name="Content Placeholder 2"/>
          <p:cNvSpPr>
            <a:spLocks noGrp="1"/>
          </p:cNvSpPr>
          <p:nvPr>
            <p:ph idx="1"/>
          </p:nvPr>
        </p:nvSpPr>
        <p:spPr>
          <a:xfrm>
            <a:off x="838200" y="1825625"/>
            <a:ext cx="10515600" cy="1857375"/>
          </a:xfrm>
        </p:spPr>
        <p:txBody>
          <a:bodyPr/>
          <a:lstStyle/>
          <a:p>
            <a:r>
              <a:rPr lang="en-US" dirty="0" smtClean="0"/>
              <a:t>It’s a good idea to break up large grammars into logical chunks, just like we do with software.</a:t>
            </a:r>
          </a:p>
          <a:p>
            <a:r>
              <a:rPr lang="en-US" dirty="0" smtClean="0"/>
              <a:t>A lexer grammar can import other lexer grammars. A parser grammar can import other parser grammars.</a:t>
            </a:r>
            <a:endParaRPr lang="en-US" dirty="0"/>
          </a:p>
        </p:txBody>
      </p:sp>
      <p:sp>
        <p:nvSpPr>
          <p:cNvPr id="4" name="Rectangle 3"/>
          <p:cNvSpPr/>
          <p:nvPr/>
        </p:nvSpPr>
        <p:spPr>
          <a:xfrm>
            <a:off x="4375524" y="3866078"/>
            <a:ext cx="10414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parser</a:t>
            </a:r>
          </a:p>
          <a:p>
            <a:pPr algn="ctr"/>
            <a:r>
              <a:rPr lang="en-US" dirty="0" smtClean="0"/>
              <a:t>grammar</a:t>
            </a:r>
            <a:endParaRPr lang="en-US" dirty="0"/>
          </a:p>
        </p:txBody>
      </p:sp>
      <p:sp>
        <p:nvSpPr>
          <p:cNvPr id="5" name="Rectangle 4"/>
          <p:cNvSpPr/>
          <p:nvPr/>
        </p:nvSpPr>
        <p:spPr>
          <a:xfrm>
            <a:off x="4375524" y="5180528"/>
            <a:ext cx="10414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parser</a:t>
            </a:r>
          </a:p>
          <a:p>
            <a:pPr algn="ctr"/>
            <a:r>
              <a:rPr lang="en-US" dirty="0" smtClean="0"/>
              <a:t>grammar</a:t>
            </a:r>
            <a:endParaRPr lang="en-US" dirty="0"/>
          </a:p>
        </p:txBody>
      </p:sp>
      <p:sp>
        <p:nvSpPr>
          <p:cNvPr id="6" name="Rectangle 5"/>
          <p:cNvSpPr/>
          <p:nvPr/>
        </p:nvSpPr>
        <p:spPr>
          <a:xfrm>
            <a:off x="2545230" y="5180528"/>
            <a:ext cx="10414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lexer</a:t>
            </a:r>
          </a:p>
          <a:p>
            <a:pPr algn="ctr"/>
            <a:r>
              <a:rPr lang="en-US" dirty="0" smtClean="0"/>
              <a:t>grammar</a:t>
            </a:r>
            <a:endParaRPr lang="en-US" dirty="0"/>
          </a:p>
        </p:txBody>
      </p:sp>
      <p:cxnSp>
        <p:nvCxnSpPr>
          <p:cNvPr id="12" name="Straight Connector 11"/>
          <p:cNvCxnSpPr>
            <a:stCxn id="4" idx="2"/>
            <a:endCxn id="5" idx="0"/>
          </p:cNvCxnSpPr>
          <p:nvPr/>
        </p:nvCxnSpPr>
        <p:spPr>
          <a:xfrm>
            <a:off x="4896224" y="4412178"/>
            <a:ext cx="0" cy="76835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96224" y="4538146"/>
            <a:ext cx="822661" cy="369332"/>
          </a:xfrm>
          <a:prstGeom prst="rect">
            <a:avLst/>
          </a:prstGeom>
          <a:noFill/>
        </p:spPr>
        <p:txBody>
          <a:bodyPr wrap="none" rtlCol="0">
            <a:spAutoFit/>
          </a:bodyPr>
          <a:lstStyle/>
          <a:p>
            <a:r>
              <a:rPr lang="en-US" i="1" dirty="0" smtClean="0"/>
              <a:t>import</a:t>
            </a:r>
            <a:endParaRPr lang="en-US" i="1" dirty="0"/>
          </a:p>
        </p:txBody>
      </p:sp>
      <p:sp>
        <p:nvSpPr>
          <p:cNvPr id="14" name="Rectangle 13"/>
          <p:cNvSpPr/>
          <p:nvPr/>
        </p:nvSpPr>
        <p:spPr>
          <a:xfrm>
            <a:off x="2545230" y="3817937"/>
            <a:ext cx="10414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lexer</a:t>
            </a:r>
          </a:p>
          <a:p>
            <a:pPr algn="ctr"/>
            <a:r>
              <a:rPr lang="en-US" dirty="0" smtClean="0"/>
              <a:t>grammar</a:t>
            </a:r>
            <a:endParaRPr lang="en-US" dirty="0"/>
          </a:p>
        </p:txBody>
      </p:sp>
      <p:cxnSp>
        <p:nvCxnSpPr>
          <p:cNvPr id="15" name="Straight Connector 14"/>
          <p:cNvCxnSpPr>
            <a:stCxn id="14" idx="2"/>
          </p:cNvCxnSpPr>
          <p:nvPr/>
        </p:nvCxnSpPr>
        <p:spPr>
          <a:xfrm flipH="1">
            <a:off x="3058460" y="4364037"/>
            <a:ext cx="0" cy="80612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58460" y="4527776"/>
            <a:ext cx="822661" cy="369332"/>
          </a:xfrm>
          <a:prstGeom prst="rect">
            <a:avLst/>
          </a:prstGeom>
          <a:noFill/>
        </p:spPr>
        <p:txBody>
          <a:bodyPr wrap="none" rtlCol="0">
            <a:spAutoFit/>
          </a:bodyPr>
          <a:lstStyle/>
          <a:p>
            <a:r>
              <a:rPr lang="en-US" i="1" dirty="0" smtClean="0"/>
              <a:t>import</a:t>
            </a:r>
            <a:endParaRPr lang="en-US" i="1" dirty="0"/>
          </a:p>
        </p:txBody>
      </p:sp>
    </p:spTree>
    <p:extLst>
      <p:ext uri="{BB962C8B-B14F-4D97-AF65-F5344CB8AC3E}">
        <p14:creationId xmlns:p14="http://schemas.microsoft.com/office/powerpoint/2010/main" val="358854850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grammar imports</a:t>
            </a:r>
            <a:endParaRPr lang="en-US" dirty="0"/>
          </a:p>
        </p:txBody>
      </p:sp>
      <p:sp>
        <p:nvSpPr>
          <p:cNvPr id="3" name="Content Placeholder 2"/>
          <p:cNvSpPr>
            <a:spLocks noGrp="1"/>
          </p:cNvSpPr>
          <p:nvPr>
            <p:ph idx="1"/>
          </p:nvPr>
        </p:nvSpPr>
        <p:spPr/>
        <p:txBody>
          <a:bodyPr/>
          <a:lstStyle/>
          <a:p>
            <a:r>
              <a:rPr lang="en-US" dirty="0" smtClean="0"/>
              <a:t>Suppose grammar A imports grammar B. If there are conflicting rules, then the rules in A override the rules in B. That is, rules from B are not included if the rules are already defined in A.</a:t>
            </a:r>
          </a:p>
          <a:p>
            <a:r>
              <a:rPr lang="en-US" dirty="0" smtClean="0"/>
              <a:t>The result of processing the imports is a single combined grammar: the ANTLR code generator sees a complete grammar and has no idea there were imported grammars.</a:t>
            </a:r>
          </a:p>
          <a:p>
            <a:r>
              <a:rPr lang="en-US" dirty="0"/>
              <a:t>Rules </a:t>
            </a:r>
            <a:r>
              <a:rPr lang="en-US" dirty="0" smtClean="0"/>
              <a:t>from </a:t>
            </a:r>
            <a:r>
              <a:rPr lang="en-US" dirty="0"/>
              <a:t>imported grammars go to the </a:t>
            </a:r>
            <a:r>
              <a:rPr lang="en-US" dirty="0" smtClean="0"/>
              <a:t>end.</a:t>
            </a:r>
            <a:endParaRPr lang="en-US" dirty="0"/>
          </a:p>
        </p:txBody>
      </p:sp>
    </p:spTree>
    <p:extLst>
      <p:ext uri="{BB962C8B-B14F-4D97-AF65-F5344CB8AC3E}">
        <p14:creationId xmlns:p14="http://schemas.microsoft.com/office/powerpoint/2010/main" val="42166776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1376200" y="4864572"/>
            <a:ext cx="3786926" cy="1754326"/>
          </a:xfrm>
          <a:prstGeom prst="rect">
            <a:avLst/>
          </a:prstGeom>
          <a:noFill/>
          <a:ln>
            <a:solidFill>
              <a:schemeClr val="tx1"/>
            </a:solidFill>
          </a:ln>
        </p:spPr>
        <p:txBody>
          <a:bodyPr wrap="square" rtlCol="0">
            <a:spAutoFit/>
          </a:bodyPr>
          <a:lstStyle/>
          <a:p>
            <a:pPr defTabSz="685800"/>
            <a:r>
              <a:rPr lang="en-US" dirty="0">
                <a:latin typeface="Courier New" panose="02070309020205020404" pitchFamily="49" charset="0"/>
                <a:cs typeface="Courier New" panose="02070309020205020404" pitchFamily="49" charset="0"/>
              </a:rPr>
              <a:t>lexer grammar MyLexer;    				</a:t>
            </a:r>
          </a:p>
          <a:p>
            <a:pPr defTabSz="685800"/>
            <a:r>
              <a:rPr lang="en-US" b="1" dirty="0" smtClean="0">
                <a:latin typeface="Courier New" panose="02070309020205020404" pitchFamily="49" charset="0"/>
                <a:cs typeface="Courier New" panose="02070309020205020404" pitchFamily="49" charset="0"/>
              </a:rPr>
              <a:t>import </a:t>
            </a:r>
            <a:r>
              <a:rPr lang="en-US" b="1" dirty="0" err="1">
                <a:latin typeface="Courier New" panose="02070309020205020404" pitchFamily="49" charset="0"/>
                <a:cs typeface="Courier New" panose="02070309020205020404" pitchFamily="49" charset="0"/>
              </a:rPr>
              <a:t>MyLexer_imported</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defTabSz="685800"/>
            <a:endParaRPr lang="en-US" dirty="0">
              <a:latin typeface="Courier New" panose="02070309020205020404" pitchFamily="49" charset="0"/>
              <a:cs typeface="Courier New" panose="02070309020205020404" pitchFamily="49" charset="0"/>
            </a:endParaRPr>
          </a:p>
          <a:p>
            <a:pPr defTabSz="685800"/>
            <a:r>
              <a:rPr lang="en-US" dirty="0">
                <a:latin typeface="Courier New" panose="02070309020205020404" pitchFamily="49" charset="0"/>
                <a:cs typeface="Courier New" panose="02070309020205020404" pitchFamily="49" charset="0"/>
              </a:rPr>
              <a:t>ID  : [a-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a:t>
            </a:r>
          </a:p>
          <a:p>
            <a:pPr defTabSz="685800"/>
            <a:r>
              <a:rPr lang="en-US" dirty="0">
                <a:latin typeface="Courier New" panose="02070309020205020404" pitchFamily="49" charset="0"/>
                <a:cs typeface="Courier New" panose="02070309020205020404" pitchFamily="49" charset="0"/>
              </a:rPr>
              <a:t>WS  : [ \t\r\n]+ -&gt; skip ;</a:t>
            </a:r>
          </a:p>
        </p:txBody>
      </p:sp>
      <p:sp>
        <p:nvSpPr>
          <p:cNvPr id="5" name="TextBox 4"/>
          <p:cNvSpPr txBox="1"/>
          <p:nvPr/>
        </p:nvSpPr>
        <p:spPr>
          <a:xfrm>
            <a:off x="55420" y="2465835"/>
            <a:ext cx="5147563" cy="923330"/>
          </a:xfrm>
          <a:prstGeom prst="rect">
            <a:avLst/>
          </a:prstGeom>
          <a:noFill/>
          <a:ln>
            <a:solidFill>
              <a:schemeClr val="tx1"/>
            </a:solidFill>
          </a:ln>
        </p:spPr>
        <p:txBody>
          <a:bodyPr wrap="none" rtlCol="0">
            <a:spAutoFit/>
          </a:bodyPr>
          <a:lstStyle/>
          <a:p>
            <a:pPr defTabSz="685800"/>
            <a:r>
              <a:rPr lang="en-US" dirty="0">
                <a:latin typeface="Courier New" panose="02070309020205020404" pitchFamily="49" charset="0"/>
                <a:cs typeface="Courier New" panose="02070309020205020404" pitchFamily="49" charset="0"/>
              </a:rPr>
              <a:t>lexer grammar </a:t>
            </a:r>
            <a:r>
              <a:rPr lang="en-US" dirty="0" err="1">
                <a:latin typeface="Courier New" panose="02070309020205020404" pitchFamily="49" charset="0"/>
                <a:cs typeface="Courier New" panose="02070309020205020404" pitchFamily="49" charset="0"/>
              </a:rPr>
              <a:t>MyLexer_imported</a:t>
            </a:r>
            <a:r>
              <a:rPr lang="en-US" dirty="0">
                <a:latin typeface="Courier New" panose="02070309020205020404" pitchFamily="49" charset="0"/>
                <a:cs typeface="Courier New" panose="02070309020205020404" pitchFamily="49" charset="0"/>
              </a:rPr>
              <a:t>; </a:t>
            </a:r>
          </a:p>
          <a:p>
            <a:pPr defTabSz="685800"/>
            <a:endParaRPr lang="en-US" dirty="0">
              <a:latin typeface="Courier New" panose="02070309020205020404" pitchFamily="49" charset="0"/>
              <a:cs typeface="Courier New" panose="02070309020205020404" pitchFamily="49" charset="0"/>
            </a:endParaRPr>
          </a:p>
          <a:p>
            <a:pPr defTabSz="685800"/>
            <a:r>
              <a:rPr lang="en-US" dirty="0">
                <a:latin typeface="Courier New" panose="02070309020205020404" pitchFamily="49" charset="0"/>
                <a:cs typeface="Courier New" panose="02070309020205020404" pitchFamily="49" charset="0"/>
              </a:rPr>
              <a:t>KEYWORDS : 'if' | 'then' | 'begin' ;</a:t>
            </a:r>
          </a:p>
        </p:txBody>
      </p:sp>
      <p:cxnSp>
        <p:nvCxnSpPr>
          <p:cNvPr id="6" name="Straight Connector 5"/>
          <p:cNvCxnSpPr>
            <a:endCxn id="4" idx="0"/>
          </p:cNvCxnSpPr>
          <p:nvPr/>
        </p:nvCxnSpPr>
        <p:spPr>
          <a:xfrm>
            <a:off x="3269663" y="3491449"/>
            <a:ext cx="0" cy="1373123"/>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298599" y="3848915"/>
            <a:ext cx="822661" cy="369332"/>
          </a:xfrm>
          <a:prstGeom prst="rect">
            <a:avLst/>
          </a:prstGeom>
          <a:noFill/>
        </p:spPr>
        <p:txBody>
          <a:bodyPr wrap="none" rtlCol="0">
            <a:spAutoFit/>
          </a:bodyPr>
          <a:lstStyle/>
          <a:p>
            <a:r>
              <a:rPr lang="en-US" i="1" dirty="0" smtClean="0"/>
              <a:t>import</a:t>
            </a:r>
            <a:endParaRPr lang="en-US" i="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2061" y="2818587"/>
            <a:ext cx="1735214" cy="3233176"/>
          </a:xfrm>
          <a:prstGeom prst="rect">
            <a:avLst/>
          </a:prstGeom>
        </p:spPr>
      </p:pic>
      <p:sp>
        <p:nvSpPr>
          <p:cNvPr id="9" name="TextBox 8"/>
          <p:cNvSpPr txBox="1"/>
          <p:nvPr/>
        </p:nvSpPr>
        <p:spPr>
          <a:xfrm>
            <a:off x="6956210" y="3673646"/>
            <a:ext cx="5147563" cy="1477328"/>
          </a:xfrm>
          <a:prstGeom prst="rect">
            <a:avLst/>
          </a:prstGeom>
          <a:noFill/>
          <a:ln>
            <a:solidFill>
              <a:schemeClr val="tx1"/>
            </a:solidFill>
          </a:ln>
        </p:spPr>
        <p:txBody>
          <a:bodyPr wrap="none" rtlCol="0">
            <a:spAutoFit/>
          </a:bodyPr>
          <a:lstStyle/>
          <a:p>
            <a:pPr defTabSz="685800"/>
            <a:r>
              <a:rPr lang="en-US" dirty="0">
                <a:latin typeface="Courier New" panose="02070309020205020404" pitchFamily="49" charset="0"/>
                <a:cs typeface="Courier New" panose="02070309020205020404" pitchFamily="49" charset="0"/>
              </a:rPr>
              <a:t>lexer grammar MyLexer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685800"/>
            <a:endParaRPr lang="en-US" dirty="0">
              <a:latin typeface="Courier New" panose="02070309020205020404" pitchFamily="49" charset="0"/>
              <a:cs typeface="Courier New" panose="02070309020205020404" pitchFamily="49" charset="0"/>
            </a:endParaRPr>
          </a:p>
          <a:p>
            <a:pPr defTabSz="685800"/>
            <a:r>
              <a:rPr lang="en-US" dirty="0">
                <a:latin typeface="Courier New" panose="02070309020205020404" pitchFamily="49" charset="0"/>
                <a:cs typeface="Courier New" panose="02070309020205020404" pitchFamily="49" charset="0"/>
              </a:rPr>
              <a:t>ID  : [a-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a:t>
            </a:r>
          </a:p>
          <a:p>
            <a:pPr defTabSz="685800"/>
            <a:r>
              <a:rPr lang="en-US" dirty="0">
                <a:latin typeface="Courier New" panose="02070309020205020404" pitchFamily="49" charset="0"/>
                <a:cs typeface="Courier New" panose="02070309020205020404" pitchFamily="49" charset="0"/>
              </a:rPr>
              <a:t>WS  : [ \t\r\n]+ -&gt; skip </a:t>
            </a:r>
            <a:r>
              <a:rPr lang="en-US" dirty="0" smtClean="0">
                <a:latin typeface="Courier New" panose="02070309020205020404" pitchFamily="49" charset="0"/>
                <a:cs typeface="Courier New" panose="02070309020205020404" pitchFamily="49" charset="0"/>
              </a:rPr>
              <a:t>;</a:t>
            </a:r>
          </a:p>
          <a:p>
            <a:pPr defTabSz="685800"/>
            <a:r>
              <a:rPr lang="en-US" dirty="0">
                <a:latin typeface="Courier New" panose="02070309020205020404" pitchFamily="49" charset="0"/>
                <a:cs typeface="Courier New" panose="02070309020205020404" pitchFamily="49" charset="0"/>
              </a:rPr>
              <a:t>KEYWORDS : 'if' | 'then' | 'begin'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198808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956210" y="4781642"/>
            <a:ext cx="5147563" cy="36933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Imported rule is unreachable</a:t>
            </a:r>
            <a:endParaRPr lang="en-US" dirty="0"/>
          </a:p>
        </p:txBody>
      </p:sp>
      <p:sp>
        <p:nvSpPr>
          <p:cNvPr id="9" name="TextBox 8"/>
          <p:cNvSpPr txBox="1"/>
          <p:nvPr/>
        </p:nvSpPr>
        <p:spPr>
          <a:xfrm>
            <a:off x="6956210" y="3673646"/>
            <a:ext cx="5147563" cy="1477328"/>
          </a:xfrm>
          <a:prstGeom prst="rect">
            <a:avLst/>
          </a:prstGeom>
          <a:noFill/>
          <a:ln>
            <a:solidFill>
              <a:schemeClr val="tx1"/>
            </a:solidFill>
          </a:ln>
        </p:spPr>
        <p:txBody>
          <a:bodyPr wrap="none" rtlCol="0">
            <a:spAutoFit/>
          </a:bodyPr>
          <a:lstStyle/>
          <a:p>
            <a:pPr defTabSz="685800"/>
            <a:r>
              <a:rPr lang="en-US" dirty="0">
                <a:latin typeface="Courier New" panose="02070309020205020404" pitchFamily="49" charset="0"/>
                <a:cs typeface="Courier New" panose="02070309020205020404" pitchFamily="49" charset="0"/>
              </a:rPr>
              <a:t>lexer grammar MyLexer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685800"/>
            <a:endParaRPr lang="en-US" dirty="0">
              <a:latin typeface="Courier New" panose="02070309020205020404" pitchFamily="49" charset="0"/>
              <a:cs typeface="Courier New" panose="02070309020205020404" pitchFamily="49" charset="0"/>
            </a:endParaRPr>
          </a:p>
          <a:p>
            <a:pPr defTabSz="685800"/>
            <a:r>
              <a:rPr lang="en-US" dirty="0">
                <a:latin typeface="Courier New" panose="02070309020205020404" pitchFamily="49" charset="0"/>
                <a:cs typeface="Courier New" panose="02070309020205020404" pitchFamily="49" charset="0"/>
              </a:rPr>
              <a:t>ID  : [a-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a:t>
            </a:r>
          </a:p>
          <a:p>
            <a:pPr defTabSz="685800"/>
            <a:r>
              <a:rPr lang="en-US" dirty="0">
                <a:latin typeface="Courier New" panose="02070309020205020404" pitchFamily="49" charset="0"/>
                <a:cs typeface="Courier New" panose="02070309020205020404" pitchFamily="49" charset="0"/>
              </a:rPr>
              <a:t>WS  : [ \t\r\n]+ -&gt; skip </a:t>
            </a:r>
            <a:r>
              <a:rPr lang="en-US" dirty="0" smtClean="0">
                <a:latin typeface="Courier New" panose="02070309020205020404" pitchFamily="49" charset="0"/>
                <a:cs typeface="Courier New" panose="02070309020205020404" pitchFamily="49" charset="0"/>
              </a:rPr>
              <a:t>;</a:t>
            </a:r>
          </a:p>
          <a:p>
            <a:pPr defTabSz="685800"/>
            <a:r>
              <a:rPr lang="en-US" dirty="0">
                <a:latin typeface="Courier New" panose="02070309020205020404" pitchFamily="49" charset="0"/>
                <a:cs typeface="Courier New" panose="02070309020205020404" pitchFamily="49" charset="0"/>
              </a:rPr>
              <a:t>KEYWORDS : 'if' | 'then' | 'begin'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0" name="Straight Arrow Connector 9"/>
          <p:cNvCxnSpPr/>
          <p:nvPr/>
        </p:nvCxnSpPr>
        <p:spPr>
          <a:xfrm>
            <a:off x="6095995" y="4932218"/>
            <a:ext cx="831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44436" y="4781642"/>
            <a:ext cx="3960956" cy="369332"/>
          </a:xfrm>
          <a:prstGeom prst="rect">
            <a:avLst/>
          </a:prstGeom>
          <a:noFill/>
        </p:spPr>
        <p:txBody>
          <a:bodyPr wrap="none" rtlCol="0">
            <a:spAutoFit/>
          </a:bodyPr>
          <a:lstStyle/>
          <a:p>
            <a:r>
              <a:rPr lang="en-US" dirty="0" smtClean="0"/>
              <a:t>No input will ever match this token rule!</a:t>
            </a:r>
            <a:endParaRPr lang="en-US" dirty="0"/>
          </a:p>
        </p:txBody>
      </p:sp>
    </p:spTree>
    <p:extLst>
      <p:ext uri="{BB962C8B-B14F-4D97-AF65-F5344CB8AC3E}">
        <p14:creationId xmlns:p14="http://schemas.microsoft.com/office/powerpoint/2010/main" val="289994734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956210" y="4282874"/>
            <a:ext cx="5147563" cy="2475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First rule captures the input</a:t>
            </a:r>
            <a:endParaRPr lang="en-US" dirty="0"/>
          </a:p>
        </p:txBody>
      </p:sp>
      <p:sp>
        <p:nvSpPr>
          <p:cNvPr id="9" name="TextBox 8"/>
          <p:cNvSpPr txBox="1"/>
          <p:nvPr/>
        </p:nvSpPr>
        <p:spPr>
          <a:xfrm>
            <a:off x="6956210" y="3673646"/>
            <a:ext cx="5147563" cy="1477328"/>
          </a:xfrm>
          <a:prstGeom prst="rect">
            <a:avLst/>
          </a:prstGeom>
          <a:noFill/>
          <a:ln>
            <a:solidFill>
              <a:schemeClr val="tx1"/>
            </a:solidFill>
          </a:ln>
        </p:spPr>
        <p:txBody>
          <a:bodyPr wrap="none" rtlCol="0">
            <a:spAutoFit/>
          </a:bodyPr>
          <a:lstStyle/>
          <a:p>
            <a:pPr defTabSz="685800"/>
            <a:r>
              <a:rPr lang="en-US" dirty="0">
                <a:latin typeface="Courier New" panose="02070309020205020404" pitchFamily="49" charset="0"/>
                <a:cs typeface="Courier New" panose="02070309020205020404" pitchFamily="49" charset="0"/>
              </a:rPr>
              <a:t>lexer grammar MyLexer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685800"/>
            <a:endParaRPr lang="en-US" dirty="0">
              <a:latin typeface="Courier New" panose="02070309020205020404" pitchFamily="49" charset="0"/>
              <a:cs typeface="Courier New" panose="02070309020205020404" pitchFamily="49" charset="0"/>
            </a:endParaRPr>
          </a:p>
          <a:p>
            <a:pPr defTabSz="685800"/>
            <a:r>
              <a:rPr lang="en-US" dirty="0">
                <a:latin typeface="Courier New" panose="02070309020205020404" pitchFamily="49" charset="0"/>
                <a:cs typeface="Courier New" panose="02070309020205020404" pitchFamily="49" charset="0"/>
              </a:rPr>
              <a:t>ID  : [a-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a:t>
            </a:r>
          </a:p>
          <a:p>
            <a:pPr defTabSz="685800"/>
            <a:r>
              <a:rPr lang="en-US" dirty="0">
                <a:latin typeface="Courier New" panose="02070309020205020404" pitchFamily="49" charset="0"/>
                <a:cs typeface="Courier New" panose="02070309020205020404" pitchFamily="49" charset="0"/>
              </a:rPr>
              <a:t>WS  : [ \t\r\n]+ -&gt; skip </a:t>
            </a:r>
            <a:r>
              <a:rPr lang="en-US" dirty="0" smtClean="0">
                <a:latin typeface="Courier New" panose="02070309020205020404" pitchFamily="49" charset="0"/>
                <a:cs typeface="Courier New" panose="02070309020205020404" pitchFamily="49" charset="0"/>
              </a:rPr>
              <a:t>;</a:t>
            </a:r>
          </a:p>
          <a:p>
            <a:pPr defTabSz="685800"/>
            <a:r>
              <a:rPr lang="en-US" dirty="0">
                <a:latin typeface="Courier New" panose="02070309020205020404" pitchFamily="49" charset="0"/>
                <a:cs typeface="Courier New" panose="02070309020205020404" pitchFamily="49" charset="0"/>
              </a:rPr>
              <a:t>KEYWORDS : 'if' | 'then' | 'begin'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0" name="Straight Arrow Connector 9"/>
          <p:cNvCxnSpPr/>
          <p:nvPr/>
        </p:nvCxnSpPr>
        <p:spPr>
          <a:xfrm>
            <a:off x="6095995" y="4378030"/>
            <a:ext cx="831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47454" y="4199934"/>
            <a:ext cx="4059382" cy="923330"/>
          </a:xfrm>
          <a:prstGeom prst="rect">
            <a:avLst/>
          </a:prstGeom>
          <a:noFill/>
        </p:spPr>
        <p:txBody>
          <a:bodyPr wrap="square" rtlCol="0">
            <a:spAutoFit/>
          </a:bodyPr>
          <a:lstStyle/>
          <a:p>
            <a:r>
              <a:rPr lang="en-US" dirty="0" smtClean="0"/>
              <a:t>'if' and 'then' and 'begin' will be matched by this token rule since it is positioned first</a:t>
            </a:r>
            <a:endParaRPr lang="en-US" dirty="0"/>
          </a:p>
        </p:txBody>
      </p:sp>
    </p:spTree>
    <p:extLst>
      <p:ext uri="{BB962C8B-B14F-4D97-AF65-F5344CB8AC3E}">
        <p14:creationId xmlns:p14="http://schemas.microsoft.com/office/powerpoint/2010/main" val="78504384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8463" y="822518"/>
            <a:ext cx="1188855" cy="369332"/>
          </a:xfrm>
          <a:prstGeom prst="rect">
            <a:avLst/>
          </a:prstGeom>
          <a:ln>
            <a:solidFill>
              <a:schemeClr val="bg1">
                <a:lumMod val="65000"/>
              </a:schemeClr>
            </a:solidFill>
          </a:ln>
        </p:spPr>
        <p:txBody>
          <a:bodyPr wrap="square">
            <a:spAutoFit/>
          </a:bodyPr>
          <a:lstStyle/>
          <a:p>
            <a:r>
              <a:rPr lang="en-US" dirty="0" smtClean="0"/>
              <a:t>        if</a:t>
            </a:r>
          </a:p>
        </p:txBody>
      </p:sp>
      <p:sp>
        <p:nvSpPr>
          <p:cNvPr id="5" name="TextBox 4"/>
          <p:cNvSpPr txBox="1"/>
          <p:nvPr/>
        </p:nvSpPr>
        <p:spPr>
          <a:xfrm>
            <a:off x="5673986" y="468626"/>
            <a:ext cx="986745" cy="369332"/>
          </a:xfrm>
          <a:prstGeom prst="rect">
            <a:avLst/>
          </a:prstGeom>
          <a:noFill/>
        </p:spPr>
        <p:txBody>
          <a:bodyPr wrap="none" rtlCol="0">
            <a:spAutoFit/>
          </a:bodyPr>
          <a:lstStyle/>
          <a:p>
            <a:r>
              <a:rPr lang="en-US" dirty="0" smtClean="0"/>
              <a:t>input.txt</a:t>
            </a:r>
            <a:endParaRPr lang="en-US" dirty="0"/>
          </a:p>
        </p:txBody>
      </p:sp>
      <p:sp>
        <p:nvSpPr>
          <p:cNvPr id="6" name="Rectangle 5"/>
          <p:cNvSpPr/>
          <p:nvPr/>
        </p:nvSpPr>
        <p:spPr>
          <a:xfrm>
            <a:off x="5121088" y="2217419"/>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7" name="Straight Arrow Connector 6"/>
          <p:cNvCxnSpPr>
            <a:endCxn id="6" idx="0"/>
          </p:cNvCxnSpPr>
          <p:nvPr/>
        </p:nvCxnSpPr>
        <p:spPr>
          <a:xfrm>
            <a:off x="6176683" y="1191850"/>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2"/>
          </p:cNvCxnSpPr>
          <p:nvPr/>
        </p:nvCxnSpPr>
        <p:spPr>
          <a:xfrm>
            <a:off x="6176683" y="2916666"/>
            <a:ext cx="0" cy="10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rotWithShape="1">
          <a:blip r:embed="rId2"/>
          <a:srcRect l="34628" t="5671" r="51019" b="70894"/>
          <a:stretch/>
        </p:blipFill>
        <p:spPr>
          <a:xfrm>
            <a:off x="5390028" y="3942235"/>
            <a:ext cx="1573307" cy="2140728"/>
          </a:xfrm>
          <a:prstGeom prst="rect">
            <a:avLst/>
          </a:prstGeom>
        </p:spPr>
      </p:pic>
      <p:sp>
        <p:nvSpPr>
          <p:cNvPr id="3" name="Left Brace 2"/>
          <p:cNvSpPr/>
          <p:nvPr/>
        </p:nvSpPr>
        <p:spPr>
          <a:xfrm>
            <a:off x="4893609" y="4854389"/>
            <a:ext cx="454957" cy="11295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450868" y="5221052"/>
            <a:ext cx="3468514" cy="369332"/>
          </a:xfrm>
          <a:prstGeom prst="rect">
            <a:avLst/>
          </a:prstGeom>
          <a:noFill/>
        </p:spPr>
        <p:txBody>
          <a:bodyPr wrap="none" rtlCol="0">
            <a:spAutoFit/>
          </a:bodyPr>
          <a:lstStyle/>
          <a:p>
            <a:r>
              <a:rPr lang="en-US" dirty="0" smtClean="0"/>
              <a:t>The KEYWORD rule is unreachable!</a:t>
            </a:r>
            <a:endParaRPr lang="en-US" dirty="0"/>
          </a:p>
        </p:txBody>
      </p:sp>
      <p:sp>
        <p:nvSpPr>
          <p:cNvPr id="11" name="TextBox 10"/>
          <p:cNvSpPr txBox="1"/>
          <p:nvPr/>
        </p:nvSpPr>
        <p:spPr>
          <a:xfrm>
            <a:off x="8054788" y="5983942"/>
            <a:ext cx="1600503" cy="369332"/>
          </a:xfrm>
          <a:prstGeom prst="rect">
            <a:avLst/>
          </a:prstGeom>
          <a:noFill/>
        </p:spPr>
        <p:txBody>
          <a:bodyPr wrap="none" rtlCol="0">
            <a:spAutoFit/>
          </a:bodyPr>
          <a:lstStyle/>
          <a:p>
            <a:r>
              <a:rPr lang="en-US" dirty="0" smtClean="0"/>
              <a:t>See example16</a:t>
            </a:r>
            <a:endParaRPr lang="en-US" dirty="0"/>
          </a:p>
        </p:txBody>
      </p:sp>
    </p:spTree>
    <p:extLst>
      <p:ext uri="{BB962C8B-B14F-4D97-AF65-F5344CB8AC3E}">
        <p14:creationId xmlns:p14="http://schemas.microsoft.com/office/powerpoint/2010/main" val="138470448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376200" y="5470671"/>
            <a:ext cx="3786926" cy="2710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95528" y="4746812"/>
            <a:ext cx="4458272" cy="3374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Lexers and parser</a:t>
            </a:r>
            <a:endParaRPr lang="en-US" dirty="0"/>
          </a:p>
        </p:txBody>
      </p:sp>
      <p:sp>
        <p:nvSpPr>
          <p:cNvPr id="4" name="TextBox 3"/>
          <p:cNvSpPr txBox="1"/>
          <p:nvPr/>
        </p:nvSpPr>
        <p:spPr>
          <a:xfrm>
            <a:off x="1376200" y="4864572"/>
            <a:ext cx="3786926" cy="1754326"/>
          </a:xfrm>
          <a:prstGeom prst="rect">
            <a:avLst/>
          </a:prstGeom>
          <a:noFill/>
          <a:ln>
            <a:solidFill>
              <a:schemeClr val="tx1"/>
            </a:solidFill>
          </a:ln>
        </p:spPr>
        <p:txBody>
          <a:bodyPr wrap="square" rtlCol="0">
            <a:spAutoFit/>
          </a:bodyPr>
          <a:lstStyle/>
          <a:p>
            <a:pPr defTabSz="685800"/>
            <a:r>
              <a:rPr lang="en-US" dirty="0">
                <a:latin typeface="Courier New" panose="02070309020205020404" pitchFamily="49" charset="0"/>
                <a:cs typeface="Courier New" panose="02070309020205020404" pitchFamily="49" charset="0"/>
              </a:rPr>
              <a:t>lexer grammar MyLexer;    				</a:t>
            </a:r>
          </a:p>
          <a:p>
            <a:pPr defTabSz="685800"/>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MyLexer_imported</a:t>
            </a:r>
            <a:r>
              <a:rPr lang="en-US" dirty="0">
                <a:latin typeface="Courier New" panose="02070309020205020404" pitchFamily="49" charset="0"/>
                <a:cs typeface="Courier New" panose="02070309020205020404" pitchFamily="49" charset="0"/>
              </a:rPr>
              <a:t> ;</a:t>
            </a:r>
          </a:p>
          <a:p>
            <a:pPr defTabSz="685800"/>
            <a:endParaRPr lang="en-US" dirty="0">
              <a:latin typeface="Courier New" panose="02070309020205020404" pitchFamily="49" charset="0"/>
              <a:cs typeface="Courier New" panose="02070309020205020404" pitchFamily="49" charset="0"/>
            </a:endParaRPr>
          </a:p>
          <a:p>
            <a:pPr defTabSz="685800"/>
            <a:r>
              <a:rPr lang="en-US" dirty="0">
                <a:latin typeface="Courier New" panose="02070309020205020404" pitchFamily="49" charset="0"/>
                <a:cs typeface="Courier New" panose="02070309020205020404" pitchFamily="49" charset="0"/>
              </a:rPr>
              <a:t>ID  : [a-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a:t>
            </a:r>
          </a:p>
          <a:p>
            <a:pPr defTabSz="685800"/>
            <a:r>
              <a:rPr lang="en-US" dirty="0">
                <a:latin typeface="Courier New" panose="02070309020205020404" pitchFamily="49" charset="0"/>
                <a:cs typeface="Courier New" panose="02070309020205020404" pitchFamily="49" charset="0"/>
              </a:rPr>
              <a:t>WS  : [ \t\r\n]+ -&gt; skip ;</a:t>
            </a:r>
          </a:p>
        </p:txBody>
      </p:sp>
      <p:sp>
        <p:nvSpPr>
          <p:cNvPr id="5" name="TextBox 4"/>
          <p:cNvSpPr txBox="1"/>
          <p:nvPr/>
        </p:nvSpPr>
        <p:spPr>
          <a:xfrm>
            <a:off x="55420" y="2465835"/>
            <a:ext cx="5147563" cy="923330"/>
          </a:xfrm>
          <a:prstGeom prst="rect">
            <a:avLst/>
          </a:prstGeom>
          <a:noFill/>
          <a:ln>
            <a:solidFill>
              <a:schemeClr val="tx1"/>
            </a:solidFill>
          </a:ln>
        </p:spPr>
        <p:txBody>
          <a:bodyPr wrap="none" rtlCol="0">
            <a:spAutoFit/>
          </a:bodyPr>
          <a:lstStyle/>
          <a:p>
            <a:pPr defTabSz="685800"/>
            <a:r>
              <a:rPr lang="en-US" dirty="0">
                <a:latin typeface="Courier New" panose="02070309020205020404" pitchFamily="49" charset="0"/>
                <a:cs typeface="Courier New" panose="02070309020205020404" pitchFamily="49" charset="0"/>
              </a:rPr>
              <a:t>lexer grammar </a:t>
            </a:r>
            <a:r>
              <a:rPr lang="en-US" dirty="0" err="1">
                <a:latin typeface="Courier New" panose="02070309020205020404" pitchFamily="49" charset="0"/>
                <a:cs typeface="Courier New" panose="02070309020205020404" pitchFamily="49" charset="0"/>
              </a:rPr>
              <a:t>MyLexer_imported</a:t>
            </a:r>
            <a:r>
              <a:rPr lang="en-US" dirty="0">
                <a:latin typeface="Courier New" panose="02070309020205020404" pitchFamily="49" charset="0"/>
                <a:cs typeface="Courier New" panose="02070309020205020404" pitchFamily="49" charset="0"/>
              </a:rPr>
              <a:t>; </a:t>
            </a:r>
          </a:p>
          <a:p>
            <a:pPr defTabSz="685800"/>
            <a:endParaRPr lang="en-US" dirty="0">
              <a:latin typeface="Courier New" panose="02070309020205020404" pitchFamily="49" charset="0"/>
              <a:cs typeface="Courier New" panose="02070309020205020404" pitchFamily="49" charset="0"/>
            </a:endParaRPr>
          </a:p>
          <a:p>
            <a:pPr defTabSz="685800"/>
            <a:r>
              <a:rPr lang="en-US" dirty="0">
                <a:latin typeface="Courier New" panose="02070309020205020404" pitchFamily="49" charset="0"/>
                <a:cs typeface="Courier New" panose="02070309020205020404" pitchFamily="49" charset="0"/>
              </a:rPr>
              <a:t>KEYWORDS : 'if' | 'then' | 'begin' ;</a:t>
            </a:r>
          </a:p>
        </p:txBody>
      </p:sp>
      <p:cxnSp>
        <p:nvCxnSpPr>
          <p:cNvPr id="6" name="Straight Connector 5"/>
          <p:cNvCxnSpPr>
            <a:endCxn id="4" idx="0"/>
          </p:cNvCxnSpPr>
          <p:nvPr/>
        </p:nvCxnSpPr>
        <p:spPr>
          <a:xfrm>
            <a:off x="3269663" y="3389165"/>
            <a:ext cx="0" cy="1475407"/>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298599" y="3848915"/>
            <a:ext cx="822661" cy="369332"/>
          </a:xfrm>
          <a:prstGeom prst="rect">
            <a:avLst/>
          </a:prstGeom>
          <a:noFill/>
        </p:spPr>
        <p:txBody>
          <a:bodyPr wrap="none" rtlCol="0">
            <a:spAutoFit/>
          </a:bodyPr>
          <a:lstStyle/>
          <a:p>
            <a:r>
              <a:rPr lang="en-US" i="1" dirty="0" smtClean="0"/>
              <a:t>import</a:t>
            </a:r>
            <a:endParaRPr lang="en-US" i="1" dirty="0"/>
          </a:p>
        </p:txBody>
      </p:sp>
      <p:sp>
        <p:nvSpPr>
          <p:cNvPr id="9" name="TextBox 8"/>
          <p:cNvSpPr txBox="1"/>
          <p:nvPr/>
        </p:nvSpPr>
        <p:spPr>
          <a:xfrm>
            <a:off x="6895528" y="4178010"/>
            <a:ext cx="4458272" cy="2585323"/>
          </a:xfrm>
          <a:prstGeom prst="rect">
            <a:avLst/>
          </a:prstGeom>
          <a:noFill/>
          <a:ln>
            <a:solidFill>
              <a:schemeClr val="tx1"/>
            </a:solidFill>
          </a:ln>
        </p:spPr>
        <p:txBody>
          <a:bodyPr wrap="none" rtlCol="0">
            <a:spAutoFit/>
          </a:bodyPr>
          <a:lstStyle/>
          <a:p>
            <a:pPr defTabSz="685800"/>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685800"/>
            <a:endParaRPr lang="en-US" dirty="0">
              <a:latin typeface="Courier New" panose="02070309020205020404" pitchFamily="49" charset="0"/>
              <a:cs typeface="Courier New" panose="02070309020205020404" pitchFamily="49" charset="0"/>
            </a:endParaRPr>
          </a:p>
          <a:p>
            <a:pPr defTabSz="685800"/>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685800"/>
            <a:endParaRPr lang="en-US" dirty="0">
              <a:latin typeface="Courier New" panose="02070309020205020404" pitchFamily="49" charset="0"/>
              <a:cs typeface="Courier New" panose="02070309020205020404" pitchFamily="49" charset="0"/>
            </a:endParaRPr>
          </a:p>
          <a:p>
            <a:pPr defTabSz="685800"/>
            <a:r>
              <a:rPr lang="en-US" dirty="0">
                <a:latin typeface="Courier New" panose="02070309020205020404" pitchFamily="49" charset="0"/>
                <a:cs typeface="Courier New" panose="02070309020205020404" pitchFamily="49" charset="0"/>
              </a:rPr>
              <a:t>test : (id | keyword) EOF ;</a:t>
            </a:r>
          </a:p>
          <a:p>
            <a:pPr defTabSz="685800"/>
            <a:endParaRPr lang="en-US" dirty="0">
              <a:latin typeface="Courier New" panose="02070309020205020404" pitchFamily="49" charset="0"/>
              <a:cs typeface="Courier New" panose="02070309020205020404" pitchFamily="49" charset="0"/>
            </a:endParaRPr>
          </a:p>
          <a:p>
            <a:pPr defTabSz="685800"/>
            <a:r>
              <a:rPr lang="en-US" dirty="0">
                <a:latin typeface="Courier New" panose="02070309020205020404" pitchFamily="49" charset="0"/>
                <a:cs typeface="Courier New" panose="02070309020205020404" pitchFamily="49" charset="0"/>
              </a:rPr>
              <a:t>id   : ID ;</a:t>
            </a:r>
          </a:p>
          <a:p>
            <a:pPr defTabSz="685800"/>
            <a:endParaRPr lang="en-US" dirty="0">
              <a:latin typeface="Courier New" panose="02070309020205020404" pitchFamily="49" charset="0"/>
              <a:cs typeface="Courier New" panose="02070309020205020404" pitchFamily="49" charset="0"/>
            </a:endParaRPr>
          </a:p>
          <a:p>
            <a:pPr defTabSz="685800"/>
            <a:r>
              <a:rPr lang="en-US" dirty="0">
                <a:latin typeface="Courier New" panose="02070309020205020404" pitchFamily="49" charset="0"/>
                <a:cs typeface="Courier New" panose="02070309020205020404" pitchFamily="49" charset="0"/>
              </a:rPr>
              <a:t>keyword : KEYWORDS ;</a:t>
            </a:r>
          </a:p>
        </p:txBody>
      </p:sp>
      <p:cxnSp>
        <p:nvCxnSpPr>
          <p:cNvPr id="10" name="Straight Connector 9"/>
          <p:cNvCxnSpPr/>
          <p:nvPr/>
        </p:nvCxnSpPr>
        <p:spPr>
          <a:xfrm flipH="1">
            <a:off x="5163126" y="4961965"/>
            <a:ext cx="1732402" cy="9544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606193" y="4688073"/>
            <a:ext cx="503664" cy="369332"/>
          </a:xfrm>
          <a:prstGeom prst="rect">
            <a:avLst/>
          </a:prstGeom>
          <a:noFill/>
        </p:spPr>
        <p:txBody>
          <a:bodyPr wrap="none" rtlCol="0">
            <a:spAutoFit/>
          </a:bodyPr>
          <a:lstStyle/>
          <a:p>
            <a:r>
              <a:rPr lang="en-US" i="1" dirty="0" smtClean="0"/>
              <a:t>use</a:t>
            </a:r>
            <a:endParaRPr lang="en-US" i="1" dirty="0"/>
          </a:p>
        </p:txBody>
      </p:sp>
    </p:spTree>
    <p:extLst>
      <p:ext uri="{BB962C8B-B14F-4D97-AF65-F5344CB8AC3E}">
        <p14:creationId xmlns:p14="http://schemas.microsoft.com/office/powerpoint/2010/main" val="399406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Content Placeholder 2"/>
          <p:cNvSpPr>
            <a:spLocks noGrp="1"/>
          </p:cNvSpPr>
          <p:nvPr>
            <p:ph idx="1"/>
          </p:nvPr>
        </p:nvSpPr>
        <p:spPr/>
        <p:txBody>
          <a:bodyPr>
            <a:normAutofit/>
          </a:bodyPr>
          <a:lstStyle/>
          <a:p>
            <a:r>
              <a:rPr lang="en-US" dirty="0"/>
              <a:t>For each grammar, there are generally an infinite number of linear representations (“sentences”) that can be structured with it. </a:t>
            </a:r>
            <a:endParaRPr lang="en-US" dirty="0" smtClean="0"/>
          </a:p>
          <a:p>
            <a:r>
              <a:rPr lang="en-US" dirty="0" smtClean="0"/>
              <a:t>That </a:t>
            </a:r>
            <a:r>
              <a:rPr lang="en-US" dirty="0"/>
              <a:t>is, a finite-sized grammar can supply structure to an infinite number of  sentences. </a:t>
            </a:r>
            <a:endParaRPr lang="en-US" dirty="0" smtClean="0"/>
          </a:p>
          <a:p>
            <a:r>
              <a:rPr lang="en-US" dirty="0" smtClean="0"/>
              <a:t>This </a:t>
            </a:r>
            <a:r>
              <a:rPr lang="en-US" dirty="0"/>
              <a:t>is the main strength of the grammar paradigm and indeed the main source of the importance of grammars: they summarize succinctly the structure of an infinite number of objects of a certain class.</a:t>
            </a:r>
          </a:p>
          <a:p>
            <a:endParaRPr lang="en-US" dirty="0"/>
          </a:p>
        </p:txBody>
      </p:sp>
    </p:spTree>
    <p:extLst>
      <p:ext uri="{BB962C8B-B14F-4D97-AF65-F5344CB8AC3E}">
        <p14:creationId xmlns:p14="http://schemas.microsoft.com/office/powerpoint/2010/main" val="26366073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90361" y="3416424"/>
            <a:ext cx="8543365" cy="2958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590361" y="2595282"/>
            <a:ext cx="8543365" cy="2958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run.bat</a:t>
            </a:r>
            <a:endParaRPr lang="en-US" dirty="0"/>
          </a:p>
        </p:txBody>
      </p:sp>
      <p:sp>
        <p:nvSpPr>
          <p:cNvPr id="5" name="Rectangle 4"/>
          <p:cNvSpPr/>
          <p:nvPr/>
        </p:nvSpPr>
        <p:spPr>
          <a:xfrm>
            <a:off x="3590361" y="1731029"/>
            <a:ext cx="8543365" cy="4801314"/>
          </a:xfrm>
          <a:prstGeom prst="rect">
            <a:avLst/>
          </a:prstGeom>
          <a:ln>
            <a:solidFill>
              <a:schemeClr val="bg1">
                <a:lumMod val="75000"/>
              </a:schemeClr>
            </a:solidFill>
          </a:ln>
        </p:spPr>
        <p:txBody>
          <a:bodyPr wrap="square">
            <a:spAutoFit/>
          </a:bodyPr>
          <a:lstStyle/>
          <a:p>
            <a:r>
              <a:rPr lang="en-US" dirty="0"/>
              <a:t>set CLASSPATH=.;../../</a:t>
            </a:r>
            <a:r>
              <a:rPr lang="en-US" dirty="0" err="1"/>
              <a:t>antlr</a:t>
            </a:r>
            <a:r>
              <a:rPr lang="en-US" dirty="0"/>
              <a:t>-jar/antlr-complete.jar;%CLASSPATH%</a:t>
            </a:r>
          </a:p>
          <a:p>
            <a:endParaRPr lang="en-US" dirty="0"/>
          </a:p>
          <a:p>
            <a:r>
              <a:rPr lang="en-US" i="1" dirty="0"/>
              <a:t>echo Running ANTLR on the lexer: </a:t>
            </a:r>
            <a:r>
              <a:rPr lang="en-US" i="1" dirty="0" smtClean="0"/>
              <a:t>MyLexer_imported.g4</a:t>
            </a:r>
            <a:endParaRPr lang="en-US" i="1" dirty="0"/>
          </a:p>
          <a:p>
            <a:r>
              <a:rPr lang="en-US" dirty="0">
                <a:solidFill>
                  <a:srgbClr val="92D050"/>
                </a:solidFill>
              </a:rPr>
              <a:t>java</a:t>
            </a:r>
            <a:r>
              <a:rPr lang="en-US" dirty="0"/>
              <a:t> </a:t>
            </a:r>
            <a:r>
              <a:rPr lang="en-US" dirty="0">
                <a:solidFill>
                  <a:srgbClr val="FF0000"/>
                </a:solidFill>
              </a:rPr>
              <a:t>org.antlr.v4.Tool</a:t>
            </a:r>
            <a:r>
              <a:rPr lang="en-US" dirty="0"/>
              <a:t> </a:t>
            </a:r>
            <a:r>
              <a:rPr lang="en-US" b="1" dirty="0" smtClean="0"/>
              <a:t>MyLexer_imported.g4</a:t>
            </a:r>
            <a:r>
              <a:rPr lang="en-US" dirty="0" smtClean="0"/>
              <a:t> </a:t>
            </a:r>
            <a:r>
              <a:rPr lang="en-US" dirty="0">
                <a:solidFill>
                  <a:srgbClr val="00B0F0"/>
                </a:solidFill>
              </a:rPr>
              <a:t>-no-listener -</a:t>
            </a:r>
            <a:r>
              <a:rPr lang="en-US" dirty="0" smtClean="0">
                <a:solidFill>
                  <a:srgbClr val="00B0F0"/>
                </a:solidFill>
              </a:rPr>
              <a:t>no-visitor</a:t>
            </a:r>
            <a:endParaRPr lang="en-US" dirty="0"/>
          </a:p>
          <a:p>
            <a:endParaRPr lang="en-US" dirty="0"/>
          </a:p>
          <a:p>
            <a:r>
              <a:rPr lang="en-US" i="1" dirty="0" smtClean="0"/>
              <a:t>echo </a:t>
            </a:r>
            <a:r>
              <a:rPr lang="en-US" i="1" dirty="0"/>
              <a:t>Running ANTLR on the lexer: MyLexer.g4</a:t>
            </a:r>
          </a:p>
          <a:p>
            <a:r>
              <a:rPr lang="en-US" dirty="0">
                <a:solidFill>
                  <a:srgbClr val="92D050"/>
                </a:solidFill>
              </a:rPr>
              <a:t>java</a:t>
            </a:r>
            <a:r>
              <a:rPr lang="en-US" dirty="0"/>
              <a:t> </a:t>
            </a:r>
            <a:r>
              <a:rPr lang="en-US" dirty="0">
                <a:solidFill>
                  <a:srgbClr val="FF0000"/>
                </a:solidFill>
              </a:rPr>
              <a:t>org.antlr.v4.Tool</a:t>
            </a:r>
            <a:r>
              <a:rPr lang="en-US" dirty="0"/>
              <a:t> </a:t>
            </a:r>
            <a:r>
              <a:rPr lang="en-US" b="1" dirty="0"/>
              <a:t>MyLexer.g4</a:t>
            </a:r>
            <a:r>
              <a:rPr lang="en-US" dirty="0"/>
              <a:t> </a:t>
            </a:r>
            <a:r>
              <a:rPr lang="en-US" dirty="0">
                <a:solidFill>
                  <a:srgbClr val="00B0F0"/>
                </a:solidFill>
              </a:rPr>
              <a:t>-no-listener -no-visitor</a:t>
            </a:r>
          </a:p>
          <a:p>
            <a:endParaRPr lang="en-US" dirty="0"/>
          </a:p>
          <a:p>
            <a:r>
              <a:rPr lang="en-US" i="1" dirty="0"/>
              <a:t>echo Running ANTLR on the parser: MyParser.g4</a:t>
            </a:r>
          </a:p>
          <a:p>
            <a:r>
              <a:rPr lang="en-US" dirty="0">
                <a:solidFill>
                  <a:srgbClr val="92D050"/>
                </a:solidFill>
              </a:rPr>
              <a:t>java</a:t>
            </a:r>
            <a:r>
              <a:rPr lang="en-US" dirty="0"/>
              <a:t> </a:t>
            </a:r>
            <a:r>
              <a:rPr lang="en-US" dirty="0">
                <a:solidFill>
                  <a:srgbClr val="FF0000"/>
                </a:solidFill>
              </a:rPr>
              <a:t>org.antlr.v4.Tool</a:t>
            </a:r>
            <a:r>
              <a:rPr lang="en-US" dirty="0"/>
              <a:t> </a:t>
            </a:r>
            <a:r>
              <a:rPr lang="en-US" b="1" dirty="0"/>
              <a:t>MyParser.g4</a:t>
            </a:r>
            <a:r>
              <a:rPr lang="en-US" dirty="0"/>
              <a:t> </a:t>
            </a:r>
            <a:r>
              <a:rPr lang="en-US" dirty="0">
                <a:solidFill>
                  <a:srgbClr val="00B0F0"/>
                </a:solidFill>
              </a:rPr>
              <a:t>-no-listener -no-visitor</a:t>
            </a:r>
          </a:p>
          <a:p>
            <a:endParaRPr lang="en-US" dirty="0"/>
          </a:p>
          <a:p>
            <a:r>
              <a:rPr lang="en-US" i="1" dirty="0"/>
              <a:t>echo Compiling the Java code that ANTLR generator (the </a:t>
            </a:r>
            <a:r>
              <a:rPr lang="en-US" i="1" dirty="0" smtClean="0"/>
              <a:t>lexer and parser </a:t>
            </a:r>
            <a:r>
              <a:rPr lang="en-US" i="1" dirty="0"/>
              <a:t>code)</a:t>
            </a:r>
          </a:p>
          <a:p>
            <a:r>
              <a:rPr lang="en-US" dirty="0" err="1">
                <a:solidFill>
                  <a:srgbClr val="92D050"/>
                </a:solidFill>
              </a:rPr>
              <a:t>javac</a:t>
            </a:r>
            <a:r>
              <a:rPr lang="en-US" dirty="0"/>
              <a:t> *.java</a:t>
            </a:r>
          </a:p>
          <a:p>
            <a:endParaRPr lang="en-US" dirty="0"/>
          </a:p>
          <a:p>
            <a:r>
              <a:rPr lang="en-US" i="1" dirty="0"/>
              <a:t>echo Running the test rig on the generated parser, using as input the string in: input.txt</a:t>
            </a:r>
          </a:p>
          <a:p>
            <a:r>
              <a:rPr lang="en-US" i="1" dirty="0"/>
              <a:t>echo And generating a GUI output (i.e., a parse tree graphic)</a:t>
            </a:r>
          </a:p>
          <a:p>
            <a:r>
              <a:rPr lang="en-US" dirty="0">
                <a:solidFill>
                  <a:srgbClr val="92D050"/>
                </a:solidFill>
              </a:rPr>
              <a:t>java</a:t>
            </a:r>
            <a:r>
              <a:rPr lang="en-US" dirty="0"/>
              <a:t> </a:t>
            </a:r>
            <a:r>
              <a:rPr lang="en-US" dirty="0">
                <a:solidFill>
                  <a:srgbClr val="FF0000"/>
                </a:solidFill>
              </a:rPr>
              <a:t>org.antlr.v4.gui.TestRig</a:t>
            </a:r>
            <a:r>
              <a:rPr lang="en-US" dirty="0" smtClean="0"/>
              <a:t> </a:t>
            </a:r>
            <a:r>
              <a:rPr lang="en-US" b="1" dirty="0"/>
              <a:t>My</a:t>
            </a:r>
            <a:r>
              <a:rPr lang="en-US" dirty="0"/>
              <a:t> </a:t>
            </a:r>
            <a:r>
              <a:rPr lang="en-US" b="1" dirty="0" smtClean="0"/>
              <a:t>test</a:t>
            </a:r>
            <a:r>
              <a:rPr lang="en-US" dirty="0" smtClean="0"/>
              <a:t> </a:t>
            </a:r>
            <a:r>
              <a:rPr lang="en-US" dirty="0">
                <a:solidFill>
                  <a:srgbClr val="00B0F0"/>
                </a:solidFill>
              </a:rPr>
              <a:t>-</a:t>
            </a:r>
            <a:r>
              <a:rPr lang="en-US" dirty="0" err="1">
                <a:solidFill>
                  <a:srgbClr val="00B0F0"/>
                </a:solidFill>
              </a:rPr>
              <a:t>gui</a:t>
            </a:r>
            <a:r>
              <a:rPr lang="en-US" dirty="0">
                <a:solidFill>
                  <a:srgbClr val="00B0F0"/>
                </a:solidFill>
              </a:rPr>
              <a:t> &lt; </a:t>
            </a:r>
            <a:r>
              <a:rPr lang="en-US" dirty="0" smtClean="0">
                <a:solidFill>
                  <a:srgbClr val="00B0F0"/>
                </a:solidFill>
              </a:rPr>
              <a:t>input.txt</a:t>
            </a:r>
            <a:endParaRPr lang="en-US" dirty="0">
              <a:solidFill>
                <a:srgbClr val="00B0F0"/>
              </a:solidFill>
            </a:endParaRPr>
          </a:p>
        </p:txBody>
      </p:sp>
      <p:cxnSp>
        <p:nvCxnSpPr>
          <p:cNvPr id="4" name="Straight Arrow Connector 3"/>
          <p:cNvCxnSpPr/>
          <p:nvPr/>
        </p:nvCxnSpPr>
        <p:spPr>
          <a:xfrm flipV="1">
            <a:off x="6575608" y="5688106"/>
            <a:ext cx="0" cy="389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0" y="2554941"/>
            <a:ext cx="3657600" cy="646331"/>
          </a:xfrm>
          <a:prstGeom prst="rect">
            <a:avLst/>
          </a:prstGeom>
          <a:noFill/>
        </p:spPr>
        <p:txBody>
          <a:bodyPr wrap="square" rtlCol="0">
            <a:spAutoFit/>
          </a:bodyPr>
          <a:lstStyle/>
          <a:p>
            <a:r>
              <a:rPr lang="en-US" dirty="0" smtClean="0"/>
              <a:t>Run ANTLR on </a:t>
            </a:r>
            <a:r>
              <a:rPr lang="en-US" b="1" dirty="0" smtClean="0"/>
              <a:t>MyLexer_imported.g4</a:t>
            </a:r>
            <a:r>
              <a:rPr lang="en-US" dirty="0" smtClean="0"/>
              <a:t> before running ANTLR on </a:t>
            </a:r>
            <a:r>
              <a:rPr lang="en-US" b="1" dirty="0" smtClean="0"/>
              <a:t>MyLexer.g4</a:t>
            </a:r>
            <a:endParaRPr lang="en-US" b="1" dirty="0"/>
          </a:p>
        </p:txBody>
      </p:sp>
      <p:sp>
        <p:nvSpPr>
          <p:cNvPr id="9" name="AutoShape 57"/>
          <p:cNvSpPr>
            <a:spLocks noChangeArrowheads="1"/>
          </p:cNvSpPr>
          <p:nvPr/>
        </p:nvSpPr>
        <p:spPr bwMode="auto">
          <a:xfrm>
            <a:off x="1620694" y="5688106"/>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10" name="Text Box 58"/>
          <p:cNvSpPr txBox="1">
            <a:spLocks noChangeArrowheads="1"/>
          </p:cNvSpPr>
          <p:nvPr/>
        </p:nvSpPr>
        <p:spPr bwMode="auto">
          <a:xfrm>
            <a:off x="1757508" y="5830981"/>
            <a:ext cx="728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Lab9</a:t>
            </a:r>
            <a:endParaRPr lang="en-US" altLang="en-US" sz="1600" dirty="0"/>
          </a:p>
        </p:txBody>
      </p:sp>
    </p:spTree>
    <p:extLst>
      <p:ext uri="{BB962C8B-B14F-4D97-AF65-F5344CB8AC3E}">
        <p14:creationId xmlns:p14="http://schemas.microsoft.com/office/powerpoint/2010/main" val="425244498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Modes</a:t>
            </a:r>
            <a:endParaRPr lang="en-US" dirty="0"/>
          </a:p>
        </p:txBody>
      </p:sp>
    </p:spTree>
    <p:extLst>
      <p:ext uri="{BB962C8B-B14F-4D97-AF65-F5344CB8AC3E}">
        <p14:creationId xmlns:p14="http://schemas.microsoft.com/office/powerpoint/2010/main" val="5988787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contains two different formats</a:t>
            </a:r>
            <a:endParaRPr lang="en-US" dirty="0"/>
          </a:p>
        </p:txBody>
      </p:sp>
      <p:sp>
        <p:nvSpPr>
          <p:cNvPr id="3" name="Content Placeholder 2"/>
          <p:cNvSpPr>
            <a:spLocks noGrp="1"/>
          </p:cNvSpPr>
          <p:nvPr>
            <p:ph idx="1"/>
          </p:nvPr>
        </p:nvSpPr>
        <p:spPr>
          <a:xfrm>
            <a:off x="838200" y="1825626"/>
            <a:ext cx="10515600" cy="1388222"/>
          </a:xfrm>
        </p:spPr>
        <p:txBody>
          <a:bodyPr/>
          <a:lstStyle/>
          <a:p>
            <a:pPr marL="0" indent="0">
              <a:buNone/>
            </a:pPr>
            <a:r>
              <a:rPr lang="en-US" dirty="0" smtClean="0"/>
              <a:t>The input data consists of comma-separated-values (CSV) as we saw earlier. After the CSV is a separator (4 dashes). After that is a series of key-value pairs. Below is sample input.</a:t>
            </a:r>
            <a:endParaRPr lang="en-US" dirty="0"/>
          </a:p>
        </p:txBody>
      </p:sp>
      <p:sp>
        <p:nvSpPr>
          <p:cNvPr id="4" name="Rectangle 3"/>
          <p:cNvSpPr/>
          <p:nvPr/>
        </p:nvSpPr>
        <p:spPr>
          <a:xfrm>
            <a:off x="2577352" y="3348786"/>
            <a:ext cx="5531224" cy="3046988"/>
          </a:xfrm>
          <a:prstGeom prst="rect">
            <a:avLst/>
          </a:prstGeom>
          <a:ln>
            <a:solidFill>
              <a:schemeClr val="bg1">
                <a:lumMod val="65000"/>
              </a:schemeClr>
            </a:solidFill>
          </a:ln>
        </p:spPr>
        <p:txBody>
          <a:bodyPr wrap="square">
            <a:spAutoFit/>
          </a:bodyPr>
          <a:lstStyle/>
          <a:p>
            <a:r>
              <a:rPr lang="en-US" sz="1600" b="1" dirty="0"/>
              <a:t>FirstName, LastName, Street, City, State, </a:t>
            </a:r>
            <a:r>
              <a:rPr lang="en-US" sz="1600" b="1" dirty="0" err="1"/>
              <a:t>ZipCode</a:t>
            </a:r>
            <a:endParaRPr lang="en-US" sz="1600" b="1" dirty="0"/>
          </a:p>
          <a:p>
            <a:r>
              <a:rPr lang="en-US" sz="1600" dirty="0"/>
              <a:t>Mark, McWhorter, 4460 Stuart Street, Marion Center, PA, 15759</a:t>
            </a:r>
          </a:p>
          <a:p>
            <a:r>
              <a:rPr lang="en-US" sz="1600" dirty="0"/>
              <a:t>Monica, Apodaca, 258 Oliver Street, Fort Worth, TX, 76118</a:t>
            </a:r>
          </a:p>
          <a:p>
            <a:r>
              <a:rPr lang="en-US" sz="1600" dirty="0" err="1"/>
              <a:t>Kenisha</a:t>
            </a:r>
            <a:r>
              <a:rPr lang="en-US" sz="1600" dirty="0"/>
              <a:t>, Le, 1579 Olen Thomas Drive, Charlie, TX, 76377</a:t>
            </a:r>
          </a:p>
          <a:p>
            <a:r>
              <a:rPr lang="en-US" sz="1600" dirty="0"/>
              <a:t>Dustin, Edwards, 2249 Ingram Road, Greensboro, NC, 27401</a:t>
            </a:r>
          </a:p>
          <a:p>
            <a:r>
              <a:rPr lang="en-US" sz="1600" dirty="0"/>
              <a:t>Ruth, Heath, 988 Davisson Street, Fairmont, IN, 46928</a:t>
            </a:r>
          </a:p>
          <a:p>
            <a:r>
              <a:rPr lang="en-US" sz="1600" dirty="0"/>
              <a:t>Christin, Dehart, 515 Ash Avenue, Saint Louis, MO, 63108 </a:t>
            </a:r>
          </a:p>
          <a:p>
            <a:r>
              <a:rPr lang="en-US" sz="1600" dirty="0" smtClean="0"/>
              <a:t>----</a:t>
            </a:r>
            <a:endParaRPr lang="en-US" sz="1600" dirty="0"/>
          </a:p>
          <a:p>
            <a:r>
              <a:rPr lang="en-US" sz="1600" dirty="0"/>
              <a:t>FirstName=John</a:t>
            </a:r>
          </a:p>
          <a:p>
            <a:r>
              <a:rPr lang="en-US" sz="1600" dirty="0" smtClean="0"/>
              <a:t>LastName=Smith</a:t>
            </a:r>
          </a:p>
          <a:p>
            <a:r>
              <a:rPr lang="en-US" sz="1600" dirty="0" smtClean="0"/>
              <a:t>FirstName=Sally</a:t>
            </a:r>
          </a:p>
          <a:p>
            <a:r>
              <a:rPr lang="en-US" sz="1600" dirty="0" smtClean="0"/>
              <a:t>LastName=Johnson</a:t>
            </a:r>
            <a:endParaRPr lang="en-US" sz="1600" dirty="0"/>
          </a:p>
        </p:txBody>
      </p:sp>
    </p:spTree>
    <p:extLst>
      <p:ext uri="{BB962C8B-B14F-4D97-AF65-F5344CB8AC3E}">
        <p14:creationId xmlns:p14="http://schemas.microsoft.com/office/powerpoint/2010/main" val="200397326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different lexer rules</a:t>
            </a:r>
            <a:endParaRPr lang="en-US" dirty="0"/>
          </a:p>
        </p:txBody>
      </p:sp>
      <p:sp>
        <p:nvSpPr>
          <p:cNvPr id="4" name="Rectangle 3"/>
          <p:cNvSpPr/>
          <p:nvPr/>
        </p:nvSpPr>
        <p:spPr>
          <a:xfrm>
            <a:off x="6382864" y="2071316"/>
            <a:ext cx="5531224" cy="3046988"/>
          </a:xfrm>
          <a:prstGeom prst="rect">
            <a:avLst/>
          </a:prstGeom>
          <a:ln>
            <a:solidFill>
              <a:schemeClr val="bg1">
                <a:lumMod val="65000"/>
              </a:schemeClr>
            </a:solidFill>
          </a:ln>
        </p:spPr>
        <p:txBody>
          <a:bodyPr wrap="square">
            <a:spAutoFit/>
          </a:bodyPr>
          <a:lstStyle/>
          <a:p>
            <a:r>
              <a:rPr lang="en-US" sz="1600" b="1" dirty="0" smtClean="0"/>
              <a:t>FirstName, LastName, Street, City, State, </a:t>
            </a:r>
            <a:r>
              <a:rPr lang="en-US" sz="1600" b="1" dirty="0" err="1" smtClean="0"/>
              <a:t>ZipCode</a:t>
            </a:r>
            <a:endParaRPr lang="en-US" sz="1600" b="1" dirty="0" smtClean="0"/>
          </a:p>
          <a:p>
            <a:r>
              <a:rPr lang="en-US" sz="1600" dirty="0" smtClean="0"/>
              <a:t>Mark, McWhorter, 4460 Stuart Street, Marion Center, PA, 15759</a:t>
            </a:r>
          </a:p>
          <a:p>
            <a:r>
              <a:rPr lang="en-US" sz="1600" dirty="0" smtClean="0"/>
              <a:t>Monica, Apodaca, 258 Oliver Street, Fort Worth, TX, 76118</a:t>
            </a:r>
          </a:p>
          <a:p>
            <a:r>
              <a:rPr lang="en-US" sz="1600" dirty="0" err="1" smtClean="0"/>
              <a:t>Kenisha</a:t>
            </a:r>
            <a:r>
              <a:rPr lang="en-US" sz="1600" dirty="0" smtClean="0"/>
              <a:t>, Le, 1579 Olen Thomas Drive, Charlie, TX, 76377</a:t>
            </a:r>
          </a:p>
          <a:p>
            <a:r>
              <a:rPr lang="en-US" sz="1600" dirty="0" smtClean="0"/>
              <a:t>Dustin, Edwards, 2249 Ingram Road, Greensboro, NC, 27401</a:t>
            </a:r>
          </a:p>
          <a:p>
            <a:r>
              <a:rPr lang="en-US" sz="1600" dirty="0" smtClean="0"/>
              <a:t>Ruth, Heath, 988 Davisson Street, Fairmont, IN, 46928</a:t>
            </a:r>
          </a:p>
          <a:p>
            <a:r>
              <a:rPr lang="en-US" sz="1600" dirty="0" smtClean="0"/>
              <a:t>Christin, Dehart, 515 Ash Avenue, Saint Louis, MO, 63108 </a:t>
            </a:r>
          </a:p>
          <a:p>
            <a:r>
              <a:rPr lang="en-US" sz="1600" dirty="0" smtClean="0"/>
              <a:t>----</a:t>
            </a:r>
          </a:p>
          <a:p>
            <a:r>
              <a:rPr lang="en-US" sz="1600" dirty="0"/>
              <a:t>FirstName=John</a:t>
            </a:r>
          </a:p>
          <a:p>
            <a:r>
              <a:rPr lang="en-US" sz="1600" dirty="0"/>
              <a:t>LastName=Smith</a:t>
            </a:r>
          </a:p>
          <a:p>
            <a:r>
              <a:rPr lang="en-US" sz="1600" dirty="0"/>
              <a:t>FirstName=Sally</a:t>
            </a:r>
          </a:p>
          <a:p>
            <a:r>
              <a:rPr lang="en-US" sz="1600" dirty="0"/>
              <a:t>LastName=Johnson</a:t>
            </a:r>
          </a:p>
        </p:txBody>
      </p:sp>
      <p:sp>
        <p:nvSpPr>
          <p:cNvPr id="5" name="Rectangle 4"/>
          <p:cNvSpPr/>
          <p:nvPr/>
        </p:nvSpPr>
        <p:spPr>
          <a:xfrm>
            <a:off x="331695" y="2286759"/>
            <a:ext cx="2545976" cy="1200329"/>
          </a:xfrm>
          <a:prstGeom prst="rect">
            <a:avLst/>
          </a:prstGeom>
          <a:ln>
            <a:solidFill>
              <a:schemeClr val="bg1">
                <a:lumMod val="65000"/>
              </a:schemeClr>
            </a:solidFill>
          </a:ln>
        </p:spPr>
        <p:txBody>
          <a:bodyPr wrap="square">
            <a:spAutoFit/>
          </a:bodyPr>
          <a:lstStyle/>
          <a:p>
            <a:r>
              <a:rPr lang="en-US" dirty="0"/>
              <a:t>COMMA  : ',' ;</a:t>
            </a:r>
          </a:p>
          <a:p>
            <a:r>
              <a:rPr lang="en-US" dirty="0"/>
              <a:t>NL     : ('\r')?'\n' ;</a:t>
            </a:r>
          </a:p>
          <a:p>
            <a:r>
              <a:rPr lang="en-US" dirty="0"/>
              <a:t>WS     : [ \t\r\n]+ -&gt; skip ;</a:t>
            </a:r>
          </a:p>
          <a:p>
            <a:r>
              <a:rPr lang="en-US" dirty="0" smtClean="0"/>
              <a:t>STRING </a:t>
            </a:r>
            <a:r>
              <a:rPr lang="en-US" dirty="0"/>
              <a:t>: (~[,\r\n])+ </a:t>
            </a:r>
            <a:r>
              <a:rPr lang="en-US" dirty="0" smtClean="0"/>
              <a:t>;</a:t>
            </a:r>
            <a:endParaRPr lang="en-US" dirty="0"/>
          </a:p>
        </p:txBody>
      </p:sp>
      <p:sp>
        <p:nvSpPr>
          <p:cNvPr id="6" name="Left Brace 5"/>
          <p:cNvSpPr/>
          <p:nvPr/>
        </p:nvSpPr>
        <p:spPr>
          <a:xfrm>
            <a:off x="6087028" y="2138551"/>
            <a:ext cx="255495" cy="16466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Rectangle 6"/>
          <p:cNvSpPr/>
          <p:nvPr/>
        </p:nvSpPr>
        <p:spPr>
          <a:xfrm>
            <a:off x="331695" y="4074395"/>
            <a:ext cx="3621740" cy="1477328"/>
          </a:xfrm>
          <a:prstGeom prst="rect">
            <a:avLst/>
          </a:prstGeom>
          <a:ln>
            <a:solidFill>
              <a:schemeClr val="bg1">
                <a:lumMod val="65000"/>
              </a:schemeClr>
            </a:solidFill>
          </a:ln>
        </p:spPr>
        <p:txBody>
          <a:bodyPr wrap="square">
            <a:spAutoFit/>
          </a:bodyPr>
          <a:lstStyle/>
          <a:p>
            <a:r>
              <a:rPr lang="en-US" dirty="0"/>
              <a:t>KEY       : ('FirstName' | 'LastName') ;</a:t>
            </a:r>
          </a:p>
          <a:p>
            <a:r>
              <a:rPr lang="en-US" dirty="0"/>
              <a:t>EQ        : '=' ;</a:t>
            </a:r>
          </a:p>
          <a:p>
            <a:r>
              <a:rPr lang="en-US" dirty="0"/>
              <a:t>NL       : ('\r')?'\n' ;</a:t>
            </a:r>
          </a:p>
          <a:p>
            <a:r>
              <a:rPr lang="en-US" dirty="0"/>
              <a:t>WS       : [ \t\r\n]+ -&gt; skip ;</a:t>
            </a:r>
          </a:p>
          <a:p>
            <a:r>
              <a:rPr lang="en-US" dirty="0"/>
              <a:t>VALUE     : (~[=\r\n])+ ;</a:t>
            </a:r>
          </a:p>
        </p:txBody>
      </p:sp>
      <p:sp>
        <p:nvSpPr>
          <p:cNvPr id="8" name="Left Brace 7"/>
          <p:cNvSpPr/>
          <p:nvPr/>
        </p:nvSpPr>
        <p:spPr>
          <a:xfrm>
            <a:off x="6055651" y="4074395"/>
            <a:ext cx="286872" cy="104390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Right Arrow 8"/>
          <p:cNvSpPr/>
          <p:nvPr/>
        </p:nvSpPr>
        <p:spPr>
          <a:xfrm flipH="1">
            <a:off x="2918012" y="2796988"/>
            <a:ext cx="3039035" cy="33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177989" y="2276551"/>
            <a:ext cx="2886628" cy="646331"/>
          </a:xfrm>
          <a:prstGeom prst="rect">
            <a:avLst/>
          </a:prstGeom>
          <a:noFill/>
        </p:spPr>
        <p:txBody>
          <a:bodyPr wrap="square" rtlCol="0">
            <a:spAutoFit/>
          </a:bodyPr>
          <a:lstStyle/>
          <a:p>
            <a:r>
              <a:rPr lang="en-US" i="1" dirty="0" smtClean="0"/>
              <a:t>tokenize this part of the input using these lexer rules</a:t>
            </a:r>
            <a:endParaRPr lang="en-US" i="1" dirty="0"/>
          </a:p>
        </p:txBody>
      </p:sp>
      <p:sp>
        <p:nvSpPr>
          <p:cNvPr id="11" name="Right Arrow 10"/>
          <p:cNvSpPr/>
          <p:nvPr/>
        </p:nvSpPr>
        <p:spPr>
          <a:xfrm flipH="1">
            <a:off x="3953434" y="4476882"/>
            <a:ext cx="2003611" cy="33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96872" y="4805706"/>
            <a:ext cx="1990156" cy="923330"/>
          </a:xfrm>
          <a:prstGeom prst="rect">
            <a:avLst/>
          </a:prstGeom>
          <a:noFill/>
        </p:spPr>
        <p:txBody>
          <a:bodyPr wrap="square" rtlCol="0">
            <a:spAutoFit/>
          </a:bodyPr>
          <a:lstStyle/>
          <a:p>
            <a:r>
              <a:rPr lang="en-US" i="1" dirty="0" smtClean="0"/>
              <a:t>tokenize this part of the input using these lexer rules</a:t>
            </a:r>
            <a:endParaRPr lang="en-US" i="1" dirty="0"/>
          </a:p>
        </p:txBody>
      </p:sp>
    </p:spTree>
    <p:extLst>
      <p:ext uri="{BB962C8B-B14F-4D97-AF65-F5344CB8AC3E}">
        <p14:creationId xmlns:p14="http://schemas.microsoft.com/office/powerpoint/2010/main" val="64237214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to other lexer rules at separator</a:t>
            </a:r>
            <a:endParaRPr lang="en-US" dirty="0"/>
          </a:p>
        </p:txBody>
      </p:sp>
      <p:sp>
        <p:nvSpPr>
          <p:cNvPr id="4" name="Rectangle 3"/>
          <p:cNvSpPr/>
          <p:nvPr/>
        </p:nvSpPr>
        <p:spPr>
          <a:xfrm>
            <a:off x="6382864" y="2071316"/>
            <a:ext cx="5531224" cy="3046988"/>
          </a:xfrm>
          <a:prstGeom prst="rect">
            <a:avLst/>
          </a:prstGeom>
          <a:ln>
            <a:solidFill>
              <a:schemeClr val="bg1">
                <a:lumMod val="65000"/>
              </a:schemeClr>
            </a:solidFill>
          </a:ln>
        </p:spPr>
        <p:txBody>
          <a:bodyPr wrap="square">
            <a:spAutoFit/>
          </a:bodyPr>
          <a:lstStyle/>
          <a:p>
            <a:r>
              <a:rPr lang="en-US" sz="1600" dirty="0" smtClean="0"/>
              <a:t>FirstName, LastName, Street, City, State, </a:t>
            </a:r>
            <a:r>
              <a:rPr lang="en-US" sz="1600" dirty="0" err="1" smtClean="0"/>
              <a:t>ZipCode</a:t>
            </a:r>
            <a:endParaRPr lang="en-US" sz="1600" dirty="0" smtClean="0"/>
          </a:p>
          <a:p>
            <a:r>
              <a:rPr lang="en-US" sz="1600" dirty="0" smtClean="0"/>
              <a:t>Mark, McWhorter, 4460 Stuart Street, Marion Center, PA, 15759</a:t>
            </a:r>
          </a:p>
          <a:p>
            <a:r>
              <a:rPr lang="en-US" sz="1600" dirty="0" smtClean="0"/>
              <a:t>Monica, Apodaca, 258 Oliver Street, Fort Worth, TX, 76118</a:t>
            </a:r>
          </a:p>
          <a:p>
            <a:r>
              <a:rPr lang="en-US" sz="1600" dirty="0" err="1" smtClean="0"/>
              <a:t>Kenisha</a:t>
            </a:r>
            <a:r>
              <a:rPr lang="en-US" sz="1600" dirty="0" smtClean="0"/>
              <a:t>, Le, 1579 Olen Thomas Drive, Charlie, TX, 76377</a:t>
            </a:r>
          </a:p>
          <a:p>
            <a:r>
              <a:rPr lang="en-US" sz="1600" dirty="0" smtClean="0"/>
              <a:t>Dustin, Edwards, 2249 Ingram Road, Greensboro, NC, 27401</a:t>
            </a:r>
          </a:p>
          <a:p>
            <a:r>
              <a:rPr lang="en-US" sz="1600" dirty="0" smtClean="0"/>
              <a:t>Ruth, Heath, 988 Davisson Street, Fairmont, IN, 46928</a:t>
            </a:r>
          </a:p>
          <a:p>
            <a:r>
              <a:rPr lang="en-US" sz="1600" dirty="0" smtClean="0"/>
              <a:t>Christin, Dehart, 515 Ash Avenue, Saint Louis, MO, 63108 </a:t>
            </a:r>
          </a:p>
          <a:p>
            <a:r>
              <a:rPr lang="en-US" sz="1600" dirty="0" smtClean="0"/>
              <a:t>----</a:t>
            </a:r>
          </a:p>
          <a:p>
            <a:r>
              <a:rPr lang="en-US" sz="1600" dirty="0"/>
              <a:t>FirstName=John</a:t>
            </a:r>
          </a:p>
          <a:p>
            <a:r>
              <a:rPr lang="en-US" sz="1600" dirty="0"/>
              <a:t>LastName=Smith</a:t>
            </a:r>
          </a:p>
          <a:p>
            <a:r>
              <a:rPr lang="en-US" sz="1600" dirty="0"/>
              <a:t>FirstName=Sally</a:t>
            </a:r>
          </a:p>
          <a:p>
            <a:r>
              <a:rPr lang="en-US" sz="1600" dirty="0"/>
              <a:t>LastName=Johnson</a:t>
            </a:r>
          </a:p>
        </p:txBody>
      </p:sp>
      <p:sp>
        <p:nvSpPr>
          <p:cNvPr id="5" name="Rectangle 4"/>
          <p:cNvSpPr/>
          <p:nvPr/>
        </p:nvSpPr>
        <p:spPr>
          <a:xfrm>
            <a:off x="331695" y="2286759"/>
            <a:ext cx="2545976" cy="1200329"/>
          </a:xfrm>
          <a:prstGeom prst="rect">
            <a:avLst/>
          </a:prstGeom>
          <a:ln>
            <a:solidFill>
              <a:schemeClr val="bg1">
                <a:lumMod val="65000"/>
              </a:schemeClr>
            </a:solidFill>
          </a:ln>
        </p:spPr>
        <p:txBody>
          <a:bodyPr wrap="square">
            <a:spAutoFit/>
          </a:bodyPr>
          <a:lstStyle/>
          <a:p>
            <a:r>
              <a:rPr lang="en-US" dirty="0"/>
              <a:t>COMMA  : ',' ;</a:t>
            </a:r>
          </a:p>
          <a:p>
            <a:r>
              <a:rPr lang="en-US" dirty="0"/>
              <a:t>NL     : ('\r')?'\n' ;</a:t>
            </a:r>
          </a:p>
          <a:p>
            <a:r>
              <a:rPr lang="en-US" dirty="0"/>
              <a:t>WS     : [ \t\r\n]+ -&gt; skip ;</a:t>
            </a:r>
          </a:p>
          <a:p>
            <a:r>
              <a:rPr lang="en-US" dirty="0" smtClean="0"/>
              <a:t>STRING </a:t>
            </a:r>
            <a:r>
              <a:rPr lang="en-US" dirty="0"/>
              <a:t>: (~[,\r\n])+ </a:t>
            </a:r>
            <a:r>
              <a:rPr lang="en-US" dirty="0" smtClean="0"/>
              <a:t>;</a:t>
            </a:r>
            <a:endParaRPr lang="en-US" dirty="0"/>
          </a:p>
        </p:txBody>
      </p:sp>
      <p:sp>
        <p:nvSpPr>
          <p:cNvPr id="7" name="Rectangle 6"/>
          <p:cNvSpPr/>
          <p:nvPr/>
        </p:nvSpPr>
        <p:spPr>
          <a:xfrm>
            <a:off x="331695" y="4074395"/>
            <a:ext cx="3621740" cy="1477328"/>
          </a:xfrm>
          <a:prstGeom prst="rect">
            <a:avLst/>
          </a:prstGeom>
          <a:ln>
            <a:solidFill>
              <a:schemeClr val="bg1">
                <a:lumMod val="65000"/>
              </a:schemeClr>
            </a:solidFill>
          </a:ln>
        </p:spPr>
        <p:txBody>
          <a:bodyPr wrap="square">
            <a:spAutoFit/>
          </a:bodyPr>
          <a:lstStyle/>
          <a:p>
            <a:r>
              <a:rPr lang="en-US" dirty="0"/>
              <a:t>KEY       : ('FirstName' | 'LastName') ;</a:t>
            </a:r>
          </a:p>
          <a:p>
            <a:r>
              <a:rPr lang="en-US" dirty="0"/>
              <a:t>EQ        : '=' ;</a:t>
            </a:r>
          </a:p>
          <a:p>
            <a:r>
              <a:rPr lang="en-US" dirty="0"/>
              <a:t>NL       : ('\r')?'\n' ;</a:t>
            </a:r>
          </a:p>
          <a:p>
            <a:r>
              <a:rPr lang="en-US" dirty="0"/>
              <a:t>WS       : [ \t\r\n]+ -&gt; skip ;</a:t>
            </a:r>
          </a:p>
          <a:p>
            <a:r>
              <a:rPr lang="en-US" dirty="0"/>
              <a:t>VALUE     : (~[=\r\n])+ ;</a:t>
            </a:r>
          </a:p>
        </p:txBody>
      </p:sp>
      <p:sp>
        <p:nvSpPr>
          <p:cNvPr id="3" name="TextBox 2"/>
          <p:cNvSpPr txBox="1"/>
          <p:nvPr/>
        </p:nvSpPr>
        <p:spPr>
          <a:xfrm>
            <a:off x="4101353" y="3793068"/>
            <a:ext cx="2393577" cy="1477328"/>
          </a:xfrm>
          <a:prstGeom prst="rect">
            <a:avLst/>
          </a:prstGeom>
          <a:noFill/>
        </p:spPr>
        <p:txBody>
          <a:bodyPr wrap="square" rtlCol="0">
            <a:spAutoFit/>
          </a:bodyPr>
          <a:lstStyle/>
          <a:p>
            <a:r>
              <a:rPr lang="en-US" i="1" dirty="0" smtClean="0"/>
              <a:t>When we get to this separator, switch from using the top lexer rules to using the bottom lexer rules</a:t>
            </a:r>
            <a:endParaRPr lang="en-US" i="1" dirty="0"/>
          </a:p>
        </p:txBody>
      </p:sp>
      <p:sp>
        <p:nvSpPr>
          <p:cNvPr id="13" name="Right Arrow 12"/>
          <p:cNvSpPr/>
          <p:nvPr/>
        </p:nvSpPr>
        <p:spPr>
          <a:xfrm>
            <a:off x="6149788" y="3818965"/>
            <a:ext cx="286864" cy="26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02276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modes</a:t>
            </a:r>
            <a:endParaRPr lang="en-US" dirty="0"/>
          </a:p>
        </p:txBody>
      </p:sp>
      <p:sp>
        <p:nvSpPr>
          <p:cNvPr id="3" name="Content Placeholder 2"/>
          <p:cNvSpPr>
            <a:spLocks noGrp="1"/>
          </p:cNvSpPr>
          <p:nvPr>
            <p:ph idx="1"/>
          </p:nvPr>
        </p:nvSpPr>
        <p:spPr>
          <a:xfrm>
            <a:off x="838200" y="1825625"/>
            <a:ext cx="10515600" cy="865743"/>
          </a:xfrm>
        </p:spPr>
        <p:txBody>
          <a:bodyPr/>
          <a:lstStyle/>
          <a:p>
            <a:pPr marL="0" indent="0">
              <a:buNone/>
            </a:pPr>
            <a:r>
              <a:rPr lang="en-US" dirty="0" smtClean="0"/>
              <a:t>ANTLR provides "mode" for switching between one set of lexer rules to another set of lexer rules:</a:t>
            </a:r>
          </a:p>
        </p:txBody>
      </p:sp>
      <p:sp>
        <p:nvSpPr>
          <p:cNvPr id="4" name="Rectangle 3"/>
          <p:cNvSpPr/>
          <p:nvPr/>
        </p:nvSpPr>
        <p:spPr>
          <a:xfrm>
            <a:off x="3574677" y="3520141"/>
            <a:ext cx="16129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lexer rules for CSV</a:t>
            </a:r>
            <a:endParaRPr lang="en-US" dirty="0"/>
          </a:p>
        </p:txBody>
      </p:sp>
      <p:sp>
        <p:nvSpPr>
          <p:cNvPr id="5" name="Rectangle 4"/>
          <p:cNvSpPr/>
          <p:nvPr/>
        </p:nvSpPr>
        <p:spPr>
          <a:xfrm>
            <a:off x="3574677" y="5056841"/>
            <a:ext cx="16129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lexer rules for </a:t>
            </a:r>
            <a:r>
              <a:rPr lang="en-US" dirty="0" smtClean="0"/>
              <a:t>key/value</a:t>
            </a:r>
            <a:endParaRPr lang="en-US" dirty="0"/>
          </a:p>
        </p:txBody>
      </p:sp>
      <p:sp>
        <p:nvSpPr>
          <p:cNvPr id="6" name="TextBox 5"/>
          <p:cNvSpPr txBox="1"/>
          <p:nvPr/>
        </p:nvSpPr>
        <p:spPr>
          <a:xfrm>
            <a:off x="3523877" y="4726641"/>
            <a:ext cx="1363707" cy="369332"/>
          </a:xfrm>
          <a:prstGeom prst="rect">
            <a:avLst/>
          </a:prstGeom>
          <a:noFill/>
        </p:spPr>
        <p:txBody>
          <a:bodyPr wrap="none" rtlCol="0">
            <a:spAutoFit/>
          </a:bodyPr>
          <a:lstStyle/>
          <a:p>
            <a:r>
              <a:rPr lang="en-US" dirty="0" smtClean="0"/>
              <a:t>mode PAIRS;</a:t>
            </a:r>
            <a:endParaRPr lang="en-US" dirty="0"/>
          </a:p>
        </p:txBody>
      </p:sp>
      <p:sp>
        <p:nvSpPr>
          <p:cNvPr id="7" name="TextBox 6"/>
          <p:cNvSpPr txBox="1"/>
          <p:nvPr/>
        </p:nvSpPr>
        <p:spPr>
          <a:xfrm>
            <a:off x="3523877" y="3201609"/>
            <a:ext cx="1444498" cy="369332"/>
          </a:xfrm>
          <a:prstGeom prst="rect">
            <a:avLst/>
          </a:prstGeom>
          <a:noFill/>
        </p:spPr>
        <p:txBody>
          <a:bodyPr wrap="none" rtlCol="0">
            <a:spAutoFit/>
          </a:bodyPr>
          <a:lstStyle/>
          <a:p>
            <a:r>
              <a:rPr lang="en-US" dirty="0" smtClean="0"/>
              <a:t>default mode</a:t>
            </a:r>
            <a:endParaRPr lang="en-US" dirty="0"/>
          </a:p>
        </p:txBody>
      </p:sp>
      <p:sp>
        <p:nvSpPr>
          <p:cNvPr id="8" name="Arc 7"/>
          <p:cNvSpPr/>
          <p:nvPr/>
        </p:nvSpPr>
        <p:spPr>
          <a:xfrm>
            <a:off x="4321713" y="3729691"/>
            <a:ext cx="1536700" cy="15367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5051352">
            <a:off x="4334413" y="3818591"/>
            <a:ext cx="1536700" cy="1536700"/>
          </a:xfrm>
          <a:prstGeom prst="arc">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944956" y="4383741"/>
            <a:ext cx="2755113" cy="369332"/>
          </a:xfrm>
          <a:prstGeom prst="rect">
            <a:avLst/>
          </a:prstGeom>
          <a:noFill/>
        </p:spPr>
        <p:txBody>
          <a:bodyPr wrap="none" rtlCol="0">
            <a:spAutoFit/>
          </a:bodyPr>
          <a:lstStyle/>
          <a:p>
            <a:r>
              <a:rPr lang="en-US" dirty="0" smtClean="0"/>
              <a:t>'----'    -&gt; </a:t>
            </a:r>
            <a:r>
              <a:rPr lang="en-US" dirty="0" err="1" smtClean="0"/>
              <a:t>pushMode</a:t>
            </a:r>
            <a:r>
              <a:rPr lang="en-US" dirty="0" smtClean="0"/>
              <a:t>(PAIRS);</a:t>
            </a:r>
            <a:endParaRPr lang="en-US" dirty="0"/>
          </a:p>
        </p:txBody>
      </p:sp>
    </p:spTree>
    <p:extLst>
      <p:ext uri="{BB962C8B-B14F-4D97-AF65-F5344CB8AC3E}">
        <p14:creationId xmlns:p14="http://schemas.microsoft.com/office/powerpoint/2010/main" val="150412412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t>
            </a:r>
            <a:r>
              <a:rPr lang="en-US" dirty="0" err="1" smtClean="0"/>
              <a:t>sublexers</a:t>
            </a:r>
            <a:endParaRPr lang="en-US" dirty="0"/>
          </a:p>
        </p:txBody>
      </p:sp>
      <p:sp>
        <p:nvSpPr>
          <p:cNvPr id="3" name="Content Placeholder 2"/>
          <p:cNvSpPr>
            <a:spLocks noGrp="1"/>
          </p:cNvSpPr>
          <p:nvPr>
            <p:ph idx="1"/>
          </p:nvPr>
        </p:nvSpPr>
        <p:spPr/>
        <p:txBody>
          <a:bodyPr/>
          <a:lstStyle/>
          <a:p>
            <a:pPr marL="0" indent="0">
              <a:buNone/>
            </a:pPr>
            <a:r>
              <a:rPr lang="en-US" dirty="0" smtClean="0"/>
              <a:t>With modes its like having multiple </a:t>
            </a:r>
            <a:r>
              <a:rPr lang="en-US" dirty="0" err="1" smtClean="0"/>
              <a:t>sublexers</a:t>
            </a:r>
            <a:r>
              <a:rPr lang="en-US" dirty="0" smtClean="0"/>
              <a:t>, all in one file.</a:t>
            </a:r>
            <a:endParaRPr lang="en-US" dirty="0"/>
          </a:p>
        </p:txBody>
      </p:sp>
    </p:spTree>
    <p:extLst>
      <p:ext uri="{BB962C8B-B14F-4D97-AF65-F5344CB8AC3E}">
        <p14:creationId xmlns:p14="http://schemas.microsoft.com/office/powerpoint/2010/main" val="12434822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4" name="TextBox 3"/>
          <p:cNvSpPr txBox="1"/>
          <p:nvPr/>
        </p:nvSpPr>
        <p:spPr>
          <a:xfrm>
            <a:off x="2384860" y="1690688"/>
            <a:ext cx="6651564" cy="452431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COMMA  </a:t>
            </a:r>
            <a:r>
              <a:rPr lang="pl-PL" dirty="0">
                <a:latin typeface="Courier New" panose="02070309020205020404" pitchFamily="49" charset="0"/>
                <a:cs typeface="Courier New" panose="02070309020205020404" pitchFamily="49" charset="0"/>
              </a:rPr>
              <a:t>: ',' ;</a:t>
            </a:r>
          </a:p>
          <a:p>
            <a:pPr defTabSz="820738"/>
            <a:r>
              <a:rPr lang="pl-PL" dirty="0">
                <a:latin typeface="Courier New" panose="02070309020205020404" pitchFamily="49" charset="0"/>
                <a:cs typeface="Courier New" panose="02070309020205020404" pitchFamily="49" charset="0"/>
              </a:rPr>
              <a:t>NL     : ('\r')?'\n' ;</a:t>
            </a:r>
          </a:p>
          <a:p>
            <a:pPr defTabSz="820738"/>
            <a:r>
              <a:rPr lang="pl-PL" dirty="0">
                <a:latin typeface="Courier New" panose="02070309020205020404" pitchFamily="49" charset="0"/>
                <a:cs typeface="Courier New" panose="02070309020205020404" pitchFamily="49" charset="0"/>
              </a:rPr>
              <a:t>WS     : [ \t\r\n]+ -&gt; skip ;</a:t>
            </a:r>
          </a:p>
          <a:p>
            <a:pPr defTabSz="820738"/>
            <a:r>
              <a:rPr lang="pl-PL" dirty="0">
                <a:latin typeface="Courier New" panose="02070309020205020404" pitchFamily="49" charset="0"/>
                <a:cs typeface="Courier New" panose="02070309020205020404" pitchFamily="49" charset="0"/>
              </a:rPr>
              <a:t>SEPARATOR : </a:t>
            </a:r>
            <a:r>
              <a:rPr lang="pl-PL" dirty="0" smtClean="0">
                <a:latin typeface="Courier New" panose="02070309020205020404" pitchFamily="49" charset="0"/>
                <a:cs typeface="Courier New" panose="02070309020205020404" pitchFamily="49" charset="0"/>
              </a:rPr>
              <a:t>SEP </a:t>
            </a:r>
            <a:r>
              <a:rPr lang="pl-PL" dirty="0">
                <a:latin typeface="Courier New" panose="02070309020205020404" pitchFamily="49" charset="0"/>
                <a:cs typeface="Courier New" panose="02070309020205020404" pitchFamily="49" charset="0"/>
              </a:rPr>
              <a:t>-&gt; skip, pushMode(PAIRS) ;</a:t>
            </a:r>
          </a:p>
          <a:p>
            <a:pPr defTabSz="820738"/>
            <a:r>
              <a:rPr lang="pl-PL" dirty="0">
                <a:latin typeface="Courier New" panose="02070309020205020404" pitchFamily="49" charset="0"/>
                <a:cs typeface="Courier New" panose="02070309020205020404" pitchFamily="49" charset="0"/>
              </a:rPr>
              <a:t>STRING : (~[,\r\n])+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fragment SEP : '----' NL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mode PAIRS ;</a:t>
            </a:r>
          </a:p>
          <a:p>
            <a:pPr defTabSz="820738"/>
            <a:r>
              <a:rPr lang="pl-PL" dirty="0">
                <a:latin typeface="Courier New" panose="02070309020205020404" pitchFamily="49" charset="0"/>
                <a:cs typeface="Courier New" panose="02070309020205020404" pitchFamily="49" charset="0"/>
              </a:rPr>
              <a:t>KEY       : ('FirstName' | 'LastName') ;</a:t>
            </a:r>
          </a:p>
          <a:p>
            <a:pPr defTabSz="820738"/>
            <a:r>
              <a:rPr lang="pl-PL" dirty="0">
                <a:latin typeface="Courier New" panose="02070309020205020404" pitchFamily="49" charset="0"/>
                <a:cs typeface="Courier New" panose="02070309020205020404" pitchFamily="49" charset="0"/>
              </a:rPr>
              <a:t>EQ        : '=' ;</a:t>
            </a:r>
          </a:p>
          <a:p>
            <a:pPr defTabSz="820738"/>
            <a:r>
              <a:rPr lang="pl-PL" dirty="0">
                <a:latin typeface="Courier New" panose="02070309020205020404" pitchFamily="49" charset="0"/>
                <a:cs typeface="Courier New" panose="02070309020205020404" pitchFamily="49" charset="0"/>
              </a:rPr>
              <a:t>NL2       : ('\r')?'\n' ;</a:t>
            </a:r>
          </a:p>
          <a:p>
            <a:pPr defTabSz="820738"/>
            <a:r>
              <a:rPr lang="pl-PL" dirty="0">
                <a:latin typeface="Courier New" panose="02070309020205020404" pitchFamily="49" charset="0"/>
                <a:cs typeface="Courier New" panose="02070309020205020404" pitchFamily="49" charset="0"/>
              </a:rPr>
              <a:t>WS2       : [ \t\r\n]+ -&gt; skip ;</a:t>
            </a:r>
          </a:p>
          <a:p>
            <a:pPr defTabSz="820738"/>
            <a:r>
              <a:rPr lang="pl-PL" dirty="0">
                <a:latin typeface="Courier New" panose="02070309020205020404" pitchFamily="49" charset="0"/>
                <a:cs typeface="Courier New" panose="02070309020205020404" pitchFamily="49" charset="0"/>
              </a:rPr>
              <a:t>VALUE     : (~[=\r\n])+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5231602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4860" y="4491319"/>
            <a:ext cx="6651564" cy="2689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452431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COMMA  </a:t>
            </a:r>
            <a:r>
              <a:rPr lang="pl-PL" dirty="0">
                <a:latin typeface="Courier New" panose="02070309020205020404" pitchFamily="49" charset="0"/>
                <a:cs typeface="Courier New" panose="02070309020205020404" pitchFamily="49" charset="0"/>
              </a:rPr>
              <a:t>: ',' ;</a:t>
            </a:r>
          </a:p>
          <a:p>
            <a:pPr defTabSz="820738"/>
            <a:r>
              <a:rPr lang="pl-PL" dirty="0">
                <a:latin typeface="Courier New" panose="02070309020205020404" pitchFamily="49" charset="0"/>
                <a:cs typeface="Courier New" panose="02070309020205020404" pitchFamily="49" charset="0"/>
              </a:rPr>
              <a:t>NL     : ('\r')?'\n' ;</a:t>
            </a:r>
          </a:p>
          <a:p>
            <a:pPr defTabSz="820738"/>
            <a:r>
              <a:rPr lang="pl-PL" dirty="0">
                <a:latin typeface="Courier New" panose="02070309020205020404" pitchFamily="49" charset="0"/>
                <a:cs typeface="Courier New" panose="02070309020205020404" pitchFamily="49" charset="0"/>
              </a:rPr>
              <a:t>WS     : [ \t\r\n]+ -&gt; skip ;</a:t>
            </a:r>
          </a:p>
          <a:p>
            <a:pPr defTabSz="820738"/>
            <a:r>
              <a:rPr lang="pl-PL" dirty="0">
                <a:latin typeface="Courier New" panose="02070309020205020404" pitchFamily="49" charset="0"/>
                <a:cs typeface="Courier New" panose="02070309020205020404" pitchFamily="49" charset="0"/>
              </a:rPr>
              <a:t>SEPARATOR : </a:t>
            </a:r>
            <a:r>
              <a:rPr lang="pl-PL" dirty="0" smtClean="0">
                <a:latin typeface="Courier New" panose="02070309020205020404" pitchFamily="49" charset="0"/>
                <a:cs typeface="Courier New" panose="02070309020205020404" pitchFamily="49" charset="0"/>
              </a:rPr>
              <a:t>SEP </a:t>
            </a:r>
            <a:r>
              <a:rPr lang="pl-PL" dirty="0">
                <a:latin typeface="Courier New" panose="02070309020205020404" pitchFamily="49" charset="0"/>
                <a:cs typeface="Courier New" panose="02070309020205020404" pitchFamily="49" charset="0"/>
              </a:rPr>
              <a:t>-&gt; skip, pushMode(PAIRS) ;</a:t>
            </a:r>
          </a:p>
          <a:p>
            <a:pPr defTabSz="820738"/>
            <a:r>
              <a:rPr lang="pl-PL" dirty="0">
                <a:latin typeface="Courier New" panose="02070309020205020404" pitchFamily="49" charset="0"/>
                <a:cs typeface="Courier New" panose="02070309020205020404" pitchFamily="49" charset="0"/>
              </a:rPr>
              <a:t>STRING : (~[,\r\n])+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fragment SEP : '----' NL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mode PAIRS ;</a:t>
            </a:r>
          </a:p>
          <a:p>
            <a:pPr defTabSz="820738"/>
            <a:r>
              <a:rPr lang="pl-PL" dirty="0">
                <a:latin typeface="Courier New" panose="02070309020205020404" pitchFamily="49" charset="0"/>
                <a:cs typeface="Courier New" panose="02070309020205020404" pitchFamily="49" charset="0"/>
              </a:rPr>
              <a:t>KEY       : ('FirstName' | 'LastName') ;</a:t>
            </a:r>
          </a:p>
          <a:p>
            <a:pPr defTabSz="820738"/>
            <a:r>
              <a:rPr lang="pl-PL" dirty="0">
                <a:latin typeface="Courier New" panose="02070309020205020404" pitchFamily="49" charset="0"/>
                <a:cs typeface="Courier New" panose="02070309020205020404" pitchFamily="49" charset="0"/>
              </a:rPr>
              <a:t>EQ        : '=' ;</a:t>
            </a:r>
          </a:p>
          <a:p>
            <a:pPr defTabSz="820738"/>
            <a:r>
              <a:rPr lang="pl-PL" dirty="0">
                <a:latin typeface="Courier New" panose="02070309020205020404" pitchFamily="49" charset="0"/>
                <a:cs typeface="Courier New" panose="02070309020205020404" pitchFamily="49" charset="0"/>
              </a:rPr>
              <a:t>NL2       : ('\r')?'\n' ;</a:t>
            </a:r>
          </a:p>
          <a:p>
            <a:pPr defTabSz="820738"/>
            <a:r>
              <a:rPr lang="pl-PL" dirty="0">
                <a:latin typeface="Courier New" panose="02070309020205020404" pitchFamily="49" charset="0"/>
                <a:cs typeface="Courier New" panose="02070309020205020404" pitchFamily="49" charset="0"/>
              </a:rPr>
              <a:t>WS2       : [ \t\r\n]+ -&gt; skip ;</a:t>
            </a:r>
          </a:p>
          <a:p>
            <a:pPr defTabSz="820738"/>
            <a:r>
              <a:rPr lang="pl-PL" dirty="0">
                <a:latin typeface="Courier New" panose="02070309020205020404" pitchFamily="49" charset="0"/>
                <a:cs typeface="Courier New" panose="02070309020205020404" pitchFamily="49" charset="0"/>
              </a:rPr>
              <a:t>VALUE     : (~[=\r\n])+ ;</a:t>
            </a:r>
            <a:endParaRPr lang="en-US" i="1" dirty="0" smtClean="0">
              <a:latin typeface="Courier New" panose="02070309020205020404" pitchFamily="49" charset="0"/>
              <a:cs typeface="Courier New" panose="02070309020205020404" pitchFamily="49" charset="0"/>
            </a:endParaRPr>
          </a:p>
        </p:txBody>
      </p:sp>
      <p:cxnSp>
        <p:nvCxnSpPr>
          <p:cNvPr id="3" name="Straight Arrow Connector 2"/>
          <p:cNvCxnSpPr>
            <a:endCxn id="6" idx="1"/>
          </p:cNvCxnSpPr>
          <p:nvPr/>
        </p:nvCxnSpPr>
        <p:spPr>
          <a:xfrm>
            <a:off x="2043953" y="4598894"/>
            <a:ext cx="340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788" y="4397189"/>
            <a:ext cx="2277284" cy="1200329"/>
          </a:xfrm>
          <a:prstGeom prst="rect">
            <a:avLst/>
          </a:prstGeom>
          <a:noFill/>
        </p:spPr>
        <p:txBody>
          <a:bodyPr wrap="square" rtlCol="0">
            <a:spAutoFit/>
          </a:bodyPr>
          <a:lstStyle/>
          <a:p>
            <a:r>
              <a:rPr lang="en-US" dirty="0" smtClean="0"/>
              <a:t>This says: Any token rules after this are part of the PAIRS mode.</a:t>
            </a:r>
            <a:endParaRPr lang="en-US" dirty="0"/>
          </a:p>
        </p:txBody>
      </p:sp>
    </p:spTree>
    <p:extLst>
      <p:ext uri="{BB962C8B-B14F-4D97-AF65-F5344CB8AC3E}">
        <p14:creationId xmlns:p14="http://schemas.microsoft.com/office/powerpoint/2010/main" val="396994565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384860" y="4760260"/>
            <a:ext cx="6651564" cy="14547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84860" y="2299447"/>
            <a:ext cx="6651564" cy="19094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452431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COMMA  </a:t>
            </a:r>
            <a:r>
              <a:rPr lang="pl-PL" dirty="0">
                <a:latin typeface="Courier New" panose="02070309020205020404" pitchFamily="49" charset="0"/>
                <a:cs typeface="Courier New" panose="02070309020205020404" pitchFamily="49" charset="0"/>
              </a:rPr>
              <a:t>: ',' ;</a:t>
            </a:r>
          </a:p>
          <a:p>
            <a:pPr defTabSz="820738"/>
            <a:r>
              <a:rPr lang="pl-PL" dirty="0">
                <a:latin typeface="Courier New" panose="02070309020205020404" pitchFamily="49" charset="0"/>
                <a:cs typeface="Courier New" panose="02070309020205020404" pitchFamily="49" charset="0"/>
              </a:rPr>
              <a:t>NL     : ('\r')?'\n' ;</a:t>
            </a:r>
          </a:p>
          <a:p>
            <a:pPr defTabSz="820738"/>
            <a:r>
              <a:rPr lang="pl-PL" dirty="0">
                <a:latin typeface="Courier New" panose="02070309020205020404" pitchFamily="49" charset="0"/>
                <a:cs typeface="Courier New" panose="02070309020205020404" pitchFamily="49" charset="0"/>
              </a:rPr>
              <a:t>WS     : [ \t\r\n]+ -&gt; skip ;</a:t>
            </a:r>
          </a:p>
          <a:p>
            <a:pPr defTabSz="820738"/>
            <a:r>
              <a:rPr lang="pl-PL" dirty="0">
                <a:latin typeface="Courier New" panose="02070309020205020404" pitchFamily="49" charset="0"/>
                <a:cs typeface="Courier New" panose="02070309020205020404" pitchFamily="49" charset="0"/>
              </a:rPr>
              <a:t>SEPARATOR : </a:t>
            </a:r>
            <a:r>
              <a:rPr lang="pl-PL" dirty="0" smtClean="0">
                <a:latin typeface="Courier New" panose="02070309020205020404" pitchFamily="49" charset="0"/>
                <a:cs typeface="Courier New" panose="02070309020205020404" pitchFamily="49" charset="0"/>
              </a:rPr>
              <a:t>SEP </a:t>
            </a:r>
            <a:r>
              <a:rPr lang="pl-PL" dirty="0">
                <a:latin typeface="Courier New" panose="02070309020205020404" pitchFamily="49" charset="0"/>
                <a:cs typeface="Courier New" panose="02070309020205020404" pitchFamily="49" charset="0"/>
              </a:rPr>
              <a:t>-&gt; skip, pushMode(PAIRS) ;</a:t>
            </a:r>
          </a:p>
          <a:p>
            <a:pPr defTabSz="820738"/>
            <a:r>
              <a:rPr lang="pl-PL" dirty="0">
                <a:latin typeface="Courier New" panose="02070309020205020404" pitchFamily="49" charset="0"/>
                <a:cs typeface="Courier New" panose="02070309020205020404" pitchFamily="49" charset="0"/>
              </a:rPr>
              <a:t>STRING : (~[,\r\n])+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fragment SEP : '----' NL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mode PAIRS ;</a:t>
            </a:r>
          </a:p>
          <a:p>
            <a:pPr defTabSz="820738"/>
            <a:r>
              <a:rPr lang="pl-PL" dirty="0">
                <a:latin typeface="Courier New" panose="02070309020205020404" pitchFamily="49" charset="0"/>
                <a:cs typeface="Courier New" panose="02070309020205020404" pitchFamily="49" charset="0"/>
              </a:rPr>
              <a:t>KEY       : ('FirstName' | 'LastName') ;</a:t>
            </a:r>
          </a:p>
          <a:p>
            <a:pPr defTabSz="820738"/>
            <a:r>
              <a:rPr lang="pl-PL" dirty="0">
                <a:latin typeface="Courier New" panose="02070309020205020404" pitchFamily="49" charset="0"/>
                <a:cs typeface="Courier New" panose="02070309020205020404" pitchFamily="49" charset="0"/>
              </a:rPr>
              <a:t>EQ        : '=' ;</a:t>
            </a:r>
          </a:p>
          <a:p>
            <a:pPr defTabSz="820738"/>
            <a:r>
              <a:rPr lang="pl-PL" dirty="0">
                <a:latin typeface="Courier New" panose="02070309020205020404" pitchFamily="49" charset="0"/>
                <a:cs typeface="Courier New" panose="02070309020205020404" pitchFamily="49" charset="0"/>
              </a:rPr>
              <a:t>NL2       : ('\r')?'\n' ;</a:t>
            </a:r>
          </a:p>
          <a:p>
            <a:pPr defTabSz="820738"/>
            <a:r>
              <a:rPr lang="pl-PL" dirty="0">
                <a:latin typeface="Courier New" panose="02070309020205020404" pitchFamily="49" charset="0"/>
                <a:cs typeface="Courier New" panose="02070309020205020404" pitchFamily="49" charset="0"/>
              </a:rPr>
              <a:t>WS2       : [ \t\r\n]+ -&gt; skip ;</a:t>
            </a:r>
          </a:p>
          <a:p>
            <a:pPr defTabSz="820738"/>
            <a:r>
              <a:rPr lang="pl-PL" dirty="0">
                <a:latin typeface="Courier New" panose="02070309020205020404" pitchFamily="49" charset="0"/>
                <a:cs typeface="Courier New" panose="02070309020205020404" pitchFamily="49" charset="0"/>
              </a:rPr>
              <a:t>VALUE     : (~[=\r\n])+ ;</a:t>
            </a:r>
            <a:endParaRPr lang="en-US" i="1" dirty="0" smtClean="0">
              <a:latin typeface="Courier New" panose="02070309020205020404" pitchFamily="49" charset="0"/>
              <a:cs typeface="Courier New" panose="02070309020205020404" pitchFamily="49" charset="0"/>
            </a:endParaRPr>
          </a:p>
        </p:txBody>
      </p:sp>
      <p:sp>
        <p:nvSpPr>
          <p:cNvPr id="8" name="Left Brace 7"/>
          <p:cNvSpPr/>
          <p:nvPr/>
        </p:nvSpPr>
        <p:spPr>
          <a:xfrm>
            <a:off x="1909482" y="2299447"/>
            <a:ext cx="255494" cy="1909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Left Brace 8"/>
          <p:cNvSpPr/>
          <p:nvPr/>
        </p:nvSpPr>
        <p:spPr>
          <a:xfrm>
            <a:off x="1891676" y="4760260"/>
            <a:ext cx="273299" cy="1317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89399" y="3025588"/>
            <a:ext cx="1828799" cy="646331"/>
          </a:xfrm>
          <a:prstGeom prst="rect">
            <a:avLst/>
          </a:prstGeom>
          <a:noFill/>
        </p:spPr>
        <p:txBody>
          <a:bodyPr wrap="square" rtlCol="0">
            <a:spAutoFit/>
          </a:bodyPr>
          <a:lstStyle/>
          <a:p>
            <a:r>
              <a:rPr lang="en-US" dirty="0" smtClean="0"/>
              <a:t>lexer rules for the default mode.</a:t>
            </a:r>
            <a:endParaRPr lang="en-US" dirty="0"/>
          </a:p>
        </p:txBody>
      </p:sp>
      <p:sp>
        <p:nvSpPr>
          <p:cNvPr id="11" name="TextBox 10"/>
          <p:cNvSpPr txBox="1"/>
          <p:nvPr/>
        </p:nvSpPr>
        <p:spPr>
          <a:xfrm>
            <a:off x="62877" y="5195047"/>
            <a:ext cx="1828799" cy="646331"/>
          </a:xfrm>
          <a:prstGeom prst="rect">
            <a:avLst/>
          </a:prstGeom>
          <a:noFill/>
        </p:spPr>
        <p:txBody>
          <a:bodyPr wrap="square" rtlCol="0">
            <a:spAutoFit/>
          </a:bodyPr>
          <a:lstStyle/>
          <a:p>
            <a:r>
              <a:rPr lang="en-US" dirty="0" smtClean="0"/>
              <a:t>lexer rules for the PAIRS mode.</a:t>
            </a:r>
            <a:endParaRPr lang="en-US" dirty="0"/>
          </a:p>
        </p:txBody>
      </p:sp>
    </p:spTree>
    <p:extLst>
      <p:ext uri="{BB962C8B-B14F-4D97-AF65-F5344CB8AC3E}">
        <p14:creationId xmlns:p14="http://schemas.microsoft.com/office/powerpoint/2010/main" val="928510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parsing</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There are several reasons to perform this structuring process called parsing. </a:t>
            </a:r>
            <a:endParaRPr lang="en-US" dirty="0" smtClean="0"/>
          </a:p>
          <a:p>
            <a:pPr marL="971550" lvl="1" indent="-514350">
              <a:buFont typeface="+mj-lt"/>
              <a:buAutoNum type="arabicPeriod"/>
            </a:pPr>
            <a:r>
              <a:rPr lang="en-US" dirty="0" smtClean="0"/>
              <a:t>One </a:t>
            </a:r>
            <a:r>
              <a:rPr lang="en-US" dirty="0"/>
              <a:t>reason derives from the fact that the obtained structure helps us to process the object further. When we know that a certain segment of a sentence is the subject, that information helps in understanding or translating the sentence. Once the structure of a document has been brought to the surface, it can be </a:t>
            </a:r>
            <a:r>
              <a:rPr lang="en-US" dirty="0" smtClean="0"/>
              <a:t>processed more easily.</a:t>
            </a:r>
          </a:p>
          <a:p>
            <a:pPr marL="971550" lvl="1" indent="-514350">
              <a:buFont typeface="+mj-lt"/>
              <a:buAutoNum type="arabicPeriod"/>
            </a:pPr>
            <a:r>
              <a:rPr lang="en-US" dirty="0" smtClean="0"/>
              <a:t>A </a:t>
            </a:r>
            <a:r>
              <a:rPr lang="en-US" dirty="0"/>
              <a:t>second reason is related to the fact that the grammar in a sense represents our understanding of the observed sentences: </a:t>
            </a:r>
            <a:r>
              <a:rPr lang="en-US" i="1" dirty="0"/>
              <a:t>the better a grammar we can give for the movement of bees, the deeper our understanding of them</a:t>
            </a:r>
            <a:r>
              <a:rPr lang="en-US" dirty="0"/>
              <a:t>. </a:t>
            </a:r>
            <a:endParaRPr lang="en-US" dirty="0" smtClean="0"/>
          </a:p>
          <a:p>
            <a:pPr marL="971550" lvl="1" indent="-514350">
              <a:buFont typeface="+mj-lt"/>
              <a:buAutoNum type="arabicPeriod"/>
            </a:pPr>
            <a:r>
              <a:rPr lang="en-US" dirty="0" smtClean="0"/>
              <a:t>A </a:t>
            </a:r>
            <a:r>
              <a:rPr lang="en-US" dirty="0"/>
              <a:t>third lies in the completion of missing information that parsers, and especially error-repairing parsers, can provide. Given a reasonable grammar of the language, an error-repairing parser can suggest possible word classes for missing or unknown </a:t>
            </a:r>
            <a:r>
              <a:rPr lang="en-US" dirty="0" smtClean="0"/>
              <a:t>words </a:t>
            </a:r>
            <a:r>
              <a:rPr lang="en-US" dirty="0"/>
              <a:t>on clay tablets.</a:t>
            </a:r>
          </a:p>
          <a:p>
            <a:endParaRPr lang="en-US" dirty="0"/>
          </a:p>
        </p:txBody>
      </p:sp>
    </p:spTree>
    <p:extLst>
      <p:ext uri="{BB962C8B-B14F-4D97-AF65-F5344CB8AC3E}">
        <p14:creationId xmlns:p14="http://schemas.microsoft.com/office/powerpoint/2010/main" val="1839913147"/>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2919" y="3133164"/>
            <a:ext cx="2070847" cy="24204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452431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COMMA  </a:t>
            </a:r>
            <a:r>
              <a:rPr lang="pl-PL" dirty="0">
                <a:latin typeface="Courier New" panose="02070309020205020404" pitchFamily="49" charset="0"/>
                <a:cs typeface="Courier New" panose="02070309020205020404" pitchFamily="49" charset="0"/>
              </a:rPr>
              <a:t>: ',' ;</a:t>
            </a:r>
          </a:p>
          <a:p>
            <a:pPr defTabSz="820738"/>
            <a:r>
              <a:rPr lang="pl-PL" dirty="0">
                <a:latin typeface="Courier New" panose="02070309020205020404" pitchFamily="49" charset="0"/>
                <a:cs typeface="Courier New" panose="02070309020205020404" pitchFamily="49" charset="0"/>
              </a:rPr>
              <a:t>NL     : ('\r')?'\n' ;</a:t>
            </a:r>
          </a:p>
          <a:p>
            <a:pPr defTabSz="820738"/>
            <a:r>
              <a:rPr lang="pl-PL" dirty="0">
                <a:latin typeface="Courier New" panose="02070309020205020404" pitchFamily="49" charset="0"/>
                <a:cs typeface="Courier New" panose="02070309020205020404" pitchFamily="49" charset="0"/>
              </a:rPr>
              <a:t>WS     : [ \t\r\n]+ -&gt; skip ;</a:t>
            </a:r>
          </a:p>
          <a:p>
            <a:pPr defTabSz="820738"/>
            <a:r>
              <a:rPr lang="pl-PL" dirty="0">
                <a:latin typeface="Courier New" panose="02070309020205020404" pitchFamily="49" charset="0"/>
                <a:cs typeface="Courier New" panose="02070309020205020404" pitchFamily="49" charset="0"/>
              </a:rPr>
              <a:t>SEPARATOR : </a:t>
            </a:r>
            <a:r>
              <a:rPr lang="pl-PL" dirty="0" smtClean="0">
                <a:latin typeface="Courier New" panose="02070309020205020404" pitchFamily="49" charset="0"/>
                <a:cs typeface="Courier New" panose="02070309020205020404" pitchFamily="49" charset="0"/>
              </a:rPr>
              <a:t>SEP</a:t>
            </a: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-&gt; </a:t>
            </a:r>
            <a:r>
              <a:rPr lang="pl-PL" dirty="0">
                <a:latin typeface="Courier New" panose="02070309020205020404" pitchFamily="49" charset="0"/>
                <a:cs typeface="Courier New" panose="02070309020205020404" pitchFamily="49" charset="0"/>
              </a:rPr>
              <a:t>skip, pushMode(PAIRS) ;</a:t>
            </a:r>
          </a:p>
          <a:p>
            <a:pPr defTabSz="820738"/>
            <a:r>
              <a:rPr lang="pl-PL" dirty="0">
                <a:latin typeface="Courier New" panose="02070309020205020404" pitchFamily="49" charset="0"/>
                <a:cs typeface="Courier New" panose="02070309020205020404" pitchFamily="49" charset="0"/>
              </a:rPr>
              <a:t>STRING : (~[,\r\n])+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fragment SEP : '----' NL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mode PAIRS ;</a:t>
            </a:r>
          </a:p>
          <a:p>
            <a:pPr defTabSz="820738"/>
            <a:r>
              <a:rPr lang="pl-PL" dirty="0">
                <a:latin typeface="Courier New" panose="02070309020205020404" pitchFamily="49" charset="0"/>
                <a:cs typeface="Courier New" panose="02070309020205020404" pitchFamily="49" charset="0"/>
              </a:rPr>
              <a:t>KEY       : ('FirstName' | 'LastName') ;</a:t>
            </a:r>
          </a:p>
          <a:p>
            <a:pPr defTabSz="820738"/>
            <a:r>
              <a:rPr lang="pl-PL" dirty="0">
                <a:latin typeface="Courier New" panose="02070309020205020404" pitchFamily="49" charset="0"/>
                <a:cs typeface="Courier New" panose="02070309020205020404" pitchFamily="49" charset="0"/>
              </a:rPr>
              <a:t>EQ        : '=' ;</a:t>
            </a:r>
          </a:p>
          <a:p>
            <a:pPr defTabSz="820738"/>
            <a:r>
              <a:rPr lang="pl-PL" dirty="0">
                <a:latin typeface="Courier New" panose="02070309020205020404" pitchFamily="49" charset="0"/>
                <a:cs typeface="Courier New" panose="02070309020205020404" pitchFamily="49" charset="0"/>
              </a:rPr>
              <a:t>NL2       : ('\r')?'\n' ;</a:t>
            </a:r>
          </a:p>
          <a:p>
            <a:pPr defTabSz="820738"/>
            <a:r>
              <a:rPr lang="pl-PL" dirty="0">
                <a:latin typeface="Courier New" panose="02070309020205020404" pitchFamily="49" charset="0"/>
                <a:cs typeface="Courier New" panose="02070309020205020404" pitchFamily="49" charset="0"/>
              </a:rPr>
              <a:t>WS2       : [ \t\r\n]+ -&gt; skip ;</a:t>
            </a:r>
          </a:p>
          <a:p>
            <a:pPr defTabSz="820738"/>
            <a:r>
              <a:rPr lang="pl-PL" dirty="0">
                <a:latin typeface="Courier New" panose="02070309020205020404" pitchFamily="49" charset="0"/>
                <a:cs typeface="Courier New" panose="02070309020205020404" pitchFamily="49" charset="0"/>
              </a:rPr>
              <a:t>VALUE     : (~[=\r\n])+ ;</a:t>
            </a:r>
            <a:endParaRPr lang="en-US" i="1" dirty="0" smtClean="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6562166" y="1237129"/>
            <a:ext cx="0" cy="18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83536" y="293372"/>
            <a:ext cx="5541818" cy="923330"/>
          </a:xfrm>
          <a:prstGeom prst="rect">
            <a:avLst/>
          </a:prstGeom>
          <a:solidFill>
            <a:schemeClr val="accent1">
              <a:lumMod val="40000"/>
              <a:lumOff val="60000"/>
            </a:schemeClr>
          </a:solidFill>
        </p:spPr>
        <p:txBody>
          <a:bodyPr wrap="square" rtlCol="0">
            <a:spAutoFit/>
          </a:bodyPr>
          <a:lstStyle/>
          <a:p>
            <a:r>
              <a:rPr lang="en-US" dirty="0" smtClean="0"/>
              <a:t>Upon encountering the separator in the input, stop using the rules in the default mode and start using the rules in the PAIRS mode.</a:t>
            </a:r>
            <a:endParaRPr lang="en-US" dirty="0"/>
          </a:p>
        </p:txBody>
      </p:sp>
    </p:spTree>
    <p:extLst>
      <p:ext uri="{BB962C8B-B14F-4D97-AF65-F5344CB8AC3E}">
        <p14:creationId xmlns:p14="http://schemas.microsoft.com/office/powerpoint/2010/main" val="19252021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0204" y="3133164"/>
            <a:ext cx="2933903" cy="2736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452431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COMMA  </a:t>
            </a:r>
            <a:r>
              <a:rPr lang="pl-PL" dirty="0">
                <a:latin typeface="Courier New" panose="02070309020205020404" pitchFamily="49" charset="0"/>
                <a:cs typeface="Courier New" panose="02070309020205020404" pitchFamily="49" charset="0"/>
              </a:rPr>
              <a:t>: ',' ;</a:t>
            </a:r>
          </a:p>
          <a:p>
            <a:pPr defTabSz="820738"/>
            <a:r>
              <a:rPr lang="pl-PL" dirty="0">
                <a:latin typeface="Courier New" panose="02070309020205020404" pitchFamily="49" charset="0"/>
                <a:cs typeface="Courier New" panose="02070309020205020404" pitchFamily="49" charset="0"/>
              </a:rPr>
              <a:t>NL     : ('\r')?'\n' ;</a:t>
            </a:r>
          </a:p>
          <a:p>
            <a:pPr defTabSz="820738"/>
            <a:r>
              <a:rPr lang="pl-PL" dirty="0">
                <a:latin typeface="Courier New" panose="02070309020205020404" pitchFamily="49" charset="0"/>
                <a:cs typeface="Courier New" panose="02070309020205020404" pitchFamily="49" charset="0"/>
              </a:rPr>
              <a:t>WS     : [ \t\r\n]+ -&gt; skip ;</a:t>
            </a:r>
          </a:p>
          <a:p>
            <a:pPr defTabSz="820738"/>
            <a:r>
              <a:rPr lang="pl-PL" dirty="0">
                <a:latin typeface="Courier New" panose="02070309020205020404" pitchFamily="49" charset="0"/>
                <a:cs typeface="Courier New" panose="02070309020205020404" pitchFamily="49" charset="0"/>
              </a:rPr>
              <a:t>SEPARATOR : </a:t>
            </a:r>
            <a:r>
              <a:rPr lang="pl-PL" dirty="0" smtClean="0">
                <a:latin typeface="Courier New" panose="02070309020205020404" pitchFamily="49" charset="0"/>
                <a:cs typeface="Courier New" panose="02070309020205020404" pitchFamily="49" charset="0"/>
              </a:rPr>
              <a:t>SEP </a:t>
            </a:r>
            <a:r>
              <a:rPr lang="pl-PL" dirty="0">
                <a:latin typeface="Courier New" panose="02070309020205020404" pitchFamily="49" charset="0"/>
                <a:cs typeface="Courier New" panose="02070309020205020404" pitchFamily="49" charset="0"/>
              </a:rPr>
              <a:t>-&gt; skip, pushMode(PAIRS) ;</a:t>
            </a:r>
          </a:p>
          <a:p>
            <a:pPr defTabSz="820738"/>
            <a:r>
              <a:rPr lang="pl-PL" dirty="0">
                <a:latin typeface="Courier New" panose="02070309020205020404" pitchFamily="49" charset="0"/>
                <a:cs typeface="Courier New" panose="02070309020205020404" pitchFamily="49" charset="0"/>
              </a:rPr>
              <a:t>STRING : (~[,\r\n])+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fragment SEP : '----' NL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mode PAIRS ;</a:t>
            </a:r>
          </a:p>
          <a:p>
            <a:pPr defTabSz="820738"/>
            <a:r>
              <a:rPr lang="pl-PL" dirty="0">
                <a:latin typeface="Courier New" panose="02070309020205020404" pitchFamily="49" charset="0"/>
                <a:cs typeface="Courier New" panose="02070309020205020404" pitchFamily="49" charset="0"/>
              </a:rPr>
              <a:t>KEY       : ('FirstName' | 'LastName') ;</a:t>
            </a:r>
          </a:p>
          <a:p>
            <a:pPr defTabSz="820738"/>
            <a:r>
              <a:rPr lang="pl-PL" dirty="0">
                <a:latin typeface="Courier New" panose="02070309020205020404" pitchFamily="49" charset="0"/>
                <a:cs typeface="Courier New" panose="02070309020205020404" pitchFamily="49" charset="0"/>
              </a:rPr>
              <a:t>EQ        : '=' ;</a:t>
            </a:r>
          </a:p>
          <a:p>
            <a:pPr defTabSz="820738"/>
            <a:r>
              <a:rPr lang="pl-PL" dirty="0">
                <a:latin typeface="Courier New" panose="02070309020205020404" pitchFamily="49" charset="0"/>
                <a:cs typeface="Courier New" panose="02070309020205020404" pitchFamily="49" charset="0"/>
              </a:rPr>
              <a:t>NL2       : ('\r')?'\n' ;</a:t>
            </a:r>
          </a:p>
          <a:p>
            <a:pPr defTabSz="820738"/>
            <a:r>
              <a:rPr lang="pl-PL" dirty="0">
                <a:latin typeface="Courier New" panose="02070309020205020404" pitchFamily="49" charset="0"/>
                <a:cs typeface="Courier New" panose="02070309020205020404" pitchFamily="49" charset="0"/>
              </a:rPr>
              <a:t>WS2       : [ \t\r\n]+ -&gt; skip ;</a:t>
            </a:r>
          </a:p>
          <a:p>
            <a:pPr defTabSz="820738"/>
            <a:r>
              <a:rPr lang="pl-PL" dirty="0">
                <a:latin typeface="Courier New" panose="02070309020205020404" pitchFamily="49" charset="0"/>
                <a:cs typeface="Courier New" panose="02070309020205020404" pitchFamily="49" charset="0"/>
              </a:rPr>
              <a:t>VALUE     : (~[=\r\n])+ ;</a:t>
            </a:r>
            <a:endParaRPr lang="en-US" i="1" dirty="0" smtClean="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5203198" y="1216702"/>
            <a:ext cx="0" cy="18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32386" y="270447"/>
            <a:ext cx="5541818" cy="923330"/>
          </a:xfrm>
          <a:prstGeom prst="rect">
            <a:avLst/>
          </a:prstGeom>
          <a:solidFill>
            <a:schemeClr val="accent1">
              <a:lumMod val="40000"/>
              <a:lumOff val="60000"/>
            </a:schemeClr>
          </a:solidFill>
        </p:spPr>
        <p:txBody>
          <a:bodyPr wrap="square" rtlCol="0">
            <a:spAutoFit/>
          </a:bodyPr>
          <a:lstStyle/>
          <a:p>
            <a:r>
              <a:rPr lang="en-US" dirty="0" smtClean="0"/>
              <a:t>Discard the separator </a:t>
            </a:r>
            <a:r>
              <a:rPr lang="en-US" i="1" dirty="0" smtClean="0"/>
              <a:t>and</a:t>
            </a:r>
            <a:r>
              <a:rPr lang="en-US" dirty="0" smtClean="0"/>
              <a:t> push the current (default) mode on the stack and begin using the rules in the PAIRS mode.</a:t>
            </a:r>
            <a:endParaRPr lang="en-US" dirty="0"/>
          </a:p>
        </p:txBody>
      </p:sp>
    </p:spTree>
    <p:extLst>
      <p:ext uri="{BB962C8B-B14F-4D97-AF65-F5344CB8AC3E}">
        <p14:creationId xmlns:p14="http://schemas.microsoft.com/office/powerpoint/2010/main" val="427509874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069543" y="3133164"/>
            <a:ext cx="569259" cy="25323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862919" y="3133165"/>
            <a:ext cx="2070847" cy="24204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452431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COMMA  </a:t>
            </a:r>
            <a:r>
              <a:rPr lang="pl-PL" dirty="0">
                <a:latin typeface="Courier New" panose="02070309020205020404" pitchFamily="49" charset="0"/>
                <a:cs typeface="Courier New" panose="02070309020205020404" pitchFamily="49" charset="0"/>
              </a:rPr>
              <a:t>: ',' ;</a:t>
            </a:r>
          </a:p>
          <a:p>
            <a:pPr defTabSz="820738"/>
            <a:r>
              <a:rPr lang="pl-PL" dirty="0">
                <a:latin typeface="Courier New" panose="02070309020205020404" pitchFamily="49" charset="0"/>
                <a:cs typeface="Courier New" panose="02070309020205020404" pitchFamily="49" charset="0"/>
              </a:rPr>
              <a:t>NL     : ('\r')?'\n' ;</a:t>
            </a:r>
          </a:p>
          <a:p>
            <a:pPr defTabSz="820738"/>
            <a:r>
              <a:rPr lang="pl-PL" dirty="0">
                <a:latin typeface="Courier New" panose="02070309020205020404" pitchFamily="49" charset="0"/>
                <a:cs typeface="Courier New" panose="02070309020205020404" pitchFamily="49" charset="0"/>
              </a:rPr>
              <a:t>WS     : [ \t\r\n]+ -&gt; skip ;</a:t>
            </a:r>
          </a:p>
          <a:p>
            <a:pPr defTabSz="820738"/>
            <a:r>
              <a:rPr lang="pl-PL" dirty="0">
                <a:latin typeface="Courier New" panose="02070309020205020404" pitchFamily="49" charset="0"/>
                <a:cs typeface="Courier New" panose="02070309020205020404" pitchFamily="49" charset="0"/>
              </a:rPr>
              <a:t>SEPARATOR : </a:t>
            </a:r>
            <a:r>
              <a:rPr lang="pl-PL" dirty="0" smtClean="0">
                <a:latin typeface="Courier New" panose="02070309020205020404" pitchFamily="49" charset="0"/>
                <a:cs typeface="Courier New" panose="02070309020205020404" pitchFamily="49" charset="0"/>
              </a:rPr>
              <a:t>SEP </a:t>
            </a:r>
            <a:r>
              <a:rPr lang="pl-PL" dirty="0">
                <a:latin typeface="Courier New" panose="02070309020205020404" pitchFamily="49" charset="0"/>
                <a:cs typeface="Courier New" panose="02070309020205020404" pitchFamily="49" charset="0"/>
              </a:rPr>
              <a:t>-&gt; skip, pushMode(PAIRS) ;</a:t>
            </a:r>
          </a:p>
          <a:p>
            <a:pPr defTabSz="820738"/>
            <a:r>
              <a:rPr lang="pl-PL" dirty="0">
                <a:latin typeface="Courier New" panose="02070309020205020404" pitchFamily="49" charset="0"/>
                <a:cs typeface="Courier New" panose="02070309020205020404" pitchFamily="49" charset="0"/>
              </a:rPr>
              <a:t>STRING : (~[,\r\n])+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fragment SEP : '----' NL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mode PAIRS ;</a:t>
            </a:r>
          </a:p>
          <a:p>
            <a:pPr defTabSz="820738"/>
            <a:r>
              <a:rPr lang="pl-PL" dirty="0">
                <a:latin typeface="Courier New" panose="02070309020205020404" pitchFamily="49" charset="0"/>
                <a:cs typeface="Courier New" panose="02070309020205020404" pitchFamily="49" charset="0"/>
              </a:rPr>
              <a:t>KEY       : ('FirstName' | 'LastName') ;</a:t>
            </a:r>
          </a:p>
          <a:p>
            <a:pPr defTabSz="820738"/>
            <a:r>
              <a:rPr lang="pl-PL" dirty="0">
                <a:latin typeface="Courier New" panose="02070309020205020404" pitchFamily="49" charset="0"/>
                <a:cs typeface="Courier New" panose="02070309020205020404" pitchFamily="49" charset="0"/>
              </a:rPr>
              <a:t>EQ        : '=' ;</a:t>
            </a:r>
          </a:p>
          <a:p>
            <a:pPr defTabSz="820738"/>
            <a:r>
              <a:rPr lang="pl-PL" dirty="0">
                <a:latin typeface="Courier New" panose="02070309020205020404" pitchFamily="49" charset="0"/>
                <a:cs typeface="Courier New" panose="02070309020205020404" pitchFamily="49" charset="0"/>
              </a:rPr>
              <a:t>NL2       : ('\r')?'\n' ;</a:t>
            </a:r>
          </a:p>
          <a:p>
            <a:pPr defTabSz="820738"/>
            <a:r>
              <a:rPr lang="pl-PL" dirty="0">
                <a:latin typeface="Courier New" panose="02070309020205020404" pitchFamily="49" charset="0"/>
                <a:cs typeface="Courier New" panose="02070309020205020404" pitchFamily="49" charset="0"/>
              </a:rPr>
              <a:t>WS2       : [ \t\r\n]+ -&gt; skip ;</a:t>
            </a:r>
          </a:p>
          <a:p>
            <a:pPr defTabSz="820738"/>
            <a:r>
              <a:rPr lang="pl-PL" dirty="0">
                <a:latin typeface="Courier New" panose="02070309020205020404" pitchFamily="49" charset="0"/>
                <a:cs typeface="Courier New" panose="02070309020205020404" pitchFamily="49" charset="0"/>
              </a:rPr>
              <a:t>VALUE     : (~[=\r\n])+ ;</a:t>
            </a:r>
            <a:endParaRPr lang="en-US" i="1" dirty="0" smtClean="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flipH="1">
            <a:off x="5431798" y="1156447"/>
            <a:ext cx="592486" cy="197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37731" y="1156447"/>
            <a:ext cx="699247" cy="197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71567" y="787115"/>
            <a:ext cx="1721690" cy="369332"/>
          </a:xfrm>
          <a:prstGeom prst="rect">
            <a:avLst/>
          </a:prstGeom>
          <a:noFill/>
        </p:spPr>
        <p:txBody>
          <a:bodyPr wrap="none" rtlCol="0">
            <a:spAutoFit/>
          </a:bodyPr>
          <a:lstStyle/>
          <a:p>
            <a:r>
              <a:rPr lang="en-US" dirty="0" smtClean="0"/>
              <a:t>lexer commands</a:t>
            </a:r>
            <a:endParaRPr lang="en-US" dirty="0"/>
          </a:p>
        </p:txBody>
      </p:sp>
    </p:spTree>
    <p:extLst>
      <p:ext uri="{BB962C8B-B14F-4D97-AF65-F5344CB8AC3E}">
        <p14:creationId xmlns:p14="http://schemas.microsoft.com/office/powerpoint/2010/main" val="7204363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384860" y="5585012"/>
            <a:ext cx="6651564" cy="2554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384860" y="2823882"/>
            <a:ext cx="6651564" cy="2554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452431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COMMA  </a:t>
            </a:r>
            <a:r>
              <a:rPr lang="pl-PL" dirty="0">
                <a:latin typeface="Courier New" panose="02070309020205020404" pitchFamily="49" charset="0"/>
                <a:cs typeface="Courier New" panose="02070309020205020404" pitchFamily="49" charset="0"/>
              </a:rPr>
              <a:t>: ',' ;</a:t>
            </a:r>
          </a:p>
          <a:p>
            <a:pPr defTabSz="820738"/>
            <a:r>
              <a:rPr lang="pl-PL" dirty="0">
                <a:latin typeface="Courier New" panose="02070309020205020404" pitchFamily="49" charset="0"/>
                <a:cs typeface="Courier New" panose="02070309020205020404" pitchFamily="49" charset="0"/>
              </a:rPr>
              <a:t>NL     : ('\r')?'\n' ;</a:t>
            </a:r>
          </a:p>
          <a:p>
            <a:pPr defTabSz="820738"/>
            <a:r>
              <a:rPr lang="pl-PL" dirty="0">
                <a:latin typeface="Courier New" panose="02070309020205020404" pitchFamily="49" charset="0"/>
                <a:cs typeface="Courier New" panose="02070309020205020404" pitchFamily="49" charset="0"/>
              </a:rPr>
              <a:t>WS     : [ \t\r\n]+ -&gt; skip ;</a:t>
            </a:r>
          </a:p>
          <a:p>
            <a:pPr defTabSz="820738"/>
            <a:r>
              <a:rPr lang="pl-PL" dirty="0">
                <a:latin typeface="Courier New" panose="02070309020205020404" pitchFamily="49" charset="0"/>
                <a:cs typeface="Courier New" panose="02070309020205020404" pitchFamily="49" charset="0"/>
              </a:rPr>
              <a:t>SEPARATOR : </a:t>
            </a:r>
            <a:r>
              <a:rPr lang="pl-PL" dirty="0" smtClean="0">
                <a:latin typeface="Courier New" panose="02070309020205020404" pitchFamily="49" charset="0"/>
                <a:cs typeface="Courier New" panose="02070309020205020404" pitchFamily="49" charset="0"/>
              </a:rPr>
              <a:t>SEP </a:t>
            </a:r>
            <a:r>
              <a:rPr lang="pl-PL" dirty="0">
                <a:latin typeface="Courier New" panose="02070309020205020404" pitchFamily="49" charset="0"/>
                <a:cs typeface="Courier New" panose="02070309020205020404" pitchFamily="49" charset="0"/>
              </a:rPr>
              <a:t>-&gt; skip, pushMode(PAIRS) ;</a:t>
            </a:r>
          </a:p>
          <a:p>
            <a:pPr defTabSz="820738"/>
            <a:r>
              <a:rPr lang="pl-PL" dirty="0">
                <a:latin typeface="Courier New" panose="02070309020205020404" pitchFamily="49" charset="0"/>
                <a:cs typeface="Courier New" panose="02070309020205020404" pitchFamily="49" charset="0"/>
              </a:rPr>
              <a:t>STRING : (~[,\r\n])+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fragment SEP : '----' NL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mode PAIRS ;</a:t>
            </a:r>
          </a:p>
          <a:p>
            <a:pPr defTabSz="820738"/>
            <a:r>
              <a:rPr lang="pl-PL" dirty="0">
                <a:latin typeface="Courier New" panose="02070309020205020404" pitchFamily="49" charset="0"/>
                <a:cs typeface="Courier New" panose="02070309020205020404" pitchFamily="49" charset="0"/>
              </a:rPr>
              <a:t>KEY       : ('FirstName' | 'LastName') ;</a:t>
            </a:r>
          </a:p>
          <a:p>
            <a:pPr defTabSz="820738"/>
            <a:r>
              <a:rPr lang="pl-PL" dirty="0">
                <a:latin typeface="Courier New" panose="02070309020205020404" pitchFamily="49" charset="0"/>
                <a:cs typeface="Courier New" panose="02070309020205020404" pitchFamily="49" charset="0"/>
              </a:rPr>
              <a:t>EQ        : '=' ;</a:t>
            </a:r>
          </a:p>
          <a:p>
            <a:pPr defTabSz="820738"/>
            <a:r>
              <a:rPr lang="pl-PL" dirty="0">
                <a:latin typeface="Courier New" panose="02070309020205020404" pitchFamily="49" charset="0"/>
                <a:cs typeface="Courier New" panose="02070309020205020404" pitchFamily="49" charset="0"/>
              </a:rPr>
              <a:t>NL2       : ('\r')?'\n' ;</a:t>
            </a:r>
          </a:p>
          <a:p>
            <a:pPr defTabSz="820738"/>
            <a:r>
              <a:rPr lang="pl-PL" dirty="0">
                <a:latin typeface="Courier New" panose="02070309020205020404" pitchFamily="49" charset="0"/>
                <a:cs typeface="Courier New" panose="02070309020205020404" pitchFamily="49" charset="0"/>
              </a:rPr>
              <a:t>WS2       : [ \t\r\n]+ -&gt; skip ;</a:t>
            </a:r>
          </a:p>
          <a:p>
            <a:pPr defTabSz="820738"/>
            <a:r>
              <a:rPr lang="pl-PL" dirty="0">
                <a:latin typeface="Courier New" panose="02070309020205020404" pitchFamily="49" charset="0"/>
                <a:cs typeface="Courier New" panose="02070309020205020404" pitchFamily="49" charset="0"/>
              </a:rPr>
              <a:t>VALUE     : (~[=\r\n])+ ;</a:t>
            </a:r>
            <a:endParaRPr lang="en-US" i="1" dirty="0" smtClean="0">
              <a:latin typeface="Courier New" panose="02070309020205020404" pitchFamily="49" charset="0"/>
              <a:cs typeface="Courier New" panose="02070309020205020404" pitchFamily="49" charset="0"/>
            </a:endParaRPr>
          </a:p>
        </p:txBody>
      </p:sp>
      <p:cxnSp>
        <p:nvCxnSpPr>
          <p:cNvPr id="12" name="Straight Arrow Connector 11"/>
          <p:cNvCxnSpPr/>
          <p:nvPr/>
        </p:nvCxnSpPr>
        <p:spPr>
          <a:xfrm flipV="1">
            <a:off x="1801906" y="3079376"/>
            <a:ext cx="582954" cy="87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788459" y="3952845"/>
            <a:ext cx="596401" cy="1632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1364" y="3623855"/>
            <a:ext cx="1801906" cy="3139321"/>
          </a:xfrm>
          <a:prstGeom prst="rect">
            <a:avLst/>
          </a:prstGeom>
          <a:noFill/>
        </p:spPr>
        <p:txBody>
          <a:bodyPr wrap="square" rtlCol="0">
            <a:spAutoFit/>
          </a:bodyPr>
          <a:lstStyle/>
          <a:p>
            <a:r>
              <a:rPr lang="en-US" dirty="0" smtClean="0"/>
              <a:t>Both modes need a rule for whitespace. </a:t>
            </a:r>
            <a:r>
              <a:rPr lang="en-US" i="1" dirty="0" smtClean="0"/>
              <a:t>You cannot have two rules with the same name</a:t>
            </a:r>
            <a:r>
              <a:rPr lang="en-US" dirty="0" smtClean="0"/>
              <a:t>. So, for the default mode I named it WS and for the PAIRS mode I named it WS2.</a:t>
            </a:r>
            <a:endParaRPr lang="en-US" dirty="0"/>
          </a:p>
        </p:txBody>
      </p:sp>
    </p:spTree>
    <p:extLst>
      <p:ext uri="{BB962C8B-B14F-4D97-AF65-F5344CB8AC3E}">
        <p14:creationId xmlns:p14="http://schemas.microsoft.com/office/powerpoint/2010/main" val="119240167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384860" y="5302625"/>
            <a:ext cx="6651564" cy="2554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384860" y="2568389"/>
            <a:ext cx="6651564" cy="2554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4524315"/>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lexer grammar MyLexer;    				</a:t>
            </a:r>
          </a:p>
          <a:p>
            <a:pPr defTabSz="820738"/>
            <a:r>
              <a:rPr lang="pl-PL" dirty="0" smtClean="0">
                <a:latin typeface="Courier New" panose="02070309020205020404" pitchFamily="49" charset="0"/>
                <a:cs typeface="Courier New" panose="02070309020205020404" pitchFamily="49" charset="0"/>
              </a:rPr>
              <a:t>COMMA  </a:t>
            </a:r>
            <a:r>
              <a:rPr lang="pl-PL" dirty="0">
                <a:latin typeface="Courier New" panose="02070309020205020404" pitchFamily="49" charset="0"/>
                <a:cs typeface="Courier New" panose="02070309020205020404" pitchFamily="49" charset="0"/>
              </a:rPr>
              <a:t>: ',' ;</a:t>
            </a:r>
          </a:p>
          <a:p>
            <a:pPr defTabSz="820738"/>
            <a:r>
              <a:rPr lang="pl-PL" dirty="0">
                <a:latin typeface="Courier New" panose="02070309020205020404" pitchFamily="49" charset="0"/>
                <a:cs typeface="Courier New" panose="02070309020205020404" pitchFamily="49" charset="0"/>
              </a:rPr>
              <a:t>NL     : ('\r')?'\n' ;</a:t>
            </a:r>
          </a:p>
          <a:p>
            <a:pPr defTabSz="820738"/>
            <a:r>
              <a:rPr lang="pl-PL" dirty="0">
                <a:latin typeface="Courier New" panose="02070309020205020404" pitchFamily="49" charset="0"/>
                <a:cs typeface="Courier New" panose="02070309020205020404" pitchFamily="49" charset="0"/>
              </a:rPr>
              <a:t>WS     : [ \t\r\n]+ -&gt; skip ;</a:t>
            </a:r>
          </a:p>
          <a:p>
            <a:pPr defTabSz="820738"/>
            <a:r>
              <a:rPr lang="pl-PL" dirty="0">
                <a:latin typeface="Courier New" panose="02070309020205020404" pitchFamily="49" charset="0"/>
                <a:cs typeface="Courier New" panose="02070309020205020404" pitchFamily="49" charset="0"/>
              </a:rPr>
              <a:t>SEPARATOR : </a:t>
            </a:r>
            <a:r>
              <a:rPr lang="pl-PL" dirty="0" smtClean="0">
                <a:latin typeface="Courier New" panose="02070309020205020404" pitchFamily="49" charset="0"/>
                <a:cs typeface="Courier New" panose="02070309020205020404" pitchFamily="49" charset="0"/>
              </a:rPr>
              <a:t>SEP </a:t>
            </a:r>
            <a:r>
              <a:rPr lang="pl-PL" dirty="0">
                <a:latin typeface="Courier New" panose="02070309020205020404" pitchFamily="49" charset="0"/>
                <a:cs typeface="Courier New" panose="02070309020205020404" pitchFamily="49" charset="0"/>
              </a:rPr>
              <a:t>-&gt; skip, pushMode(PAIRS) ;</a:t>
            </a:r>
          </a:p>
          <a:p>
            <a:pPr defTabSz="820738"/>
            <a:r>
              <a:rPr lang="pl-PL" dirty="0">
                <a:latin typeface="Courier New" panose="02070309020205020404" pitchFamily="49" charset="0"/>
                <a:cs typeface="Courier New" panose="02070309020205020404" pitchFamily="49" charset="0"/>
              </a:rPr>
              <a:t>STRING : (~[,\r\n])+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fragment SEP : '----' NL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mode PAIRS ;</a:t>
            </a:r>
          </a:p>
          <a:p>
            <a:pPr defTabSz="820738"/>
            <a:r>
              <a:rPr lang="pl-PL" dirty="0">
                <a:latin typeface="Courier New" panose="02070309020205020404" pitchFamily="49" charset="0"/>
                <a:cs typeface="Courier New" panose="02070309020205020404" pitchFamily="49" charset="0"/>
              </a:rPr>
              <a:t>KEY       : ('FirstName' | 'LastName') ;</a:t>
            </a:r>
          </a:p>
          <a:p>
            <a:pPr defTabSz="820738"/>
            <a:r>
              <a:rPr lang="pl-PL" dirty="0">
                <a:latin typeface="Courier New" panose="02070309020205020404" pitchFamily="49" charset="0"/>
                <a:cs typeface="Courier New" panose="02070309020205020404" pitchFamily="49" charset="0"/>
              </a:rPr>
              <a:t>EQ        : '=' ;</a:t>
            </a:r>
          </a:p>
          <a:p>
            <a:pPr defTabSz="820738"/>
            <a:r>
              <a:rPr lang="pl-PL" dirty="0">
                <a:latin typeface="Courier New" panose="02070309020205020404" pitchFamily="49" charset="0"/>
                <a:cs typeface="Courier New" panose="02070309020205020404" pitchFamily="49" charset="0"/>
              </a:rPr>
              <a:t>NL2       : ('\r')?'\n' ;</a:t>
            </a:r>
          </a:p>
          <a:p>
            <a:pPr defTabSz="820738"/>
            <a:r>
              <a:rPr lang="pl-PL" dirty="0">
                <a:latin typeface="Courier New" panose="02070309020205020404" pitchFamily="49" charset="0"/>
                <a:cs typeface="Courier New" panose="02070309020205020404" pitchFamily="49" charset="0"/>
              </a:rPr>
              <a:t>WS2       : [ \t\r\n]+ -&gt; skip ;</a:t>
            </a:r>
          </a:p>
          <a:p>
            <a:pPr defTabSz="820738"/>
            <a:r>
              <a:rPr lang="pl-PL" dirty="0">
                <a:latin typeface="Courier New" panose="02070309020205020404" pitchFamily="49" charset="0"/>
                <a:cs typeface="Courier New" panose="02070309020205020404" pitchFamily="49" charset="0"/>
              </a:rPr>
              <a:t>VALUE     : (~[=\r\n])+ ;</a:t>
            </a:r>
            <a:endParaRPr lang="en-US" i="1" dirty="0" smtClean="0">
              <a:latin typeface="Courier New" panose="02070309020205020404" pitchFamily="49" charset="0"/>
              <a:cs typeface="Courier New" panose="02070309020205020404" pitchFamily="49" charset="0"/>
            </a:endParaRPr>
          </a:p>
        </p:txBody>
      </p:sp>
      <p:cxnSp>
        <p:nvCxnSpPr>
          <p:cNvPr id="12" name="Straight Arrow Connector 11"/>
          <p:cNvCxnSpPr/>
          <p:nvPr/>
        </p:nvCxnSpPr>
        <p:spPr>
          <a:xfrm flipV="1">
            <a:off x="1801906" y="2796989"/>
            <a:ext cx="582954" cy="87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788459" y="3670458"/>
            <a:ext cx="596401" cy="1632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5152" y="3374186"/>
            <a:ext cx="1801906" cy="646331"/>
          </a:xfrm>
          <a:prstGeom prst="rect">
            <a:avLst/>
          </a:prstGeom>
          <a:noFill/>
        </p:spPr>
        <p:txBody>
          <a:bodyPr wrap="square" rtlCol="0">
            <a:spAutoFit/>
          </a:bodyPr>
          <a:lstStyle/>
          <a:p>
            <a:r>
              <a:rPr lang="en-US" dirty="0" smtClean="0"/>
              <a:t>Same situation with newlines.</a:t>
            </a:r>
            <a:endParaRPr lang="en-US" dirty="0"/>
          </a:p>
        </p:txBody>
      </p:sp>
    </p:spTree>
    <p:extLst>
      <p:ext uri="{BB962C8B-B14F-4D97-AF65-F5344CB8AC3E}">
        <p14:creationId xmlns:p14="http://schemas.microsoft.com/office/powerpoint/2010/main" val="177188174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4" name="TextBox 3"/>
          <p:cNvSpPr txBox="1"/>
          <p:nvPr/>
        </p:nvSpPr>
        <p:spPr>
          <a:xfrm>
            <a:off x="2384860" y="1690688"/>
            <a:ext cx="6651564" cy="397031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parser grammar MyParser;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options { tokenVocab=MyLexer; }			</a:t>
            </a:r>
          </a:p>
          <a:p>
            <a:pPr defTabSz="820738"/>
            <a:r>
              <a:rPr lang="pl-PL" dirty="0" smtClean="0">
                <a:latin typeface="Courier New" panose="02070309020205020404" pitchFamily="49" charset="0"/>
                <a:cs typeface="Courier New" panose="02070309020205020404" pitchFamily="49" charset="0"/>
              </a:rPr>
              <a:t>document  </a:t>
            </a:r>
            <a:r>
              <a:rPr lang="pl-PL" dirty="0">
                <a:latin typeface="Courier New" panose="02070309020205020404" pitchFamily="49" charset="0"/>
                <a:cs typeface="Courier New" panose="02070309020205020404" pitchFamily="49" charset="0"/>
              </a:rPr>
              <a:t>: header rows pairs EOF ;</a:t>
            </a:r>
          </a:p>
          <a:p>
            <a:pPr defTabSz="820738"/>
            <a:r>
              <a:rPr lang="pl-PL" dirty="0">
                <a:latin typeface="Courier New" panose="02070309020205020404" pitchFamily="49" charset="0"/>
                <a:cs typeface="Courier New" panose="02070309020205020404" pitchFamily="49" charset="0"/>
              </a:rPr>
              <a:t>header    : field (COMMA field)* NL ;</a:t>
            </a:r>
          </a:p>
          <a:p>
            <a:pPr defTabSz="820738"/>
            <a:r>
              <a:rPr lang="pl-PL" dirty="0">
                <a:latin typeface="Courier New" panose="02070309020205020404" pitchFamily="49" charset="0"/>
                <a:cs typeface="Courier New" panose="02070309020205020404" pitchFamily="49" charset="0"/>
              </a:rPr>
              <a:t>rows      : (row)* ;	</a:t>
            </a:r>
          </a:p>
          <a:p>
            <a:pPr defTabSz="820738"/>
            <a:r>
              <a:rPr lang="pl-PL" dirty="0">
                <a:latin typeface="Courier New" panose="02070309020205020404" pitchFamily="49" charset="0"/>
                <a:cs typeface="Courier New" panose="02070309020205020404" pitchFamily="49" charset="0"/>
              </a:rPr>
              <a:t>row       :	field (COMMA field)* NL ;</a:t>
            </a:r>
          </a:p>
          <a:p>
            <a:pPr defTabSz="820738"/>
            <a:r>
              <a:rPr lang="pl-PL" dirty="0">
                <a:latin typeface="Courier New" panose="02070309020205020404" pitchFamily="49" charset="0"/>
                <a:cs typeface="Courier New" panose="02070309020205020404" pitchFamily="49" charset="0"/>
              </a:rPr>
              <a:t>field     : STRING |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pairs     : (pair)* ;</a:t>
            </a:r>
          </a:p>
          <a:p>
            <a:pPr defTabSz="820738"/>
            <a:r>
              <a:rPr lang="pl-PL" dirty="0">
                <a:latin typeface="Courier New" panose="02070309020205020404" pitchFamily="49" charset="0"/>
                <a:cs typeface="Courier New" panose="02070309020205020404" pitchFamily="49" charset="0"/>
              </a:rPr>
              <a:t>pair      : key EQ value NL2;</a:t>
            </a:r>
          </a:p>
          <a:p>
            <a:pPr defTabSz="820738"/>
            <a:r>
              <a:rPr lang="pl-PL" dirty="0">
                <a:latin typeface="Courier New" panose="02070309020205020404" pitchFamily="49" charset="0"/>
                <a:cs typeface="Courier New" panose="02070309020205020404" pitchFamily="49" charset="0"/>
              </a:rPr>
              <a:t>key       : KEY ;</a:t>
            </a:r>
          </a:p>
          <a:p>
            <a:pPr defTabSz="820738"/>
            <a:r>
              <a:rPr lang="pl-PL" dirty="0">
                <a:latin typeface="Courier New" panose="02070309020205020404" pitchFamily="49" charset="0"/>
                <a:cs typeface="Courier New" panose="02070309020205020404" pitchFamily="49" charset="0"/>
              </a:rPr>
              <a:t>value     : VALUE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41896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74459" y="2837329"/>
            <a:ext cx="1559859" cy="2554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84860" y="3092824"/>
            <a:ext cx="6651564" cy="11161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397031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parser grammar MyParser;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options { tokenVocab=MyLexer; }			</a:t>
            </a:r>
          </a:p>
          <a:p>
            <a:pPr defTabSz="820738"/>
            <a:r>
              <a:rPr lang="pl-PL" dirty="0" smtClean="0">
                <a:latin typeface="Courier New" panose="02070309020205020404" pitchFamily="49" charset="0"/>
                <a:cs typeface="Courier New" panose="02070309020205020404" pitchFamily="49" charset="0"/>
              </a:rPr>
              <a:t>document  </a:t>
            </a:r>
            <a:r>
              <a:rPr lang="pl-PL" dirty="0">
                <a:latin typeface="Courier New" panose="02070309020205020404" pitchFamily="49" charset="0"/>
                <a:cs typeface="Courier New" panose="02070309020205020404" pitchFamily="49" charset="0"/>
              </a:rPr>
              <a:t>: header rows pairs EOF ;</a:t>
            </a:r>
          </a:p>
          <a:p>
            <a:pPr defTabSz="820738"/>
            <a:r>
              <a:rPr lang="pl-PL" dirty="0">
                <a:latin typeface="Courier New" panose="02070309020205020404" pitchFamily="49" charset="0"/>
                <a:cs typeface="Courier New" panose="02070309020205020404" pitchFamily="49" charset="0"/>
              </a:rPr>
              <a:t>header    : field (COMMA field)* NL ;</a:t>
            </a:r>
          </a:p>
          <a:p>
            <a:pPr defTabSz="820738"/>
            <a:r>
              <a:rPr lang="pl-PL" dirty="0">
                <a:latin typeface="Courier New" panose="02070309020205020404" pitchFamily="49" charset="0"/>
                <a:cs typeface="Courier New" panose="02070309020205020404" pitchFamily="49" charset="0"/>
              </a:rPr>
              <a:t>rows      : (row)* ;	</a:t>
            </a:r>
          </a:p>
          <a:p>
            <a:pPr defTabSz="820738"/>
            <a:r>
              <a:rPr lang="pl-PL" dirty="0">
                <a:latin typeface="Courier New" panose="02070309020205020404" pitchFamily="49" charset="0"/>
                <a:cs typeface="Courier New" panose="02070309020205020404" pitchFamily="49" charset="0"/>
              </a:rPr>
              <a:t>row       :	field (COMMA field)* NL ;</a:t>
            </a:r>
          </a:p>
          <a:p>
            <a:pPr defTabSz="820738"/>
            <a:r>
              <a:rPr lang="pl-PL" dirty="0">
                <a:latin typeface="Courier New" panose="02070309020205020404" pitchFamily="49" charset="0"/>
                <a:cs typeface="Courier New" panose="02070309020205020404" pitchFamily="49" charset="0"/>
              </a:rPr>
              <a:t>field     : STRING |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pairs     : (pair)* ;</a:t>
            </a:r>
          </a:p>
          <a:p>
            <a:pPr defTabSz="820738"/>
            <a:r>
              <a:rPr lang="pl-PL" dirty="0">
                <a:latin typeface="Courier New" panose="02070309020205020404" pitchFamily="49" charset="0"/>
                <a:cs typeface="Courier New" panose="02070309020205020404" pitchFamily="49" charset="0"/>
              </a:rPr>
              <a:t>pair      : key EQ value NL2;</a:t>
            </a:r>
          </a:p>
          <a:p>
            <a:pPr defTabSz="820738"/>
            <a:r>
              <a:rPr lang="pl-PL" dirty="0">
                <a:latin typeface="Courier New" panose="02070309020205020404" pitchFamily="49" charset="0"/>
                <a:cs typeface="Courier New" panose="02070309020205020404" pitchFamily="49" charset="0"/>
              </a:rPr>
              <a:t>key       : KEY ;</a:t>
            </a:r>
          </a:p>
          <a:p>
            <a:pPr defTabSz="820738"/>
            <a:r>
              <a:rPr lang="pl-PL" dirty="0">
                <a:latin typeface="Courier New" panose="02070309020205020404" pitchFamily="49" charset="0"/>
                <a:cs typeface="Courier New" panose="02070309020205020404" pitchFamily="49" charset="0"/>
              </a:rPr>
              <a:t>value     : VALUE ;</a:t>
            </a:r>
            <a:endParaRPr lang="en-US" i="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107577" y="3092824"/>
            <a:ext cx="2384860" cy="923330"/>
          </a:xfrm>
          <a:prstGeom prst="rect">
            <a:avLst/>
          </a:prstGeom>
          <a:noFill/>
        </p:spPr>
        <p:txBody>
          <a:bodyPr wrap="square" rtlCol="0">
            <a:spAutoFit/>
          </a:bodyPr>
          <a:lstStyle/>
          <a:p>
            <a:r>
              <a:rPr lang="en-US" dirty="0" smtClean="0"/>
              <a:t>parser rules for structuring  tokens from the CSV portion </a:t>
            </a:r>
            <a:endParaRPr lang="en-US" dirty="0"/>
          </a:p>
        </p:txBody>
      </p:sp>
    </p:spTree>
    <p:extLst>
      <p:ext uri="{BB962C8B-B14F-4D97-AF65-F5344CB8AC3E}">
        <p14:creationId xmlns:p14="http://schemas.microsoft.com/office/powerpoint/2010/main" val="192039321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10642" y="2866842"/>
            <a:ext cx="757393" cy="2259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84860" y="4473302"/>
            <a:ext cx="6651564" cy="11879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397031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parser grammar MyParser;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options { tokenVocab=MyLexer; }			</a:t>
            </a:r>
          </a:p>
          <a:p>
            <a:pPr defTabSz="820738"/>
            <a:r>
              <a:rPr lang="pl-PL" dirty="0" smtClean="0">
                <a:latin typeface="Courier New" panose="02070309020205020404" pitchFamily="49" charset="0"/>
                <a:cs typeface="Courier New" panose="02070309020205020404" pitchFamily="49" charset="0"/>
              </a:rPr>
              <a:t>document  </a:t>
            </a:r>
            <a:r>
              <a:rPr lang="pl-PL" dirty="0">
                <a:latin typeface="Courier New" panose="02070309020205020404" pitchFamily="49" charset="0"/>
                <a:cs typeface="Courier New" panose="02070309020205020404" pitchFamily="49" charset="0"/>
              </a:rPr>
              <a:t>: header rows pairs EOF ;</a:t>
            </a:r>
          </a:p>
          <a:p>
            <a:pPr defTabSz="820738"/>
            <a:r>
              <a:rPr lang="pl-PL" dirty="0">
                <a:latin typeface="Courier New" panose="02070309020205020404" pitchFamily="49" charset="0"/>
                <a:cs typeface="Courier New" panose="02070309020205020404" pitchFamily="49" charset="0"/>
              </a:rPr>
              <a:t>header    : field (COMMA field)* NL ;</a:t>
            </a:r>
          </a:p>
          <a:p>
            <a:pPr defTabSz="820738"/>
            <a:r>
              <a:rPr lang="pl-PL" dirty="0">
                <a:latin typeface="Courier New" panose="02070309020205020404" pitchFamily="49" charset="0"/>
                <a:cs typeface="Courier New" panose="02070309020205020404" pitchFamily="49" charset="0"/>
              </a:rPr>
              <a:t>rows      : (row)* ;	</a:t>
            </a:r>
          </a:p>
          <a:p>
            <a:pPr defTabSz="820738"/>
            <a:r>
              <a:rPr lang="pl-PL" dirty="0">
                <a:latin typeface="Courier New" panose="02070309020205020404" pitchFamily="49" charset="0"/>
                <a:cs typeface="Courier New" panose="02070309020205020404" pitchFamily="49" charset="0"/>
              </a:rPr>
              <a:t>row       :	field (COMMA field)* NL ;</a:t>
            </a:r>
          </a:p>
          <a:p>
            <a:pPr defTabSz="820738"/>
            <a:r>
              <a:rPr lang="pl-PL" dirty="0">
                <a:latin typeface="Courier New" panose="02070309020205020404" pitchFamily="49" charset="0"/>
                <a:cs typeface="Courier New" panose="02070309020205020404" pitchFamily="49" charset="0"/>
              </a:rPr>
              <a:t>field     : STRING |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pairs     : (pair)* ;</a:t>
            </a:r>
          </a:p>
          <a:p>
            <a:pPr defTabSz="820738"/>
            <a:r>
              <a:rPr lang="pl-PL" dirty="0">
                <a:latin typeface="Courier New" panose="02070309020205020404" pitchFamily="49" charset="0"/>
                <a:cs typeface="Courier New" panose="02070309020205020404" pitchFamily="49" charset="0"/>
              </a:rPr>
              <a:t>pair      : key EQ value NL2;</a:t>
            </a:r>
          </a:p>
          <a:p>
            <a:pPr defTabSz="820738"/>
            <a:r>
              <a:rPr lang="pl-PL" dirty="0">
                <a:latin typeface="Courier New" panose="02070309020205020404" pitchFamily="49" charset="0"/>
                <a:cs typeface="Courier New" panose="02070309020205020404" pitchFamily="49" charset="0"/>
              </a:rPr>
              <a:t>key       : KEY ;</a:t>
            </a:r>
          </a:p>
          <a:p>
            <a:pPr defTabSz="820738"/>
            <a:r>
              <a:rPr lang="pl-PL" dirty="0">
                <a:latin typeface="Courier New" panose="02070309020205020404" pitchFamily="49" charset="0"/>
                <a:cs typeface="Courier New" panose="02070309020205020404" pitchFamily="49" charset="0"/>
              </a:rPr>
              <a:t>value     : VALUE ;</a:t>
            </a:r>
            <a:endParaRPr lang="en-US" i="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0" y="4473302"/>
            <a:ext cx="2384860" cy="923330"/>
          </a:xfrm>
          <a:prstGeom prst="rect">
            <a:avLst/>
          </a:prstGeom>
          <a:noFill/>
        </p:spPr>
        <p:txBody>
          <a:bodyPr wrap="square" rtlCol="0">
            <a:spAutoFit/>
          </a:bodyPr>
          <a:lstStyle/>
          <a:p>
            <a:r>
              <a:rPr lang="en-US" dirty="0" smtClean="0"/>
              <a:t>parser rules for structuring tokens from the key/value portion </a:t>
            </a:r>
            <a:endParaRPr lang="en-US" dirty="0"/>
          </a:p>
        </p:txBody>
      </p:sp>
    </p:spTree>
    <p:extLst>
      <p:ext uri="{BB962C8B-B14F-4D97-AF65-F5344CB8AC3E}">
        <p14:creationId xmlns:p14="http://schemas.microsoft.com/office/powerpoint/2010/main" val="121815874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016" t="5389" r="2866" b="54517"/>
          <a:stretch/>
        </p:blipFill>
        <p:spPr>
          <a:xfrm>
            <a:off x="542364" y="4156038"/>
            <a:ext cx="11268635" cy="1909483"/>
          </a:xfrm>
          <a:prstGeom prst="rect">
            <a:avLst/>
          </a:prstGeom>
        </p:spPr>
      </p:pic>
      <p:sp>
        <p:nvSpPr>
          <p:cNvPr id="3" name="Rectangle 2"/>
          <p:cNvSpPr/>
          <p:nvPr/>
        </p:nvSpPr>
        <p:spPr>
          <a:xfrm>
            <a:off x="3437236" y="588579"/>
            <a:ext cx="5733961" cy="1477328"/>
          </a:xfrm>
          <a:prstGeom prst="rect">
            <a:avLst/>
          </a:prstGeom>
          <a:ln>
            <a:solidFill>
              <a:schemeClr val="bg1">
                <a:lumMod val="65000"/>
              </a:schemeClr>
            </a:solidFill>
          </a:ln>
        </p:spPr>
        <p:txBody>
          <a:bodyPr wrap="square">
            <a:spAutoFit/>
          </a:bodyPr>
          <a:lstStyle/>
          <a:p>
            <a:r>
              <a:rPr lang="en-US" b="1" dirty="0" smtClean="0"/>
              <a:t>FirstName</a:t>
            </a:r>
            <a:r>
              <a:rPr lang="en-US" b="1" dirty="0"/>
              <a:t>, LastName, Street, City, State, </a:t>
            </a:r>
            <a:r>
              <a:rPr lang="en-US" b="1" dirty="0" err="1"/>
              <a:t>ZipCode</a:t>
            </a:r>
            <a:endParaRPr lang="en-US" b="1" dirty="0"/>
          </a:p>
          <a:p>
            <a:r>
              <a:rPr lang="en-US" dirty="0"/>
              <a:t>Mark,, 4460 Stuart Street, Marion Center, PA, 15759</a:t>
            </a:r>
          </a:p>
          <a:p>
            <a:r>
              <a:rPr lang="en-US" dirty="0"/>
              <a:t>----</a:t>
            </a:r>
          </a:p>
          <a:p>
            <a:r>
              <a:rPr lang="en-US" dirty="0"/>
              <a:t>FirstName=John</a:t>
            </a:r>
          </a:p>
          <a:p>
            <a:r>
              <a:rPr lang="en-US" dirty="0"/>
              <a:t>LastName=Smith</a:t>
            </a:r>
            <a:endParaRPr lang="en-US" dirty="0" smtClean="0"/>
          </a:p>
        </p:txBody>
      </p:sp>
      <p:sp>
        <p:nvSpPr>
          <p:cNvPr id="5" name="TextBox 4"/>
          <p:cNvSpPr txBox="1"/>
          <p:nvPr/>
        </p:nvSpPr>
        <p:spPr>
          <a:xfrm>
            <a:off x="3522759" y="234687"/>
            <a:ext cx="986745" cy="369332"/>
          </a:xfrm>
          <a:prstGeom prst="rect">
            <a:avLst/>
          </a:prstGeom>
          <a:noFill/>
        </p:spPr>
        <p:txBody>
          <a:bodyPr wrap="none" rtlCol="0">
            <a:spAutoFit/>
          </a:bodyPr>
          <a:lstStyle/>
          <a:p>
            <a:r>
              <a:rPr lang="en-US" dirty="0" smtClean="0"/>
              <a:t>input.txt</a:t>
            </a:r>
            <a:endParaRPr lang="en-US" dirty="0"/>
          </a:p>
        </p:txBody>
      </p:sp>
      <p:sp>
        <p:nvSpPr>
          <p:cNvPr id="6" name="Rectangle 5"/>
          <p:cNvSpPr/>
          <p:nvPr/>
        </p:nvSpPr>
        <p:spPr>
          <a:xfrm>
            <a:off x="5121088" y="2741852"/>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7" name="Straight Arrow Connector 6"/>
          <p:cNvCxnSpPr>
            <a:endCxn id="6" idx="0"/>
          </p:cNvCxnSpPr>
          <p:nvPr/>
        </p:nvCxnSpPr>
        <p:spPr>
          <a:xfrm>
            <a:off x="6176683" y="2070847"/>
            <a:ext cx="0" cy="671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6181166" y="3441099"/>
            <a:ext cx="0" cy="714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5376429" y="6411128"/>
            <a:ext cx="1600503" cy="369332"/>
          </a:xfrm>
          <a:prstGeom prst="rect">
            <a:avLst/>
          </a:prstGeom>
          <a:noFill/>
        </p:spPr>
        <p:txBody>
          <a:bodyPr wrap="none" rtlCol="0">
            <a:spAutoFit/>
          </a:bodyPr>
          <a:lstStyle/>
          <a:p>
            <a:r>
              <a:rPr lang="en-US" dirty="0" smtClean="0"/>
              <a:t>See example17</a:t>
            </a:r>
            <a:endParaRPr lang="en-US" dirty="0"/>
          </a:p>
        </p:txBody>
      </p:sp>
      <p:sp>
        <p:nvSpPr>
          <p:cNvPr id="10" name="AutoShape 57"/>
          <p:cNvSpPr>
            <a:spLocks noChangeArrowheads="1"/>
          </p:cNvSpPr>
          <p:nvPr/>
        </p:nvSpPr>
        <p:spPr bwMode="auto">
          <a:xfrm>
            <a:off x="11087423" y="569880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11" name="Text Box 58"/>
          <p:cNvSpPr txBox="1">
            <a:spLocks noChangeArrowheads="1"/>
          </p:cNvSpPr>
          <p:nvPr/>
        </p:nvSpPr>
        <p:spPr bwMode="auto">
          <a:xfrm>
            <a:off x="11185765" y="5841683"/>
            <a:ext cx="8050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Lab10</a:t>
            </a:r>
            <a:endParaRPr lang="en-US" altLang="en-US" sz="1600" dirty="0"/>
          </a:p>
        </p:txBody>
      </p:sp>
    </p:spTree>
    <p:extLst>
      <p:ext uri="{BB962C8B-B14F-4D97-AF65-F5344CB8AC3E}">
        <p14:creationId xmlns:p14="http://schemas.microsoft.com/office/powerpoint/2010/main" val="309643242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Alternating CSV and Key/Value sections</a:t>
            </a:r>
            <a:endParaRPr lang="en-US" dirty="0"/>
          </a:p>
        </p:txBody>
      </p:sp>
      <p:sp>
        <p:nvSpPr>
          <p:cNvPr id="3" name="Content Placeholder 2"/>
          <p:cNvSpPr>
            <a:spLocks noGrp="1"/>
          </p:cNvSpPr>
          <p:nvPr>
            <p:ph idx="1"/>
          </p:nvPr>
        </p:nvSpPr>
        <p:spPr/>
        <p:txBody>
          <a:bodyPr/>
          <a:lstStyle/>
          <a:p>
            <a:r>
              <a:rPr lang="en-US" dirty="0" smtClean="0"/>
              <a:t>The input in the last example had one CSV section followed by one Key/Value pair section (separated by a separator, of course).</a:t>
            </a:r>
          </a:p>
          <a:p>
            <a:r>
              <a:rPr lang="en-US" dirty="0" smtClean="0"/>
              <a:t>Let's extend it so there can be CSV then Key/Value then CSV then Key/Value then ... (each section separated by a separator, of course).</a:t>
            </a:r>
            <a:endParaRPr lang="en-US" dirty="0"/>
          </a:p>
        </p:txBody>
      </p:sp>
    </p:spTree>
    <p:extLst>
      <p:ext uri="{BB962C8B-B14F-4D97-AF65-F5344CB8AC3E}">
        <p14:creationId xmlns:p14="http://schemas.microsoft.com/office/powerpoint/2010/main" val="291856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science of parsing</a:t>
            </a:r>
            <a:endParaRPr lang="en-US" dirty="0"/>
          </a:p>
        </p:txBody>
      </p:sp>
      <p:sp>
        <p:nvSpPr>
          <p:cNvPr id="3" name="Content Placeholder 2"/>
          <p:cNvSpPr>
            <a:spLocks noGrp="1"/>
          </p:cNvSpPr>
          <p:nvPr>
            <p:ph idx="1"/>
          </p:nvPr>
        </p:nvSpPr>
        <p:spPr/>
        <p:txBody>
          <a:bodyPr/>
          <a:lstStyle/>
          <a:p>
            <a:r>
              <a:rPr lang="en-US" dirty="0" smtClean="0"/>
              <a:t>Parsing is no longer an arcane art.</a:t>
            </a:r>
          </a:p>
          <a:p>
            <a:r>
              <a:rPr lang="en-US" dirty="0" smtClean="0"/>
              <a:t>In the 1970s Aho, Ullman, Knuth, and many others put parsing techniques solidly on their theoretical feet.</a:t>
            </a:r>
            <a:endParaRPr lang="en-US" dirty="0"/>
          </a:p>
        </p:txBody>
      </p:sp>
    </p:spTree>
    <p:extLst>
      <p:ext uri="{BB962C8B-B14F-4D97-AF65-F5344CB8AC3E}">
        <p14:creationId xmlns:p14="http://schemas.microsoft.com/office/powerpoint/2010/main" val="1382137610"/>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input</a:t>
            </a:r>
            <a:endParaRPr lang="en-US" dirty="0"/>
          </a:p>
        </p:txBody>
      </p:sp>
      <p:sp>
        <p:nvSpPr>
          <p:cNvPr id="5" name="Rectangle 4"/>
          <p:cNvSpPr/>
          <p:nvPr/>
        </p:nvSpPr>
        <p:spPr>
          <a:xfrm>
            <a:off x="1497106" y="2060020"/>
            <a:ext cx="5952565" cy="3939540"/>
          </a:xfrm>
          <a:prstGeom prst="rect">
            <a:avLst/>
          </a:prstGeom>
          <a:ln>
            <a:solidFill>
              <a:schemeClr val="bg1">
                <a:lumMod val="65000"/>
              </a:schemeClr>
            </a:solidFill>
          </a:ln>
        </p:spPr>
        <p:txBody>
          <a:bodyPr wrap="square">
            <a:spAutoFit/>
          </a:bodyPr>
          <a:lstStyle/>
          <a:p>
            <a:r>
              <a:rPr lang="en-US" b="1" dirty="0" smtClean="0"/>
              <a:t>FirstName</a:t>
            </a:r>
            <a:r>
              <a:rPr lang="en-US" b="1" dirty="0"/>
              <a:t>, LastName, Street, City, State, </a:t>
            </a:r>
            <a:r>
              <a:rPr lang="en-US" b="1" dirty="0" err="1"/>
              <a:t>ZipCode</a:t>
            </a:r>
            <a:endParaRPr lang="en-US" b="1" dirty="0"/>
          </a:p>
          <a:p>
            <a:r>
              <a:rPr lang="en-US" dirty="0"/>
              <a:t>Mark,, 4460 Stuart Street, Marion Center, PA, 15759</a:t>
            </a:r>
          </a:p>
          <a:p>
            <a:r>
              <a:rPr lang="en-US" dirty="0"/>
              <a:t>----</a:t>
            </a:r>
          </a:p>
          <a:p>
            <a:r>
              <a:rPr lang="en-US" dirty="0"/>
              <a:t>FirstName=John</a:t>
            </a:r>
          </a:p>
          <a:p>
            <a:r>
              <a:rPr lang="en-US" dirty="0" smtClean="0"/>
              <a:t>LastName=Smith</a:t>
            </a:r>
            <a:endParaRPr lang="en-US" dirty="0"/>
          </a:p>
          <a:p>
            <a:r>
              <a:rPr lang="en-US" dirty="0"/>
              <a:t>----</a:t>
            </a:r>
          </a:p>
          <a:p>
            <a:r>
              <a:rPr lang="en-US" b="1" dirty="0"/>
              <a:t>FirstName, LastName, Street, City, State, </a:t>
            </a:r>
            <a:r>
              <a:rPr lang="en-US" b="1" dirty="0" err="1"/>
              <a:t>ZipCode</a:t>
            </a:r>
            <a:endParaRPr lang="en-US" b="1" dirty="0"/>
          </a:p>
          <a:p>
            <a:r>
              <a:rPr lang="en-US" dirty="0" smtClean="0"/>
              <a:t>Monica</a:t>
            </a:r>
            <a:r>
              <a:rPr lang="en-US" dirty="0"/>
              <a:t>, Apodaca, 258 Oliver Street, Fort Worth, TX, </a:t>
            </a:r>
            <a:r>
              <a:rPr lang="en-US" dirty="0" smtClean="0"/>
              <a:t>76118</a:t>
            </a:r>
          </a:p>
          <a:p>
            <a:r>
              <a:rPr lang="en-US" dirty="0" err="1"/>
              <a:t>Kenisha</a:t>
            </a:r>
            <a:r>
              <a:rPr lang="en-US" dirty="0"/>
              <a:t>, Le, 1579 Olen Thomas Drive, Charlie, TX, </a:t>
            </a:r>
            <a:r>
              <a:rPr lang="en-US" dirty="0" smtClean="0"/>
              <a:t>76377</a:t>
            </a:r>
          </a:p>
          <a:p>
            <a:r>
              <a:rPr lang="en-US" dirty="0"/>
              <a:t>Dustin, Edwards, 2249 Ingram Road, Greensboro, NC, </a:t>
            </a:r>
            <a:r>
              <a:rPr lang="en-US" dirty="0" smtClean="0"/>
              <a:t>27401</a:t>
            </a:r>
            <a:endParaRPr lang="en-US" dirty="0"/>
          </a:p>
          <a:p>
            <a:r>
              <a:rPr lang="en-US" dirty="0" smtClean="0"/>
              <a:t>----</a:t>
            </a:r>
            <a:endParaRPr lang="en-US" dirty="0"/>
          </a:p>
          <a:p>
            <a:r>
              <a:rPr lang="en-US" dirty="0" smtClean="0"/>
              <a:t>FirstName=Harry</a:t>
            </a:r>
          </a:p>
          <a:p>
            <a:r>
              <a:rPr lang="en-US" dirty="0" smtClean="0"/>
              <a:t>FirstName=Bob</a:t>
            </a:r>
          </a:p>
          <a:p>
            <a:r>
              <a:rPr lang="en-US" dirty="0" smtClean="0"/>
              <a:t>FirstName=Lisa</a:t>
            </a:r>
          </a:p>
        </p:txBody>
      </p:sp>
    </p:spTree>
    <p:extLst>
      <p:ext uri="{BB962C8B-B14F-4D97-AF65-F5344CB8AC3E}">
        <p14:creationId xmlns:p14="http://schemas.microsoft.com/office/powerpoint/2010/main" val="119580666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3375761" y="4299504"/>
            <a:ext cx="925830" cy="884507"/>
            <a:chOff x="4105440" y="1856048"/>
            <a:chExt cx="925830" cy="884507"/>
          </a:xfrm>
        </p:grpSpPr>
        <p:sp>
          <p:nvSpPr>
            <p:cNvPr id="34" name="Oval 33"/>
            <p:cNvSpPr/>
            <p:nvPr/>
          </p:nvSpPr>
          <p:spPr>
            <a:xfrm>
              <a:off x="4105440" y="1933337"/>
              <a:ext cx="880110" cy="758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531930" y="1856048"/>
              <a:ext cx="499340" cy="884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4540733" y="2691527"/>
              <a:ext cx="36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3316230" y="3255466"/>
            <a:ext cx="925830" cy="884507"/>
            <a:chOff x="4105440" y="1856048"/>
            <a:chExt cx="925830" cy="884507"/>
          </a:xfrm>
        </p:grpSpPr>
        <p:sp>
          <p:nvSpPr>
            <p:cNvPr id="30" name="Oval 29"/>
            <p:cNvSpPr/>
            <p:nvPr/>
          </p:nvSpPr>
          <p:spPr>
            <a:xfrm>
              <a:off x="4105440" y="1933337"/>
              <a:ext cx="880110" cy="758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31930" y="1856048"/>
              <a:ext cx="499340" cy="884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4540733" y="2691527"/>
              <a:ext cx="36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406540" y="2312432"/>
            <a:ext cx="925830" cy="884507"/>
            <a:chOff x="4105440" y="1856048"/>
            <a:chExt cx="925830" cy="884507"/>
          </a:xfrm>
        </p:grpSpPr>
        <p:sp>
          <p:nvSpPr>
            <p:cNvPr id="22" name="Oval 21"/>
            <p:cNvSpPr/>
            <p:nvPr/>
          </p:nvSpPr>
          <p:spPr>
            <a:xfrm>
              <a:off x="4105440" y="1933337"/>
              <a:ext cx="880110" cy="758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31930" y="1856048"/>
              <a:ext cx="499340" cy="884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4540733" y="2691527"/>
              <a:ext cx="36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Switch between modes</a:t>
            </a:r>
            <a:endParaRPr lang="en-US" dirty="0"/>
          </a:p>
        </p:txBody>
      </p:sp>
      <p:sp>
        <p:nvSpPr>
          <p:cNvPr id="4" name="Rectangle 3"/>
          <p:cNvSpPr/>
          <p:nvPr/>
        </p:nvSpPr>
        <p:spPr>
          <a:xfrm>
            <a:off x="5034124" y="2071316"/>
            <a:ext cx="5531224" cy="3539430"/>
          </a:xfrm>
          <a:prstGeom prst="rect">
            <a:avLst/>
          </a:prstGeom>
          <a:ln>
            <a:solidFill>
              <a:schemeClr val="bg1">
                <a:lumMod val="65000"/>
              </a:schemeClr>
            </a:solidFill>
          </a:ln>
        </p:spPr>
        <p:txBody>
          <a:bodyPr wrap="square">
            <a:spAutoFit/>
          </a:bodyPr>
          <a:lstStyle/>
          <a:p>
            <a:r>
              <a:rPr lang="en-US" sz="1600" b="1" dirty="0"/>
              <a:t>FirstName, LastName, Street, City, State, </a:t>
            </a:r>
            <a:r>
              <a:rPr lang="en-US" sz="1600" b="1" dirty="0" err="1"/>
              <a:t>ZipCode</a:t>
            </a:r>
            <a:endParaRPr lang="en-US" sz="1600" b="1" dirty="0"/>
          </a:p>
          <a:p>
            <a:r>
              <a:rPr lang="en-US" sz="1600" dirty="0"/>
              <a:t>Mark,, 4460 Stuart Street, Marion Center, PA, 15759</a:t>
            </a:r>
          </a:p>
          <a:p>
            <a:r>
              <a:rPr lang="en-US" sz="1600" dirty="0"/>
              <a:t>----</a:t>
            </a:r>
          </a:p>
          <a:p>
            <a:r>
              <a:rPr lang="en-US" sz="1600" dirty="0"/>
              <a:t>FirstName=John</a:t>
            </a:r>
          </a:p>
          <a:p>
            <a:r>
              <a:rPr lang="en-US" sz="1600" dirty="0"/>
              <a:t>LastName=Smith</a:t>
            </a:r>
          </a:p>
          <a:p>
            <a:r>
              <a:rPr lang="en-US" sz="1600" dirty="0"/>
              <a:t>----</a:t>
            </a:r>
          </a:p>
          <a:p>
            <a:r>
              <a:rPr lang="en-US" sz="1600" b="1" dirty="0"/>
              <a:t>FirstName, LastName, Street, City, State, </a:t>
            </a:r>
            <a:r>
              <a:rPr lang="en-US" sz="1600" b="1" dirty="0" err="1"/>
              <a:t>ZipCode</a:t>
            </a:r>
            <a:endParaRPr lang="en-US" sz="1600" b="1" dirty="0"/>
          </a:p>
          <a:p>
            <a:r>
              <a:rPr lang="en-US" sz="1600" dirty="0" smtClean="0"/>
              <a:t>Monica</a:t>
            </a:r>
            <a:r>
              <a:rPr lang="en-US" sz="1600" dirty="0"/>
              <a:t>, Apodaca, 258 Oliver Street, Fort Worth, TX, 76118</a:t>
            </a:r>
          </a:p>
          <a:p>
            <a:r>
              <a:rPr lang="en-US" sz="1600" dirty="0" err="1"/>
              <a:t>Kenisha</a:t>
            </a:r>
            <a:r>
              <a:rPr lang="en-US" sz="1600" dirty="0"/>
              <a:t>, Le, 1579 Olen Thomas Drive, Charlie, TX, 76377</a:t>
            </a:r>
          </a:p>
          <a:p>
            <a:r>
              <a:rPr lang="en-US" sz="1600" dirty="0"/>
              <a:t>Dustin, Edwards, 2249 Ingram Road, Greensboro, NC, 27401</a:t>
            </a:r>
          </a:p>
          <a:p>
            <a:r>
              <a:rPr lang="en-US" sz="1600" dirty="0"/>
              <a:t>----</a:t>
            </a:r>
          </a:p>
          <a:p>
            <a:r>
              <a:rPr lang="en-US" sz="1600" dirty="0"/>
              <a:t>FirstName=Harry</a:t>
            </a:r>
          </a:p>
          <a:p>
            <a:r>
              <a:rPr lang="en-US" sz="1600" dirty="0"/>
              <a:t>FirstName=Bob</a:t>
            </a:r>
          </a:p>
          <a:p>
            <a:r>
              <a:rPr lang="en-US" sz="1600" dirty="0"/>
              <a:t>FirstName=Lisa</a:t>
            </a:r>
          </a:p>
        </p:txBody>
      </p:sp>
      <p:sp>
        <p:nvSpPr>
          <p:cNvPr id="6" name="Left Brace 5"/>
          <p:cNvSpPr/>
          <p:nvPr/>
        </p:nvSpPr>
        <p:spPr>
          <a:xfrm>
            <a:off x="4738288" y="2138551"/>
            <a:ext cx="255495" cy="47891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Left Brace 7"/>
          <p:cNvSpPr/>
          <p:nvPr/>
        </p:nvSpPr>
        <p:spPr>
          <a:xfrm>
            <a:off x="4706911" y="3617195"/>
            <a:ext cx="286872" cy="8519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Left Brace 13"/>
          <p:cNvSpPr/>
          <p:nvPr/>
        </p:nvSpPr>
        <p:spPr>
          <a:xfrm>
            <a:off x="4707808" y="2896741"/>
            <a:ext cx="255495" cy="47891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Left Brace 14"/>
          <p:cNvSpPr/>
          <p:nvPr/>
        </p:nvSpPr>
        <p:spPr>
          <a:xfrm>
            <a:off x="4710721" y="4809725"/>
            <a:ext cx="286872" cy="75342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a:off x="3849766" y="2193344"/>
            <a:ext cx="848181" cy="369332"/>
          </a:xfrm>
          <a:prstGeom prst="rect">
            <a:avLst/>
          </a:prstGeom>
          <a:noFill/>
        </p:spPr>
        <p:txBody>
          <a:bodyPr wrap="none" rtlCol="0">
            <a:spAutoFit/>
          </a:bodyPr>
          <a:lstStyle/>
          <a:p>
            <a:r>
              <a:rPr lang="en-US" dirty="0" smtClean="0"/>
              <a:t>default</a:t>
            </a:r>
            <a:endParaRPr lang="en-US" dirty="0"/>
          </a:p>
        </p:txBody>
      </p:sp>
      <p:sp>
        <p:nvSpPr>
          <p:cNvPr id="17" name="TextBox 16"/>
          <p:cNvSpPr txBox="1"/>
          <p:nvPr/>
        </p:nvSpPr>
        <p:spPr>
          <a:xfrm>
            <a:off x="3789338" y="3889729"/>
            <a:ext cx="848181" cy="369332"/>
          </a:xfrm>
          <a:prstGeom prst="rect">
            <a:avLst/>
          </a:prstGeom>
          <a:noFill/>
        </p:spPr>
        <p:txBody>
          <a:bodyPr wrap="none" rtlCol="0">
            <a:spAutoFit/>
          </a:bodyPr>
          <a:lstStyle/>
          <a:p>
            <a:r>
              <a:rPr lang="en-US" dirty="0" smtClean="0"/>
              <a:t>default</a:t>
            </a:r>
            <a:endParaRPr lang="en-US" dirty="0"/>
          </a:p>
        </p:txBody>
      </p:sp>
      <p:sp>
        <p:nvSpPr>
          <p:cNvPr id="18" name="TextBox 17"/>
          <p:cNvSpPr txBox="1"/>
          <p:nvPr/>
        </p:nvSpPr>
        <p:spPr>
          <a:xfrm>
            <a:off x="3889625" y="2951534"/>
            <a:ext cx="704873" cy="369332"/>
          </a:xfrm>
          <a:prstGeom prst="rect">
            <a:avLst/>
          </a:prstGeom>
          <a:noFill/>
        </p:spPr>
        <p:txBody>
          <a:bodyPr wrap="none" rtlCol="0">
            <a:spAutoFit/>
          </a:bodyPr>
          <a:lstStyle/>
          <a:p>
            <a:r>
              <a:rPr lang="en-US" dirty="0" smtClean="0"/>
              <a:t>PAIRS</a:t>
            </a:r>
            <a:endParaRPr lang="en-US" dirty="0"/>
          </a:p>
        </p:txBody>
      </p:sp>
      <p:sp>
        <p:nvSpPr>
          <p:cNvPr id="19" name="TextBox 18"/>
          <p:cNvSpPr txBox="1"/>
          <p:nvPr/>
        </p:nvSpPr>
        <p:spPr>
          <a:xfrm>
            <a:off x="3889624" y="4909874"/>
            <a:ext cx="704873" cy="369332"/>
          </a:xfrm>
          <a:prstGeom prst="rect">
            <a:avLst/>
          </a:prstGeom>
          <a:noFill/>
        </p:spPr>
        <p:txBody>
          <a:bodyPr wrap="none" rtlCol="0">
            <a:spAutoFit/>
          </a:bodyPr>
          <a:lstStyle/>
          <a:p>
            <a:r>
              <a:rPr lang="en-US" dirty="0" smtClean="0"/>
              <a:t>PAIRS</a:t>
            </a:r>
            <a:endParaRPr lang="en-US" dirty="0"/>
          </a:p>
        </p:txBody>
      </p:sp>
      <p:sp>
        <p:nvSpPr>
          <p:cNvPr id="37" name="Rectangle 36"/>
          <p:cNvSpPr/>
          <p:nvPr/>
        </p:nvSpPr>
        <p:spPr>
          <a:xfrm>
            <a:off x="1613932" y="2544154"/>
            <a:ext cx="1857432" cy="369332"/>
          </a:xfrm>
          <a:prstGeom prst="rect">
            <a:avLst/>
          </a:prstGeom>
        </p:spPr>
        <p:txBody>
          <a:bodyPr wrap="none">
            <a:spAutoFit/>
          </a:bodyPr>
          <a:lstStyle/>
          <a:p>
            <a:r>
              <a:rPr lang="en-US" dirty="0" err="1"/>
              <a:t>pushMode</a:t>
            </a:r>
            <a:r>
              <a:rPr lang="en-US" dirty="0"/>
              <a:t>(PAIRS)</a:t>
            </a:r>
          </a:p>
        </p:txBody>
      </p:sp>
      <p:sp>
        <p:nvSpPr>
          <p:cNvPr id="38" name="Rectangle 37"/>
          <p:cNvSpPr/>
          <p:nvPr/>
        </p:nvSpPr>
        <p:spPr>
          <a:xfrm>
            <a:off x="1564049" y="4581713"/>
            <a:ext cx="1857432" cy="369332"/>
          </a:xfrm>
          <a:prstGeom prst="rect">
            <a:avLst/>
          </a:prstGeom>
        </p:spPr>
        <p:txBody>
          <a:bodyPr wrap="none">
            <a:spAutoFit/>
          </a:bodyPr>
          <a:lstStyle/>
          <a:p>
            <a:r>
              <a:rPr lang="en-US" dirty="0" err="1"/>
              <a:t>pushMode</a:t>
            </a:r>
            <a:r>
              <a:rPr lang="en-US" dirty="0"/>
              <a:t>(PAIRS)</a:t>
            </a:r>
          </a:p>
        </p:txBody>
      </p:sp>
      <p:sp>
        <p:nvSpPr>
          <p:cNvPr id="39" name="Rectangle 38"/>
          <p:cNvSpPr/>
          <p:nvPr/>
        </p:nvSpPr>
        <p:spPr>
          <a:xfrm>
            <a:off x="2209837" y="3513053"/>
            <a:ext cx="1106393" cy="369332"/>
          </a:xfrm>
          <a:prstGeom prst="rect">
            <a:avLst/>
          </a:prstGeom>
        </p:spPr>
        <p:txBody>
          <a:bodyPr wrap="none">
            <a:spAutoFit/>
          </a:bodyPr>
          <a:lstStyle/>
          <a:p>
            <a:r>
              <a:rPr lang="en-US" dirty="0" err="1" smtClean="0"/>
              <a:t>popMode</a:t>
            </a:r>
            <a:endParaRPr lang="en-US" dirty="0"/>
          </a:p>
        </p:txBody>
      </p:sp>
    </p:spTree>
    <p:extLst>
      <p:ext uri="{BB962C8B-B14F-4D97-AF65-F5344CB8AC3E}">
        <p14:creationId xmlns:p14="http://schemas.microsoft.com/office/powerpoint/2010/main" val="192260890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4" name="TextBox 3"/>
          <p:cNvSpPr txBox="1"/>
          <p:nvPr/>
        </p:nvSpPr>
        <p:spPr>
          <a:xfrm>
            <a:off x="2384860" y="1690688"/>
            <a:ext cx="6651564" cy="4770537"/>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lexer grammar MyLexer;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COMMA  : ',' ;</a:t>
            </a:r>
          </a:p>
          <a:p>
            <a:pPr defTabSz="820738"/>
            <a:r>
              <a:rPr lang="pl-PL" sz="1600" dirty="0">
                <a:latin typeface="Courier New" panose="02070309020205020404" pitchFamily="49" charset="0"/>
                <a:cs typeface="Courier New" panose="02070309020205020404" pitchFamily="49" charset="0"/>
              </a:rPr>
              <a:t>NL     : ('\r')?'\n' ;</a:t>
            </a:r>
          </a:p>
          <a:p>
            <a:pPr defTabSz="820738"/>
            <a:r>
              <a:rPr lang="pl-PL" sz="1600" dirty="0">
                <a:latin typeface="Courier New" panose="02070309020205020404" pitchFamily="49" charset="0"/>
                <a:cs typeface="Courier New" panose="02070309020205020404" pitchFamily="49" charset="0"/>
              </a:rPr>
              <a:t>WS     : [ \t\r\n]+ -&gt; skip ;</a:t>
            </a:r>
          </a:p>
          <a:p>
            <a:pPr defTabSz="820738"/>
            <a:r>
              <a:rPr lang="pl-PL" sz="1600" dirty="0">
                <a:latin typeface="Courier New" panose="02070309020205020404" pitchFamily="49" charset="0"/>
                <a:cs typeface="Courier New" panose="02070309020205020404" pitchFamily="49" charset="0"/>
              </a:rPr>
              <a:t>SEPARATOR : SEP -&gt; skip, pushMode(PAIRS) ;</a:t>
            </a:r>
          </a:p>
          <a:p>
            <a:pPr defTabSz="820738"/>
            <a:r>
              <a:rPr lang="pl-PL" sz="1600" dirty="0">
                <a:latin typeface="Courier New" panose="02070309020205020404" pitchFamily="49" charset="0"/>
                <a:cs typeface="Courier New" panose="02070309020205020404" pitchFamily="49" charset="0"/>
              </a:rPr>
              <a:t>STRING : (~[,\r\n])+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fragment SEP : '----' NL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mode PAIRS ;</a:t>
            </a:r>
          </a:p>
          <a:p>
            <a:pPr defTabSz="820738"/>
            <a:r>
              <a:rPr lang="pl-PL" sz="1600" dirty="0">
                <a:latin typeface="Courier New" panose="02070309020205020404" pitchFamily="49" charset="0"/>
                <a:cs typeface="Courier New" panose="02070309020205020404" pitchFamily="49" charset="0"/>
              </a:rPr>
              <a:t>KEY       : ('FirstName' | 'LastName') ;</a:t>
            </a:r>
          </a:p>
          <a:p>
            <a:pPr defTabSz="820738"/>
            <a:r>
              <a:rPr lang="pl-PL" sz="1600" dirty="0">
                <a:latin typeface="Courier New" panose="02070309020205020404" pitchFamily="49" charset="0"/>
                <a:cs typeface="Courier New" panose="02070309020205020404" pitchFamily="49" charset="0"/>
              </a:rPr>
              <a:t>EQ        : '=' ;</a:t>
            </a:r>
          </a:p>
          <a:p>
            <a:pPr defTabSz="820738"/>
            <a:r>
              <a:rPr lang="pl-PL" sz="1600" dirty="0">
                <a:latin typeface="Courier New" panose="02070309020205020404" pitchFamily="49" charset="0"/>
                <a:cs typeface="Courier New" panose="02070309020205020404" pitchFamily="49" charset="0"/>
              </a:rPr>
              <a:t>NL2       : ('\r')?'\n' ;</a:t>
            </a:r>
          </a:p>
          <a:p>
            <a:pPr defTabSz="820738"/>
            <a:r>
              <a:rPr lang="pl-PL" sz="1600" dirty="0">
                <a:latin typeface="Courier New" panose="02070309020205020404" pitchFamily="49" charset="0"/>
                <a:cs typeface="Courier New" panose="02070309020205020404" pitchFamily="49" charset="0"/>
              </a:rPr>
              <a:t>WS2       : [ \t\r\n]+ -&gt; skip ;</a:t>
            </a:r>
          </a:p>
          <a:p>
            <a:pPr defTabSz="820738"/>
            <a:r>
              <a:rPr lang="pl-PL" sz="1600" dirty="0">
                <a:latin typeface="Courier New" panose="02070309020205020404" pitchFamily="49" charset="0"/>
                <a:cs typeface="Courier New" panose="02070309020205020404" pitchFamily="49" charset="0"/>
              </a:rPr>
              <a:t>SEPARATOR2 : SEP2 -&gt; skip, popMode ;</a:t>
            </a:r>
          </a:p>
          <a:p>
            <a:pPr defTabSz="820738"/>
            <a:r>
              <a:rPr lang="pl-PL" sz="1600" dirty="0">
                <a:latin typeface="Courier New" panose="02070309020205020404" pitchFamily="49" charset="0"/>
                <a:cs typeface="Courier New" panose="02070309020205020404" pitchFamily="49" charset="0"/>
              </a:rPr>
              <a:t>VALUE     : (~[=\r\n])+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fragment SEP2 : '----' NL2 ;</a:t>
            </a:r>
            <a:endParaRPr lang="en-US" sz="16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394617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86400" y="2937510"/>
            <a:ext cx="1863090" cy="285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4770537"/>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lexer grammar MyLexer;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COMMA  : ',' ;</a:t>
            </a:r>
          </a:p>
          <a:p>
            <a:pPr defTabSz="820738"/>
            <a:r>
              <a:rPr lang="pl-PL" sz="1600" dirty="0">
                <a:latin typeface="Courier New" panose="02070309020205020404" pitchFamily="49" charset="0"/>
                <a:cs typeface="Courier New" panose="02070309020205020404" pitchFamily="49" charset="0"/>
              </a:rPr>
              <a:t>NL     : ('\r')?'\n' ;</a:t>
            </a:r>
          </a:p>
          <a:p>
            <a:pPr defTabSz="820738"/>
            <a:r>
              <a:rPr lang="pl-PL" sz="1600" dirty="0">
                <a:latin typeface="Courier New" panose="02070309020205020404" pitchFamily="49" charset="0"/>
                <a:cs typeface="Courier New" panose="02070309020205020404" pitchFamily="49" charset="0"/>
              </a:rPr>
              <a:t>WS     : [ \t\r\n]+ -&gt; skip ;</a:t>
            </a:r>
          </a:p>
          <a:p>
            <a:pPr defTabSz="820738"/>
            <a:r>
              <a:rPr lang="pl-PL" sz="1600" dirty="0">
                <a:latin typeface="Courier New" panose="02070309020205020404" pitchFamily="49" charset="0"/>
                <a:cs typeface="Courier New" panose="02070309020205020404" pitchFamily="49" charset="0"/>
              </a:rPr>
              <a:t>SEPARATOR : SEP -&gt; skip, pushMode(PAIRS) ;</a:t>
            </a:r>
          </a:p>
          <a:p>
            <a:pPr defTabSz="820738"/>
            <a:r>
              <a:rPr lang="pl-PL" sz="1600" dirty="0">
                <a:latin typeface="Courier New" panose="02070309020205020404" pitchFamily="49" charset="0"/>
                <a:cs typeface="Courier New" panose="02070309020205020404" pitchFamily="49" charset="0"/>
              </a:rPr>
              <a:t>STRING : (~[,\r\n])+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fragment SEP : '----' NL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mode PAIRS ;</a:t>
            </a:r>
          </a:p>
          <a:p>
            <a:pPr defTabSz="820738"/>
            <a:r>
              <a:rPr lang="pl-PL" sz="1600" dirty="0">
                <a:latin typeface="Courier New" panose="02070309020205020404" pitchFamily="49" charset="0"/>
                <a:cs typeface="Courier New" panose="02070309020205020404" pitchFamily="49" charset="0"/>
              </a:rPr>
              <a:t>KEY       : ('FirstName' | 'LastName') ;</a:t>
            </a:r>
          </a:p>
          <a:p>
            <a:pPr defTabSz="820738"/>
            <a:r>
              <a:rPr lang="pl-PL" sz="1600" dirty="0">
                <a:latin typeface="Courier New" panose="02070309020205020404" pitchFamily="49" charset="0"/>
                <a:cs typeface="Courier New" panose="02070309020205020404" pitchFamily="49" charset="0"/>
              </a:rPr>
              <a:t>EQ        : '=' ;</a:t>
            </a:r>
          </a:p>
          <a:p>
            <a:pPr defTabSz="820738"/>
            <a:r>
              <a:rPr lang="pl-PL" sz="1600" dirty="0">
                <a:latin typeface="Courier New" panose="02070309020205020404" pitchFamily="49" charset="0"/>
                <a:cs typeface="Courier New" panose="02070309020205020404" pitchFamily="49" charset="0"/>
              </a:rPr>
              <a:t>NL2       : ('\r')?'\n' ;</a:t>
            </a:r>
          </a:p>
          <a:p>
            <a:pPr defTabSz="820738"/>
            <a:r>
              <a:rPr lang="pl-PL" sz="1600" dirty="0">
                <a:latin typeface="Courier New" panose="02070309020205020404" pitchFamily="49" charset="0"/>
                <a:cs typeface="Courier New" panose="02070309020205020404" pitchFamily="49" charset="0"/>
              </a:rPr>
              <a:t>WS2       : [ \t\r\n]+ -&gt; skip ;</a:t>
            </a:r>
          </a:p>
          <a:p>
            <a:pPr defTabSz="820738"/>
            <a:r>
              <a:rPr lang="pl-PL" sz="1600" dirty="0">
                <a:latin typeface="Courier New" panose="02070309020205020404" pitchFamily="49" charset="0"/>
                <a:cs typeface="Courier New" panose="02070309020205020404" pitchFamily="49" charset="0"/>
              </a:rPr>
              <a:t>SEPARATOR2 : SEP2 -&gt; skip, popMode ;</a:t>
            </a:r>
          </a:p>
          <a:p>
            <a:pPr defTabSz="820738"/>
            <a:r>
              <a:rPr lang="pl-PL" sz="1600" dirty="0">
                <a:latin typeface="Courier New" panose="02070309020205020404" pitchFamily="49" charset="0"/>
                <a:cs typeface="Courier New" panose="02070309020205020404" pitchFamily="49" charset="0"/>
              </a:rPr>
              <a:t>VALUE     : (~[=\r\n])+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fragment SEP2 : '----' NL2 ;</a:t>
            </a:r>
            <a:endParaRPr lang="en-US" sz="1600" i="1" dirty="0" smtClean="0">
              <a:latin typeface="Courier New" panose="02070309020205020404" pitchFamily="49" charset="0"/>
              <a:cs typeface="Courier New" panose="02070309020205020404" pitchFamily="49" charset="0"/>
            </a:endParaRPr>
          </a:p>
        </p:txBody>
      </p:sp>
      <p:cxnSp>
        <p:nvCxnSpPr>
          <p:cNvPr id="8" name="Straight Arrow Connector 7"/>
          <p:cNvCxnSpPr/>
          <p:nvPr/>
        </p:nvCxnSpPr>
        <p:spPr>
          <a:xfrm flipH="1">
            <a:off x="6423660" y="1211580"/>
            <a:ext cx="800100" cy="164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109461" y="576679"/>
            <a:ext cx="3383279" cy="646331"/>
          </a:xfrm>
          <a:prstGeom prst="rect">
            <a:avLst/>
          </a:prstGeom>
          <a:noFill/>
        </p:spPr>
        <p:txBody>
          <a:bodyPr wrap="square" rtlCol="0">
            <a:spAutoFit/>
          </a:bodyPr>
          <a:lstStyle/>
          <a:p>
            <a:r>
              <a:rPr lang="en-US" dirty="0" smtClean="0"/>
              <a:t>Start tokenizing the input using the token rules in mode PAIRS</a:t>
            </a:r>
            <a:endParaRPr lang="en-US" dirty="0"/>
          </a:p>
        </p:txBody>
      </p:sp>
    </p:spTree>
    <p:extLst>
      <p:ext uri="{BB962C8B-B14F-4D97-AF65-F5344CB8AC3E}">
        <p14:creationId xmlns:p14="http://schemas.microsoft.com/office/powerpoint/2010/main" val="6675025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10642" y="5383530"/>
            <a:ext cx="998768" cy="285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4770537"/>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lexer grammar MyLexer;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COMMA  : ',' ;</a:t>
            </a:r>
          </a:p>
          <a:p>
            <a:pPr defTabSz="820738"/>
            <a:r>
              <a:rPr lang="pl-PL" sz="1600" dirty="0">
                <a:latin typeface="Courier New" panose="02070309020205020404" pitchFamily="49" charset="0"/>
                <a:cs typeface="Courier New" panose="02070309020205020404" pitchFamily="49" charset="0"/>
              </a:rPr>
              <a:t>NL     : ('\r')?'\n' ;</a:t>
            </a:r>
          </a:p>
          <a:p>
            <a:pPr defTabSz="820738"/>
            <a:r>
              <a:rPr lang="pl-PL" sz="1600" dirty="0">
                <a:latin typeface="Courier New" panose="02070309020205020404" pitchFamily="49" charset="0"/>
                <a:cs typeface="Courier New" panose="02070309020205020404" pitchFamily="49" charset="0"/>
              </a:rPr>
              <a:t>WS     : [ \t\r\n]+ -&gt; skip ;</a:t>
            </a:r>
          </a:p>
          <a:p>
            <a:pPr defTabSz="820738"/>
            <a:r>
              <a:rPr lang="pl-PL" sz="1600" dirty="0">
                <a:latin typeface="Courier New" panose="02070309020205020404" pitchFamily="49" charset="0"/>
                <a:cs typeface="Courier New" panose="02070309020205020404" pitchFamily="49" charset="0"/>
              </a:rPr>
              <a:t>SEPARATOR : SEP -&gt; skip, pushMode(PAIRS) ;</a:t>
            </a:r>
          </a:p>
          <a:p>
            <a:pPr defTabSz="820738"/>
            <a:r>
              <a:rPr lang="pl-PL" sz="1600" dirty="0">
                <a:latin typeface="Courier New" panose="02070309020205020404" pitchFamily="49" charset="0"/>
                <a:cs typeface="Courier New" panose="02070309020205020404" pitchFamily="49" charset="0"/>
              </a:rPr>
              <a:t>STRING : (~[,\r\n])+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fragment SEP : '----' NL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mode PAIRS ;</a:t>
            </a:r>
          </a:p>
          <a:p>
            <a:pPr defTabSz="820738"/>
            <a:r>
              <a:rPr lang="pl-PL" sz="1600" dirty="0">
                <a:latin typeface="Courier New" panose="02070309020205020404" pitchFamily="49" charset="0"/>
                <a:cs typeface="Courier New" panose="02070309020205020404" pitchFamily="49" charset="0"/>
              </a:rPr>
              <a:t>KEY       : ('FirstName' | 'LastName') ;</a:t>
            </a:r>
          </a:p>
          <a:p>
            <a:pPr defTabSz="820738"/>
            <a:r>
              <a:rPr lang="pl-PL" sz="1600" dirty="0">
                <a:latin typeface="Courier New" panose="02070309020205020404" pitchFamily="49" charset="0"/>
                <a:cs typeface="Courier New" panose="02070309020205020404" pitchFamily="49" charset="0"/>
              </a:rPr>
              <a:t>EQ        : '=' ;</a:t>
            </a:r>
          </a:p>
          <a:p>
            <a:pPr defTabSz="820738"/>
            <a:r>
              <a:rPr lang="pl-PL" sz="1600" dirty="0">
                <a:latin typeface="Courier New" panose="02070309020205020404" pitchFamily="49" charset="0"/>
                <a:cs typeface="Courier New" panose="02070309020205020404" pitchFamily="49" charset="0"/>
              </a:rPr>
              <a:t>NL2       : ('\r')?'\n' ;</a:t>
            </a:r>
          </a:p>
          <a:p>
            <a:pPr defTabSz="820738"/>
            <a:r>
              <a:rPr lang="pl-PL" sz="1600" dirty="0">
                <a:latin typeface="Courier New" panose="02070309020205020404" pitchFamily="49" charset="0"/>
                <a:cs typeface="Courier New" panose="02070309020205020404" pitchFamily="49" charset="0"/>
              </a:rPr>
              <a:t>WS2       : [ \t\r\n]+ -&gt; skip ;</a:t>
            </a:r>
          </a:p>
          <a:p>
            <a:pPr defTabSz="820738"/>
            <a:r>
              <a:rPr lang="pl-PL" sz="1600" dirty="0">
                <a:latin typeface="Courier New" panose="02070309020205020404" pitchFamily="49" charset="0"/>
                <a:cs typeface="Courier New" panose="02070309020205020404" pitchFamily="49" charset="0"/>
              </a:rPr>
              <a:t>SEPARATOR2 : SEP2 -&gt; skip, popMode ;</a:t>
            </a:r>
          </a:p>
          <a:p>
            <a:pPr defTabSz="820738"/>
            <a:r>
              <a:rPr lang="pl-PL" sz="1600" dirty="0">
                <a:latin typeface="Courier New" panose="02070309020205020404" pitchFamily="49" charset="0"/>
                <a:cs typeface="Courier New" panose="02070309020205020404" pitchFamily="49" charset="0"/>
              </a:rPr>
              <a:t>VALUE     : (~[=\r\n])+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fragment SEP2 : '----' NL2 ;</a:t>
            </a:r>
            <a:endParaRPr lang="en-US" sz="1600" i="1" dirty="0" smtClean="0">
              <a:latin typeface="Courier New" panose="02070309020205020404" pitchFamily="49" charset="0"/>
              <a:cs typeface="Courier New" panose="02070309020205020404" pitchFamily="49" charset="0"/>
            </a:endParaRPr>
          </a:p>
        </p:txBody>
      </p:sp>
      <p:cxnSp>
        <p:nvCxnSpPr>
          <p:cNvPr id="8" name="Straight Arrow Connector 7"/>
          <p:cNvCxnSpPr/>
          <p:nvPr/>
        </p:nvCxnSpPr>
        <p:spPr>
          <a:xfrm flipH="1">
            <a:off x="6800850" y="4075956"/>
            <a:ext cx="2388870" cy="1227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89721" y="3868519"/>
            <a:ext cx="3002280" cy="923330"/>
          </a:xfrm>
          <a:prstGeom prst="rect">
            <a:avLst/>
          </a:prstGeom>
          <a:noFill/>
        </p:spPr>
        <p:txBody>
          <a:bodyPr wrap="square" rtlCol="0">
            <a:spAutoFit/>
          </a:bodyPr>
          <a:lstStyle/>
          <a:p>
            <a:r>
              <a:rPr lang="en-US" dirty="0" smtClean="0"/>
              <a:t>Resume tokenizing the input using the token rules in the default mode</a:t>
            </a:r>
            <a:endParaRPr lang="en-US" dirty="0"/>
          </a:p>
        </p:txBody>
      </p:sp>
    </p:spTree>
    <p:extLst>
      <p:ext uri="{BB962C8B-B14F-4D97-AF65-F5344CB8AC3E}">
        <p14:creationId xmlns:p14="http://schemas.microsoft.com/office/powerpoint/2010/main" val="356353993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71203" y="2929890"/>
            <a:ext cx="575858" cy="285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13412" y="5383530"/>
            <a:ext cx="575858" cy="285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4770537"/>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lexer grammar MyLexer;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COMMA  : ',' ;</a:t>
            </a:r>
          </a:p>
          <a:p>
            <a:pPr defTabSz="820738"/>
            <a:r>
              <a:rPr lang="pl-PL" sz="1600" dirty="0">
                <a:latin typeface="Courier New" panose="02070309020205020404" pitchFamily="49" charset="0"/>
                <a:cs typeface="Courier New" panose="02070309020205020404" pitchFamily="49" charset="0"/>
              </a:rPr>
              <a:t>NL     : ('\r')?'\n' ;</a:t>
            </a:r>
          </a:p>
          <a:p>
            <a:pPr defTabSz="820738"/>
            <a:r>
              <a:rPr lang="pl-PL" sz="1600" dirty="0">
                <a:latin typeface="Courier New" panose="02070309020205020404" pitchFamily="49" charset="0"/>
                <a:cs typeface="Courier New" panose="02070309020205020404" pitchFamily="49" charset="0"/>
              </a:rPr>
              <a:t>WS     : [ \t\r\n]+ -&gt; skip ;</a:t>
            </a:r>
          </a:p>
          <a:p>
            <a:pPr defTabSz="820738"/>
            <a:r>
              <a:rPr lang="pl-PL" sz="1600" dirty="0">
                <a:latin typeface="Courier New" panose="02070309020205020404" pitchFamily="49" charset="0"/>
                <a:cs typeface="Courier New" panose="02070309020205020404" pitchFamily="49" charset="0"/>
              </a:rPr>
              <a:t>SEPARATOR : SEP -&gt; skip, pushMode(PAIRS) ;</a:t>
            </a:r>
          </a:p>
          <a:p>
            <a:pPr defTabSz="820738"/>
            <a:r>
              <a:rPr lang="pl-PL" sz="1600" dirty="0">
                <a:latin typeface="Courier New" panose="02070309020205020404" pitchFamily="49" charset="0"/>
                <a:cs typeface="Courier New" panose="02070309020205020404" pitchFamily="49" charset="0"/>
              </a:rPr>
              <a:t>STRING : (~[,\r\n])+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fragment SEP : '----' NL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mode PAIRS ;</a:t>
            </a:r>
          </a:p>
          <a:p>
            <a:pPr defTabSz="820738"/>
            <a:r>
              <a:rPr lang="pl-PL" sz="1600" dirty="0">
                <a:latin typeface="Courier New" panose="02070309020205020404" pitchFamily="49" charset="0"/>
                <a:cs typeface="Courier New" panose="02070309020205020404" pitchFamily="49" charset="0"/>
              </a:rPr>
              <a:t>KEY       : ('FirstName' | 'LastName') ;</a:t>
            </a:r>
          </a:p>
          <a:p>
            <a:pPr defTabSz="820738"/>
            <a:r>
              <a:rPr lang="pl-PL" sz="1600" dirty="0">
                <a:latin typeface="Courier New" panose="02070309020205020404" pitchFamily="49" charset="0"/>
                <a:cs typeface="Courier New" panose="02070309020205020404" pitchFamily="49" charset="0"/>
              </a:rPr>
              <a:t>EQ        : '=' ;</a:t>
            </a:r>
          </a:p>
          <a:p>
            <a:pPr defTabSz="820738"/>
            <a:r>
              <a:rPr lang="pl-PL" sz="1600" dirty="0">
                <a:latin typeface="Courier New" panose="02070309020205020404" pitchFamily="49" charset="0"/>
                <a:cs typeface="Courier New" panose="02070309020205020404" pitchFamily="49" charset="0"/>
              </a:rPr>
              <a:t>NL2       : ('\r')?'\n' ;</a:t>
            </a:r>
          </a:p>
          <a:p>
            <a:pPr defTabSz="820738"/>
            <a:r>
              <a:rPr lang="pl-PL" sz="1600" dirty="0">
                <a:latin typeface="Courier New" panose="02070309020205020404" pitchFamily="49" charset="0"/>
                <a:cs typeface="Courier New" panose="02070309020205020404" pitchFamily="49" charset="0"/>
              </a:rPr>
              <a:t>WS2       : [ \t\r\n]+ -&gt; skip ;</a:t>
            </a:r>
          </a:p>
          <a:p>
            <a:pPr defTabSz="820738"/>
            <a:r>
              <a:rPr lang="pl-PL" sz="1600" dirty="0">
                <a:latin typeface="Courier New" panose="02070309020205020404" pitchFamily="49" charset="0"/>
                <a:cs typeface="Courier New" panose="02070309020205020404" pitchFamily="49" charset="0"/>
              </a:rPr>
              <a:t>SEPARATOR2 : SEP2 -&gt; skip, popMode ;</a:t>
            </a:r>
          </a:p>
          <a:p>
            <a:pPr defTabSz="820738"/>
            <a:r>
              <a:rPr lang="pl-PL" sz="1600" dirty="0">
                <a:latin typeface="Courier New" panose="02070309020205020404" pitchFamily="49" charset="0"/>
                <a:cs typeface="Courier New" panose="02070309020205020404" pitchFamily="49" charset="0"/>
              </a:rPr>
              <a:t>VALUE     : (~[=\r\n])+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fragment SEP2 : '----' NL2 ;</a:t>
            </a:r>
            <a:endParaRPr lang="en-US" sz="1600" i="1" dirty="0" smtClean="0">
              <a:latin typeface="Courier New" panose="02070309020205020404" pitchFamily="49" charset="0"/>
              <a:cs typeface="Courier New" panose="02070309020205020404" pitchFamily="49" charset="0"/>
            </a:endParaRPr>
          </a:p>
        </p:txBody>
      </p:sp>
      <p:cxnSp>
        <p:nvCxnSpPr>
          <p:cNvPr id="8" name="Straight Arrow Connector 7"/>
          <p:cNvCxnSpPr/>
          <p:nvPr/>
        </p:nvCxnSpPr>
        <p:spPr>
          <a:xfrm flipH="1">
            <a:off x="5189220" y="1017270"/>
            <a:ext cx="4160520" cy="1817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89720" y="647938"/>
            <a:ext cx="2171700" cy="369332"/>
          </a:xfrm>
          <a:prstGeom prst="rect">
            <a:avLst/>
          </a:prstGeom>
          <a:noFill/>
        </p:spPr>
        <p:txBody>
          <a:bodyPr wrap="square" rtlCol="0">
            <a:spAutoFit/>
          </a:bodyPr>
          <a:lstStyle/>
          <a:p>
            <a:r>
              <a:rPr lang="en-US" dirty="0" smtClean="0"/>
              <a:t>Discard separators</a:t>
            </a:r>
            <a:endParaRPr lang="en-US" dirty="0"/>
          </a:p>
        </p:txBody>
      </p:sp>
      <p:cxnSp>
        <p:nvCxnSpPr>
          <p:cNvPr id="5" name="Straight Arrow Connector 4"/>
          <p:cNvCxnSpPr/>
          <p:nvPr/>
        </p:nvCxnSpPr>
        <p:spPr>
          <a:xfrm flipH="1">
            <a:off x="5212080" y="1017270"/>
            <a:ext cx="4149090" cy="4366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60563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Lexer commands: </a:t>
            </a:r>
            <a:r>
              <a:rPr lang="en-US" dirty="0" err="1" smtClean="0"/>
              <a:t>pushMode</a:t>
            </a:r>
            <a:r>
              <a:rPr lang="en-US" dirty="0"/>
              <a:t>,</a:t>
            </a:r>
            <a:r>
              <a:rPr lang="en-US" dirty="0" smtClean="0"/>
              <a:t> </a:t>
            </a:r>
            <a:r>
              <a:rPr lang="en-US" dirty="0" err="1" smtClean="0"/>
              <a:t>popMode</a:t>
            </a:r>
            <a:r>
              <a:rPr lang="en-US" dirty="0" smtClean="0"/>
              <a:t>, skip</a:t>
            </a:r>
            <a:endParaRPr lang="en-US" dirty="0"/>
          </a:p>
        </p:txBody>
      </p:sp>
      <p:sp>
        <p:nvSpPr>
          <p:cNvPr id="3" name="TextBox 2"/>
          <p:cNvSpPr txBox="1"/>
          <p:nvPr/>
        </p:nvSpPr>
        <p:spPr>
          <a:xfrm>
            <a:off x="1565910" y="2377440"/>
            <a:ext cx="4960012" cy="584775"/>
          </a:xfrm>
          <a:prstGeom prst="rect">
            <a:avLst/>
          </a:prstGeom>
          <a:noFill/>
        </p:spPr>
        <p:txBody>
          <a:bodyPr wrap="none" rtlCol="0">
            <a:spAutoFit/>
          </a:bodyPr>
          <a:lstStyle/>
          <a:p>
            <a:r>
              <a:rPr lang="en-US" sz="3200" dirty="0" err="1" smtClean="0"/>
              <a:t>pushMode</a:t>
            </a:r>
            <a:r>
              <a:rPr lang="en-US" sz="3200" dirty="0" smtClean="0"/>
              <a:t>(</a:t>
            </a:r>
            <a:r>
              <a:rPr lang="en-US" sz="3200" i="1" dirty="0" smtClean="0"/>
              <a:t>name of a mode</a:t>
            </a:r>
            <a:r>
              <a:rPr lang="en-US" sz="3200" dirty="0" smtClean="0"/>
              <a:t>)</a:t>
            </a:r>
            <a:endParaRPr lang="en-US" sz="3200" dirty="0"/>
          </a:p>
        </p:txBody>
      </p:sp>
      <p:sp>
        <p:nvSpPr>
          <p:cNvPr id="4" name="TextBox 3"/>
          <p:cNvSpPr txBox="1"/>
          <p:nvPr/>
        </p:nvSpPr>
        <p:spPr>
          <a:xfrm>
            <a:off x="1565910" y="3648967"/>
            <a:ext cx="1821332" cy="584775"/>
          </a:xfrm>
          <a:prstGeom prst="rect">
            <a:avLst/>
          </a:prstGeom>
          <a:noFill/>
        </p:spPr>
        <p:txBody>
          <a:bodyPr wrap="none" rtlCol="0">
            <a:spAutoFit/>
          </a:bodyPr>
          <a:lstStyle/>
          <a:p>
            <a:r>
              <a:rPr lang="en-US" sz="3200" dirty="0" err="1" smtClean="0"/>
              <a:t>popMode</a:t>
            </a:r>
            <a:endParaRPr lang="en-US" sz="3200" dirty="0"/>
          </a:p>
        </p:txBody>
      </p:sp>
      <p:sp>
        <p:nvSpPr>
          <p:cNvPr id="5" name="TextBox 4"/>
          <p:cNvSpPr txBox="1"/>
          <p:nvPr/>
        </p:nvSpPr>
        <p:spPr>
          <a:xfrm>
            <a:off x="4240530" y="3756688"/>
            <a:ext cx="3046860" cy="369332"/>
          </a:xfrm>
          <a:prstGeom prst="rect">
            <a:avLst/>
          </a:prstGeom>
          <a:noFill/>
        </p:spPr>
        <p:txBody>
          <a:bodyPr wrap="none" rtlCol="0">
            <a:spAutoFit/>
          </a:bodyPr>
          <a:lstStyle/>
          <a:p>
            <a:r>
              <a:rPr lang="en-US" dirty="0" smtClean="0"/>
              <a:t>no arguments, no parentheses</a:t>
            </a:r>
            <a:endParaRPr lang="en-US" dirty="0"/>
          </a:p>
        </p:txBody>
      </p:sp>
      <p:cxnSp>
        <p:nvCxnSpPr>
          <p:cNvPr id="7" name="Straight Arrow Connector 6"/>
          <p:cNvCxnSpPr>
            <a:endCxn id="4" idx="3"/>
          </p:cNvCxnSpPr>
          <p:nvPr/>
        </p:nvCxnSpPr>
        <p:spPr>
          <a:xfrm flipH="1">
            <a:off x="3387242" y="3941354"/>
            <a:ext cx="8532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65910" y="4920493"/>
            <a:ext cx="841897" cy="584775"/>
          </a:xfrm>
          <a:prstGeom prst="rect">
            <a:avLst/>
          </a:prstGeom>
          <a:noFill/>
        </p:spPr>
        <p:txBody>
          <a:bodyPr wrap="none" rtlCol="0">
            <a:spAutoFit/>
          </a:bodyPr>
          <a:lstStyle/>
          <a:p>
            <a:r>
              <a:rPr lang="en-US" sz="3200" dirty="0" smtClean="0"/>
              <a:t>skip</a:t>
            </a:r>
            <a:endParaRPr lang="en-US" sz="3200" dirty="0"/>
          </a:p>
        </p:txBody>
      </p:sp>
      <p:sp>
        <p:nvSpPr>
          <p:cNvPr id="9" name="TextBox 8"/>
          <p:cNvSpPr txBox="1"/>
          <p:nvPr/>
        </p:nvSpPr>
        <p:spPr>
          <a:xfrm>
            <a:off x="4240530" y="5028214"/>
            <a:ext cx="3046860" cy="369332"/>
          </a:xfrm>
          <a:prstGeom prst="rect">
            <a:avLst/>
          </a:prstGeom>
          <a:noFill/>
        </p:spPr>
        <p:txBody>
          <a:bodyPr wrap="none" rtlCol="0">
            <a:spAutoFit/>
          </a:bodyPr>
          <a:lstStyle/>
          <a:p>
            <a:r>
              <a:rPr lang="en-US" dirty="0" smtClean="0"/>
              <a:t>no arguments, no parentheses</a:t>
            </a:r>
            <a:endParaRPr lang="en-US" dirty="0"/>
          </a:p>
        </p:txBody>
      </p:sp>
      <p:cxnSp>
        <p:nvCxnSpPr>
          <p:cNvPr id="10" name="Straight Arrow Connector 9"/>
          <p:cNvCxnSpPr>
            <a:endCxn id="8" idx="3"/>
          </p:cNvCxnSpPr>
          <p:nvPr/>
        </p:nvCxnSpPr>
        <p:spPr>
          <a:xfrm flipH="1">
            <a:off x="2407807" y="5212880"/>
            <a:ext cx="18327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82785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4" name="TextBox 3"/>
          <p:cNvSpPr txBox="1"/>
          <p:nvPr/>
        </p:nvSpPr>
        <p:spPr>
          <a:xfrm>
            <a:off x="2384860" y="1690688"/>
            <a:ext cx="6651564" cy="397031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parser grammar MyParser;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options { tokenVocab=MyLexer; }			</a:t>
            </a:r>
          </a:p>
          <a:p>
            <a:pPr defTabSz="820738"/>
            <a:r>
              <a:rPr lang="pl-PL" dirty="0" smtClean="0">
                <a:latin typeface="Courier New" panose="02070309020205020404" pitchFamily="49" charset="0"/>
                <a:cs typeface="Courier New" panose="02070309020205020404" pitchFamily="49" charset="0"/>
              </a:rPr>
              <a:t>document  </a:t>
            </a:r>
            <a:r>
              <a:rPr lang="pl-PL" dirty="0">
                <a:latin typeface="Courier New" panose="02070309020205020404" pitchFamily="49" charset="0"/>
                <a:cs typeface="Courier New" panose="02070309020205020404" pitchFamily="49" charset="0"/>
              </a:rPr>
              <a:t>: (header rows pairs)+ EOF ;</a:t>
            </a:r>
          </a:p>
          <a:p>
            <a:pPr defTabSz="820738"/>
            <a:r>
              <a:rPr lang="pl-PL" dirty="0">
                <a:latin typeface="Courier New" panose="02070309020205020404" pitchFamily="49" charset="0"/>
                <a:cs typeface="Courier New" panose="02070309020205020404" pitchFamily="49" charset="0"/>
              </a:rPr>
              <a:t>header    : field (COMMA field)* NL ;</a:t>
            </a:r>
          </a:p>
          <a:p>
            <a:pPr defTabSz="820738"/>
            <a:r>
              <a:rPr lang="pl-PL" dirty="0">
                <a:latin typeface="Courier New" panose="02070309020205020404" pitchFamily="49" charset="0"/>
                <a:cs typeface="Courier New" panose="02070309020205020404" pitchFamily="49" charset="0"/>
              </a:rPr>
              <a:t>rows      : (row)* ;	</a:t>
            </a:r>
          </a:p>
          <a:p>
            <a:pPr defTabSz="820738"/>
            <a:r>
              <a:rPr lang="pl-PL" dirty="0">
                <a:latin typeface="Courier New" panose="02070309020205020404" pitchFamily="49" charset="0"/>
                <a:cs typeface="Courier New" panose="02070309020205020404" pitchFamily="49" charset="0"/>
              </a:rPr>
              <a:t>row       :	field (COMMA field)* NL ;</a:t>
            </a:r>
          </a:p>
          <a:p>
            <a:pPr defTabSz="820738"/>
            <a:r>
              <a:rPr lang="pl-PL" dirty="0">
                <a:latin typeface="Courier New" panose="02070309020205020404" pitchFamily="49" charset="0"/>
                <a:cs typeface="Courier New" panose="02070309020205020404" pitchFamily="49" charset="0"/>
              </a:rPr>
              <a:t>field     : STRING |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pairs     : (pair)* ;</a:t>
            </a:r>
          </a:p>
          <a:p>
            <a:pPr defTabSz="820738"/>
            <a:r>
              <a:rPr lang="pl-PL" dirty="0">
                <a:latin typeface="Courier New" panose="02070309020205020404" pitchFamily="49" charset="0"/>
                <a:cs typeface="Courier New" panose="02070309020205020404" pitchFamily="49" charset="0"/>
              </a:rPr>
              <a:t>pair      : key EQ value NL2;</a:t>
            </a:r>
          </a:p>
          <a:p>
            <a:pPr defTabSz="820738"/>
            <a:r>
              <a:rPr lang="pl-PL" dirty="0">
                <a:latin typeface="Courier New" panose="02070309020205020404" pitchFamily="49" charset="0"/>
                <a:cs typeface="Courier New" panose="02070309020205020404" pitchFamily="49" charset="0"/>
              </a:rPr>
              <a:t>key       : KEY ;</a:t>
            </a:r>
          </a:p>
          <a:p>
            <a:pPr defTabSz="820738"/>
            <a:r>
              <a:rPr lang="pl-PL" dirty="0">
                <a:latin typeface="Courier New" panose="02070309020205020404" pitchFamily="49" charset="0"/>
                <a:cs typeface="Courier New" panose="02070309020205020404" pitchFamily="49" charset="0"/>
              </a:rPr>
              <a:t>value     : VALUE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710774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114800" y="2834640"/>
            <a:ext cx="2800350" cy="2743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84860" y="1690688"/>
            <a:ext cx="6651564" cy="3970318"/>
          </a:xfrm>
          <a:prstGeom prst="rect">
            <a:avLst/>
          </a:prstGeom>
          <a:noFill/>
          <a:ln>
            <a:solidFill>
              <a:schemeClr val="tx1"/>
            </a:solidFill>
          </a:ln>
        </p:spPr>
        <p:txBody>
          <a:bodyPr wrap="square" rtlCol="0">
            <a:spAutoFit/>
          </a:bodyPr>
          <a:lstStyle/>
          <a:p>
            <a:pPr defTabSz="820738"/>
            <a:r>
              <a:rPr lang="pl-PL" dirty="0">
                <a:latin typeface="Courier New" panose="02070309020205020404" pitchFamily="49" charset="0"/>
                <a:cs typeface="Courier New" panose="02070309020205020404" pitchFamily="49" charset="0"/>
              </a:rPr>
              <a:t>parser grammar MyParser;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options { tokenVocab=MyLexer; }			</a:t>
            </a:r>
          </a:p>
          <a:p>
            <a:pPr defTabSz="820738"/>
            <a:r>
              <a:rPr lang="pl-PL" dirty="0" smtClean="0">
                <a:latin typeface="Courier New" panose="02070309020205020404" pitchFamily="49" charset="0"/>
                <a:cs typeface="Courier New" panose="02070309020205020404" pitchFamily="49" charset="0"/>
              </a:rPr>
              <a:t>document  </a:t>
            </a:r>
            <a:r>
              <a:rPr lang="pl-PL" dirty="0">
                <a:latin typeface="Courier New" panose="02070309020205020404" pitchFamily="49" charset="0"/>
                <a:cs typeface="Courier New" panose="02070309020205020404" pitchFamily="49" charset="0"/>
              </a:rPr>
              <a:t>: (header rows pairs)+ EOF ;</a:t>
            </a:r>
          </a:p>
          <a:p>
            <a:pPr defTabSz="820738"/>
            <a:r>
              <a:rPr lang="pl-PL" dirty="0">
                <a:latin typeface="Courier New" panose="02070309020205020404" pitchFamily="49" charset="0"/>
                <a:cs typeface="Courier New" panose="02070309020205020404" pitchFamily="49" charset="0"/>
              </a:rPr>
              <a:t>header    : field (COMMA field)* NL ;</a:t>
            </a:r>
          </a:p>
          <a:p>
            <a:pPr defTabSz="820738"/>
            <a:r>
              <a:rPr lang="pl-PL" dirty="0">
                <a:latin typeface="Courier New" panose="02070309020205020404" pitchFamily="49" charset="0"/>
                <a:cs typeface="Courier New" panose="02070309020205020404" pitchFamily="49" charset="0"/>
              </a:rPr>
              <a:t>rows      : (row)* ;	</a:t>
            </a:r>
          </a:p>
          <a:p>
            <a:pPr defTabSz="820738"/>
            <a:r>
              <a:rPr lang="pl-PL" dirty="0">
                <a:latin typeface="Courier New" panose="02070309020205020404" pitchFamily="49" charset="0"/>
                <a:cs typeface="Courier New" panose="02070309020205020404" pitchFamily="49" charset="0"/>
              </a:rPr>
              <a:t>row       :	field (COMMA field)* NL ;</a:t>
            </a:r>
          </a:p>
          <a:p>
            <a:pPr defTabSz="820738"/>
            <a:r>
              <a:rPr lang="pl-PL" dirty="0">
                <a:latin typeface="Courier New" panose="02070309020205020404" pitchFamily="49" charset="0"/>
                <a:cs typeface="Courier New" panose="02070309020205020404" pitchFamily="49" charset="0"/>
              </a:rPr>
              <a:t>field     : STRING | ;</a:t>
            </a:r>
          </a:p>
          <a:p>
            <a:pPr defTabSz="820738"/>
            <a:endParaRPr lang="pl-PL" dirty="0">
              <a:latin typeface="Courier New" panose="02070309020205020404" pitchFamily="49" charset="0"/>
              <a:cs typeface="Courier New" panose="02070309020205020404" pitchFamily="49" charset="0"/>
            </a:endParaRPr>
          </a:p>
          <a:p>
            <a:pPr defTabSz="820738"/>
            <a:r>
              <a:rPr lang="pl-PL" dirty="0">
                <a:latin typeface="Courier New" panose="02070309020205020404" pitchFamily="49" charset="0"/>
                <a:cs typeface="Courier New" panose="02070309020205020404" pitchFamily="49" charset="0"/>
              </a:rPr>
              <a:t>pairs     : (pair)* ;</a:t>
            </a:r>
          </a:p>
          <a:p>
            <a:pPr defTabSz="820738"/>
            <a:r>
              <a:rPr lang="pl-PL" dirty="0">
                <a:latin typeface="Courier New" panose="02070309020205020404" pitchFamily="49" charset="0"/>
                <a:cs typeface="Courier New" panose="02070309020205020404" pitchFamily="49" charset="0"/>
              </a:rPr>
              <a:t>pair      : key EQ value NL2;</a:t>
            </a:r>
          </a:p>
          <a:p>
            <a:pPr defTabSz="820738"/>
            <a:r>
              <a:rPr lang="pl-PL" dirty="0">
                <a:latin typeface="Courier New" panose="02070309020205020404" pitchFamily="49" charset="0"/>
                <a:cs typeface="Courier New" panose="02070309020205020404" pitchFamily="49" charset="0"/>
              </a:rPr>
              <a:t>key       : KEY ;</a:t>
            </a:r>
          </a:p>
          <a:p>
            <a:pPr defTabSz="820738"/>
            <a:r>
              <a:rPr lang="pl-PL" dirty="0">
                <a:latin typeface="Courier New" panose="02070309020205020404" pitchFamily="49" charset="0"/>
                <a:cs typeface="Courier New" panose="02070309020205020404" pitchFamily="49" charset="0"/>
              </a:rPr>
              <a:t>value     : VALUE ;		</a:t>
            </a:r>
            <a:endParaRPr lang="en-US" i="1" dirty="0" smtClean="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flipH="1">
            <a:off x="5733502" y="1133356"/>
            <a:ext cx="57150" cy="162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14975" y="749380"/>
            <a:ext cx="3367589" cy="369332"/>
          </a:xfrm>
          <a:prstGeom prst="rect">
            <a:avLst/>
          </a:prstGeom>
          <a:noFill/>
        </p:spPr>
        <p:txBody>
          <a:bodyPr wrap="none" rtlCol="0">
            <a:spAutoFit/>
          </a:bodyPr>
          <a:lstStyle/>
          <a:p>
            <a:r>
              <a:rPr lang="en-US" dirty="0" smtClean="0"/>
              <a:t>CSV, Key/Value, CSV, Key/Value, ...</a:t>
            </a:r>
            <a:endParaRPr lang="en-US" dirty="0"/>
          </a:p>
        </p:txBody>
      </p:sp>
    </p:spTree>
    <p:extLst>
      <p:ext uri="{BB962C8B-B14F-4D97-AF65-F5344CB8AC3E}">
        <p14:creationId xmlns:p14="http://schemas.microsoft.com/office/powerpoint/2010/main" val="302745122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91667" y="399612"/>
            <a:ext cx="3661684" cy="2462213"/>
          </a:xfrm>
          <a:prstGeom prst="rect">
            <a:avLst/>
          </a:prstGeom>
          <a:ln>
            <a:solidFill>
              <a:schemeClr val="bg1">
                <a:lumMod val="65000"/>
              </a:schemeClr>
            </a:solidFill>
          </a:ln>
        </p:spPr>
        <p:txBody>
          <a:bodyPr wrap="square">
            <a:spAutoFit/>
          </a:bodyPr>
          <a:lstStyle/>
          <a:p>
            <a:r>
              <a:rPr lang="en-US" sz="1100" b="1" dirty="0"/>
              <a:t>FirstName, LastName, Street, City, State, </a:t>
            </a:r>
            <a:r>
              <a:rPr lang="en-US" sz="1100" b="1" dirty="0" err="1"/>
              <a:t>ZipCode</a:t>
            </a:r>
            <a:endParaRPr lang="en-US" sz="1100" b="1" dirty="0"/>
          </a:p>
          <a:p>
            <a:r>
              <a:rPr lang="en-US" sz="1100" dirty="0"/>
              <a:t>Mark,, 4460 Stuart Street, Marion Center, PA, 15759</a:t>
            </a:r>
          </a:p>
          <a:p>
            <a:r>
              <a:rPr lang="en-US" sz="1100" dirty="0"/>
              <a:t>----</a:t>
            </a:r>
          </a:p>
          <a:p>
            <a:r>
              <a:rPr lang="en-US" sz="1100" dirty="0"/>
              <a:t>FirstName=John</a:t>
            </a:r>
          </a:p>
          <a:p>
            <a:r>
              <a:rPr lang="en-US" sz="1100" dirty="0"/>
              <a:t>LastName=Smith</a:t>
            </a:r>
          </a:p>
          <a:p>
            <a:r>
              <a:rPr lang="en-US" sz="1100" dirty="0"/>
              <a:t>----</a:t>
            </a:r>
          </a:p>
          <a:p>
            <a:r>
              <a:rPr lang="en-US" sz="1100" b="1" dirty="0" smtClean="0"/>
              <a:t>FirstName, LastName, Street, City, State, </a:t>
            </a:r>
            <a:r>
              <a:rPr lang="en-US" sz="1100" b="1" dirty="0" err="1" smtClean="0"/>
              <a:t>ZipCode</a:t>
            </a:r>
            <a:endParaRPr lang="en-US" sz="1100" b="1" dirty="0" smtClean="0"/>
          </a:p>
          <a:p>
            <a:r>
              <a:rPr lang="en-US" sz="1100" dirty="0" smtClean="0"/>
              <a:t>Monica</a:t>
            </a:r>
            <a:r>
              <a:rPr lang="en-US" sz="1100" dirty="0"/>
              <a:t>, Apodaca, 258 Oliver Street, Fort Worth, TX, 76118</a:t>
            </a:r>
          </a:p>
          <a:p>
            <a:r>
              <a:rPr lang="en-US" sz="1100" dirty="0" err="1"/>
              <a:t>Kenisha</a:t>
            </a:r>
            <a:r>
              <a:rPr lang="en-US" sz="1100" dirty="0"/>
              <a:t>, Le, 1579 Olen Thomas Drive, Charlie, TX, 76377</a:t>
            </a:r>
          </a:p>
          <a:p>
            <a:r>
              <a:rPr lang="en-US" sz="1100" dirty="0"/>
              <a:t>Dustin, Edwards, 2249 Ingram Road, Greensboro, NC, 27401</a:t>
            </a:r>
          </a:p>
          <a:p>
            <a:r>
              <a:rPr lang="en-US" sz="1100" dirty="0"/>
              <a:t>----</a:t>
            </a:r>
          </a:p>
          <a:p>
            <a:r>
              <a:rPr lang="en-US" sz="1100" dirty="0"/>
              <a:t>FirstName=Harry</a:t>
            </a:r>
          </a:p>
          <a:p>
            <a:r>
              <a:rPr lang="en-US" sz="1100" dirty="0"/>
              <a:t>FirstName=Bob</a:t>
            </a:r>
          </a:p>
          <a:p>
            <a:r>
              <a:rPr lang="en-US" sz="1100" dirty="0"/>
              <a:t>FirstName=Lisa</a:t>
            </a:r>
          </a:p>
        </p:txBody>
      </p:sp>
      <p:sp>
        <p:nvSpPr>
          <p:cNvPr id="5" name="TextBox 4"/>
          <p:cNvSpPr txBox="1"/>
          <p:nvPr/>
        </p:nvSpPr>
        <p:spPr>
          <a:xfrm>
            <a:off x="4677189" y="148590"/>
            <a:ext cx="717184" cy="276999"/>
          </a:xfrm>
          <a:prstGeom prst="rect">
            <a:avLst/>
          </a:prstGeom>
          <a:noFill/>
        </p:spPr>
        <p:txBody>
          <a:bodyPr wrap="none" rtlCol="0">
            <a:spAutoFit/>
          </a:bodyPr>
          <a:lstStyle/>
          <a:p>
            <a:r>
              <a:rPr lang="en-US" sz="1200" dirty="0" smtClean="0"/>
              <a:t>input.txt</a:t>
            </a:r>
            <a:endParaRPr lang="en-US" sz="1200" dirty="0"/>
          </a:p>
        </p:txBody>
      </p:sp>
      <p:sp>
        <p:nvSpPr>
          <p:cNvPr id="6" name="Rectangle 5"/>
          <p:cNvSpPr/>
          <p:nvPr/>
        </p:nvSpPr>
        <p:spPr>
          <a:xfrm>
            <a:off x="5121088" y="3328490"/>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7" name="Straight Arrow Connector 6"/>
          <p:cNvCxnSpPr>
            <a:endCxn id="6" idx="0"/>
          </p:cNvCxnSpPr>
          <p:nvPr/>
        </p:nvCxnSpPr>
        <p:spPr>
          <a:xfrm flipH="1">
            <a:off x="6176683" y="2895498"/>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H="1">
            <a:off x="6176683" y="4027737"/>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9843352" y="4027737"/>
            <a:ext cx="1600503" cy="369332"/>
          </a:xfrm>
          <a:prstGeom prst="rect">
            <a:avLst/>
          </a:prstGeom>
          <a:noFill/>
        </p:spPr>
        <p:txBody>
          <a:bodyPr wrap="none" rtlCol="0">
            <a:spAutoFit/>
          </a:bodyPr>
          <a:lstStyle/>
          <a:p>
            <a:r>
              <a:rPr lang="en-US" dirty="0" smtClean="0"/>
              <a:t>See example18</a:t>
            </a:r>
            <a:endParaRPr lang="en-US" dirty="0"/>
          </a:p>
        </p:txBody>
      </p:sp>
      <p:pic>
        <p:nvPicPr>
          <p:cNvPr id="12" name="Picture 11"/>
          <p:cNvPicPr>
            <a:picLocks noChangeAspect="1"/>
          </p:cNvPicPr>
          <p:nvPr/>
        </p:nvPicPr>
        <p:blipFill rotWithShape="1">
          <a:blip r:embed="rId2"/>
          <a:srcRect l="2592" t="5130" r="14533" b="48241"/>
          <a:stretch/>
        </p:blipFill>
        <p:spPr>
          <a:xfrm>
            <a:off x="0" y="4460469"/>
            <a:ext cx="12172208" cy="2220687"/>
          </a:xfrm>
          <a:prstGeom prst="rect">
            <a:avLst/>
          </a:prstGeom>
        </p:spPr>
      </p:pic>
      <p:sp>
        <p:nvSpPr>
          <p:cNvPr id="10" name="AutoShape 57"/>
          <p:cNvSpPr>
            <a:spLocks noChangeArrowheads="1"/>
          </p:cNvSpPr>
          <p:nvPr/>
        </p:nvSpPr>
        <p:spPr bwMode="auto">
          <a:xfrm>
            <a:off x="11087423" y="569880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11" name="Text Box 58"/>
          <p:cNvSpPr txBox="1">
            <a:spLocks noChangeArrowheads="1"/>
          </p:cNvSpPr>
          <p:nvPr/>
        </p:nvSpPr>
        <p:spPr bwMode="auto">
          <a:xfrm>
            <a:off x="11188618" y="5841683"/>
            <a:ext cx="799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Lab11</a:t>
            </a:r>
            <a:endParaRPr lang="en-US" altLang="en-US" sz="1600" dirty="0"/>
          </a:p>
        </p:txBody>
      </p:sp>
    </p:spTree>
    <p:extLst>
      <p:ext uri="{BB962C8B-B14F-4D97-AF65-F5344CB8AC3E}">
        <p14:creationId xmlns:p14="http://schemas.microsoft.com/office/powerpoint/2010/main" val="32355464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uses for parsing</a:t>
            </a:r>
            <a:endParaRPr lang="en-US" dirty="0"/>
          </a:p>
        </p:txBody>
      </p:sp>
      <p:sp>
        <p:nvSpPr>
          <p:cNvPr id="3" name="Content Placeholder 2"/>
          <p:cNvSpPr>
            <a:spLocks noGrp="1"/>
          </p:cNvSpPr>
          <p:nvPr>
            <p:ph idx="1"/>
          </p:nvPr>
        </p:nvSpPr>
        <p:spPr/>
        <p:txBody>
          <a:bodyPr/>
          <a:lstStyle/>
          <a:p>
            <a:pPr marL="0" indent="0">
              <a:buNone/>
            </a:pPr>
            <a:r>
              <a:rPr lang="en-US" dirty="0" smtClean="0"/>
              <a:t>Parsing is for anyone who has parsing to do: </a:t>
            </a:r>
          </a:p>
          <a:p>
            <a:pPr lvl="1"/>
            <a:r>
              <a:rPr lang="en-US" dirty="0" smtClean="0"/>
              <a:t>The compiler writer</a:t>
            </a:r>
          </a:p>
          <a:p>
            <a:pPr lvl="1"/>
            <a:r>
              <a:rPr lang="en-US" dirty="0" smtClean="0"/>
              <a:t>The linguist</a:t>
            </a:r>
          </a:p>
          <a:p>
            <a:pPr lvl="1"/>
            <a:r>
              <a:rPr lang="en-US" dirty="0" smtClean="0"/>
              <a:t>The database interface writer</a:t>
            </a:r>
          </a:p>
          <a:p>
            <a:pPr lvl="1"/>
            <a:r>
              <a:rPr lang="en-US" dirty="0" smtClean="0"/>
              <a:t>The geologist who wants to test grammatical descriptions of a </a:t>
            </a:r>
            <a:r>
              <a:rPr lang="en-US" dirty="0"/>
              <a:t>sequence of geological </a:t>
            </a:r>
            <a:r>
              <a:rPr lang="en-US" dirty="0" smtClean="0"/>
              <a:t>strata</a:t>
            </a:r>
          </a:p>
          <a:p>
            <a:pPr lvl="1"/>
            <a:r>
              <a:rPr lang="en-US" dirty="0"/>
              <a:t>The </a:t>
            </a:r>
            <a:r>
              <a:rPr lang="en-US" dirty="0" smtClean="0"/>
              <a:t>musicologist </a:t>
            </a:r>
            <a:r>
              <a:rPr lang="en-US" dirty="0"/>
              <a:t>who </a:t>
            </a:r>
            <a:r>
              <a:rPr lang="en-US" dirty="0" smtClean="0"/>
              <a:t>wants to </a:t>
            </a:r>
            <a:r>
              <a:rPr lang="en-US" dirty="0"/>
              <a:t>test grammatical descriptions of a </a:t>
            </a:r>
            <a:r>
              <a:rPr lang="en-US" dirty="0" smtClean="0"/>
              <a:t>music piece</a:t>
            </a:r>
            <a:endParaRPr lang="en-US" dirty="0"/>
          </a:p>
        </p:txBody>
      </p:sp>
    </p:spTree>
    <p:extLst>
      <p:ext uri="{BB962C8B-B14F-4D97-AF65-F5344CB8AC3E}">
        <p14:creationId xmlns:p14="http://schemas.microsoft.com/office/powerpoint/2010/main" val="499430047"/>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Context-sensitive problem #1</a:t>
            </a:r>
            <a:endParaRPr lang="en-US" dirty="0"/>
          </a:p>
        </p:txBody>
      </p:sp>
    </p:spTree>
    <p:extLst>
      <p:ext uri="{BB962C8B-B14F-4D97-AF65-F5344CB8AC3E}">
        <p14:creationId xmlns:p14="http://schemas.microsoft.com/office/powerpoint/2010/main" val="301689641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Lexer &amp; parser for key/value pairs</a:t>
            </a:r>
            <a:endParaRPr lang="en-US" dirty="0"/>
          </a:p>
        </p:txBody>
      </p:sp>
      <p:sp>
        <p:nvSpPr>
          <p:cNvPr id="5" name="TextBox 4"/>
          <p:cNvSpPr txBox="1"/>
          <p:nvPr/>
        </p:nvSpPr>
        <p:spPr>
          <a:xfrm>
            <a:off x="6311402" y="2160205"/>
            <a:ext cx="5172388" cy="1569660"/>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lexer grammar </a:t>
            </a:r>
            <a:r>
              <a:rPr lang="en-US" sz="1600" dirty="0" err="1">
                <a:latin typeface="Courier New" panose="02070309020205020404" pitchFamily="49" charset="0"/>
                <a:cs typeface="Courier New" panose="02070309020205020404" pitchFamily="49" charset="0"/>
              </a:rPr>
              <a:t>MyLexer</a:t>
            </a:r>
            <a:r>
              <a:rPr lang="en-US" sz="1600" dirty="0">
                <a:latin typeface="Courier New" panose="02070309020205020404" pitchFamily="49" charset="0"/>
                <a:cs typeface="Courier New" panose="02070309020205020404" pitchFamily="49" charset="0"/>
              </a:rPr>
              <a:t>;    				</a:t>
            </a:r>
          </a:p>
          <a:p>
            <a:pPr defTabSz="820738"/>
            <a:r>
              <a:rPr lang="en-US" sz="1600" dirty="0" smtClean="0">
                <a:latin typeface="Courier New" panose="02070309020205020404" pitchFamily="49" charset="0"/>
                <a:cs typeface="Courier New" panose="02070309020205020404" pitchFamily="49" charset="0"/>
              </a:rPr>
              <a:t>KEY      </a:t>
            </a:r>
            <a:r>
              <a:rPr lang="en-US" sz="1600" dirty="0">
                <a:latin typeface="Courier New" panose="02070309020205020404" pitchFamily="49" charset="0"/>
                <a:cs typeface="Courier New" panose="02070309020205020404" pitchFamily="49" charset="0"/>
              </a:rPr>
              <a:t>: ('FirstName' | 'LastName') ;</a:t>
            </a:r>
          </a:p>
          <a:p>
            <a:pPr defTabSz="820738"/>
            <a:r>
              <a:rPr lang="en-US" sz="1600" dirty="0">
                <a:latin typeface="Courier New" panose="02070309020205020404" pitchFamily="49" charset="0"/>
                <a:cs typeface="Courier New" panose="02070309020205020404" pitchFamily="49" charset="0"/>
              </a:rPr>
              <a:t>VALUE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(~[=\r\n])+ ;</a:t>
            </a:r>
          </a:p>
          <a:p>
            <a:pPr defTabSz="820738"/>
            <a:r>
              <a:rPr lang="en-US" sz="1600" dirty="0">
                <a:latin typeface="Courier New" panose="02070309020205020404" pitchFamily="49" charset="0"/>
                <a:cs typeface="Courier New" panose="02070309020205020404" pitchFamily="49" charset="0"/>
              </a:rPr>
              <a:t>EQ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p>
          <a:p>
            <a:pPr defTabSz="820738"/>
            <a:r>
              <a:rPr lang="en-US" sz="1600" dirty="0">
                <a:latin typeface="Courier New" panose="02070309020205020404" pitchFamily="49" charset="0"/>
                <a:cs typeface="Courier New" panose="02070309020205020404" pitchFamily="49" charset="0"/>
              </a:rPr>
              <a:t>WS       : [ \t\r\n]+ -&gt; skip ;</a:t>
            </a:r>
            <a:endParaRPr lang="en-US" i="1" dirty="0" smtClean="0">
              <a:latin typeface="Courier New" panose="02070309020205020404" pitchFamily="49" charset="0"/>
              <a:cs typeface="Courier New" panose="02070309020205020404" pitchFamily="49" charset="0"/>
            </a:endParaRPr>
          </a:p>
        </p:txBody>
      </p:sp>
      <p:sp>
        <p:nvSpPr>
          <p:cNvPr id="6" name="TextBox 5"/>
          <p:cNvSpPr txBox="1"/>
          <p:nvPr/>
        </p:nvSpPr>
        <p:spPr>
          <a:xfrm>
            <a:off x="838200" y="2157690"/>
            <a:ext cx="5172388" cy="2062103"/>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parser grammar MyParser;    			</a:t>
            </a:r>
          </a:p>
          <a:p>
            <a:pPr defTabSz="820738"/>
            <a:r>
              <a:rPr lang="pl-PL" sz="1600" dirty="0" smtClean="0">
                <a:latin typeface="Courier New" panose="02070309020205020404" pitchFamily="49" charset="0"/>
                <a:cs typeface="Courier New" panose="02070309020205020404" pitchFamily="49" charset="0"/>
              </a:rPr>
              <a:t>options </a:t>
            </a:r>
            <a:r>
              <a:rPr lang="pl-PL" sz="1600" dirty="0">
                <a:latin typeface="Courier New" panose="02070309020205020404" pitchFamily="49" charset="0"/>
                <a:cs typeface="Courier New" panose="02070309020205020404" pitchFamily="49" charset="0"/>
              </a:rPr>
              <a:t>{ tokenVocab=MyLexer; }			</a:t>
            </a:r>
          </a:p>
          <a:p>
            <a:pPr defTabSz="820738"/>
            <a:r>
              <a:rPr lang="pl-PL" sz="1600" dirty="0" smtClean="0">
                <a:latin typeface="Courier New" panose="02070309020205020404" pitchFamily="49" charset="0"/>
                <a:cs typeface="Courier New" panose="02070309020205020404" pitchFamily="49" charset="0"/>
              </a:rPr>
              <a:t>pairs     </a:t>
            </a:r>
            <a:r>
              <a:rPr lang="pl-PL" sz="1600" dirty="0">
                <a:latin typeface="Courier New" panose="02070309020205020404" pitchFamily="49" charset="0"/>
                <a:cs typeface="Courier New" panose="02070309020205020404" pitchFamily="49" charset="0"/>
              </a:rPr>
              <a:t>: (pair)* ;</a:t>
            </a:r>
          </a:p>
          <a:p>
            <a:pPr defTabSz="820738"/>
            <a:r>
              <a:rPr lang="pl-PL" sz="1600" dirty="0">
                <a:latin typeface="Courier New" panose="02070309020205020404" pitchFamily="49" charset="0"/>
                <a:cs typeface="Courier New" panose="02070309020205020404" pitchFamily="49" charset="0"/>
              </a:rPr>
              <a:t>pair      : key EQ value ;</a:t>
            </a:r>
          </a:p>
          <a:p>
            <a:pPr defTabSz="820738"/>
            <a:r>
              <a:rPr lang="pl-PL" sz="1600" dirty="0">
                <a:latin typeface="Courier New" panose="02070309020205020404" pitchFamily="49" charset="0"/>
                <a:cs typeface="Courier New" panose="02070309020205020404" pitchFamily="49" charset="0"/>
              </a:rPr>
              <a:t>key       : KEY ;</a:t>
            </a:r>
          </a:p>
          <a:p>
            <a:pPr defTabSz="820738"/>
            <a:r>
              <a:rPr lang="pl-PL" sz="1600" dirty="0">
                <a:latin typeface="Courier New" panose="02070309020205020404" pitchFamily="49" charset="0"/>
                <a:cs typeface="Courier New" panose="02070309020205020404" pitchFamily="49" charset="0"/>
              </a:rPr>
              <a:t>value     : VALUE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272231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685" y="640202"/>
            <a:ext cx="1889815" cy="646331"/>
          </a:xfrm>
          <a:prstGeom prst="rect">
            <a:avLst/>
          </a:prstGeom>
          <a:ln>
            <a:solidFill>
              <a:schemeClr val="bg1">
                <a:lumMod val="65000"/>
              </a:schemeClr>
            </a:solidFill>
          </a:ln>
        </p:spPr>
        <p:txBody>
          <a:bodyPr wrap="square">
            <a:spAutoFit/>
          </a:bodyPr>
          <a:lstStyle/>
          <a:p>
            <a:r>
              <a:rPr lang="en-US" dirty="0" smtClean="0"/>
              <a:t>FirstName=Sally</a:t>
            </a:r>
            <a:endParaRPr lang="en-US" dirty="0"/>
          </a:p>
          <a:p>
            <a:r>
              <a:rPr lang="en-US" dirty="0"/>
              <a:t>LastName=Smith</a:t>
            </a:r>
          </a:p>
        </p:txBody>
      </p:sp>
      <p:sp>
        <p:nvSpPr>
          <p:cNvPr id="5" name="TextBox 4"/>
          <p:cNvSpPr txBox="1"/>
          <p:nvPr/>
        </p:nvSpPr>
        <p:spPr>
          <a:xfrm>
            <a:off x="4735847" y="313521"/>
            <a:ext cx="986745" cy="369332"/>
          </a:xfrm>
          <a:prstGeom prst="rect">
            <a:avLst/>
          </a:prstGeom>
          <a:noFill/>
        </p:spPr>
        <p:txBody>
          <a:bodyPr wrap="none" rtlCol="0">
            <a:spAutoFit/>
          </a:bodyPr>
          <a:lstStyle/>
          <a:p>
            <a:r>
              <a:rPr lang="en-US" dirty="0" smtClean="0"/>
              <a:t>input.txt</a:t>
            </a:r>
            <a:endParaRPr lang="en-US" dirty="0"/>
          </a:p>
        </p:txBody>
      </p:sp>
      <p:sp>
        <p:nvSpPr>
          <p:cNvPr id="6" name="Rectangle 5"/>
          <p:cNvSpPr/>
          <p:nvPr/>
        </p:nvSpPr>
        <p:spPr>
          <a:xfrm>
            <a:off x="4556311" y="1741737"/>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7" name="Straight Arrow Connector 6"/>
          <p:cNvCxnSpPr>
            <a:endCxn id="6" idx="0"/>
          </p:cNvCxnSpPr>
          <p:nvPr/>
        </p:nvCxnSpPr>
        <p:spPr>
          <a:xfrm flipH="1">
            <a:off x="5611906" y="1308745"/>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H="1">
            <a:off x="5611906" y="2440984"/>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635013" y="5614490"/>
            <a:ext cx="1600503" cy="369332"/>
          </a:xfrm>
          <a:prstGeom prst="rect">
            <a:avLst/>
          </a:prstGeom>
          <a:noFill/>
        </p:spPr>
        <p:txBody>
          <a:bodyPr wrap="none" rtlCol="0">
            <a:spAutoFit/>
          </a:bodyPr>
          <a:lstStyle/>
          <a:p>
            <a:r>
              <a:rPr lang="en-US" dirty="0" smtClean="0"/>
              <a:t>See example19</a:t>
            </a:r>
            <a:endParaRPr lang="en-US" dirty="0"/>
          </a:p>
        </p:txBody>
      </p:sp>
      <p:pic>
        <p:nvPicPr>
          <p:cNvPr id="4" name="Picture 3"/>
          <p:cNvPicPr>
            <a:picLocks noChangeAspect="1"/>
          </p:cNvPicPr>
          <p:nvPr/>
        </p:nvPicPr>
        <p:blipFill rotWithShape="1">
          <a:blip r:embed="rId2"/>
          <a:srcRect l="34533" t="4880" r="18267" b="60560"/>
          <a:stretch/>
        </p:blipFill>
        <p:spPr>
          <a:xfrm>
            <a:off x="3776120" y="2907597"/>
            <a:ext cx="3671570" cy="2240280"/>
          </a:xfrm>
          <a:prstGeom prst="rect">
            <a:avLst/>
          </a:prstGeom>
        </p:spPr>
      </p:pic>
    </p:spTree>
    <p:extLst>
      <p:ext uri="{BB962C8B-B14F-4D97-AF65-F5344CB8AC3E}">
        <p14:creationId xmlns:p14="http://schemas.microsoft.com/office/powerpoint/2010/main" val="10465397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 with an unusual first name</a:t>
            </a:r>
            <a:endParaRPr lang="en-US" dirty="0"/>
          </a:p>
        </p:txBody>
      </p:sp>
      <p:sp>
        <p:nvSpPr>
          <p:cNvPr id="3" name="Content Placeholder 2"/>
          <p:cNvSpPr>
            <a:spLocks noGrp="1"/>
          </p:cNvSpPr>
          <p:nvPr>
            <p:ph idx="1"/>
          </p:nvPr>
        </p:nvSpPr>
        <p:spPr>
          <a:xfrm>
            <a:off x="838200" y="1825625"/>
            <a:ext cx="10515600" cy="1065493"/>
          </a:xfrm>
        </p:spPr>
        <p:txBody>
          <a:bodyPr/>
          <a:lstStyle/>
          <a:p>
            <a:pPr marL="0" indent="0">
              <a:buNone/>
            </a:pPr>
            <a:r>
              <a:rPr lang="en-US" dirty="0" smtClean="0"/>
              <a:t>Suppose someone's first name is: FirstName. What will ANTLR do with that input?</a:t>
            </a:r>
            <a:endParaRPr lang="en-US" dirty="0"/>
          </a:p>
        </p:txBody>
      </p:sp>
      <p:sp>
        <p:nvSpPr>
          <p:cNvPr id="4" name="Rectangle 3"/>
          <p:cNvSpPr/>
          <p:nvPr/>
        </p:nvSpPr>
        <p:spPr>
          <a:xfrm>
            <a:off x="3717858" y="3335156"/>
            <a:ext cx="2308916" cy="646331"/>
          </a:xfrm>
          <a:prstGeom prst="rect">
            <a:avLst/>
          </a:prstGeom>
          <a:ln>
            <a:solidFill>
              <a:schemeClr val="bg1">
                <a:lumMod val="65000"/>
              </a:schemeClr>
            </a:solidFill>
          </a:ln>
        </p:spPr>
        <p:txBody>
          <a:bodyPr wrap="square">
            <a:spAutoFit/>
          </a:bodyPr>
          <a:lstStyle/>
          <a:p>
            <a:r>
              <a:rPr lang="en-US" dirty="0" smtClean="0"/>
              <a:t>FirstName=FirstName</a:t>
            </a:r>
            <a:endParaRPr lang="en-US" dirty="0"/>
          </a:p>
          <a:p>
            <a:r>
              <a:rPr lang="en-US" dirty="0"/>
              <a:t>LastName=Smith</a:t>
            </a:r>
          </a:p>
        </p:txBody>
      </p:sp>
      <p:sp>
        <p:nvSpPr>
          <p:cNvPr id="5" name="TextBox 4"/>
          <p:cNvSpPr txBox="1"/>
          <p:nvPr/>
        </p:nvSpPr>
        <p:spPr>
          <a:xfrm>
            <a:off x="3717858" y="3026055"/>
            <a:ext cx="986745" cy="369332"/>
          </a:xfrm>
          <a:prstGeom prst="rect">
            <a:avLst/>
          </a:prstGeom>
          <a:noFill/>
        </p:spPr>
        <p:txBody>
          <a:bodyPr wrap="none" rtlCol="0">
            <a:spAutoFit/>
          </a:bodyPr>
          <a:lstStyle/>
          <a:p>
            <a:r>
              <a:rPr lang="en-US" dirty="0" smtClean="0"/>
              <a:t>input.txt</a:t>
            </a:r>
            <a:endParaRPr lang="en-US" dirty="0"/>
          </a:p>
        </p:txBody>
      </p:sp>
      <p:sp>
        <p:nvSpPr>
          <p:cNvPr id="6" name="Rectangle 5"/>
          <p:cNvSpPr/>
          <p:nvPr/>
        </p:nvSpPr>
        <p:spPr>
          <a:xfrm>
            <a:off x="3816722" y="4476463"/>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7" name="Straight Arrow Connector 6"/>
          <p:cNvCxnSpPr>
            <a:endCxn id="6" idx="0"/>
          </p:cNvCxnSpPr>
          <p:nvPr/>
        </p:nvCxnSpPr>
        <p:spPr>
          <a:xfrm flipH="1">
            <a:off x="4872317" y="4043471"/>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H="1">
            <a:off x="4872317" y="5175710"/>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9764" y="5670686"/>
            <a:ext cx="894179" cy="1129364"/>
          </a:xfrm>
          <a:prstGeom prst="rect">
            <a:avLst/>
          </a:prstGeom>
        </p:spPr>
      </p:pic>
    </p:spTree>
    <p:extLst>
      <p:ext uri="{BB962C8B-B14F-4D97-AF65-F5344CB8AC3E}">
        <p14:creationId xmlns:p14="http://schemas.microsoft.com/office/powerpoint/2010/main" val="248363921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61378" y="2201678"/>
            <a:ext cx="5172388" cy="1569660"/>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lexer grammar </a:t>
            </a:r>
            <a:r>
              <a:rPr lang="en-US" sz="1600" dirty="0" err="1">
                <a:latin typeface="Courier New" panose="02070309020205020404" pitchFamily="49" charset="0"/>
                <a:cs typeface="Courier New" panose="02070309020205020404" pitchFamily="49" charset="0"/>
              </a:rPr>
              <a:t>MyLexer</a:t>
            </a:r>
            <a:r>
              <a:rPr lang="en-US" sz="1600" dirty="0">
                <a:latin typeface="Courier New" panose="02070309020205020404" pitchFamily="49" charset="0"/>
                <a:cs typeface="Courier New" panose="02070309020205020404" pitchFamily="49" charset="0"/>
              </a:rPr>
              <a:t>;    				</a:t>
            </a:r>
          </a:p>
          <a:p>
            <a:pPr defTabSz="820738"/>
            <a:r>
              <a:rPr lang="en-US" sz="1600" dirty="0">
                <a:latin typeface="Courier New" panose="02070309020205020404" pitchFamily="49" charset="0"/>
                <a:cs typeface="Courier New" panose="02070309020205020404" pitchFamily="49" charset="0"/>
              </a:rPr>
              <a:t>KEY      : ('FirstName' | 'LastName') ;</a:t>
            </a:r>
          </a:p>
          <a:p>
            <a:pPr defTabSz="820738"/>
            <a:r>
              <a:rPr lang="en-US" sz="1600" dirty="0">
                <a:latin typeface="Courier New" panose="02070309020205020404" pitchFamily="49" charset="0"/>
                <a:cs typeface="Courier New" panose="02070309020205020404" pitchFamily="49" charset="0"/>
              </a:rPr>
              <a:t>VALUE    : (~[=\r\n])+ ;</a:t>
            </a:r>
          </a:p>
          <a:p>
            <a:pPr defTabSz="820738"/>
            <a:r>
              <a:rPr lang="en-US" sz="1600" dirty="0">
                <a:latin typeface="Courier New" panose="02070309020205020404" pitchFamily="49" charset="0"/>
                <a:cs typeface="Courier New" panose="02070309020205020404" pitchFamily="49" charset="0"/>
              </a:rPr>
              <a:t>EQ       : '=' ;</a:t>
            </a:r>
          </a:p>
          <a:p>
            <a:pPr defTabSz="820738"/>
            <a:r>
              <a:rPr lang="en-US" sz="1600" dirty="0">
                <a:latin typeface="Courier New" panose="02070309020205020404" pitchFamily="49" charset="0"/>
                <a:cs typeface="Courier New" panose="02070309020205020404" pitchFamily="49" charset="0"/>
              </a:rPr>
              <a:t>WS       : [ \t\r\n]+ -&gt; skip ;</a:t>
            </a:r>
            <a:endParaRPr lang="en-US" sz="1600" i="1" dirty="0">
              <a:latin typeface="Courier New" panose="02070309020205020404" pitchFamily="49" charset="0"/>
              <a:cs typeface="Courier New" panose="02070309020205020404" pitchFamily="49" charset="0"/>
            </a:endParaRPr>
          </a:p>
        </p:txBody>
      </p:sp>
      <p:sp>
        <p:nvSpPr>
          <p:cNvPr id="2" name="Rectangle 1"/>
          <p:cNvSpPr/>
          <p:nvPr/>
        </p:nvSpPr>
        <p:spPr>
          <a:xfrm>
            <a:off x="0" y="3109618"/>
            <a:ext cx="2217017" cy="369332"/>
          </a:xfrm>
          <a:prstGeom prst="rect">
            <a:avLst/>
          </a:prstGeom>
        </p:spPr>
        <p:txBody>
          <a:bodyPr wrap="none">
            <a:spAutoFit/>
          </a:bodyPr>
          <a:lstStyle/>
          <a:p>
            <a:r>
              <a:rPr lang="en-US" dirty="0"/>
              <a:t>FirstName=FirstName</a:t>
            </a:r>
          </a:p>
        </p:txBody>
      </p:sp>
      <p:sp>
        <p:nvSpPr>
          <p:cNvPr id="3" name="Right Arrow 2"/>
          <p:cNvSpPr/>
          <p:nvPr/>
        </p:nvSpPr>
        <p:spPr>
          <a:xfrm>
            <a:off x="2217017" y="3109618"/>
            <a:ext cx="54436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8044076" y="3109618"/>
            <a:ext cx="54436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98747" y="3109618"/>
            <a:ext cx="3269135" cy="369332"/>
          </a:xfrm>
          <a:prstGeom prst="rect">
            <a:avLst/>
          </a:prstGeom>
          <a:noFill/>
        </p:spPr>
        <p:txBody>
          <a:bodyPr wrap="square" rtlCol="0">
            <a:spAutoFit/>
          </a:bodyPr>
          <a:lstStyle/>
          <a:p>
            <a:r>
              <a:rPr lang="en-US" dirty="0" smtClean="0"/>
              <a:t>... (EQ, '=') ... (KEY, 'FirstName')</a:t>
            </a:r>
            <a:endParaRPr lang="en-US" dirty="0"/>
          </a:p>
        </p:txBody>
      </p:sp>
      <p:sp>
        <p:nvSpPr>
          <p:cNvPr id="9" name="TextBox 8"/>
          <p:cNvSpPr txBox="1"/>
          <p:nvPr/>
        </p:nvSpPr>
        <p:spPr>
          <a:xfrm>
            <a:off x="10114860" y="2453184"/>
            <a:ext cx="715196" cy="646331"/>
          </a:xfrm>
          <a:prstGeom prst="rect">
            <a:avLst/>
          </a:prstGeom>
          <a:noFill/>
        </p:spPr>
        <p:txBody>
          <a:bodyPr wrap="none" rtlCol="0">
            <a:spAutoFit/>
          </a:bodyPr>
          <a:lstStyle/>
          <a:p>
            <a:pPr algn="ctr"/>
            <a:r>
              <a:rPr lang="en-US" dirty="0" smtClean="0"/>
              <a:t>1</a:t>
            </a:r>
            <a:r>
              <a:rPr lang="en-US" baseline="30000" dirty="0" smtClean="0"/>
              <a:t>st</a:t>
            </a:r>
            <a:endParaRPr lang="en-US" dirty="0"/>
          </a:p>
          <a:p>
            <a:pPr algn="ctr"/>
            <a:r>
              <a:rPr lang="en-US" dirty="0" smtClean="0"/>
              <a:t>token</a:t>
            </a:r>
            <a:endParaRPr lang="en-US" dirty="0"/>
          </a:p>
        </p:txBody>
      </p:sp>
      <p:sp>
        <p:nvSpPr>
          <p:cNvPr id="10" name="TextBox 9"/>
          <p:cNvSpPr txBox="1"/>
          <p:nvPr/>
        </p:nvSpPr>
        <p:spPr>
          <a:xfrm>
            <a:off x="8977034" y="2463287"/>
            <a:ext cx="715196" cy="646331"/>
          </a:xfrm>
          <a:prstGeom prst="rect">
            <a:avLst/>
          </a:prstGeom>
          <a:noFill/>
        </p:spPr>
        <p:txBody>
          <a:bodyPr wrap="none" rtlCol="0">
            <a:spAutoFit/>
          </a:bodyPr>
          <a:lstStyle/>
          <a:p>
            <a:pPr algn="ctr"/>
            <a:r>
              <a:rPr lang="en-US" dirty="0" smtClean="0"/>
              <a:t>2</a:t>
            </a:r>
            <a:r>
              <a:rPr lang="en-US" baseline="30000" dirty="0" smtClean="0"/>
              <a:t>nd</a:t>
            </a:r>
            <a:r>
              <a:rPr lang="en-US" dirty="0" smtClean="0"/>
              <a:t> </a:t>
            </a:r>
          </a:p>
          <a:p>
            <a:pPr algn="ctr"/>
            <a:r>
              <a:rPr lang="en-US" dirty="0" smtClean="0"/>
              <a:t>token</a:t>
            </a:r>
            <a:endParaRPr lang="en-US" dirty="0"/>
          </a:p>
        </p:txBody>
      </p:sp>
      <p:cxnSp>
        <p:nvCxnSpPr>
          <p:cNvPr id="12" name="Straight Arrow Connector 11"/>
          <p:cNvCxnSpPr/>
          <p:nvPr/>
        </p:nvCxnSpPr>
        <p:spPr>
          <a:xfrm flipH="1" flipV="1">
            <a:off x="8698747" y="3478950"/>
            <a:ext cx="310782" cy="595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54138" y="4074461"/>
            <a:ext cx="2722733" cy="369332"/>
          </a:xfrm>
          <a:prstGeom prst="rect">
            <a:avLst/>
          </a:prstGeom>
          <a:solidFill>
            <a:srgbClr val="FFFF00"/>
          </a:solidFill>
        </p:spPr>
        <p:txBody>
          <a:bodyPr wrap="none" rtlCol="0">
            <a:spAutoFit/>
          </a:bodyPr>
          <a:lstStyle/>
          <a:p>
            <a:r>
              <a:rPr lang="en-US" dirty="0" smtClean="0"/>
              <a:t>What will be the 3</a:t>
            </a:r>
            <a:r>
              <a:rPr lang="en-US" baseline="30000" dirty="0" smtClean="0"/>
              <a:t>rd</a:t>
            </a:r>
            <a:r>
              <a:rPr lang="en-US" dirty="0" smtClean="0"/>
              <a:t> token?</a:t>
            </a:r>
            <a:endParaRPr lang="en-US" dirty="0"/>
          </a:p>
        </p:txBody>
      </p:sp>
      <p:sp>
        <p:nvSpPr>
          <p:cNvPr id="14" name="TextBox 13"/>
          <p:cNvSpPr txBox="1"/>
          <p:nvPr/>
        </p:nvSpPr>
        <p:spPr>
          <a:xfrm>
            <a:off x="173458" y="2029676"/>
            <a:ext cx="715196" cy="646331"/>
          </a:xfrm>
          <a:prstGeom prst="rect">
            <a:avLst/>
          </a:prstGeom>
          <a:noFill/>
        </p:spPr>
        <p:txBody>
          <a:bodyPr wrap="none" rtlCol="0">
            <a:spAutoFit/>
          </a:bodyPr>
          <a:lstStyle/>
          <a:p>
            <a:pPr algn="ctr"/>
            <a:r>
              <a:rPr lang="en-US" dirty="0" smtClean="0"/>
              <a:t>1</a:t>
            </a:r>
            <a:r>
              <a:rPr lang="en-US" baseline="30000" dirty="0" smtClean="0"/>
              <a:t>st</a:t>
            </a:r>
            <a:endParaRPr lang="en-US" dirty="0"/>
          </a:p>
          <a:p>
            <a:pPr algn="ctr"/>
            <a:r>
              <a:rPr lang="en-US" dirty="0" smtClean="0"/>
              <a:t>token</a:t>
            </a:r>
            <a:endParaRPr lang="en-US" dirty="0"/>
          </a:p>
        </p:txBody>
      </p:sp>
      <p:sp>
        <p:nvSpPr>
          <p:cNvPr id="15" name="TextBox 14"/>
          <p:cNvSpPr txBox="1"/>
          <p:nvPr/>
        </p:nvSpPr>
        <p:spPr>
          <a:xfrm>
            <a:off x="816763" y="2039778"/>
            <a:ext cx="715196" cy="646331"/>
          </a:xfrm>
          <a:prstGeom prst="rect">
            <a:avLst/>
          </a:prstGeom>
          <a:noFill/>
        </p:spPr>
        <p:txBody>
          <a:bodyPr wrap="none" rtlCol="0">
            <a:spAutoFit/>
          </a:bodyPr>
          <a:lstStyle/>
          <a:p>
            <a:pPr algn="ctr"/>
            <a:r>
              <a:rPr lang="en-US" dirty="0" smtClean="0"/>
              <a:t>2</a:t>
            </a:r>
            <a:r>
              <a:rPr lang="en-US" baseline="30000" dirty="0" smtClean="0"/>
              <a:t>nd</a:t>
            </a:r>
            <a:r>
              <a:rPr lang="en-US" dirty="0" smtClean="0"/>
              <a:t> </a:t>
            </a:r>
          </a:p>
          <a:p>
            <a:pPr algn="ctr"/>
            <a:r>
              <a:rPr lang="en-US" dirty="0" smtClean="0"/>
              <a:t>token</a:t>
            </a:r>
            <a:endParaRPr lang="en-US" dirty="0"/>
          </a:p>
        </p:txBody>
      </p:sp>
      <p:cxnSp>
        <p:nvCxnSpPr>
          <p:cNvPr id="17" name="Straight Arrow Connector 16"/>
          <p:cNvCxnSpPr>
            <a:stCxn id="15" idx="2"/>
            <a:endCxn id="2" idx="0"/>
          </p:cNvCxnSpPr>
          <p:nvPr/>
        </p:nvCxnSpPr>
        <p:spPr>
          <a:xfrm flipH="1">
            <a:off x="1108509" y="2686109"/>
            <a:ext cx="0" cy="42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31056" y="2676007"/>
            <a:ext cx="0" cy="42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66106" y="2029676"/>
            <a:ext cx="715196" cy="646331"/>
          </a:xfrm>
          <a:prstGeom prst="rect">
            <a:avLst/>
          </a:prstGeom>
          <a:noFill/>
        </p:spPr>
        <p:txBody>
          <a:bodyPr wrap="none" rtlCol="0">
            <a:spAutoFit/>
          </a:bodyPr>
          <a:lstStyle/>
          <a:p>
            <a:pPr algn="ctr"/>
            <a:r>
              <a:rPr lang="en-US" dirty="0" smtClean="0"/>
              <a:t>3</a:t>
            </a:r>
            <a:r>
              <a:rPr lang="en-US" baseline="30000" dirty="0" smtClean="0"/>
              <a:t>rd</a:t>
            </a:r>
            <a:r>
              <a:rPr lang="en-US" dirty="0" smtClean="0"/>
              <a:t> </a:t>
            </a:r>
          </a:p>
          <a:p>
            <a:pPr algn="ctr"/>
            <a:r>
              <a:rPr lang="en-US" dirty="0" smtClean="0"/>
              <a:t>token</a:t>
            </a:r>
            <a:endParaRPr lang="en-US" dirty="0"/>
          </a:p>
        </p:txBody>
      </p:sp>
      <p:cxnSp>
        <p:nvCxnSpPr>
          <p:cNvPr id="21" name="Straight Arrow Connector 20"/>
          <p:cNvCxnSpPr/>
          <p:nvPr/>
        </p:nvCxnSpPr>
        <p:spPr>
          <a:xfrm flipH="1">
            <a:off x="1718109" y="2676006"/>
            <a:ext cx="0" cy="42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70661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01884" y="2536880"/>
            <a:ext cx="1335492" cy="94207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61378" y="2201678"/>
            <a:ext cx="5172388" cy="1569660"/>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lexer grammar </a:t>
            </a:r>
            <a:r>
              <a:rPr lang="en-US" sz="1600" dirty="0" err="1">
                <a:latin typeface="Courier New" panose="02070309020205020404" pitchFamily="49" charset="0"/>
                <a:cs typeface="Courier New" panose="02070309020205020404" pitchFamily="49" charset="0"/>
              </a:rPr>
              <a:t>MyLexer</a:t>
            </a:r>
            <a:r>
              <a:rPr lang="en-US" sz="1600" dirty="0">
                <a:latin typeface="Courier New" panose="02070309020205020404" pitchFamily="49" charset="0"/>
                <a:cs typeface="Courier New" panose="02070309020205020404" pitchFamily="49" charset="0"/>
              </a:rPr>
              <a:t>;    				</a:t>
            </a:r>
          </a:p>
          <a:p>
            <a:pPr defTabSz="820738"/>
            <a:r>
              <a:rPr lang="en-US" sz="1600" dirty="0">
                <a:latin typeface="Courier New" panose="02070309020205020404" pitchFamily="49" charset="0"/>
                <a:cs typeface="Courier New" panose="02070309020205020404" pitchFamily="49" charset="0"/>
              </a:rPr>
              <a:t>KEY      : ('FirstName' | 'LastName') ;</a:t>
            </a:r>
          </a:p>
          <a:p>
            <a:pPr defTabSz="820738"/>
            <a:r>
              <a:rPr lang="en-US" sz="1600" dirty="0">
                <a:latin typeface="Courier New" panose="02070309020205020404" pitchFamily="49" charset="0"/>
                <a:cs typeface="Courier New" panose="02070309020205020404" pitchFamily="49" charset="0"/>
              </a:rPr>
              <a:t>VALUE    : (~[=\r\n])+ ;</a:t>
            </a:r>
          </a:p>
          <a:p>
            <a:pPr defTabSz="820738"/>
            <a:r>
              <a:rPr lang="en-US" sz="1600" dirty="0">
                <a:latin typeface="Courier New" panose="02070309020205020404" pitchFamily="49" charset="0"/>
                <a:cs typeface="Courier New" panose="02070309020205020404" pitchFamily="49" charset="0"/>
              </a:rPr>
              <a:t>EQ       : '=' ;</a:t>
            </a:r>
          </a:p>
          <a:p>
            <a:pPr defTabSz="820738"/>
            <a:r>
              <a:rPr lang="en-US" sz="1600" dirty="0">
                <a:latin typeface="Courier New" panose="02070309020205020404" pitchFamily="49" charset="0"/>
                <a:cs typeface="Courier New" panose="02070309020205020404" pitchFamily="49" charset="0"/>
              </a:rPr>
              <a:t>WS       : [ \t\r\n]+ -&gt; skip ;</a:t>
            </a:r>
            <a:endParaRPr lang="en-US" sz="1600" i="1" dirty="0">
              <a:latin typeface="Courier New" panose="02070309020205020404" pitchFamily="49" charset="0"/>
              <a:cs typeface="Courier New" panose="02070309020205020404" pitchFamily="49" charset="0"/>
            </a:endParaRPr>
          </a:p>
        </p:txBody>
      </p:sp>
      <p:sp>
        <p:nvSpPr>
          <p:cNvPr id="2" name="Rectangle 1"/>
          <p:cNvSpPr/>
          <p:nvPr/>
        </p:nvSpPr>
        <p:spPr>
          <a:xfrm>
            <a:off x="0" y="3109618"/>
            <a:ext cx="2217017" cy="369332"/>
          </a:xfrm>
          <a:prstGeom prst="rect">
            <a:avLst/>
          </a:prstGeom>
        </p:spPr>
        <p:txBody>
          <a:bodyPr wrap="none">
            <a:spAutoFit/>
          </a:bodyPr>
          <a:lstStyle/>
          <a:p>
            <a:r>
              <a:rPr lang="en-US" dirty="0"/>
              <a:t>FirstName=FirstName</a:t>
            </a:r>
          </a:p>
        </p:txBody>
      </p:sp>
      <p:sp>
        <p:nvSpPr>
          <p:cNvPr id="3" name="Right Arrow 2"/>
          <p:cNvSpPr/>
          <p:nvPr/>
        </p:nvSpPr>
        <p:spPr>
          <a:xfrm>
            <a:off x="2217017" y="3109618"/>
            <a:ext cx="54436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8044076" y="3109618"/>
            <a:ext cx="54436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62226" y="3140395"/>
            <a:ext cx="3712888" cy="307777"/>
          </a:xfrm>
          <a:prstGeom prst="rect">
            <a:avLst/>
          </a:prstGeom>
          <a:noFill/>
        </p:spPr>
        <p:txBody>
          <a:bodyPr wrap="square" rtlCol="0">
            <a:spAutoFit/>
          </a:bodyPr>
          <a:lstStyle/>
          <a:p>
            <a:r>
              <a:rPr lang="en-US" sz="1400" dirty="0"/>
              <a:t>(KEY, 'FirstName</a:t>
            </a:r>
            <a:r>
              <a:rPr lang="en-US" sz="1400" dirty="0" smtClean="0"/>
              <a:t>') ... (EQ, '=') ... (KEY, 'FirstName')</a:t>
            </a:r>
            <a:endParaRPr lang="en-US" sz="1400" dirty="0"/>
          </a:p>
        </p:txBody>
      </p:sp>
      <p:sp>
        <p:nvSpPr>
          <p:cNvPr id="9" name="TextBox 8"/>
          <p:cNvSpPr txBox="1"/>
          <p:nvPr/>
        </p:nvSpPr>
        <p:spPr>
          <a:xfrm>
            <a:off x="11109943" y="2536880"/>
            <a:ext cx="715196" cy="646331"/>
          </a:xfrm>
          <a:prstGeom prst="rect">
            <a:avLst/>
          </a:prstGeom>
          <a:noFill/>
        </p:spPr>
        <p:txBody>
          <a:bodyPr wrap="none" rtlCol="0">
            <a:spAutoFit/>
          </a:bodyPr>
          <a:lstStyle/>
          <a:p>
            <a:pPr algn="ctr"/>
            <a:r>
              <a:rPr lang="en-US" dirty="0" smtClean="0"/>
              <a:t>1</a:t>
            </a:r>
            <a:r>
              <a:rPr lang="en-US" baseline="30000" dirty="0" smtClean="0"/>
              <a:t>st</a:t>
            </a:r>
            <a:endParaRPr lang="en-US" dirty="0"/>
          </a:p>
          <a:p>
            <a:pPr algn="ctr"/>
            <a:r>
              <a:rPr lang="en-US" dirty="0" smtClean="0"/>
              <a:t>token</a:t>
            </a:r>
            <a:endParaRPr lang="en-US" dirty="0"/>
          </a:p>
        </p:txBody>
      </p:sp>
      <p:sp>
        <p:nvSpPr>
          <p:cNvPr id="10" name="TextBox 9"/>
          <p:cNvSpPr txBox="1"/>
          <p:nvPr/>
        </p:nvSpPr>
        <p:spPr>
          <a:xfrm>
            <a:off x="10070097" y="2548724"/>
            <a:ext cx="715196" cy="646331"/>
          </a:xfrm>
          <a:prstGeom prst="rect">
            <a:avLst/>
          </a:prstGeom>
          <a:noFill/>
        </p:spPr>
        <p:txBody>
          <a:bodyPr wrap="none" rtlCol="0">
            <a:spAutoFit/>
          </a:bodyPr>
          <a:lstStyle/>
          <a:p>
            <a:pPr algn="ctr"/>
            <a:r>
              <a:rPr lang="en-US" dirty="0" smtClean="0"/>
              <a:t>2</a:t>
            </a:r>
            <a:r>
              <a:rPr lang="en-US" baseline="30000" dirty="0" smtClean="0"/>
              <a:t>nd</a:t>
            </a:r>
            <a:r>
              <a:rPr lang="en-US" dirty="0" smtClean="0"/>
              <a:t> </a:t>
            </a:r>
          </a:p>
          <a:p>
            <a:pPr algn="ctr"/>
            <a:r>
              <a:rPr lang="en-US" dirty="0" smtClean="0"/>
              <a:t>token</a:t>
            </a:r>
            <a:endParaRPr lang="en-US" dirty="0"/>
          </a:p>
        </p:txBody>
      </p:sp>
      <p:sp>
        <p:nvSpPr>
          <p:cNvPr id="14" name="TextBox 13"/>
          <p:cNvSpPr txBox="1"/>
          <p:nvPr/>
        </p:nvSpPr>
        <p:spPr>
          <a:xfrm>
            <a:off x="173458" y="2029676"/>
            <a:ext cx="715196" cy="646331"/>
          </a:xfrm>
          <a:prstGeom prst="rect">
            <a:avLst/>
          </a:prstGeom>
          <a:noFill/>
        </p:spPr>
        <p:txBody>
          <a:bodyPr wrap="none" rtlCol="0">
            <a:spAutoFit/>
          </a:bodyPr>
          <a:lstStyle/>
          <a:p>
            <a:pPr algn="ctr"/>
            <a:r>
              <a:rPr lang="en-US" dirty="0" smtClean="0"/>
              <a:t>1</a:t>
            </a:r>
            <a:r>
              <a:rPr lang="en-US" baseline="30000" dirty="0" smtClean="0"/>
              <a:t>st</a:t>
            </a:r>
            <a:endParaRPr lang="en-US" dirty="0"/>
          </a:p>
          <a:p>
            <a:pPr algn="ctr"/>
            <a:r>
              <a:rPr lang="en-US" dirty="0" smtClean="0"/>
              <a:t>token</a:t>
            </a:r>
            <a:endParaRPr lang="en-US" dirty="0"/>
          </a:p>
        </p:txBody>
      </p:sp>
      <p:sp>
        <p:nvSpPr>
          <p:cNvPr id="15" name="TextBox 14"/>
          <p:cNvSpPr txBox="1"/>
          <p:nvPr/>
        </p:nvSpPr>
        <p:spPr>
          <a:xfrm>
            <a:off x="816763" y="2039778"/>
            <a:ext cx="715196" cy="646331"/>
          </a:xfrm>
          <a:prstGeom prst="rect">
            <a:avLst/>
          </a:prstGeom>
          <a:noFill/>
        </p:spPr>
        <p:txBody>
          <a:bodyPr wrap="none" rtlCol="0">
            <a:spAutoFit/>
          </a:bodyPr>
          <a:lstStyle/>
          <a:p>
            <a:pPr algn="ctr"/>
            <a:r>
              <a:rPr lang="en-US" dirty="0" smtClean="0"/>
              <a:t>2</a:t>
            </a:r>
            <a:r>
              <a:rPr lang="en-US" baseline="30000" dirty="0" smtClean="0"/>
              <a:t>nd</a:t>
            </a:r>
            <a:r>
              <a:rPr lang="en-US" dirty="0" smtClean="0"/>
              <a:t> </a:t>
            </a:r>
          </a:p>
          <a:p>
            <a:pPr algn="ctr"/>
            <a:r>
              <a:rPr lang="en-US" dirty="0" smtClean="0"/>
              <a:t>token</a:t>
            </a:r>
            <a:endParaRPr lang="en-US" dirty="0"/>
          </a:p>
        </p:txBody>
      </p:sp>
      <p:cxnSp>
        <p:nvCxnSpPr>
          <p:cNvPr id="17" name="Straight Arrow Connector 16"/>
          <p:cNvCxnSpPr>
            <a:stCxn id="15" idx="2"/>
            <a:endCxn id="2" idx="0"/>
          </p:cNvCxnSpPr>
          <p:nvPr/>
        </p:nvCxnSpPr>
        <p:spPr>
          <a:xfrm flipH="1">
            <a:off x="1108509" y="2686109"/>
            <a:ext cx="0" cy="42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31056" y="2676007"/>
            <a:ext cx="0" cy="42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66106" y="2029676"/>
            <a:ext cx="715196" cy="646331"/>
          </a:xfrm>
          <a:prstGeom prst="rect">
            <a:avLst/>
          </a:prstGeom>
          <a:noFill/>
        </p:spPr>
        <p:txBody>
          <a:bodyPr wrap="none" rtlCol="0">
            <a:spAutoFit/>
          </a:bodyPr>
          <a:lstStyle/>
          <a:p>
            <a:pPr algn="ctr"/>
            <a:r>
              <a:rPr lang="en-US" dirty="0" smtClean="0"/>
              <a:t>3</a:t>
            </a:r>
            <a:r>
              <a:rPr lang="en-US" baseline="30000" dirty="0" smtClean="0"/>
              <a:t>rd</a:t>
            </a:r>
            <a:r>
              <a:rPr lang="en-US" dirty="0" smtClean="0"/>
              <a:t> </a:t>
            </a:r>
          </a:p>
          <a:p>
            <a:pPr algn="ctr"/>
            <a:r>
              <a:rPr lang="en-US" dirty="0" smtClean="0"/>
              <a:t>token</a:t>
            </a:r>
            <a:endParaRPr lang="en-US" dirty="0"/>
          </a:p>
        </p:txBody>
      </p:sp>
      <p:cxnSp>
        <p:nvCxnSpPr>
          <p:cNvPr id="21" name="Straight Arrow Connector 20"/>
          <p:cNvCxnSpPr/>
          <p:nvPr/>
        </p:nvCxnSpPr>
        <p:spPr>
          <a:xfrm flipH="1">
            <a:off x="1718109" y="2676006"/>
            <a:ext cx="0" cy="42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806658" y="2494064"/>
            <a:ext cx="715196" cy="646331"/>
          </a:xfrm>
          <a:prstGeom prst="rect">
            <a:avLst/>
          </a:prstGeom>
          <a:noFill/>
        </p:spPr>
        <p:txBody>
          <a:bodyPr wrap="none" rtlCol="0">
            <a:spAutoFit/>
          </a:bodyPr>
          <a:lstStyle/>
          <a:p>
            <a:pPr algn="ctr"/>
            <a:r>
              <a:rPr lang="en-US" dirty="0" smtClean="0"/>
              <a:t>3</a:t>
            </a:r>
            <a:r>
              <a:rPr lang="en-US" baseline="30000" dirty="0" smtClean="0"/>
              <a:t>rd</a:t>
            </a:r>
            <a:r>
              <a:rPr lang="en-US" dirty="0" smtClean="0"/>
              <a:t> </a:t>
            </a:r>
          </a:p>
          <a:p>
            <a:pPr algn="ctr"/>
            <a:r>
              <a:rPr lang="en-US" dirty="0" smtClean="0"/>
              <a:t>token</a:t>
            </a:r>
            <a:endParaRPr lang="en-US" dirty="0"/>
          </a:p>
        </p:txBody>
      </p:sp>
    </p:spTree>
    <p:extLst>
      <p:ext uri="{BB962C8B-B14F-4D97-AF65-F5344CB8AC3E}">
        <p14:creationId xmlns:p14="http://schemas.microsoft.com/office/powerpoint/2010/main" val="426896192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2288" y="4615386"/>
            <a:ext cx="3362872" cy="1061829"/>
          </a:xfrm>
          <a:prstGeom prst="rect">
            <a:avLst/>
          </a:prstGeom>
          <a:noFill/>
          <a:ln>
            <a:solidFill>
              <a:schemeClr val="tx1"/>
            </a:solidFill>
          </a:ln>
        </p:spPr>
        <p:txBody>
          <a:bodyPr wrap="square" rtlCol="0">
            <a:spAutoFit/>
          </a:bodyPr>
          <a:lstStyle/>
          <a:p>
            <a:pPr defTabSz="820738"/>
            <a:r>
              <a:rPr lang="en-US" sz="1050" dirty="0">
                <a:latin typeface="Courier New" panose="02070309020205020404" pitchFamily="49" charset="0"/>
                <a:cs typeface="Courier New" panose="02070309020205020404" pitchFamily="49" charset="0"/>
              </a:rPr>
              <a:t>lexer grammar </a:t>
            </a:r>
            <a:r>
              <a:rPr lang="en-US" sz="1050" dirty="0" err="1">
                <a:latin typeface="Courier New" panose="02070309020205020404" pitchFamily="49" charset="0"/>
                <a:cs typeface="Courier New" panose="02070309020205020404" pitchFamily="49" charset="0"/>
              </a:rPr>
              <a:t>MyLexer</a:t>
            </a:r>
            <a:r>
              <a:rPr lang="en-US" sz="1050" dirty="0">
                <a:latin typeface="Courier New" panose="02070309020205020404" pitchFamily="49" charset="0"/>
                <a:cs typeface="Courier New" panose="02070309020205020404" pitchFamily="49" charset="0"/>
              </a:rPr>
              <a:t>;    				</a:t>
            </a:r>
          </a:p>
          <a:p>
            <a:pPr defTabSz="820738"/>
            <a:r>
              <a:rPr lang="en-US" sz="1050" dirty="0">
                <a:latin typeface="Courier New" panose="02070309020205020404" pitchFamily="49" charset="0"/>
                <a:cs typeface="Courier New" panose="02070309020205020404" pitchFamily="49" charset="0"/>
              </a:rPr>
              <a:t>KEY      : ('FirstName' | 'LastName') ;</a:t>
            </a:r>
          </a:p>
          <a:p>
            <a:pPr defTabSz="820738"/>
            <a:r>
              <a:rPr lang="en-US" sz="1050" dirty="0">
                <a:latin typeface="Courier New" panose="02070309020205020404" pitchFamily="49" charset="0"/>
                <a:cs typeface="Courier New" panose="02070309020205020404" pitchFamily="49" charset="0"/>
              </a:rPr>
              <a:t>VALUE    : (~[=\r\n])+ ;</a:t>
            </a:r>
          </a:p>
          <a:p>
            <a:pPr defTabSz="820738"/>
            <a:r>
              <a:rPr lang="en-US" sz="1050" dirty="0">
                <a:latin typeface="Courier New" panose="02070309020205020404" pitchFamily="49" charset="0"/>
                <a:cs typeface="Courier New" panose="02070309020205020404" pitchFamily="49" charset="0"/>
              </a:rPr>
              <a:t>EQ       : '=' ;</a:t>
            </a:r>
          </a:p>
          <a:p>
            <a:pPr defTabSz="820738"/>
            <a:r>
              <a:rPr lang="en-US" sz="1050" dirty="0">
                <a:latin typeface="Courier New" panose="02070309020205020404" pitchFamily="49" charset="0"/>
                <a:cs typeface="Courier New" panose="02070309020205020404" pitchFamily="49" charset="0"/>
              </a:rPr>
              <a:t>WS       : [ \t\r\n]+ -&gt; skip ;</a:t>
            </a:r>
            <a:endParaRPr lang="en-US" sz="1050" i="1" dirty="0">
              <a:latin typeface="Courier New" panose="02070309020205020404" pitchFamily="49" charset="0"/>
              <a:cs typeface="Courier New" panose="02070309020205020404" pitchFamily="49" charset="0"/>
            </a:endParaRPr>
          </a:p>
        </p:txBody>
      </p:sp>
      <p:sp>
        <p:nvSpPr>
          <p:cNvPr id="2" name="Rectangle 1"/>
          <p:cNvSpPr/>
          <p:nvPr/>
        </p:nvSpPr>
        <p:spPr>
          <a:xfrm>
            <a:off x="3936675" y="6397292"/>
            <a:ext cx="2217017" cy="369332"/>
          </a:xfrm>
          <a:prstGeom prst="rect">
            <a:avLst/>
          </a:prstGeom>
        </p:spPr>
        <p:txBody>
          <a:bodyPr wrap="none">
            <a:spAutoFit/>
          </a:bodyPr>
          <a:lstStyle/>
          <a:p>
            <a:r>
              <a:rPr lang="en-US" dirty="0"/>
              <a:t>FirstName=FirstName</a:t>
            </a:r>
          </a:p>
        </p:txBody>
      </p:sp>
      <p:sp>
        <p:nvSpPr>
          <p:cNvPr id="8" name="TextBox 7"/>
          <p:cNvSpPr txBox="1"/>
          <p:nvPr/>
        </p:nvSpPr>
        <p:spPr>
          <a:xfrm>
            <a:off x="5350546" y="3163343"/>
            <a:ext cx="1290041" cy="276999"/>
          </a:xfrm>
          <a:prstGeom prst="rect">
            <a:avLst/>
          </a:prstGeom>
          <a:noFill/>
        </p:spPr>
        <p:txBody>
          <a:bodyPr wrap="square" rtlCol="0">
            <a:spAutoFit/>
          </a:bodyPr>
          <a:lstStyle/>
          <a:p>
            <a:r>
              <a:rPr lang="en-US" sz="1200" dirty="0"/>
              <a:t>(KEY, 'FirstName</a:t>
            </a:r>
            <a:r>
              <a:rPr lang="en-US" sz="1200" dirty="0" smtClean="0"/>
              <a:t>') </a:t>
            </a:r>
            <a:endParaRPr lang="en-US" sz="1200" dirty="0"/>
          </a:p>
        </p:txBody>
      </p:sp>
      <p:sp>
        <p:nvSpPr>
          <p:cNvPr id="6" name="Down Arrow 5"/>
          <p:cNvSpPr/>
          <p:nvPr/>
        </p:nvSpPr>
        <p:spPr>
          <a:xfrm flipV="1">
            <a:off x="4855588" y="5761244"/>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n 21"/>
          <p:cNvSpPr/>
          <p:nvPr/>
        </p:nvSpPr>
        <p:spPr>
          <a:xfrm>
            <a:off x="4624404" y="2287036"/>
            <a:ext cx="726142" cy="15867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flipV="1">
            <a:off x="4812663" y="3873789"/>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69918" y="2477747"/>
            <a:ext cx="1270669" cy="276999"/>
          </a:xfrm>
          <a:prstGeom prst="rect">
            <a:avLst/>
          </a:prstGeom>
        </p:spPr>
        <p:txBody>
          <a:bodyPr wrap="none">
            <a:spAutoFit/>
          </a:bodyPr>
          <a:lstStyle/>
          <a:p>
            <a:r>
              <a:rPr lang="en-US" sz="1200" dirty="0"/>
              <a:t>(KEY, 'FirstName')</a:t>
            </a:r>
          </a:p>
        </p:txBody>
      </p:sp>
      <p:sp>
        <p:nvSpPr>
          <p:cNvPr id="12" name="Rectangle 11"/>
          <p:cNvSpPr/>
          <p:nvPr/>
        </p:nvSpPr>
        <p:spPr>
          <a:xfrm>
            <a:off x="5367216" y="2803287"/>
            <a:ext cx="715902" cy="276999"/>
          </a:xfrm>
          <a:prstGeom prst="rect">
            <a:avLst/>
          </a:prstGeom>
        </p:spPr>
        <p:txBody>
          <a:bodyPr wrap="none">
            <a:spAutoFit/>
          </a:bodyPr>
          <a:lstStyle/>
          <a:p>
            <a:r>
              <a:rPr lang="en-US" sz="1200" dirty="0"/>
              <a:t>(EQ, '=') </a:t>
            </a:r>
          </a:p>
        </p:txBody>
      </p:sp>
      <p:sp>
        <p:nvSpPr>
          <p:cNvPr id="24" name="Down Arrow 23"/>
          <p:cNvSpPr/>
          <p:nvPr/>
        </p:nvSpPr>
        <p:spPr>
          <a:xfrm flipV="1">
            <a:off x="4812663" y="1775041"/>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467993" y="179842"/>
            <a:ext cx="3038963" cy="1569660"/>
          </a:xfrm>
          <a:prstGeom prst="rect">
            <a:avLst/>
          </a:prstGeom>
          <a:noFill/>
          <a:ln>
            <a:solidFill>
              <a:schemeClr val="tx1"/>
            </a:solidFill>
          </a:ln>
        </p:spPr>
        <p:txBody>
          <a:bodyPr wrap="square" rtlCol="0">
            <a:spAutoFit/>
          </a:bodyPr>
          <a:lstStyle/>
          <a:p>
            <a:pPr defTabSz="820738"/>
            <a:r>
              <a:rPr lang="pl-PL" sz="1200" dirty="0">
                <a:latin typeface="Courier New" panose="02070309020205020404" pitchFamily="49" charset="0"/>
                <a:cs typeface="Courier New" panose="02070309020205020404" pitchFamily="49" charset="0"/>
              </a:rPr>
              <a:t>parser grammar MyParser;    			</a:t>
            </a:r>
          </a:p>
          <a:p>
            <a:pPr defTabSz="820738"/>
            <a:r>
              <a:rPr lang="pl-PL" sz="1200" dirty="0">
                <a:latin typeface="Courier New" panose="02070309020205020404" pitchFamily="49" charset="0"/>
                <a:cs typeface="Courier New" panose="02070309020205020404" pitchFamily="49" charset="0"/>
              </a:rPr>
              <a:t>options { tokenVocab=MyLexer; }			</a:t>
            </a:r>
          </a:p>
          <a:p>
            <a:pPr defTabSz="820738"/>
            <a:r>
              <a:rPr lang="pl-PL" sz="1200" dirty="0">
                <a:latin typeface="Courier New" panose="02070309020205020404" pitchFamily="49" charset="0"/>
                <a:cs typeface="Courier New" panose="02070309020205020404" pitchFamily="49" charset="0"/>
              </a:rPr>
              <a:t>pairs     : (pair)* ;</a:t>
            </a:r>
          </a:p>
          <a:p>
            <a:pPr defTabSz="820738"/>
            <a:r>
              <a:rPr lang="pl-PL" sz="1200" dirty="0">
                <a:latin typeface="Courier New" panose="02070309020205020404" pitchFamily="49" charset="0"/>
                <a:cs typeface="Courier New" panose="02070309020205020404" pitchFamily="49" charset="0"/>
              </a:rPr>
              <a:t>pair      : key EQ </a:t>
            </a:r>
            <a:r>
              <a:rPr lang="pl-PL" sz="1200" dirty="0" smtClean="0">
                <a:latin typeface="Courier New" panose="02070309020205020404" pitchFamily="49" charset="0"/>
                <a:cs typeface="Courier New" panose="02070309020205020404" pitchFamily="49" charset="0"/>
              </a:rPr>
              <a:t>value</a:t>
            </a:r>
            <a:r>
              <a:rPr lang="en-US" sz="1200" dirty="0" smtClean="0">
                <a:latin typeface="Courier New" panose="02070309020205020404" pitchFamily="49" charset="0"/>
                <a:cs typeface="Courier New" panose="02070309020205020404" pitchFamily="49" charset="0"/>
              </a:rPr>
              <a:t> </a:t>
            </a:r>
            <a:r>
              <a:rPr lang="pl-PL" sz="1200" dirty="0" smtClean="0">
                <a:latin typeface="Courier New" panose="02070309020205020404" pitchFamily="49" charset="0"/>
                <a:cs typeface="Courier New" panose="02070309020205020404" pitchFamily="49" charset="0"/>
              </a:rPr>
              <a:t>;</a:t>
            </a:r>
            <a:endParaRPr lang="pl-PL" sz="1200" dirty="0">
              <a:latin typeface="Courier New" panose="02070309020205020404" pitchFamily="49" charset="0"/>
              <a:cs typeface="Courier New" panose="02070309020205020404" pitchFamily="49" charset="0"/>
            </a:endParaRPr>
          </a:p>
          <a:p>
            <a:pPr defTabSz="820738"/>
            <a:r>
              <a:rPr lang="pl-PL" sz="1200" dirty="0">
                <a:latin typeface="Courier New" panose="02070309020205020404" pitchFamily="49" charset="0"/>
                <a:cs typeface="Courier New" panose="02070309020205020404" pitchFamily="49" charset="0"/>
              </a:rPr>
              <a:t>key       : KEY ;</a:t>
            </a:r>
          </a:p>
          <a:p>
            <a:pPr defTabSz="820738"/>
            <a:r>
              <a:rPr lang="pl-PL" sz="1200" dirty="0">
                <a:latin typeface="Courier New" panose="02070309020205020404" pitchFamily="49" charset="0"/>
                <a:cs typeface="Courier New" panose="02070309020205020404" pitchFamily="49" charset="0"/>
              </a:rPr>
              <a:t>value     : VALUE ;	</a:t>
            </a:r>
            <a:endParaRPr lang="en-US" sz="12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83288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4588487" y="1110522"/>
            <a:ext cx="441913" cy="49091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67216" y="2477747"/>
            <a:ext cx="441913" cy="27699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endCxn id="14" idx="0"/>
          </p:cNvCxnSpPr>
          <p:nvPr/>
        </p:nvCxnSpPr>
        <p:spPr>
          <a:xfrm>
            <a:off x="4987474" y="1387521"/>
            <a:ext cx="600699" cy="10902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94263" y="1859634"/>
            <a:ext cx="771237" cy="369332"/>
          </a:xfrm>
          <a:prstGeom prst="rect">
            <a:avLst/>
          </a:prstGeom>
          <a:solidFill>
            <a:srgbClr val="FFFF00"/>
          </a:solidFill>
        </p:spPr>
        <p:txBody>
          <a:bodyPr wrap="none" rtlCol="0">
            <a:spAutoFit/>
          </a:bodyPr>
          <a:lstStyle/>
          <a:p>
            <a:r>
              <a:rPr lang="en-US" dirty="0" smtClean="0"/>
              <a:t>match</a:t>
            </a:r>
            <a:endParaRPr lang="en-US" dirty="0"/>
          </a:p>
        </p:txBody>
      </p:sp>
      <p:sp>
        <p:nvSpPr>
          <p:cNvPr id="5" name="TextBox 4"/>
          <p:cNvSpPr txBox="1"/>
          <p:nvPr/>
        </p:nvSpPr>
        <p:spPr>
          <a:xfrm>
            <a:off x="3632288" y="4615386"/>
            <a:ext cx="3362872" cy="1061829"/>
          </a:xfrm>
          <a:prstGeom prst="rect">
            <a:avLst/>
          </a:prstGeom>
          <a:noFill/>
          <a:ln>
            <a:solidFill>
              <a:schemeClr val="tx1"/>
            </a:solidFill>
          </a:ln>
        </p:spPr>
        <p:txBody>
          <a:bodyPr wrap="square" rtlCol="0">
            <a:spAutoFit/>
          </a:bodyPr>
          <a:lstStyle/>
          <a:p>
            <a:pPr defTabSz="820738"/>
            <a:r>
              <a:rPr lang="en-US" sz="1050" dirty="0">
                <a:latin typeface="Courier New" panose="02070309020205020404" pitchFamily="49" charset="0"/>
                <a:cs typeface="Courier New" panose="02070309020205020404" pitchFamily="49" charset="0"/>
              </a:rPr>
              <a:t>lexer grammar </a:t>
            </a:r>
            <a:r>
              <a:rPr lang="en-US" sz="1050" dirty="0" err="1">
                <a:latin typeface="Courier New" panose="02070309020205020404" pitchFamily="49" charset="0"/>
                <a:cs typeface="Courier New" panose="02070309020205020404" pitchFamily="49" charset="0"/>
              </a:rPr>
              <a:t>MyLexer</a:t>
            </a:r>
            <a:r>
              <a:rPr lang="en-US" sz="1050" dirty="0">
                <a:latin typeface="Courier New" panose="02070309020205020404" pitchFamily="49" charset="0"/>
                <a:cs typeface="Courier New" panose="02070309020205020404" pitchFamily="49" charset="0"/>
              </a:rPr>
              <a:t>;    				</a:t>
            </a:r>
          </a:p>
          <a:p>
            <a:pPr defTabSz="820738"/>
            <a:r>
              <a:rPr lang="en-US" sz="1050" dirty="0">
                <a:latin typeface="Courier New" panose="02070309020205020404" pitchFamily="49" charset="0"/>
                <a:cs typeface="Courier New" panose="02070309020205020404" pitchFamily="49" charset="0"/>
              </a:rPr>
              <a:t>KEY      : ('FirstName' | 'LastName') ;</a:t>
            </a:r>
          </a:p>
          <a:p>
            <a:pPr defTabSz="820738"/>
            <a:r>
              <a:rPr lang="en-US" sz="1050" dirty="0">
                <a:latin typeface="Courier New" panose="02070309020205020404" pitchFamily="49" charset="0"/>
                <a:cs typeface="Courier New" panose="02070309020205020404" pitchFamily="49" charset="0"/>
              </a:rPr>
              <a:t>VALUE    : (~[=\r\n])+ ;</a:t>
            </a:r>
          </a:p>
          <a:p>
            <a:pPr defTabSz="820738"/>
            <a:r>
              <a:rPr lang="en-US" sz="1050" dirty="0">
                <a:latin typeface="Courier New" panose="02070309020205020404" pitchFamily="49" charset="0"/>
                <a:cs typeface="Courier New" panose="02070309020205020404" pitchFamily="49" charset="0"/>
              </a:rPr>
              <a:t>EQ       : '=' ;</a:t>
            </a:r>
          </a:p>
          <a:p>
            <a:pPr defTabSz="820738"/>
            <a:r>
              <a:rPr lang="en-US" sz="1050" dirty="0">
                <a:latin typeface="Courier New" panose="02070309020205020404" pitchFamily="49" charset="0"/>
                <a:cs typeface="Courier New" panose="02070309020205020404" pitchFamily="49" charset="0"/>
              </a:rPr>
              <a:t>WS       : [ \t\r\n]+ -&gt; skip ;</a:t>
            </a:r>
            <a:endParaRPr lang="en-US" sz="1050" i="1" dirty="0">
              <a:latin typeface="Courier New" panose="02070309020205020404" pitchFamily="49" charset="0"/>
              <a:cs typeface="Courier New" panose="02070309020205020404" pitchFamily="49" charset="0"/>
            </a:endParaRPr>
          </a:p>
        </p:txBody>
      </p:sp>
      <p:sp>
        <p:nvSpPr>
          <p:cNvPr id="2" name="Rectangle 1"/>
          <p:cNvSpPr/>
          <p:nvPr/>
        </p:nvSpPr>
        <p:spPr>
          <a:xfrm>
            <a:off x="3936675" y="6397292"/>
            <a:ext cx="2217017" cy="369332"/>
          </a:xfrm>
          <a:prstGeom prst="rect">
            <a:avLst/>
          </a:prstGeom>
        </p:spPr>
        <p:txBody>
          <a:bodyPr wrap="none">
            <a:spAutoFit/>
          </a:bodyPr>
          <a:lstStyle/>
          <a:p>
            <a:r>
              <a:rPr lang="en-US" dirty="0"/>
              <a:t>FirstName=FirstName</a:t>
            </a:r>
          </a:p>
        </p:txBody>
      </p:sp>
      <p:sp>
        <p:nvSpPr>
          <p:cNvPr id="8" name="TextBox 7"/>
          <p:cNvSpPr txBox="1"/>
          <p:nvPr/>
        </p:nvSpPr>
        <p:spPr>
          <a:xfrm>
            <a:off x="5350546" y="3163343"/>
            <a:ext cx="1290041" cy="276999"/>
          </a:xfrm>
          <a:prstGeom prst="rect">
            <a:avLst/>
          </a:prstGeom>
          <a:noFill/>
        </p:spPr>
        <p:txBody>
          <a:bodyPr wrap="square" rtlCol="0">
            <a:spAutoFit/>
          </a:bodyPr>
          <a:lstStyle/>
          <a:p>
            <a:r>
              <a:rPr lang="en-US" sz="1200" dirty="0"/>
              <a:t>(KEY, 'FirstName</a:t>
            </a:r>
            <a:r>
              <a:rPr lang="en-US" sz="1200" dirty="0" smtClean="0"/>
              <a:t>') </a:t>
            </a:r>
            <a:endParaRPr lang="en-US" sz="1200" dirty="0"/>
          </a:p>
        </p:txBody>
      </p:sp>
      <p:sp>
        <p:nvSpPr>
          <p:cNvPr id="6" name="Down Arrow 5"/>
          <p:cNvSpPr/>
          <p:nvPr/>
        </p:nvSpPr>
        <p:spPr>
          <a:xfrm flipV="1">
            <a:off x="4855588" y="5761244"/>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n 21"/>
          <p:cNvSpPr/>
          <p:nvPr/>
        </p:nvSpPr>
        <p:spPr>
          <a:xfrm>
            <a:off x="4624404" y="2287036"/>
            <a:ext cx="726142" cy="15867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flipV="1">
            <a:off x="4812663" y="3873789"/>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69918" y="2477747"/>
            <a:ext cx="1270669" cy="276999"/>
          </a:xfrm>
          <a:prstGeom prst="rect">
            <a:avLst/>
          </a:prstGeom>
        </p:spPr>
        <p:txBody>
          <a:bodyPr wrap="none">
            <a:spAutoFit/>
          </a:bodyPr>
          <a:lstStyle/>
          <a:p>
            <a:r>
              <a:rPr lang="en-US" sz="1200" dirty="0"/>
              <a:t>(KEY, 'FirstName')</a:t>
            </a:r>
          </a:p>
        </p:txBody>
      </p:sp>
      <p:sp>
        <p:nvSpPr>
          <p:cNvPr id="12" name="Rectangle 11"/>
          <p:cNvSpPr/>
          <p:nvPr/>
        </p:nvSpPr>
        <p:spPr>
          <a:xfrm>
            <a:off x="5367216" y="2803287"/>
            <a:ext cx="715902" cy="276999"/>
          </a:xfrm>
          <a:prstGeom prst="rect">
            <a:avLst/>
          </a:prstGeom>
        </p:spPr>
        <p:txBody>
          <a:bodyPr wrap="none">
            <a:spAutoFit/>
          </a:bodyPr>
          <a:lstStyle/>
          <a:p>
            <a:r>
              <a:rPr lang="en-US" sz="1200" dirty="0"/>
              <a:t>(EQ, '=') </a:t>
            </a:r>
          </a:p>
        </p:txBody>
      </p:sp>
      <p:sp>
        <p:nvSpPr>
          <p:cNvPr id="24" name="Down Arrow 23"/>
          <p:cNvSpPr/>
          <p:nvPr/>
        </p:nvSpPr>
        <p:spPr>
          <a:xfrm flipV="1">
            <a:off x="4812663" y="1775041"/>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467993" y="179842"/>
            <a:ext cx="3038963" cy="1569660"/>
          </a:xfrm>
          <a:prstGeom prst="rect">
            <a:avLst/>
          </a:prstGeom>
          <a:noFill/>
          <a:ln>
            <a:solidFill>
              <a:schemeClr val="tx1"/>
            </a:solidFill>
          </a:ln>
        </p:spPr>
        <p:txBody>
          <a:bodyPr wrap="square" rtlCol="0">
            <a:spAutoFit/>
          </a:bodyPr>
          <a:lstStyle/>
          <a:p>
            <a:pPr defTabSz="820738"/>
            <a:r>
              <a:rPr lang="pl-PL" sz="1200" dirty="0">
                <a:latin typeface="Courier New" panose="02070309020205020404" pitchFamily="49" charset="0"/>
                <a:cs typeface="Courier New" panose="02070309020205020404" pitchFamily="49" charset="0"/>
              </a:rPr>
              <a:t>parser grammar MyParser;    			</a:t>
            </a:r>
          </a:p>
          <a:p>
            <a:pPr defTabSz="820738"/>
            <a:r>
              <a:rPr lang="pl-PL" sz="1200" dirty="0">
                <a:latin typeface="Courier New" panose="02070309020205020404" pitchFamily="49" charset="0"/>
                <a:cs typeface="Courier New" panose="02070309020205020404" pitchFamily="49" charset="0"/>
              </a:rPr>
              <a:t>options { tokenVocab=MyLexer; }			</a:t>
            </a:r>
          </a:p>
          <a:p>
            <a:pPr defTabSz="820738"/>
            <a:r>
              <a:rPr lang="pl-PL" sz="1200" dirty="0">
                <a:latin typeface="Courier New" panose="02070309020205020404" pitchFamily="49" charset="0"/>
                <a:cs typeface="Courier New" panose="02070309020205020404" pitchFamily="49" charset="0"/>
              </a:rPr>
              <a:t>pairs     : (pair)* ;</a:t>
            </a:r>
          </a:p>
          <a:p>
            <a:pPr defTabSz="820738"/>
            <a:r>
              <a:rPr lang="pl-PL" sz="1200" dirty="0">
                <a:latin typeface="Courier New" panose="02070309020205020404" pitchFamily="49" charset="0"/>
                <a:cs typeface="Courier New" panose="02070309020205020404" pitchFamily="49" charset="0"/>
              </a:rPr>
              <a:t>pair      : key EQ </a:t>
            </a:r>
            <a:r>
              <a:rPr lang="pl-PL" sz="1200" dirty="0" smtClean="0">
                <a:latin typeface="Courier New" panose="02070309020205020404" pitchFamily="49" charset="0"/>
                <a:cs typeface="Courier New" panose="02070309020205020404" pitchFamily="49" charset="0"/>
              </a:rPr>
              <a:t>value</a:t>
            </a:r>
            <a:r>
              <a:rPr lang="en-US" sz="1200" dirty="0" smtClean="0">
                <a:latin typeface="Courier New" panose="02070309020205020404" pitchFamily="49" charset="0"/>
                <a:cs typeface="Courier New" panose="02070309020205020404" pitchFamily="49" charset="0"/>
              </a:rPr>
              <a:t> </a:t>
            </a:r>
            <a:r>
              <a:rPr lang="pl-PL" sz="1200" dirty="0" smtClean="0">
                <a:latin typeface="Courier New" panose="02070309020205020404" pitchFamily="49" charset="0"/>
                <a:cs typeface="Courier New" panose="02070309020205020404" pitchFamily="49" charset="0"/>
              </a:rPr>
              <a:t>;</a:t>
            </a:r>
            <a:endParaRPr lang="pl-PL" sz="1200" dirty="0">
              <a:latin typeface="Courier New" panose="02070309020205020404" pitchFamily="49" charset="0"/>
              <a:cs typeface="Courier New" panose="02070309020205020404" pitchFamily="49" charset="0"/>
            </a:endParaRPr>
          </a:p>
          <a:p>
            <a:pPr defTabSz="820738"/>
            <a:r>
              <a:rPr lang="pl-PL" sz="1200" dirty="0">
                <a:latin typeface="Courier New" panose="02070309020205020404" pitchFamily="49" charset="0"/>
                <a:cs typeface="Courier New" panose="02070309020205020404" pitchFamily="49" charset="0"/>
              </a:rPr>
              <a:t>key       : KEY ;</a:t>
            </a:r>
          </a:p>
          <a:p>
            <a:pPr defTabSz="820738"/>
            <a:r>
              <a:rPr lang="pl-PL" sz="1200" dirty="0">
                <a:latin typeface="Courier New" panose="02070309020205020404" pitchFamily="49" charset="0"/>
                <a:cs typeface="Courier New" panose="02070309020205020404" pitchFamily="49" charset="0"/>
              </a:rPr>
              <a:t>value     : VALUE ;	</a:t>
            </a:r>
            <a:endParaRPr lang="en-US" sz="12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146593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4878420" y="1099042"/>
            <a:ext cx="441913" cy="27699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50546" y="2813478"/>
            <a:ext cx="441913" cy="27699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endCxn id="18" idx="0"/>
          </p:cNvCxnSpPr>
          <p:nvPr/>
        </p:nvCxnSpPr>
        <p:spPr>
          <a:xfrm>
            <a:off x="5216185" y="1389055"/>
            <a:ext cx="355318" cy="14244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94263" y="1859634"/>
            <a:ext cx="771237" cy="369332"/>
          </a:xfrm>
          <a:prstGeom prst="rect">
            <a:avLst/>
          </a:prstGeom>
          <a:solidFill>
            <a:srgbClr val="FFFF00"/>
          </a:solidFill>
        </p:spPr>
        <p:txBody>
          <a:bodyPr wrap="none" rtlCol="0">
            <a:spAutoFit/>
          </a:bodyPr>
          <a:lstStyle/>
          <a:p>
            <a:r>
              <a:rPr lang="en-US" dirty="0" smtClean="0"/>
              <a:t>match</a:t>
            </a:r>
            <a:endParaRPr lang="en-US" dirty="0"/>
          </a:p>
        </p:txBody>
      </p:sp>
      <p:sp>
        <p:nvSpPr>
          <p:cNvPr id="5" name="TextBox 4"/>
          <p:cNvSpPr txBox="1"/>
          <p:nvPr/>
        </p:nvSpPr>
        <p:spPr>
          <a:xfrm>
            <a:off x="3632288" y="4615386"/>
            <a:ext cx="3362872" cy="1061829"/>
          </a:xfrm>
          <a:prstGeom prst="rect">
            <a:avLst/>
          </a:prstGeom>
          <a:noFill/>
          <a:ln>
            <a:solidFill>
              <a:schemeClr val="tx1"/>
            </a:solidFill>
          </a:ln>
        </p:spPr>
        <p:txBody>
          <a:bodyPr wrap="square" rtlCol="0">
            <a:spAutoFit/>
          </a:bodyPr>
          <a:lstStyle/>
          <a:p>
            <a:pPr defTabSz="820738"/>
            <a:r>
              <a:rPr lang="en-US" sz="1050" dirty="0">
                <a:latin typeface="Courier New" panose="02070309020205020404" pitchFamily="49" charset="0"/>
                <a:cs typeface="Courier New" panose="02070309020205020404" pitchFamily="49" charset="0"/>
              </a:rPr>
              <a:t>lexer grammar </a:t>
            </a:r>
            <a:r>
              <a:rPr lang="en-US" sz="1050" dirty="0" err="1">
                <a:latin typeface="Courier New" panose="02070309020205020404" pitchFamily="49" charset="0"/>
                <a:cs typeface="Courier New" panose="02070309020205020404" pitchFamily="49" charset="0"/>
              </a:rPr>
              <a:t>MyLexer</a:t>
            </a:r>
            <a:r>
              <a:rPr lang="en-US" sz="1050" dirty="0">
                <a:latin typeface="Courier New" panose="02070309020205020404" pitchFamily="49" charset="0"/>
                <a:cs typeface="Courier New" panose="02070309020205020404" pitchFamily="49" charset="0"/>
              </a:rPr>
              <a:t>;    				</a:t>
            </a:r>
          </a:p>
          <a:p>
            <a:pPr defTabSz="820738"/>
            <a:r>
              <a:rPr lang="en-US" sz="1050" dirty="0">
                <a:latin typeface="Courier New" panose="02070309020205020404" pitchFamily="49" charset="0"/>
                <a:cs typeface="Courier New" panose="02070309020205020404" pitchFamily="49" charset="0"/>
              </a:rPr>
              <a:t>KEY      : ('FirstName' | 'LastName') ;</a:t>
            </a:r>
          </a:p>
          <a:p>
            <a:pPr defTabSz="820738"/>
            <a:r>
              <a:rPr lang="en-US" sz="1050" dirty="0">
                <a:latin typeface="Courier New" panose="02070309020205020404" pitchFamily="49" charset="0"/>
                <a:cs typeface="Courier New" panose="02070309020205020404" pitchFamily="49" charset="0"/>
              </a:rPr>
              <a:t>VALUE    : (~[=\r\n])+ ;</a:t>
            </a:r>
          </a:p>
          <a:p>
            <a:pPr defTabSz="820738"/>
            <a:r>
              <a:rPr lang="en-US" sz="1050" dirty="0">
                <a:latin typeface="Courier New" panose="02070309020205020404" pitchFamily="49" charset="0"/>
                <a:cs typeface="Courier New" panose="02070309020205020404" pitchFamily="49" charset="0"/>
              </a:rPr>
              <a:t>EQ       : '=' ;</a:t>
            </a:r>
          </a:p>
          <a:p>
            <a:pPr defTabSz="820738"/>
            <a:r>
              <a:rPr lang="en-US" sz="1050" dirty="0">
                <a:latin typeface="Courier New" panose="02070309020205020404" pitchFamily="49" charset="0"/>
                <a:cs typeface="Courier New" panose="02070309020205020404" pitchFamily="49" charset="0"/>
              </a:rPr>
              <a:t>WS       : [ \t\r\n]+ -&gt; skip ;</a:t>
            </a:r>
            <a:endParaRPr lang="en-US" sz="1050" i="1" dirty="0">
              <a:latin typeface="Courier New" panose="02070309020205020404" pitchFamily="49" charset="0"/>
              <a:cs typeface="Courier New" panose="02070309020205020404" pitchFamily="49" charset="0"/>
            </a:endParaRPr>
          </a:p>
        </p:txBody>
      </p:sp>
      <p:sp>
        <p:nvSpPr>
          <p:cNvPr id="2" name="Rectangle 1"/>
          <p:cNvSpPr/>
          <p:nvPr/>
        </p:nvSpPr>
        <p:spPr>
          <a:xfrm>
            <a:off x="3936675" y="6397292"/>
            <a:ext cx="2217017" cy="369332"/>
          </a:xfrm>
          <a:prstGeom prst="rect">
            <a:avLst/>
          </a:prstGeom>
        </p:spPr>
        <p:txBody>
          <a:bodyPr wrap="none">
            <a:spAutoFit/>
          </a:bodyPr>
          <a:lstStyle/>
          <a:p>
            <a:r>
              <a:rPr lang="en-US" dirty="0"/>
              <a:t>FirstName=FirstName</a:t>
            </a:r>
          </a:p>
        </p:txBody>
      </p:sp>
      <p:sp>
        <p:nvSpPr>
          <p:cNvPr id="8" name="TextBox 7"/>
          <p:cNvSpPr txBox="1"/>
          <p:nvPr/>
        </p:nvSpPr>
        <p:spPr>
          <a:xfrm>
            <a:off x="5350546" y="3163343"/>
            <a:ext cx="1290041" cy="276999"/>
          </a:xfrm>
          <a:prstGeom prst="rect">
            <a:avLst/>
          </a:prstGeom>
          <a:noFill/>
        </p:spPr>
        <p:txBody>
          <a:bodyPr wrap="square" rtlCol="0">
            <a:spAutoFit/>
          </a:bodyPr>
          <a:lstStyle/>
          <a:p>
            <a:r>
              <a:rPr lang="en-US" sz="1200" dirty="0"/>
              <a:t>(KEY, 'FirstName</a:t>
            </a:r>
            <a:r>
              <a:rPr lang="en-US" sz="1200" dirty="0" smtClean="0"/>
              <a:t>') </a:t>
            </a:r>
            <a:endParaRPr lang="en-US" sz="1200" dirty="0"/>
          </a:p>
        </p:txBody>
      </p:sp>
      <p:sp>
        <p:nvSpPr>
          <p:cNvPr id="6" name="Down Arrow 5"/>
          <p:cNvSpPr/>
          <p:nvPr/>
        </p:nvSpPr>
        <p:spPr>
          <a:xfrm flipV="1">
            <a:off x="4855588" y="5761244"/>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n 21"/>
          <p:cNvSpPr/>
          <p:nvPr/>
        </p:nvSpPr>
        <p:spPr>
          <a:xfrm>
            <a:off x="4624404" y="2287036"/>
            <a:ext cx="726142" cy="15867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flipV="1">
            <a:off x="4812663" y="3873789"/>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69918" y="2477747"/>
            <a:ext cx="1270669" cy="276999"/>
          </a:xfrm>
          <a:prstGeom prst="rect">
            <a:avLst/>
          </a:prstGeom>
        </p:spPr>
        <p:txBody>
          <a:bodyPr wrap="none">
            <a:spAutoFit/>
          </a:bodyPr>
          <a:lstStyle/>
          <a:p>
            <a:r>
              <a:rPr lang="en-US" sz="1200" dirty="0"/>
              <a:t>(KEY, 'FirstName')</a:t>
            </a:r>
          </a:p>
        </p:txBody>
      </p:sp>
      <p:sp>
        <p:nvSpPr>
          <p:cNvPr id="12" name="Rectangle 11"/>
          <p:cNvSpPr/>
          <p:nvPr/>
        </p:nvSpPr>
        <p:spPr>
          <a:xfrm>
            <a:off x="5367216" y="2803287"/>
            <a:ext cx="715902" cy="276999"/>
          </a:xfrm>
          <a:prstGeom prst="rect">
            <a:avLst/>
          </a:prstGeom>
        </p:spPr>
        <p:txBody>
          <a:bodyPr wrap="none">
            <a:spAutoFit/>
          </a:bodyPr>
          <a:lstStyle/>
          <a:p>
            <a:r>
              <a:rPr lang="en-US" sz="1200" dirty="0"/>
              <a:t>(EQ, '=') </a:t>
            </a:r>
          </a:p>
        </p:txBody>
      </p:sp>
      <p:sp>
        <p:nvSpPr>
          <p:cNvPr id="24" name="Down Arrow 23"/>
          <p:cNvSpPr/>
          <p:nvPr/>
        </p:nvSpPr>
        <p:spPr>
          <a:xfrm flipV="1">
            <a:off x="4812663" y="1775041"/>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467993" y="179842"/>
            <a:ext cx="3038963" cy="1569660"/>
          </a:xfrm>
          <a:prstGeom prst="rect">
            <a:avLst/>
          </a:prstGeom>
          <a:noFill/>
          <a:ln>
            <a:solidFill>
              <a:schemeClr val="tx1"/>
            </a:solidFill>
          </a:ln>
        </p:spPr>
        <p:txBody>
          <a:bodyPr wrap="square" rtlCol="0">
            <a:spAutoFit/>
          </a:bodyPr>
          <a:lstStyle/>
          <a:p>
            <a:pPr defTabSz="820738"/>
            <a:r>
              <a:rPr lang="pl-PL" sz="1200" dirty="0">
                <a:latin typeface="Courier New" panose="02070309020205020404" pitchFamily="49" charset="0"/>
                <a:cs typeface="Courier New" panose="02070309020205020404" pitchFamily="49" charset="0"/>
              </a:rPr>
              <a:t>parser grammar MyParser;    			</a:t>
            </a:r>
          </a:p>
          <a:p>
            <a:pPr defTabSz="820738"/>
            <a:r>
              <a:rPr lang="pl-PL" sz="1200" dirty="0">
                <a:latin typeface="Courier New" panose="02070309020205020404" pitchFamily="49" charset="0"/>
                <a:cs typeface="Courier New" panose="02070309020205020404" pitchFamily="49" charset="0"/>
              </a:rPr>
              <a:t>options { tokenVocab=MyLexer; }			</a:t>
            </a:r>
          </a:p>
          <a:p>
            <a:pPr defTabSz="820738"/>
            <a:r>
              <a:rPr lang="pl-PL" sz="1200" dirty="0">
                <a:latin typeface="Courier New" panose="02070309020205020404" pitchFamily="49" charset="0"/>
                <a:cs typeface="Courier New" panose="02070309020205020404" pitchFamily="49" charset="0"/>
              </a:rPr>
              <a:t>pairs     : (pair)* ;</a:t>
            </a:r>
          </a:p>
          <a:p>
            <a:pPr defTabSz="820738"/>
            <a:r>
              <a:rPr lang="pl-PL" sz="1200" dirty="0">
                <a:latin typeface="Courier New" panose="02070309020205020404" pitchFamily="49" charset="0"/>
                <a:cs typeface="Courier New" panose="02070309020205020404" pitchFamily="49" charset="0"/>
              </a:rPr>
              <a:t>pair      : key EQ </a:t>
            </a:r>
            <a:r>
              <a:rPr lang="pl-PL" sz="1200" dirty="0" smtClean="0">
                <a:latin typeface="Courier New" panose="02070309020205020404" pitchFamily="49" charset="0"/>
                <a:cs typeface="Courier New" panose="02070309020205020404" pitchFamily="49" charset="0"/>
              </a:rPr>
              <a:t>value</a:t>
            </a:r>
            <a:r>
              <a:rPr lang="en-US" sz="1200" dirty="0" smtClean="0">
                <a:latin typeface="Courier New" panose="02070309020205020404" pitchFamily="49" charset="0"/>
                <a:cs typeface="Courier New" panose="02070309020205020404" pitchFamily="49" charset="0"/>
              </a:rPr>
              <a:t> </a:t>
            </a:r>
            <a:r>
              <a:rPr lang="pl-PL" sz="1200" dirty="0" smtClean="0">
                <a:latin typeface="Courier New" panose="02070309020205020404" pitchFamily="49" charset="0"/>
                <a:cs typeface="Courier New" panose="02070309020205020404" pitchFamily="49" charset="0"/>
              </a:rPr>
              <a:t>;</a:t>
            </a:r>
            <a:endParaRPr lang="pl-PL" sz="1200" dirty="0">
              <a:latin typeface="Courier New" panose="02070309020205020404" pitchFamily="49" charset="0"/>
              <a:cs typeface="Courier New" panose="02070309020205020404" pitchFamily="49" charset="0"/>
            </a:endParaRPr>
          </a:p>
          <a:p>
            <a:pPr defTabSz="820738"/>
            <a:r>
              <a:rPr lang="pl-PL" sz="1200" dirty="0">
                <a:latin typeface="Courier New" panose="02070309020205020404" pitchFamily="49" charset="0"/>
                <a:cs typeface="Courier New" panose="02070309020205020404" pitchFamily="49" charset="0"/>
              </a:rPr>
              <a:t>key       : KEY ;</a:t>
            </a:r>
          </a:p>
          <a:p>
            <a:pPr defTabSz="820738"/>
            <a:r>
              <a:rPr lang="pl-PL" sz="1200" dirty="0">
                <a:latin typeface="Courier New" panose="02070309020205020404" pitchFamily="49" charset="0"/>
                <a:cs typeface="Courier New" panose="02070309020205020404" pitchFamily="49" charset="0"/>
              </a:rPr>
              <a:t>value     : VALUE ;	</a:t>
            </a:r>
            <a:endParaRPr lang="en-US" sz="12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211214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5273306" y="1100391"/>
            <a:ext cx="531365" cy="29245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362758" y="3173479"/>
            <a:ext cx="441913" cy="27699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endCxn id="21" idx="0"/>
          </p:cNvCxnSpPr>
          <p:nvPr/>
        </p:nvCxnSpPr>
        <p:spPr>
          <a:xfrm>
            <a:off x="5494263" y="1418388"/>
            <a:ext cx="89452" cy="17550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87235" y="1859634"/>
            <a:ext cx="1143133" cy="369332"/>
          </a:xfrm>
          <a:prstGeom prst="rect">
            <a:avLst/>
          </a:prstGeom>
          <a:solidFill>
            <a:srgbClr val="FFFF00"/>
          </a:solidFill>
        </p:spPr>
        <p:txBody>
          <a:bodyPr wrap="none" rtlCol="0">
            <a:spAutoFit/>
          </a:bodyPr>
          <a:lstStyle/>
          <a:p>
            <a:r>
              <a:rPr lang="en-US" dirty="0" smtClean="0"/>
              <a:t>no match!</a:t>
            </a:r>
            <a:endParaRPr lang="en-US" dirty="0"/>
          </a:p>
        </p:txBody>
      </p:sp>
      <p:sp>
        <p:nvSpPr>
          <p:cNvPr id="5" name="TextBox 4"/>
          <p:cNvSpPr txBox="1"/>
          <p:nvPr/>
        </p:nvSpPr>
        <p:spPr>
          <a:xfrm>
            <a:off x="3632288" y="4615386"/>
            <a:ext cx="3362872" cy="1061829"/>
          </a:xfrm>
          <a:prstGeom prst="rect">
            <a:avLst/>
          </a:prstGeom>
          <a:noFill/>
          <a:ln>
            <a:solidFill>
              <a:schemeClr val="tx1"/>
            </a:solidFill>
          </a:ln>
        </p:spPr>
        <p:txBody>
          <a:bodyPr wrap="square" rtlCol="0">
            <a:spAutoFit/>
          </a:bodyPr>
          <a:lstStyle/>
          <a:p>
            <a:pPr defTabSz="820738"/>
            <a:r>
              <a:rPr lang="en-US" sz="1050" dirty="0">
                <a:latin typeface="Courier New" panose="02070309020205020404" pitchFamily="49" charset="0"/>
                <a:cs typeface="Courier New" panose="02070309020205020404" pitchFamily="49" charset="0"/>
              </a:rPr>
              <a:t>lexer grammar </a:t>
            </a:r>
            <a:r>
              <a:rPr lang="en-US" sz="1050" dirty="0" err="1">
                <a:latin typeface="Courier New" panose="02070309020205020404" pitchFamily="49" charset="0"/>
                <a:cs typeface="Courier New" panose="02070309020205020404" pitchFamily="49" charset="0"/>
              </a:rPr>
              <a:t>MyLexer</a:t>
            </a:r>
            <a:r>
              <a:rPr lang="en-US" sz="1050" dirty="0">
                <a:latin typeface="Courier New" panose="02070309020205020404" pitchFamily="49" charset="0"/>
                <a:cs typeface="Courier New" panose="02070309020205020404" pitchFamily="49" charset="0"/>
              </a:rPr>
              <a:t>;    				</a:t>
            </a:r>
          </a:p>
          <a:p>
            <a:pPr defTabSz="820738"/>
            <a:r>
              <a:rPr lang="en-US" sz="1050" dirty="0">
                <a:latin typeface="Courier New" panose="02070309020205020404" pitchFamily="49" charset="0"/>
                <a:cs typeface="Courier New" panose="02070309020205020404" pitchFamily="49" charset="0"/>
              </a:rPr>
              <a:t>KEY      : ('FirstName' | 'LastName') ;</a:t>
            </a:r>
          </a:p>
          <a:p>
            <a:pPr defTabSz="820738"/>
            <a:r>
              <a:rPr lang="en-US" sz="1050" dirty="0">
                <a:latin typeface="Courier New" panose="02070309020205020404" pitchFamily="49" charset="0"/>
                <a:cs typeface="Courier New" panose="02070309020205020404" pitchFamily="49" charset="0"/>
              </a:rPr>
              <a:t>VALUE    : (~[=\r\n])+ ;</a:t>
            </a:r>
          </a:p>
          <a:p>
            <a:pPr defTabSz="820738"/>
            <a:r>
              <a:rPr lang="en-US" sz="1050" dirty="0">
                <a:latin typeface="Courier New" panose="02070309020205020404" pitchFamily="49" charset="0"/>
                <a:cs typeface="Courier New" panose="02070309020205020404" pitchFamily="49" charset="0"/>
              </a:rPr>
              <a:t>EQ       : '=' ;</a:t>
            </a:r>
          </a:p>
          <a:p>
            <a:pPr defTabSz="820738"/>
            <a:r>
              <a:rPr lang="en-US" sz="1050" dirty="0">
                <a:latin typeface="Courier New" panose="02070309020205020404" pitchFamily="49" charset="0"/>
                <a:cs typeface="Courier New" panose="02070309020205020404" pitchFamily="49" charset="0"/>
              </a:rPr>
              <a:t>WS       : [ \t\r\n]+ -&gt; skip ;</a:t>
            </a:r>
            <a:endParaRPr lang="en-US" sz="1050" i="1" dirty="0">
              <a:latin typeface="Courier New" panose="02070309020205020404" pitchFamily="49" charset="0"/>
              <a:cs typeface="Courier New" panose="02070309020205020404" pitchFamily="49" charset="0"/>
            </a:endParaRPr>
          </a:p>
        </p:txBody>
      </p:sp>
      <p:sp>
        <p:nvSpPr>
          <p:cNvPr id="2" name="Rectangle 1"/>
          <p:cNvSpPr/>
          <p:nvPr/>
        </p:nvSpPr>
        <p:spPr>
          <a:xfrm>
            <a:off x="3936675" y="6397292"/>
            <a:ext cx="2217017" cy="369332"/>
          </a:xfrm>
          <a:prstGeom prst="rect">
            <a:avLst/>
          </a:prstGeom>
        </p:spPr>
        <p:txBody>
          <a:bodyPr wrap="none">
            <a:spAutoFit/>
          </a:bodyPr>
          <a:lstStyle/>
          <a:p>
            <a:r>
              <a:rPr lang="en-US" dirty="0"/>
              <a:t>FirstName=FirstName</a:t>
            </a:r>
          </a:p>
        </p:txBody>
      </p:sp>
      <p:sp>
        <p:nvSpPr>
          <p:cNvPr id="8" name="TextBox 7"/>
          <p:cNvSpPr txBox="1"/>
          <p:nvPr/>
        </p:nvSpPr>
        <p:spPr>
          <a:xfrm>
            <a:off x="5350546" y="3163343"/>
            <a:ext cx="1290041" cy="276999"/>
          </a:xfrm>
          <a:prstGeom prst="rect">
            <a:avLst/>
          </a:prstGeom>
          <a:noFill/>
        </p:spPr>
        <p:txBody>
          <a:bodyPr wrap="square" rtlCol="0">
            <a:spAutoFit/>
          </a:bodyPr>
          <a:lstStyle/>
          <a:p>
            <a:r>
              <a:rPr lang="en-US" sz="1200" dirty="0"/>
              <a:t>(KEY, 'FirstName</a:t>
            </a:r>
            <a:r>
              <a:rPr lang="en-US" sz="1200" dirty="0" smtClean="0"/>
              <a:t>') </a:t>
            </a:r>
            <a:endParaRPr lang="en-US" sz="1200" dirty="0"/>
          </a:p>
        </p:txBody>
      </p:sp>
      <p:sp>
        <p:nvSpPr>
          <p:cNvPr id="6" name="Down Arrow 5"/>
          <p:cNvSpPr/>
          <p:nvPr/>
        </p:nvSpPr>
        <p:spPr>
          <a:xfrm flipV="1">
            <a:off x="4855588" y="5761244"/>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n 21"/>
          <p:cNvSpPr/>
          <p:nvPr/>
        </p:nvSpPr>
        <p:spPr>
          <a:xfrm>
            <a:off x="4624404" y="2287036"/>
            <a:ext cx="726142" cy="15867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flipV="1">
            <a:off x="4812663" y="3873789"/>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69918" y="2477747"/>
            <a:ext cx="1270669" cy="276999"/>
          </a:xfrm>
          <a:prstGeom prst="rect">
            <a:avLst/>
          </a:prstGeom>
        </p:spPr>
        <p:txBody>
          <a:bodyPr wrap="none">
            <a:spAutoFit/>
          </a:bodyPr>
          <a:lstStyle/>
          <a:p>
            <a:r>
              <a:rPr lang="en-US" sz="1200" dirty="0"/>
              <a:t>(KEY, 'FirstName')</a:t>
            </a:r>
          </a:p>
        </p:txBody>
      </p:sp>
      <p:sp>
        <p:nvSpPr>
          <p:cNvPr id="12" name="Rectangle 11"/>
          <p:cNvSpPr/>
          <p:nvPr/>
        </p:nvSpPr>
        <p:spPr>
          <a:xfrm>
            <a:off x="5367216" y="2803287"/>
            <a:ext cx="715902" cy="276999"/>
          </a:xfrm>
          <a:prstGeom prst="rect">
            <a:avLst/>
          </a:prstGeom>
        </p:spPr>
        <p:txBody>
          <a:bodyPr wrap="none">
            <a:spAutoFit/>
          </a:bodyPr>
          <a:lstStyle/>
          <a:p>
            <a:r>
              <a:rPr lang="en-US" sz="1200" dirty="0"/>
              <a:t>(EQ, '=') </a:t>
            </a:r>
          </a:p>
        </p:txBody>
      </p:sp>
      <p:sp>
        <p:nvSpPr>
          <p:cNvPr id="24" name="Down Arrow 23"/>
          <p:cNvSpPr/>
          <p:nvPr/>
        </p:nvSpPr>
        <p:spPr>
          <a:xfrm flipV="1">
            <a:off x="4812663" y="1775041"/>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467993" y="179842"/>
            <a:ext cx="3038963" cy="1569660"/>
          </a:xfrm>
          <a:prstGeom prst="rect">
            <a:avLst/>
          </a:prstGeom>
          <a:noFill/>
          <a:ln>
            <a:solidFill>
              <a:schemeClr val="tx1"/>
            </a:solidFill>
          </a:ln>
        </p:spPr>
        <p:txBody>
          <a:bodyPr wrap="square" rtlCol="0">
            <a:spAutoFit/>
          </a:bodyPr>
          <a:lstStyle/>
          <a:p>
            <a:pPr defTabSz="820738"/>
            <a:r>
              <a:rPr lang="pl-PL" sz="1200" dirty="0">
                <a:latin typeface="Courier New" panose="02070309020205020404" pitchFamily="49" charset="0"/>
                <a:cs typeface="Courier New" panose="02070309020205020404" pitchFamily="49" charset="0"/>
              </a:rPr>
              <a:t>parser grammar MyParser;    			</a:t>
            </a:r>
          </a:p>
          <a:p>
            <a:pPr defTabSz="820738"/>
            <a:r>
              <a:rPr lang="pl-PL" sz="1200" dirty="0">
                <a:latin typeface="Courier New" panose="02070309020205020404" pitchFamily="49" charset="0"/>
                <a:cs typeface="Courier New" panose="02070309020205020404" pitchFamily="49" charset="0"/>
              </a:rPr>
              <a:t>options { tokenVocab=MyLexer; }			</a:t>
            </a:r>
          </a:p>
          <a:p>
            <a:pPr defTabSz="820738"/>
            <a:r>
              <a:rPr lang="pl-PL" sz="1200" dirty="0">
                <a:latin typeface="Courier New" panose="02070309020205020404" pitchFamily="49" charset="0"/>
                <a:cs typeface="Courier New" panose="02070309020205020404" pitchFamily="49" charset="0"/>
              </a:rPr>
              <a:t>pairs     : (pair)* ;</a:t>
            </a:r>
          </a:p>
          <a:p>
            <a:pPr defTabSz="820738"/>
            <a:r>
              <a:rPr lang="pl-PL" sz="1200" dirty="0">
                <a:latin typeface="Courier New" panose="02070309020205020404" pitchFamily="49" charset="0"/>
                <a:cs typeface="Courier New" panose="02070309020205020404" pitchFamily="49" charset="0"/>
              </a:rPr>
              <a:t>pair      : key EQ </a:t>
            </a:r>
            <a:r>
              <a:rPr lang="pl-PL" sz="1200" dirty="0" smtClean="0">
                <a:latin typeface="Courier New" panose="02070309020205020404" pitchFamily="49" charset="0"/>
                <a:cs typeface="Courier New" panose="02070309020205020404" pitchFamily="49" charset="0"/>
              </a:rPr>
              <a:t>value</a:t>
            </a:r>
            <a:r>
              <a:rPr lang="en-US" sz="1200" dirty="0" smtClean="0">
                <a:latin typeface="Courier New" panose="02070309020205020404" pitchFamily="49" charset="0"/>
                <a:cs typeface="Courier New" panose="02070309020205020404" pitchFamily="49" charset="0"/>
              </a:rPr>
              <a:t> </a:t>
            </a:r>
            <a:r>
              <a:rPr lang="pl-PL" sz="1200" dirty="0" smtClean="0">
                <a:latin typeface="Courier New" panose="02070309020205020404" pitchFamily="49" charset="0"/>
                <a:cs typeface="Courier New" panose="02070309020205020404" pitchFamily="49" charset="0"/>
              </a:rPr>
              <a:t>;</a:t>
            </a:r>
            <a:endParaRPr lang="pl-PL" sz="1200" dirty="0">
              <a:latin typeface="Courier New" panose="02070309020205020404" pitchFamily="49" charset="0"/>
              <a:cs typeface="Courier New" panose="02070309020205020404" pitchFamily="49" charset="0"/>
            </a:endParaRPr>
          </a:p>
          <a:p>
            <a:pPr defTabSz="820738"/>
            <a:r>
              <a:rPr lang="pl-PL" sz="1200" dirty="0">
                <a:latin typeface="Courier New" panose="02070309020205020404" pitchFamily="49" charset="0"/>
                <a:cs typeface="Courier New" panose="02070309020205020404" pitchFamily="49" charset="0"/>
              </a:rPr>
              <a:t>key       : KEY ;</a:t>
            </a:r>
          </a:p>
          <a:p>
            <a:pPr defTabSz="820738"/>
            <a:r>
              <a:rPr lang="pl-PL" sz="1200" dirty="0">
                <a:latin typeface="Courier New" panose="02070309020205020404" pitchFamily="49" charset="0"/>
                <a:cs typeface="Courier New" panose="02070309020205020404" pitchFamily="49" charset="0"/>
              </a:rPr>
              <a:t>value     : VALUE ;	</a:t>
            </a:r>
            <a:endParaRPr lang="en-US" sz="12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5658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970590" y="3518845"/>
            <a:ext cx="578449"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74385" y="3526865"/>
            <a:ext cx="522849"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Data flow of a language recognizer</a:t>
            </a:r>
            <a:endParaRPr lang="en-US" dirty="0"/>
          </a:p>
        </p:txBody>
      </p:sp>
      <p:sp>
        <p:nvSpPr>
          <p:cNvPr id="4" name="TextBox 3"/>
          <p:cNvSpPr txBox="1"/>
          <p:nvPr/>
        </p:nvSpPr>
        <p:spPr>
          <a:xfrm>
            <a:off x="1653986" y="3141493"/>
            <a:ext cx="680827" cy="369332"/>
          </a:xfrm>
          <a:prstGeom prst="rect">
            <a:avLst/>
          </a:prstGeom>
          <a:noFill/>
        </p:spPr>
        <p:txBody>
          <a:bodyPr wrap="none" rtlCol="0">
            <a:spAutoFit/>
          </a:bodyPr>
          <a:lstStyle/>
          <a:p>
            <a:r>
              <a:rPr lang="en-US" dirty="0" smtClean="0"/>
              <a:t>chars</a:t>
            </a:r>
            <a:endParaRPr lang="en-US" dirty="0"/>
          </a:p>
        </p:txBody>
      </p:sp>
      <p:sp>
        <p:nvSpPr>
          <p:cNvPr id="5" name="TextBox 4"/>
          <p:cNvSpPr txBox="1"/>
          <p:nvPr/>
        </p:nvSpPr>
        <p:spPr>
          <a:xfrm>
            <a:off x="1392729" y="3526865"/>
            <a:ext cx="1269643" cy="369332"/>
          </a:xfrm>
          <a:prstGeom prst="rect">
            <a:avLst/>
          </a:prstGeom>
          <a:noFill/>
        </p:spPr>
        <p:txBody>
          <a:bodyPr wrap="none" rtlCol="0">
            <a:spAutoFit/>
          </a:bodyPr>
          <a:lstStyle/>
          <a:p>
            <a:r>
              <a:rPr lang="en-US" dirty="0" smtClean="0"/>
              <a:t>Hello Roger</a:t>
            </a:r>
            <a:endParaRPr lang="en-US" dirty="0"/>
          </a:p>
        </p:txBody>
      </p:sp>
      <p:sp>
        <p:nvSpPr>
          <p:cNvPr id="6" name="Right Arrow 5"/>
          <p:cNvSpPr/>
          <p:nvPr/>
        </p:nvSpPr>
        <p:spPr>
          <a:xfrm>
            <a:off x="2911288" y="3526865"/>
            <a:ext cx="266700" cy="369332"/>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17688" y="3526865"/>
            <a:ext cx="763351" cy="369332"/>
          </a:xfrm>
          <a:prstGeom prst="rect">
            <a:avLst/>
          </a:prstGeom>
          <a:noFill/>
        </p:spPr>
        <p:txBody>
          <a:bodyPr wrap="none" rtlCol="0">
            <a:spAutoFit/>
          </a:bodyPr>
          <a:lstStyle/>
          <a:p>
            <a:r>
              <a:rPr lang="en-US" b="1" dirty="0" smtClean="0"/>
              <a:t>LEXER</a:t>
            </a:r>
            <a:endParaRPr lang="en-US" b="1" dirty="0"/>
          </a:p>
        </p:txBody>
      </p:sp>
      <p:sp>
        <p:nvSpPr>
          <p:cNvPr id="8" name="TextBox 7"/>
          <p:cNvSpPr txBox="1"/>
          <p:nvPr/>
        </p:nvSpPr>
        <p:spPr>
          <a:xfrm>
            <a:off x="4301028" y="3526865"/>
            <a:ext cx="1322542" cy="369332"/>
          </a:xfrm>
          <a:prstGeom prst="rect">
            <a:avLst/>
          </a:prstGeom>
          <a:noFill/>
        </p:spPr>
        <p:txBody>
          <a:bodyPr wrap="none" rtlCol="0">
            <a:spAutoFit/>
          </a:bodyPr>
          <a:lstStyle/>
          <a:p>
            <a:r>
              <a:rPr lang="en-US" dirty="0" smtClean="0"/>
              <a:t>Hello  Roger</a:t>
            </a:r>
            <a:endParaRPr lang="en-US" dirty="0"/>
          </a:p>
        </p:txBody>
      </p:sp>
      <p:sp>
        <p:nvSpPr>
          <p:cNvPr id="11" name="TextBox 10"/>
          <p:cNvSpPr txBox="1"/>
          <p:nvPr/>
        </p:nvSpPr>
        <p:spPr>
          <a:xfrm>
            <a:off x="4442515" y="3141493"/>
            <a:ext cx="804964" cy="369332"/>
          </a:xfrm>
          <a:prstGeom prst="rect">
            <a:avLst/>
          </a:prstGeom>
          <a:noFill/>
        </p:spPr>
        <p:txBody>
          <a:bodyPr wrap="none" rtlCol="0">
            <a:spAutoFit/>
          </a:bodyPr>
          <a:lstStyle/>
          <a:p>
            <a:r>
              <a:rPr lang="en-US" dirty="0" smtClean="0"/>
              <a:t>tokens</a:t>
            </a:r>
            <a:endParaRPr lang="en-US" dirty="0"/>
          </a:p>
        </p:txBody>
      </p:sp>
      <p:sp>
        <p:nvSpPr>
          <p:cNvPr id="12" name="Right Arrow 11"/>
          <p:cNvSpPr/>
          <p:nvPr/>
        </p:nvSpPr>
        <p:spPr>
          <a:xfrm>
            <a:off x="5742722" y="3518845"/>
            <a:ext cx="266700" cy="369332"/>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149122" y="3518845"/>
            <a:ext cx="910570" cy="369332"/>
          </a:xfrm>
          <a:prstGeom prst="rect">
            <a:avLst/>
          </a:prstGeom>
          <a:noFill/>
        </p:spPr>
        <p:txBody>
          <a:bodyPr wrap="none" rtlCol="0">
            <a:spAutoFit/>
          </a:bodyPr>
          <a:lstStyle/>
          <a:p>
            <a:r>
              <a:rPr lang="en-US" b="1" dirty="0" smtClean="0"/>
              <a:t>PARSER</a:t>
            </a:r>
            <a:endParaRPr lang="en-US" b="1" dirty="0"/>
          </a:p>
        </p:txBody>
      </p:sp>
      <p:sp>
        <p:nvSpPr>
          <p:cNvPr id="14" name="Right Arrow 13"/>
          <p:cNvSpPr/>
          <p:nvPr/>
        </p:nvSpPr>
        <p:spPr>
          <a:xfrm>
            <a:off x="7199392" y="3510825"/>
            <a:ext cx="266700" cy="369332"/>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999639" y="3028890"/>
            <a:ext cx="997068" cy="369332"/>
          </a:xfrm>
          <a:prstGeom prst="rect">
            <a:avLst/>
          </a:prstGeom>
          <a:noFill/>
        </p:spPr>
        <p:txBody>
          <a:bodyPr wrap="none" rtlCol="0">
            <a:spAutoFit/>
          </a:bodyPr>
          <a:lstStyle/>
          <a:p>
            <a:r>
              <a:rPr lang="en-US" dirty="0" smtClean="0"/>
              <a:t>message</a:t>
            </a:r>
            <a:endParaRPr lang="en-US" dirty="0"/>
          </a:p>
        </p:txBody>
      </p:sp>
      <p:sp>
        <p:nvSpPr>
          <p:cNvPr id="16" name="TextBox 15"/>
          <p:cNvSpPr txBox="1"/>
          <p:nvPr/>
        </p:nvSpPr>
        <p:spPr>
          <a:xfrm>
            <a:off x="7672451" y="3880157"/>
            <a:ext cx="1652760" cy="369332"/>
          </a:xfrm>
          <a:prstGeom prst="rect">
            <a:avLst/>
          </a:prstGeom>
          <a:noFill/>
        </p:spPr>
        <p:txBody>
          <a:bodyPr wrap="none" rtlCol="0">
            <a:spAutoFit/>
          </a:bodyPr>
          <a:lstStyle/>
          <a:p>
            <a:r>
              <a:rPr lang="en-US" dirty="0" smtClean="0"/>
              <a:t>hello 	Roger</a:t>
            </a:r>
            <a:endParaRPr lang="en-US" dirty="0"/>
          </a:p>
        </p:txBody>
      </p:sp>
      <p:cxnSp>
        <p:nvCxnSpPr>
          <p:cNvPr id="18" name="Straight Connector 17"/>
          <p:cNvCxnSpPr>
            <a:stCxn id="15" idx="2"/>
          </p:cNvCxnSpPr>
          <p:nvPr/>
        </p:nvCxnSpPr>
        <p:spPr>
          <a:xfrm flipH="1">
            <a:off x="7961335" y="3398222"/>
            <a:ext cx="536838" cy="45446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15" idx="2"/>
          </p:cNvCxnSpPr>
          <p:nvPr/>
        </p:nvCxnSpPr>
        <p:spPr>
          <a:xfrm>
            <a:off x="8498173" y="3398222"/>
            <a:ext cx="364103" cy="497975"/>
          </a:xfrm>
          <a:prstGeom prst="line">
            <a:avLst/>
          </a:prstGeom>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2993547" y="3028890"/>
            <a:ext cx="4259828" cy="1348935"/>
          </a:xfrm>
          <a:prstGeom prst="roundRect">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901986" y="4064823"/>
            <a:ext cx="2107436" cy="369332"/>
          </a:xfrm>
          <a:prstGeom prst="rect">
            <a:avLst/>
          </a:prstGeom>
          <a:noFill/>
        </p:spPr>
        <p:txBody>
          <a:bodyPr wrap="none" rtlCol="0">
            <a:spAutoFit/>
          </a:bodyPr>
          <a:lstStyle/>
          <a:p>
            <a:r>
              <a:rPr lang="en-US" dirty="0" smtClean="0"/>
              <a:t>Language recognizer</a:t>
            </a:r>
            <a:endParaRPr lang="en-US" dirty="0"/>
          </a:p>
        </p:txBody>
      </p:sp>
      <p:sp>
        <p:nvSpPr>
          <p:cNvPr id="23" name="TextBox 22"/>
          <p:cNvSpPr txBox="1"/>
          <p:nvPr/>
        </p:nvSpPr>
        <p:spPr>
          <a:xfrm>
            <a:off x="7847321" y="2546955"/>
            <a:ext cx="1301703" cy="369332"/>
          </a:xfrm>
          <a:prstGeom prst="rect">
            <a:avLst/>
          </a:prstGeom>
          <a:noFill/>
        </p:spPr>
        <p:txBody>
          <a:bodyPr wrap="none" rtlCol="0">
            <a:spAutoFit/>
          </a:bodyPr>
          <a:lstStyle/>
          <a:p>
            <a:r>
              <a:rPr lang="en-US" b="1" dirty="0" smtClean="0"/>
              <a:t>PARSE TREE</a:t>
            </a:r>
            <a:endParaRPr lang="en-US" b="1" dirty="0"/>
          </a:p>
        </p:txBody>
      </p:sp>
    </p:spTree>
    <p:extLst>
      <p:ext uri="{BB962C8B-B14F-4D97-AF65-F5344CB8AC3E}">
        <p14:creationId xmlns:p14="http://schemas.microsoft.com/office/powerpoint/2010/main" val="33982613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48164" y="968473"/>
            <a:ext cx="2308916" cy="646331"/>
          </a:xfrm>
          <a:prstGeom prst="rect">
            <a:avLst/>
          </a:prstGeom>
          <a:ln>
            <a:solidFill>
              <a:schemeClr val="bg1">
                <a:lumMod val="65000"/>
              </a:schemeClr>
            </a:solidFill>
          </a:ln>
        </p:spPr>
        <p:txBody>
          <a:bodyPr wrap="square">
            <a:spAutoFit/>
          </a:bodyPr>
          <a:lstStyle/>
          <a:p>
            <a:r>
              <a:rPr lang="en-US" dirty="0" smtClean="0"/>
              <a:t>FirstName=FirstName</a:t>
            </a:r>
            <a:endParaRPr lang="en-US" dirty="0"/>
          </a:p>
          <a:p>
            <a:r>
              <a:rPr lang="en-US" dirty="0"/>
              <a:t>LastName=Smith</a:t>
            </a:r>
          </a:p>
        </p:txBody>
      </p:sp>
      <p:sp>
        <p:nvSpPr>
          <p:cNvPr id="4" name="TextBox 3"/>
          <p:cNvSpPr txBox="1"/>
          <p:nvPr/>
        </p:nvSpPr>
        <p:spPr>
          <a:xfrm>
            <a:off x="4148164" y="659372"/>
            <a:ext cx="986745" cy="369332"/>
          </a:xfrm>
          <a:prstGeom prst="rect">
            <a:avLst/>
          </a:prstGeom>
          <a:noFill/>
        </p:spPr>
        <p:txBody>
          <a:bodyPr wrap="none" rtlCol="0">
            <a:spAutoFit/>
          </a:bodyPr>
          <a:lstStyle/>
          <a:p>
            <a:r>
              <a:rPr lang="en-US" dirty="0" smtClean="0"/>
              <a:t>input.txt</a:t>
            </a:r>
            <a:endParaRPr lang="en-US" dirty="0"/>
          </a:p>
        </p:txBody>
      </p:sp>
      <p:sp>
        <p:nvSpPr>
          <p:cNvPr id="5" name="Rectangle 4"/>
          <p:cNvSpPr/>
          <p:nvPr/>
        </p:nvSpPr>
        <p:spPr>
          <a:xfrm>
            <a:off x="4247028" y="2109780"/>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6" name="Straight Arrow Connector 5"/>
          <p:cNvCxnSpPr>
            <a:endCxn id="5" idx="0"/>
          </p:cNvCxnSpPr>
          <p:nvPr/>
        </p:nvCxnSpPr>
        <p:spPr>
          <a:xfrm flipH="1">
            <a:off x="5302623" y="1676788"/>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H="1">
            <a:off x="5302623" y="2809027"/>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Left Brace 8"/>
          <p:cNvSpPr/>
          <p:nvPr/>
        </p:nvSpPr>
        <p:spPr>
          <a:xfrm rot="16200000">
            <a:off x="4307215" y="4533174"/>
            <a:ext cx="585200" cy="12382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232823" y="5614004"/>
            <a:ext cx="733983" cy="369332"/>
          </a:xfrm>
          <a:prstGeom prst="rect">
            <a:avLst/>
          </a:prstGeom>
          <a:solidFill>
            <a:srgbClr val="FFFF00"/>
          </a:solidFill>
        </p:spPr>
        <p:txBody>
          <a:bodyPr wrap="none" rtlCol="0">
            <a:spAutoFit/>
          </a:bodyPr>
          <a:lstStyle/>
          <a:p>
            <a:r>
              <a:rPr lang="en-US" dirty="0" smtClean="0"/>
              <a:t>error!</a:t>
            </a:r>
            <a:endParaRPr lang="en-US" dirty="0"/>
          </a:p>
        </p:txBody>
      </p:sp>
      <p:pic>
        <p:nvPicPr>
          <p:cNvPr id="2" name="Picture 1"/>
          <p:cNvPicPr>
            <a:picLocks noChangeAspect="1"/>
          </p:cNvPicPr>
          <p:nvPr/>
        </p:nvPicPr>
        <p:blipFill rotWithShape="1">
          <a:blip r:embed="rId2"/>
          <a:srcRect l="28412" t="5600" r="7972" b="58880"/>
          <a:stretch/>
        </p:blipFill>
        <p:spPr>
          <a:xfrm>
            <a:off x="3090916" y="3281143"/>
            <a:ext cx="4423411" cy="1691640"/>
          </a:xfrm>
          <a:prstGeom prst="rect">
            <a:avLst/>
          </a:prstGeom>
        </p:spPr>
      </p:pic>
    </p:spTree>
    <p:extLst>
      <p:ext uri="{BB962C8B-B14F-4D97-AF65-F5344CB8AC3E}">
        <p14:creationId xmlns:p14="http://schemas.microsoft.com/office/powerpoint/2010/main" val="215012548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we solve the problem?</a:t>
            </a:r>
            <a:endParaRPr lang="en-US" dirty="0"/>
          </a:p>
        </p:txBody>
      </p:sp>
      <p:sp>
        <p:nvSpPr>
          <p:cNvPr id="6" name="TextBox 5"/>
          <p:cNvSpPr txBox="1"/>
          <p:nvPr/>
        </p:nvSpPr>
        <p:spPr>
          <a:xfrm>
            <a:off x="2133848" y="2188229"/>
            <a:ext cx="5172388" cy="2062103"/>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parser grammar MyParser;    			</a:t>
            </a:r>
          </a:p>
          <a:p>
            <a:pPr defTabSz="820738"/>
            <a:r>
              <a:rPr lang="pl-PL" sz="1600" dirty="0" smtClean="0">
                <a:latin typeface="Courier New" panose="02070309020205020404" pitchFamily="49" charset="0"/>
                <a:cs typeface="Courier New" panose="02070309020205020404" pitchFamily="49" charset="0"/>
              </a:rPr>
              <a:t>options </a:t>
            </a:r>
            <a:r>
              <a:rPr lang="pl-PL" sz="1600" dirty="0">
                <a:latin typeface="Courier New" panose="02070309020205020404" pitchFamily="49" charset="0"/>
                <a:cs typeface="Courier New" panose="02070309020205020404" pitchFamily="49" charset="0"/>
              </a:rPr>
              <a:t>{ tokenVocab=MyLexer; }			</a:t>
            </a:r>
          </a:p>
          <a:p>
            <a:pPr defTabSz="820738"/>
            <a:r>
              <a:rPr lang="pl-PL" sz="1600" dirty="0" smtClean="0">
                <a:latin typeface="Courier New" panose="02070309020205020404" pitchFamily="49" charset="0"/>
                <a:cs typeface="Courier New" panose="02070309020205020404" pitchFamily="49" charset="0"/>
              </a:rPr>
              <a:t>pairs     </a:t>
            </a:r>
            <a:r>
              <a:rPr lang="pl-PL" sz="1600" dirty="0">
                <a:latin typeface="Courier New" panose="02070309020205020404" pitchFamily="49" charset="0"/>
                <a:cs typeface="Courier New" panose="02070309020205020404" pitchFamily="49" charset="0"/>
              </a:rPr>
              <a:t>: (pair)* ;</a:t>
            </a:r>
          </a:p>
          <a:p>
            <a:pPr defTabSz="820738"/>
            <a:r>
              <a:rPr lang="pl-PL" sz="1600" dirty="0">
                <a:latin typeface="Courier New" panose="02070309020205020404" pitchFamily="49" charset="0"/>
                <a:cs typeface="Courier New" panose="02070309020205020404" pitchFamily="49" charset="0"/>
              </a:rPr>
              <a:t>pair      : key EQ value </a:t>
            </a:r>
            <a:r>
              <a:rPr lang="pl-PL" sz="1600" dirty="0" smtClean="0">
                <a:latin typeface="Courier New" panose="02070309020205020404" pitchFamily="49" charset="0"/>
                <a:cs typeface="Courier New" panose="02070309020205020404" pitchFamily="49" charset="0"/>
              </a:rPr>
              <a:t>;</a:t>
            </a:r>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key       : KEY ;</a:t>
            </a:r>
          </a:p>
          <a:p>
            <a:pPr defTabSz="820738"/>
            <a:r>
              <a:rPr lang="pl-PL" sz="1600" dirty="0">
                <a:latin typeface="Courier New" panose="02070309020205020404" pitchFamily="49" charset="0"/>
                <a:cs typeface="Courier New" panose="02070309020205020404" pitchFamily="49" charset="0"/>
              </a:rPr>
              <a:t>value     : VALUE ;	</a:t>
            </a:r>
            <a:endParaRPr lang="en-US" i="1" dirty="0" smtClean="0">
              <a:latin typeface="Courier New" panose="02070309020205020404" pitchFamily="49" charset="0"/>
              <a:cs typeface="Courier New" panose="02070309020205020404" pitchFamily="49" charset="0"/>
            </a:endParaRPr>
          </a:p>
        </p:txBody>
      </p:sp>
      <p:sp>
        <p:nvSpPr>
          <p:cNvPr id="2" name="TextBox 1"/>
          <p:cNvSpPr txBox="1"/>
          <p:nvPr/>
        </p:nvSpPr>
        <p:spPr>
          <a:xfrm>
            <a:off x="2366682" y="4378541"/>
            <a:ext cx="4083297" cy="646331"/>
          </a:xfrm>
          <a:prstGeom prst="rect">
            <a:avLst/>
          </a:prstGeom>
          <a:noFill/>
        </p:spPr>
        <p:txBody>
          <a:bodyPr wrap="none" rtlCol="0">
            <a:spAutoFit/>
          </a:bodyPr>
          <a:lstStyle/>
          <a:p>
            <a:r>
              <a:rPr lang="en-US" b="1" dirty="0" smtClean="0">
                <a:solidFill>
                  <a:srgbClr val="92D050"/>
                </a:solidFill>
              </a:rPr>
              <a:t>Hint</a:t>
            </a:r>
            <a:r>
              <a:rPr lang="en-US" dirty="0" smtClean="0"/>
              <a:t>: need to modify the </a:t>
            </a:r>
            <a:r>
              <a:rPr lang="en-US" u="sng" dirty="0" smtClean="0"/>
              <a:t>parser grammar</a:t>
            </a:r>
            <a:r>
              <a:rPr lang="en-US" dirty="0" smtClean="0"/>
              <a:t>.</a:t>
            </a:r>
          </a:p>
          <a:p>
            <a:r>
              <a:rPr lang="en-US" dirty="0" smtClean="0"/>
              <a:t>Leave the lexer grammar alone.</a:t>
            </a:r>
            <a:endParaRPr lang="en-US" dirty="0"/>
          </a:p>
        </p:txBody>
      </p:sp>
    </p:spTree>
    <p:extLst>
      <p:ext uri="{BB962C8B-B14F-4D97-AF65-F5344CB8AC3E}">
        <p14:creationId xmlns:p14="http://schemas.microsoft.com/office/powerpoint/2010/main" val="105279135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33848" y="2188229"/>
            <a:ext cx="5172388" cy="2062103"/>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parser grammar MyParser;    			</a:t>
            </a:r>
          </a:p>
          <a:p>
            <a:pPr defTabSz="820738"/>
            <a:r>
              <a:rPr lang="pl-PL" sz="1600" dirty="0" smtClean="0">
                <a:latin typeface="Courier New" panose="02070309020205020404" pitchFamily="49" charset="0"/>
                <a:cs typeface="Courier New" panose="02070309020205020404" pitchFamily="49" charset="0"/>
              </a:rPr>
              <a:t>options </a:t>
            </a:r>
            <a:r>
              <a:rPr lang="pl-PL" sz="1600" dirty="0">
                <a:latin typeface="Courier New" panose="02070309020205020404" pitchFamily="49" charset="0"/>
                <a:cs typeface="Courier New" panose="02070309020205020404" pitchFamily="49" charset="0"/>
              </a:rPr>
              <a:t>{ tokenVocab=MyLexer; }			</a:t>
            </a:r>
          </a:p>
          <a:p>
            <a:pPr defTabSz="820738"/>
            <a:r>
              <a:rPr lang="pl-PL" sz="1600" dirty="0" smtClean="0">
                <a:latin typeface="Courier New" panose="02070309020205020404" pitchFamily="49" charset="0"/>
                <a:cs typeface="Courier New" panose="02070309020205020404" pitchFamily="49" charset="0"/>
              </a:rPr>
              <a:t>pairs     </a:t>
            </a:r>
            <a:r>
              <a:rPr lang="pl-PL" sz="1600" dirty="0">
                <a:latin typeface="Courier New" panose="02070309020205020404" pitchFamily="49" charset="0"/>
                <a:cs typeface="Courier New" panose="02070309020205020404" pitchFamily="49" charset="0"/>
              </a:rPr>
              <a:t>: (pair)* ;</a:t>
            </a:r>
          </a:p>
          <a:p>
            <a:pPr defTabSz="820738"/>
            <a:r>
              <a:rPr lang="pl-PL" sz="1600" dirty="0">
                <a:latin typeface="Courier New" panose="02070309020205020404" pitchFamily="49" charset="0"/>
                <a:cs typeface="Courier New" panose="02070309020205020404" pitchFamily="49" charset="0"/>
              </a:rPr>
              <a:t>pair      : key EQ </a:t>
            </a:r>
            <a:r>
              <a:rPr lang="pl-PL" sz="1600" dirty="0" smtClean="0">
                <a:latin typeface="Courier New" panose="02070309020205020404" pitchFamily="49" charset="0"/>
                <a:cs typeface="Courier New" panose="02070309020205020404" pitchFamily="49" charset="0"/>
              </a:rPr>
              <a:t>value</a:t>
            </a:r>
            <a:r>
              <a:rPr lang="en-US" sz="1600" dirty="0" smtClean="0">
                <a:latin typeface="Courier New" panose="02070309020205020404" pitchFamily="49" charset="0"/>
                <a:cs typeface="Courier New" panose="02070309020205020404" pitchFamily="49" charset="0"/>
              </a:rPr>
              <a:t> </a:t>
            </a:r>
            <a:r>
              <a:rPr lang="pl-PL" sz="1600" dirty="0" smtClean="0">
                <a:latin typeface="Courier New" panose="02070309020205020404" pitchFamily="49" charset="0"/>
                <a:cs typeface="Courier New" panose="02070309020205020404" pitchFamily="49" charset="0"/>
              </a:rPr>
              <a:t>;</a:t>
            </a:r>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key       : KEY ;</a:t>
            </a:r>
          </a:p>
          <a:p>
            <a:pPr defTabSz="820738"/>
            <a:r>
              <a:rPr lang="pl-PL" sz="1600" dirty="0">
                <a:latin typeface="Courier New" panose="02070309020205020404" pitchFamily="49" charset="0"/>
                <a:cs typeface="Courier New" panose="02070309020205020404" pitchFamily="49" charset="0"/>
              </a:rPr>
              <a:t>value     : VALUE ;	</a:t>
            </a:r>
            <a:endParaRPr lang="en-US" i="1" dirty="0" smtClean="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flipH="1" flipV="1">
            <a:off x="4881282" y="3724835"/>
            <a:ext cx="645459" cy="127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78824" y="5002306"/>
            <a:ext cx="6033511" cy="369332"/>
          </a:xfrm>
          <a:prstGeom prst="rect">
            <a:avLst/>
          </a:prstGeom>
          <a:noFill/>
        </p:spPr>
        <p:txBody>
          <a:bodyPr wrap="none" rtlCol="0">
            <a:spAutoFit/>
          </a:bodyPr>
          <a:lstStyle/>
          <a:p>
            <a:r>
              <a:rPr lang="en-US" dirty="0" smtClean="0"/>
              <a:t>After the equals (EQ) token we must allow either value or key</a:t>
            </a:r>
            <a:endParaRPr lang="en-US" dirty="0"/>
          </a:p>
        </p:txBody>
      </p:sp>
    </p:spTree>
    <p:extLst>
      <p:ext uri="{BB962C8B-B14F-4D97-AF65-F5344CB8AC3E}">
        <p14:creationId xmlns:p14="http://schemas.microsoft.com/office/powerpoint/2010/main" val="14387962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3442447"/>
            <a:ext cx="1532965" cy="2823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33848" y="2188229"/>
            <a:ext cx="5172388" cy="2062103"/>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parser grammar MyParser;    			</a:t>
            </a:r>
          </a:p>
          <a:p>
            <a:pPr defTabSz="820738"/>
            <a:r>
              <a:rPr lang="pl-PL" sz="1600" dirty="0" smtClean="0">
                <a:latin typeface="Courier New" panose="02070309020205020404" pitchFamily="49" charset="0"/>
                <a:cs typeface="Courier New" panose="02070309020205020404" pitchFamily="49" charset="0"/>
              </a:rPr>
              <a:t>options </a:t>
            </a:r>
            <a:r>
              <a:rPr lang="pl-PL" sz="1600" dirty="0">
                <a:latin typeface="Courier New" panose="02070309020205020404" pitchFamily="49" charset="0"/>
                <a:cs typeface="Courier New" panose="02070309020205020404" pitchFamily="49" charset="0"/>
              </a:rPr>
              <a:t>{ tokenVocab=MyLexer; }			</a:t>
            </a:r>
          </a:p>
          <a:p>
            <a:pPr defTabSz="820738"/>
            <a:r>
              <a:rPr lang="pl-PL" sz="1600" dirty="0" smtClean="0">
                <a:latin typeface="Courier New" panose="02070309020205020404" pitchFamily="49" charset="0"/>
                <a:cs typeface="Courier New" panose="02070309020205020404" pitchFamily="49" charset="0"/>
              </a:rPr>
              <a:t>pairs     </a:t>
            </a:r>
            <a:r>
              <a:rPr lang="pl-PL" sz="1600" dirty="0">
                <a:latin typeface="Courier New" panose="02070309020205020404" pitchFamily="49" charset="0"/>
                <a:cs typeface="Courier New" panose="02070309020205020404" pitchFamily="49" charset="0"/>
              </a:rPr>
              <a:t>: (pair)* ;</a:t>
            </a:r>
          </a:p>
          <a:p>
            <a:pPr defTabSz="820738"/>
            <a:r>
              <a:rPr lang="pl-PL" sz="1600" dirty="0">
                <a:latin typeface="Courier New" panose="02070309020205020404" pitchFamily="49" charset="0"/>
                <a:cs typeface="Courier New" panose="02070309020205020404" pitchFamily="49" charset="0"/>
              </a:rPr>
              <a:t>pair      : key EQ </a:t>
            </a:r>
            <a:r>
              <a:rPr lang="en-US" sz="1600" dirty="0" smtClean="0">
                <a:latin typeface="Courier New" panose="02070309020205020404" pitchFamily="49" charset="0"/>
                <a:cs typeface="Courier New" panose="02070309020205020404" pitchFamily="49" charset="0"/>
              </a:rPr>
              <a:t>(key | </a:t>
            </a:r>
            <a:r>
              <a:rPr lang="pl-PL" sz="1600" dirty="0" smtClean="0">
                <a:latin typeface="Courier New" panose="02070309020205020404" pitchFamily="49" charset="0"/>
                <a:cs typeface="Courier New" panose="02070309020205020404" pitchFamily="49" charset="0"/>
              </a:rPr>
              <a:t>value</a:t>
            </a:r>
            <a:r>
              <a:rPr lang="en-US" sz="1600" dirty="0" smtClean="0">
                <a:latin typeface="Courier New" panose="02070309020205020404" pitchFamily="49" charset="0"/>
                <a:cs typeface="Courier New" panose="02070309020205020404" pitchFamily="49" charset="0"/>
              </a:rPr>
              <a:t>)</a:t>
            </a:r>
            <a:r>
              <a:rPr lang="pl-PL" sz="1600" dirty="0" smtClean="0">
                <a:latin typeface="Courier New" panose="02070309020205020404" pitchFamily="49" charset="0"/>
                <a:cs typeface="Courier New" panose="02070309020205020404" pitchFamily="49" charset="0"/>
              </a:rPr>
              <a:t> ;</a:t>
            </a:r>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key       : KEY ;</a:t>
            </a:r>
          </a:p>
          <a:p>
            <a:pPr defTabSz="820738"/>
            <a:r>
              <a:rPr lang="pl-PL" sz="1600" dirty="0">
                <a:latin typeface="Courier New" panose="02070309020205020404" pitchFamily="49" charset="0"/>
                <a:cs typeface="Courier New" panose="02070309020205020404" pitchFamily="49" charset="0"/>
              </a:rPr>
              <a:t>value     : VALUE ;	</a:t>
            </a:r>
            <a:endParaRPr lang="en-US" i="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3375212" y="4794387"/>
            <a:ext cx="1600503" cy="369332"/>
          </a:xfrm>
          <a:prstGeom prst="rect">
            <a:avLst/>
          </a:prstGeom>
          <a:noFill/>
        </p:spPr>
        <p:txBody>
          <a:bodyPr wrap="none" rtlCol="0">
            <a:spAutoFit/>
          </a:bodyPr>
          <a:lstStyle/>
          <a:p>
            <a:r>
              <a:rPr lang="en-US" dirty="0" smtClean="0"/>
              <a:t>See example20</a:t>
            </a:r>
            <a:endParaRPr lang="en-US" dirty="0"/>
          </a:p>
        </p:txBody>
      </p:sp>
      <p:sp>
        <p:nvSpPr>
          <p:cNvPr id="3" name="Title 2"/>
          <p:cNvSpPr>
            <a:spLocks noGrp="1"/>
          </p:cNvSpPr>
          <p:nvPr>
            <p:ph type="title"/>
          </p:nvPr>
        </p:nvSpPr>
        <p:spPr/>
        <p:txBody>
          <a:bodyPr/>
          <a:lstStyle/>
          <a:p>
            <a:r>
              <a:rPr lang="en-US" dirty="0" smtClean="0"/>
              <a:t>The solution</a:t>
            </a:r>
            <a:endParaRPr lang="en-US" dirty="0"/>
          </a:p>
        </p:txBody>
      </p:sp>
      <p:sp>
        <p:nvSpPr>
          <p:cNvPr id="7" name="AutoShape 57"/>
          <p:cNvSpPr>
            <a:spLocks noChangeArrowheads="1"/>
          </p:cNvSpPr>
          <p:nvPr/>
        </p:nvSpPr>
        <p:spPr bwMode="auto">
          <a:xfrm>
            <a:off x="11087423" y="569880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9" name="Text Box 58"/>
          <p:cNvSpPr txBox="1">
            <a:spLocks noChangeArrowheads="1"/>
          </p:cNvSpPr>
          <p:nvPr/>
        </p:nvSpPr>
        <p:spPr bwMode="auto">
          <a:xfrm>
            <a:off x="11185765" y="5841683"/>
            <a:ext cx="8050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Lab12</a:t>
            </a:r>
            <a:endParaRPr lang="en-US" altLang="en-US" sz="1600" dirty="0"/>
          </a:p>
        </p:txBody>
      </p:sp>
    </p:spTree>
    <p:extLst>
      <p:ext uri="{BB962C8B-B14F-4D97-AF65-F5344CB8AC3E}">
        <p14:creationId xmlns:p14="http://schemas.microsoft.com/office/powerpoint/2010/main" val="59275917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Context-sensitive problem </a:t>
            </a:r>
            <a:r>
              <a:rPr lang="en-US" dirty="0" smtClean="0"/>
              <a:t>#2</a:t>
            </a:r>
            <a:endParaRPr lang="en-US" dirty="0"/>
          </a:p>
        </p:txBody>
      </p:sp>
    </p:spTree>
    <p:extLst>
      <p:ext uri="{BB962C8B-B14F-4D97-AF65-F5344CB8AC3E}">
        <p14:creationId xmlns:p14="http://schemas.microsoft.com/office/powerpoint/2010/main" val="233477387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 is used for the separator and empty field</a:t>
            </a:r>
            <a:endParaRPr lang="en-US" dirty="0"/>
          </a:p>
        </p:txBody>
      </p:sp>
      <p:sp>
        <p:nvSpPr>
          <p:cNvPr id="4" name="Rectangle 3"/>
          <p:cNvSpPr/>
          <p:nvPr/>
        </p:nvSpPr>
        <p:spPr>
          <a:xfrm>
            <a:off x="3049737" y="3249472"/>
            <a:ext cx="5197793" cy="1477328"/>
          </a:xfrm>
          <a:prstGeom prst="rect">
            <a:avLst/>
          </a:prstGeom>
          <a:ln>
            <a:solidFill>
              <a:schemeClr val="bg1">
                <a:lumMod val="65000"/>
              </a:schemeClr>
            </a:solidFill>
          </a:ln>
        </p:spPr>
        <p:txBody>
          <a:bodyPr wrap="square">
            <a:spAutoFit/>
          </a:bodyPr>
          <a:lstStyle/>
          <a:p>
            <a:r>
              <a:rPr lang="en-US" b="1" dirty="0"/>
              <a:t>FirstName, LastName, Street, City, State, </a:t>
            </a:r>
            <a:r>
              <a:rPr lang="en-US" b="1" dirty="0" err="1"/>
              <a:t>ZipCode</a:t>
            </a:r>
            <a:endParaRPr lang="en-US" b="1" dirty="0"/>
          </a:p>
          <a:p>
            <a:r>
              <a:rPr lang="en-US" dirty="0"/>
              <a:t>Mark</a:t>
            </a:r>
            <a:r>
              <a:rPr lang="en-US" dirty="0" smtClean="0"/>
              <a:t>,-, </a:t>
            </a:r>
            <a:r>
              <a:rPr lang="en-US" dirty="0"/>
              <a:t>4460 Stuart Street, Marion Center, PA, 15759</a:t>
            </a:r>
          </a:p>
          <a:p>
            <a:r>
              <a:rPr lang="en-US" dirty="0" smtClean="0"/>
              <a:t>-</a:t>
            </a:r>
            <a:endParaRPr lang="en-US" dirty="0"/>
          </a:p>
          <a:p>
            <a:r>
              <a:rPr lang="en-US" dirty="0"/>
              <a:t>FirstName=John</a:t>
            </a:r>
          </a:p>
          <a:p>
            <a:r>
              <a:rPr lang="en-US" dirty="0" smtClean="0"/>
              <a:t>LastName=Smith</a:t>
            </a:r>
            <a:endParaRPr lang="en-US" dirty="0"/>
          </a:p>
        </p:txBody>
      </p:sp>
      <p:sp>
        <p:nvSpPr>
          <p:cNvPr id="5" name="TextBox 4"/>
          <p:cNvSpPr txBox="1"/>
          <p:nvPr/>
        </p:nvSpPr>
        <p:spPr>
          <a:xfrm>
            <a:off x="4856484" y="4726800"/>
            <a:ext cx="986745" cy="369332"/>
          </a:xfrm>
          <a:prstGeom prst="rect">
            <a:avLst/>
          </a:prstGeom>
          <a:noFill/>
        </p:spPr>
        <p:txBody>
          <a:bodyPr wrap="none" rtlCol="0">
            <a:spAutoFit/>
          </a:bodyPr>
          <a:lstStyle/>
          <a:p>
            <a:r>
              <a:rPr lang="en-US" dirty="0" smtClean="0"/>
              <a:t>input.txt</a:t>
            </a:r>
            <a:endParaRPr lang="en-US" dirty="0"/>
          </a:p>
        </p:txBody>
      </p:sp>
      <p:cxnSp>
        <p:nvCxnSpPr>
          <p:cNvPr id="7" name="Straight Arrow Connector 6"/>
          <p:cNvCxnSpPr/>
          <p:nvPr/>
        </p:nvCxnSpPr>
        <p:spPr>
          <a:xfrm flipH="1">
            <a:off x="3729319" y="2608730"/>
            <a:ext cx="282388" cy="1035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70513" y="2326342"/>
            <a:ext cx="3128421" cy="369332"/>
          </a:xfrm>
          <a:prstGeom prst="rect">
            <a:avLst/>
          </a:prstGeom>
          <a:noFill/>
        </p:spPr>
        <p:txBody>
          <a:bodyPr wrap="none" rtlCol="0">
            <a:spAutoFit/>
          </a:bodyPr>
          <a:lstStyle/>
          <a:p>
            <a:r>
              <a:rPr lang="en-US" dirty="0" smtClean="0"/>
              <a:t>Use dash to denote empty field</a:t>
            </a:r>
            <a:endParaRPr lang="en-US" dirty="0"/>
          </a:p>
        </p:txBody>
      </p:sp>
      <p:cxnSp>
        <p:nvCxnSpPr>
          <p:cNvPr id="10" name="Straight Arrow Connector 9"/>
          <p:cNvCxnSpPr>
            <a:endCxn id="4" idx="1"/>
          </p:cNvCxnSpPr>
          <p:nvPr/>
        </p:nvCxnSpPr>
        <p:spPr>
          <a:xfrm>
            <a:off x="2424954" y="3988136"/>
            <a:ext cx="624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3803470"/>
            <a:ext cx="1640542" cy="646331"/>
          </a:xfrm>
          <a:prstGeom prst="rect">
            <a:avLst/>
          </a:prstGeom>
          <a:noFill/>
        </p:spPr>
        <p:txBody>
          <a:bodyPr wrap="square" rtlCol="0">
            <a:spAutoFit/>
          </a:bodyPr>
          <a:lstStyle/>
          <a:p>
            <a:r>
              <a:rPr lang="en-US" dirty="0" smtClean="0"/>
              <a:t>Use dash as the separator</a:t>
            </a:r>
            <a:endParaRPr lang="en-US" dirty="0"/>
          </a:p>
        </p:txBody>
      </p:sp>
    </p:spTree>
    <p:extLst>
      <p:ext uri="{BB962C8B-B14F-4D97-AF65-F5344CB8AC3E}">
        <p14:creationId xmlns:p14="http://schemas.microsoft.com/office/powerpoint/2010/main" val="111419409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87636" y="3931632"/>
            <a:ext cx="4791388" cy="2151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187636" y="2649071"/>
            <a:ext cx="4791388" cy="2151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Will this correctly tokenize the dashes?</a:t>
            </a:r>
            <a:endParaRPr lang="en-US" dirty="0"/>
          </a:p>
        </p:txBody>
      </p:sp>
      <p:sp>
        <p:nvSpPr>
          <p:cNvPr id="6" name="TextBox 5"/>
          <p:cNvSpPr txBox="1"/>
          <p:nvPr/>
        </p:nvSpPr>
        <p:spPr>
          <a:xfrm>
            <a:off x="2187636" y="1973077"/>
            <a:ext cx="4791388" cy="4401205"/>
          </a:xfrm>
          <a:prstGeom prst="rect">
            <a:avLst/>
          </a:prstGeom>
          <a:noFill/>
          <a:ln>
            <a:solidFill>
              <a:schemeClr val="tx1"/>
            </a:solidFill>
          </a:ln>
        </p:spPr>
        <p:txBody>
          <a:bodyPr wrap="square" rtlCol="0">
            <a:spAutoFit/>
          </a:bodyPr>
          <a:lstStyle/>
          <a:p>
            <a:pPr defTabSz="820738"/>
            <a:r>
              <a:rPr lang="pl-PL" sz="1400" dirty="0">
                <a:latin typeface="Courier New" panose="02070309020205020404" pitchFamily="49" charset="0"/>
                <a:cs typeface="Courier New" panose="02070309020205020404" pitchFamily="49" charset="0"/>
              </a:rPr>
              <a:t>lexer grammar MyLexer</a:t>
            </a:r>
            <a:r>
              <a:rPr lang="pl-PL" sz="1400" dirty="0" smtClean="0">
                <a:latin typeface="Courier New" panose="02070309020205020404" pitchFamily="49" charset="0"/>
                <a:cs typeface="Courier New" panose="02070309020205020404" pitchFamily="49" charset="0"/>
              </a:rPr>
              <a:t>;</a:t>
            </a:r>
            <a:r>
              <a:rPr lang="pl-PL" sz="1400" dirty="0">
                <a:latin typeface="Courier New" panose="02070309020205020404" pitchFamily="49" charset="0"/>
                <a:cs typeface="Courier New" panose="02070309020205020404" pitchFamily="49" charset="0"/>
              </a:rPr>
              <a:t>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COMMA  : ',' ;</a:t>
            </a:r>
          </a:p>
          <a:p>
            <a:pPr defTabSz="820738"/>
            <a:r>
              <a:rPr lang="pl-PL" sz="1400" dirty="0">
                <a:latin typeface="Courier New" panose="02070309020205020404" pitchFamily="49" charset="0"/>
                <a:cs typeface="Courier New" panose="02070309020205020404" pitchFamily="49" charset="0"/>
              </a:rPr>
              <a:t>DASH   : '-' ;</a:t>
            </a:r>
          </a:p>
          <a:p>
            <a:pPr defTabSz="820738"/>
            <a:r>
              <a:rPr lang="pl-PL" sz="1400" dirty="0">
                <a:latin typeface="Courier New" panose="02070309020205020404" pitchFamily="49" charset="0"/>
                <a:cs typeface="Courier New" panose="02070309020205020404" pitchFamily="49" charset="0"/>
              </a:rPr>
              <a:t>NL     : ('\r')?'\n' ;</a:t>
            </a:r>
          </a:p>
          <a:p>
            <a:pPr defTabSz="820738"/>
            <a:r>
              <a:rPr lang="pl-PL" sz="1400" dirty="0">
                <a:latin typeface="Courier New" panose="02070309020205020404" pitchFamily="49" charset="0"/>
                <a:cs typeface="Courier New" panose="02070309020205020404" pitchFamily="49" charset="0"/>
              </a:rPr>
              <a:t>WS     : [ \t\r\n]+ -&gt; skip ;</a:t>
            </a:r>
          </a:p>
          <a:p>
            <a:pPr defTabSz="820738"/>
            <a:r>
              <a:rPr lang="pl-PL" sz="1400" dirty="0">
                <a:latin typeface="Courier New" panose="02070309020205020404" pitchFamily="49" charset="0"/>
                <a:cs typeface="Courier New" panose="02070309020205020404" pitchFamily="49" charset="0"/>
              </a:rPr>
              <a:t>SEPARATOR : SEP -&gt; skip, pushMode(PAIRS) ;</a:t>
            </a:r>
          </a:p>
          <a:p>
            <a:pPr defTabSz="820738"/>
            <a:r>
              <a:rPr lang="pl-PL" sz="1400" dirty="0">
                <a:latin typeface="Courier New" panose="02070309020205020404" pitchFamily="49" charset="0"/>
                <a:cs typeface="Courier New" panose="02070309020205020404" pitchFamily="49" charset="0"/>
              </a:rPr>
              <a:t>STRING : (~[,\r\n])+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fragment SEP : '-' NL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mode PAIRS ;</a:t>
            </a:r>
          </a:p>
          <a:p>
            <a:pPr defTabSz="820738"/>
            <a:r>
              <a:rPr lang="pl-PL" sz="1400" dirty="0">
                <a:latin typeface="Courier New" panose="02070309020205020404" pitchFamily="49" charset="0"/>
                <a:cs typeface="Courier New" panose="02070309020205020404" pitchFamily="49" charset="0"/>
              </a:rPr>
              <a:t>KEY       : ('FirstName' | 'LastName') ;</a:t>
            </a:r>
          </a:p>
          <a:p>
            <a:pPr defTabSz="820738"/>
            <a:r>
              <a:rPr lang="pl-PL" sz="1400" dirty="0">
                <a:latin typeface="Courier New" panose="02070309020205020404" pitchFamily="49" charset="0"/>
                <a:cs typeface="Courier New" panose="02070309020205020404" pitchFamily="49" charset="0"/>
              </a:rPr>
              <a:t>EQ        : '=' ;</a:t>
            </a:r>
          </a:p>
          <a:p>
            <a:pPr defTabSz="820738"/>
            <a:r>
              <a:rPr lang="pl-PL" sz="1400" dirty="0">
                <a:latin typeface="Courier New" panose="02070309020205020404" pitchFamily="49" charset="0"/>
                <a:cs typeface="Courier New" panose="02070309020205020404" pitchFamily="49" charset="0"/>
              </a:rPr>
              <a:t>NL2       : ('\r')?'\n' ;</a:t>
            </a:r>
          </a:p>
          <a:p>
            <a:pPr defTabSz="820738"/>
            <a:r>
              <a:rPr lang="pl-PL" sz="1400" dirty="0">
                <a:latin typeface="Courier New" panose="02070309020205020404" pitchFamily="49" charset="0"/>
                <a:cs typeface="Courier New" panose="02070309020205020404" pitchFamily="49" charset="0"/>
              </a:rPr>
              <a:t>WS2       : [ \t\r\n]+ -&gt; skip ;</a:t>
            </a:r>
          </a:p>
          <a:p>
            <a:pPr defTabSz="820738"/>
            <a:r>
              <a:rPr lang="pl-PL" sz="1400" dirty="0">
                <a:latin typeface="Courier New" panose="02070309020205020404" pitchFamily="49" charset="0"/>
                <a:cs typeface="Courier New" panose="02070309020205020404" pitchFamily="49" charset="0"/>
              </a:rPr>
              <a:t>SEPARATOR2 : SEP2 -&gt; skip, popMode ;</a:t>
            </a:r>
          </a:p>
          <a:p>
            <a:pPr defTabSz="820738"/>
            <a:r>
              <a:rPr lang="pl-PL" sz="1400" dirty="0">
                <a:latin typeface="Courier New" panose="02070309020205020404" pitchFamily="49" charset="0"/>
                <a:cs typeface="Courier New" panose="02070309020205020404" pitchFamily="49" charset="0"/>
              </a:rPr>
              <a:t>VALUE     : (~[=\r\n])+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fragment SEP2 : '-' NL2 ;</a:t>
            </a:r>
            <a:endParaRPr lang="en-US" sz="14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531490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140388" y="2810436"/>
            <a:ext cx="309283" cy="3361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0883" y="3877844"/>
            <a:ext cx="4791388" cy="2151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0883" y="2595283"/>
            <a:ext cx="4791388" cy="2151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How will the lexer tokenize this dash?</a:t>
            </a:r>
            <a:endParaRPr lang="en-US" dirty="0"/>
          </a:p>
        </p:txBody>
      </p:sp>
      <p:sp>
        <p:nvSpPr>
          <p:cNvPr id="6" name="TextBox 5"/>
          <p:cNvSpPr txBox="1"/>
          <p:nvPr/>
        </p:nvSpPr>
        <p:spPr>
          <a:xfrm>
            <a:off x="600883" y="1919289"/>
            <a:ext cx="4791388" cy="4401205"/>
          </a:xfrm>
          <a:prstGeom prst="rect">
            <a:avLst/>
          </a:prstGeom>
          <a:noFill/>
          <a:ln>
            <a:solidFill>
              <a:schemeClr val="tx1"/>
            </a:solidFill>
          </a:ln>
        </p:spPr>
        <p:txBody>
          <a:bodyPr wrap="square" rtlCol="0">
            <a:spAutoFit/>
          </a:bodyPr>
          <a:lstStyle/>
          <a:p>
            <a:pPr defTabSz="820738"/>
            <a:r>
              <a:rPr lang="pl-PL" sz="1400" dirty="0">
                <a:latin typeface="Courier New" panose="02070309020205020404" pitchFamily="49" charset="0"/>
                <a:cs typeface="Courier New" panose="02070309020205020404" pitchFamily="49" charset="0"/>
              </a:rPr>
              <a:t>lexer grammar MyLexer</a:t>
            </a:r>
            <a:r>
              <a:rPr lang="pl-PL" sz="1400" dirty="0" smtClean="0">
                <a:latin typeface="Courier New" panose="02070309020205020404" pitchFamily="49" charset="0"/>
                <a:cs typeface="Courier New" panose="02070309020205020404" pitchFamily="49" charset="0"/>
              </a:rPr>
              <a:t>;</a:t>
            </a:r>
            <a:r>
              <a:rPr lang="pl-PL" sz="1400" dirty="0">
                <a:latin typeface="Courier New" panose="02070309020205020404" pitchFamily="49" charset="0"/>
                <a:cs typeface="Courier New" panose="02070309020205020404" pitchFamily="49" charset="0"/>
              </a:rPr>
              <a:t>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COMMA  : ',' ;</a:t>
            </a:r>
          </a:p>
          <a:p>
            <a:pPr defTabSz="820738"/>
            <a:r>
              <a:rPr lang="pl-PL" sz="1400" dirty="0">
                <a:latin typeface="Courier New" panose="02070309020205020404" pitchFamily="49" charset="0"/>
                <a:cs typeface="Courier New" panose="02070309020205020404" pitchFamily="49" charset="0"/>
              </a:rPr>
              <a:t>DASH   : '-' ;</a:t>
            </a:r>
          </a:p>
          <a:p>
            <a:pPr defTabSz="820738"/>
            <a:r>
              <a:rPr lang="pl-PL" sz="1400" dirty="0">
                <a:latin typeface="Courier New" panose="02070309020205020404" pitchFamily="49" charset="0"/>
                <a:cs typeface="Courier New" panose="02070309020205020404" pitchFamily="49" charset="0"/>
              </a:rPr>
              <a:t>NL     : ('\r')?'\n' ;</a:t>
            </a:r>
          </a:p>
          <a:p>
            <a:pPr defTabSz="820738"/>
            <a:r>
              <a:rPr lang="pl-PL" sz="1400" dirty="0">
                <a:latin typeface="Courier New" panose="02070309020205020404" pitchFamily="49" charset="0"/>
                <a:cs typeface="Courier New" panose="02070309020205020404" pitchFamily="49" charset="0"/>
              </a:rPr>
              <a:t>WS     : [ \t\r\n]+ -&gt; skip ;</a:t>
            </a:r>
          </a:p>
          <a:p>
            <a:pPr defTabSz="820738"/>
            <a:r>
              <a:rPr lang="pl-PL" sz="1400" dirty="0">
                <a:latin typeface="Courier New" panose="02070309020205020404" pitchFamily="49" charset="0"/>
                <a:cs typeface="Courier New" panose="02070309020205020404" pitchFamily="49" charset="0"/>
              </a:rPr>
              <a:t>SEPARATOR : SEP -&gt; skip, pushMode(PAIRS) ;</a:t>
            </a:r>
          </a:p>
          <a:p>
            <a:pPr defTabSz="820738"/>
            <a:r>
              <a:rPr lang="pl-PL" sz="1400" dirty="0">
                <a:latin typeface="Courier New" panose="02070309020205020404" pitchFamily="49" charset="0"/>
                <a:cs typeface="Courier New" panose="02070309020205020404" pitchFamily="49" charset="0"/>
              </a:rPr>
              <a:t>STRING : (~[,\r\n])+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fragment SEP : '-' NL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mode PAIRS ;</a:t>
            </a:r>
          </a:p>
          <a:p>
            <a:pPr defTabSz="820738"/>
            <a:r>
              <a:rPr lang="pl-PL" sz="1400" dirty="0">
                <a:latin typeface="Courier New" panose="02070309020205020404" pitchFamily="49" charset="0"/>
                <a:cs typeface="Courier New" panose="02070309020205020404" pitchFamily="49" charset="0"/>
              </a:rPr>
              <a:t>KEY       : ('FirstName' | 'LastName') ;</a:t>
            </a:r>
          </a:p>
          <a:p>
            <a:pPr defTabSz="820738"/>
            <a:r>
              <a:rPr lang="pl-PL" sz="1400" dirty="0">
                <a:latin typeface="Courier New" panose="02070309020205020404" pitchFamily="49" charset="0"/>
                <a:cs typeface="Courier New" panose="02070309020205020404" pitchFamily="49" charset="0"/>
              </a:rPr>
              <a:t>EQ        : '=' ;</a:t>
            </a:r>
          </a:p>
          <a:p>
            <a:pPr defTabSz="820738"/>
            <a:r>
              <a:rPr lang="pl-PL" sz="1400" dirty="0">
                <a:latin typeface="Courier New" panose="02070309020205020404" pitchFamily="49" charset="0"/>
                <a:cs typeface="Courier New" panose="02070309020205020404" pitchFamily="49" charset="0"/>
              </a:rPr>
              <a:t>NL2       : ('\r')?'\n' ;</a:t>
            </a:r>
          </a:p>
          <a:p>
            <a:pPr defTabSz="820738"/>
            <a:r>
              <a:rPr lang="pl-PL" sz="1400" dirty="0">
                <a:latin typeface="Courier New" panose="02070309020205020404" pitchFamily="49" charset="0"/>
                <a:cs typeface="Courier New" panose="02070309020205020404" pitchFamily="49" charset="0"/>
              </a:rPr>
              <a:t>WS2       : [ \t\r\n]+ -&gt; skip ;</a:t>
            </a:r>
          </a:p>
          <a:p>
            <a:pPr defTabSz="820738"/>
            <a:r>
              <a:rPr lang="pl-PL" sz="1400" dirty="0">
                <a:latin typeface="Courier New" panose="02070309020205020404" pitchFamily="49" charset="0"/>
                <a:cs typeface="Courier New" panose="02070309020205020404" pitchFamily="49" charset="0"/>
              </a:rPr>
              <a:t>SEPARATOR2 : SEP2 -&gt; skip, popMode ;</a:t>
            </a:r>
          </a:p>
          <a:p>
            <a:pPr defTabSz="820738"/>
            <a:r>
              <a:rPr lang="pl-PL" sz="1400" dirty="0">
                <a:latin typeface="Courier New" panose="02070309020205020404" pitchFamily="49" charset="0"/>
                <a:cs typeface="Courier New" panose="02070309020205020404" pitchFamily="49" charset="0"/>
              </a:rPr>
              <a:t>VALUE     : (~[=\r\n])+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fragment SEP2 : '-' NL2 ;</a:t>
            </a:r>
            <a:endParaRPr lang="en-US" sz="1400" i="1" dirty="0" smtClean="0">
              <a:latin typeface="Courier New" panose="02070309020205020404" pitchFamily="49" charset="0"/>
              <a:cs typeface="Courier New" panose="02070309020205020404" pitchFamily="49" charset="0"/>
            </a:endParaRPr>
          </a:p>
        </p:txBody>
      </p:sp>
      <p:sp>
        <p:nvSpPr>
          <p:cNvPr id="8" name="Rectangle 7"/>
          <p:cNvSpPr/>
          <p:nvPr/>
        </p:nvSpPr>
        <p:spPr>
          <a:xfrm>
            <a:off x="6613207" y="2540078"/>
            <a:ext cx="5197793" cy="1477328"/>
          </a:xfrm>
          <a:prstGeom prst="rect">
            <a:avLst/>
          </a:prstGeom>
          <a:ln>
            <a:solidFill>
              <a:schemeClr val="bg1">
                <a:lumMod val="65000"/>
              </a:schemeClr>
            </a:solidFill>
          </a:ln>
        </p:spPr>
        <p:txBody>
          <a:bodyPr wrap="square">
            <a:spAutoFit/>
          </a:bodyPr>
          <a:lstStyle/>
          <a:p>
            <a:r>
              <a:rPr lang="en-US" b="1" dirty="0"/>
              <a:t>FirstName, LastName, Street, City, State, </a:t>
            </a:r>
            <a:r>
              <a:rPr lang="en-US" b="1" dirty="0" err="1"/>
              <a:t>ZipCode</a:t>
            </a:r>
            <a:endParaRPr lang="en-US" b="1" dirty="0"/>
          </a:p>
          <a:p>
            <a:r>
              <a:rPr lang="en-US" dirty="0"/>
              <a:t>Mark</a:t>
            </a:r>
            <a:r>
              <a:rPr lang="en-US" dirty="0" smtClean="0"/>
              <a:t>,-, </a:t>
            </a:r>
            <a:r>
              <a:rPr lang="en-US" dirty="0"/>
              <a:t>4460 Stuart Street, Marion Center, PA, 15759</a:t>
            </a:r>
          </a:p>
          <a:p>
            <a:r>
              <a:rPr lang="en-US" dirty="0" smtClean="0"/>
              <a:t>-</a:t>
            </a:r>
            <a:endParaRPr lang="en-US" dirty="0"/>
          </a:p>
          <a:p>
            <a:r>
              <a:rPr lang="en-US" dirty="0"/>
              <a:t>FirstName=John</a:t>
            </a:r>
          </a:p>
          <a:p>
            <a:r>
              <a:rPr lang="en-US" dirty="0" smtClean="0"/>
              <a:t>LastName=Smith</a:t>
            </a:r>
            <a:endParaRPr lang="en-US" dirty="0"/>
          </a:p>
        </p:txBody>
      </p:sp>
      <p:cxnSp>
        <p:nvCxnSpPr>
          <p:cNvPr id="9" name="Straight Arrow Connector 8"/>
          <p:cNvCxnSpPr/>
          <p:nvPr/>
        </p:nvCxnSpPr>
        <p:spPr>
          <a:xfrm>
            <a:off x="7295029" y="1290918"/>
            <a:ext cx="0" cy="1519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82421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4047564" y="4208930"/>
            <a:ext cx="309283" cy="3361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533830" y="3911678"/>
            <a:ext cx="5197793" cy="1477328"/>
          </a:xfrm>
          <a:prstGeom prst="rect">
            <a:avLst/>
          </a:prstGeom>
          <a:ln>
            <a:solidFill>
              <a:schemeClr val="bg1">
                <a:lumMod val="65000"/>
              </a:schemeClr>
            </a:solidFill>
          </a:ln>
        </p:spPr>
        <p:txBody>
          <a:bodyPr wrap="square">
            <a:spAutoFit/>
          </a:bodyPr>
          <a:lstStyle/>
          <a:p>
            <a:r>
              <a:rPr lang="en-US" b="1" dirty="0"/>
              <a:t>FirstName, LastName, Street, City, State, </a:t>
            </a:r>
            <a:r>
              <a:rPr lang="en-US" b="1" dirty="0" err="1"/>
              <a:t>ZipCode</a:t>
            </a:r>
            <a:endParaRPr lang="en-US" b="1" dirty="0"/>
          </a:p>
          <a:p>
            <a:r>
              <a:rPr lang="en-US" dirty="0"/>
              <a:t>Mark</a:t>
            </a:r>
            <a:r>
              <a:rPr lang="en-US" dirty="0" smtClean="0"/>
              <a:t>,-, </a:t>
            </a:r>
            <a:r>
              <a:rPr lang="en-US" dirty="0"/>
              <a:t>4460 Stuart Street, Marion Center, PA, 15759</a:t>
            </a:r>
          </a:p>
          <a:p>
            <a:r>
              <a:rPr lang="en-US" dirty="0" smtClean="0"/>
              <a:t>-</a:t>
            </a:r>
            <a:endParaRPr lang="en-US" dirty="0"/>
          </a:p>
          <a:p>
            <a:r>
              <a:rPr lang="en-US" dirty="0"/>
              <a:t>FirstName=John</a:t>
            </a:r>
          </a:p>
          <a:p>
            <a:r>
              <a:rPr lang="en-US" dirty="0" smtClean="0"/>
              <a:t>LastName=Smith</a:t>
            </a:r>
            <a:endParaRPr lang="en-US" dirty="0"/>
          </a:p>
        </p:txBody>
      </p:sp>
      <p:sp>
        <p:nvSpPr>
          <p:cNvPr id="5" name="Can 4"/>
          <p:cNvSpPr/>
          <p:nvPr/>
        </p:nvSpPr>
        <p:spPr>
          <a:xfrm>
            <a:off x="3844475" y="1688877"/>
            <a:ext cx="726142" cy="15867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flipV="1">
            <a:off x="4032734" y="3275630"/>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0617" y="2205254"/>
            <a:ext cx="1131848" cy="369332"/>
          </a:xfrm>
          <a:prstGeom prst="rect">
            <a:avLst/>
          </a:prstGeom>
        </p:spPr>
        <p:txBody>
          <a:bodyPr wrap="none">
            <a:spAutoFit/>
          </a:bodyPr>
          <a:lstStyle/>
          <a:p>
            <a:r>
              <a:rPr lang="en-US" dirty="0" smtClean="0"/>
              <a:t>(DASH, '-')</a:t>
            </a:r>
            <a:endParaRPr lang="en-US" dirty="0"/>
          </a:p>
        </p:txBody>
      </p:sp>
      <p:sp>
        <p:nvSpPr>
          <p:cNvPr id="9" name="Down Arrow 8"/>
          <p:cNvSpPr/>
          <p:nvPr/>
        </p:nvSpPr>
        <p:spPr>
          <a:xfrm flipV="1">
            <a:off x="4032734" y="1176882"/>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53529" y="606552"/>
            <a:ext cx="1097352" cy="523220"/>
          </a:xfrm>
          <a:prstGeom prst="rect">
            <a:avLst/>
          </a:prstGeom>
          <a:noFill/>
        </p:spPr>
        <p:txBody>
          <a:bodyPr wrap="none" rtlCol="0">
            <a:spAutoFit/>
          </a:bodyPr>
          <a:lstStyle/>
          <a:p>
            <a:r>
              <a:rPr lang="en-US" sz="2800" dirty="0" smtClean="0"/>
              <a:t>Parser</a:t>
            </a:r>
            <a:endParaRPr lang="en-US" sz="2800" dirty="0"/>
          </a:p>
        </p:txBody>
      </p:sp>
    </p:spTree>
    <p:extLst>
      <p:ext uri="{BB962C8B-B14F-4D97-AF65-F5344CB8AC3E}">
        <p14:creationId xmlns:p14="http://schemas.microsoft.com/office/powerpoint/2010/main" val="199829141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613207" y="3110654"/>
            <a:ext cx="309283" cy="3361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0883" y="3877844"/>
            <a:ext cx="4791388" cy="2151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0883" y="2595283"/>
            <a:ext cx="4791388" cy="2151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How will the lexer tokenize this dash?</a:t>
            </a:r>
            <a:endParaRPr lang="en-US" dirty="0"/>
          </a:p>
        </p:txBody>
      </p:sp>
      <p:sp>
        <p:nvSpPr>
          <p:cNvPr id="6" name="TextBox 5"/>
          <p:cNvSpPr txBox="1"/>
          <p:nvPr/>
        </p:nvSpPr>
        <p:spPr>
          <a:xfrm>
            <a:off x="600883" y="1919289"/>
            <a:ext cx="4791388" cy="4401205"/>
          </a:xfrm>
          <a:prstGeom prst="rect">
            <a:avLst/>
          </a:prstGeom>
          <a:noFill/>
          <a:ln>
            <a:solidFill>
              <a:schemeClr val="tx1"/>
            </a:solidFill>
          </a:ln>
        </p:spPr>
        <p:txBody>
          <a:bodyPr wrap="square" rtlCol="0">
            <a:spAutoFit/>
          </a:bodyPr>
          <a:lstStyle/>
          <a:p>
            <a:pPr defTabSz="820738"/>
            <a:r>
              <a:rPr lang="pl-PL" sz="1400" dirty="0">
                <a:latin typeface="Courier New" panose="02070309020205020404" pitchFamily="49" charset="0"/>
                <a:cs typeface="Courier New" panose="02070309020205020404" pitchFamily="49" charset="0"/>
              </a:rPr>
              <a:t>lexer grammar MyLexer</a:t>
            </a:r>
            <a:r>
              <a:rPr lang="pl-PL" sz="1400" dirty="0" smtClean="0">
                <a:latin typeface="Courier New" panose="02070309020205020404" pitchFamily="49" charset="0"/>
                <a:cs typeface="Courier New" panose="02070309020205020404" pitchFamily="49" charset="0"/>
              </a:rPr>
              <a:t>;</a:t>
            </a:r>
            <a:r>
              <a:rPr lang="pl-PL" sz="1400" dirty="0">
                <a:latin typeface="Courier New" panose="02070309020205020404" pitchFamily="49" charset="0"/>
                <a:cs typeface="Courier New" panose="02070309020205020404" pitchFamily="49" charset="0"/>
              </a:rPr>
              <a:t>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COMMA  : ',' ;</a:t>
            </a:r>
          </a:p>
          <a:p>
            <a:pPr defTabSz="820738"/>
            <a:r>
              <a:rPr lang="pl-PL" sz="1400" dirty="0">
                <a:latin typeface="Courier New" panose="02070309020205020404" pitchFamily="49" charset="0"/>
                <a:cs typeface="Courier New" panose="02070309020205020404" pitchFamily="49" charset="0"/>
              </a:rPr>
              <a:t>DASH   : '-' ;</a:t>
            </a:r>
          </a:p>
          <a:p>
            <a:pPr defTabSz="820738"/>
            <a:r>
              <a:rPr lang="pl-PL" sz="1400" dirty="0">
                <a:latin typeface="Courier New" panose="02070309020205020404" pitchFamily="49" charset="0"/>
                <a:cs typeface="Courier New" panose="02070309020205020404" pitchFamily="49" charset="0"/>
              </a:rPr>
              <a:t>NL     : ('\r')?'\n' ;</a:t>
            </a:r>
          </a:p>
          <a:p>
            <a:pPr defTabSz="820738"/>
            <a:r>
              <a:rPr lang="pl-PL" sz="1400" dirty="0">
                <a:latin typeface="Courier New" panose="02070309020205020404" pitchFamily="49" charset="0"/>
                <a:cs typeface="Courier New" panose="02070309020205020404" pitchFamily="49" charset="0"/>
              </a:rPr>
              <a:t>WS     : [ \t\r\n]+ -&gt; skip ;</a:t>
            </a:r>
          </a:p>
          <a:p>
            <a:pPr defTabSz="820738"/>
            <a:r>
              <a:rPr lang="pl-PL" sz="1400" dirty="0">
                <a:latin typeface="Courier New" panose="02070309020205020404" pitchFamily="49" charset="0"/>
                <a:cs typeface="Courier New" panose="02070309020205020404" pitchFamily="49" charset="0"/>
              </a:rPr>
              <a:t>SEPARATOR : SEP -&gt; skip, pushMode(PAIRS) ;</a:t>
            </a:r>
          </a:p>
          <a:p>
            <a:pPr defTabSz="820738"/>
            <a:r>
              <a:rPr lang="pl-PL" sz="1400" dirty="0">
                <a:latin typeface="Courier New" panose="02070309020205020404" pitchFamily="49" charset="0"/>
                <a:cs typeface="Courier New" panose="02070309020205020404" pitchFamily="49" charset="0"/>
              </a:rPr>
              <a:t>STRING : (~[,\r\n])+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fragment SEP : '-' NL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mode PAIRS ;</a:t>
            </a:r>
          </a:p>
          <a:p>
            <a:pPr defTabSz="820738"/>
            <a:r>
              <a:rPr lang="pl-PL" sz="1400" dirty="0">
                <a:latin typeface="Courier New" panose="02070309020205020404" pitchFamily="49" charset="0"/>
                <a:cs typeface="Courier New" panose="02070309020205020404" pitchFamily="49" charset="0"/>
              </a:rPr>
              <a:t>KEY       : ('FirstName' | 'LastName') ;</a:t>
            </a:r>
          </a:p>
          <a:p>
            <a:pPr defTabSz="820738"/>
            <a:r>
              <a:rPr lang="pl-PL" sz="1400" dirty="0">
                <a:latin typeface="Courier New" panose="02070309020205020404" pitchFamily="49" charset="0"/>
                <a:cs typeface="Courier New" panose="02070309020205020404" pitchFamily="49" charset="0"/>
              </a:rPr>
              <a:t>EQ        : '=' ;</a:t>
            </a:r>
          </a:p>
          <a:p>
            <a:pPr defTabSz="820738"/>
            <a:r>
              <a:rPr lang="pl-PL" sz="1400" dirty="0">
                <a:latin typeface="Courier New" panose="02070309020205020404" pitchFamily="49" charset="0"/>
                <a:cs typeface="Courier New" panose="02070309020205020404" pitchFamily="49" charset="0"/>
              </a:rPr>
              <a:t>NL2       : ('\r')?'\n' ;</a:t>
            </a:r>
          </a:p>
          <a:p>
            <a:pPr defTabSz="820738"/>
            <a:r>
              <a:rPr lang="pl-PL" sz="1400" dirty="0">
                <a:latin typeface="Courier New" panose="02070309020205020404" pitchFamily="49" charset="0"/>
                <a:cs typeface="Courier New" panose="02070309020205020404" pitchFamily="49" charset="0"/>
              </a:rPr>
              <a:t>WS2       : [ \t\r\n]+ -&gt; skip ;</a:t>
            </a:r>
          </a:p>
          <a:p>
            <a:pPr defTabSz="820738"/>
            <a:r>
              <a:rPr lang="pl-PL" sz="1400" dirty="0">
                <a:latin typeface="Courier New" panose="02070309020205020404" pitchFamily="49" charset="0"/>
                <a:cs typeface="Courier New" panose="02070309020205020404" pitchFamily="49" charset="0"/>
              </a:rPr>
              <a:t>SEPARATOR2 : SEP2 -&gt; skip, popMode ;</a:t>
            </a:r>
          </a:p>
          <a:p>
            <a:pPr defTabSz="820738"/>
            <a:r>
              <a:rPr lang="pl-PL" sz="1400" dirty="0">
                <a:latin typeface="Courier New" panose="02070309020205020404" pitchFamily="49" charset="0"/>
                <a:cs typeface="Courier New" panose="02070309020205020404" pitchFamily="49" charset="0"/>
              </a:rPr>
              <a:t>VALUE     : (~[=\r\n])+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fragment SEP2 : '-' NL2 ;</a:t>
            </a:r>
            <a:endParaRPr lang="en-US" sz="1400" i="1" dirty="0" smtClean="0">
              <a:latin typeface="Courier New" panose="02070309020205020404" pitchFamily="49" charset="0"/>
              <a:cs typeface="Courier New" panose="02070309020205020404" pitchFamily="49" charset="0"/>
            </a:endParaRPr>
          </a:p>
        </p:txBody>
      </p:sp>
      <p:sp>
        <p:nvSpPr>
          <p:cNvPr id="8" name="Rectangle 7"/>
          <p:cNvSpPr/>
          <p:nvPr/>
        </p:nvSpPr>
        <p:spPr>
          <a:xfrm>
            <a:off x="6613207" y="2540078"/>
            <a:ext cx="5197793" cy="1477328"/>
          </a:xfrm>
          <a:prstGeom prst="rect">
            <a:avLst/>
          </a:prstGeom>
          <a:ln>
            <a:solidFill>
              <a:schemeClr val="bg1">
                <a:lumMod val="65000"/>
              </a:schemeClr>
            </a:solidFill>
          </a:ln>
        </p:spPr>
        <p:txBody>
          <a:bodyPr wrap="square">
            <a:spAutoFit/>
          </a:bodyPr>
          <a:lstStyle/>
          <a:p>
            <a:r>
              <a:rPr lang="en-US" b="1" dirty="0"/>
              <a:t>FirstName, LastName, Street, City, State, </a:t>
            </a:r>
            <a:r>
              <a:rPr lang="en-US" b="1" dirty="0" err="1"/>
              <a:t>ZipCode</a:t>
            </a:r>
            <a:endParaRPr lang="en-US" b="1" dirty="0"/>
          </a:p>
          <a:p>
            <a:r>
              <a:rPr lang="en-US" dirty="0"/>
              <a:t>Mark</a:t>
            </a:r>
            <a:r>
              <a:rPr lang="en-US" dirty="0" smtClean="0"/>
              <a:t>,-, </a:t>
            </a:r>
            <a:r>
              <a:rPr lang="en-US" dirty="0"/>
              <a:t>4460 Stuart Street, Marion Center, PA, 15759</a:t>
            </a:r>
          </a:p>
          <a:p>
            <a:r>
              <a:rPr lang="en-US" dirty="0" smtClean="0"/>
              <a:t>-</a:t>
            </a:r>
            <a:endParaRPr lang="en-US" dirty="0"/>
          </a:p>
          <a:p>
            <a:r>
              <a:rPr lang="en-US" dirty="0"/>
              <a:t>FirstName=John</a:t>
            </a:r>
          </a:p>
          <a:p>
            <a:r>
              <a:rPr lang="en-US" dirty="0" smtClean="0"/>
              <a:t>LastName=Smith</a:t>
            </a:r>
            <a:endParaRPr lang="en-US" dirty="0"/>
          </a:p>
        </p:txBody>
      </p:sp>
      <p:cxnSp>
        <p:nvCxnSpPr>
          <p:cNvPr id="9" name="Straight Arrow Connector 8"/>
          <p:cNvCxnSpPr/>
          <p:nvPr/>
        </p:nvCxnSpPr>
        <p:spPr>
          <a:xfrm flipH="1">
            <a:off x="6767848" y="1290918"/>
            <a:ext cx="527181" cy="1819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87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Humans, sentences, parse trees</a:t>
            </a:r>
            <a:endParaRPr lang="en-US" dirty="0"/>
          </a:p>
        </p:txBody>
      </p:sp>
      <p:sp>
        <p:nvSpPr>
          <p:cNvPr id="4" name="Content Placeholder 3"/>
          <p:cNvSpPr>
            <a:spLocks noGrp="1"/>
          </p:cNvSpPr>
          <p:nvPr>
            <p:ph idx="1"/>
          </p:nvPr>
        </p:nvSpPr>
        <p:spPr>
          <a:xfrm>
            <a:off x="838200" y="1825625"/>
            <a:ext cx="10515600" cy="1730375"/>
          </a:xfrm>
        </p:spPr>
        <p:txBody>
          <a:bodyPr/>
          <a:lstStyle/>
          <a:p>
            <a:pPr marL="0" indent="0">
              <a:buNone/>
            </a:pPr>
            <a:r>
              <a:rPr lang="en-US" dirty="0" smtClean="0"/>
              <a:t>Sentences (linear sequences of symbols) are really just serializations of parse trees that we humans understand. To get an idea across to someone we have to conjure up the same parse tree in their heads using a word stream.</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447290" y="4083685"/>
            <a:ext cx="4859020" cy="1713230"/>
          </a:xfrm>
          <a:prstGeom prst="rect">
            <a:avLst/>
          </a:prstGeom>
          <a:noFill/>
        </p:spPr>
      </p:pic>
    </p:spTree>
    <p:extLst>
      <p:ext uri="{BB962C8B-B14F-4D97-AF65-F5344CB8AC3E}">
        <p14:creationId xmlns:p14="http://schemas.microsoft.com/office/powerpoint/2010/main" val="114991919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660252" y="2814818"/>
            <a:ext cx="669701" cy="3361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695195" y="2244242"/>
            <a:ext cx="5197793" cy="1477328"/>
          </a:xfrm>
          <a:prstGeom prst="rect">
            <a:avLst/>
          </a:prstGeom>
          <a:ln>
            <a:solidFill>
              <a:schemeClr val="bg1">
                <a:lumMod val="65000"/>
              </a:schemeClr>
            </a:solidFill>
          </a:ln>
        </p:spPr>
        <p:txBody>
          <a:bodyPr wrap="square">
            <a:spAutoFit/>
          </a:bodyPr>
          <a:lstStyle/>
          <a:p>
            <a:r>
              <a:rPr lang="en-US" b="1" dirty="0"/>
              <a:t>FirstName, LastName, Street, City, State, </a:t>
            </a:r>
            <a:r>
              <a:rPr lang="en-US" b="1" dirty="0" err="1"/>
              <a:t>ZipCode</a:t>
            </a:r>
            <a:endParaRPr lang="en-US" b="1" dirty="0"/>
          </a:p>
          <a:p>
            <a:r>
              <a:rPr lang="en-US" dirty="0"/>
              <a:t>Mark</a:t>
            </a:r>
            <a:r>
              <a:rPr lang="en-US" dirty="0" smtClean="0"/>
              <a:t>,-, </a:t>
            </a:r>
            <a:r>
              <a:rPr lang="en-US" dirty="0"/>
              <a:t>4460 Stuart Street, Marion Center, PA, 15759</a:t>
            </a:r>
          </a:p>
          <a:p>
            <a:r>
              <a:rPr lang="en-US" dirty="0" smtClean="0"/>
              <a:t>-\r\n</a:t>
            </a:r>
            <a:endParaRPr lang="en-US" dirty="0"/>
          </a:p>
          <a:p>
            <a:r>
              <a:rPr lang="en-US" dirty="0"/>
              <a:t>FirstName=John</a:t>
            </a:r>
          </a:p>
          <a:p>
            <a:r>
              <a:rPr lang="en-US" dirty="0" smtClean="0"/>
              <a:t>LastName=Smith</a:t>
            </a:r>
            <a:endParaRPr lang="en-US" dirty="0"/>
          </a:p>
        </p:txBody>
      </p:sp>
      <p:pic>
        <p:nvPicPr>
          <p:cNvPr id="1026" name="Picture 2" descr="https://encrypted-tbn1.gstatic.com/images?q=tbn:ANd9GcQJSLIYJo_D3rpRG84EtVghFDiUbcWuv6DJuqzcwUg7I1O7Y7cGEFIvP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223" y="3721570"/>
            <a:ext cx="1404004" cy="140400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a:stCxn id="10" idx="2"/>
          </p:cNvCxnSpPr>
          <p:nvPr/>
        </p:nvCxnSpPr>
        <p:spPr>
          <a:xfrm flipH="1">
            <a:off x="2471226" y="2982906"/>
            <a:ext cx="1189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1225" y="2982906"/>
            <a:ext cx="0" cy="607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367491" y="2614498"/>
            <a:ext cx="2066720" cy="369332"/>
          </a:xfrm>
          <a:prstGeom prst="rect">
            <a:avLst/>
          </a:prstGeom>
        </p:spPr>
        <p:txBody>
          <a:bodyPr wrap="none">
            <a:spAutoFit/>
          </a:bodyPr>
          <a:lstStyle/>
          <a:p>
            <a:r>
              <a:rPr lang="en-US" dirty="0" smtClean="0"/>
              <a:t>(SEPARATOR, '-\r\n')</a:t>
            </a:r>
            <a:endParaRPr lang="en-US" dirty="0"/>
          </a:p>
        </p:txBody>
      </p:sp>
    </p:spTree>
    <p:extLst>
      <p:ext uri="{BB962C8B-B14F-4D97-AF65-F5344CB8AC3E}">
        <p14:creationId xmlns:p14="http://schemas.microsoft.com/office/powerpoint/2010/main" val="293451108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613207" y="3110654"/>
            <a:ext cx="309283" cy="3361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0883" y="3877844"/>
            <a:ext cx="4791388" cy="2151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0883" y="2595283"/>
            <a:ext cx="4791388" cy="2151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Remember: the longest token is matched</a:t>
            </a:r>
            <a:endParaRPr lang="en-US" dirty="0"/>
          </a:p>
        </p:txBody>
      </p:sp>
      <p:sp>
        <p:nvSpPr>
          <p:cNvPr id="6" name="TextBox 5"/>
          <p:cNvSpPr txBox="1"/>
          <p:nvPr/>
        </p:nvSpPr>
        <p:spPr>
          <a:xfrm>
            <a:off x="600883" y="1919289"/>
            <a:ext cx="4791388" cy="4401205"/>
          </a:xfrm>
          <a:prstGeom prst="rect">
            <a:avLst/>
          </a:prstGeom>
          <a:noFill/>
          <a:ln>
            <a:solidFill>
              <a:schemeClr val="tx1"/>
            </a:solidFill>
          </a:ln>
        </p:spPr>
        <p:txBody>
          <a:bodyPr wrap="square" rtlCol="0">
            <a:spAutoFit/>
          </a:bodyPr>
          <a:lstStyle/>
          <a:p>
            <a:pPr defTabSz="820738"/>
            <a:r>
              <a:rPr lang="pl-PL" sz="1400" dirty="0">
                <a:latin typeface="Courier New" panose="02070309020205020404" pitchFamily="49" charset="0"/>
                <a:cs typeface="Courier New" panose="02070309020205020404" pitchFamily="49" charset="0"/>
              </a:rPr>
              <a:t>lexer grammar MyLexer</a:t>
            </a:r>
            <a:r>
              <a:rPr lang="pl-PL" sz="1400" dirty="0" smtClean="0">
                <a:latin typeface="Courier New" panose="02070309020205020404" pitchFamily="49" charset="0"/>
                <a:cs typeface="Courier New" panose="02070309020205020404" pitchFamily="49" charset="0"/>
              </a:rPr>
              <a:t>;</a:t>
            </a:r>
            <a:r>
              <a:rPr lang="pl-PL" sz="1400" dirty="0">
                <a:latin typeface="Courier New" panose="02070309020205020404" pitchFamily="49" charset="0"/>
                <a:cs typeface="Courier New" panose="02070309020205020404" pitchFamily="49" charset="0"/>
              </a:rPr>
              <a:t>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COMMA  : ',' ;</a:t>
            </a:r>
          </a:p>
          <a:p>
            <a:pPr defTabSz="820738"/>
            <a:r>
              <a:rPr lang="pl-PL" sz="1400" dirty="0">
                <a:latin typeface="Courier New" panose="02070309020205020404" pitchFamily="49" charset="0"/>
                <a:cs typeface="Courier New" panose="02070309020205020404" pitchFamily="49" charset="0"/>
              </a:rPr>
              <a:t>DASH   : '-' ;</a:t>
            </a:r>
          </a:p>
          <a:p>
            <a:pPr defTabSz="820738"/>
            <a:r>
              <a:rPr lang="pl-PL" sz="1400" dirty="0">
                <a:latin typeface="Courier New" panose="02070309020205020404" pitchFamily="49" charset="0"/>
                <a:cs typeface="Courier New" panose="02070309020205020404" pitchFamily="49" charset="0"/>
              </a:rPr>
              <a:t>NL     : ('\r')?'\n' ;</a:t>
            </a:r>
          </a:p>
          <a:p>
            <a:pPr defTabSz="820738"/>
            <a:r>
              <a:rPr lang="pl-PL" sz="1400" dirty="0">
                <a:latin typeface="Courier New" panose="02070309020205020404" pitchFamily="49" charset="0"/>
                <a:cs typeface="Courier New" panose="02070309020205020404" pitchFamily="49" charset="0"/>
              </a:rPr>
              <a:t>WS     : [ \t\r\n]+ -&gt; skip ;</a:t>
            </a:r>
          </a:p>
          <a:p>
            <a:pPr defTabSz="820738"/>
            <a:r>
              <a:rPr lang="pl-PL" sz="1400" dirty="0">
                <a:latin typeface="Courier New" panose="02070309020205020404" pitchFamily="49" charset="0"/>
                <a:cs typeface="Courier New" panose="02070309020205020404" pitchFamily="49" charset="0"/>
              </a:rPr>
              <a:t>SEPARATOR : SEP -&gt; skip, pushMode(PAIRS) ;</a:t>
            </a:r>
          </a:p>
          <a:p>
            <a:pPr defTabSz="820738"/>
            <a:r>
              <a:rPr lang="pl-PL" sz="1400" dirty="0">
                <a:latin typeface="Courier New" panose="02070309020205020404" pitchFamily="49" charset="0"/>
                <a:cs typeface="Courier New" panose="02070309020205020404" pitchFamily="49" charset="0"/>
              </a:rPr>
              <a:t>STRING : (~[,\r\n])+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fragment SEP : '-' NL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mode PAIRS ;</a:t>
            </a:r>
          </a:p>
          <a:p>
            <a:pPr defTabSz="820738"/>
            <a:r>
              <a:rPr lang="pl-PL" sz="1400" dirty="0">
                <a:latin typeface="Courier New" panose="02070309020205020404" pitchFamily="49" charset="0"/>
                <a:cs typeface="Courier New" panose="02070309020205020404" pitchFamily="49" charset="0"/>
              </a:rPr>
              <a:t>KEY       : ('FirstName' | 'LastName') ;</a:t>
            </a:r>
          </a:p>
          <a:p>
            <a:pPr defTabSz="820738"/>
            <a:r>
              <a:rPr lang="pl-PL" sz="1400" dirty="0">
                <a:latin typeface="Courier New" panose="02070309020205020404" pitchFamily="49" charset="0"/>
                <a:cs typeface="Courier New" panose="02070309020205020404" pitchFamily="49" charset="0"/>
              </a:rPr>
              <a:t>EQ        : '=' ;</a:t>
            </a:r>
          </a:p>
          <a:p>
            <a:pPr defTabSz="820738"/>
            <a:r>
              <a:rPr lang="pl-PL" sz="1400" dirty="0">
                <a:latin typeface="Courier New" panose="02070309020205020404" pitchFamily="49" charset="0"/>
                <a:cs typeface="Courier New" panose="02070309020205020404" pitchFamily="49" charset="0"/>
              </a:rPr>
              <a:t>NL2       : ('\r')?'\n' ;</a:t>
            </a:r>
          </a:p>
          <a:p>
            <a:pPr defTabSz="820738"/>
            <a:r>
              <a:rPr lang="pl-PL" sz="1400" dirty="0">
                <a:latin typeface="Courier New" panose="02070309020205020404" pitchFamily="49" charset="0"/>
                <a:cs typeface="Courier New" panose="02070309020205020404" pitchFamily="49" charset="0"/>
              </a:rPr>
              <a:t>WS2       : [ \t\r\n]+ -&gt; skip ;</a:t>
            </a:r>
          </a:p>
          <a:p>
            <a:pPr defTabSz="820738"/>
            <a:r>
              <a:rPr lang="pl-PL" sz="1400" dirty="0">
                <a:latin typeface="Courier New" panose="02070309020205020404" pitchFamily="49" charset="0"/>
                <a:cs typeface="Courier New" panose="02070309020205020404" pitchFamily="49" charset="0"/>
              </a:rPr>
              <a:t>SEPARATOR2 : SEP2 -&gt; skip, popMode ;</a:t>
            </a:r>
          </a:p>
          <a:p>
            <a:pPr defTabSz="820738"/>
            <a:r>
              <a:rPr lang="pl-PL" sz="1400" dirty="0">
                <a:latin typeface="Courier New" panose="02070309020205020404" pitchFamily="49" charset="0"/>
                <a:cs typeface="Courier New" panose="02070309020205020404" pitchFamily="49" charset="0"/>
              </a:rPr>
              <a:t>VALUE     : (~[=\r\n])+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fragment SEP2 : '-' NL2 ;</a:t>
            </a:r>
            <a:endParaRPr lang="en-US" sz="1400" i="1" dirty="0" smtClean="0">
              <a:latin typeface="Courier New" panose="02070309020205020404" pitchFamily="49" charset="0"/>
              <a:cs typeface="Courier New" panose="02070309020205020404" pitchFamily="49" charset="0"/>
            </a:endParaRPr>
          </a:p>
        </p:txBody>
      </p:sp>
      <p:sp>
        <p:nvSpPr>
          <p:cNvPr id="8" name="Rectangle 7"/>
          <p:cNvSpPr/>
          <p:nvPr/>
        </p:nvSpPr>
        <p:spPr>
          <a:xfrm>
            <a:off x="6613207" y="2540078"/>
            <a:ext cx="5197793" cy="1477328"/>
          </a:xfrm>
          <a:prstGeom prst="rect">
            <a:avLst/>
          </a:prstGeom>
          <a:ln>
            <a:solidFill>
              <a:schemeClr val="bg1">
                <a:lumMod val="65000"/>
              </a:schemeClr>
            </a:solidFill>
          </a:ln>
        </p:spPr>
        <p:txBody>
          <a:bodyPr wrap="square">
            <a:spAutoFit/>
          </a:bodyPr>
          <a:lstStyle/>
          <a:p>
            <a:r>
              <a:rPr lang="en-US" b="1" dirty="0"/>
              <a:t>FirstName, LastName, Street, City, State, </a:t>
            </a:r>
            <a:r>
              <a:rPr lang="en-US" b="1" dirty="0" err="1"/>
              <a:t>ZipCode</a:t>
            </a:r>
            <a:endParaRPr lang="en-US" b="1" dirty="0"/>
          </a:p>
          <a:p>
            <a:r>
              <a:rPr lang="en-US" dirty="0"/>
              <a:t>Mark</a:t>
            </a:r>
            <a:r>
              <a:rPr lang="en-US" dirty="0" smtClean="0"/>
              <a:t>,-, </a:t>
            </a:r>
            <a:r>
              <a:rPr lang="en-US" dirty="0"/>
              <a:t>4460 Stuart Street, Marion Center, PA, 15759</a:t>
            </a:r>
          </a:p>
          <a:p>
            <a:r>
              <a:rPr lang="en-US" dirty="0" smtClean="0"/>
              <a:t>-</a:t>
            </a:r>
            <a:endParaRPr lang="en-US" dirty="0"/>
          </a:p>
          <a:p>
            <a:r>
              <a:rPr lang="en-US" dirty="0"/>
              <a:t>FirstName=John</a:t>
            </a:r>
          </a:p>
          <a:p>
            <a:r>
              <a:rPr lang="en-US" dirty="0" smtClean="0"/>
              <a:t>LastName=Smith</a:t>
            </a:r>
            <a:endParaRPr lang="en-US" dirty="0"/>
          </a:p>
        </p:txBody>
      </p:sp>
      <p:sp>
        <p:nvSpPr>
          <p:cNvPr id="5" name="TextBox 4"/>
          <p:cNvSpPr txBox="1"/>
          <p:nvPr/>
        </p:nvSpPr>
        <p:spPr>
          <a:xfrm>
            <a:off x="6613207" y="4437529"/>
            <a:ext cx="5072287" cy="923330"/>
          </a:xfrm>
          <a:prstGeom prst="rect">
            <a:avLst/>
          </a:prstGeom>
          <a:noFill/>
        </p:spPr>
        <p:txBody>
          <a:bodyPr wrap="square" rtlCol="0">
            <a:spAutoFit/>
          </a:bodyPr>
          <a:lstStyle/>
          <a:p>
            <a:r>
              <a:rPr lang="en-US" dirty="0" smtClean="0"/>
              <a:t>The dash matches both DASH and SEP. However, the input contains a dash followed by a newline. So the lexer matches the longest token.</a:t>
            </a:r>
            <a:endParaRPr lang="en-US" dirty="0"/>
          </a:p>
        </p:txBody>
      </p:sp>
      <p:sp>
        <p:nvSpPr>
          <p:cNvPr id="10" name="TextBox 9"/>
          <p:cNvSpPr txBox="1"/>
          <p:nvPr/>
        </p:nvSpPr>
        <p:spPr>
          <a:xfrm>
            <a:off x="6922490" y="5943600"/>
            <a:ext cx="1600503" cy="369332"/>
          </a:xfrm>
          <a:prstGeom prst="rect">
            <a:avLst/>
          </a:prstGeom>
          <a:noFill/>
        </p:spPr>
        <p:txBody>
          <a:bodyPr wrap="none" rtlCol="0">
            <a:spAutoFit/>
          </a:bodyPr>
          <a:lstStyle/>
          <a:p>
            <a:r>
              <a:rPr lang="en-US" dirty="0" smtClean="0"/>
              <a:t>See example21</a:t>
            </a:r>
            <a:endParaRPr lang="en-US" dirty="0"/>
          </a:p>
        </p:txBody>
      </p:sp>
    </p:spTree>
    <p:extLst>
      <p:ext uri="{BB962C8B-B14F-4D97-AF65-F5344CB8AC3E}">
        <p14:creationId xmlns:p14="http://schemas.microsoft.com/office/powerpoint/2010/main" val="260997846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613207" y="3110654"/>
            <a:ext cx="309283" cy="3361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0883" y="3877844"/>
            <a:ext cx="4791388" cy="2151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0883" y="2595283"/>
            <a:ext cx="4791388" cy="2151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How will the lexer tokenize this dash?</a:t>
            </a:r>
            <a:endParaRPr lang="en-US" dirty="0"/>
          </a:p>
        </p:txBody>
      </p:sp>
      <p:sp>
        <p:nvSpPr>
          <p:cNvPr id="6" name="TextBox 5"/>
          <p:cNvSpPr txBox="1"/>
          <p:nvPr/>
        </p:nvSpPr>
        <p:spPr>
          <a:xfrm>
            <a:off x="600883" y="1919289"/>
            <a:ext cx="4791388" cy="4401205"/>
          </a:xfrm>
          <a:prstGeom prst="rect">
            <a:avLst/>
          </a:prstGeom>
          <a:noFill/>
          <a:ln>
            <a:solidFill>
              <a:schemeClr val="tx1"/>
            </a:solidFill>
          </a:ln>
        </p:spPr>
        <p:txBody>
          <a:bodyPr wrap="square" rtlCol="0">
            <a:spAutoFit/>
          </a:bodyPr>
          <a:lstStyle/>
          <a:p>
            <a:pPr defTabSz="820738"/>
            <a:r>
              <a:rPr lang="pl-PL" sz="1400" dirty="0">
                <a:latin typeface="Courier New" panose="02070309020205020404" pitchFamily="49" charset="0"/>
                <a:cs typeface="Courier New" panose="02070309020205020404" pitchFamily="49" charset="0"/>
              </a:rPr>
              <a:t>lexer grammar MyLexer</a:t>
            </a:r>
            <a:r>
              <a:rPr lang="pl-PL" sz="1400" dirty="0" smtClean="0">
                <a:latin typeface="Courier New" panose="02070309020205020404" pitchFamily="49" charset="0"/>
                <a:cs typeface="Courier New" panose="02070309020205020404" pitchFamily="49" charset="0"/>
              </a:rPr>
              <a:t>;</a:t>
            </a:r>
            <a:r>
              <a:rPr lang="pl-PL" sz="1400" dirty="0">
                <a:latin typeface="Courier New" panose="02070309020205020404" pitchFamily="49" charset="0"/>
                <a:cs typeface="Courier New" panose="02070309020205020404" pitchFamily="49" charset="0"/>
              </a:rPr>
              <a:t>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COMMA  : ',' ;</a:t>
            </a:r>
          </a:p>
          <a:p>
            <a:pPr defTabSz="820738"/>
            <a:r>
              <a:rPr lang="pl-PL" sz="1400" dirty="0">
                <a:latin typeface="Courier New" panose="02070309020205020404" pitchFamily="49" charset="0"/>
                <a:cs typeface="Courier New" panose="02070309020205020404" pitchFamily="49" charset="0"/>
              </a:rPr>
              <a:t>DASH   : '-' ;</a:t>
            </a:r>
          </a:p>
          <a:p>
            <a:pPr defTabSz="820738"/>
            <a:r>
              <a:rPr lang="pl-PL" sz="1400" dirty="0">
                <a:latin typeface="Courier New" panose="02070309020205020404" pitchFamily="49" charset="0"/>
                <a:cs typeface="Courier New" panose="02070309020205020404" pitchFamily="49" charset="0"/>
              </a:rPr>
              <a:t>NL     : ('\r')?'\n' ;</a:t>
            </a:r>
          </a:p>
          <a:p>
            <a:pPr defTabSz="820738"/>
            <a:r>
              <a:rPr lang="pl-PL" sz="1400" dirty="0">
                <a:latin typeface="Courier New" panose="02070309020205020404" pitchFamily="49" charset="0"/>
                <a:cs typeface="Courier New" panose="02070309020205020404" pitchFamily="49" charset="0"/>
              </a:rPr>
              <a:t>WS     : [ \t\r\n]+ -&gt; skip ;</a:t>
            </a:r>
          </a:p>
          <a:p>
            <a:pPr defTabSz="820738"/>
            <a:r>
              <a:rPr lang="pl-PL" sz="1400" dirty="0">
                <a:latin typeface="Courier New" panose="02070309020205020404" pitchFamily="49" charset="0"/>
                <a:cs typeface="Courier New" panose="02070309020205020404" pitchFamily="49" charset="0"/>
              </a:rPr>
              <a:t>SEPARATOR : SEP -&gt; skip, pushMode(PAIRS) ;</a:t>
            </a:r>
          </a:p>
          <a:p>
            <a:pPr defTabSz="820738"/>
            <a:r>
              <a:rPr lang="pl-PL" sz="1400" dirty="0">
                <a:latin typeface="Courier New" panose="02070309020205020404" pitchFamily="49" charset="0"/>
                <a:cs typeface="Courier New" panose="02070309020205020404" pitchFamily="49" charset="0"/>
              </a:rPr>
              <a:t>STRING : (~[,\r\n])+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fragment SEP : </a:t>
            </a:r>
            <a:r>
              <a:rPr lang="pl-PL" sz="1400" dirty="0" smtClean="0">
                <a:latin typeface="Courier New" panose="02070309020205020404" pitchFamily="49" charset="0"/>
                <a:cs typeface="Courier New" panose="02070309020205020404" pitchFamily="49" charset="0"/>
              </a:rPr>
              <a:t>'-' </a:t>
            </a:r>
            <a:r>
              <a:rPr lang="pl-PL" sz="1400" dirty="0">
                <a:latin typeface="Courier New" panose="02070309020205020404" pitchFamily="49" charset="0"/>
                <a:cs typeface="Courier New" panose="02070309020205020404" pitchFamily="49" charset="0"/>
              </a:rPr>
              <a:t>;</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mode PAIRS ;</a:t>
            </a:r>
          </a:p>
          <a:p>
            <a:pPr defTabSz="820738"/>
            <a:r>
              <a:rPr lang="pl-PL" sz="1400" dirty="0">
                <a:latin typeface="Courier New" panose="02070309020205020404" pitchFamily="49" charset="0"/>
                <a:cs typeface="Courier New" panose="02070309020205020404" pitchFamily="49" charset="0"/>
              </a:rPr>
              <a:t>KEY       : ('FirstName' | 'LastName') ;</a:t>
            </a:r>
          </a:p>
          <a:p>
            <a:pPr defTabSz="820738"/>
            <a:r>
              <a:rPr lang="pl-PL" sz="1400" dirty="0">
                <a:latin typeface="Courier New" panose="02070309020205020404" pitchFamily="49" charset="0"/>
                <a:cs typeface="Courier New" panose="02070309020205020404" pitchFamily="49" charset="0"/>
              </a:rPr>
              <a:t>EQ        : '=' ;</a:t>
            </a:r>
          </a:p>
          <a:p>
            <a:pPr defTabSz="820738"/>
            <a:r>
              <a:rPr lang="pl-PL" sz="1400" dirty="0">
                <a:latin typeface="Courier New" panose="02070309020205020404" pitchFamily="49" charset="0"/>
                <a:cs typeface="Courier New" panose="02070309020205020404" pitchFamily="49" charset="0"/>
              </a:rPr>
              <a:t>NL2       : ('\r')?'\n' ;</a:t>
            </a:r>
          </a:p>
          <a:p>
            <a:pPr defTabSz="820738"/>
            <a:r>
              <a:rPr lang="pl-PL" sz="1400" dirty="0">
                <a:latin typeface="Courier New" panose="02070309020205020404" pitchFamily="49" charset="0"/>
                <a:cs typeface="Courier New" panose="02070309020205020404" pitchFamily="49" charset="0"/>
              </a:rPr>
              <a:t>WS2       : [ \t\r\n]+ -&gt; skip ;</a:t>
            </a:r>
          </a:p>
          <a:p>
            <a:pPr defTabSz="820738"/>
            <a:r>
              <a:rPr lang="pl-PL" sz="1400" dirty="0">
                <a:latin typeface="Courier New" panose="02070309020205020404" pitchFamily="49" charset="0"/>
                <a:cs typeface="Courier New" panose="02070309020205020404" pitchFamily="49" charset="0"/>
              </a:rPr>
              <a:t>SEPARATOR2 : SEP2 -&gt; skip, popMode ;</a:t>
            </a:r>
          </a:p>
          <a:p>
            <a:pPr defTabSz="820738"/>
            <a:r>
              <a:rPr lang="pl-PL" sz="1400" dirty="0">
                <a:latin typeface="Courier New" panose="02070309020205020404" pitchFamily="49" charset="0"/>
                <a:cs typeface="Courier New" panose="02070309020205020404" pitchFamily="49" charset="0"/>
              </a:rPr>
              <a:t>VALUE     : (~[=\r\n])+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fragment SEP2 : '-' NL2 ;</a:t>
            </a:r>
            <a:endParaRPr lang="en-US" sz="1400" i="1" dirty="0" smtClean="0">
              <a:latin typeface="Courier New" panose="02070309020205020404" pitchFamily="49" charset="0"/>
              <a:cs typeface="Courier New" panose="02070309020205020404" pitchFamily="49" charset="0"/>
            </a:endParaRPr>
          </a:p>
        </p:txBody>
      </p:sp>
      <p:sp>
        <p:nvSpPr>
          <p:cNvPr id="8" name="Rectangle 7"/>
          <p:cNvSpPr/>
          <p:nvPr/>
        </p:nvSpPr>
        <p:spPr>
          <a:xfrm>
            <a:off x="6613207" y="2540078"/>
            <a:ext cx="5197793" cy="1477328"/>
          </a:xfrm>
          <a:prstGeom prst="rect">
            <a:avLst/>
          </a:prstGeom>
          <a:ln>
            <a:solidFill>
              <a:schemeClr val="bg1">
                <a:lumMod val="65000"/>
              </a:schemeClr>
            </a:solidFill>
          </a:ln>
        </p:spPr>
        <p:txBody>
          <a:bodyPr wrap="square">
            <a:spAutoFit/>
          </a:bodyPr>
          <a:lstStyle/>
          <a:p>
            <a:r>
              <a:rPr lang="en-US" b="1" dirty="0"/>
              <a:t>FirstName, LastName, Street, City, State, </a:t>
            </a:r>
            <a:r>
              <a:rPr lang="en-US" b="1" dirty="0" err="1"/>
              <a:t>ZipCode</a:t>
            </a:r>
            <a:endParaRPr lang="en-US" b="1" dirty="0"/>
          </a:p>
          <a:p>
            <a:r>
              <a:rPr lang="en-US" dirty="0"/>
              <a:t>Mark</a:t>
            </a:r>
            <a:r>
              <a:rPr lang="en-US" dirty="0" smtClean="0"/>
              <a:t>,-, </a:t>
            </a:r>
            <a:r>
              <a:rPr lang="en-US" dirty="0"/>
              <a:t>4460 Stuart Street, Marion Center, PA, 15759</a:t>
            </a:r>
          </a:p>
          <a:p>
            <a:r>
              <a:rPr lang="en-US" dirty="0" smtClean="0"/>
              <a:t>-</a:t>
            </a:r>
            <a:endParaRPr lang="en-US" dirty="0"/>
          </a:p>
          <a:p>
            <a:r>
              <a:rPr lang="en-US" dirty="0"/>
              <a:t>FirstName=John</a:t>
            </a:r>
          </a:p>
          <a:p>
            <a:r>
              <a:rPr lang="en-US" dirty="0" smtClean="0"/>
              <a:t>LastName=Smith</a:t>
            </a:r>
            <a:endParaRPr lang="en-US" dirty="0"/>
          </a:p>
        </p:txBody>
      </p:sp>
      <p:cxnSp>
        <p:nvCxnSpPr>
          <p:cNvPr id="9" name="Straight Arrow Connector 8"/>
          <p:cNvCxnSpPr/>
          <p:nvPr/>
        </p:nvCxnSpPr>
        <p:spPr>
          <a:xfrm flipH="1">
            <a:off x="6767848" y="1290918"/>
            <a:ext cx="527181" cy="1819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662518" y="4017406"/>
            <a:ext cx="3361764" cy="958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24282" y="4839439"/>
            <a:ext cx="2299156" cy="369332"/>
          </a:xfrm>
          <a:prstGeom prst="rect">
            <a:avLst/>
          </a:prstGeom>
          <a:solidFill>
            <a:srgbClr val="FFFF00"/>
          </a:solidFill>
        </p:spPr>
        <p:txBody>
          <a:bodyPr wrap="none" rtlCol="0">
            <a:spAutoFit/>
          </a:bodyPr>
          <a:lstStyle/>
          <a:p>
            <a:r>
              <a:rPr lang="en-US" dirty="0" smtClean="0"/>
              <a:t>Notice: NL is removed</a:t>
            </a:r>
            <a:endParaRPr lang="en-US" dirty="0"/>
          </a:p>
        </p:txBody>
      </p:sp>
    </p:spTree>
    <p:extLst>
      <p:ext uri="{BB962C8B-B14F-4D97-AF65-F5344CB8AC3E}">
        <p14:creationId xmlns:p14="http://schemas.microsoft.com/office/powerpoint/2010/main" val="3609525876"/>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498887" y="4482254"/>
            <a:ext cx="309283" cy="3361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533830" y="3911678"/>
            <a:ext cx="5197793" cy="1477328"/>
          </a:xfrm>
          <a:prstGeom prst="rect">
            <a:avLst/>
          </a:prstGeom>
          <a:ln>
            <a:solidFill>
              <a:schemeClr val="bg1">
                <a:lumMod val="65000"/>
              </a:schemeClr>
            </a:solidFill>
          </a:ln>
        </p:spPr>
        <p:txBody>
          <a:bodyPr wrap="square">
            <a:spAutoFit/>
          </a:bodyPr>
          <a:lstStyle/>
          <a:p>
            <a:r>
              <a:rPr lang="en-US" b="1" dirty="0"/>
              <a:t>FirstName, LastName, Street, City, State, </a:t>
            </a:r>
            <a:r>
              <a:rPr lang="en-US" b="1" dirty="0" err="1"/>
              <a:t>ZipCode</a:t>
            </a:r>
            <a:endParaRPr lang="en-US" b="1" dirty="0"/>
          </a:p>
          <a:p>
            <a:r>
              <a:rPr lang="en-US" dirty="0"/>
              <a:t>Mark</a:t>
            </a:r>
            <a:r>
              <a:rPr lang="en-US" dirty="0" smtClean="0"/>
              <a:t>,-, </a:t>
            </a:r>
            <a:r>
              <a:rPr lang="en-US" dirty="0"/>
              <a:t>4460 Stuart Street, Marion Center, PA, 15759</a:t>
            </a:r>
          </a:p>
          <a:p>
            <a:r>
              <a:rPr lang="en-US" dirty="0" smtClean="0"/>
              <a:t>-</a:t>
            </a:r>
            <a:endParaRPr lang="en-US" dirty="0"/>
          </a:p>
          <a:p>
            <a:r>
              <a:rPr lang="en-US" dirty="0"/>
              <a:t>FirstName=John</a:t>
            </a:r>
          </a:p>
          <a:p>
            <a:r>
              <a:rPr lang="en-US" dirty="0" smtClean="0"/>
              <a:t>LastName=Smith</a:t>
            </a:r>
            <a:endParaRPr lang="en-US" dirty="0"/>
          </a:p>
        </p:txBody>
      </p:sp>
      <p:sp>
        <p:nvSpPr>
          <p:cNvPr id="5" name="Can 4"/>
          <p:cNvSpPr/>
          <p:nvPr/>
        </p:nvSpPr>
        <p:spPr>
          <a:xfrm>
            <a:off x="3844475" y="1688877"/>
            <a:ext cx="726142" cy="15867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flipV="1">
            <a:off x="4032734" y="3275630"/>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0617" y="2205254"/>
            <a:ext cx="1131848" cy="369332"/>
          </a:xfrm>
          <a:prstGeom prst="rect">
            <a:avLst/>
          </a:prstGeom>
        </p:spPr>
        <p:txBody>
          <a:bodyPr wrap="none">
            <a:spAutoFit/>
          </a:bodyPr>
          <a:lstStyle/>
          <a:p>
            <a:r>
              <a:rPr lang="en-US" dirty="0" smtClean="0"/>
              <a:t>(DASH, '-')</a:t>
            </a:r>
            <a:endParaRPr lang="en-US" dirty="0"/>
          </a:p>
        </p:txBody>
      </p:sp>
      <p:sp>
        <p:nvSpPr>
          <p:cNvPr id="9" name="Down Arrow 8"/>
          <p:cNvSpPr/>
          <p:nvPr/>
        </p:nvSpPr>
        <p:spPr>
          <a:xfrm flipV="1">
            <a:off x="4032734" y="1176882"/>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53529" y="606552"/>
            <a:ext cx="1097352" cy="523220"/>
          </a:xfrm>
          <a:prstGeom prst="rect">
            <a:avLst/>
          </a:prstGeom>
          <a:noFill/>
        </p:spPr>
        <p:txBody>
          <a:bodyPr wrap="none" rtlCol="0">
            <a:spAutoFit/>
          </a:bodyPr>
          <a:lstStyle/>
          <a:p>
            <a:r>
              <a:rPr lang="en-US" sz="2800" dirty="0" smtClean="0"/>
              <a:t>Parser</a:t>
            </a:r>
            <a:endParaRPr lang="en-US" sz="2800" dirty="0"/>
          </a:p>
        </p:txBody>
      </p:sp>
      <p:sp>
        <p:nvSpPr>
          <p:cNvPr id="2" name="TextBox 1"/>
          <p:cNvSpPr txBox="1"/>
          <p:nvPr/>
        </p:nvSpPr>
        <p:spPr>
          <a:xfrm>
            <a:off x="4570617" y="1154075"/>
            <a:ext cx="2316083" cy="369332"/>
          </a:xfrm>
          <a:prstGeom prst="rect">
            <a:avLst/>
          </a:prstGeom>
          <a:solidFill>
            <a:srgbClr val="FF0000"/>
          </a:solidFill>
        </p:spPr>
        <p:txBody>
          <a:bodyPr wrap="none" rtlCol="0">
            <a:spAutoFit/>
          </a:bodyPr>
          <a:lstStyle/>
          <a:p>
            <a:r>
              <a:rPr lang="en-US" b="1" dirty="0" smtClean="0">
                <a:solidFill>
                  <a:schemeClr val="bg1"/>
                </a:solidFill>
              </a:rPr>
              <a:t>This results in an error</a:t>
            </a:r>
            <a:endParaRPr lang="en-US" b="1" dirty="0">
              <a:solidFill>
                <a:schemeClr val="bg1"/>
              </a:solidFill>
            </a:endParaRPr>
          </a:p>
        </p:txBody>
      </p:sp>
    </p:spTree>
    <p:extLst>
      <p:ext uri="{BB962C8B-B14F-4D97-AF65-F5344CB8AC3E}">
        <p14:creationId xmlns:p14="http://schemas.microsoft.com/office/powerpoint/2010/main" val="393022068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Context-sensitive problem </a:t>
            </a:r>
            <a:r>
              <a:rPr lang="en-US" dirty="0" smtClean="0"/>
              <a:t>#3</a:t>
            </a:r>
            <a:endParaRPr lang="en-US" dirty="0"/>
          </a:p>
        </p:txBody>
      </p:sp>
    </p:spTree>
    <p:extLst>
      <p:ext uri="{BB962C8B-B14F-4D97-AF65-F5344CB8AC3E}">
        <p14:creationId xmlns:p14="http://schemas.microsoft.com/office/powerpoint/2010/main" val="93929215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Multi-line rows in CSV</a:t>
            </a:r>
            <a:endParaRPr lang="en-US" dirty="0"/>
          </a:p>
        </p:txBody>
      </p:sp>
      <p:sp>
        <p:nvSpPr>
          <p:cNvPr id="3" name="Content Placeholder 2"/>
          <p:cNvSpPr>
            <a:spLocks noGrp="1"/>
          </p:cNvSpPr>
          <p:nvPr>
            <p:ph idx="1"/>
          </p:nvPr>
        </p:nvSpPr>
        <p:spPr>
          <a:xfrm>
            <a:off x="838200" y="1825625"/>
            <a:ext cx="10515600" cy="1546225"/>
          </a:xfrm>
        </p:spPr>
        <p:txBody>
          <a:bodyPr/>
          <a:lstStyle/>
          <a:p>
            <a:r>
              <a:rPr lang="en-US" dirty="0" smtClean="0"/>
              <a:t>In CSV the newline character indicates the end of a row.</a:t>
            </a:r>
          </a:p>
          <a:p>
            <a:r>
              <a:rPr lang="en-US" dirty="0" smtClean="0"/>
              <a:t>Let's allow a row to continue onto another line by placing a backslash at the end of the line:</a:t>
            </a:r>
            <a:endParaRPr lang="en-US" dirty="0"/>
          </a:p>
        </p:txBody>
      </p:sp>
      <p:sp>
        <p:nvSpPr>
          <p:cNvPr id="4" name="TextBox 3"/>
          <p:cNvSpPr txBox="1"/>
          <p:nvPr/>
        </p:nvSpPr>
        <p:spPr>
          <a:xfrm>
            <a:off x="2743200" y="3749040"/>
            <a:ext cx="2994731" cy="1815882"/>
          </a:xfrm>
          <a:prstGeom prst="rect">
            <a:avLst/>
          </a:prstGeom>
          <a:noFill/>
        </p:spPr>
        <p:txBody>
          <a:bodyPr wrap="none" rtlCol="0">
            <a:spAutoFit/>
          </a:bodyPr>
          <a:lstStyle/>
          <a:p>
            <a:r>
              <a:rPr lang="en-US" sz="2800" dirty="0" smtClean="0"/>
              <a:t>field1, field2, \</a:t>
            </a:r>
          </a:p>
          <a:p>
            <a:r>
              <a:rPr lang="en-US" sz="2800" dirty="0" smtClean="0"/>
              <a:t>field3</a:t>
            </a:r>
          </a:p>
          <a:p>
            <a:r>
              <a:rPr lang="en-US" sz="2800" dirty="0" smtClean="0"/>
              <a:t>field4, field5, field6</a:t>
            </a:r>
          </a:p>
          <a:p>
            <a:r>
              <a:rPr lang="en-US" sz="2800" dirty="0" smtClean="0"/>
              <a:t>field7, field8, field9</a:t>
            </a:r>
            <a:endParaRPr lang="en-US" sz="2800" dirty="0"/>
          </a:p>
        </p:txBody>
      </p:sp>
      <p:sp>
        <p:nvSpPr>
          <p:cNvPr id="5" name="Left Brace 4"/>
          <p:cNvSpPr/>
          <p:nvPr/>
        </p:nvSpPr>
        <p:spPr>
          <a:xfrm>
            <a:off x="2354580" y="3868311"/>
            <a:ext cx="388620" cy="7429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1440180" y="4055120"/>
            <a:ext cx="832472" cy="369332"/>
          </a:xfrm>
          <a:prstGeom prst="rect">
            <a:avLst/>
          </a:prstGeom>
          <a:noFill/>
        </p:spPr>
        <p:txBody>
          <a:bodyPr wrap="none" rtlCol="0">
            <a:spAutoFit/>
          </a:bodyPr>
          <a:lstStyle/>
          <a:p>
            <a:r>
              <a:rPr lang="en-US" dirty="0" smtClean="0"/>
              <a:t>row #1</a:t>
            </a:r>
            <a:endParaRPr lang="en-US" dirty="0"/>
          </a:p>
        </p:txBody>
      </p:sp>
      <p:sp>
        <p:nvSpPr>
          <p:cNvPr id="7" name="Left Brace 6"/>
          <p:cNvSpPr/>
          <p:nvPr/>
        </p:nvSpPr>
        <p:spPr>
          <a:xfrm>
            <a:off x="2341232" y="4665508"/>
            <a:ext cx="388620" cy="3768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1442098" y="4656192"/>
            <a:ext cx="832472" cy="369332"/>
          </a:xfrm>
          <a:prstGeom prst="rect">
            <a:avLst/>
          </a:prstGeom>
          <a:noFill/>
        </p:spPr>
        <p:txBody>
          <a:bodyPr wrap="none" rtlCol="0">
            <a:spAutoFit/>
          </a:bodyPr>
          <a:lstStyle/>
          <a:p>
            <a:r>
              <a:rPr lang="en-US" dirty="0" smtClean="0"/>
              <a:t>row #2</a:t>
            </a:r>
            <a:endParaRPr lang="en-US" dirty="0"/>
          </a:p>
        </p:txBody>
      </p:sp>
      <p:sp>
        <p:nvSpPr>
          <p:cNvPr id="9" name="Left Brace 8"/>
          <p:cNvSpPr/>
          <p:nvPr/>
        </p:nvSpPr>
        <p:spPr>
          <a:xfrm>
            <a:off x="2345042" y="5092228"/>
            <a:ext cx="388620" cy="3768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1445908" y="5082912"/>
            <a:ext cx="832472" cy="369332"/>
          </a:xfrm>
          <a:prstGeom prst="rect">
            <a:avLst/>
          </a:prstGeom>
          <a:noFill/>
        </p:spPr>
        <p:txBody>
          <a:bodyPr wrap="none" rtlCol="0">
            <a:spAutoFit/>
          </a:bodyPr>
          <a:lstStyle/>
          <a:p>
            <a:r>
              <a:rPr lang="en-US" dirty="0" smtClean="0"/>
              <a:t>row #3</a:t>
            </a:r>
            <a:endParaRPr lang="en-US" dirty="0"/>
          </a:p>
        </p:txBody>
      </p:sp>
    </p:spTree>
    <p:extLst>
      <p:ext uri="{BB962C8B-B14F-4D97-AF65-F5344CB8AC3E}">
        <p14:creationId xmlns:p14="http://schemas.microsoft.com/office/powerpoint/2010/main" val="39172139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33848" y="2188229"/>
            <a:ext cx="5172388" cy="2308324"/>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lexer grammar MyLexer;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COMMA        : ',' ;</a:t>
            </a:r>
          </a:p>
          <a:p>
            <a:pPr defTabSz="820738"/>
            <a:r>
              <a:rPr lang="pl-PL" sz="1600" dirty="0">
                <a:latin typeface="Courier New" panose="02070309020205020404" pitchFamily="49" charset="0"/>
                <a:cs typeface="Courier New" panose="02070309020205020404" pitchFamily="49" charset="0"/>
              </a:rPr>
              <a:t>NL           : ('\r')?'\n' ;</a:t>
            </a:r>
          </a:p>
          <a:p>
            <a:pPr defTabSz="820738"/>
            <a:r>
              <a:rPr lang="pl-PL" sz="1600" dirty="0">
                <a:latin typeface="Courier New" panose="02070309020205020404" pitchFamily="49" charset="0"/>
                <a:cs typeface="Courier New" panose="02070309020205020404" pitchFamily="49" charset="0"/>
              </a:rPr>
              <a:t>BACKSLASH    : '\\' ;</a:t>
            </a:r>
          </a:p>
          <a:p>
            <a:pPr defTabSz="820738"/>
            <a:r>
              <a:rPr lang="pl-PL" sz="1600" dirty="0">
                <a:latin typeface="Courier New" panose="02070309020205020404" pitchFamily="49" charset="0"/>
                <a:cs typeface="Courier New" panose="02070309020205020404" pitchFamily="49" charset="0"/>
              </a:rPr>
              <a:t>CONTINUATION : BACKSLASH NL -&gt; skip ;</a:t>
            </a:r>
          </a:p>
          <a:p>
            <a:pPr defTabSz="820738"/>
            <a:r>
              <a:rPr lang="pl-PL" sz="1600" dirty="0">
                <a:latin typeface="Courier New" panose="02070309020205020404" pitchFamily="49" charset="0"/>
                <a:cs typeface="Courier New" panose="02070309020205020404" pitchFamily="49" charset="0"/>
              </a:rPr>
              <a:t>WS           : [ \t\r\n]+ -&gt; skip ;</a:t>
            </a:r>
          </a:p>
          <a:p>
            <a:pPr defTabSz="820738"/>
            <a:r>
              <a:rPr lang="pl-PL" sz="1600" dirty="0">
                <a:latin typeface="Courier New" panose="02070309020205020404" pitchFamily="49" charset="0"/>
                <a:cs typeface="Courier New" panose="02070309020205020404" pitchFamily="49" charset="0"/>
              </a:rPr>
              <a:t>STRING       : (~[\\,\r\n])+ ;</a:t>
            </a:r>
            <a:endParaRPr lang="en-US" i="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3469342" y="4994094"/>
            <a:ext cx="1600503" cy="369332"/>
          </a:xfrm>
          <a:prstGeom prst="rect">
            <a:avLst/>
          </a:prstGeom>
          <a:noFill/>
        </p:spPr>
        <p:txBody>
          <a:bodyPr wrap="none" rtlCol="0">
            <a:spAutoFit/>
          </a:bodyPr>
          <a:lstStyle/>
          <a:p>
            <a:r>
              <a:rPr lang="en-US" dirty="0" smtClean="0"/>
              <a:t>See example22</a:t>
            </a:r>
            <a:endParaRPr lang="en-US" dirty="0"/>
          </a:p>
        </p:txBody>
      </p:sp>
      <p:sp>
        <p:nvSpPr>
          <p:cNvPr id="3" name="Title 2"/>
          <p:cNvSpPr>
            <a:spLocks noGrp="1"/>
          </p:cNvSpPr>
          <p:nvPr>
            <p:ph type="title"/>
          </p:nvPr>
        </p:nvSpPr>
        <p:spPr/>
        <p:txBody>
          <a:bodyPr/>
          <a:lstStyle/>
          <a:p>
            <a:r>
              <a:rPr lang="en-US" dirty="0" smtClean="0"/>
              <a:t>The lexer grammar</a:t>
            </a:r>
            <a:endParaRPr lang="en-US" dirty="0"/>
          </a:p>
        </p:txBody>
      </p:sp>
    </p:spTree>
    <p:extLst>
      <p:ext uri="{BB962C8B-B14F-4D97-AF65-F5344CB8AC3E}">
        <p14:creationId xmlns:p14="http://schemas.microsoft.com/office/powerpoint/2010/main" val="112119378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029200" y="4846320"/>
            <a:ext cx="640080" cy="53721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33848" y="3680460"/>
            <a:ext cx="5172388" cy="2514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33848" y="2188229"/>
            <a:ext cx="5172388" cy="2308324"/>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lexer grammar MyLexer;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COMMA        : ',' ;</a:t>
            </a:r>
          </a:p>
          <a:p>
            <a:pPr defTabSz="820738"/>
            <a:r>
              <a:rPr lang="pl-PL" sz="1600" dirty="0">
                <a:latin typeface="Courier New" panose="02070309020205020404" pitchFamily="49" charset="0"/>
                <a:cs typeface="Courier New" panose="02070309020205020404" pitchFamily="49" charset="0"/>
              </a:rPr>
              <a:t>NL           : ('\r')?'\n' ;</a:t>
            </a:r>
          </a:p>
          <a:p>
            <a:pPr defTabSz="820738"/>
            <a:r>
              <a:rPr lang="pl-PL" sz="1600" dirty="0">
                <a:latin typeface="Courier New" panose="02070309020205020404" pitchFamily="49" charset="0"/>
                <a:cs typeface="Courier New" panose="02070309020205020404" pitchFamily="49" charset="0"/>
              </a:rPr>
              <a:t>BACKSLASH    : '\\' ;</a:t>
            </a:r>
          </a:p>
          <a:p>
            <a:pPr defTabSz="820738"/>
            <a:r>
              <a:rPr lang="pl-PL" sz="1600" dirty="0">
                <a:latin typeface="Courier New" panose="02070309020205020404" pitchFamily="49" charset="0"/>
                <a:cs typeface="Courier New" panose="02070309020205020404" pitchFamily="49" charset="0"/>
              </a:rPr>
              <a:t>CONTINUATION : BACKSLASH NL -&gt; skip ;</a:t>
            </a:r>
          </a:p>
          <a:p>
            <a:pPr defTabSz="820738"/>
            <a:r>
              <a:rPr lang="pl-PL" sz="1600" dirty="0">
                <a:latin typeface="Courier New" panose="02070309020205020404" pitchFamily="49" charset="0"/>
                <a:cs typeface="Courier New" panose="02070309020205020404" pitchFamily="49" charset="0"/>
              </a:rPr>
              <a:t>WS           : [ \t\r\n]+ -&gt; skip ;</a:t>
            </a:r>
          </a:p>
          <a:p>
            <a:pPr defTabSz="820738"/>
            <a:r>
              <a:rPr lang="pl-PL" sz="1600" dirty="0">
                <a:latin typeface="Courier New" panose="02070309020205020404" pitchFamily="49" charset="0"/>
                <a:cs typeface="Courier New" panose="02070309020205020404" pitchFamily="49" charset="0"/>
              </a:rPr>
              <a:t>STRING       : (~[\\,\r\n])+ ;</a:t>
            </a:r>
            <a:endParaRPr lang="en-US" i="1" dirty="0" smtClean="0">
              <a:latin typeface="Courier New" panose="02070309020205020404" pitchFamily="49" charset="0"/>
              <a:cs typeface="Courier New" panose="02070309020205020404" pitchFamily="49" charset="0"/>
            </a:endParaRPr>
          </a:p>
        </p:txBody>
      </p:sp>
      <p:sp>
        <p:nvSpPr>
          <p:cNvPr id="7" name="TextBox 6"/>
          <p:cNvSpPr txBox="1"/>
          <p:nvPr/>
        </p:nvSpPr>
        <p:spPr>
          <a:xfrm>
            <a:off x="3074670" y="4846320"/>
            <a:ext cx="2994731" cy="1815882"/>
          </a:xfrm>
          <a:prstGeom prst="rect">
            <a:avLst/>
          </a:prstGeom>
          <a:noFill/>
        </p:spPr>
        <p:txBody>
          <a:bodyPr wrap="none" rtlCol="0">
            <a:spAutoFit/>
          </a:bodyPr>
          <a:lstStyle/>
          <a:p>
            <a:r>
              <a:rPr lang="en-US" sz="2800" dirty="0" smtClean="0"/>
              <a:t>field1, field2, \</a:t>
            </a:r>
          </a:p>
          <a:p>
            <a:r>
              <a:rPr lang="en-US" sz="2800" dirty="0" smtClean="0"/>
              <a:t>field3</a:t>
            </a:r>
          </a:p>
          <a:p>
            <a:r>
              <a:rPr lang="en-US" sz="2800" dirty="0" smtClean="0"/>
              <a:t>field4, field5, field6</a:t>
            </a:r>
          </a:p>
          <a:p>
            <a:r>
              <a:rPr lang="en-US" sz="2800" dirty="0" smtClean="0"/>
              <a:t>field7, field8, field9</a:t>
            </a:r>
            <a:endParaRPr lang="en-US" sz="2800" dirty="0"/>
          </a:p>
        </p:txBody>
      </p:sp>
      <p:cxnSp>
        <p:nvCxnSpPr>
          <p:cNvPr id="10" name="Straight Arrow Connector 9"/>
          <p:cNvCxnSpPr/>
          <p:nvPr/>
        </p:nvCxnSpPr>
        <p:spPr>
          <a:xfrm flipH="1">
            <a:off x="5669280" y="4846320"/>
            <a:ext cx="754380" cy="268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32220" y="3931920"/>
            <a:ext cx="10287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35090" y="4728448"/>
            <a:ext cx="2787623" cy="369332"/>
          </a:xfrm>
          <a:prstGeom prst="rect">
            <a:avLst/>
          </a:prstGeom>
          <a:noFill/>
        </p:spPr>
        <p:txBody>
          <a:bodyPr wrap="none" rtlCol="0">
            <a:spAutoFit/>
          </a:bodyPr>
          <a:lstStyle/>
          <a:p>
            <a:r>
              <a:rPr lang="en-US" dirty="0" smtClean="0"/>
              <a:t>discard "backslash newline"</a:t>
            </a:r>
            <a:endParaRPr lang="en-US" dirty="0"/>
          </a:p>
        </p:txBody>
      </p:sp>
    </p:spTree>
    <p:extLst>
      <p:ext uri="{BB962C8B-B14F-4D97-AF65-F5344CB8AC3E}">
        <p14:creationId xmlns:p14="http://schemas.microsoft.com/office/powerpoint/2010/main" val="93545530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33848" y="2188229"/>
            <a:ext cx="5172388" cy="2308324"/>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parser grammar MyParser</a:t>
            </a:r>
            <a:r>
              <a:rPr lang="pl-PL" sz="1600" dirty="0" smtClean="0">
                <a:latin typeface="Courier New" panose="02070309020205020404" pitchFamily="49" charset="0"/>
                <a:cs typeface="Courier New" panose="02070309020205020404" pitchFamily="49" charset="0"/>
              </a:rPr>
              <a:t>;</a:t>
            </a:r>
            <a:r>
              <a:rPr lang="pl-PL" sz="1600" dirty="0">
                <a:latin typeface="Courier New" panose="02070309020205020404" pitchFamily="49" charset="0"/>
                <a:cs typeface="Courier New" panose="02070309020205020404" pitchFamily="49" charset="0"/>
              </a:rPr>
              <a:t>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options { tokenVocab=MyLexer; </a:t>
            </a:r>
            <a:r>
              <a:rPr lang="pl-PL" sz="1600" dirty="0" smtClean="0">
                <a:latin typeface="Courier New" panose="02070309020205020404" pitchFamily="49" charset="0"/>
                <a:cs typeface="Courier New" panose="02070309020205020404" pitchFamily="49" charset="0"/>
              </a:rPr>
              <a:t>}</a:t>
            </a:r>
            <a:r>
              <a:rPr lang="pl-PL" sz="1600" dirty="0">
                <a:latin typeface="Courier New" panose="02070309020205020404" pitchFamily="49" charset="0"/>
                <a:cs typeface="Courier New" panose="02070309020205020404" pitchFamily="49" charset="0"/>
              </a:rPr>
              <a:t>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document  : header rows EOF ;</a:t>
            </a:r>
          </a:p>
          <a:p>
            <a:pPr defTabSz="820738"/>
            <a:r>
              <a:rPr lang="pl-PL" sz="1600" dirty="0">
                <a:latin typeface="Courier New" panose="02070309020205020404" pitchFamily="49" charset="0"/>
                <a:cs typeface="Courier New" panose="02070309020205020404" pitchFamily="49" charset="0"/>
              </a:rPr>
              <a:t>header    : field (COMMA field)* NL ;</a:t>
            </a:r>
          </a:p>
          <a:p>
            <a:pPr defTabSz="820738"/>
            <a:r>
              <a:rPr lang="pl-PL" sz="1600" dirty="0">
                <a:latin typeface="Courier New" panose="02070309020205020404" pitchFamily="49" charset="0"/>
                <a:cs typeface="Courier New" panose="02070309020205020404" pitchFamily="49" charset="0"/>
              </a:rPr>
              <a:t>rows      : (row)* ;	</a:t>
            </a:r>
          </a:p>
          <a:p>
            <a:pPr defTabSz="820738"/>
            <a:r>
              <a:rPr lang="pl-PL" sz="1600" dirty="0">
                <a:latin typeface="Courier New" panose="02070309020205020404" pitchFamily="49" charset="0"/>
                <a:cs typeface="Courier New" panose="02070309020205020404" pitchFamily="49" charset="0"/>
              </a:rPr>
              <a:t>row       </a:t>
            </a:r>
            <a:r>
              <a:rPr lang="pl-PL" sz="1600" dirty="0" smtClean="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 </a:t>
            </a:r>
            <a:r>
              <a:rPr lang="pl-PL" sz="1600" dirty="0" smtClean="0">
                <a:latin typeface="Courier New" panose="02070309020205020404" pitchFamily="49" charset="0"/>
                <a:cs typeface="Courier New" panose="02070309020205020404" pitchFamily="49" charset="0"/>
              </a:rPr>
              <a:t>field </a:t>
            </a:r>
            <a:r>
              <a:rPr lang="pl-PL" sz="1600" dirty="0">
                <a:latin typeface="Courier New" panose="02070309020205020404" pitchFamily="49" charset="0"/>
                <a:cs typeface="Courier New" panose="02070309020205020404" pitchFamily="49" charset="0"/>
              </a:rPr>
              <a:t>(COMMA field)* NL ;</a:t>
            </a:r>
          </a:p>
          <a:p>
            <a:pPr defTabSz="820738"/>
            <a:r>
              <a:rPr lang="pl-PL" sz="1600" dirty="0">
                <a:latin typeface="Courier New" panose="02070309020205020404" pitchFamily="49" charset="0"/>
                <a:cs typeface="Courier New" panose="02070309020205020404" pitchFamily="49" charset="0"/>
              </a:rPr>
              <a:t>field     : STRING | ;</a:t>
            </a:r>
            <a:endParaRPr lang="en-US" i="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3715568" y="5208046"/>
            <a:ext cx="1600503" cy="369332"/>
          </a:xfrm>
          <a:prstGeom prst="rect">
            <a:avLst/>
          </a:prstGeom>
          <a:noFill/>
        </p:spPr>
        <p:txBody>
          <a:bodyPr wrap="none" rtlCol="0">
            <a:spAutoFit/>
          </a:bodyPr>
          <a:lstStyle/>
          <a:p>
            <a:r>
              <a:rPr lang="en-US" dirty="0" smtClean="0"/>
              <a:t>See example22</a:t>
            </a:r>
            <a:endParaRPr lang="en-US" dirty="0"/>
          </a:p>
        </p:txBody>
      </p:sp>
      <p:sp>
        <p:nvSpPr>
          <p:cNvPr id="3" name="Title 2"/>
          <p:cNvSpPr>
            <a:spLocks noGrp="1"/>
          </p:cNvSpPr>
          <p:nvPr>
            <p:ph type="title"/>
          </p:nvPr>
        </p:nvSpPr>
        <p:spPr/>
        <p:txBody>
          <a:bodyPr/>
          <a:lstStyle/>
          <a:p>
            <a:r>
              <a:rPr lang="en-US" dirty="0" smtClean="0"/>
              <a:t>The parser grammar (no changes)</a:t>
            </a:r>
            <a:endParaRPr lang="en-US" dirty="0"/>
          </a:p>
        </p:txBody>
      </p:sp>
    </p:spTree>
    <p:extLst>
      <p:ext uri="{BB962C8B-B14F-4D97-AF65-F5344CB8AC3E}">
        <p14:creationId xmlns:p14="http://schemas.microsoft.com/office/powerpoint/2010/main" val="412295172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Multi-line rows, escaped commas in fields</a:t>
            </a:r>
            <a:endParaRPr lang="en-US" dirty="0"/>
          </a:p>
        </p:txBody>
      </p:sp>
      <p:sp>
        <p:nvSpPr>
          <p:cNvPr id="3" name="Content Placeholder 2"/>
          <p:cNvSpPr>
            <a:spLocks noGrp="1"/>
          </p:cNvSpPr>
          <p:nvPr>
            <p:ph idx="1"/>
          </p:nvPr>
        </p:nvSpPr>
        <p:spPr>
          <a:xfrm>
            <a:off x="838200" y="1825625"/>
            <a:ext cx="10515600" cy="1089025"/>
          </a:xfrm>
        </p:spPr>
        <p:txBody>
          <a:bodyPr>
            <a:normAutofit/>
          </a:bodyPr>
          <a:lstStyle/>
          <a:p>
            <a:pPr marL="0" indent="0">
              <a:buNone/>
            </a:pPr>
            <a:r>
              <a:rPr lang="en-US" dirty="0" smtClean="0"/>
              <a:t>In addition to using the backslash to continue a row, let's use the backslash within a field to escape a comma.</a:t>
            </a:r>
          </a:p>
        </p:txBody>
      </p:sp>
      <p:sp>
        <p:nvSpPr>
          <p:cNvPr id="4" name="TextBox 3"/>
          <p:cNvSpPr txBox="1"/>
          <p:nvPr/>
        </p:nvSpPr>
        <p:spPr>
          <a:xfrm>
            <a:off x="2823210" y="3861117"/>
            <a:ext cx="2994731" cy="1815882"/>
          </a:xfrm>
          <a:prstGeom prst="rect">
            <a:avLst/>
          </a:prstGeom>
          <a:noFill/>
        </p:spPr>
        <p:txBody>
          <a:bodyPr wrap="none" rtlCol="0">
            <a:spAutoFit/>
          </a:bodyPr>
          <a:lstStyle/>
          <a:p>
            <a:r>
              <a:rPr lang="en-US" sz="2800" dirty="0" smtClean="0"/>
              <a:t>fie\,ld1, field2, \</a:t>
            </a:r>
          </a:p>
          <a:p>
            <a:r>
              <a:rPr lang="en-US" sz="2800" dirty="0" smtClean="0"/>
              <a:t>field3</a:t>
            </a:r>
          </a:p>
          <a:p>
            <a:r>
              <a:rPr lang="en-US" sz="2800" dirty="0" smtClean="0"/>
              <a:t>field4, field5, field6</a:t>
            </a:r>
          </a:p>
          <a:p>
            <a:r>
              <a:rPr lang="en-US" sz="2800" dirty="0" smtClean="0"/>
              <a:t>field7, field8, field9</a:t>
            </a:r>
            <a:endParaRPr lang="en-US" sz="2800" dirty="0"/>
          </a:p>
        </p:txBody>
      </p:sp>
      <p:sp>
        <p:nvSpPr>
          <p:cNvPr id="5" name="Left Brace 4"/>
          <p:cNvSpPr/>
          <p:nvPr/>
        </p:nvSpPr>
        <p:spPr>
          <a:xfrm>
            <a:off x="2434590" y="3980388"/>
            <a:ext cx="388620" cy="7429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1520190" y="4167197"/>
            <a:ext cx="832472" cy="369332"/>
          </a:xfrm>
          <a:prstGeom prst="rect">
            <a:avLst/>
          </a:prstGeom>
          <a:noFill/>
        </p:spPr>
        <p:txBody>
          <a:bodyPr wrap="none" rtlCol="0">
            <a:spAutoFit/>
          </a:bodyPr>
          <a:lstStyle/>
          <a:p>
            <a:r>
              <a:rPr lang="en-US" dirty="0" smtClean="0"/>
              <a:t>row #1</a:t>
            </a:r>
            <a:endParaRPr lang="en-US" dirty="0"/>
          </a:p>
        </p:txBody>
      </p:sp>
      <p:sp>
        <p:nvSpPr>
          <p:cNvPr id="7" name="Left Brace 6"/>
          <p:cNvSpPr/>
          <p:nvPr/>
        </p:nvSpPr>
        <p:spPr>
          <a:xfrm>
            <a:off x="2421242" y="4777585"/>
            <a:ext cx="388620" cy="3768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1522108" y="4768269"/>
            <a:ext cx="832472" cy="369332"/>
          </a:xfrm>
          <a:prstGeom prst="rect">
            <a:avLst/>
          </a:prstGeom>
          <a:noFill/>
        </p:spPr>
        <p:txBody>
          <a:bodyPr wrap="none" rtlCol="0">
            <a:spAutoFit/>
          </a:bodyPr>
          <a:lstStyle/>
          <a:p>
            <a:r>
              <a:rPr lang="en-US" dirty="0" smtClean="0"/>
              <a:t>row #2</a:t>
            </a:r>
            <a:endParaRPr lang="en-US" dirty="0"/>
          </a:p>
        </p:txBody>
      </p:sp>
      <p:sp>
        <p:nvSpPr>
          <p:cNvPr id="9" name="Left Brace 8"/>
          <p:cNvSpPr/>
          <p:nvPr/>
        </p:nvSpPr>
        <p:spPr>
          <a:xfrm>
            <a:off x="2425052" y="5204305"/>
            <a:ext cx="388620" cy="3768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1525918" y="5194989"/>
            <a:ext cx="832472" cy="369332"/>
          </a:xfrm>
          <a:prstGeom prst="rect">
            <a:avLst/>
          </a:prstGeom>
          <a:noFill/>
        </p:spPr>
        <p:txBody>
          <a:bodyPr wrap="none" rtlCol="0">
            <a:spAutoFit/>
          </a:bodyPr>
          <a:lstStyle/>
          <a:p>
            <a:r>
              <a:rPr lang="en-US" dirty="0" smtClean="0"/>
              <a:t>row #3</a:t>
            </a:r>
            <a:endParaRPr lang="en-US" dirty="0"/>
          </a:p>
        </p:txBody>
      </p:sp>
      <p:sp>
        <p:nvSpPr>
          <p:cNvPr id="11" name="Left Brace 10"/>
          <p:cNvSpPr/>
          <p:nvPr/>
        </p:nvSpPr>
        <p:spPr>
          <a:xfrm rot="5400000">
            <a:off x="3194390" y="3203597"/>
            <a:ext cx="399679" cy="9153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p:cNvSpPr txBox="1"/>
          <p:nvPr/>
        </p:nvSpPr>
        <p:spPr>
          <a:xfrm>
            <a:off x="2947980" y="3049587"/>
            <a:ext cx="878638" cy="369332"/>
          </a:xfrm>
          <a:prstGeom prst="rect">
            <a:avLst/>
          </a:prstGeom>
          <a:noFill/>
        </p:spPr>
        <p:txBody>
          <a:bodyPr wrap="none" rtlCol="0">
            <a:spAutoFit/>
          </a:bodyPr>
          <a:lstStyle/>
          <a:p>
            <a:r>
              <a:rPr lang="en-US" dirty="0" smtClean="0"/>
              <a:t>1</a:t>
            </a:r>
            <a:r>
              <a:rPr lang="en-US" baseline="30000" dirty="0" smtClean="0"/>
              <a:t>st</a:t>
            </a:r>
            <a:r>
              <a:rPr lang="en-US" dirty="0" smtClean="0"/>
              <a:t> field</a:t>
            </a:r>
            <a:endParaRPr lang="en-US" dirty="0"/>
          </a:p>
        </p:txBody>
      </p:sp>
    </p:spTree>
    <p:extLst>
      <p:ext uri="{BB962C8B-B14F-4D97-AF65-F5344CB8AC3E}">
        <p14:creationId xmlns:p14="http://schemas.microsoft.com/office/powerpoint/2010/main" val="591379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0401" y="2004348"/>
            <a:ext cx="7750628" cy="2308324"/>
          </a:xfrm>
          <a:prstGeom prst="rect">
            <a:avLst/>
          </a:prstGeom>
          <a:ln>
            <a:solidFill>
              <a:schemeClr val="bg1">
                <a:lumMod val="50000"/>
              </a:schemeClr>
            </a:solidFill>
          </a:ln>
        </p:spPr>
        <p:txBody>
          <a:bodyPr wrap="square">
            <a:spAutoFit/>
          </a:bodyPr>
          <a:lstStyle/>
          <a:p>
            <a:r>
              <a:rPr lang="en-US" dirty="0"/>
              <a:t>According to Chomsky, </a:t>
            </a:r>
            <a:r>
              <a:rPr lang="en-US" dirty="0" smtClean="0"/>
              <a:t>sentences </a:t>
            </a:r>
            <a:r>
              <a:rPr lang="en-US" dirty="0"/>
              <a:t>in a </a:t>
            </a:r>
            <a:r>
              <a:rPr lang="en-US" dirty="0" smtClean="0"/>
              <a:t>language</a:t>
            </a:r>
            <a:r>
              <a:rPr lang="en-US" dirty="0"/>
              <a:t>, natural or artificial, are constructed according to a grammar. </a:t>
            </a:r>
            <a:r>
              <a:rPr lang="en-US" dirty="0" smtClean="0"/>
              <a:t>While </a:t>
            </a:r>
            <a:r>
              <a:rPr lang="en-US" dirty="0"/>
              <a:t>being generated they obtain a structure, the generation </a:t>
            </a:r>
            <a:r>
              <a:rPr lang="en-US" dirty="0" smtClean="0"/>
              <a:t>tree. </a:t>
            </a:r>
            <a:r>
              <a:rPr lang="en-US" dirty="0"/>
              <a:t>This </a:t>
            </a:r>
            <a:r>
              <a:rPr lang="en-US" dirty="0" smtClean="0"/>
              <a:t>structure </a:t>
            </a:r>
            <a:r>
              <a:rPr lang="en-US" dirty="0"/>
              <a:t>encodes the meaning. When </a:t>
            </a:r>
          </a:p>
          <a:p>
            <a:r>
              <a:rPr lang="en-US" dirty="0"/>
              <a:t>the sentence is spoken or written the terminal symbols (words) alone are </a:t>
            </a:r>
          </a:p>
          <a:p>
            <a:r>
              <a:rPr lang="en-US" dirty="0"/>
              <a:t>transferred to the listener or reader, losing the </a:t>
            </a:r>
            <a:r>
              <a:rPr lang="en-US" dirty="0" smtClean="0"/>
              <a:t>structure (linearized). </a:t>
            </a:r>
            <a:r>
              <a:rPr lang="en-US" dirty="0"/>
              <a:t>S</a:t>
            </a:r>
            <a:r>
              <a:rPr lang="en-US" dirty="0" smtClean="0"/>
              <a:t>ince the </a:t>
            </a:r>
            <a:r>
              <a:rPr lang="en-US" dirty="0"/>
              <a:t>meaning is attached to that structure the listener or reader will </a:t>
            </a:r>
          </a:p>
          <a:p>
            <a:r>
              <a:rPr lang="en-US" dirty="0"/>
              <a:t>have to reconstruct the generation tree, now called the parse tree, to </a:t>
            </a:r>
          </a:p>
          <a:p>
            <a:r>
              <a:rPr lang="en-US" dirty="0"/>
              <a:t>retrieve the meaning. That's why we need parsing</a:t>
            </a:r>
            <a:r>
              <a:rPr lang="en-US" dirty="0" smtClean="0"/>
              <a:t>.</a:t>
            </a:r>
            <a:endParaRPr lang="en-US" dirty="0"/>
          </a:p>
        </p:txBody>
      </p:sp>
    </p:spTree>
    <p:extLst>
      <p:ext uri="{BB962C8B-B14F-4D97-AF65-F5344CB8AC3E}">
        <p14:creationId xmlns:p14="http://schemas.microsoft.com/office/powerpoint/2010/main" val="376556482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33848" y="2188229"/>
            <a:ext cx="6015742" cy="2554545"/>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lexer grammar MyLexer;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COMMA        : ',' ;</a:t>
            </a:r>
          </a:p>
          <a:p>
            <a:pPr defTabSz="820738"/>
            <a:r>
              <a:rPr lang="pl-PL" sz="1600" dirty="0">
                <a:latin typeface="Courier New" panose="02070309020205020404" pitchFamily="49" charset="0"/>
                <a:cs typeface="Courier New" panose="02070309020205020404" pitchFamily="49" charset="0"/>
              </a:rPr>
              <a:t>NL           : ('\r')?'\n' ;</a:t>
            </a:r>
          </a:p>
          <a:p>
            <a:pPr defTabSz="820738"/>
            <a:r>
              <a:rPr lang="pl-PL" sz="1600" dirty="0">
                <a:latin typeface="Courier New" panose="02070309020205020404" pitchFamily="49" charset="0"/>
                <a:cs typeface="Courier New" panose="02070309020205020404" pitchFamily="49" charset="0"/>
              </a:rPr>
              <a:t>BACKSLASH    : '\\' ;</a:t>
            </a:r>
          </a:p>
          <a:p>
            <a:pPr defTabSz="820738"/>
            <a:r>
              <a:rPr lang="pl-PL" sz="1600" dirty="0">
                <a:latin typeface="Courier New" panose="02070309020205020404" pitchFamily="49" charset="0"/>
                <a:cs typeface="Courier New" panose="02070309020205020404" pitchFamily="49" charset="0"/>
              </a:rPr>
              <a:t>CONTINUATION : BACKSLASH NL -&gt; skip ;</a:t>
            </a:r>
          </a:p>
          <a:p>
            <a:pPr defTabSz="820738"/>
            <a:r>
              <a:rPr lang="pl-PL" sz="1600" dirty="0">
                <a:latin typeface="Courier New" panose="02070309020205020404" pitchFamily="49" charset="0"/>
                <a:cs typeface="Courier New" panose="02070309020205020404" pitchFamily="49" charset="0"/>
              </a:rPr>
              <a:t>WS           : [ \t\r\n]+ -&gt; skip ;</a:t>
            </a:r>
          </a:p>
          <a:p>
            <a:pPr defTabSz="820738"/>
            <a:r>
              <a:rPr lang="pl-PL" sz="1600" dirty="0">
                <a:latin typeface="Courier New" panose="02070309020205020404" pitchFamily="49" charset="0"/>
                <a:cs typeface="Courier New" panose="02070309020205020404" pitchFamily="49" charset="0"/>
              </a:rPr>
              <a:t>STRING       : (</a:t>
            </a:r>
            <a:r>
              <a:rPr lang="pl-PL" sz="1600" dirty="0" smtClean="0">
                <a:latin typeface="Courier New" panose="02070309020205020404" pitchFamily="49" charset="0"/>
                <a:cs typeface="Courier New" panose="02070309020205020404" pitchFamily="49" charset="0"/>
              </a:rPr>
              <a:t>ESCAPED_COMMA</a:t>
            </a:r>
            <a:r>
              <a:rPr lang="pl-PL" sz="1600" dirty="0">
                <a:latin typeface="Courier New" panose="02070309020205020404" pitchFamily="49" charset="0"/>
                <a:cs typeface="Courier New" panose="02070309020205020404" pitchFamily="49" charset="0"/>
              </a:rPr>
              <a:t>|~[\\,\r\n])+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fragment </a:t>
            </a:r>
            <a:r>
              <a:rPr lang="pl-PL" sz="1600" dirty="0" smtClean="0">
                <a:latin typeface="Courier New" panose="02070309020205020404" pitchFamily="49" charset="0"/>
                <a:cs typeface="Courier New" panose="02070309020205020404" pitchFamily="49" charset="0"/>
              </a:rPr>
              <a:t>ESCAPED_COMMA </a:t>
            </a:r>
            <a:r>
              <a:rPr lang="pl-PL" sz="1600" dirty="0">
                <a:latin typeface="Courier New" panose="02070309020205020404" pitchFamily="49" charset="0"/>
                <a:cs typeface="Courier New" panose="02070309020205020404" pitchFamily="49" charset="0"/>
              </a:rPr>
              <a:t>: '\\,' ;</a:t>
            </a:r>
            <a:endParaRPr lang="en-US" i="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4003862" y="5337138"/>
            <a:ext cx="1600503" cy="369332"/>
          </a:xfrm>
          <a:prstGeom prst="rect">
            <a:avLst/>
          </a:prstGeom>
          <a:noFill/>
        </p:spPr>
        <p:txBody>
          <a:bodyPr wrap="none" rtlCol="0">
            <a:spAutoFit/>
          </a:bodyPr>
          <a:lstStyle/>
          <a:p>
            <a:r>
              <a:rPr lang="en-US" dirty="0" smtClean="0"/>
              <a:t>See example23</a:t>
            </a:r>
            <a:endParaRPr lang="en-US" dirty="0"/>
          </a:p>
        </p:txBody>
      </p:sp>
      <p:sp>
        <p:nvSpPr>
          <p:cNvPr id="3" name="Title 2"/>
          <p:cNvSpPr>
            <a:spLocks noGrp="1"/>
          </p:cNvSpPr>
          <p:nvPr>
            <p:ph type="title"/>
          </p:nvPr>
        </p:nvSpPr>
        <p:spPr/>
        <p:txBody>
          <a:bodyPr/>
          <a:lstStyle/>
          <a:p>
            <a:r>
              <a:rPr lang="en-US" dirty="0" smtClean="0"/>
              <a:t>The lexer grammar</a:t>
            </a:r>
            <a:endParaRPr lang="en-US" dirty="0"/>
          </a:p>
        </p:txBody>
      </p:sp>
    </p:spTree>
    <p:extLst>
      <p:ext uri="{BB962C8B-B14F-4D97-AF65-F5344CB8AC3E}">
        <p14:creationId xmlns:p14="http://schemas.microsoft.com/office/powerpoint/2010/main" val="125093807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1950" y="3954780"/>
            <a:ext cx="1703070" cy="2057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33848" y="4423410"/>
            <a:ext cx="6015742" cy="3193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33848" y="2188229"/>
            <a:ext cx="6015742" cy="2554545"/>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lexer grammar MyLexer;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COMMA        : ',' ;</a:t>
            </a:r>
          </a:p>
          <a:p>
            <a:pPr defTabSz="820738"/>
            <a:r>
              <a:rPr lang="pl-PL" sz="1600" dirty="0">
                <a:latin typeface="Courier New" panose="02070309020205020404" pitchFamily="49" charset="0"/>
                <a:cs typeface="Courier New" panose="02070309020205020404" pitchFamily="49" charset="0"/>
              </a:rPr>
              <a:t>NL           : ('\r')?'\n' ;</a:t>
            </a:r>
          </a:p>
          <a:p>
            <a:pPr defTabSz="820738"/>
            <a:r>
              <a:rPr lang="pl-PL" sz="1600" dirty="0">
                <a:latin typeface="Courier New" panose="02070309020205020404" pitchFamily="49" charset="0"/>
                <a:cs typeface="Courier New" panose="02070309020205020404" pitchFamily="49" charset="0"/>
              </a:rPr>
              <a:t>BACKSLASH    : '\\' ;</a:t>
            </a:r>
          </a:p>
          <a:p>
            <a:pPr defTabSz="820738"/>
            <a:r>
              <a:rPr lang="pl-PL" sz="1600" dirty="0">
                <a:latin typeface="Courier New" panose="02070309020205020404" pitchFamily="49" charset="0"/>
                <a:cs typeface="Courier New" panose="02070309020205020404" pitchFamily="49" charset="0"/>
              </a:rPr>
              <a:t>CONTINUATION : BACKSLASH NL -&gt; skip ;</a:t>
            </a:r>
          </a:p>
          <a:p>
            <a:pPr defTabSz="820738"/>
            <a:r>
              <a:rPr lang="pl-PL" sz="1600" dirty="0">
                <a:latin typeface="Courier New" panose="02070309020205020404" pitchFamily="49" charset="0"/>
                <a:cs typeface="Courier New" panose="02070309020205020404" pitchFamily="49" charset="0"/>
              </a:rPr>
              <a:t>WS           : [ \t\r\n]+ -&gt; skip ;</a:t>
            </a:r>
          </a:p>
          <a:p>
            <a:pPr defTabSz="820738"/>
            <a:r>
              <a:rPr lang="pl-PL" sz="1600" dirty="0">
                <a:latin typeface="Courier New" panose="02070309020205020404" pitchFamily="49" charset="0"/>
                <a:cs typeface="Courier New" panose="02070309020205020404" pitchFamily="49" charset="0"/>
              </a:rPr>
              <a:t>STRING       : (</a:t>
            </a:r>
            <a:r>
              <a:rPr lang="pl-PL" sz="1600" dirty="0" smtClean="0">
                <a:latin typeface="Courier New" panose="02070309020205020404" pitchFamily="49" charset="0"/>
                <a:cs typeface="Courier New" panose="02070309020205020404" pitchFamily="49" charset="0"/>
              </a:rPr>
              <a:t>ESCAPED_COMMA</a:t>
            </a:r>
            <a:r>
              <a:rPr lang="pl-PL" sz="1600" dirty="0">
                <a:latin typeface="Courier New" panose="02070309020205020404" pitchFamily="49" charset="0"/>
                <a:cs typeface="Courier New" panose="02070309020205020404" pitchFamily="49" charset="0"/>
              </a:rPr>
              <a:t>|~[\\,\r\n])+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fragment </a:t>
            </a:r>
            <a:r>
              <a:rPr lang="pl-PL" sz="1600" dirty="0" smtClean="0">
                <a:latin typeface="Courier New" panose="02070309020205020404" pitchFamily="49" charset="0"/>
                <a:cs typeface="Courier New" panose="02070309020205020404" pitchFamily="49" charset="0"/>
              </a:rPr>
              <a:t>ESCAPED_COMMA </a:t>
            </a:r>
            <a:r>
              <a:rPr lang="pl-PL" sz="1600" dirty="0">
                <a:latin typeface="Courier New" panose="02070309020205020404" pitchFamily="49" charset="0"/>
                <a:cs typeface="Courier New" panose="02070309020205020404" pitchFamily="49" charset="0"/>
              </a:rPr>
              <a:t>: '\\,' ;</a:t>
            </a:r>
            <a:endParaRPr lang="en-US" i="1" dirty="0" smtClean="0">
              <a:latin typeface="Courier New" panose="02070309020205020404" pitchFamily="49" charset="0"/>
              <a:cs typeface="Courier New" panose="02070309020205020404" pitchFamily="49" charset="0"/>
            </a:endParaRPr>
          </a:p>
        </p:txBody>
      </p:sp>
      <p:sp>
        <p:nvSpPr>
          <p:cNvPr id="7" name="TextBox 6"/>
          <p:cNvSpPr txBox="1"/>
          <p:nvPr/>
        </p:nvSpPr>
        <p:spPr>
          <a:xfrm>
            <a:off x="2133848" y="5189220"/>
            <a:ext cx="5989320" cy="646331"/>
          </a:xfrm>
          <a:prstGeom prst="rect">
            <a:avLst/>
          </a:prstGeom>
          <a:noFill/>
        </p:spPr>
        <p:txBody>
          <a:bodyPr wrap="square" rtlCol="0">
            <a:spAutoFit/>
          </a:bodyPr>
          <a:lstStyle/>
          <a:p>
            <a:r>
              <a:rPr lang="en-US" dirty="0" smtClean="0"/>
              <a:t>A field (STRING) can contain escaped commas and/or any character except backslash, comma, or newline.</a:t>
            </a:r>
            <a:endParaRPr lang="en-US" dirty="0"/>
          </a:p>
        </p:txBody>
      </p:sp>
    </p:spTree>
    <p:extLst>
      <p:ext uri="{BB962C8B-B14F-4D97-AF65-F5344CB8AC3E}">
        <p14:creationId xmlns:p14="http://schemas.microsoft.com/office/powerpoint/2010/main" val="126745157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Why we discard whitespace</a:t>
            </a:r>
            <a:endParaRPr lang="en-US" dirty="0"/>
          </a:p>
        </p:txBody>
      </p:sp>
    </p:spTree>
    <p:extLst>
      <p:ext uri="{BB962C8B-B14F-4D97-AF65-F5344CB8AC3E}">
        <p14:creationId xmlns:p14="http://schemas.microsoft.com/office/powerpoint/2010/main" val="1976582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why we discard whitespace</a:t>
            </a:r>
            <a:endParaRPr lang="en-US" dirty="0"/>
          </a:p>
        </p:txBody>
      </p:sp>
      <p:sp>
        <p:nvSpPr>
          <p:cNvPr id="3" name="Content Placeholder 2"/>
          <p:cNvSpPr>
            <a:spLocks noGrp="1"/>
          </p:cNvSpPr>
          <p:nvPr>
            <p:ph idx="1"/>
          </p:nvPr>
        </p:nvSpPr>
        <p:spPr>
          <a:xfrm>
            <a:off x="838200" y="1825625"/>
            <a:ext cx="10515600" cy="2314575"/>
          </a:xfrm>
        </p:spPr>
        <p:txBody>
          <a:bodyPr/>
          <a:lstStyle/>
          <a:p>
            <a:r>
              <a:rPr lang="en-US" dirty="0" smtClean="0"/>
              <a:t>Thus far we have been discarding whitespace using rules like this:</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WS</a:t>
            </a:r>
            <a:r>
              <a:rPr lang="en-US" dirty="0" smtClean="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a:latin typeface="Courier New" panose="02070309020205020404" pitchFamily="49" charset="0"/>
                <a:cs typeface="Courier New" panose="02070309020205020404" pitchFamily="49" charset="0"/>
              </a:rPr>
              <a:t>[ \t\r\n]+ -&gt; skip </a:t>
            </a:r>
            <a:r>
              <a:rPr lang="en-US" b="1" dirty="0">
                <a:latin typeface="Courier New" panose="02070309020205020404" pitchFamily="49" charset="0"/>
                <a:cs typeface="Courier New" panose="02070309020205020404" pitchFamily="49" charset="0"/>
              </a:rPr>
              <a:t>;</a:t>
            </a:r>
          </a:p>
          <a:p>
            <a:r>
              <a:rPr lang="en-US" dirty="0" smtClean="0"/>
              <a:t>If we didn't do that, the parser rules would need to account for whitespace all over the place:</a:t>
            </a:r>
          </a:p>
          <a:p>
            <a:endParaRPr lang="en-US" dirty="0"/>
          </a:p>
          <a:p>
            <a:endParaRPr lang="en-US" dirty="0"/>
          </a:p>
        </p:txBody>
      </p:sp>
      <p:sp>
        <p:nvSpPr>
          <p:cNvPr id="5" name="TextBox 4"/>
          <p:cNvSpPr txBox="1"/>
          <p:nvPr/>
        </p:nvSpPr>
        <p:spPr>
          <a:xfrm>
            <a:off x="1447600" y="3713381"/>
            <a:ext cx="6651564" cy="2893100"/>
          </a:xfrm>
          <a:prstGeom prst="rect">
            <a:avLst/>
          </a:prstGeom>
          <a:noFill/>
          <a:ln>
            <a:solidFill>
              <a:schemeClr val="tx1"/>
            </a:solidFill>
          </a:ln>
        </p:spPr>
        <p:txBody>
          <a:bodyPr wrap="square" rtlCol="0">
            <a:spAutoFit/>
          </a:bodyPr>
          <a:lstStyle/>
          <a:p>
            <a:pPr defTabSz="820738"/>
            <a:r>
              <a:rPr lang="pl-PL" sz="1400" dirty="0">
                <a:latin typeface="Courier New" panose="02070309020205020404" pitchFamily="49" charset="0"/>
                <a:cs typeface="Courier New" panose="02070309020205020404" pitchFamily="49" charset="0"/>
              </a:rPr>
              <a:t>parser grammar MyParser;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options { tokenVocab=MyLexer; }			</a:t>
            </a:r>
          </a:p>
          <a:p>
            <a:pPr defTabSz="820738"/>
            <a:r>
              <a:rPr lang="pl-PL" sz="1400" dirty="0" smtClean="0">
                <a:latin typeface="Courier New" panose="02070309020205020404" pitchFamily="49" charset="0"/>
                <a:cs typeface="Courier New" panose="02070309020205020404" pitchFamily="49" charset="0"/>
              </a:rPr>
              <a:t>document  </a:t>
            </a:r>
            <a:r>
              <a:rPr lang="pl-PL" sz="1400" dirty="0">
                <a:latin typeface="Courier New" panose="02070309020205020404" pitchFamily="49" charset="0"/>
                <a:cs typeface="Courier New" panose="02070309020205020404" pitchFamily="49" charset="0"/>
              </a:rPr>
              <a:t>: (header rows pairs)+ EOF ;</a:t>
            </a:r>
          </a:p>
          <a:p>
            <a:pPr defTabSz="820738"/>
            <a:r>
              <a:rPr lang="pl-PL" sz="1400" dirty="0">
                <a:latin typeface="Courier New" panose="02070309020205020404" pitchFamily="49" charset="0"/>
                <a:cs typeface="Courier New" panose="02070309020205020404" pitchFamily="49" charset="0"/>
              </a:rPr>
              <a:t>header    : </a:t>
            </a:r>
            <a:r>
              <a:rPr lang="pl-PL" sz="1400" dirty="0" smtClean="0">
                <a:latin typeface="Courier New" panose="02070309020205020404" pitchFamily="49" charset="0"/>
                <a:cs typeface="Courier New" panose="02070309020205020404" pitchFamily="49" charset="0"/>
              </a:rPr>
              <a:t>field</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WS?</a:t>
            </a:r>
            <a:r>
              <a:rPr lang="pl-PL" sz="1400" dirty="0" smtClean="0">
                <a:latin typeface="Courier New" panose="02070309020205020404" pitchFamily="49" charset="0"/>
                <a:cs typeface="Courier New" panose="02070309020205020404" pitchFamily="49" charset="0"/>
              </a:rPr>
              <a:t> </a:t>
            </a:r>
            <a:r>
              <a:rPr lang="pl-PL" sz="1400" dirty="0">
                <a:latin typeface="Courier New" panose="02070309020205020404" pitchFamily="49" charset="0"/>
                <a:cs typeface="Courier New" panose="02070309020205020404" pitchFamily="49" charset="0"/>
              </a:rPr>
              <a:t>(</a:t>
            </a:r>
            <a:r>
              <a:rPr lang="pl-PL" sz="1400" dirty="0" smtClean="0">
                <a:latin typeface="Courier New" panose="02070309020205020404" pitchFamily="49" charset="0"/>
                <a:cs typeface="Courier New" panose="02070309020205020404" pitchFamily="49" charset="0"/>
              </a:rPr>
              <a:t>COMMA</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WS?</a:t>
            </a:r>
            <a:r>
              <a:rPr lang="pl-PL" sz="1400" dirty="0" smtClean="0">
                <a:latin typeface="Courier New" panose="02070309020205020404" pitchFamily="49" charset="0"/>
                <a:cs typeface="Courier New" panose="02070309020205020404" pitchFamily="49" charset="0"/>
              </a:rPr>
              <a:t> </a:t>
            </a:r>
            <a:r>
              <a:rPr lang="pl-PL" sz="1400" dirty="0">
                <a:latin typeface="Courier New" panose="02070309020205020404" pitchFamily="49" charset="0"/>
                <a:cs typeface="Courier New" panose="02070309020205020404" pitchFamily="49" charset="0"/>
              </a:rPr>
              <a:t>field)* </a:t>
            </a:r>
            <a:r>
              <a:rPr lang="en-US" sz="1400" b="1" dirty="0" smtClean="0">
                <a:latin typeface="Courier New" panose="02070309020205020404" pitchFamily="49" charset="0"/>
                <a:cs typeface="Courier New" panose="02070309020205020404" pitchFamily="49" charset="0"/>
              </a:rPr>
              <a:t>WS?</a:t>
            </a:r>
            <a:r>
              <a:rPr lang="en-US" sz="1400" dirty="0" smtClean="0">
                <a:latin typeface="Courier New" panose="02070309020205020404" pitchFamily="49" charset="0"/>
                <a:cs typeface="Courier New" panose="02070309020205020404" pitchFamily="49" charset="0"/>
              </a:rPr>
              <a:t> </a:t>
            </a:r>
            <a:r>
              <a:rPr lang="pl-PL" sz="1400" dirty="0" smtClean="0">
                <a:latin typeface="Courier New" panose="02070309020205020404" pitchFamily="49" charset="0"/>
                <a:cs typeface="Courier New" panose="02070309020205020404" pitchFamily="49" charset="0"/>
              </a:rPr>
              <a:t>NL </a:t>
            </a:r>
            <a:r>
              <a:rPr lang="pl-PL" sz="1400" dirty="0">
                <a:latin typeface="Courier New" panose="02070309020205020404" pitchFamily="49" charset="0"/>
                <a:cs typeface="Courier New" panose="02070309020205020404" pitchFamily="49" charset="0"/>
              </a:rPr>
              <a:t>;</a:t>
            </a:r>
          </a:p>
          <a:p>
            <a:pPr defTabSz="820738"/>
            <a:r>
              <a:rPr lang="pl-PL" sz="1400" dirty="0">
                <a:latin typeface="Courier New" panose="02070309020205020404" pitchFamily="49" charset="0"/>
                <a:cs typeface="Courier New" panose="02070309020205020404" pitchFamily="49" charset="0"/>
              </a:rPr>
              <a:t>rows      : (row)* ;	</a:t>
            </a:r>
          </a:p>
          <a:p>
            <a:pPr defTabSz="820738"/>
            <a:r>
              <a:rPr lang="pl-PL" sz="1400" dirty="0">
                <a:latin typeface="Courier New" panose="02070309020205020404" pitchFamily="49" charset="0"/>
                <a:cs typeface="Courier New" panose="02070309020205020404" pitchFamily="49" charset="0"/>
              </a:rPr>
              <a:t>row       </a:t>
            </a:r>
            <a:r>
              <a:rPr lang="pl-PL" sz="140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pl-PL" sz="1400" dirty="0" smtClean="0">
                <a:latin typeface="Courier New" panose="02070309020205020404" pitchFamily="49" charset="0"/>
                <a:cs typeface="Courier New" panose="02070309020205020404" pitchFamily="49" charset="0"/>
              </a:rPr>
              <a:t>field</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WS?</a:t>
            </a:r>
            <a:r>
              <a:rPr lang="pl-PL" sz="1400" dirty="0" smtClean="0">
                <a:latin typeface="Courier New" panose="02070309020205020404" pitchFamily="49" charset="0"/>
                <a:cs typeface="Courier New" panose="02070309020205020404" pitchFamily="49" charset="0"/>
              </a:rPr>
              <a:t> </a:t>
            </a:r>
            <a:r>
              <a:rPr lang="pl-PL" sz="1400" dirty="0">
                <a:latin typeface="Courier New" panose="02070309020205020404" pitchFamily="49" charset="0"/>
                <a:cs typeface="Courier New" panose="02070309020205020404" pitchFamily="49" charset="0"/>
              </a:rPr>
              <a:t>(</a:t>
            </a:r>
            <a:r>
              <a:rPr lang="pl-PL" sz="1400" dirty="0" smtClean="0">
                <a:latin typeface="Courier New" panose="02070309020205020404" pitchFamily="49" charset="0"/>
                <a:cs typeface="Courier New" panose="02070309020205020404" pitchFamily="49" charset="0"/>
              </a:rPr>
              <a:t>COMMA</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WS?</a:t>
            </a:r>
            <a:r>
              <a:rPr lang="pl-PL" sz="1400" dirty="0" smtClean="0">
                <a:latin typeface="Courier New" panose="02070309020205020404" pitchFamily="49" charset="0"/>
                <a:cs typeface="Courier New" panose="02070309020205020404" pitchFamily="49" charset="0"/>
              </a:rPr>
              <a:t> </a:t>
            </a:r>
            <a:r>
              <a:rPr lang="pl-PL" sz="1400" dirty="0">
                <a:latin typeface="Courier New" panose="02070309020205020404" pitchFamily="49" charset="0"/>
                <a:cs typeface="Courier New" panose="02070309020205020404" pitchFamily="49" charset="0"/>
              </a:rPr>
              <a:t>field</a:t>
            </a:r>
            <a:r>
              <a:rPr lang="pl-PL" sz="140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WS?</a:t>
            </a:r>
            <a:r>
              <a:rPr lang="pl-PL" sz="1400" dirty="0" smtClean="0">
                <a:latin typeface="Courier New" panose="02070309020205020404" pitchFamily="49" charset="0"/>
                <a:cs typeface="Courier New" panose="02070309020205020404" pitchFamily="49" charset="0"/>
              </a:rPr>
              <a:t> </a:t>
            </a:r>
            <a:r>
              <a:rPr lang="pl-PL" sz="1400" dirty="0">
                <a:latin typeface="Courier New" panose="02070309020205020404" pitchFamily="49" charset="0"/>
                <a:cs typeface="Courier New" panose="02070309020205020404" pitchFamily="49" charset="0"/>
              </a:rPr>
              <a:t>NL ;</a:t>
            </a:r>
          </a:p>
          <a:p>
            <a:pPr defTabSz="820738"/>
            <a:r>
              <a:rPr lang="pl-PL" sz="1400" dirty="0">
                <a:latin typeface="Courier New" panose="02070309020205020404" pitchFamily="49" charset="0"/>
                <a:cs typeface="Courier New" panose="02070309020205020404" pitchFamily="49" charset="0"/>
              </a:rPr>
              <a:t>field     : STRING | ;</a:t>
            </a:r>
          </a:p>
          <a:p>
            <a:pPr defTabSz="820738"/>
            <a:endParaRPr lang="pl-PL" sz="1400" dirty="0">
              <a:latin typeface="Courier New" panose="02070309020205020404" pitchFamily="49" charset="0"/>
              <a:cs typeface="Courier New" panose="02070309020205020404" pitchFamily="49" charset="0"/>
            </a:endParaRPr>
          </a:p>
          <a:p>
            <a:pPr defTabSz="820738"/>
            <a:r>
              <a:rPr lang="pl-PL" sz="1400" dirty="0">
                <a:latin typeface="Courier New" panose="02070309020205020404" pitchFamily="49" charset="0"/>
                <a:cs typeface="Courier New" panose="02070309020205020404" pitchFamily="49" charset="0"/>
              </a:rPr>
              <a:t>pairs     : (pair)* ;</a:t>
            </a:r>
          </a:p>
          <a:p>
            <a:pPr defTabSz="820738"/>
            <a:r>
              <a:rPr lang="pl-PL" sz="1400" dirty="0">
                <a:latin typeface="Courier New" panose="02070309020205020404" pitchFamily="49" charset="0"/>
                <a:cs typeface="Courier New" panose="02070309020205020404" pitchFamily="49" charset="0"/>
              </a:rPr>
              <a:t>pair      : </a:t>
            </a:r>
            <a:r>
              <a:rPr lang="pl-PL" sz="1400" dirty="0" smtClean="0">
                <a:latin typeface="Courier New" panose="02070309020205020404" pitchFamily="49" charset="0"/>
                <a:cs typeface="Courier New" panose="02070309020205020404" pitchFamily="49" charset="0"/>
              </a:rPr>
              <a:t>key</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WS?</a:t>
            </a:r>
            <a:r>
              <a:rPr lang="pl-PL" sz="1400" dirty="0" smtClean="0">
                <a:latin typeface="Courier New" panose="02070309020205020404" pitchFamily="49" charset="0"/>
                <a:cs typeface="Courier New" panose="02070309020205020404" pitchFamily="49" charset="0"/>
              </a:rPr>
              <a:t> EQ</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WS?</a:t>
            </a:r>
            <a:r>
              <a:rPr lang="pl-PL" sz="1400" dirty="0" smtClean="0">
                <a:latin typeface="Courier New" panose="02070309020205020404" pitchFamily="49" charset="0"/>
                <a:cs typeface="Courier New" panose="02070309020205020404" pitchFamily="49" charset="0"/>
              </a:rPr>
              <a:t> value</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WS?</a:t>
            </a:r>
            <a:r>
              <a:rPr lang="pl-PL" sz="1400" dirty="0" smtClean="0">
                <a:latin typeface="Courier New" panose="02070309020205020404" pitchFamily="49" charset="0"/>
                <a:cs typeface="Courier New" panose="02070309020205020404" pitchFamily="49" charset="0"/>
              </a:rPr>
              <a:t> </a:t>
            </a:r>
            <a:r>
              <a:rPr lang="pl-PL" sz="1400" dirty="0">
                <a:latin typeface="Courier New" panose="02070309020205020404" pitchFamily="49" charset="0"/>
                <a:cs typeface="Courier New" panose="02070309020205020404" pitchFamily="49" charset="0"/>
              </a:rPr>
              <a:t>NL2;</a:t>
            </a:r>
          </a:p>
          <a:p>
            <a:pPr defTabSz="820738"/>
            <a:r>
              <a:rPr lang="pl-PL" sz="1400" dirty="0">
                <a:latin typeface="Courier New" panose="02070309020205020404" pitchFamily="49" charset="0"/>
                <a:cs typeface="Courier New" panose="02070309020205020404" pitchFamily="49" charset="0"/>
              </a:rPr>
              <a:t>key       : KEY ;</a:t>
            </a:r>
          </a:p>
          <a:p>
            <a:pPr defTabSz="820738"/>
            <a:r>
              <a:rPr lang="pl-PL" sz="1400" dirty="0">
                <a:latin typeface="Courier New" panose="02070309020205020404" pitchFamily="49" charset="0"/>
                <a:cs typeface="Courier New" panose="02070309020205020404" pitchFamily="49" charset="0"/>
              </a:rPr>
              <a:t>value     : VALUE ;		</a:t>
            </a:r>
            <a:endParaRPr lang="en-US" sz="14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057699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Ditto for comments</a:t>
            </a:r>
            <a:endParaRPr lang="en-US" dirty="0"/>
          </a:p>
        </p:txBody>
      </p:sp>
      <p:sp>
        <p:nvSpPr>
          <p:cNvPr id="3" name="Content Placeholder 2"/>
          <p:cNvSpPr>
            <a:spLocks noGrp="1"/>
          </p:cNvSpPr>
          <p:nvPr>
            <p:ph idx="1"/>
          </p:nvPr>
        </p:nvSpPr>
        <p:spPr>
          <a:xfrm>
            <a:off x="838200" y="1825625"/>
            <a:ext cx="10515600" cy="1020445"/>
          </a:xfrm>
        </p:spPr>
        <p:txBody>
          <a:bodyPr/>
          <a:lstStyle/>
          <a:p>
            <a:pPr marL="0" indent="0">
              <a:buNone/>
            </a:pPr>
            <a:r>
              <a:rPr lang="en-US" dirty="0" smtClean="0"/>
              <a:t>We also typically discard comments so that the parser rules don't have to continually check for them.</a:t>
            </a:r>
            <a:endParaRPr lang="en-US" dirty="0"/>
          </a:p>
        </p:txBody>
      </p:sp>
      <p:sp>
        <p:nvSpPr>
          <p:cNvPr id="4" name="Rectangle 3"/>
          <p:cNvSpPr/>
          <p:nvPr/>
        </p:nvSpPr>
        <p:spPr>
          <a:xfrm>
            <a:off x="1617233" y="3604721"/>
            <a:ext cx="8602532" cy="954107"/>
          </a:xfrm>
          <a:prstGeom prst="rect">
            <a:avLst/>
          </a:prstGeom>
        </p:spPr>
        <p:txBody>
          <a:bodyPr wrap="square">
            <a:spAutoFit/>
          </a:bodyPr>
          <a:lstStyle/>
          <a:p>
            <a:pPr defTabSz="820738"/>
            <a:r>
              <a:rPr lang="da-DK" sz="2800" dirty="0">
                <a:latin typeface="Courier New" panose="02070309020205020404" pitchFamily="49" charset="0"/>
                <a:cs typeface="Courier New" panose="02070309020205020404" pitchFamily="49" charset="0"/>
              </a:rPr>
              <a:t>LINE_COMMENT  </a:t>
            </a:r>
            <a:r>
              <a:rPr lang="da-DK" sz="2800" dirty="0" smtClean="0">
                <a:latin typeface="Courier New" panose="02070309020205020404" pitchFamily="49" charset="0"/>
                <a:cs typeface="Courier New" panose="02070309020205020404" pitchFamily="49" charset="0"/>
              </a:rPr>
              <a:t>: </a:t>
            </a:r>
            <a:r>
              <a:rPr lang="da-DK" sz="2800" dirty="0">
                <a:latin typeface="Courier New" panose="02070309020205020404" pitchFamily="49" charset="0"/>
                <a:cs typeface="Courier New" panose="02070309020205020404" pitchFamily="49" charset="0"/>
              </a:rPr>
              <a:t>'//' .*? '\r'? '\n' ;</a:t>
            </a:r>
          </a:p>
          <a:p>
            <a:pPr defTabSz="820738"/>
            <a:r>
              <a:rPr lang="da-DK" sz="2800" dirty="0" smtClean="0">
                <a:latin typeface="Courier New" panose="02070309020205020404" pitchFamily="49" charset="0"/>
                <a:cs typeface="Courier New" panose="02070309020205020404" pitchFamily="49" charset="0"/>
              </a:rPr>
              <a:t>BLOCK_COMMENT : </a:t>
            </a:r>
            <a:r>
              <a:rPr lang="da-DK" sz="2800" dirty="0">
                <a:latin typeface="Courier New" panose="02070309020205020404" pitchFamily="49" charset="0"/>
                <a:cs typeface="Courier New" panose="02070309020205020404" pitchFamily="49" charset="0"/>
              </a:rPr>
              <a:t>'/*' .*? '*/' ;</a:t>
            </a:r>
          </a:p>
        </p:txBody>
      </p:sp>
    </p:spTree>
    <p:extLst>
      <p:ext uri="{BB962C8B-B14F-4D97-AF65-F5344CB8AC3E}">
        <p14:creationId xmlns:p14="http://schemas.microsoft.com/office/powerpoint/2010/main" val="43860908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token rules</a:t>
            </a:r>
            <a:endParaRPr lang="en-US" dirty="0"/>
          </a:p>
        </p:txBody>
      </p:sp>
      <p:sp>
        <p:nvSpPr>
          <p:cNvPr id="3" name="TextBox 2"/>
          <p:cNvSpPr txBox="1"/>
          <p:nvPr/>
        </p:nvSpPr>
        <p:spPr>
          <a:xfrm>
            <a:off x="1348423" y="1797465"/>
            <a:ext cx="7916270" cy="3416320"/>
          </a:xfrm>
          <a:prstGeom prst="rect">
            <a:avLst/>
          </a:prstGeom>
          <a:noFill/>
          <a:ln>
            <a:solidFill>
              <a:schemeClr val="tx1"/>
            </a:solidFill>
          </a:ln>
        </p:spPr>
        <p:txBody>
          <a:bodyPr wrap="none" rtlCol="0">
            <a:spAutoFit/>
          </a:bodyPr>
          <a:lstStyle/>
          <a:p>
            <a:pPr defTabSz="820738"/>
            <a:r>
              <a:rPr lang="da-DK" dirty="0">
                <a:latin typeface="Courier New" panose="02070309020205020404" pitchFamily="49" charset="0"/>
                <a:cs typeface="Courier New" panose="02070309020205020404" pitchFamily="49" charset="0"/>
              </a:rPr>
              <a:t>ID: ID_LETTER (ID_LETTER | DIGIT)* ;</a:t>
            </a: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STRING : '"' (ESC | .)*? '"' ;</a:t>
            </a: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LINE_COMMENT  	: '//' .*? '\r'? '\n' ;</a:t>
            </a:r>
          </a:p>
          <a:p>
            <a:pPr defTabSz="820738"/>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WS  : [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 '0' .. '9' ;</a:t>
            </a:r>
          </a:p>
          <a:p>
            <a:pPr defTabSz="820738"/>
            <a:r>
              <a:rPr lang="da-DK" dirty="0">
                <a:latin typeface="Courier New" panose="02070309020205020404" pitchFamily="49" charset="0"/>
                <a:cs typeface="Courier New" panose="02070309020205020404" pitchFamily="49" charset="0"/>
              </a:rPr>
              <a:t>fragment ESC : '\\' [btnr"\\] ; 	//  \b, \t, \n, etc.</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685203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Lexer command: more</a:t>
            </a:r>
            <a:endParaRPr lang="en-US" dirty="0"/>
          </a:p>
        </p:txBody>
      </p:sp>
    </p:spTree>
    <p:extLst>
      <p:ext uri="{BB962C8B-B14F-4D97-AF65-F5344CB8AC3E}">
        <p14:creationId xmlns:p14="http://schemas.microsoft.com/office/powerpoint/2010/main" val="41304201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"more" lexer command</a:t>
            </a:r>
            <a:endParaRPr lang="en-US" dirty="0"/>
          </a:p>
        </p:txBody>
      </p:sp>
      <p:sp>
        <p:nvSpPr>
          <p:cNvPr id="3" name="Content Placeholder 2"/>
          <p:cNvSpPr>
            <a:spLocks noGrp="1"/>
          </p:cNvSpPr>
          <p:nvPr>
            <p:ph idx="1"/>
          </p:nvPr>
        </p:nvSpPr>
        <p:spPr/>
        <p:txBody>
          <a:bodyPr/>
          <a:lstStyle/>
          <a:p>
            <a:pPr marL="0" indent="0">
              <a:buNone/>
            </a:pPr>
            <a:r>
              <a:rPr lang="en-US" dirty="0" smtClean="0"/>
              <a:t>The "more" command tells the lexer to keep going (collect more input) and return to the parser the input collected using the current token rule (the rule with the "more" command) plus the input collected as a result of "keep going".</a:t>
            </a:r>
            <a:endParaRPr lang="en-US" dirty="0"/>
          </a:p>
        </p:txBody>
      </p:sp>
    </p:spTree>
    <p:extLst>
      <p:ext uri="{BB962C8B-B14F-4D97-AF65-F5344CB8AC3E}">
        <p14:creationId xmlns:p14="http://schemas.microsoft.com/office/powerpoint/2010/main" val="107090611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Compare a lexer rule without and with the "more" lexer command</a:t>
            </a:r>
            <a:endParaRPr lang="en-US" dirty="0"/>
          </a:p>
        </p:txBody>
      </p:sp>
      <p:sp>
        <p:nvSpPr>
          <p:cNvPr id="5" name="Rectangle 4"/>
          <p:cNvSpPr/>
          <p:nvPr/>
        </p:nvSpPr>
        <p:spPr>
          <a:xfrm>
            <a:off x="1652578" y="2531639"/>
            <a:ext cx="2427268" cy="769441"/>
          </a:xfrm>
          <a:prstGeom prst="rect">
            <a:avLst/>
          </a:prstGeom>
        </p:spPr>
        <p:txBody>
          <a:bodyPr wrap="none">
            <a:spAutoFit/>
          </a:bodyPr>
          <a:lstStyle/>
          <a:p>
            <a:r>
              <a:rPr lang="en-US" sz="4400" dirty="0"/>
              <a:t>CHAR  : </a:t>
            </a:r>
            <a:r>
              <a:rPr lang="en-US" sz="4400" dirty="0" smtClean="0"/>
              <a:t>. ;</a:t>
            </a:r>
            <a:endParaRPr lang="en-US" sz="4400" dirty="0"/>
          </a:p>
        </p:txBody>
      </p:sp>
      <p:sp>
        <p:nvSpPr>
          <p:cNvPr id="6" name="TextBox 5"/>
          <p:cNvSpPr txBox="1"/>
          <p:nvPr/>
        </p:nvSpPr>
        <p:spPr>
          <a:xfrm>
            <a:off x="4356848" y="2675965"/>
            <a:ext cx="4370294" cy="646331"/>
          </a:xfrm>
          <a:prstGeom prst="rect">
            <a:avLst/>
          </a:prstGeom>
          <a:noFill/>
        </p:spPr>
        <p:txBody>
          <a:bodyPr wrap="square" rtlCol="0">
            <a:spAutoFit/>
          </a:bodyPr>
          <a:lstStyle/>
          <a:p>
            <a:r>
              <a:rPr lang="en-US" dirty="0" smtClean="0"/>
              <a:t>This token rule says: </a:t>
            </a:r>
            <a:r>
              <a:rPr lang="en-US" i="1" dirty="0" smtClean="0"/>
              <a:t>Get the next character in the input and send it up to the parser</a:t>
            </a:r>
            <a:r>
              <a:rPr lang="en-US" dirty="0" smtClean="0"/>
              <a:t>.</a:t>
            </a:r>
            <a:endParaRPr lang="en-US" dirty="0"/>
          </a:p>
        </p:txBody>
      </p:sp>
      <p:sp>
        <p:nvSpPr>
          <p:cNvPr id="7" name="Right Brace 6"/>
          <p:cNvSpPr/>
          <p:nvPr/>
        </p:nvSpPr>
        <p:spPr>
          <a:xfrm>
            <a:off x="4079846" y="2743200"/>
            <a:ext cx="182871" cy="5309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1652578" y="4063001"/>
            <a:ext cx="4356257" cy="769441"/>
          </a:xfrm>
          <a:prstGeom prst="rect">
            <a:avLst/>
          </a:prstGeom>
        </p:spPr>
        <p:txBody>
          <a:bodyPr wrap="none">
            <a:spAutoFit/>
          </a:bodyPr>
          <a:lstStyle/>
          <a:p>
            <a:r>
              <a:rPr lang="en-US" sz="4400" dirty="0"/>
              <a:t>CHAR  : </a:t>
            </a:r>
            <a:r>
              <a:rPr lang="en-US" sz="4400" dirty="0" smtClean="0"/>
              <a:t>. -&gt; more ;</a:t>
            </a:r>
            <a:endParaRPr lang="en-US" sz="4400" dirty="0"/>
          </a:p>
        </p:txBody>
      </p:sp>
      <p:sp>
        <p:nvSpPr>
          <p:cNvPr id="9" name="TextBox 8"/>
          <p:cNvSpPr txBox="1"/>
          <p:nvPr/>
        </p:nvSpPr>
        <p:spPr>
          <a:xfrm>
            <a:off x="6250956" y="4216889"/>
            <a:ext cx="4370294" cy="1754326"/>
          </a:xfrm>
          <a:prstGeom prst="rect">
            <a:avLst/>
          </a:prstGeom>
          <a:noFill/>
        </p:spPr>
        <p:txBody>
          <a:bodyPr wrap="square" rtlCol="0">
            <a:spAutoFit/>
          </a:bodyPr>
          <a:lstStyle/>
          <a:p>
            <a:r>
              <a:rPr lang="en-US" dirty="0" smtClean="0"/>
              <a:t>This token rule says: </a:t>
            </a:r>
            <a:r>
              <a:rPr lang="en-US" i="1" dirty="0" smtClean="0"/>
              <a:t>Get the next character in the input, but don't stop there. Get the following character in the input. Keep gobbling up the input characters until the input matches a rule that doesn't have "more".</a:t>
            </a:r>
            <a:endParaRPr lang="en-US" i="1" dirty="0"/>
          </a:p>
        </p:txBody>
      </p:sp>
      <p:sp>
        <p:nvSpPr>
          <p:cNvPr id="10" name="Right Brace 9"/>
          <p:cNvSpPr/>
          <p:nvPr/>
        </p:nvSpPr>
        <p:spPr>
          <a:xfrm>
            <a:off x="6008835" y="4248731"/>
            <a:ext cx="182871" cy="5309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4619158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lexer grammar that uses the "more" lexer command</a:t>
            </a:r>
            <a:endParaRPr lang="en-US" dirty="0"/>
          </a:p>
        </p:txBody>
      </p:sp>
      <p:sp>
        <p:nvSpPr>
          <p:cNvPr id="3" name="TextBox 2"/>
          <p:cNvSpPr txBox="1"/>
          <p:nvPr/>
        </p:nvSpPr>
        <p:spPr>
          <a:xfrm>
            <a:off x="2214531" y="2336147"/>
            <a:ext cx="2895351" cy="1077218"/>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lexer grammar MyLexer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defTabSz="820738"/>
            <a:endParaRPr lang="en-US" sz="1600" dirty="0">
              <a:latin typeface="Courier New" panose="02070309020205020404" pitchFamily="49" charset="0"/>
              <a:cs typeface="Courier New" panose="02070309020205020404" pitchFamily="49" charset="0"/>
            </a:endParaRPr>
          </a:p>
          <a:p>
            <a:pPr defTabSz="820738"/>
            <a:r>
              <a:rPr lang="en-US" sz="1600" dirty="0">
                <a:latin typeface="Courier New" panose="02070309020205020404" pitchFamily="49" charset="0"/>
                <a:cs typeface="Courier New" panose="02070309020205020404" pitchFamily="49" charset="0"/>
              </a:rPr>
              <a:t>LINE  : ('\r')?'\n' </a:t>
            </a:r>
            <a:r>
              <a:rPr lang="en-US" sz="1600" dirty="0" smtClean="0">
                <a:latin typeface="Courier New" panose="02070309020205020404" pitchFamily="49" charset="0"/>
                <a:cs typeface="Courier New" panose="02070309020205020404" pitchFamily="49" charset="0"/>
              </a:rPr>
              <a:t>;</a:t>
            </a:r>
          </a:p>
          <a:p>
            <a:pPr defTabSz="820738"/>
            <a:r>
              <a:rPr lang="en-US" sz="1600" dirty="0" smtClean="0">
                <a:latin typeface="Courier New" panose="02070309020205020404" pitchFamily="49" charset="0"/>
                <a:cs typeface="Courier New" panose="02070309020205020404" pitchFamily="49" charset="0"/>
              </a:rPr>
              <a:t>CHAR  </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-&gt; </a:t>
            </a:r>
            <a:r>
              <a:rPr lang="en-US" sz="1600" dirty="0">
                <a:latin typeface="Courier New" panose="02070309020205020404" pitchFamily="49" charset="0"/>
                <a:cs typeface="Courier New" panose="02070309020205020404" pitchFamily="49" charset="0"/>
              </a:rPr>
              <a:t>more;</a:t>
            </a:r>
            <a:endParaRPr lang="en-US" i="1"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2618815" y="3689492"/>
            <a:ext cx="1600503" cy="369332"/>
          </a:xfrm>
          <a:prstGeom prst="rect">
            <a:avLst/>
          </a:prstGeom>
          <a:noFill/>
        </p:spPr>
        <p:txBody>
          <a:bodyPr wrap="none" rtlCol="0">
            <a:spAutoFit/>
          </a:bodyPr>
          <a:lstStyle/>
          <a:p>
            <a:r>
              <a:rPr lang="en-US" dirty="0" smtClean="0"/>
              <a:t>See example24</a:t>
            </a:r>
            <a:endParaRPr lang="en-US" dirty="0"/>
          </a:p>
        </p:txBody>
      </p:sp>
    </p:spTree>
    <p:extLst>
      <p:ext uri="{BB962C8B-B14F-4D97-AF65-F5344CB8AC3E}">
        <p14:creationId xmlns:p14="http://schemas.microsoft.com/office/powerpoint/2010/main" val="3678832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applications may operate on a parse tree</a:t>
            </a:r>
            <a:endParaRPr lang="en-US" dirty="0"/>
          </a:p>
        </p:txBody>
      </p:sp>
      <p:sp>
        <p:nvSpPr>
          <p:cNvPr id="3" name="TextBox 2"/>
          <p:cNvSpPr txBox="1"/>
          <p:nvPr/>
        </p:nvSpPr>
        <p:spPr>
          <a:xfrm>
            <a:off x="2463800" y="2857500"/>
            <a:ext cx="679994" cy="369332"/>
          </a:xfrm>
          <a:prstGeom prst="rect">
            <a:avLst/>
          </a:prstGeom>
          <a:noFill/>
        </p:spPr>
        <p:txBody>
          <a:bodyPr wrap="none" rtlCol="0">
            <a:spAutoFit/>
          </a:bodyPr>
          <a:lstStyle/>
          <a:p>
            <a:r>
              <a:rPr lang="en-US" dirty="0" smtClean="0"/>
              <a:t>input</a:t>
            </a:r>
            <a:endParaRPr lang="en-US" dirty="0"/>
          </a:p>
        </p:txBody>
      </p:sp>
      <p:cxnSp>
        <p:nvCxnSpPr>
          <p:cNvPr id="5" name="Straight Arrow Connector 4"/>
          <p:cNvCxnSpPr>
            <a:stCxn id="3" idx="3"/>
          </p:cNvCxnSpPr>
          <p:nvPr/>
        </p:nvCxnSpPr>
        <p:spPr>
          <a:xfrm flipV="1">
            <a:off x="3143794" y="3035300"/>
            <a:ext cx="7678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4000500" y="2850634"/>
            <a:ext cx="801823" cy="369332"/>
          </a:xfrm>
          <a:prstGeom prst="rect">
            <a:avLst/>
          </a:prstGeom>
          <a:noFill/>
        </p:spPr>
        <p:txBody>
          <a:bodyPr wrap="none" rtlCol="0">
            <a:spAutoFit/>
          </a:bodyPr>
          <a:lstStyle/>
          <a:p>
            <a:r>
              <a:rPr lang="en-US" dirty="0" smtClean="0"/>
              <a:t>ANTLR</a:t>
            </a:r>
            <a:endParaRPr lang="en-US" dirty="0"/>
          </a:p>
        </p:txBody>
      </p:sp>
      <p:cxnSp>
        <p:nvCxnSpPr>
          <p:cNvPr id="8" name="Straight Arrow Connector 7"/>
          <p:cNvCxnSpPr>
            <a:endCxn id="6" idx="2"/>
          </p:cNvCxnSpPr>
          <p:nvPr/>
        </p:nvCxnSpPr>
        <p:spPr>
          <a:xfrm flipV="1">
            <a:off x="4401411" y="3219966"/>
            <a:ext cx="1" cy="526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531461" y="3792666"/>
            <a:ext cx="1739900" cy="646331"/>
          </a:xfrm>
          <a:prstGeom prst="rect">
            <a:avLst/>
          </a:prstGeom>
          <a:noFill/>
        </p:spPr>
        <p:txBody>
          <a:bodyPr wrap="square" rtlCol="0">
            <a:spAutoFit/>
          </a:bodyPr>
          <a:lstStyle/>
          <a:p>
            <a:pPr algn="ctr"/>
            <a:r>
              <a:rPr lang="en-US" dirty="0" smtClean="0"/>
              <a:t>parser/</a:t>
            </a:r>
            <a:r>
              <a:rPr lang="en-US" dirty="0" err="1" smtClean="0"/>
              <a:t>lexer</a:t>
            </a:r>
            <a:r>
              <a:rPr lang="en-US" dirty="0" smtClean="0"/>
              <a:t> rules</a:t>
            </a:r>
            <a:endParaRPr lang="en-US" dirty="0"/>
          </a:p>
        </p:txBody>
      </p:sp>
      <p:cxnSp>
        <p:nvCxnSpPr>
          <p:cNvPr id="10" name="Straight Arrow Connector 9"/>
          <p:cNvCxnSpPr/>
          <p:nvPr/>
        </p:nvCxnSpPr>
        <p:spPr>
          <a:xfrm flipV="1">
            <a:off x="4802323" y="3048000"/>
            <a:ext cx="7678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610269" y="2850634"/>
            <a:ext cx="1128129" cy="369332"/>
          </a:xfrm>
          <a:prstGeom prst="rect">
            <a:avLst/>
          </a:prstGeom>
          <a:noFill/>
        </p:spPr>
        <p:txBody>
          <a:bodyPr wrap="none" rtlCol="0">
            <a:spAutoFit/>
          </a:bodyPr>
          <a:lstStyle/>
          <a:p>
            <a:r>
              <a:rPr lang="en-US" dirty="0" smtClean="0"/>
              <a:t>parse tree</a:t>
            </a:r>
            <a:endParaRPr lang="en-US" dirty="0"/>
          </a:p>
        </p:txBody>
      </p:sp>
      <p:sp>
        <p:nvSpPr>
          <p:cNvPr id="12" name="TextBox 11"/>
          <p:cNvSpPr txBox="1"/>
          <p:nvPr/>
        </p:nvSpPr>
        <p:spPr>
          <a:xfrm>
            <a:off x="7327900" y="2353811"/>
            <a:ext cx="710451" cy="1477328"/>
          </a:xfrm>
          <a:prstGeom prst="rect">
            <a:avLst/>
          </a:prstGeom>
          <a:noFill/>
        </p:spPr>
        <p:txBody>
          <a:bodyPr wrap="none" rtlCol="0">
            <a:spAutoFit/>
          </a:bodyPr>
          <a:lstStyle/>
          <a:p>
            <a:r>
              <a:rPr lang="en-US" dirty="0" smtClean="0"/>
              <a:t>App1</a:t>
            </a:r>
          </a:p>
          <a:p>
            <a:endParaRPr lang="en-US" dirty="0"/>
          </a:p>
          <a:p>
            <a:r>
              <a:rPr lang="en-US" dirty="0" smtClean="0"/>
              <a:t>App2</a:t>
            </a:r>
          </a:p>
          <a:p>
            <a:r>
              <a:rPr lang="en-US" dirty="0" smtClean="0"/>
              <a:t>…</a:t>
            </a:r>
          </a:p>
          <a:p>
            <a:r>
              <a:rPr lang="en-US" dirty="0" err="1" smtClean="0"/>
              <a:t>AppN</a:t>
            </a:r>
            <a:endParaRPr lang="en-US" dirty="0"/>
          </a:p>
        </p:txBody>
      </p:sp>
      <p:cxnSp>
        <p:nvCxnSpPr>
          <p:cNvPr id="15" name="Straight Arrow Connector 14"/>
          <p:cNvCxnSpPr/>
          <p:nvPr/>
        </p:nvCxnSpPr>
        <p:spPr>
          <a:xfrm flipH="1">
            <a:off x="6738398" y="2540000"/>
            <a:ext cx="589502" cy="317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2" idx="1"/>
            <a:endCxn id="11" idx="3"/>
          </p:cNvCxnSpPr>
          <p:nvPr/>
        </p:nvCxnSpPr>
        <p:spPr>
          <a:xfrm flipH="1" flipV="1">
            <a:off x="6738398" y="3035300"/>
            <a:ext cx="589502" cy="57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6738398" y="3219966"/>
            <a:ext cx="589502" cy="412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646094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14531" y="3119718"/>
            <a:ext cx="2895351" cy="29364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14531" y="2336147"/>
            <a:ext cx="2895351" cy="1077218"/>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lexer grammar MyLexer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defTabSz="820738"/>
            <a:endParaRPr lang="en-US" sz="1600" dirty="0">
              <a:latin typeface="Courier New" panose="02070309020205020404" pitchFamily="49" charset="0"/>
              <a:cs typeface="Courier New" panose="02070309020205020404" pitchFamily="49" charset="0"/>
            </a:endParaRPr>
          </a:p>
          <a:p>
            <a:pPr defTabSz="820738"/>
            <a:r>
              <a:rPr lang="en-US" sz="1600" dirty="0">
                <a:latin typeface="Courier New" panose="02070309020205020404" pitchFamily="49" charset="0"/>
                <a:cs typeface="Courier New" panose="02070309020205020404" pitchFamily="49" charset="0"/>
              </a:rPr>
              <a:t>LINE  : ('\r')?'\n' </a:t>
            </a:r>
            <a:r>
              <a:rPr lang="en-US" sz="1600" dirty="0" smtClean="0">
                <a:latin typeface="Courier New" panose="02070309020205020404" pitchFamily="49" charset="0"/>
                <a:cs typeface="Courier New" panose="02070309020205020404" pitchFamily="49" charset="0"/>
              </a:rPr>
              <a:t>;</a:t>
            </a:r>
          </a:p>
          <a:p>
            <a:pPr defTabSz="820738"/>
            <a:r>
              <a:rPr lang="en-US" sz="1600" dirty="0" smtClean="0">
                <a:latin typeface="Courier New" panose="02070309020205020404" pitchFamily="49" charset="0"/>
                <a:cs typeface="Courier New" panose="02070309020205020404" pitchFamily="49" charset="0"/>
              </a:rPr>
              <a:t>CHAR  </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-&gt; </a:t>
            </a:r>
            <a:r>
              <a:rPr lang="en-US" sz="1600" dirty="0">
                <a:latin typeface="Courier New" panose="02070309020205020404" pitchFamily="49" charset="0"/>
                <a:cs typeface="Courier New" panose="02070309020205020404" pitchFamily="49" charset="0"/>
              </a:rPr>
              <a:t>more;</a:t>
            </a:r>
            <a:endParaRPr lang="en-US" i="1" dirty="0" smtClean="0">
              <a:latin typeface="Courier New" panose="02070309020205020404" pitchFamily="49" charset="0"/>
              <a:cs typeface="Courier New" panose="02070309020205020404" pitchFamily="49" charset="0"/>
            </a:endParaRPr>
          </a:p>
        </p:txBody>
      </p:sp>
      <p:sp>
        <p:nvSpPr>
          <p:cNvPr id="7" name="Right Brace 6"/>
          <p:cNvSpPr/>
          <p:nvPr/>
        </p:nvSpPr>
        <p:spPr>
          <a:xfrm>
            <a:off x="5204012" y="3119718"/>
            <a:ext cx="94129" cy="2936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p:cNvSpPr txBox="1"/>
          <p:nvPr/>
        </p:nvSpPr>
        <p:spPr>
          <a:xfrm>
            <a:off x="5375765" y="3081875"/>
            <a:ext cx="5476011" cy="646331"/>
          </a:xfrm>
          <a:prstGeom prst="rect">
            <a:avLst/>
          </a:prstGeom>
          <a:noFill/>
        </p:spPr>
        <p:txBody>
          <a:bodyPr wrap="square" rtlCol="0">
            <a:spAutoFit/>
          </a:bodyPr>
          <a:lstStyle/>
          <a:p>
            <a:r>
              <a:rPr lang="en-US" dirty="0" smtClean="0"/>
              <a:t>Keep gobbling up the input until getting to the newline, at which point the lexer switches to the LINE rule.</a:t>
            </a:r>
            <a:endParaRPr lang="en-US" dirty="0"/>
          </a:p>
        </p:txBody>
      </p:sp>
    </p:spTree>
    <p:extLst>
      <p:ext uri="{BB962C8B-B14F-4D97-AF65-F5344CB8AC3E}">
        <p14:creationId xmlns:p14="http://schemas.microsoft.com/office/powerpoint/2010/main" val="219795099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849" y="3978913"/>
            <a:ext cx="2895351" cy="1077218"/>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lexer grammar MyLexer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defTabSz="820738"/>
            <a:endParaRPr lang="en-US" sz="1600" dirty="0">
              <a:latin typeface="Courier New" panose="02070309020205020404" pitchFamily="49" charset="0"/>
              <a:cs typeface="Courier New" panose="02070309020205020404" pitchFamily="49" charset="0"/>
            </a:endParaRPr>
          </a:p>
          <a:p>
            <a:pPr defTabSz="820738"/>
            <a:r>
              <a:rPr lang="en-US" sz="1600" dirty="0">
                <a:latin typeface="Courier New" panose="02070309020205020404" pitchFamily="49" charset="0"/>
                <a:cs typeface="Courier New" panose="02070309020205020404" pitchFamily="49" charset="0"/>
              </a:rPr>
              <a:t>LINE  : ('\r')?'\n' </a:t>
            </a:r>
            <a:r>
              <a:rPr lang="en-US" sz="1600" dirty="0" smtClean="0">
                <a:latin typeface="Courier New" panose="02070309020205020404" pitchFamily="49" charset="0"/>
                <a:cs typeface="Courier New" panose="02070309020205020404" pitchFamily="49" charset="0"/>
              </a:rPr>
              <a:t>;</a:t>
            </a:r>
          </a:p>
          <a:p>
            <a:pPr defTabSz="820738"/>
            <a:r>
              <a:rPr lang="en-US" sz="1600" dirty="0" smtClean="0">
                <a:latin typeface="Courier New" panose="02070309020205020404" pitchFamily="49" charset="0"/>
                <a:cs typeface="Courier New" panose="02070309020205020404" pitchFamily="49" charset="0"/>
              </a:rPr>
              <a:t>CHAR  </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-&gt; </a:t>
            </a:r>
            <a:r>
              <a:rPr lang="en-US" sz="1600" dirty="0">
                <a:latin typeface="Courier New" panose="02070309020205020404" pitchFamily="49" charset="0"/>
                <a:cs typeface="Courier New" panose="02070309020205020404" pitchFamily="49" charset="0"/>
              </a:rPr>
              <a:t>more;</a:t>
            </a:r>
            <a:endParaRPr lang="en-US" i="1" dirty="0" smtClean="0">
              <a:latin typeface="Courier New" panose="02070309020205020404" pitchFamily="49" charset="0"/>
              <a:cs typeface="Courier New" panose="02070309020205020404" pitchFamily="49" charset="0"/>
            </a:endParaRPr>
          </a:p>
        </p:txBody>
      </p:sp>
      <p:sp>
        <p:nvSpPr>
          <p:cNvPr id="4" name="Can 3"/>
          <p:cNvSpPr/>
          <p:nvPr/>
        </p:nvSpPr>
        <p:spPr>
          <a:xfrm>
            <a:off x="3552210" y="1756112"/>
            <a:ext cx="726142" cy="15867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flipV="1">
            <a:off x="3740469" y="3342865"/>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78352" y="2272489"/>
            <a:ext cx="2664447" cy="923330"/>
          </a:xfrm>
          <a:prstGeom prst="rect">
            <a:avLst/>
          </a:prstGeom>
        </p:spPr>
        <p:txBody>
          <a:bodyPr wrap="none">
            <a:spAutoFit/>
          </a:bodyPr>
          <a:lstStyle/>
          <a:p>
            <a:r>
              <a:rPr lang="en-US" dirty="0" smtClean="0"/>
              <a:t>(LINE</a:t>
            </a:r>
            <a:r>
              <a:rPr lang="en-US" dirty="0"/>
              <a:t>, ' Hello World\r\n </a:t>
            </a:r>
            <a:r>
              <a:rPr lang="en-US" dirty="0" smtClean="0"/>
              <a:t>')</a:t>
            </a:r>
          </a:p>
          <a:p>
            <a:r>
              <a:rPr lang="en-US" dirty="0" smtClean="0"/>
              <a:t>or</a:t>
            </a:r>
          </a:p>
          <a:p>
            <a:r>
              <a:rPr lang="en-US" dirty="0" smtClean="0"/>
              <a:t>(CHAR, </a:t>
            </a:r>
            <a:r>
              <a:rPr lang="en-US" dirty="0"/>
              <a:t>' Hello World\r\n </a:t>
            </a:r>
            <a:r>
              <a:rPr lang="en-US" dirty="0" smtClean="0"/>
              <a:t>')</a:t>
            </a:r>
            <a:endParaRPr lang="en-US" dirty="0"/>
          </a:p>
        </p:txBody>
      </p:sp>
      <p:sp>
        <p:nvSpPr>
          <p:cNvPr id="7" name="Down Arrow 6"/>
          <p:cNvSpPr/>
          <p:nvPr/>
        </p:nvSpPr>
        <p:spPr>
          <a:xfrm flipV="1">
            <a:off x="3740469" y="1244117"/>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60267" y="793458"/>
            <a:ext cx="1097352" cy="523220"/>
          </a:xfrm>
          <a:prstGeom prst="rect">
            <a:avLst/>
          </a:prstGeom>
          <a:noFill/>
        </p:spPr>
        <p:txBody>
          <a:bodyPr wrap="none" rtlCol="0">
            <a:spAutoFit/>
          </a:bodyPr>
          <a:lstStyle/>
          <a:p>
            <a:r>
              <a:rPr lang="en-US" sz="2800" dirty="0" smtClean="0"/>
              <a:t>Parser</a:t>
            </a:r>
            <a:endParaRPr lang="en-US" sz="2800" dirty="0"/>
          </a:p>
        </p:txBody>
      </p:sp>
      <p:sp>
        <p:nvSpPr>
          <p:cNvPr id="9" name="Down Arrow 8"/>
          <p:cNvSpPr/>
          <p:nvPr/>
        </p:nvSpPr>
        <p:spPr>
          <a:xfrm flipV="1">
            <a:off x="3787712" y="5056131"/>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50792" y="5692179"/>
            <a:ext cx="1678601" cy="369332"/>
          </a:xfrm>
          <a:prstGeom prst="rect">
            <a:avLst/>
          </a:prstGeom>
          <a:noFill/>
        </p:spPr>
        <p:txBody>
          <a:bodyPr wrap="none" rtlCol="0">
            <a:spAutoFit/>
          </a:bodyPr>
          <a:lstStyle/>
          <a:p>
            <a:r>
              <a:rPr lang="en-US" dirty="0" smtClean="0"/>
              <a:t>Hello World\r\n</a:t>
            </a:r>
            <a:endParaRPr lang="en-US" dirty="0"/>
          </a:p>
        </p:txBody>
      </p:sp>
      <p:cxnSp>
        <p:nvCxnSpPr>
          <p:cNvPr id="12" name="Straight Arrow Connector 11"/>
          <p:cNvCxnSpPr/>
          <p:nvPr/>
        </p:nvCxnSpPr>
        <p:spPr>
          <a:xfrm flipH="1" flipV="1">
            <a:off x="6750424" y="2433917"/>
            <a:ext cx="981635" cy="300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942799" y="2734154"/>
            <a:ext cx="789260" cy="277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32059" y="2521201"/>
            <a:ext cx="3582712" cy="369332"/>
          </a:xfrm>
          <a:prstGeom prst="rect">
            <a:avLst/>
          </a:prstGeom>
          <a:solidFill>
            <a:srgbClr val="FFFF00"/>
          </a:solidFill>
        </p:spPr>
        <p:txBody>
          <a:bodyPr wrap="none" rtlCol="0">
            <a:spAutoFit/>
          </a:bodyPr>
          <a:lstStyle/>
          <a:p>
            <a:r>
              <a:rPr lang="en-US" dirty="0" smtClean="0"/>
              <a:t>which of these is sent to the parser?</a:t>
            </a:r>
            <a:endParaRPr lang="en-US" dirty="0"/>
          </a:p>
        </p:txBody>
      </p:sp>
    </p:spTree>
    <p:extLst>
      <p:ext uri="{BB962C8B-B14F-4D97-AF65-F5344CB8AC3E}">
        <p14:creationId xmlns:p14="http://schemas.microsoft.com/office/powerpoint/2010/main" val="122222299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5587" y="2326277"/>
            <a:ext cx="2431731" cy="2598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14849" y="3978913"/>
            <a:ext cx="2895351" cy="1077218"/>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lexer grammar MyLexer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defTabSz="820738"/>
            <a:endParaRPr lang="en-US" sz="1600" dirty="0">
              <a:latin typeface="Courier New" panose="02070309020205020404" pitchFamily="49" charset="0"/>
              <a:cs typeface="Courier New" panose="02070309020205020404" pitchFamily="49" charset="0"/>
            </a:endParaRPr>
          </a:p>
          <a:p>
            <a:pPr defTabSz="820738"/>
            <a:r>
              <a:rPr lang="en-US" sz="1600" dirty="0">
                <a:latin typeface="Courier New" panose="02070309020205020404" pitchFamily="49" charset="0"/>
                <a:cs typeface="Courier New" panose="02070309020205020404" pitchFamily="49" charset="0"/>
              </a:rPr>
              <a:t>LINE  : ('\r')?'\n' </a:t>
            </a:r>
            <a:r>
              <a:rPr lang="en-US" sz="1600" dirty="0" smtClean="0">
                <a:latin typeface="Courier New" panose="02070309020205020404" pitchFamily="49" charset="0"/>
                <a:cs typeface="Courier New" panose="02070309020205020404" pitchFamily="49" charset="0"/>
              </a:rPr>
              <a:t>;</a:t>
            </a:r>
          </a:p>
          <a:p>
            <a:pPr defTabSz="820738"/>
            <a:r>
              <a:rPr lang="en-US" sz="1600" dirty="0" smtClean="0">
                <a:latin typeface="Courier New" panose="02070309020205020404" pitchFamily="49" charset="0"/>
                <a:cs typeface="Courier New" panose="02070309020205020404" pitchFamily="49" charset="0"/>
              </a:rPr>
              <a:t>CHAR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-&gt; </a:t>
            </a:r>
            <a:r>
              <a:rPr lang="en-US" sz="1600" dirty="0">
                <a:latin typeface="Courier New" panose="02070309020205020404" pitchFamily="49" charset="0"/>
                <a:cs typeface="Courier New" panose="02070309020205020404" pitchFamily="49" charset="0"/>
              </a:rPr>
              <a:t>more;</a:t>
            </a:r>
            <a:endParaRPr lang="en-US" i="1" dirty="0" smtClean="0">
              <a:latin typeface="Courier New" panose="02070309020205020404" pitchFamily="49" charset="0"/>
              <a:cs typeface="Courier New" panose="02070309020205020404" pitchFamily="49" charset="0"/>
            </a:endParaRPr>
          </a:p>
        </p:txBody>
      </p:sp>
      <p:sp>
        <p:nvSpPr>
          <p:cNvPr id="4" name="Can 3"/>
          <p:cNvSpPr/>
          <p:nvPr/>
        </p:nvSpPr>
        <p:spPr>
          <a:xfrm>
            <a:off x="3552210" y="1756112"/>
            <a:ext cx="726142" cy="15867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flipV="1">
            <a:off x="3740469" y="3342865"/>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78352" y="2272489"/>
            <a:ext cx="2664447" cy="923330"/>
          </a:xfrm>
          <a:prstGeom prst="rect">
            <a:avLst/>
          </a:prstGeom>
        </p:spPr>
        <p:txBody>
          <a:bodyPr wrap="none">
            <a:spAutoFit/>
          </a:bodyPr>
          <a:lstStyle/>
          <a:p>
            <a:r>
              <a:rPr lang="en-US" dirty="0" smtClean="0"/>
              <a:t>(LINE</a:t>
            </a:r>
            <a:r>
              <a:rPr lang="en-US" dirty="0"/>
              <a:t>, ' Hello World\r\n </a:t>
            </a:r>
            <a:r>
              <a:rPr lang="en-US" dirty="0" smtClean="0"/>
              <a:t>')</a:t>
            </a:r>
          </a:p>
          <a:p>
            <a:r>
              <a:rPr lang="en-US" dirty="0" smtClean="0"/>
              <a:t>or</a:t>
            </a:r>
          </a:p>
          <a:p>
            <a:r>
              <a:rPr lang="en-US" dirty="0" smtClean="0"/>
              <a:t>(CHAR, </a:t>
            </a:r>
            <a:r>
              <a:rPr lang="en-US" dirty="0"/>
              <a:t>' Hello World\r\n </a:t>
            </a:r>
            <a:r>
              <a:rPr lang="en-US" dirty="0" smtClean="0"/>
              <a:t>')</a:t>
            </a:r>
            <a:endParaRPr lang="en-US" dirty="0"/>
          </a:p>
        </p:txBody>
      </p:sp>
      <p:sp>
        <p:nvSpPr>
          <p:cNvPr id="7" name="Down Arrow 6"/>
          <p:cNvSpPr/>
          <p:nvPr/>
        </p:nvSpPr>
        <p:spPr>
          <a:xfrm flipV="1">
            <a:off x="3740469" y="1244117"/>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60267" y="793458"/>
            <a:ext cx="1097352" cy="523220"/>
          </a:xfrm>
          <a:prstGeom prst="rect">
            <a:avLst/>
          </a:prstGeom>
          <a:noFill/>
        </p:spPr>
        <p:txBody>
          <a:bodyPr wrap="none" rtlCol="0">
            <a:spAutoFit/>
          </a:bodyPr>
          <a:lstStyle/>
          <a:p>
            <a:r>
              <a:rPr lang="en-US" sz="2800" dirty="0" smtClean="0"/>
              <a:t>Parser</a:t>
            </a:r>
            <a:endParaRPr lang="en-US" sz="2800" dirty="0"/>
          </a:p>
        </p:txBody>
      </p:sp>
      <p:sp>
        <p:nvSpPr>
          <p:cNvPr id="9" name="Down Arrow 8"/>
          <p:cNvSpPr/>
          <p:nvPr/>
        </p:nvSpPr>
        <p:spPr>
          <a:xfrm flipV="1">
            <a:off x="3787712" y="5056131"/>
            <a:ext cx="349624" cy="63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50792" y="5692179"/>
            <a:ext cx="1678601" cy="369332"/>
          </a:xfrm>
          <a:prstGeom prst="rect">
            <a:avLst/>
          </a:prstGeom>
          <a:noFill/>
        </p:spPr>
        <p:txBody>
          <a:bodyPr wrap="none" rtlCol="0">
            <a:spAutoFit/>
          </a:bodyPr>
          <a:lstStyle/>
          <a:p>
            <a:r>
              <a:rPr lang="en-US" dirty="0" smtClean="0"/>
              <a:t>Hello World\r\n</a:t>
            </a:r>
            <a:endParaRPr lang="en-US" dirty="0"/>
          </a:p>
        </p:txBody>
      </p:sp>
      <p:cxnSp>
        <p:nvCxnSpPr>
          <p:cNvPr id="12" name="Straight Arrow Connector 11"/>
          <p:cNvCxnSpPr/>
          <p:nvPr/>
        </p:nvCxnSpPr>
        <p:spPr>
          <a:xfrm flipH="1">
            <a:off x="5862918" y="1239734"/>
            <a:ext cx="726142" cy="95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54589" y="870402"/>
            <a:ext cx="1991635" cy="369332"/>
          </a:xfrm>
          <a:prstGeom prst="rect">
            <a:avLst/>
          </a:prstGeom>
          <a:solidFill>
            <a:srgbClr val="FFFF00"/>
          </a:solidFill>
        </p:spPr>
        <p:txBody>
          <a:bodyPr wrap="none" rtlCol="0">
            <a:spAutoFit/>
          </a:bodyPr>
          <a:lstStyle/>
          <a:p>
            <a:r>
              <a:rPr lang="en-US" dirty="0" smtClean="0"/>
              <a:t>parser receives this</a:t>
            </a:r>
            <a:endParaRPr lang="en-US" dirty="0"/>
          </a:p>
        </p:txBody>
      </p:sp>
    </p:spTree>
    <p:extLst>
      <p:ext uri="{BB962C8B-B14F-4D97-AF65-F5344CB8AC3E}">
        <p14:creationId xmlns:p14="http://schemas.microsoft.com/office/powerpoint/2010/main" val="68536884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grammar</a:t>
            </a:r>
            <a:endParaRPr lang="en-US" dirty="0"/>
          </a:p>
        </p:txBody>
      </p:sp>
      <p:sp>
        <p:nvSpPr>
          <p:cNvPr id="3" name="TextBox 2"/>
          <p:cNvSpPr txBox="1"/>
          <p:nvPr/>
        </p:nvSpPr>
        <p:spPr>
          <a:xfrm>
            <a:off x="2214531" y="2336147"/>
            <a:ext cx="4011457" cy="1323439"/>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parser grammar </a:t>
            </a:r>
            <a:r>
              <a:rPr lang="en-US" sz="1600" dirty="0" err="1">
                <a:latin typeface="Courier New" panose="02070309020205020404" pitchFamily="49" charset="0"/>
                <a:cs typeface="Courier New" panose="02070309020205020404" pitchFamily="49" charset="0"/>
              </a:rPr>
              <a:t>MyParser</a:t>
            </a:r>
            <a:r>
              <a:rPr lang="en-US" sz="1600" dirty="0" smtClean="0">
                <a:latin typeface="Courier New" panose="02070309020205020404" pitchFamily="49" charset="0"/>
                <a:cs typeface="Courier New" panose="02070309020205020404" pitchFamily="49" charset="0"/>
              </a:rPr>
              <a:t>;</a:t>
            </a:r>
          </a:p>
          <a:p>
            <a:pPr defTabSz="820738"/>
            <a:endParaRPr lang="en-US" sz="1600" dirty="0">
              <a:latin typeface="Courier New" panose="02070309020205020404" pitchFamily="49" charset="0"/>
              <a:cs typeface="Courier New" panose="02070309020205020404" pitchFamily="49" charset="0"/>
            </a:endParaRPr>
          </a:p>
          <a:p>
            <a:pPr defTabSz="820738"/>
            <a:r>
              <a:rPr lang="en-US" sz="1600" dirty="0">
                <a:latin typeface="Courier New" panose="02070309020205020404" pitchFamily="49" charset="0"/>
                <a:cs typeface="Courier New" panose="02070309020205020404" pitchFamily="49" charset="0"/>
              </a:rPr>
              <a:t>options { </a:t>
            </a:r>
            <a:r>
              <a:rPr lang="en-US" sz="1600" dirty="0" err="1">
                <a:latin typeface="Courier New" panose="02070309020205020404" pitchFamily="49" charset="0"/>
                <a:cs typeface="Courier New" panose="02070309020205020404" pitchFamily="49" charset="0"/>
              </a:rPr>
              <a:t>tokenVocab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MyLexer</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p>
          <a:p>
            <a:pPr defTabSz="820738"/>
            <a:endParaRPr lang="en-US" sz="1600" dirty="0">
              <a:latin typeface="Courier New" panose="02070309020205020404" pitchFamily="49" charset="0"/>
              <a:cs typeface="Courier New" panose="02070309020205020404" pitchFamily="49" charset="0"/>
            </a:endParaRPr>
          </a:p>
          <a:p>
            <a:pPr defTabSz="820738"/>
            <a:r>
              <a:rPr lang="en-US" sz="1600" dirty="0">
                <a:latin typeface="Courier New" panose="02070309020205020404" pitchFamily="49" charset="0"/>
                <a:cs typeface="Courier New" panose="02070309020205020404" pitchFamily="49" charset="0"/>
              </a:rPr>
              <a:t>line  : LINE ;</a:t>
            </a:r>
            <a:endParaRPr lang="en-US" i="1" dirty="0" smtClean="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509683" y="3550024"/>
            <a:ext cx="0" cy="672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07977" y="4222376"/>
            <a:ext cx="6876626" cy="369332"/>
          </a:xfrm>
          <a:prstGeom prst="rect">
            <a:avLst/>
          </a:prstGeom>
          <a:noFill/>
        </p:spPr>
        <p:txBody>
          <a:bodyPr wrap="none" rtlCol="0">
            <a:spAutoFit/>
          </a:bodyPr>
          <a:lstStyle/>
          <a:p>
            <a:r>
              <a:rPr lang="en-US" dirty="0" smtClean="0"/>
              <a:t>parser grammar is expecting to receive a LINE token (not a CHAR token)</a:t>
            </a:r>
            <a:endParaRPr lang="en-US" dirty="0"/>
          </a:p>
        </p:txBody>
      </p:sp>
    </p:spTree>
    <p:extLst>
      <p:ext uri="{BB962C8B-B14F-4D97-AF65-F5344CB8AC3E}">
        <p14:creationId xmlns:p14="http://schemas.microsoft.com/office/powerpoint/2010/main" val="282329198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4628" t="5389" r="45608" b="79646"/>
          <a:stretch/>
        </p:blipFill>
        <p:spPr>
          <a:xfrm>
            <a:off x="4230917" y="3753008"/>
            <a:ext cx="1982046" cy="1250577"/>
          </a:xfrm>
          <a:prstGeom prst="rect">
            <a:avLst/>
          </a:prstGeom>
        </p:spPr>
      </p:pic>
      <p:sp>
        <p:nvSpPr>
          <p:cNvPr id="5" name="Rectangle 4"/>
          <p:cNvSpPr/>
          <p:nvPr/>
        </p:nvSpPr>
        <p:spPr>
          <a:xfrm>
            <a:off x="4552823" y="1797631"/>
            <a:ext cx="1338236" cy="369332"/>
          </a:xfrm>
          <a:prstGeom prst="rect">
            <a:avLst/>
          </a:prstGeom>
          <a:ln>
            <a:solidFill>
              <a:schemeClr val="bg1">
                <a:lumMod val="65000"/>
              </a:schemeClr>
            </a:solidFill>
          </a:ln>
        </p:spPr>
        <p:txBody>
          <a:bodyPr wrap="square">
            <a:spAutoFit/>
          </a:bodyPr>
          <a:lstStyle/>
          <a:p>
            <a:r>
              <a:rPr lang="en-US" dirty="0" smtClean="0"/>
              <a:t>Hello World</a:t>
            </a:r>
            <a:endParaRPr lang="en-US" dirty="0"/>
          </a:p>
        </p:txBody>
      </p:sp>
      <p:sp>
        <p:nvSpPr>
          <p:cNvPr id="6" name="TextBox 5"/>
          <p:cNvSpPr txBox="1"/>
          <p:nvPr/>
        </p:nvSpPr>
        <p:spPr>
          <a:xfrm>
            <a:off x="4552823" y="1488530"/>
            <a:ext cx="986745" cy="369332"/>
          </a:xfrm>
          <a:prstGeom prst="rect">
            <a:avLst/>
          </a:prstGeom>
          <a:noFill/>
        </p:spPr>
        <p:txBody>
          <a:bodyPr wrap="none" rtlCol="0">
            <a:spAutoFit/>
          </a:bodyPr>
          <a:lstStyle/>
          <a:p>
            <a:r>
              <a:rPr lang="en-US" dirty="0" smtClean="0"/>
              <a:t>input.txt</a:t>
            </a:r>
            <a:endParaRPr lang="en-US" dirty="0"/>
          </a:p>
        </p:txBody>
      </p:sp>
      <p:sp>
        <p:nvSpPr>
          <p:cNvPr id="7" name="Rectangle 6"/>
          <p:cNvSpPr/>
          <p:nvPr/>
        </p:nvSpPr>
        <p:spPr>
          <a:xfrm>
            <a:off x="4166346" y="2620769"/>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8" name="Straight Arrow Connector 7"/>
          <p:cNvCxnSpPr>
            <a:endCxn id="7" idx="0"/>
          </p:cNvCxnSpPr>
          <p:nvPr/>
        </p:nvCxnSpPr>
        <p:spPr>
          <a:xfrm flipH="1">
            <a:off x="5221941" y="218777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5221941" y="3320016"/>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775857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1880" y="4594860"/>
            <a:ext cx="320040" cy="2057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Equivalent</a:t>
            </a:r>
            <a:endParaRPr lang="en-US" dirty="0"/>
          </a:p>
        </p:txBody>
      </p:sp>
      <p:sp>
        <p:nvSpPr>
          <p:cNvPr id="5" name="TextBox 4"/>
          <p:cNvSpPr txBox="1"/>
          <p:nvPr/>
        </p:nvSpPr>
        <p:spPr>
          <a:xfrm>
            <a:off x="2214531" y="2336147"/>
            <a:ext cx="2895351" cy="1077218"/>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lexer grammar MyLexer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defTabSz="820738"/>
            <a:endParaRPr lang="en-US" sz="1600" dirty="0">
              <a:latin typeface="Courier New" panose="02070309020205020404" pitchFamily="49" charset="0"/>
              <a:cs typeface="Courier New" panose="02070309020205020404" pitchFamily="49" charset="0"/>
            </a:endParaRPr>
          </a:p>
          <a:p>
            <a:pPr defTabSz="820738"/>
            <a:r>
              <a:rPr lang="en-US" sz="1600" dirty="0">
                <a:latin typeface="Courier New" panose="02070309020205020404" pitchFamily="49" charset="0"/>
                <a:cs typeface="Courier New" panose="02070309020205020404" pitchFamily="49" charset="0"/>
              </a:rPr>
              <a:t>LINE  : ('\r')?'\n' </a:t>
            </a:r>
            <a:r>
              <a:rPr lang="en-US" sz="1600" dirty="0" smtClean="0">
                <a:latin typeface="Courier New" panose="02070309020205020404" pitchFamily="49" charset="0"/>
                <a:cs typeface="Courier New" panose="02070309020205020404" pitchFamily="49" charset="0"/>
              </a:rPr>
              <a:t>;</a:t>
            </a:r>
          </a:p>
          <a:p>
            <a:pPr defTabSz="820738"/>
            <a:r>
              <a:rPr lang="en-US" sz="1600" dirty="0" smtClean="0">
                <a:latin typeface="Courier New" panose="02070309020205020404" pitchFamily="49" charset="0"/>
                <a:cs typeface="Courier New" panose="02070309020205020404" pitchFamily="49" charset="0"/>
              </a:rPr>
              <a:t>CHAR  </a:t>
            </a:r>
            <a:r>
              <a:rPr lang="en-US" sz="1600" dirty="0">
                <a:latin typeface="Courier New" panose="02070309020205020404" pitchFamily="49" charset="0"/>
                <a:cs typeface="Courier New" panose="02070309020205020404" pitchFamily="49" charset="0"/>
              </a:rPr>
              <a:t>: .   -&gt; more;</a:t>
            </a:r>
            <a:endParaRPr lang="en-US" i="1" dirty="0" smtClean="0">
              <a:latin typeface="Courier New" panose="02070309020205020404" pitchFamily="49" charset="0"/>
              <a:cs typeface="Courier New" panose="02070309020205020404" pitchFamily="49" charset="0"/>
            </a:endParaRPr>
          </a:p>
        </p:txBody>
      </p:sp>
      <p:sp>
        <p:nvSpPr>
          <p:cNvPr id="6" name="TextBox 5"/>
          <p:cNvSpPr txBox="1"/>
          <p:nvPr/>
        </p:nvSpPr>
        <p:spPr>
          <a:xfrm>
            <a:off x="2214530" y="4058824"/>
            <a:ext cx="3454750" cy="830997"/>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lexer grammar MyLexer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defTabSz="820738"/>
            <a:endParaRPr lang="en-US" sz="1600" dirty="0">
              <a:latin typeface="Courier New" panose="02070309020205020404" pitchFamily="49" charset="0"/>
              <a:cs typeface="Courier New" panose="02070309020205020404" pitchFamily="49" charset="0"/>
            </a:endParaRPr>
          </a:p>
          <a:p>
            <a:pPr defTabSz="820738"/>
            <a:r>
              <a:rPr lang="en-US" sz="1600" dirty="0">
                <a:latin typeface="Courier New" panose="02070309020205020404" pitchFamily="49" charset="0"/>
                <a:cs typeface="Courier New" panose="02070309020205020404" pitchFamily="49" charset="0"/>
              </a:rPr>
              <a:t>LINE  : </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r')?'\n' </a:t>
            </a:r>
            <a:r>
              <a:rPr lang="en-US" sz="1600" dirty="0" smtClean="0">
                <a:latin typeface="Courier New" panose="02070309020205020404" pitchFamily="49" charset="0"/>
                <a:cs typeface="Courier New" panose="02070309020205020404" pitchFamily="49" charset="0"/>
              </a:rPr>
              <a:t>;</a:t>
            </a:r>
          </a:p>
        </p:txBody>
      </p:sp>
      <p:cxnSp>
        <p:nvCxnSpPr>
          <p:cNvPr id="7" name="Straight Arrow Connector 6"/>
          <p:cNvCxnSpPr/>
          <p:nvPr/>
        </p:nvCxnSpPr>
        <p:spPr>
          <a:xfrm flipV="1">
            <a:off x="3714750" y="4800600"/>
            <a:ext cx="11430" cy="52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97580" y="5326380"/>
            <a:ext cx="2136226" cy="369332"/>
          </a:xfrm>
          <a:prstGeom prst="rect">
            <a:avLst/>
          </a:prstGeom>
          <a:noFill/>
        </p:spPr>
        <p:txBody>
          <a:bodyPr wrap="none" rtlCol="0">
            <a:spAutoFit/>
          </a:bodyPr>
          <a:lstStyle/>
          <a:p>
            <a:r>
              <a:rPr lang="en-US" dirty="0" smtClean="0"/>
              <a:t>non-greedy operator</a:t>
            </a:r>
            <a:endParaRPr lang="en-US" dirty="0"/>
          </a:p>
        </p:txBody>
      </p:sp>
      <p:sp>
        <p:nvSpPr>
          <p:cNvPr id="9" name="AutoShape 57"/>
          <p:cNvSpPr>
            <a:spLocks noChangeArrowheads="1"/>
          </p:cNvSpPr>
          <p:nvPr/>
        </p:nvSpPr>
        <p:spPr bwMode="auto">
          <a:xfrm>
            <a:off x="11087423" y="569880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10" name="Text Box 58"/>
          <p:cNvSpPr txBox="1">
            <a:spLocks noChangeArrowheads="1"/>
          </p:cNvSpPr>
          <p:nvPr/>
        </p:nvSpPr>
        <p:spPr bwMode="auto">
          <a:xfrm>
            <a:off x="11185765" y="5841683"/>
            <a:ext cx="8050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Lab13</a:t>
            </a:r>
            <a:endParaRPr lang="en-US" altLang="en-US" sz="1600" dirty="0"/>
          </a:p>
        </p:txBody>
      </p:sp>
    </p:spTree>
    <p:extLst>
      <p:ext uri="{BB962C8B-B14F-4D97-AF65-F5344CB8AC3E}">
        <p14:creationId xmlns:p14="http://schemas.microsoft.com/office/powerpoint/2010/main" val="141814660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Non-greedy operator</a:t>
            </a:r>
            <a:endParaRPr lang="en-US" dirty="0"/>
          </a:p>
        </p:txBody>
      </p:sp>
    </p:spTree>
    <p:extLst>
      <p:ext uri="{BB962C8B-B14F-4D97-AF65-F5344CB8AC3E}">
        <p14:creationId xmlns:p14="http://schemas.microsoft.com/office/powerpoint/2010/main" val="239635422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Create </a:t>
            </a:r>
            <a:r>
              <a:rPr lang="en-US" dirty="0"/>
              <a:t>a parser/lexer for a comment</a:t>
            </a:r>
          </a:p>
        </p:txBody>
      </p:sp>
      <p:sp>
        <p:nvSpPr>
          <p:cNvPr id="6" name="Rectangle 5"/>
          <p:cNvSpPr/>
          <p:nvPr/>
        </p:nvSpPr>
        <p:spPr>
          <a:xfrm>
            <a:off x="2712256" y="2421393"/>
            <a:ext cx="1818967" cy="369332"/>
          </a:xfrm>
          <a:prstGeom prst="rect">
            <a:avLst/>
          </a:prstGeom>
          <a:ln>
            <a:solidFill>
              <a:schemeClr val="bg1">
                <a:lumMod val="65000"/>
              </a:schemeClr>
            </a:solidFill>
          </a:ln>
        </p:spPr>
        <p:txBody>
          <a:bodyPr wrap="square">
            <a:spAutoFit/>
          </a:bodyPr>
          <a:lstStyle/>
          <a:p>
            <a:r>
              <a:rPr lang="en-US" dirty="0"/>
              <a:t>/* A comment */</a:t>
            </a:r>
          </a:p>
        </p:txBody>
      </p:sp>
      <p:sp>
        <p:nvSpPr>
          <p:cNvPr id="7" name="TextBox 6"/>
          <p:cNvSpPr txBox="1"/>
          <p:nvPr/>
        </p:nvSpPr>
        <p:spPr>
          <a:xfrm>
            <a:off x="2634994" y="2073841"/>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2566146" y="3242876"/>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9" name="Straight Arrow Connector 8"/>
          <p:cNvCxnSpPr>
            <a:endCxn id="8" idx="0"/>
          </p:cNvCxnSpPr>
          <p:nvPr/>
        </p:nvCxnSpPr>
        <p:spPr>
          <a:xfrm flipH="1">
            <a:off x="3621741" y="2809884"/>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3621741" y="3942123"/>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rotWithShape="1">
          <a:blip r:embed="rId2"/>
          <a:srcRect l="34628" t="5953" r="43725" b="70329"/>
          <a:stretch/>
        </p:blipFill>
        <p:spPr>
          <a:xfrm>
            <a:off x="2634994" y="4375115"/>
            <a:ext cx="2127288" cy="1942307"/>
          </a:xfrm>
          <a:prstGeom prst="rect">
            <a:avLst/>
          </a:prstGeom>
        </p:spPr>
      </p:pic>
    </p:spTree>
    <p:extLst>
      <p:ext uri="{BB962C8B-B14F-4D97-AF65-F5344CB8AC3E}">
        <p14:creationId xmlns:p14="http://schemas.microsoft.com/office/powerpoint/2010/main" val="57082808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this lexer rule work?</a:t>
            </a:r>
            <a:endParaRPr lang="en-US" dirty="0"/>
          </a:p>
        </p:txBody>
      </p:sp>
      <p:sp>
        <p:nvSpPr>
          <p:cNvPr id="4" name="Rectangle 3"/>
          <p:cNvSpPr/>
          <p:nvPr/>
        </p:nvSpPr>
        <p:spPr>
          <a:xfrm>
            <a:off x="1523459" y="2604254"/>
            <a:ext cx="7672293" cy="646331"/>
          </a:xfrm>
          <a:prstGeom prst="rect">
            <a:avLst/>
          </a:prstGeom>
          <a:ln>
            <a:solidFill>
              <a:schemeClr val="bg1">
                <a:lumMod val="85000"/>
              </a:schemeClr>
            </a:solidFill>
          </a:ln>
        </p:spPr>
        <p:txBody>
          <a:bodyPr wrap="none">
            <a:spAutoFit/>
          </a:bodyPr>
          <a:lstStyle/>
          <a:p>
            <a:r>
              <a:rPr lang="en-US" sz="3600" dirty="0">
                <a:latin typeface="Courier New" panose="02070309020205020404" pitchFamily="49" charset="0"/>
                <a:cs typeface="Courier New" panose="02070309020205020404" pitchFamily="49" charset="0"/>
              </a:rPr>
              <a:t>COMMENT : '/*' </a:t>
            </a:r>
            <a:r>
              <a:rPr lang="en-US" sz="3600" dirty="0" smtClean="0">
                <a:latin typeface="Courier New" panose="02070309020205020404" pitchFamily="49" charset="0"/>
                <a:cs typeface="Courier New" panose="02070309020205020404" pitchFamily="49" charset="0"/>
              </a:rPr>
              <a:t>(.)* '*/'  ;</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291360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93139" y="1587676"/>
            <a:ext cx="1818967" cy="369332"/>
          </a:xfrm>
          <a:prstGeom prst="rect">
            <a:avLst/>
          </a:prstGeom>
          <a:ln>
            <a:solidFill>
              <a:schemeClr val="bg1">
                <a:lumMod val="65000"/>
              </a:schemeClr>
            </a:solidFill>
          </a:ln>
        </p:spPr>
        <p:txBody>
          <a:bodyPr wrap="square">
            <a:spAutoFit/>
          </a:bodyPr>
          <a:lstStyle/>
          <a:p>
            <a:r>
              <a:rPr lang="en-US" dirty="0"/>
              <a:t>/* A comment */</a:t>
            </a:r>
          </a:p>
        </p:txBody>
      </p:sp>
      <p:sp>
        <p:nvSpPr>
          <p:cNvPr id="7" name="TextBox 6"/>
          <p:cNvSpPr txBox="1"/>
          <p:nvPr/>
        </p:nvSpPr>
        <p:spPr>
          <a:xfrm>
            <a:off x="4315877" y="1240124"/>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4247029" y="2409159"/>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endCxn id="8" idx="0"/>
          </p:cNvCxnSpPr>
          <p:nvPr/>
        </p:nvCxnSpPr>
        <p:spPr>
          <a:xfrm flipH="1">
            <a:off x="5302624" y="197616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5302624" y="3108406"/>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578224" y="739589"/>
            <a:ext cx="2641381" cy="180269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parser grammar </a:t>
            </a:r>
            <a:r>
              <a:rPr lang="en-US" sz="1400" dirty="0" err="1">
                <a:solidFill>
                  <a:schemeClr val="tx1"/>
                </a:solidFill>
              </a:rPr>
              <a:t>MyParser</a:t>
            </a:r>
            <a:r>
              <a:rPr lang="en-US" sz="1400" dirty="0">
                <a:solidFill>
                  <a:schemeClr val="tx1"/>
                </a:solidFill>
              </a:rPr>
              <a:t>;    		</a:t>
            </a:r>
          </a:p>
          <a:p>
            <a:r>
              <a:rPr lang="en-US" sz="1400" dirty="0">
                <a:solidFill>
                  <a:schemeClr val="tx1"/>
                </a:solidFill>
              </a:rPr>
              <a:t>options { </a:t>
            </a:r>
            <a:r>
              <a:rPr lang="en-US" sz="1400" dirty="0" err="1">
                <a:solidFill>
                  <a:schemeClr val="tx1"/>
                </a:solidFill>
              </a:rPr>
              <a:t>tokenVocab</a:t>
            </a:r>
            <a:r>
              <a:rPr lang="en-US" sz="1400" dirty="0">
                <a:solidFill>
                  <a:schemeClr val="tx1"/>
                </a:solidFill>
              </a:rPr>
              <a:t>=</a:t>
            </a:r>
            <a:r>
              <a:rPr lang="en-US" sz="1400" dirty="0" err="1">
                <a:solidFill>
                  <a:schemeClr val="tx1"/>
                </a:solidFill>
              </a:rPr>
              <a:t>MyLexer</a:t>
            </a:r>
            <a:r>
              <a:rPr lang="en-US" sz="1400" dirty="0">
                <a:solidFill>
                  <a:schemeClr val="tx1"/>
                </a:solidFill>
              </a:rPr>
              <a:t>; </a:t>
            </a:r>
            <a:r>
              <a:rPr lang="en-US" sz="1400" dirty="0" smtClean="0">
                <a:solidFill>
                  <a:schemeClr val="tx1"/>
                </a:solidFill>
              </a:rPr>
              <a:t>}</a:t>
            </a:r>
            <a:r>
              <a:rPr lang="en-US" sz="1400" dirty="0">
                <a:solidFill>
                  <a:schemeClr val="tx1"/>
                </a:solidFill>
              </a:rPr>
              <a:t>		</a:t>
            </a:r>
          </a:p>
          <a:p>
            <a:r>
              <a:rPr lang="en-US" sz="1400" dirty="0">
                <a:solidFill>
                  <a:schemeClr val="tx1"/>
                </a:solidFill>
              </a:rPr>
              <a:t>input : </a:t>
            </a:r>
            <a:r>
              <a:rPr lang="en-US" sz="1400" dirty="0" smtClean="0">
                <a:solidFill>
                  <a:schemeClr val="tx1"/>
                </a:solidFill>
              </a:rPr>
              <a:t>comment </a:t>
            </a:r>
            <a:r>
              <a:rPr lang="en-US" sz="1400" dirty="0">
                <a:solidFill>
                  <a:schemeClr val="tx1"/>
                </a:solidFill>
              </a:rPr>
              <a:t>;</a:t>
            </a:r>
          </a:p>
          <a:p>
            <a:endParaRPr lang="en-US" sz="1400" dirty="0">
              <a:solidFill>
                <a:schemeClr val="tx1"/>
              </a:solidFill>
            </a:endParaRPr>
          </a:p>
          <a:p>
            <a:r>
              <a:rPr lang="en-US" sz="1400" dirty="0">
                <a:solidFill>
                  <a:schemeClr val="tx1"/>
                </a:solidFill>
              </a:rPr>
              <a:t>comment : COMMENT ;</a:t>
            </a:r>
          </a:p>
        </p:txBody>
      </p:sp>
      <p:sp>
        <p:nvSpPr>
          <p:cNvPr id="12" name="Rectangle 11"/>
          <p:cNvSpPr/>
          <p:nvPr/>
        </p:nvSpPr>
        <p:spPr>
          <a:xfrm>
            <a:off x="1108414" y="3181023"/>
            <a:ext cx="2111189" cy="6992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lexer grammar MyLexer</a:t>
            </a:r>
            <a:r>
              <a:rPr lang="en-US" sz="1400" dirty="0" smtClean="0">
                <a:solidFill>
                  <a:schemeClr val="tx1"/>
                </a:solidFill>
              </a:rPr>
              <a:t>;</a:t>
            </a:r>
          </a:p>
          <a:p>
            <a:r>
              <a:rPr lang="en-US" sz="1400" dirty="0" smtClean="0">
                <a:solidFill>
                  <a:schemeClr val="tx1"/>
                </a:solidFill>
              </a:rPr>
              <a:t>    </a:t>
            </a:r>
            <a:endParaRPr lang="en-US" sz="1400" dirty="0">
              <a:solidFill>
                <a:schemeClr val="tx1"/>
              </a:solidFill>
            </a:endParaRPr>
          </a:p>
          <a:p>
            <a:r>
              <a:rPr lang="en-US" sz="1400" dirty="0">
                <a:solidFill>
                  <a:schemeClr val="tx1"/>
                </a:solidFill>
              </a:rPr>
              <a:t>COMMENT : '/*' (.)</a:t>
            </a:r>
            <a:r>
              <a:rPr lang="en-US" sz="1400" dirty="0" smtClean="0">
                <a:solidFill>
                  <a:schemeClr val="tx1"/>
                </a:solidFill>
              </a:rPr>
              <a:t>* </a:t>
            </a:r>
            <a:r>
              <a:rPr lang="en-US" sz="1400" dirty="0">
                <a:solidFill>
                  <a:schemeClr val="tx1"/>
                </a:solidFill>
              </a:rPr>
              <a:t>'*/' ;</a:t>
            </a:r>
          </a:p>
        </p:txBody>
      </p:sp>
      <p:cxnSp>
        <p:nvCxnSpPr>
          <p:cNvPr id="13" name="Straight Arrow Connector 12"/>
          <p:cNvCxnSpPr>
            <a:stCxn id="11" idx="3"/>
          </p:cNvCxnSpPr>
          <p:nvPr/>
        </p:nvCxnSpPr>
        <p:spPr>
          <a:xfrm>
            <a:off x="3219605" y="1640938"/>
            <a:ext cx="1027424" cy="9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p:cNvCxnSpPr>
          <p:nvPr/>
        </p:nvCxnSpPr>
        <p:spPr>
          <a:xfrm flipV="1">
            <a:off x="3219603" y="2944906"/>
            <a:ext cx="1027426" cy="58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91592" y="5468959"/>
            <a:ext cx="3912353" cy="923330"/>
          </a:xfrm>
          <a:prstGeom prst="rect">
            <a:avLst/>
          </a:prstGeom>
          <a:solidFill>
            <a:schemeClr val="bg1">
              <a:lumMod val="85000"/>
            </a:schemeClr>
          </a:solidFill>
        </p:spPr>
        <p:txBody>
          <a:bodyPr wrap="none" rtlCol="0">
            <a:spAutoFit/>
          </a:bodyPr>
          <a:lstStyle/>
          <a:p>
            <a:r>
              <a:rPr lang="en-US" dirty="0" smtClean="0"/>
              <a:t>It works!</a:t>
            </a:r>
          </a:p>
          <a:p>
            <a:r>
              <a:rPr lang="en-US" dirty="0" smtClean="0"/>
              <a:t>More accurately, it parses </a:t>
            </a:r>
            <a:r>
              <a:rPr lang="en-US" u="sng" dirty="0" smtClean="0"/>
              <a:t>correct</a:t>
            </a:r>
            <a:r>
              <a:rPr lang="en-US" dirty="0" smtClean="0"/>
              <a:t> input.</a:t>
            </a:r>
          </a:p>
          <a:p>
            <a:r>
              <a:rPr lang="en-US" dirty="0" smtClean="0"/>
              <a:t>But will it catch </a:t>
            </a:r>
            <a:r>
              <a:rPr lang="en-US" u="sng" dirty="0" smtClean="0"/>
              <a:t>incorrect</a:t>
            </a:r>
            <a:r>
              <a:rPr lang="en-US" dirty="0" smtClean="0"/>
              <a:t> input?</a:t>
            </a:r>
            <a:endParaRPr lang="en-US" dirty="0"/>
          </a:p>
        </p:txBody>
      </p:sp>
      <p:sp>
        <p:nvSpPr>
          <p:cNvPr id="17" name="TextBox 16"/>
          <p:cNvSpPr txBox="1"/>
          <p:nvPr/>
        </p:nvSpPr>
        <p:spPr>
          <a:xfrm>
            <a:off x="7530353" y="3880270"/>
            <a:ext cx="1600503" cy="369332"/>
          </a:xfrm>
          <a:prstGeom prst="rect">
            <a:avLst/>
          </a:prstGeom>
          <a:noFill/>
        </p:spPr>
        <p:txBody>
          <a:bodyPr wrap="none" rtlCol="0">
            <a:spAutoFit/>
          </a:bodyPr>
          <a:lstStyle/>
          <a:p>
            <a:r>
              <a:rPr lang="en-US" dirty="0" smtClean="0"/>
              <a:t>See example25</a:t>
            </a:r>
            <a:endParaRPr lang="en-US" dirty="0"/>
          </a:p>
        </p:txBody>
      </p:sp>
      <p:pic>
        <p:nvPicPr>
          <p:cNvPr id="18" name="Picture 17"/>
          <p:cNvPicPr>
            <a:picLocks noChangeAspect="1"/>
          </p:cNvPicPr>
          <p:nvPr/>
        </p:nvPicPr>
        <p:blipFill rotWithShape="1">
          <a:blip r:embed="rId2"/>
          <a:srcRect l="34628" t="5953" r="43725" b="70329"/>
          <a:stretch/>
        </p:blipFill>
        <p:spPr>
          <a:xfrm>
            <a:off x="4393139" y="3528639"/>
            <a:ext cx="1793631" cy="1637664"/>
          </a:xfrm>
          <a:prstGeom prst="rect">
            <a:avLst/>
          </a:prstGeom>
        </p:spPr>
      </p:pic>
    </p:spTree>
    <p:extLst>
      <p:ext uri="{BB962C8B-B14F-4D97-AF65-F5344CB8AC3E}">
        <p14:creationId xmlns:p14="http://schemas.microsoft.com/office/powerpoint/2010/main" val="2018197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Creating language-independent grammars</a:t>
            </a:r>
            <a:endParaRPr lang="en-US" dirty="0"/>
          </a:p>
        </p:txBody>
      </p:sp>
    </p:spTree>
    <p:extLst>
      <p:ext uri="{BB962C8B-B14F-4D97-AF65-F5344CB8AC3E}">
        <p14:creationId xmlns:p14="http://schemas.microsoft.com/office/powerpoint/2010/main" val="1109652516"/>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93139" y="1587676"/>
            <a:ext cx="2005755" cy="369332"/>
          </a:xfrm>
          <a:prstGeom prst="rect">
            <a:avLst/>
          </a:prstGeom>
          <a:ln>
            <a:solidFill>
              <a:schemeClr val="bg1">
                <a:lumMod val="65000"/>
              </a:schemeClr>
            </a:solidFill>
          </a:ln>
        </p:spPr>
        <p:txBody>
          <a:bodyPr wrap="square">
            <a:spAutoFit/>
          </a:bodyPr>
          <a:lstStyle/>
          <a:p>
            <a:r>
              <a:rPr lang="en-US" dirty="0"/>
              <a:t>/* A comment </a:t>
            </a:r>
            <a:r>
              <a:rPr lang="en-US" dirty="0" smtClean="0"/>
              <a:t>*/*/</a:t>
            </a:r>
            <a:endParaRPr lang="en-US" dirty="0"/>
          </a:p>
        </p:txBody>
      </p:sp>
      <p:sp>
        <p:nvSpPr>
          <p:cNvPr id="7" name="TextBox 6"/>
          <p:cNvSpPr txBox="1"/>
          <p:nvPr/>
        </p:nvSpPr>
        <p:spPr>
          <a:xfrm>
            <a:off x="4315877" y="1240124"/>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4247029" y="2409159"/>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endCxn id="8" idx="0"/>
          </p:cNvCxnSpPr>
          <p:nvPr/>
        </p:nvCxnSpPr>
        <p:spPr>
          <a:xfrm flipH="1">
            <a:off x="5302624" y="197616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5302624" y="3108406"/>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578224" y="739589"/>
            <a:ext cx="2641381" cy="180269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parser grammar </a:t>
            </a:r>
            <a:r>
              <a:rPr lang="en-US" sz="1400" dirty="0" err="1">
                <a:solidFill>
                  <a:schemeClr val="tx1"/>
                </a:solidFill>
              </a:rPr>
              <a:t>MyParser</a:t>
            </a:r>
            <a:r>
              <a:rPr lang="en-US" sz="1400" dirty="0">
                <a:solidFill>
                  <a:schemeClr val="tx1"/>
                </a:solidFill>
              </a:rPr>
              <a:t>;    		</a:t>
            </a:r>
          </a:p>
          <a:p>
            <a:r>
              <a:rPr lang="en-US" sz="1400" dirty="0">
                <a:solidFill>
                  <a:schemeClr val="tx1"/>
                </a:solidFill>
              </a:rPr>
              <a:t>options { </a:t>
            </a:r>
            <a:r>
              <a:rPr lang="en-US" sz="1400" dirty="0" err="1">
                <a:solidFill>
                  <a:schemeClr val="tx1"/>
                </a:solidFill>
              </a:rPr>
              <a:t>tokenVocab</a:t>
            </a:r>
            <a:r>
              <a:rPr lang="en-US" sz="1400" dirty="0">
                <a:solidFill>
                  <a:schemeClr val="tx1"/>
                </a:solidFill>
              </a:rPr>
              <a:t>=</a:t>
            </a:r>
            <a:r>
              <a:rPr lang="en-US" sz="1400" dirty="0" err="1">
                <a:solidFill>
                  <a:schemeClr val="tx1"/>
                </a:solidFill>
              </a:rPr>
              <a:t>MyLexer</a:t>
            </a:r>
            <a:r>
              <a:rPr lang="en-US" sz="1400" dirty="0">
                <a:solidFill>
                  <a:schemeClr val="tx1"/>
                </a:solidFill>
              </a:rPr>
              <a:t>; </a:t>
            </a:r>
            <a:r>
              <a:rPr lang="en-US" sz="1400" dirty="0" smtClean="0">
                <a:solidFill>
                  <a:schemeClr val="tx1"/>
                </a:solidFill>
              </a:rPr>
              <a:t>}</a:t>
            </a:r>
            <a:r>
              <a:rPr lang="en-US" sz="1400" dirty="0">
                <a:solidFill>
                  <a:schemeClr val="tx1"/>
                </a:solidFill>
              </a:rPr>
              <a:t>		</a:t>
            </a:r>
          </a:p>
          <a:p>
            <a:r>
              <a:rPr lang="en-US" sz="1400" dirty="0">
                <a:solidFill>
                  <a:schemeClr val="tx1"/>
                </a:solidFill>
              </a:rPr>
              <a:t>input : </a:t>
            </a:r>
            <a:r>
              <a:rPr lang="en-US" sz="1400" dirty="0" smtClean="0">
                <a:solidFill>
                  <a:schemeClr val="tx1"/>
                </a:solidFill>
              </a:rPr>
              <a:t>comment </a:t>
            </a:r>
            <a:r>
              <a:rPr lang="en-US" sz="1400" dirty="0">
                <a:solidFill>
                  <a:schemeClr val="tx1"/>
                </a:solidFill>
              </a:rPr>
              <a:t>;</a:t>
            </a:r>
          </a:p>
          <a:p>
            <a:endParaRPr lang="en-US" sz="1400" dirty="0">
              <a:solidFill>
                <a:schemeClr val="tx1"/>
              </a:solidFill>
            </a:endParaRPr>
          </a:p>
          <a:p>
            <a:r>
              <a:rPr lang="en-US" sz="1400" dirty="0">
                <a:solidFill>
                  <a:schemeClr val="tx1"/>
                </a:solidFill>
              </a:rPr>
              <a:t>comment : COMMENT ;</a:t>
            </a:r>
          </a:p>
        </p:txBody>
      </p:sp>
      <p:sp>
        <p:nvSpPr>
          <p:cNvPr id="12" name="Rectangle 11"/>
          <p:cNvSpPr/>
          <p:nvPr/>
        </p:nvSpPr>
        <p:spPr>
          <a:xfrm>
            <a:off x="1108414" y="3181023"/>
            <a:ext cx="2111189" cy="6992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lexer grammar MyLexer</a:t>
            </a:r>
            <a:r>
              <a:rPr lang="en-US" sz="1400" dirty="0" smtClean="0">
                <a:solidFill>
                  <a:schemeClr val="tx1"/>
                </a:solidFill>
              </a:rPr>
              <a:t>;</a:t>
            </a:r>
          </a:p>
          <a:p>
            <a:r>
              <a:rPr lang="en-US" sz="1400" dirty="0" smtClean="0">
                <a:solidFill>
                  <a:schemeClr val="tx1"/>
                </a:solidFill>
              </a:rPr>
              <a:t>    </a:t>
            </a:r>
            <a:endParaRPr lang="en-US" sz="1400" dirty="0">
              <a:solidFill>
                <a:schemeClr val="tx1"/>
              </a:solidFill>
            </a:endParaRPr>
          </a:p>
          <a:p>
            <a:r>
              <a:rPr lang="en-US" sz="1400" dirty="0">
                <a:solidFill>
                  <a:schemeClr val="tx1"/>
                </a:solidFill>
              </a:rPr>
              <a:t>COMMENT : '/*' (.)</a:t>
            </a:r>
            <a:r>
              <a:rPr lang="en-US" sz="1400" dirty="0" smtClean="0">
                <a:solidFill>
                  <a:schemeClr val="tx1"/>
                </a:solidFill>
              </a:rPr>
              <a:t>* </a:t>
            </a:r>
            <a:r>
              <a:rPr lang="en-US" sz="1400" dirty="0">
                <a:solidFill>
                  <a:schemeClr val="tx1"/>
                </a:solidFill>
              </a:rPr>
              <a:t>'*/' ;</a:t>
            </a:r>
          </a:p>
        </p:txBody>
      </p:sp>
      <p:cxnSp>
        <p:nvCxnSpPr>
          <p:cNvPr id="13" name="Straight Arrow Connector 12"/>
          <p:cNvCxnSpPr>
            <a:stCxn id="11" idx="3"/>
          </p:cNvCxnSpPr>
          <p:nvPr/>
        </p:nvCxnSpPr>
        <p:spPr>
          <a:xfrm>
            <a:off x="3219605" y="1640938"/>
            <a:ext cx="1027424" cy="9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p:cNvCxnSpPr>
          <p:nvPr/>
        </p:nvCxnSpPr>
        <p:spPr>
          <a:xfrm flipV="1">
            <a:off x="3219603" y="2944906"/>
            <a:ext cx="1027426" cy="58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flipH="1">
            <a:off x="6467838" y="1532811"/>
            <a:ext cx="537882" cy="4433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074664" y="1606835"/>
            <a:ext cx="1347613" cy="369332"/>
          </a:xfrm>
          <a:prstGeom prst="rect">
            <a:avLst/>
          </a:prstGeom>
          <a:solidFill>
            <a:srgbClr val="FF0000"/>
          </a:solidFill>
        </p:spPr>
        <p:txBody>
          <a:bodyPr wrap="none" rtlCol="0">
            <a:spAutoFit/>
          </a:bodyPr>
          <a:lstStyle/>
          <a:p>
            <a:r>
              <a:rPr lang="en-US" dirty="0" smtClean="0"/>
              <a:t>Invalid input</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5532" y="3560557"/>
            <a:ext cx="894179" cy="1129364"/>
          </a:xfrm>
          <a:prstGeom prst="rect">
            <a:avLst/>
          </a:prstGeom>
        </p:spPr>
      </p:pic>
    </p:spTree>
    <p:extLst>
      <p:ext uri="{BB962C8B-B14F-4D97-AF65-F5344CB8AC3E}">
        <p14:creationId xmlns:p14="http://schemas.microsoft.com/office/powerpoint/2010/main" val="127823012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93139" y="1587676"/>
            <a:ext cx="2005755" cy="369332"/>
          </a:xfrm>
          <a:prstGeom prst="rect">
            <a:avLst/>
          </a:prstGeom>
          <a:ln>
            <a:solidFill>
              <a:schemeClr val="bg1">
                <a:lumMod val="65000"/>
              </a:schemeClr>
            </a:solidFill>
          </a:ln>
        </p:spPr>
        <p:txBody>
          <a:bodyPr wrap="square">
            <a:spAutoFit/>
          </a:bodyPr>
          <a:lstStyle/>
          <a:p>
            <a:r>
              <a:rPr lang="en-US" dirty="0"/>
              <a:t>/* A comment </a:t>
            </a:r>
            <a:r>
              <a:rPr lang="en-US" dirty="0" smtClean="0"/>
              <a:t>*/*/</a:t>
            </a:r>
            <a:endParaRPr lang="en-US" dirty="0"/>
          </a:p>
        </p:txBody>
      </p:sp>
      <p:sp>
        <p:nvSpPr>
          <p:cNvPr id="7" name="TextBox 6"/>
          <p:cNvSpPr txBox="1"/>
          <p:nvPr/>
        </p:nvSpPr>
        <p:spPr>
          <a:xfrm>
            <a:off x="4315877" y="1240124"/>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4247029" y="2409159"/>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endCxn id="8" idx="0"/>
          </p:cNvCxnSpPr>
          <p:nvPr/>
        </p:nvCxnSpPr>
        <p:spPr>
          <a:xfrm flipH="1">
            <a:off x="5302624" y="197616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5302624" y="3108406"/>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578224" y="739589"/>
            <a:ext cx="2641381" cy="180269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parser grammar </a:t>
            </a:r>
            <a:r>
              <a:rPr lang="en-US" sz="1400" dirty="0" err="1">
                <a:solidFill>
                  <a:schemeClr val="tx1"/>
                </a:solidFill>
              </a:rPr>
              <a:t>MyParser</a:t>
            </a:r>
            <a:r>
              <a:rPr lang="en-US" sz="1400" dirty="0">
                <a:solidFill>
                  <a:schemeClr val="tx1"/>
                </a:solidFill>
              </a:rPr>
              <a:t>;    		</a:t>
            </a:r>
          </a:p>
          <a:p>
            <a:r>
              <a:rPr lang="en-US" sz="1400" dirty="0">
                <a:solidFill>
                  <a:schemeClr val="tx1"/>
                </a:solidFill>
              </a:rPr>
              <a:t>options { </a:t>
            </a:r>
            <a:r>
              <a:rPr lang="en-US" sz="1400" dirty="0" err="1">
                <a:solidFill>
                  <a:schemeClr val="tx1"/>
                </a:solidFill>
              </a:rPr>
              <a:t>tokenVocab</a:t>
            </a:r>
            <a:r>
              <a:rPr lang="en-US" sz="1400" dirty="0">
                <a:solidFill>
                  <a:schemeClr val="tx1"/>
                </a:solidFill>
              </a:rPr>
              <a:t>=</a:t>
            </a:r>
            <a:r>
              <a:rPr lang="en-US" sz="1400" dirty="0" err="1">
                <a:solidFill>
                  <a:schemeClr val="tx1"/>
                </a:solidFill>
              </a:rPr>
              <a:t>MyLexer</a:t>
            </a:r>
            <a:r>
              <a:rPr lang="en-US" sz="1400" dirty="0">
                <a:solidFill>
                  <a:schemeClr val="tx1"/>
                </a:solidFill>
              </a:rPr>
              <a:t>; </a:t>
            </a:r>
            <a:r>
              <a:rPr lang="en-US" sz="1400" dirty="0" smtClean="0">
                <a:solidFill>
                  <a:schemeClr val="tx1"/>
                </a:solidFill>
              </a:rPr>
              <a:t>}</a:t>
            </a:r>
            <a:r>
              <a:rPr lang="en-US" sz="1400" dirty="0">
                <a:solidFill>
                  <a:schemeClr val="tx1"/>
                </a:solidFill>
              </a:rPr>
              <a:t>		</a:t>
            </a:r>
          </a:p>
          <a:p>
            <a:r>
              <a:rPr lang="en-US" sz="1400" dirty="0">
                <a:solidFill>
                  <a:schemeClr val="tx1"/>
                </a:solidFill>
              </a:rPr>
              <a:t>input : </a:t>
            </a:r>
            <a:r>
              <a:rPr lang="en-US" sz="1400" dirty="0" smtClean="0">
                <a:solidFill>
                  <a:schemeClr val="tx1"/>
                </a:solidFill>
              </a:rPr>
              <a:t>comment </a:t>
            </a:r>
            <a:r>
              <a:rPr lang="en-US" sz="1400" dirty="0">
                <a:solidFill>
                  <a:schemeClr val="tx1"/>
                </a:solidFill>
              </a:rPr>
              <a:t>;</a:t>
            </a:r>
          </a:p>
          <a:p>
            <a:endParaRPr lang="en-US" sz="1400" dirty="0">
              <a:solidFill>
                <a:schemeClr val="tx1"/>
              </a:solidFill>
            </a:endParaRPr>
          </a:p>
          <a:p>
            <a:r>
              <a:rPr lang="en-US" sz="1400" dirty="0">
                <a:solidFill>
                  <a:schemeClr val="tx1"/>
                </a:solidFill>
              </a:rPr>
              <a:t>comment : COMMENT ;</a:t>
            </a:r>
          </a:p>
        </p:txBody>
      </p:sp>
      <p:sp>
        <p:nvSpPr>
          <p:cNvPr id="12" name="Rectangle 11"/>
          <p:cNvSpPr/>
          <p:nvPr/>
        </p:nvSpPr>
        <p:spPr>
          <a:xfrm>
            <a:off x="1108414" y="3181023"/>
            <a:ext cx="2111189" cy="6992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lexer grammar MyLexer</a:t>
            </a:r>
            <a:r>
              <a:rPr lang="en-US" sz="1400" dirty="0" smtClean="0">
                <a:solidFill>
                  <a:schemeClr val="tx1"/>
                </a:solidFill>
              </a:rPr>
              <a:t>;</a:t>
            </a:r>
          </a:p>
          <a:p>
            <a:r>
              <a:rPr lang="en-US" sz="1400" dirty="0" smtClean="0">
                <a:solidFill>
                  <a:schemeClr val="tx1"/>
                </a:solidFill>
              </a:rPr>
              <a:t>    </a:t>
            </a:r>
            <a:endParaRPr lang="en-US" sz="1400" dirty="0">
              <a:solidFill>
                <a:schemeClr val="tx1"/>
              </a:solidFill>
            </a:endParaRPr>
          </a:p>
          <a:p>
            <a:r>
              <a:rPr lang="en-US" sz="1400" dirty="0">
                <a:solidFill>
                  <a:schemeClr val="tx1"/>
                </a:solidFill>
              </a:rPr>
              <a:t>COMMENT : '/*' (.)</a:t>
            </a:r>
            <a:r>
              <a:rPr lang="en-US" sz="1400" dirty="0" smtClean="0">
                <a:solidFill>
                  <a:schemeClr val="tx1"/>
                </a:solidFill>
              </a:rPr>
              <a:t>* </a:t>
            </a:r>
            <a:r>
              <a:rPr lang="en-US" sz="1400" dirty="0">
                <a:solidFill>
                  <a:schemeClr val="tx1"/>
                </a:solidFill>
              </a:rPr>
              <a:t>'*/' ;</a:t>
            </a:r>
          </a:p>
        </p:txBody>
      </p:sp>
      <p:cxnSp>
        <p:nvCxnSpPr>
          <p:cNvPr id="13" name="Straight Arrow Connector 12"/>
          <p:cNvCxnSpPr>
            <a:stCxn id="11" idx="3"/>
          </p:cNvCxnSpPr>
          <p:nvPr/>
        </p:nvCxnSpPr>
        <p:spPr>
          <a:xfrm>
            <a:off x="3219605" y="1640938"/>
            <a:ext cx="1027424" cy="9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p:cNvCxnSpPr>
          <p:nvPr/>
        </p:nvCxnSpPr>
        <p:spPr>
          <a:xfrm flipV="1">
            <a:off x="3219603" y="2944906"/>
            <a:ext cx="1027426" cy="58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16200000">
            <a:off x="5423110" y="4399315"/>
            <a:ext cx="64605" cy="2024852"/>
          </a:xfrm>
          <a:prstGeom prst="leftBrace">
            <a:avLst/>
          </a:prstGeom>
          <a:ln w="508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a:off x="4715722" y="5737462"/>
            <a:ext cx="1479379" cy="369332"/>
          </a:xfrm>
          <a:prstGeom prst="rect">
            <a:avLst/>
          </a:prstGeom>
          <a:solidFill>
            <a:srgbClr val="FF0000"/>
          </a:solidFill>
        </p:spPr>
        <p:txBody>
          <a:bodyPr wrap="none" rtlCol="0">
            <a:spAutoFit/>
          </a:bodyPr>
          <a:lstStyle/>
          <a:p>
            <a:r>
              <a:rPr lang="en-US" dirty="0" smtClean="0"/>
              <a:t>This is wrong!</a:t>
            </a:r>
            <a:endParaRPr lang="en-US" dirty="0"/>
          </a:p>
        </p:txBody>
      </p:sp>
      <p:pic>
        <p:nvPicPr>
          <p:cNvPr id="17" name="Picture 16"/>
          <p:cNvPicPr>
            <a:picLocks noChangeAspect="1"/>
          </p:cNvPicPr>
          <p:nvPr/>
        </p:nvPicPr>
        <p:blipFill rotWithShape="1">
          <a:blip r:embed="rId2"/>
          <a:srcRect l="34628" t="5671" r="42078" b="70329"/>
          <a:stretch/>
        </p:blipFill>
        <p:spPr>
          <a:xfrm>
            <a:off x="4396358" y="3533663"/>
            <a:ext cx="2071480" cy="1778542"/>
          </a:xfrm>
          <a:prstGeom prst="rect">
            <a:avLst/>
          </a:prstGeom>
        </p:spPr>
      </p:pic>
    </p:spTree>
    <p:extLst>
      <p:ext uri="{BB962C8B-B14F-4D97-AF65-F5344CB8AC3E}">
        <p14:creationId xmlns:p14="http://schemas.microsoft.com/office/powerpoint/2010/main" val="325630381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93139" y="767409"/>
            <a:ext cx="2005755" cy="1200329"/>
          </a:xfrm>
          <a:prstGeom prst="rect">
            <a:avLst/>
          </a:prstGeom>
          <a:ln>
            <a:solidFill>
              <a:schemeClr val="bg1">
                <a:lumMod val="65000"/>
              </a:schemeClr>
            </a:solidFill>
          </a:ln>
        </p:spPr>
        <p:txBody>
          <a:bodyPr wrap="square">
            <a:spAutoFit/>
          </a:bodyPr>
          <a:lstStyle/>
          <a:p>
            <a:r>
              <a:rPr lang="en-US" dirty="0"/>
              <a:t>/* A comment */</a:t>
            </a:r>
          </a:p>
          <a:p>
            <a:r>
              <a:rPr lang="en-US" dirty="0"/>
              <a:t>junk ...</a:t>
            </a:r>
          </a:p>
          <a:p>
            <a:r>
              <a:rPr lang="en-US" dirty="0"/>
              <a:t>more junk ...</a:t>
            </a:r>
          </a:p>
          <a:p>
            <a:r>
              <a:rPr lang="en-US" dirty="0"/>
              <a:t>*/</a:t>
            </a:r>
          </a:p>
        </p:txBody>
      </p:sp>
      <p:sp>
        <p:nvSpPr>
          <p:cNvPr id="7" name="TextBox 6"/>
          <p:cNvSpPr txBox="1"/>
          <p:nvPr/>
        </p:nvSpPr>
        <p:spPr>
          <a:xfrm>
            <a:off x="4315877" y="419857"/>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4247029" y="2409159"/>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endCxn id="8" idx="0"/>
          </p:cNvCxnSpPr>
          <p:nvPr/>
        </p:nvCxnSpPr>
        <p:spPr>
          <a:xfrm flipH="1">
            <a:off x="5302624" y="197616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5302624" y="3108406"/>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578224" y="739589"/>
            <a:ext cx="2641381" cy="180269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parser grammar </a:t>
            </a:r>
            <a:r>
              <a:rPr lang="en-US" sz="1400" dirty="0" err="1">
                <a:solidFill>
                  <a:schemeClr val="tx1"/>
                </a:solidFill>
              </a:rPr>
              <a:t>MyParser</a:t>
            </a:r>
            <a:r>
              <a:rPr lang="en-US" sz="1400" dirty="0">
                <a:solidFill>
                  <a:schemeClr val="tx1"/>
                </a:solidFill>
              </a:rPr>
              <a:t>;    		</a:t>
            </a:r>
          </a:p>
          <a:p>
            <a:r>
              <a:rPr lang="en-US" sz="1400" dirty="0">
                <a:solidFill>
                  <a:schemeClr val="tx1"/>
                </a:solidFill>
              </a:rPr>
              <a:t>options { </a:t>
            </a:r>
            <a:r>
              <a:rPr lang="en-US" sz="1400" dirty="0" err="1">
                <a:solidFill>
                  <a:schemeClr val="tx1"/>
                </a:solidFill>
              </a:rPr>
              <a:t>tokenVocab</a:t>
            </a:r>
            <a:r>
              <a:rPr lang="en-US" sz="1400" dirty="0">
                <a:solidFill>
                  <a:schemeClr val="tx1"/>
                </a:solidFill>
              </a:rPr>
              <a:t>=</a:t>
            </a:r>
            <a:r>
              <a:rPr lang="en-US" sz="1400" dirty="0" err="1">
                <a:solidFill>
                  <a:schemeClr val="tx1"/>
                </a:solidFill>
              </a:rPr>
              <a:t>MyLexer</a:t>
            </a:r>
            <a:r>
              <a:rPr lang="en-US" sz="1400" dirty="0">
                <a:solidFill>
                  <a:schemeClr val="tx1"/>
                </a:solidFill>
              </a:rPr>
              <a:t>; </a:t>
            </a:r>
            <a:r>
              <a:rPr lang="en-US" sz="1400" dirty="0" smtClean="0">
                <a:solidFill>
                  <a:schemeClr val="tx1"/>
                </a:solidFill>
              </a:rPr>
              <a:t>}</a:t>
            </a:r>
            <a:r>
              <a:rPr lang="en-US" sz="1400" dirty="0">
                <a:solidFill>
                  <a:schemeClr val="tx1"/>
                </a:solidFill>
              </a:rPr>
              <a:t>		</a:t>
            </a:r>
          </a:p>
          <a:p>
            <a:r>
              <a:rPr lang="en-US" sz="1400" dirty="0">
                <a:solidFill>
                  <a:schemeClr val="tx1"/>
                </a:solidFill>
              </a:rPr>
              <a:t>input : </a:t>
            </a:r>
            <a:r>
              <a:rPr lang="en-US" sz="1400" dirty="0" smtClean="0">
                <a:solidFill>
                  <a:schemeClr val="tx1"/>
                </a:solidFill>
              </a:rPr>
              <a:t>comment </a:t>
            </a:r>
            <a:r>
              <a:rPr lang="en-US" sz="1400" dirty="0">
                <a:solidFill>
                  <a:schemeClr val="tx1"/>
                </a:solidFill>
              </a:rPr>
              <a:t>;</a:t>
            </a:r>
          </a:p>
          <a:p>
            <a:endParaRPr lang="en-US" sz="1400" dirty="0">
              <a:solidFill>
                <a:schemeClr val="tx1"/>
              </a:solidFill>
            </a:endParaRPr>
          </a:p>
          <a:p>
            <a:r>
              <a:rPr lang="en-US" sz="1400" dirty="0">
                <a:solidFill>
                  <a:schemeClr val="tx1"/>
                </a:solidFill>
              </a:rPr>
              <a:t>comment : COMMENT ;</a:t>
            </a:r>
          </a:p>
        </p:txBody>
      </p:sp>
      <p:sp>
        <p:nvSpPr>
          <p:cNvPr id="12" name="Rectangle 11"/>
          <p:cNvSpPr/>
          <p:nvPr/>
        </p:nvSpPr>
        <p:spPr>
          <a:xfrm>
            <a:off x="1108414" y="3181023"/>
            <a:ext cx="2111189" cy="6992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lexer grammar MyLexer</a:t>
            </a:r>
            <a:r>
              <a:rPr lang="en-US" sz="1400" dirty="0" smtClean="0">
                <a:solidFill>
                  <a:schemeClr val="tx1"/>
                </a:solidFill>
              </a:rPr>
              <a:t>;</a:t>
            </a:r>
          </a:p>
          <a:p>
            <a:r>
              <a:rPr lang="en-US" sz="1400" dirty="0" smtClean="0">
                <a:solidFill>
                  <a:schemeClr val="tx1"/>
                </a:solidFill>
              </a:rPr>
              <a:t>    </a:t>
            </a:r>
            <a:endParaRPr lang="en-US" sz="1400" dirty="0">
              <a:solidFill>
                <a:schemeClr val="tx1"/>
              </a:solidFill>
            </a:endParaRPr>
          </a:p>
          <a:p>
            <a:r>
              <a:rPr lang="en-US" sz="1400" dirty="0">
                <a:solidFill>
                  <a:schemeClr val="tx1"/>
                </a:solidFill>
              </a:rPr>
              <a:t>COMMENT : '/*' </a:t>
            </a:r>
            <a:r>
              <a:rPr lang="en-US" sz="1400" dirty="0" smtClean="0">
                <a:solidFill>
                  <a:schemeClr val="tx1"/>
                </a:solidFill>
              </a:rPr>
              <a:t>(.)* </a:t>
            </a:r>
            <a:r>
              <a:rPr lang="en-US" sz="1400" dirty="0">
                <a:solidFill>
                  <a:schemeClr val="tx1"/>
                </a:solidFill>
              </a:rPr>
              <a:t>'*/' ;</a:t>
            </a:r>
          </a:p>
        </p:txBody>
      </p:sp>
      <p:cxnSp>
        <p:nvCxnSpPr>
          <p:cNvPr id="13" name="Straight Arrow Connector 12"/>
          <p:cNvCxnSpPr>
            <a:stCxn id="11" idx="3"/>
          </p:cNvCxnSpPr>
          <p:nvPr/>
        </p:nvCxnSpPr>
        <p:spPr>
          <a:xfrm>
            <a:off x="3219605" y="1640938"/>
            <a:ext cx="1027424" cy="9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p:cNvCxnSpPr>
          <p:nvPr/>
        </p:nvCxnSpPr>
        <p:spPr>
          <a:xfrm flipV="1">
            <a:off x="3219603" y="2944906"/>
            <a:ext cx="1027426" cy="58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flipH="1">
            <a:off x="6398894" y="1532811"/>
            <a:ext cx="537882" cy="4433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005720" y="1606835"/>
            <a:ext cx="1347613" cy="369332"/>
          </a:xfrm>
          <a:prstGeom prst="rect">
            <a:avLst/>
          </a:prstGeom>
          <a:solidFill>
            <a:srgbClr val="FF0000"/>
          </a:solidFill>
        </p:spPr>
        <p:txBody>
          <a:bodyPr wrap="none" rtlCol="0">
            <a:spAutoFit/>
          </a:bodyPr>
          <a:lstStyle/>
          <a:p>
            <a:r>
              <a:rPr lang="en-US" dirty="0" smtClean="0"/>
              <a:t>Invalid input</a:t>
            </a:r>
            <a:endParaRPr lang="en-US" dirty="0"/>
          </a:p>
        </p:txBody>
      </p:sp>
      <p:sp>
        <p:nvSpPr>
          <p:cNvPr id="14" name="Left Brace 13"/>
          <p:cNvSpPr/>
          <p:nvPr/>
        </p:nvSpPr>
        <p:spPr>
          <a:xfrm rot="16200000">
            <a:off x="5331097" y="3083817"/>
            <a:ext cx="92134" cy="3965700"/>
          </a:xfrm>
          <a:prstGeom prst="leftBrace">
            <a:avLst/>
          </a:prstGeom>
          <a:ln w="508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a:off x="4494962" y="5380479"/>
            <a:ext cx="1606337" cy="369332"/>
          </a:xfrm>
          <a:prstGeom prst="rect">
            <a:avLst/>
          </a:prstGeom>
          <a:solidFill>
            <a:srgbClr val="FF0000"/>
          </a:solidFill>
        </p:spPr>
        <p:txBody>
          <a:bodyPr wrap="none" rtlCol="0">
            <a:spAutoFit/>
          </a:bodyPr>
          <a:lstStyle/>
          <a:p>
            <a:r>
              <a:rPr lang="en-US" dirty="0" smtClean="0"/>
              <a:t>Terribly wrong!</a:t>
            </a:r>
            <a:endParaRPr lang="en-US" dirty="0"/>
          </a:p>
        </p:txBody>
      </p:sp>
      <p:pic>
        <p:nvPicPr>
          <p:cNvPr id="17" name="Picture 16"/>
          <p:cNvPicPr>
            <a:picLocks noChangeAspect="1"/>
          </p:cNvPicPr>
          <p:nvPr/>
        </p:nvPicPr>
        <p:blipFill rotWithShape="1">
          <a:blip r:embed="rId2"/>
          <a:srcRect l="34628" t="5953" r="5843" b="69764"/>
          <a:stretch/>
        </p:blipFill>
        <p:spPr>
          <a:xfrm>
            <a:off x="3363941" y="3549827"/>
            <a:ext cx="3996071" cy="1358349"/>
          </a:xfrm>
          <a:prstGeom prst="rect">
            <a:avLst/>
          </a:prstGeom>
        </p:spPr>
      </p:pic>
    </p:spTree>
    <p:extLst>
      <p:ext uri="{BB962C8B-B14F-4D97-AF65-F5344CB8AC3E}">
        <p14:creationId xmlns:p14="http://schemas.microsoft.com/office/powerpoint/2010/main" val="157526184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508376" y="2631148"/>
            <a:ext cx="376518" cy="43478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Greedy operator</a:t>
            </a:r>
            <a:endParaRPr lang="en-US" dirty="0"/>
          </a:p>
        </p:txBody>
      </p:sp>
      <p:sp>
        <p:nvSpPr>
          <p:cNvPr id="4" name="Rectangle 3"/>
          <p:cNvSpPr/>
          <p:nvPr/>
        </p:nvSpPr>
        <p:spPr>
          <a:xfrm>
            <a:off x="1523459" y="2604254"/>
            <a:ext cx="7672293" cy="646331"/>
          </a:xfrm>
          <a:prstGeom prst="rect">
            <a:avLst/>
          </a:prstGeom>
          <a:ln>
            <a:solidFill>
              <a:schemeClr val="bg1">
                <a:lumMod val="85000"/>
              </a:schemeClr>
            </a:solidFill>
          </a:ln>
        </p:spPr>
        <p:txBody>
          <a:bodyPr wrap="none">
            <a:spAutoFit/>
          </a:bodyPr>
          <a:lstStyle/>
          <a:p>
            <a:r>
              <a:rPr lang="en-US" sz="3600" dirty="0">
                <a:latin typeface="Courier New" panose="02070309020205020404" pitchFamily="49" charset="0"/>
                <a:cs typeface="Courier New" panose="02070309020205020404" pitchFamily="49" charset="0"/>
              </a:rPr>
              <a:t>COMMENT : '/*' </a:t>
            </a:r>
            <a:r>
              <a:rPr lang="en-US" sz="3600" dirty="0" smtClean="0">
                <a:latin typeface="Courier New" panose="02070309020205020404" pitchFamily="49" charset="0"/>
                <a:cs typeface="Courier New" panose="02070309020205020404" pitchFamily="49" charset="0"/>
              </a:rPr>
              <a:t>(.)* '*/'  ;</a:t>
            </a:r>
            <a:endParaRPr lang="en-US" sz="3600" dirty="0">
              <a:latin typeface="Courier New" panose="02070309020205020404" pitchFamily="49" charset="0"/>
              <a:cs typeface="Courier New" panose="02070309020205020404" pitchFamily="49" charset="0"/>
            </a:endParaRPr>
          </a:p>
        </p:txBody>
      </p:sp>
      <p:cxnSp>
        <p:nvCxnSpPr>
          <p:cNvPr id="5" name="Straight Arrow Connector 4"/>
          <p:cNvCxnSpPr/>
          <p:nvPr/>
        </p:nvCxnSpPr>
        <p:spPr>
          <a:xfrm flipH="1" flipV="1">
            <a:off x="6696635" y="3039035"/>
            <a:ext cx="0" cy="874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60459" y="4007224"/>
            <a:ext cx="4693023" cy="923330"/>
          </a:xfrm>
          <a:prstGeom prst="rect">
            <a:avLst/>
          </a:prstGeom>
          <a:noFill/>
        </p:spPr>
        <p:txBody>
          <a:bodyPr wrap="square" rtlCol="0">
            <a:spAutoFit/>
          </a:bodyPr>
          <a:lstStyle/>
          <a:p>
            <a:r>
              <a:rPr lang="en-US" dirty="0" smtClean="0"/>
              <a:t>This is a </a:t>
            </a:r>
            <a:r>
              <a:rPr lang="en-US" u="sng" dirty="0" smtClean="0"/>
              <a:t>greedy</a:t>
            </a:r>
            <a:r>
              <a:rPr lang="en-US" dirty="0" smtClean="0"/>
              <a:t> operator: it gobbles up as much input as possible, such that '*/' remains to complete the token definition.</a:t>
            </a:r>
            <a:endParaRPr lang="en-US" dirty="0"/>
          </a:p>
        </p:txBody>
      </p:sp>
    </p:spTree>
    <p:extLst>
      <p:ext uri="{BB962C8B-B14F-4D97-AF65-F5344CB8AC3E}">
        <p14:creationId xmlns:p14="http://schemas.microsoft.com/office/powerpoint/2010/main" val="207034926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508376" y="2631148"/>
            <a:ext cx="632012" cy="50201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Non-greedy operator</a:t>
            </a:r>
            <a:endParaRPr lang="en-US" dirty="0"/>
          </a:p>
        </p:txBody>
      </p:sp>
      <p:sp>
        <p:nvSpPr>
          <p:cNvPr id="4" name="Rectangle 3"/>
          <p:cNvSpPr/>
          <p:nvPr/>
        </p:nvSpPr>
        <p:spPr>
          <a:xfrm>
            <a:off x="1523459" y="2604254"/>
            <a:ext cx="7949612" cy="646331"/>
          </a:xfrm>
          <a:prstGeom prst="rect">
            <a:avLst/>
          </a:prstGeom>
          <a:ln>
            <a:solidFill>
              <a:schemeClr val="bg1">
                <a:lumMod val="85000"/>
              </a:schemeClr>
            </a:solidFill>
          </a:ln>
        </p:spPr>
        <p:txBody>
          <a:bodyPr wrap="none">
            <a:spAutoFit/>
          </a:bodyPr>
          <a:lstStyle/>
          <a:p>
            <a:r>
              <a:rPr lang="en-US" sz="3600" dirty="0">
                <a:latin typeface="Courier New" panose="02070309020205020404" pitchFamily="49" charset="0"/>
                <a:cs typeface="Courier New" panose="02070309020205020404" pitchFamily="49" charset="0"/>
              </a:rPr>
              <a:t>COMMENT : '/*' </a:t>
            </a:r>
            <a:r>
              <a:rPr lang="en-US" sz="3600" dirty="0" smtClean="0">
                <a:latin typeface="Courier New" panose="02070309020205020404" pitchFamily="49" charset="0"/>
                <a:cs typeface="Courier New" panose="02070309020205020404" pitchFamily="49" charset="0"/>
              </a:rPr>
              <a:t>(.)*? '*/'  ;</a:t>
            </a:r>
            <a:endParaRPr lang="en-US" sz="3600" dirty="0">
              <a:latin typeface="Courier New" panose="02070309020205020404" pitchFamily="49" charset="0"/>
              <a:cs typeface="Courier New" panose="02070309020205020404" pitchFamily="49" charset="0"/>
            </a:endParaRPr>
          </a:p>
        </p:txBody>
      </p:sp>
      <p:cxnSp>
        <p:nvCxnSpPr>
          <p:cNvPr id="5" name="Straight Arrow Connector 4"/>
          <p:cNvCxnSpPr/>
          <p:nvPr/>
        </p:nvCxnSpPr>
        <p:spPr>
          <a:xfrm flipH="1" flipV="1">
            <a:off x="6831106" y="3133165"/>
            <a:ext cx="0" cy="874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60459" y="4007224"/>
            <a:ext cx="4693023" cy="923330"/>
          </a:xfrm>
          <a:prstGeom prst="rect">
            <a:avLst/>
          </a:prstGeom>
          <a:noFill/>
        </p:spPr>
        <p:txBody>
          <a:bodyPr wrap="square" rtlCol="0">
            <a:spAutoFit/>
          </a:bodyPr>
          <a:lstStyle/>
          <a:p>
            <a:r>
              <a:rPr lang="en-US" dirty="0" smtClean="0"/>
              <a:t>This is a </a:t>
            </a:r>
            <a:r>
              <a:rPr lang="en-US" u="sng" dirty="0" smtClean="0"/>
              <a:t>non-greedy</a:t>
            </a:r>
            <a:r>
              <a:rPr lang="en-US" dirty="0" smtClean="0"/>
              <a:t> operator: it gobbles up the </a:t>
            </a:r>
            <a:r>
              <a:rPr lang="en-US" u="sng" dirty="0" smtClean="0"/>
              <a:t>minimum</a:t>
            </a:r>
            <a:r>
              <a:rPr lang="en-US" dirty="0" smtClean="0"/>
              <a:t> input needed, such that '*/' remains to complete the token definition.</a:t>
            </a:r>
            <a:endParaRPr lang="en-US" dirty="0"/>
          </a:p>
        </p:txBody>
      </p:sp>
    </p:spTree>
    <p:extLst>
      <p:ext uri="{BB962C8B-B14F-4D97-AF65-F5344CB8AC3E}">
        <p14:creationId xmlns:p14="http://schemas.microsoft.com/office/powerpoint/2010/main" val="409831377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93139" y="767409"/>
            <a:ext cx="2005755" cy="1200329"/>
          </a:xfrm>
          <a:prstGeom prst="rect">
            <a:avLst/>
          </a:prstGeom>
          <a:ln>
            <a:solidFill>
              <a:schemeClr val="bg1">
                <a:lumMod val="65000"/>
              </a:schemeClr>
            </a:solidFill>
          </a:ln>
        </p:spPr>
        <p:txBody>
          <a:bodyPr wrap="square">
            <a:spAutoFit/>
          </a:bodyPr>
          <a:lstStyle/>
          <a:p>
            <a:r>
              <a:rPr lang="en-US" dirty="0"/>
              <a:t>/* A comment */</a:t>
            </a:r>
          </a:p>
          <a:p>
            <a:r>
              <a:rPr lang="en-US" dirty="0"/>
              <a:t>junk ...</a:t>
            </a:r>
          </a:p>
          <a:p>
            <a:r>
              <a:rPr lang="en-US" dirty="0"/>
              <a:t>more junk ...</a:t>
            </a:r>
          </a:p>
          <a:p>
            <a:r>
              <a:rPr lang="en-US" dirty="0"/>
              <a:t>*/</a:t>
            </a:r>
          </a:p>
        </p:txBody>
      </p:sp>
      <p:sp>
        <p:nvSpPr>
          <p:cNvPr id="7" name="TextBox 6"/>
          <p:cNvSpPr txBox="1"/>
          <p:nvPr/>
        </p:nvSpPr>
        <p:spPr>
          <a:xfrm>
            <a:off x="4315877" y="419857"/>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4247029" y="2409159"/>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endCxn id="8" idx="0"/>
          </p:cNvCxnSpPr>
          <p:nvPr/>
        </p:nvCxnSpPr>
        <p:spPr>
          <a:xfrm flipH="1">
            <a:off x="5302624" y="197616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5302624" y="3108406"/>
            <a:ext cx="0" cy="42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578224" y="739589"/>
            <a:ext cx="2641381" cy="180269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parser grammar </a:t>
            </a:r>
            <a:r>
              <a:rPr lang="en-US" sz="1400" dirty="0" err="1">
                <a:solidFill>
                  <a:schemeClr val="tx1"/>
                </a:solidFill>
              </a:rPr>
              <a:t>MyParser</a:t>
            </a:r>
            <a:r>
              <a:rPr lang="en-US" sz="1400" dirty="0">
                <a:solidFill>
                  <a:schemeClr val="tx1"/>
                </a:solidFill>
              </a:rPr>
              <a:t>;    		</a:t>
            </a:r>
          </a:p>
          <a:p>
            <a:r>
              <a:rPr lang="en-US" sz="1400" dirty="0">
                <a:solidFill>
                  <a:schemeClr val="tx1"/>
                </a:solidFill>
              </a:rPr>
              <a:t>options { </a:t>
            </a:r>
            <a:r>
              <a:rPr lang="en-US" sz="1400" dirty="0" err="1">
                <a:solidFill>
                  <a:schemeClr val="tx1"/>
                </a:solidFill>
              </a:rPr>
              <a:t>tokenVocab</a:t>
            </a:r>
            <a:r>
              <a:rPr lang="en-US" sz="1400" dirty="0">
                <a:solidFill>
                  <a:schemeClr val="tx1"/>
                </a:solidFill>
              </a:rPr>
              <a:t>=</a:t>
            </a:r>
            <a:r>
              <a:rPr lang="en-US" sz="1400" dirty="0" err="1">
                <a:solidFill>
                  <a:schemeClr val="tx1"/>
                </a:solidFill>
              </a:rPr>
              <a:t>MyLexer</a:t>
            </a:r>
            <a:r>
              <a:rPr lang="en-US" sz="1400" dirty="0">
                <a:solidFill>
                  <a:schemeClr val="tx1"/>
                </a:solidFill>
              </a:rPr>
              <a:t>; </a:t>
            </a:r>
            <a:r>
              <a:rPr lang="en-US" sz="1400" dirty="0" smtClean="0">
                <a:solidFill>
                  <a:schemeClr val="tx1"/>
                </a:solidFill>
              </a:rPr>
              <a:t>}</a:t>
            </a:r>
            <a:r>
              <a:rPr lang="en-US" sz="1400" dirty="0">
                <a:solidFill>
                  <a:schemeClr val="tx1"/>
                </a:solidFill>
              </a:rPr>
              <a:t>		</a:t>
            </a:r>
          </a:p>
          <a:p>
            <a:r>
              <a:rPr lang="en-US" sz="1400" dirty="0">
                <a:solidFill>
                  <a:schemeClr val="tx1"/>
                </a:solidFill>
              </a:rPr>
              <a:t>input : </a:t>
            </a:r>
            <a:r>
              <a:rPr lang="en-US" sz="1400" dirty="0" smtClean="0">
                <a:solidFill>
                  <a:schemeClr val="tx1"/>
                </a:solidFill>
              </a:rPr>
              <a:t>comment </a:t>
            </a:r>
            <a:r>
              <a:rPr lang="en-US" sz="1400" dirty="0">
                <a:solidFill>
                  <a:schemeClr val="tx1"/>
                </a:solidFill>
              </a:rPr>
              <a:t>;</a:t>
            </a:r>
          </a:p>
          <a:p>
            <a:endParaRPr lang="en-US" sz="1400" dirty="0">
              <a:solidFill>
                <a:schemeClr val="tx1"/>
              </a:solidFill>
            </a:endParaRPr>
          </a:p>
          <a:p>
            <a:r>
              <a:rPr lang="en-US" sz="1400" dirty="0">
                <a:solidFill>
                  <a:schemeClr val="tx1"/>
                </a:solidFill>
              </a:rPr>
              <a:t>comment : COMMENT ;</a:t>
            </a:r>
          </a:p>
        </p:txBody>
      </p:sp>
      <p:sp>
        <p:nvSpPr>
          <p:cNvPr id="12" name="Rectangle 11"/>
          <p:cNvSpPr/>
          <p:nvPr/>
        </p:nvSpPr>
        <p:spPr>
          <a:xfrm>
            <a:off x="1108414" y="3181023"/>
            <a:ext cx="2111189" cy="6992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lexer grammar MyLexer</a:t>
            </a:r>
            <a:r>
              <a:rPr lang="en-US" sz="1400" dirty="0" smtClean="0">
                <a:solidFill>
                  <a:schemeClr val="tx1"/>
                </a:solidFill>
              </a:rPr>
              <a:t>;</a:t>
            </a:r>
          </a:p>
          <a:p>
            <a:r>
              <a:rPr lang="en-US" sz="1400" dirty="0" smtClean="0">
                <a:solidFill>
                  <a:schemeClr val="tx1"/>
                </a:solidFill>
              </a:rPr>
              <a:t>    </a:t>
            </a:r>
            <a:endParaRPr lang="en-US" sz="1400" dirty="0">
              <a:solidFill>
                <a:schemeClr val="tx1"/>
              </a:solidFill>
            </a:endParaRPr>
          </a:p>
          <a:p>
            <a:r>
              <a:rPr lang="en-US" sz="1400" dirty="0">
                <a:solidFill>
                  <a:schemeClr val="tx1"/>
                </a:solidFill>
              </a:rPr>
              <a:t>COMMENT : '/*' (.)</a:t>
            </a:r>
            <a:r>
              <a:rPr lang="en-US" sz="1400" dirty="0" smtClean="0">
                <a:solidFill>
                  <a:schemeClr val="tx1"/>
                </a:solidFill>
              </a:rPr>
              <a:t>*? </a:t>
            </a:r>
            <a:r>
              <a:rPr lang="en-US" sz="1400" dirty="0">
                <a:solidFill>
                  <a:schemeClr val="tx1"/>
                </a:solidFill>
              </a:rPr>
              <a:t>'*/' ;</a:t>
            </a:r>
          </a:p>
        </p:txBody>
      </p:sp>
      <p:cxnSp>
        <p:nvCxnSpPr>
          <p:cNvPr id="13" name="Straight Arrow Connector 12"/>
          <p:cNvCxnSpPr>
            <a:stCxn id="11" idx="3"/>
          </p:cNvCxnSpPr>
          <p:nvPr/>
        </p:nvCxnSpPr>
        <p:spPr>
          <a:xfrm>
            <a:off x="3219605" y="1640938"/>
            <a:ext cx="1027424" cy="9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p:cNvCxnSpPr>
          <p:nvPr/>
        </p:nvCxnSpPr>
        <p:spPr>
          <a:xfrm flipV="1">
            <a:off x="3219603" y="2944906"/>
            <a:ext cx="1027426" cy="58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flipV="1">
            <a:off x="2501153" y="3839928"/>
            <a:ext cx="363070" cy="449683"/>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983613" y="4329952"/>
            <a:ext cx="1263679" cy="646331"/>
          </a:xfrm>
          <a:prstGeom prst="rect">
            <a:avLst/>
          </a:prstGeom>
          <a:noFill/>
        </p:spPr>
        <p:txBody>
          <a:bodyPr wrap="none" rtlCol="0">
            <a:spAutoFit/>
          </a:bodyPr>
          <a:lstStyle/>
          <a:p>
            <a:pPr algn="ctr"/>
            <a:r>
              <a:rPr lang="en-US" dirty="0" smtClean="0"/>
              <a:t>non-greedy</a:t>
            </a:r>
          </a:p>
          <a:p>
            <a:pPr algn="ctr"/>
            <a:r>
              <a:rPr lang="en-US" dirty="0" smtClean="0"/>
              <a:t>operator</a:t>
            </a:r>
            <a:endParaRPr lang="en-US" dirty="0"/>
          </a:p>
        </p:txBody>
      </p:sp>
      <p:pic>
        <p:nvPicPr>
          <p:cNvPr id="18" name="Picture 17"/>
          <p:cNvPicPr>
            <a:picLocks noChangeAspect="1"/>
          </p:cNvPicPr>
          <p:nvPr/>
        </p:nvPicPr>
        <p:blipFill rotWithShape="1">
          <a:blip r:embed="rId2"/>
          <a:srcRect l="34628" t="5953" r="44196" b="70329"/>
          <a:stretch/>
        </p:blipFill>
        <p:spPr>
          <a:xfrm>
            <a:off x="4464476" y="3528931"/>
            <a:ext cx="1893742" cy="1767494"/>
          </a:xfrm>
          <a:prstGeom prst="rect">
            <a:avLst/>
          </a:prstGeom>
        </p:spPr>
      </p:pic>
      <p:sp>
        <p:nvSpPr>
          <p:cNvPr id="2" name="TextBox 1"/>
          <p:cNvSpPr txBox="1"/>
          <p:nvPr/>
        </p:nvSpPr>
        <p:spPr>
          <a:xfrm>
            <a:off x="4502370" y="5716950"/>
            <a:ext cx="1600503" cy="369332"/>
          </a:xfrm>
          <a:prstGeom prst="rect">
            <a:avLst/>
          </a:prstGeom>
          <a:noFill/>
        </p:spPr>
        <p:txBody>
          <a:bodyPr wrap="none" rtlCol="0">
            <a:spAutoFit/>
          </a:bodyPr>
          <a:lstStyle/>
          <a:p>
            <a:r>
              <a:rPr lang="en-US" dirty="0" smtClean="0"/>
              <a:t>See example26</a:t>
            </a:r>
            <a:endParaRPr lang="en-US" dirty="0"/>
          </a:p>
        </p:txBody>
      </p:sp>
    </p:spTree>
    <p:extLst>
      <p:ext uri="{BB962C8B-B14F-4D97-AF65-F5344CB8AC3E}">
        <p14:creationId xmlns:p14="http://schemas.microsoft.com/office/powerpoint/2010/main" val="245302791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152" y="2864223"/>
            <a:ext cx="2005755" cy="8650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3152" y="2528973"/>
            <a:ext cx="2005755" cy="1200329"/>
          </a:xfrm>
          <a:prstGeom prst="rect">
            <a:avLst/>
          </a:prstGeom>
          <a:ln>
            <a:solidFill>
              <a:schemeClr val="bg1">
                <a:lumMod val="65000"/>
              </a:schemeClr>
            </a:solidFill>
          </a:ln>
        </p:spPr>
        <p:txBody>
          <a:bodyPr wrap="square">
            <a:spAutoFit/>
          </a:bodyPr>
          <a:lstStyle/>
          <a:p>
            <a:r>
              <a:rPr lang="en-US" dirty="0"/>
              <a:t>/* A comment */</a:t>
            </a:r>
          </a:p>
          <a:p>
            <a:r>
              <a:rPr lang="en-US" dirty="0"/>
              <a:t>junk ...</a:t>
            </a:r>
          </a:p>
          <a:p>
            <a:r>
              <a:rPr lang="en-US" dirty="0"/>
              <a:t>more junk ...</a:t>
            </a:r>
          </a:p>
          <a:p>
            <a:r>
              <a:rPr lang="en-US" dirty="0"/>
              <a:t>*/</a:t>
            </a:r>
          </a:p>
        </p:txBody>
      </p:sp>
      <p:sp>
        <p:nvSpPr>
          <p:cNvPr id="7" name="TextBox 6"/>
          <p:cNvSpPr txBox="1"/>
          <p:nvPr/>
        </p:nvSpPr>
        <p:spPr>
          <a:xfrm>
            <a:off x="375890" y="2181421"/>
            <a:ext cx="986745" cy="369332"/>
          </a:xfrm>
          <a:prstGeom prst="rect">
            <a:avLst/>
          </a:prstGeom>
          <a:noFill/>
        </p:spPr>
        <p:txBody>
          <a:bodyPr wrap="none" rtlCol="0">
            <a:spAutoFit/>
          </a:bodyPr>
          <a:lstStyle/>
          <a:p>
            <a:r>
              <a:rPr lang="en-US" dirty="0" smtClean="0"/>
              <a:t>input.txt</a:t>
            </a:r>
            <a:endParaRPr lang="en-US" dirty="0"/>
          </a:p>
        </p:txBody>
      </p:sp>
      <p:cxnSp>
        <p:nvCxnSpPr>
          <p:cNvPr id="14" name="Straight Arrow Connector 13"/>
          <p:cNvCxnSpPr/>
          <p:nvPr/>
        </p:nvCxnSpPr>
        <p:spPr>
          <a:xfrm flipV="1">
            <a:off x="2783542" y="3079376"/>
            <a:ext cx="2057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91971" y="3129137"/>
            <a:ext cx="1640541" cy="1200329"/>
          </a:xfrm>
          <a:prstGeom prst="rect">
            <a:avLst/>
          </a:prstGeom>
          <a:noFill/>
        </p:spPr>
        <p:txBody>
          <a:bodyPr wrap="square" rtlCol="0">
            <a:spAutoFit/>
          </a:bodyPr>
          <a:lstStyle/>
          <a:p>
            <a:r>
              <a:rPr lang="en-US" dirty="0" smtClean="0"/>
              <a:t>Lexer doesn't recognize this input (no rules for this input)</a:t>
            </a:r>
            <a:endParaRPr lang="en-US" dirty="0"/>
          </a:p>
        </p:txBody>
      </p:sp>
      <p:pic>
        <p:nvPicPr>
          <p:cNvPr id="17" name="Picture 16"/>
          <p:cNvPicPr>
            <a:picLocks noChangeAspect="1"/>
          </p:cNvPicPr>
          <p:nvPr/>
        </p:nvPicPr>
        <p:blipFill rotWithShape="1">
          <a:blip r:embed="rId2"/>
          <a:srcRect r="42680"/>
          <a:stretch/>
        </p:blipFill>
        <p:spPr>
          <a:xfrm>
            <a:off x="4948519" y="1803305"/>
            <a:ext cx="6704479" cy="3305175"/>
          </a:xfrm>
          <a:prstGeom prst="rect">
            <a:avLst/>
          </a:prstGeom>
        </p:spPr>
      </p:pic>
      <p:sp>
        <p:nvSpPr>
          <p:cNvPr id="3" name="TextBox 2"/>
          <p:cNvSpPr txBox="1"/>
          <p:nvPr/>
        </p:nvSpPr>
        <p:spPr>
          <a:xfrm>
            <a:off x="5190565" y="5715001"/>
            <a:ext cx="6938503" cy="369332"/>
          </a:xfrm>
          <a:prstGeom prst="rect">
            <a:avLst/>
          </a:prstGeom>
          <a:solidFill>
            <a:schemeClr val="bg1">
              <a:lumMod val="85000"/>
            </a:schemeClr>
          </a:solidFill>
        </p:spPr>
        <p:txBody>
          <a:bodyPr wrap="none" rtlCol="0">
            <a:spAutoFit/>
          </a:bodyPr>
          <a:lstStyle/>
          <a:p>
            <a:r>
              <a:rPr lang="en-US" dirty="0" smtClean="0"/>
              <a:t>This is what we want. We want the lexer to find and report these errors!</a:t>
            </a:r>
            <a:endParaRPr lang="en-US" dirty="0"/>
          </a:p>
        </p:txBody>
      </p:sp>
      <p:sp>
        <p:nvSpPr>
          <p:cNvPr id="4" name="Down Arrow 3"/>
          <p:cNvSpPr/>
          <p:nvPr/>
        </p:nvSpPr>
        <p:spPr>
          <a:xfrm flipV="1">
            <a:off x="7073153" y="4935071"/>
            <a:ext cx="363071" cy="726141"/>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61903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vs. non-greedy operators</a:t>
            </a:r>
            <a:endParaRPr lang="en-US" dirty="0"/>
          </a:p>
        </p:txBody>
      </p:sp>
      <p:sp>
        <p:nvSpPr>
          <p:cNvPr id="4" name="Text Placeholder 3"/>
          <p:cNvSpPr>
            <a:spLocks noGrp="1"/>
          </p:cNvSpPr>
          <p:nvPr>
            <p:ph type="body" idx="1"/>
          </p:nvPr>
        </p:nvSpPr>
        <p:spPr/>
        <p:txBody>
          <a:bodyPr/>
          <a:lstStyle/>
          <a:p>
            <a:r>
              <a:rPr lang="en-US" dirty="0" smtClean="0"/>
              <a:t>Greedy Operators</a:t>
            </a:r>
            <a:endParaRPr lang="en-US" dirty="0"/>
          </a:p>
        </p:txBody>
      </p:sp>
      <p:sp>
        <p:nvSpPr>
          <p:cNvPr id="5" name="Content Placeholder 4"/>
          <p:cNvSpPr>
            <a:spLocks noGrp="1"/>
          </p:cNvSpPr>
          <p:nvPr>
            <p:ph sz="half" idx="2"/>
          </p:nvPr>
        </p:nvSpPr>
        <p:spPr/>
        <p:txBody>
          <a:bodyPr/>
          <a:lstStyle/>
          <a:p>
            <a:pPr marL="0" indent="0">
              <a:buNone/>
            </a:pPr>
            <a:r>
              <a:rPr lang="en-US" dirty="0" smtClean="0"/>
              <a:t>(...)*</a:t>
            </a:r>
          </a:p>
          <a:p>
            <a:pPr marL="0" indent="0">
              <a:buNone/>
            </a:pPr>
            <a:r>
              <a:rPr lang="en-US" dirty="0" smtClean="0"/>
              <a:t>(...)+</a:t>
            </a:r>
          </a:p>
          <a:p>
            <a:pPr marL="0" indent="0">
              <a:buNone/>
            </a:pPr>
            <a:r>
              <a:rPr lang="en-US" dirty="0" smtClean="0"/>
              <a:t>(...)?</a:t>
            </a:r>
            <a:endParaRPr lang="en-US" dirty="0"/>
          </a:p>
        </p:txBody>
      </p:sp>
      <p:sp>
        <p:nvSpPr>
          <p:cNvPr id="6" name="Text Placeholder 5"/>
          <p:cNvSpPr>
            <a:spLocks noGrp="1"/>
          </p:cNvSpPr>
          <p:nvPr>
            <p:ph type="body" sz="quarter" idx="3"/>
          </p:nvPr>
        </p:nvSpPr>
        <p:spPr/>
        <p:txBody>
          <a:bodyPr/>
          <a:lstStyle/>
          <a:p>
            <a:r>
              <a:rPr lang="en-US" dirty="0" smtClean="0"/>
              <a:t>Non-greedy Operators</a:t>
            </a:r>
            <a:endParaRPr lang="en-US" dirty="0"/>
          </a:p>
        </p:txBody>
      </p:sp>
      <p:sp>
        <p:nvSpPr>
          <p:cNvPr id="7" name="Content Placeholder 6"/>
          <p:cNvSpPr>
            <a:spLocks noGrp="1"/>
          </p:cNvSpPr>
          <p:nvPr>
            <p:ph sz="quarter" idx="4"/>
          </p:nvPr>
        </p:nvSpPr>
        <p:spPr/>
        <p:txBody>
          <a:bodyPr/>
          <a:lstStyle/>
          <a:p>
            <a:pPr marL="0" indent="0">
              <a:buNone/>
            </a:pPr>
            <a:r>
              <a:rPr lang="en-US" dirty="0" smtClean="0"/>
              <a:t>(...)*?</a:t>
            </a:r>
          </a:p>
          <a:p>
            <a:pPr marL="0" indent="0">
              <a:buNone/>
            </a:pPr>
            <a:r>
              <a:rPr lang="en-US" dirty="0" smtClean="0"/>
              <a:t>(...)+?</a:t>
            </a:r>
          </a:p>
          <a:p>
            <a:pPr marL="0" indent="0">
              <a:buNone/>
            </a:pPr>
            <a:r>
              <a:rPr lang="en-US" dirty="0" smtClean="0"/>
              <a:t>(...)??</a:t>
            </a:r>
            <a:endParaRPr lang="en-US" dirty="0"/>
          </a:p>
        </p:txBody>
      </p:sp>
      <p:sp>
        <p:nvSpPr>
          <p:cNvPr id="8" name="AutoShape 57"/>
          <p:cNvSpPr>
            <a:spLocks noChangeArrowheads="1"/>
          </p:cNvSpPr>
          <p:nvPr/>
        </p:nvSpPr>
        <p:spPr bwMode="auto">
          <a:xfrm>
            <a:off x="11087423" y="569880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9" name="Text Box 58"/>
          <p:cNvSpPr txBox="1">
            <a:spLocks noChangeArrowheads="1"/>
          </p:cNvSpPr>
          <p:nvPr/>
        </p:nvSpPr>
        <p:spPr bwMode="auto">
          <a:xfrm>
            <a:off x="11185765" y="5841683"/>
            <a:ext cx="8050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Lab14</a:t>
            </a:r>
            <a:endParaRPr lang="en-US" altLang="en-US" sz="1600" dirty="0"/>
          </a:p>
        </p:txBody>
      </p:sp>
    </p:spTree>
    <p:extLst>
      <p:ext uri="{BB962C8B-B14F-4D97-AF65-F5344CB8AC3E}">
        <p14:creationId xmlns:p14="http://schemas.microsoft.com/office/powerpoint/2010/main" val="254638636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Fuzzy Parsing</a:t>
            </a:r>
            <a:br>
              <a:rPr lang="en-US" dirty="0" smtClean="0"/>
            </a:br>
            <a:r>
              <a:rPr lang="en-US" dirty="0" smtClean="0"/>
              <a:t>(a.k.a. course-grain parsing)</a:t>
            </a:r>
            <a:endParaRPr lang="en-US" dirty="0"/>
          </a:p>
        </p:txBody>
      </p:sp>
    </p:spTree>
    <p:extLst>
      <p:ext uri="{BB962C8B-B14F-4D97-AF65-F5344CB8AC3E}">
        <p14:creationId xmlns:p14="http://schemas.microsoft.com/office/powerpoint/2010/main" val="339849659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Just want the names</a:t>
            </a:r>
            <a:endParaRPr lang="en-US" dirty="0"/>
          </a:p>
        </p:txBody>
      </p:sp>
      <p:sp>
        <p:nvSpPr>
          <p:cNvPr id="6" name="Rectangle 5"/>
          <p:cNvSpPr/>
          <p:nvPr/>
        </p:nvSpPr>
        <p:spPr>
          <a:xfrm>
            <a:off x="1548867" y="2298878"/>
            <a:ext cx="6248864" cy="369332"/>
          </a:xfrm>
          <a:prstGeom prst="rect">
            <a:avLst/>
          </a:prstGeom>
          <a:ln>
            <a:solidFill>
              <a:schemeClr val="bg1">
                <a:lumMod val="65000"/>
              </a:schemeClr>
            </a:solidFill>
          </a:ln>
        </p:spPr>
        <p:txBody>
          <a:bodyPr wrap="square">
            <a:spAutoFit/>
          </a:bodyPr>
          <a:lstStyle/>
          <a:p>
            <a:r>
              <a:rPr lang="en-US" dirty="0"/>
              <a:t>John said hello to Sally and Linda and then drove to Bill's house.</a:t>
            </a:r>
          </a:p>
        </p:txBody>
      </p:sp>
      <p:sp>
        <p:nvSpPr>
          <p:cNvPr id="7" name="TextBox 6"/>
          <p:cNvSpPr txBox="1"/>
          <p:nvPr/>
        </p:nvSpPr>
        <p:spPr>
          <a:xfrm>
            <a:off x="4179926" y="1962383"/>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3617706" y="3151436"/>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Parser/</a:t>
            </a:r>
            <a:r>
              <a:rPr lang="en-US" dirty="0" err="1" smtClean="0">
                <a:solidFill>
                  <a:schemeClr val="tx1"/>
                </a:solidFill>
              </a:rPr>
              <a:t>Lexer</a:t>
            </a:r>
            <a:endParaRPr lang="en-US" dirty="0">
              <a:solidFill>
                <a:schemeClr val="tx1"/>
              </a:solidFill>
            </a:endParaRPr>
          </a:p>
        </p:txBody>
      </p:sp>
      <p:cxnSp>
        <p:nvCxnSpPr>
          <p:cNvPr id="9" name="Straight Arrow Connector 8"/>
          <p:cNvCxnSpPr>
            <a:endCxn id="8" idx="0"/>
          </p:cNvCxnSpPr>
          <p:nvPr/>
        </p:nvCxnSpPr>
        <p:spPr>
          <a:xfrm flipH="1">
            <a:off x="4673301" y="2718444"/>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rotWithShape="1">
          <a:blip r:embed="rId2"/>
          <a:srcRect l="34533" t="5115" r="29267" b="69445"/>
          <a:stretch/>
        </p:blipFill>
        <p:spPr>
          <a:xfrm>
            <a:off x="3026904" y="4359599"/>
            <a:ext cx="3278899" cy="1920241"/>
          </a:xfrm>
          <a:prstGeom prst="rect">
            <a:avLst/>
          </a:prstGeom>
        </p:spPr>
      </p:pic>
      <p:cxnSp>
        <p:nvCxnSpPr>
          <p:cNvPr id="11" name="Straight Arrow Connector 10"/>
          <p:cNvCxnSpPr/>
          <p:nvPr/>
        </p:nvCxnSpPr>
        <p:spPr>
          <a:xfrm flipH="1">
            <a:off x="4668815" y="3888645"/>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412230" y="4321637"/>
            <a:ext cx="5399427" cy="369332"/>
          </a:xfrm>
          <a:prstGeom prst="rect">
            <a:avLst/>
          </a:prstGeom>
          <a:noFill/>
        </p:spPr>
        <p:txBody>
          <a:bodyPr wrap="none" rtlCol="0">
            <a:spAutoFit/>
          </a:bodyPr>
          <a:lstStyle/>
          <a:p>
            <a:r>
              <a:rPr lang="en-US" dirty="0" smtClean="0"/>
              <a:t>Skip (discard) everything in the input except the names</a:t>
            </a:r>
            <a:endParaRPr lang="en-US" dirty="0"/>
          </a:p>
        </p:txBody>
      </p:sp>
    </p:spTree>
    <p:extLst>
      <p:ext uri="{BB962C8B-B14F-4D97-AF65-F5344CB8AC3E}">
        <p14:creationId xmlns:p14="http://schemas.microsoft.com/office/powerpoint/2010/main" val="155931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8059" y="2793813"/>
            <a:ext cx="5804647" cy="890681"/>
          </a:xfrm>
          <a:solidFill>
            <a:schemeClr val="bg1">
              <a:lumMod val="85000"/>
            </a:schemeClr>
          </a:solidFill>
        </p:spPr>
        <p:txBody>
          <a:bodyPr/>
          <a:lstStyle/>
          <a:p>
            <a:pPr marL="0" indent="0">
              <a:buNone/>
            </a:pPr>
            <a:r>
              <a:rPr lang="en-US" dirty="0" smtClean="0"/>
              <a:t>ANTLR is all about ripping apart data files so that you can analyze its parts.</a:t>
            </a:r>
            <a:endParaRPr lang="en-US" dirty="0"/>
          </a:p>
        </p:txBody>
      </p:sp>
    </p:spTree>
    <p:extLst>
      <p:ext uri="{BB962C8B-B14F-4D97-AF65-F5344CB8AC3E}">
        <p14:creationId xmlns:p14="http://schemas.microsoft.com/office/powerpoint/2010/main" val="3983757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create our first parser</a:t>
            </a:r>
            <a:endParaRPr lang="en-US" dirty="0"/>
          </a:p>
        </p:txBody>
      </p:sp>
      <p:sp>
        <p:nvSpPr>
          <p:cNvPr id="4" name="Content Placeholder 3"/>
          <p:cNvSpPr>
            <a:spLocks noGrp="1"/>
          </p:cNvSpPr>
          <p:nvPr>
            <p:ph idx="1"/>
          </p:nvPr>
        </p:nvSpPr>
        <p:spPr/>
        <p:txBody>
          <a:bodyPr/>
          <a:lstStyle/>
          <a:p>
            <a:pPr marL="0" indent="0">
              <a:buNone/>
            </a:pPr>
            <a:r>
              <a:rPr lang="en-US" dirty="0" smtClean="0"/>
              <a:t>Let's create a lexer and parser grammar for input that consists of a greeting ('Hello' or 'Greetings') followed by the name of a person. Here are two valid input strings:</a:t>
            </a:r>
            <a:br>
              <a:rPr lang="en-US" dirty="0" smtClean="0"/>
            </a:br>
            <a:r>
              <a:rPr lang="en-US" dirty="0" smtClean="0"/>
              <a:t>	Hello Roger</a:t>
            </a:r>
            <a:br>
              <a:rPr lang="en-US" dirty="0" smtClean="0"/>
            </a:br>
            <a:r>
              <a:rPr lang="en-US" dirty="0" smtClean="0"/>
              <a:t>	Greetings Sally</a:t>
            </a:r>
          </a:p>
        </p:txBody>
      </p:sp>
    </p:spTree>
    <p:extLst>
      <p:ext uri="{BB962C8B-B14F-4D97-AF65-F5344CB8AC3E}">
        <p14:creationId xmlns:p14="http://schemas.microsoft.com/office/powerpoint/2010/main" val="1856864371"/>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33848" y="2188229"/>
            <a:ext cx="5729992" cy="1323439"/>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lexer grammar MyLexer;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NAME : 'John' | 'Bill' | 'Sally' | 'Linda' ;   				</a:t>
            </a:r>
          </a:p>
          <a:p>
            <a:pPr defTabSz="820738"/>
            <a:r>
              <a:rPr lang="pl-PL" sz="1600" dirty="0" smtClean="0">
                <a:latin typeface="Courier New" panose="02070309020205020404" pitchFamily="49" charset="0"/>
                <a:cs typeface="Courier New" panose="02070309020205020404" pitchFamily="49" charset="0"/>
              </a:rPr>
              <a:t>STUFF </a:t>
            </a:r>
            <a:r>
              <a:rPr lang="pl-PL" sz="1600" dirty="0">
                <a:latin typeface="Courier New" panose="02070309020205020404" pitchFamily="49" charset="0"/>
                <a:cs typeface="Courier New" panose="02070309020205020404" pitchFamily="49" charset="0"/>
              </a:rPr>
              <a:t>: (.)+? -&gt; skip ;</a:t>
            </a:r>
            <a:endParaRPr lang="en-US" i="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3398341" y="3639877"/>
            <a:ext cx="1600503" cy="369332"/>
          </a:xfrm>
          <a:prstGeom prst="rect">
            <a:avLst/>
          </a:prstGeom>
          <a:noFill/>
        </p:spPr>
        <p:txBody>
          <a:bodyPr wrap="none" rtlCol="0">
            <a:spAutoFit/>
          </a:bodyPr>
          <a:lstStyle/>
          <a:p>
            <a:r>
              <a:rPr lang="en-US" dirty="0" smtClean="0"/>
              <a:t>See example27</a:t>
            </a:r>
            <a:endParaRPr lang="en-US" dirty="0"/>
          </a:p>
        </p:txBody>
      </p:sp>
      <p:sp>
        <p:nvSpPr>
          <p:cNvPr id="3" name="Title 2"/>
          <p:cNvSpPr>
            <a:spLocks noGrp="1"/>
          </p:cNvSpPr>
          <p:nvPr>
            <p:ph type="title"/>
          </p:nvPr>
        </p:nvSpPr>
        <p:spPr/>
        <p:txBody>
          <a:bodyPr/>
          <a:lstStyle/>
          <a:p>
            <a:r>
              <a:rPr lang="en-US" dirty="0" smtClean="0"/>
              <a:t>The lexer grammar</a:t>
            </a:r>
            <a:endParaRPr lang="en-US" dirty="0"/>
          </a:p>
        </p:txBody>
      </p:sp>
    </p:spTree>
    <p:extLst>
      <p:ext uri="{BB962C8B-B14F-4D97-AF65-F5344CB8AC3E}">
        <p14:creationId xmlns:p14="http://schemas.microsoft.com/office/powerpoint/2010/main" val="362308172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848" y="3160059"/>
            <a:ext cx="5729992" cy="3516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33848" y="2188229"/>
            <a:ext cx="5729992" cy="1323439"/>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lexer grammar MyLexer;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NAME : 'John' | 'Bill' | 'Sally' | 'Linda' ;   				</a:t>
            </a:r>
          </a:p>
          <a:p>
            <a:pPr defTabSz="820738"/>
            <a:r>
              <a:rPr lang="pl-PL" sz="1600" dirty="0" smtClean="0">
                <a:latin typeface="Courier New" panose="02070309020205020404" pitchFamily="49" charset="0"/>
                <a:cs typeface="Courier New" panose="02070309020205020404" pitchFamily="49" charset="0"/>
              </a:rPr>
              <a:t>STUFF </a:t>
            </a:r>
            <a:r>
              <a:rPr lang="pl-PL" sz="1600" dirty="0">
                <a:latin typeface="Courier New" panose="02070309020205020404" pitchFamily="49" charset="0"/>
                <a:cs typeface="Courier New" panose="02070309020205020404" pitchFamily="49" charset="0"/>
              </a:rPr>
              <a:t>: (.)+? -&gt; skip ;</a:t>
            </a:r>
            <a:endParaRPr lang="en-US" i="1" dirty="0" smtClean="0">
              <a:latin typeface="Courier New" panose="02070309020205020404" pitchFamily="49" charset="0"/>
              <a:cs typeface="Courier New" panose="02070309020205020404" pitchFamily="49" charset="0"/>
            </a:endParaRPr>
          </a:p>
        </p:txBody>
      </p:sp>
      <p:cxnSp>
        <p:nvCxnSpPr>
          <p:cNvPr id="7" name="Straight Arrow Connector 6"/>
          <p:cNvCxnSpPr>
            <a:stCxn id="9" idx="1"/>
          </p:cNvCxnSpPr>
          <p:nvPr/>
        </p:nvCxnSpPr>
        <p:spPr>
          <a:xfrm flipH="1" flipV="1">
            <a:off x="5096436" y="3617260"/>
            <a:ext cx="2474258" cy="62841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0694" y="4061012"/>
            <a:ext cx="3273845" cy="369332"/>
          </a:xfrm>
          <a:prstGeom prst="rect">
            <a:avLst/>
          </a:prstGeom>
          <a:noFill/>
        </p:spPr>
        <p:txBody>
          <a:bodyPr wrap="none" rtlCol="0">
            <a:spAutoFit/>
          </a:bodyPr>
          <a:lstStyle/>
          <a:p>
            <a:r>
              <a:rPr lang="en-US" dirty="0" smtClean="0"/>
              <a:t>Discard everything except names</a:t>
            </a:r>
            <a:endParaRPr lang="en-US" dirty="0"/>
          </a:p>
        </p:txBody>
      </p:sp>
      <p:cxnSp>
        <p:nvCxnSpPr>
          <p:cNvPr id="11" name="Straight Arrow Connector 10"/>
          <p:cNvCxnSpPr/>
          <p:nvPr/>
        </p:nvCxnSpPr>
        <p:spPr>
          <a:xfrm flipH="1" flipV="1">
            <a:off x="7664824" y="2931459"/>
            <a:ext cx="2662517"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85638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33848" y="2188229"/>
            <a:ext cx="4164082" cy="1815882"/>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parser grammar MyParser;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options { tokenVocab=MyLexer; </a:t>
            </a:r>
            <a:r>
              <a:rPr lang="pl-PL"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	</a:t>
            </a:r>
          </a:p>
          <a:p>
            <a:pPr defTabSz="820738"/>
            <a:r>
              <a:rPr lang="pl-PL" sz="1600" dirty="0">
                <a:latin typeface="Courier New" panose="02070309020205020404" pitchFamily="49" charset="0"/>
                <a:cs typeface="Courier New" panose="02070309020205020404" pitchFamily="49" charset="0"/>
              </a:rPr>
              <a:t>text : name*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name : NAME ;</a:t>
            </a:r>
            <a:endParaRPr lang="en-US" i="1"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The parser grammar</a:t>
            </a:r>
            <a:endParaRPr lang="en-US" dirty="0"/>
          </a:p>
        </p:txBody>
      </p:sp>
    </p:spTree>
    <p:extLst>
      <p:ext uri="{BB962C8B-B14F-4D97-AF65-F5344CB8AC3E}">
        <p14:creationId xmlns:p14="http://schemas.microsoft.com/office/powerpoint/2010/main" val="82592302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848" y="3136511"/>
            <a:ext cx="4164082" cy="4135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33848" y="2188229"/>
            <a:ext cx="4164082" cy="1815882"/>
          </a:xfrm>
          <a:prstGeom prst="rect">
            <a:avLst/>
          </a:prstGeom>
          <a:noFill/>
          <a:ln>
            <a:solidFill>
              <a:schemeClr val="tx1"/>
            </a:solidFill>
          </a:ln>
        </p:spPr>
        <p:txBody>
          <a:bodyPr wrap="square" rtlCol="0">
            <a:spAutoFit/>
          </a:bodyPr>
          <a:lstStyle/>
          <a:p>
            <a:pPr defTabSz="820738"/>
            <a:r>
              <a:rPr lang="pl-PL" sz="1600" dirty="0">
                <a:latin typeface="Courier New" panose="02070309020205020404" pitchFamily="49" charset="0"/>
                <a:cs typeface="Courier New" panose="02070309020205020404" pitchFamily="49" charset="0"/>
              </a:rPr>
              <a:t>parser grammar MyParser;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options { tokenVocab=MyLexer; </a:t>
            </a:r>
            <a:r>
              <a:rPr lang="pl-PL"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	</a:t>
            </a:r>
          </a:p>
          <a:p>
            <a:pPr defTabSz="820738"/>
            <a:r>
              <a:rPr lang="pl-PL" sz="1600" dirty="0">
                <a:latin typeface="Courier New" panose="02070309020205020404" pitchFamily="49" charset="0"/>
                <a:cs typeface="Courier New" panose="02070309020205020404" pitchFamily="49" charset="0"/>
              </a:rPr>
              <a:t>text : name* ;</a:t>
            </a:r>
          </a:p>
          <a:p>
            <a:pPr defTabSz="820738"/>
            <a:endParaRPr lang="pl-PL" sz="1600" dirty="0">
              <a:latin typeface="Courier New" panose="02070309020205020404" pitchFamily="49" charset="0"/>
              <a:cs typeface="Courier New" panose="02070309020205020404" pitchFamily="49" charset="0"/>
            </a:endParaRPr>
          </a:p>
          <a:p>
            <a:pPr defTabSz="820738"/>
            <a:r>
              <a:rPr lang="pl-PL" sz="1600" dirty="0">
                <a:latin typeface="Courier New" panose="02070309020205020404" pitchFamily="49" charset="0"/>
                <a:cs typeface="Courier New" panose="02070309020205020404" pitchFamily="49" charset="0"/>
              </a:rPr>
              <a:t>name : NAME ;</a:t>
            </a:r>
            <a:endParaRPr lang="en-US" i="1" dirty="0" smtClean="0">
              <a:latin typeface="Courier New" panose="02070309020205020404" pitchFamily="49" charset="0"/>
              <a:cs typeface="Courier New" panose="02070309020205020404" pitchFamily="49" charset="0"/>
            </a:endParaRPr>
          </a:p>
        </p:txBody>
      </p:sp>
      <p:sp>
        <p:nvSpPr>
          <p:cNvPr id="5" name="Right Brace 4"/>
          <p:cNvSpPr/>
          <p:nvPr/>
        </p:nvSpPr>
        <p:spPr>
          <a:xfrm>
            <a:off x="6441141" y="3096170"/>
            <a:ext cx="201706" cy="4538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642847" y="3136511"/>
            <a:ext cx="5367880" cy="369332"/>
          </a:xfrm>
          <a:prstGeom prst="rect">
            <a:avLst/>
          </a:prstGeom>
          <a:noFill/>
        </p:spPr>
        <p:txBody>
          <a:bodyPr wrap="none" rtlCol="0">
            <a:spAutoFit/>
          </a:bodyPr>
          <a:lstStyle/>
          <a:p>
            <a:r>
              <a:rPr lang="en-US" dirty="0" smtClean="0"/>
              <a:t>The parser is just expecting name tokens from the lexer</a:t>
            </a:r>
            <a:endParaRPr lang="en-US" dirty="0"/>
          </a:p>
        </p:txBody>
      </p:sp>
    </p:spTree>
    <p:extLst>
      <p:ext uri="{BB962C8B-B14F-4D97-AF65-F5344CB8AC3E}">
        <p14:creationId xmlns:p14="http://schemas.microsoft.com/office/powerpoint/2010/main" val="100012354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24702" y="1689260"/>
            <a:ext cx="6248864" cy="369332"/>
          </a:xfrm>
          <a:prstGeom prst="rect">
            <a:avLst/>
          </a:prstGeom>
          <a:ln>
            <a:solidFill>
              <a:schemeClr val="bg1">
                <a:lumMod val="65000"/>
              </a:schemeClr>
            </a:solidFill>
          </a:ln>
        </p:spPr>
        <p:txBody>
          <a:bodyPr wrap="square">
            <a:spAutoFit/>
          </a:bodyPr>
          <a:lstStyle/>
          <a:p>
            <a:r>
              <a:rPr lang="en-US" dirty="0"/>
              <a:t>John said hello to Sally and Linda and then drove to Bill's house.</a:t>
            </a:r>
          </a:p>
        </p:txBody>
      </p:sp>
      <p:sp>
        <p:nvSpPr>
          <p:cNvPr id="7" name="TextBox 6"/>
          <p:cNvSpPr txBox="1"/>
          <p:nvPr/>
        </p:nvSpPr>
        <p:spPr>
          <a:xfrm>
            <a:off x="7155761" y="1352765"/>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6593541" y="254181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endCxn id="8" idx="0"/>
          </p:cNvCxnSpPr>
          <p:nvPr/>
        </p:nvCxnSpPr>
        <p:spPr>
          <a:xfrm flipH="1">
            <a:off x="7649136" y="2108826"/>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rotWithShape="1">
          <a:blip r:embed="rId2"/>
          <a:srcRect l="34533" t="5115" r="29267" b="69445"/>
          <a:stretch/>
        </p:blipFill>
        <p:spPr>
          <a:xfrm>
            <a:off x="6002739" y="3749981"/>
            <a:ext cx="3278899" cy="1920241"/>
          </a:xfrm>
          <a:prstGeom prst="rect">
            <a:avLst/>
          </a:prstGeom>
        </p:spPr>
      </p:pic>
      <p:cxnSp>
        <p:nvCxnSpPr>
          <p:cNvPr id="11" name="Straight Arrow Connector 10"/>
          <p:cNvCxnSpPr/>
          <p:nvPr/>
        </p:nvCxnSpPr>
        <p:spPr>
          <a:xfrm flipH="1">
            <a:off x="7644650" y="327902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26388" y="2110931"/>
            <a:ext cx="3672592" cy="861774"/>
          </a:xfrm>
          <a:prstGeom prst="rect">
            <a:avLst/>
          </a:prstGeom>
          <a:noFill/>
          <a:ln>
            <a:solidFill>
              <a:schemeClr val="tx1"/>
            </a:solidFill>
          </a:ln>
        </p:spPr>
        <p:txBody>
          <a:bodyPr wrap="square" rtlCol="0">
            <a:spAutoFit/>
          </a:bodyPr>
          <a:lstStyle/>
          <a:p>
            <a:pPr defTabSz="820738"/>
            <a:r>
              <a:rPr lang="pl-PL" sz="1000" dirty="0">
                <a:latin typeface="Courier New" panose="02070309020205020404" pitchFamily="49" charset="0"/>
                <a:cs typeface="Courier New" panose="02070309020205020404" pitchFamily="49" charset="0"/>
              </a:rPr>
              <a:t>lexer grammar MyLexer; </a:t>
            </a:r>
          </a:p>
          <a:p>
            <a:pPr defTabSz="820738"/>
            <a:endParaRPr lang="pl-PL" sz="1000" dirty="0">
              <a:latin typeface="Courier New" panose="02070309020205020404" pitchFamily="49" charset="0"/>
              <a:cs typeface="Courier New" panose="02070309020205020404" pitchFamily="49" charset="0"/>
            </a:endParaRPr>
          </a:p>
          <a:p>
            <a:pPr defTabSz="820738"/>
            <a:r>
              <a:rPr lang="pl-PL" sz="1000" dirty="0">
                <a:latin typeface="Courier New" panose="02070309020205020404" pitchFamily="49" charset="0"/>
                <a:cs typeface="Courier New" panose="02070309020205020404" pitchFamily="49" charset="0"/>
              </a:rPr>
              <a:t>NAME : 'John' | 'Bill' | 'Sally' | 'Linda</a:t>
            </a:r>
            <a:r>
              <a:rPr lang="pl-PL" sz="1000" dirty="0" smtClean="0">
                <a:latin typeface="Courier New" panose="02070309020205020404" pitchFamily="49" charset="0"/>
                <a:cs typeface="Courier New" panose="02070309020205020404" pitchFamily="49" charset="0"/>
              </a:rPr>
              <a:t>'</a:t>
            </a:r>
            <a:r>
              <a:rPr lang="en-US" sz="1000" dirty="0" smtClean="0">
                <a:latin typeface="Courier New" panose="02070309020205020404" pitchFamily="49" charset="0"/>
                <a:cs typeface="Courier New" panose="02070309020205020404" pitchFamily="49" charset="0"/>
              </a:rPr>
              <a:t> ;</a:t>
            </a:r>
          </a:p>
          <a:p>
            <a:pPr defTabSz="820738"/>
            <a:endParaRPr lang="pl-PL" sz="1000" dirty="0">
              <a:latin typeface="Courier New" panose="02070309020205020404" pitchFamily="49" charset="0"/>
              <a:cs typeface="Courier New" panose="02070309020205020404" pitchFamily="49" charset="0"/>
            </a:endParaRPr>
          </a:p>
          <a:p>
            <a:pPr defTabSz="820738"/>
            <a:r>
              <a:rPr lang="pl-PL" sz="1000" dirty="0">
                <a:latin typeface="Courier New" panose="02070309020205020404" pitchFamily="49" charset="0"/>
                <a:cs typeface="Courier New" panose="02070309020205020404" pitchFamily="49" charset="0"/>
              </a:rPr>
              <a:t>STUFF : (.)+? -&gt; skip ;</a:t>
            </a:r>
            <a:endParaRPr lang="en-US" sz="1000" i="1" dirty="0" smtClean="0">
              <a:latin typeface="Courier New" panose="02070309020205020404" pitchFamily="49" charset="0"/>
              <a:cs typeface="Courier New" panose="02070309020205020404" pitchFamily="49" charset="0"/>
            </a:endParaRPr>
          </a:p>
        </p:txBody>
      </p:sp>
      <p:sp>
        <p:nvSpPr>
          <p:cNvPr id="14" name="TextBox 13"/>
          <p:cNvSpPr txBox="1"/>
          <p:nvPr/>
        </p:nvSpPr>
        <p:spPr>
          <a:xfrm>
            <a:off x="1781757" y="3165205"/>
            <a:ext cx="2617223" cy="1169551"/>
          </a:xfrm>
          <a:prstGeom prst="rect">
            <a:avLst/>
          </a:prstGeom>
          <a:noFill/>
          <a:ln>
            <a:solidFill>
              <a:schemeClr val="tx1"/>
            </a:solidFill>
          </a:ln>
        </p:spPr>
        <p:txBody>
          <a:bodyPr wrap="square" rtlCol="0">
            <a:spAutoFit/>
          </a:bodyPr>
          <a:lstStyle/>
          <a:p>
            <a:pPr defTabSz="820738"/>
            <a:r>
              <a:rPr lang="pl-PL" sz="1000" dirty="0">
                <a:latin typeface="Courier New" panose="02070309020205020404" pitchFamily="49" charset="0"/>
                <a:cs typeface="Courier New" panose="02070309020205020404" pitchFamily="49" charset="0"/>
              </a:rPr>
              <a:t>parser grammar MyParser;   </a:t>
            </a:r>
          </a:p>
          <a:p>
            <a:pPr defTabSz="820738"/>
            <a:endParaRPr lang="pl-PL" sz="1000" dirty="0">
              <a:latin typeface="Courier New" panose="02070309020205020404" pitchFamily="49" charset="0"/>
              <a:cs typeface="Courier New" panose="02070309020205020404" pitchFamily="49" charset="0"/>
            </a:endParaRPr>
          </a:p>
          <a:p>
            <a:pPr defTabSz="820738"/>
            <a:r>
              <a:rPr lang="pl-PL" sz="1000" dirty="0">
                <a:latin typeface="Courier New" panose="02070309020205020404" pitchFamily="49" charset="0"/>
                <a:cs typeface="Courier New" panose="02070309020205020404" pitchFamily="49" charset="0"/>
              </a:rPr>
              <a:t>options { tokenVocab=MyLexer; </a:t>
            </a:r>
            <a:r>
              <a:rPr lang="pl-PL" sz="1000" dirty="0" smtClean="0">
                <a:latin typeface="Courier New" panose="02070309020205020404" pitchFamily="49" charset="0"/>
                <a:cs typeface="Courier New" panose="02070309020205020404" pitchFamily="49" charset="0"/>
              </a:rPr>
              <a:t>}</a:t>
            </a:r>
            <a:endParaRPr lang="en-US" sz="1000" dirty="0" smtClean="0">
              <a:latin typeface="Courier New" panose="02070309020205020404" pitchFamily="49" charset="0"/>
              <a:cs typeface="Courier New" panose="02070309020205020404" pitchFamily="49" charset="0"/>
            </a:endParaRPr>
          </a:p>
          <a:p>
            <a:pPr defTabSz="820738"/>
            <a:r>
              <a:rPr lang="pl-PL" sz="1000" dirty="0">
                <a:latin typeface="Courier New" panose="02070309020205020404" pitchFamily="49" charset="0"/>
                <a:cs typeface="Courier New" panose="02070309020205020404" pitchFamily="49" charset="0"/>
              </a:rPr>
              <a:t>	</a:t>
            </a:r>
          </a:p>
          <a:p>
            <a:pPr defTabSz="820738"/>
            <a:r>
              <a:rPr lang="pl-PL" sz="1000" dirty="0">
                <a:latin typeface="Courier New" panose="02070309020205020404" pitchFamily="49" charset="0"/>
                <a:cs typeface="Courier New" panose="02070309020205020404" pitchFamily="49" charset="0"/>
              </a:rPr>
              <a:t>text : name* ;</a:t>
            </a:r>
          </a:p>
          <a:p>
            <a:pPr defTabSz="820738"/>
            <a:endParaRPr lang="pl-PL" sz="1000" dirty="0">
              <a:latin typeface="Courier New" panose="02070309020205020404" pitchFamily="49" charset="0"/>
              <a:cs typeface="Courier New" panose="02070309020205020404" pitchFamily="49" charset="0"/>
            </a:endParaRPr>
          </a:p>
          <a:p>
            <a:pPr defTabSz="820738"/>
            <a:r>
              <a:rPr lang="pl-PL" sz="1000" dirty="0">
                <a:latin typeface="Courier New" panose="02070309020205020404" pitchFamily="49" charset="0"/>
                <a:cs typeface="Courier New" panose="02070309020205020404" pitchFamily="49" charset="0"/>
              </a:rPr>
              <a:t>name : NAME ;</a:t>
            </a:r>
            <a:endParaRPr lang="en-US" sz="1000" i="1" dirty="0" smtClean="0">
              <a:latin typeface="Courier New" panose="02070309020205020404" pitchFamily="49" charset="0"/>
              <a:cs typeface="Courier New" panose="02070309020205020404" pitchFamily="49" charset="0"/>
            </a:endParaRPr>
          </a:p>
        </p:txBody>
      </p:sp>
      <p:cxnSp>
        <p:nvCxnSpPr>
          <p:cNvPr id="3" name="Straight Arrow Connector 2"/>
          <p:cNvCxnSpPr>
            <a:stCxn id="13" idx="3"/>
          </p:cNvCxnSpPr>
          <p:nvPr/>
        </p:nvCxnSpPr>
        <p:spPr>
          <a:xfrm>
            <a:off x="4398980" y="2541818"/>
            <a:ext cx="2194561" cy="187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4" idx="3"/>
          </p:cNvCxnSpPr>
          <p:nvPr/>
        </p:nvCxnSpPr>
        <p:spPr>
          <a:xfrm flipV="1">
            <a:off x="4398980" y="3052593"/>
            <a:ext cx="2194561" cy="697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AutoShape 57"/>
          <p:cNvSpPr>
            <a:spLocks noChangeArrowheads="1"/>
          </p:cNvSpPr>
          <p:nvPr/>
        </p:nvSpPr>
        <p:spPr bwMode="auto">
          <a:xfrm>
            <a:off x="11087423" y="569880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16" name="Text Box 58"/>
          <p:cNvSpPr txBox="1">
            <a:spLocks noChangeArrowheads="1"/>
          </p:cNvSpPr>
          <p:nvPr/>
        </p:nvSpPr>
        <p:spPr bwMode="auto">
          <a:xfrm>
            <a:off x="11185765" y="5841683"/>
            <a:ext cx="8050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Lab15</a:t>
            </a:r>
            <a:endParaRPr lang="en-US" altLang="en-US" sz="1600" dirty="0"/>
          </a:p>
        </p:txBody>
      </p:sp>
    </p:spTree>
    <p:extLst>
      <p:ext uri="{BB962C8B-B14F-4D97-AF65-F5344CB8AC3E}">
        <p14:creationId xmlns:p14="http://schemas.microsoft.com/office/powerpoint/2010/main" val="192643254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 hardcoded the names in the lexer</a:t>
            </a:r>
            <a:endParaRPr lang="en-US" dirty="0"/>
          </a:p>
        </p:txBody>
      </p:sp>
      <p:sp>
        <p:nvSpPr>
          <p:cNvPr id="5" name="TextBox 4"/>
          <p:cNvSpPr txBox="1"/>
          <p:nvPr/>
        </p:nvSpPr>
        <p:spPr>
          <a:xfrm>
            <a:off x="981882" y="2352978"/>
            <a:ext cx="3672592" cy="861774"/>
          </a:xfrm>
          <a:prstGeom prst="rect">
            <a:avLst/>
          </a:prstGeom>
          <a:noFill/>
          <a:ln>
            <a:solidFill>
              <a:schemeClr val="tx1"/>
            </a:solidFill>
          </a:ln>
        </p:spPr>
        <p:txBody>
          <a:bodyPr wrap="square" rtlCol="0">
            <a:spAutoFit/>
          </a:bodyPr>
          <a:lstStyle/>
          <a:p>
            <a:pPr defTabSz="820738"/>
            <a:r>
              <a:rPr lang="pl-PL" sz="1000" dirty="0">
                <a:latin typeface="Courier New" panose="02070309020205020404" pitchFamily="49" charset="0"/>
                <a:cs typeface="Courier New" panose="02070309020205020404" pitchFamily="49" charset="0"/>
              </a:rPr>
              <a:t>lexer grammar MyLexer; </a:t>
            </a:r>
          </a:p>
          <a:p>
            <a:pPr defTabSz="820738"/>
            <a:endParaRPr lang="pl-PL" sz="1000" dirty="0">
              <a:latin typeface="Courier New" panose="02070309020205020404" pitchFamily="49" charset="0"/>
              <a:cs typeface="Courier New" panose="02070309020205020404" pitchFamily="49" charset="0"/>
            </a:endParaRPr>
          </a:p>
          <a:p>
            <a:pPr defTabSz="820738"/>
            <a:r>
              <a:rPr lang="pl-PL" sz="1000" dirty="0">
                <a:latin typeface="Courier New" panose="02070309020205020404" pitchFamily="49" charset="0"/>
                <a:cs typeface="Courier New" panose="02070309020205020404" pitchFamily="49" charset="0"/>
              </a:rPr>
              <a:t>NAME : 'John' | 'Bill' | 'Sally' | 'Linda</a:t>
            </a:r>
            <a:r>
              <a:rPr lang="pl-PL" sz="1000" dirty="0" smtClean="0">
                <a:latin typeface="Courier New" panose="02070309020205020404" pitchFamily="49" charset="0"/>
                <a:cs typeface="Courier New" panose="02070309020205020404" pitchFamily="49" charset="0"/>
              </a:rPr>
              <a:t>'</a:t>
            </a:r>
            <a:r>
              <a:rPr lang="en-US" sz="1000" dirty="0" smtClean="0">
                <a:latin typeface="Courier New" panose="02070309020205020404" pitchFamily="49" charset="0"/>
                <a:cs typeface="Courier New" panose="02070309020205020404" pitchFamily="49" charset="0"/>
              </a:rPr>
              <a:t> ;</a:t>
            </a:r>
          </a:p>
          <a:p>
            <a:pPr defTabSz="820738"/>
            <a:endParaRPr lang="pl-PL" sz="1000" dirty="0">
              <a:latin typeface="Courier New" panose="02070309020205020404" pitchFamily="49" charset="0"/>
              <a:cs typeface="Courier New" panose="02070309020205020404" pitchFamily="49" charset="0"/>
            </a:endParaRPr>
          </a:p>
          <a:p>
            <a:pPr defTabSz="820738"/>
            <a:r>
              <a:rPr lang="pl-PL" sz="1000" dirty="0">
                <a:latin typeface="Courier New" panose="02070309020205020404" pitchFamily="49" charset="0"/>
                <a:cs typeface="Courier New" panose="02070309020205020404" pitchFamily="49" charset="0"/>
              </a:rPr>
              <a:t>STUFF : (.)+? -&gt; skip ;</a:t>
            </a:r>
            <a:endParaRPr lang="en-US" sz="1000" i="1" dirty="0" smtClean="0">
              <a:latin typeface="Courier New" panose="02070309020205020404" pitchFamily="49" charset="0"/>
              <a:cs typeface="Courier New" panose="02070309020205020404" pitchFamily="49" charset="0"/>
            </a:endParaRPr>
          </a:p>
        </p:txBody>
      </p:sp>
      <p:sp>
        <p:nvSpPr>
          <p:cNvPr id="6" name="Right Arrow 5"/>
          <p:cNvSpPr/>
          <p:nvPr/>
        </p:nvSpPr>
        <p:spPr>
          <a:xfrm flipH="1">
            <a:off x="4450976" y="2635947"/>
            <a:ext cx="685800" cy="295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36777" y="2599199"/>
            <a:ext cx="6217024" cy="646331"/>
          </a:xfrm>
          <a:prstGeom prst="rect">
            <a:avLst/>
          </a:prstGeom>
          <a:noFill/>
        </p:spPr>
        <p:txBody>
          <a:bodyPr wrap="square" rtlCol="0">
            <a:spAutoFit/>
          </a:bodyPr>
          <a:lstStyle/>
          <a:p>
            <a:r>
              <a:rPr lang="en-US" dirty="0" smtClean="0"/>
              <a:t>hardcoded names. What if we didn't know the names? How would you write the lexer rules?</a:t>
            </a:r>
            <a:endParaRPr lang="en-US" dirty="0"/>
          </a:p>
        </p:txBody>
      </p:sp>
    </p:spTree>
    <p:extLst>
      <p:ext uri="{BB962C8B-B14F-4D97-AF65-F5344CB8AC3E}">
        <p14:creationId xmlns:p14="http://schemas.microsoft.com/office/powerpoint/2010/main" val="228094416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 hardcoded the names in the lexer</a:t>
            </a:r>
            <a:endParaRPr lang="en-US" dirty="0"/>
          </a:p>
        </p:txBody>
      </p:sp>
      <p:sp>
        <p:nvSpPr>
          <p:cNvPr id="5" name="TextBox 4"/>
          <p:cNvSpPr txBox="1"/>
          <p:nvPr/>
        </p:nvSpPr>
        <p:spPr>
          <a:xfrm>
            <a:off x="981882" y="2352978"/>
            <a:ext cx="3672592" cy="861774"/>
          </a:xfrm>
          <a:prstGeom prst="rect">
            <a:avLst/>
          </a:prstGeom>
          <a:noFill/>
          <a:ln>
            <a:solidFill>
              <a:schemeClr val="tx1"/>
            </a:solidFill>
          </a:ln>
        </p:spPr>
        <p:txBody>
          <a:bodyPr wrap="square" rtlCol="0">
            <a:spAutoFit/>
          </a:bodyPr>
          <a:lstStyle/>
          <a:p>
            <a:pPr defTabSz="820738"/>
            <a:r>
              <a:rPr lang="pl-PL" sz="1000" dirty="0">
                <a:latin typeface="Courier New" panose="02070309020205020404" pitchFamily="49" charset="0"/>
                <a:cs typeface="Courier New" panose="02070309020205020404" pitchFamily="49" charset="0"/>
              </a:rPr>
              <a:t>lexer grammar MyLexer; </a:t>
            </a:r>
          </a:p>
          <a:p>
            <a:pPr defTabSz="820738"/>
            <a:endParaRPr lang="pl-PL" sz="1000" dirty="0">
              <a:latin typeface="Courier New" panose="02070309020205020404" pitchFamily="49" charset="0"/>
              <a:cs typeface="Courier New" panose="02070309020205020404" pitchFamily="49" charset="0"/>
            </a:endParaRPr>
          </a:p>
          <a:p>
            <a:pPr defTabSz="820738"/>
            <a:r>
              <a:rPr lang="pl-PL" sz="1000" dirty="0">
                <a:latin typeface="Courier New" panose="02070309020205020404" pitchFamily="49" charset="0"/>
                <a:cs typeface="Courier New" panose="02070309020205020404" pitchFamily="49" charset="0"/>
              </a:rPr>
              <a:t>NAME : 'John' | 'Bill' | 'Sally' | 'Linda</a:t>
            </a:r>
            <a:r>
              <a:rPr lang="pl-PL" sz="1000" dirty="0" smtClean="0">
                <a:latin typeface="Courier New" panose="02070309020205020404" pitchFamily="49" charset="0"/>
                <a:cs typeface="Courier New" panose="02070309020205020404" pitchFamily="49" charset="0"/>
              </a:rPr>
              <a:t>'</a:t>
            </a:r>
            <a:r>
              <a:rPr lang="en-US" sz="1000" dirty="0" smtClean="0">
                <a:latin typeface="Courier New" panose="02070309020205020404" pitchFamily="49" charset="0"/>
                <a:cs typeface="Courier New" panose="02070309020205020404" pitchFamily="49" charset="0"/>
              </a:rPr>
              <a:t> ;</a:t>
            </a:r>
          </a:p>
          <a:p>
            <a:pPr defTabSz="820738"/>
            <a:endParaRPr lang="pl-PL" sz="1000" dirty="0">
              <a:latin typeface="Courier New" panose="02070309020205020404" pitchFamily="49" charset="0"/>
              <a:cs typeface="Courier New" panose="02070309020205020404" pitchFamily="49" charset="0"/>
            </a:endParaRPr>
          </a:p>
          <a:p>
            <a:pPr defTabSz="820738"/>
            <a:r>
              <a:rPr lang="pl-PL" sz="1000" dirty="0">
                <a:latin typeface="Courier New" panose="02070309020205020404" pitchFamily="49" charset="0"/>
                <a:cs typeface="Courier New" panose="02070309020205020404" pitchFamily="49" charset="0"/>
              </a:rPr>
              <a:t>STUFF : (.)+? -&gt; skip ;</a:t>
            </a:r>
            <a:endParaRPr lang="en-US" sz="1000" i="1" dirty="0" smtClean="0">
              <a:latin typeface="Courier New" panose="02070309020205020404" pitchFamily="49" charset="0"/>
              <a:cs typeface="Courier New" panose="02070309020205020404" pitchFamily="49" charset="0"/>
            </a:endParaRPr>
          </a:p>
        </p:txBody>
      </p:sp>
      <p:sp>
        <p:nvSpPr>
          <p:cNvPr id="6" name="Right Arrow 5"/>
          <p:cNvSpPr/>
          <p:nvPr/>
        </p:nvSpPr>
        <p:spPr>
          <a:xfrm flipH="1">
            <a:off x="4450976" y="2635947"/>
            <a:ext cx="685800" cy="295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36777" y="2599199"/>
            <a:ext cx="6217024" cy="646331"/>
          </a:xfrm>
          <a:prstGeom prst="rect">
            <a:avLst/>
          </a:prstGeom>
          <a:noFill/>
        </p:spPr>
        <p:txBody>
          <a:bodyPr wrap="square" rtlCol="0">
            <a:spAutoFit/>
          </a:bodyPr>
          <a:lstStyle/>
          <a:p>
            <a:r>
              <a:rPr lang="en-US" dirty="0" smtClean="0"/>
              <a:t>hardcoded names. What if we didn't know the names? How would you write the lexer rules?</a:t>
            </a:r>
            <a:endParaRPr lang="en-US" dirty="0"/>
          </a:p>
        </p:txBody>
      </p:sp>
      <p:sp>
        <p:nvSpPr>
          <p:cNvPr id="2" name="TextBox 1"/>
          <p:cNvSpPr txBox="1"/>
          <p:nvPr/>
        </p:nvSpPr>
        <p:spPr>
          <a:xfrm>
            <a:off x="6225988" y="3671047"/>
            <a:ext cx="4935071" cy="2031325"/>
          </a:xfrm>
          <a:prstGeom prst="rect">
            <a:avLst/>
          </a:prstGeom>
          <a:solidFill>
            <a:srgbClr val="FFFF00"/>
          </a:solidFill>
        </p:spPr>
        <p:txBody>
          <a:bodyPr wrap="square" rtlCol="0">
            <a:spAutoFit/>
          </a:bodyPr>
          <a:lstStyle/>
          <a:p>
            <a:r>
              <a:rPr lang="en-US" dirty="0" smtClean="0"/>
              <a:t>Answer: I think it's impossible.</a:t>
            </a:r>
          </a:p>
          <a:p>
            <a:r>
              <a:rPr lang="en-US" dirty="0" smtClean="0"/>
              <a:t>Lesson Learned: when designing a data format think hard about the items that people will want to extract from the data. If people can't create lexer rules to obtain the data, then the application will have to do it, and you've lost much of the benefit of parsing.</a:t>
            </a:r>
            <a:endParaRPr lang="en-US" dirty="0"/>
          </a:p>
        </p:txBody>
      </p:sp>
    </p:spTree>
    <p:extLst>
      <p:ext uri="{BB962C8B-B14F-4D97-AF65-F5344CB8AC3E}">
        <p14:creationId xmlns:p14="http://schemas.microsoft.com/office/powerpoint/2010/main" val="1303636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The Tokens Section</a:t>
            </a:r>
            <a:endParaRPr lang="en-US" dirty="0"/>
          </a:p>
        </p:txBody>
      </p:sp>
    </p:spTree>
    <p:extLst>
      <p:ext uri="{BB962C8B-B14F-4D97-AF65-F5344CB8AC3E}">
        <p14:creationId xmlns:p14="http://schemas.microsoft.com/office/powerpoint/2010/main" val="177075358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6611" y="2716305"/>
            <a:ext cx="1317812" cy="793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tokens { ... }</a:t>
            </a:r>
            <a:endParaRPr lang="en-US" dirty="0"/>
          </a:p>
        </p:txBody>
      </p:sp>
      <p:sp>
        <p:nvSpPr>
          <p:cNvPr id="8" name="TextBox 7"/>
          <p:cNvSpPr txBox="1"/>
          <p:nvPr/>
        </p:nvSpPr>
        <p:spPr>
          <a:xfrm>
            <a:off x="3164683" y="2213623"/>
            <a:ext cx="3128542" cy="2308324"/>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ea typeface="Verdana" panose="020B0604030504040204" pitchFamily="34" charset="0"/>
                <a:cs typeface="Courier New" panose="02070309020205020404" pitchFamily="49" charset="0"/>
              </a:rPr>
              <a:t>lexer grammar </a:t>
            </a:r>
            <a:r>
              <a:rPr lang="en-US" sz="1600" dirty="0" smtClean="0">
                <a:latin typeface="Courier New" panose="02070309020205020404" pitchFamily="49" charset="0"/>
                <a:ea typeface="Verdana" panose="020B0604030504040204" pitchFamily="34" charset="0"/>
                <a:cs typeface="Courier New" panose="02070309020205020404" pitchFamily="49" charset="0"/>
              </a:rPr>
              <a:t>MyLexer </a:t>
            </a:r>
            <a:r>
              <a:rPr lang="en-US" sz="1600" dirty="0">
                <a:latin typeface="Courier New" panose="02070309020205020404" pitchFamily="49" charset="0"/>
                <a:ea typeface="Verdana" panose="020B0604030504040204" pitchFamily="34" charset="0"/>
                <a:cs typeface="Courier New" panose="02070309020205020404" pitchFamily="49" charset="0"/>
              </a:rPr>
              <a:t>;</a:t>
            </a:r>
          </a:p>
          <a:p>
            <a:pPr defTabSz="820738"/>
            <a:endParaRPr lang="en-US" sz="16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600" dirty="0">
                <a:latin typeface="Courier New" panose="02070309020205020404" pitchFamily="49" charset="0"/>
                <a:ea typeface="Verdana" panose="020B0604030504040204" pitchFamily="34" charset="0"/>
                <a:cs typeface="Courier New" panose="02070309020205020404" pitchFamily="49" charset="0"/>
              </a:rPr>
              <a:t>tokens {</a:t>
            </a:r>
          </a:p>
          <a:p>
            <a:pPr defTabSz="820738"/>
            <a:r>
              <a:rPr lang="en-US" sz="1600" dirty="0">
                <a:latin typeface="Courier New" panose="02070309020205020404" pitchFamily="49" charset="0"/>
                <a:ea typeface="Verdana" panose="020B0604030504040204" pitchFamily="34" charset="0"/>
                <a:cs typeface="Courier New" panose="02070309020205020404" pitchFamily="49" charset="0"/>
              </a:rPr>
              <a:t>   </a:t>
            </a:r>
            <a:r>
              <a:rPr lang="en-US" sz="1600" dirty="0" smtClean="0">
                <a:latin typeface="Courier New" panose="02070309020205020404" pitchFamily="49" charset="0"/>
                <a:ea typeface="Verdana" panose="020B0604030504040204" pitchFamily="34" charset="0"/>
                <a:cs typeface="Courier New" panose="02070309020205020404" pitchFamily="49" charset="0"/>
              </a:rPr>
              <a:t>STRING</a:t>
            </a:r>
            <a:endParaRPr lang="en-US" sz="16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600" dirty="0" smtClean="0">
                <a:latin typeface="Courier New" panose="02070309020205020404" pitchFamily="49" charset="0"/>
                <a:ea typeface="Verdana" panose="020B0604030504040204" pitchFamily="34" charset="0"/>
                <a:cs typeface="Courier New" panose="02070309020205020404" pitchFamily="49" charset="0"/>
              </a:rPr>
              <a:t>}</a:t>
            </a:r>
            <a:endParaRPr lang="pl-PL" sz="1600" dirty="0">
              <a:latin typeface="Courier New" panose="02070309020205020404" pitchFamily="49" charset="0"/>
              <a:ea typeface="Verdana" panose="020B0604030504040204" pitchFamily="34" charset="0"/>
              <a:cs typeface="Courier New" panose="02070309020205020404" pitchFamily="49" charset="0"/>
            </a:endParaRPr>
          </a:p>
          <a:p>
            <a:pPr defTabSz="820738"/>
            <a:endParaRPr lang="pl-PL" sz="16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pl-PL" sz="1600" dirty="0">
                <a:latin typeface="Courier New" panose="02070309020205020404" pitchFamily="49" charset="0"/>
                <a:ea typeface="Verdana" panose="020B0604030504040204" pitchFamily="34" charset="0"/>
                <a:cs typeface="Courier New" panose="02070309020205020404" pitchFamily="49" charset="0"/>
              </a:rPr>
              <a:t>ID : [a-zA-Z]+ ;</a:t>
            </a:r>
          </a:p>
          <a:p>
            <a:pPr defTabSz="820738"/>
            <a:endParaRPr lang="pl-PL" sz="16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pl-PL" sz="1600" dirty="0">
                <a:latin typeface="Courier New" panose="02070309020205020404" pitchFamily="49" charset="0"/>
                <a:ea typeface="Verdana" panose="020B0604030504040204" pitchFamily="34" charset="0"/>
                <a:cs typeface="Courier New" panose="02070309020205020404" pitchFamily="49" charset="0"/>
              </a:rPr>
              <a:t>WS : [ \r\n] -&gt; skip ;</a:t>
            </a:r>
            <a:endParaRPr lang="en-US" sz="1600" i="1" dirty="0" smtClean="0">
              <a:latin typeface="Courier New" panose="02070309020205020404" pitchFamily="49" charset="0"/>
              <a:ea typeface="Verdana" panose="020B0604030504040204" pitchFamily="34" charset="0"/>
              <a:cs typeface="Courier New" panose="02070309020205020404" pitchFamily="49" charset="0"/>
            </a:endParaRPr>
          </a:p>
        </p:txBody>
      </p:sp>
      <p:sp>
        <p:nvSpPr>
          <p:cNvPr id="10" name="Left Brace 9"/>
          <p:cNvSpPr/>
          <p:nvPr/>
        </p:nvSpPr>
        <p:spPr>
          <a:xfrm>
            <a:off x="2835017" y="2729752"/>
            <a:ext cx="201706" cy="793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31018" y="2930585"/>
            <a:ext cx="2294964" cy="646331"/>
          </a:xfrm>
          <a:prstGeom prst="rect">
            <a:avLst/>
          </a:prstGeom>
          <a:noFill/>
        </p:spPr>
        <p:txBody>
          <a:bodyPr wrap="square" rtlCol="0">
            <a:spAutoFit/>
          </a:bodyPr>
          <a:lstStyle/>
          <a:p>
            <a:r>
              <a:rPr lang="en-US" dirty="0" smtClean="0"/>
              <a:t>This is how to define a new token type.</a:t>
            </a:r>
            <a:endParaRPr lang="en-US" dirty="0"/>
          </a:p>
        </p:txBody>
      </p:sp>
    </p:spTree>
    <p:extLst>
      <p:ext uri="{BB962C8B-B14F-4D97-AF65-F5344CB8AC3E}">
        <p14:creationId xmlns:p14="http://schemas.microsoft.com/office/powerpoint/2010/main" val="97049313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and syntax</a:t>
            </a:r>
            <a:endParaRPr lang="en-US" dirty="0"/>
          </a:p>
        </p:txBody>
      </p:sp>
      <p:sp>
        <p:nvSpPr>
          <p:cNvPr id="4" name="Content Placeholder 3"/>
          <p:cNvSpPr>
            <a:spLocks noGrp="1"/>
          </p:cNvSpPr>
          <p:nvPr>
            <p:ph idx="1"/>
          </p:nvPr>
        </p:nvSpPr>
        <p:spPr>
          <a:xfrm>
            <a:off x="838200" y="1825625"/>
            <a:ext cx="10515600" cy="1495799"/>
          </a:xfrm>
        </p:spPr>
        <p:txBody>
          <a:bodyPr/>
          <a:lstStyle/>
          <a:p>
            <a:r>
              <a:rPr lang="en-US" dirty="0"/>
              <a:t>The purpose of the </a:t>
            </a:r>
            <a:r>
              <a:rPr lang="en-US" b="1" dirty="0">
                <a:latin typeface="Courier New" panose="02070309020205020404" pitchFamily="49" charset="0"/>
                <a:cs typeface="Courier New" panose="02070309020205020404" pitchFamily="49" charset="0"/>
              </a:rPr>
              <a:t>tokens</a:t>
            </a:r>
            <a:r>
              <a:rPr lang="en-US" dirty="0"/>
              <a:t> section is to define token types needed by a grammar for which there is no associated lexical rule. </a:t>
            </a:r>
            <a:endParaRPr lang="en-US" dirty="0" smtClean="0"/>
          </a:p>
          <a:p>
            <a:r>
              <a:rPr lang="en-US" dirty="0" smtClean="0"/>
              <a:t>The syntax </a:t>
            </a:r>
            <a:r>
              <a:rPr lang="en-US" dirty="0"/>
              <a:t>is:</a:t>
            </a:r>
          </a:p>
        </p:txBody>
      </p:sp>
      <p:sp>
        <p:nvSpPr>
          <p:cNvPr id="5" name="Rectangle 4"/>
          <p:cNvSpPr/>
          <p:nvPr/>
        </p:nvSpPr>
        <p:spPr>
          <a:xfrm>
            <a:off x="2257269" y="3567063"/>
            <a:ext cx="5538952" cy="646331"/>
          </a:xfrm>
          <a:prstGeom prst="rect">
            <a:avLst/>
          </a:prstGeom>
        </p:spPr>
        <p:txBody>
          <a:bodyPr wrap="none">
            <a:spAutoFit/>
          </a:bodyPr>
          <a:lstStyle/>
          <a:p>
            <a:r>
              <a:rPr lang="en-US" sz="3600" dirty="0"/>
              <a:t>tokens { Token1, ..., </a:t>
            </a:r>
            <a:r>
              <a:rPr lang="en-US" sz="3600" dirty="0" err="1"/>
              <a:t>TokenN</a:t>
            </a:r>
            <a:r>
              <a:rPr lang="en-US" sz="3600" dirty="0"/>
              <a:t> }</a:t>
            </a:r>
          </a:p>
        </p:txBody>
      </p:sp>
      <p:sp>
        <p:nvSpPr>
          <p:cNvPr id="6" name="Rectangle 5"/>
          <p:cNvSpPr/>
          <p:nvPr/>
        </p:nvSpPr>
        <p:spPr>
          <a:xfrm>
            <a:off x="838200" y="5728012"/>
            <a:ext cx="10515600" cy="369332"/>
          </a:xfrm>
          <a:prstGeom prst="rect">
            <a:avLst/>
          </a:prstGeom>
        </p:spPr>
        <p:txBody>
          <a:bodyPr wrap="square">
            <a:spAutoFit/>
          </a:bodyPr>
          <a:lstStyle/>
          <a:p>
            <a:r>
              <a:rPr lang="en-US" dirty="0">
                <a:hlinkClick r:id="rId2"/>
              </a:rPr>
              <a:t>https://</a:t>
            </a:r>
            <a:r>
              <a:rPr lang="en-US" dirty="0" smtClean="0">
                <a:hlinkClick r:id="rId2"/>
              </a:rPr>
              <a:t>theantlrguy.atlassian.net/wiki/display/ANTLR4/Grammar+Structure#GrammarStructure-TokensSection</a:t>
            </a:r>
            <a:r>
              <a:rPr lang="en-US" dirty="0" smtClean="0"/>
              <a:t> </a:t>
            </a:r>
            <a:endParaRPr lang="en-US" dirty="0"/>
          </a:p>
        </p:txBody>
      </p:sp>
    </p:spTree>
    <p:extLst>
      <p:ext uri="{BB962C8B-B14F-4D97-AF65-F5344CB8AC3E}">
        <p14:creationId xmlns:p14="http://schemas.microsoft.com/office/powerpoint/2010/main" val="680609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t>
            </a:r>
            <a:r>
              <a:rPr lang="en-US" dirty="0" smtClean="0"/>
              <a:t>ur first parser (cont.)</a:t>
            </a:r>
            <a:endParaRPr lang="en-US" dirty="0"/>
          </a:p>
        </p:txBody>
      </p:sp>
      <p:sp>
        <p:nvSpPr>
          <p:cNvPr id="4" name="Content Placeholder 3"/>
          <p:cNvSpPr>
            <a:spLocks noGrp="1"/>
          </p:cNvSpPr>
          <p:nvPr>
            <p:ph idx="1"/>
          </p:nvPr>
        </p:nvSpPr>
        <p:spPr>
          <a:xfrm>
            <a:off x="838200" y="1825625"/>
            <a:ext cx="10515600" cy="2342963"/>
          </a:xfrm>
        </p:spPr>
        <p:txBody>
          <a:bodyPr/>
          <a:lstStyle/>
          <a:p>
            <a:pPr marL="0" indent="0">
              <a:buNone/>
            </a:pPr>
            <a:r>
              <a:rPr lang="en-US" dirty="0" smtClean="0"/>
              <a:t>The lexer grammar should break the input into two tokens: </a:t>
            </a:r>
            <a:br>
              <a:rPr lang="en-US" dirty="0" smtClean="0"/>
            </a:br>
            <a:r>
              <a:rPr lang="en-US" dirty="0" smtClean="0"/>
              <a:t>	(1) The greeting (Hello or Greetings), and </a:t>
            </a:r>
            <a:br>
              <a:rPr lang="en-US" dirty="0" smtClean="0"/>
            </a:br>
            <a:r>
              <a:rPr lang="en-US" dirty="0" smtClean="0"/>
              <a:t>	(2) The name of the person.</a:t>
            </a:r>
          </a:p>
          <a:p>
            <a:pPr marL="0" indent="0">
              <a:buNone/>
            </a:pPr>
            <a:r>
              <a:rPr lang="en-US" dirty="0" smtClean="0"/>
              <a:t>The parser grammar should structure the tokens as shown by the below graphic (the input is: Hello Roger):</a:t>
            </a:r>
            <a:endParaRPr lang="en-US" dirty="0"/>
          </a:p>
        </p:txBody>
      </p:sp>
      <p:pic>
        <p:nvPicPr>
          <p:cNvPr id="5" name="Picture 4"/>
          <p:cNvPicPr>
            <a:picLocks noChangeAspect="1"/>
          </p:cNvPicPr>
          <p:nvPr/>
        </p:nvPicPr>
        <p:blipFill rotWithShape="1">
          <a:blip r:embed="rId2"/>
          <a:srcRect l="34628" t="5389" r="48431" b="80211"/>
          <a:stretch/>
        </p:blipFill>
        <p:spPr>
          <a:xfrm>
            <a:off x="4007223" y="4303525"/>
            <a:ext cx="2884920" cy="2043487"/>
          </a:xfrm>
          <a:prstGeom prst="rect">
            <a:avLst/>
          </a:prstGeom>
        </p:spPr>
      </p:pic>
      <p:sp>
        <p:nvSpPr>
          <p:cNvPr id="2" name="TextBox 1"/>
          <p:cNvSpPr txBox="1"/>
          <p:nvPr/>
        </p:nvSpPr>
        <p:spPr>
          <a:xfrm>
            <a:off x="8135471" y="5513294"/>
            <a:ext cx="3446585" cy="923330"/>
          </a:xfrm>
          <a:prstGeom prst="rect">
            <a:avLst/>
          </a:prstGeom>
          <a:noFill/>
        </p:spPr>
        <p:txBody>
          <a:bodyPr wrap="none" rtlCol="0">
            <a:spAutoFit/>
          </a:bodyPr>
          <a:lstStyle/>
          <a:p>
            <a:r>
              <a:rPr lang="en-US" dirty="0" smtClean="0"/>
              <a:t>See:</a:t>
            </a:r>
          </a:p>
          <a:p>
            <a:r>
              <a:rPr lang="en-US" dirty="0" smtClean="0"/>
              <a:t>          java-examples/example01</a:t>
            </a:r>
          </a:p>
          <a:p>
            <a:r>
              <a:rPr lang="en-US" dirty="0"/>
              <a:t> </a:t>
            </a:r>
            <a:r>
              <a:rPr lang="en-US" dirty="0" smtClean="0"/>
              <a:t>         python-examples/example01</a:t>
            </a:r>
            <a:endParaRPr lang="en-US" dirty="0"/>
          </a:p>
        </p:txBody>
      </p:sp>
    </p:spTree>
    <p:extLst>
      <p:ext uri="{BB962C8B-B14F-4D97-AF65-F5344CB8AC3E}">
        <p14:creationId xmlns:p14="http://schemas.microsoft.com/office/powerpoint/2010/main" val="222992106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0218" y="526916"/>
            <a:ext cx="3128542" cy="1815882"/>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ea typeface="Verdana" panose="020B0604030504040204" pitchFamily="34" charset="0"/>
                <a:cs typeface="Courier New" panose="02070309020205020404" pitchFamily="49" charset="0"/>
              </a:rPr>
              <a:t>lexer grammar </a:t>
            </a:r>
            <a:r>
              <a:rPr lang="en-US" sz="1600" dirty="0" smtClean="0">
                <a:latin typeface="Courier New" panose="02070309020205020404" pitchFamily="49" charset="0"/>
                <a:ea typeface="Verdana" panose="020B0604030504040204" pitchFamily="34" charset="0"/>
                <a:cs typeface="Courier New" panose="02070309020205020404" pitchFamily="49" charset="0"/>
              </a:rPr>
              <a:t>MyLexer </a:t>
            </a:r>
            <a:r>
              <a:rPr lang="en-US" sz="1600" dirty="0">
                <a:latin typeface="Courier New" panose="02070309020205020404" pitchFamily="49" charset="0"/>
                <a:ea typeface="Verdana" panose="020B0604030504040204" pitchFamily="34" charset="0"/>
                <a:cs typeface="Courier New" panose="02070309020205020404" pitchFamily="49" charset="0"/>
              </a:rPr>
              <a:t>;</a:t>
            </a:r>
          </a:p>
          <a:p>
            <a:pPr defTabSz="820738"/>
            <a:endParaRPr lang="en-US" sz="16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600" dirty="0">
                <a:latin typeface="Courier New" panose="02070309020205020404" pitchFamily="49" charset="0"/>
                <a:ea typeface="Verdana" panose="020B0604030504040204" pitchFamily="34" charset="0"/>
                <a:cs typeface="Courier New" panose="02070309020205020404" pitchFamily="49" charset="0"/>
              </a:rPr>
              <a:t>tokens </a:t>
            </a:r>
            <a:r>
              <a:rPr lang="en-US" sz="1600" dirty="0" smtClean="0">
                <a:latin typeface="Courier New" panose="02070309020205020404" pitchFamily="49" charset="0"/>
                <a:ea typeface="Verdana" panose="020B0604030504040204" pitchFamily="34" charset="0"/>
                <a:cs typeface="Courier New" panose="02070309020205020404" pitchFamily="49" charset="0"/>
              </a:rPr>
              <a:t>{ STRING</a:t>
            </a:r>
            <a:r>
              <a:rPr lang="en-US" sz="1600" dirty="0">
                <a:latin typeface="Courier New" panose="02070309020205020404" pitchFamily="49" charset="0"/>
                <a:ea typeface="Verdana" panose="020B0604030504040204" pitchFamily="34" charset="0"/>
                <a:cs typeface="Courier New" panose="02070309020205020404" pitchFamily="49" charset="0"/>
              </a:rPr>
              <a:t> </a:t>
            </a:r>
            <a:r>
              <a:rPr lang="en-US" sz="1600" dirty="0" smtClean="0">
                <a:latin typeface="Courier New" panose="02070309020205020404" pitchFamily="49" charset="0"/>
                <a:ea typeface="Verdana" panose="020B0604030504040204" pitchFamily="34" charset="0"/>
                <a:cs typeface="Courier New" panose="02070309020205020404" pitchFamily="49" charset="0"/>
              </a:rPr>
              <a:t>}</a:t>
            </a:r>
            <a:endParaRPr lang="pl-PL" sz="1600" dirty="0">
              <a:latin typeface="Courier New" panose="02070309020205020404" pitchFamily="49" charset="0"/>
              <a:ea typeface="Verdana" panose="020B0604030504040204" pitchFamily="34" charset="0"/>
              <a:cs typeface="Courier New" panose="02070309020205020404" pitchFamily="49" charset="0"/>
            </a:endParaRPr>
          </a:p>
          <a:p>
            <a:pPr defTabSz="820738"/>
            <a:endParaRPr lang="pl-PL" sz="16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pl-PL" sz="1600" dirty="0">
                <a:latin typeface="Courier New" panose="02070309020205020404" pitchFamily="49" charset="0"/>
                <a:ea typeface="Verdana" panose="020B0604030504040204" pitchFamily="34" charset="0"/>
                <a:cs typeface="Courier New" panose="02070309020205020404" pitchFamily="49" charset="0"/>
              </a:rPr>
              <a:t>ID : [a-zA-Z]+ ;</a:t>
            </a:r>
          </a:p>
          <a:p>
            <a:pPr defTabSz="820738"/>
            <a:endParaRPr lang="pl-PL" sz="16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pl-PL" sz="1600" dirty="0">
                <a:latin typeface="Courier New" panose="02070309020205020404" pitchFamily="49" charset="0"/>
                <a:ea typeface="Verdana" panose="020B0604030504040204" pitchFamily="34" charset="0"/>
                <a:cs typeface="Courier New" panose="02070309020205020404" pitchFamily="49" charset="0"/>
              </a:rPr>
              <a:t>WS : [ \r\n] -&gt; skip ;</a:t>
            </a:r>
            <a:endParaRPr lang="en-US" sz="1600" i="1" dirty="0" smtClean="0">
              <a:latin typeface="Courier New" panose="02070309020205020404" pitchFamily="49" charset="0"/>
              <a:ea typeface="Verdana" panose="020B0604030504040204" pitchFamily="34" charset="0"/>
              <a:cs typeface="Courier New" panose="02070309020205020404" pitchFamily="49" charset="0"/>
            </a:endParaRPr>
          </a:p>
        </p:txBody>
      </p:sp>
      <p:cxnSp>
        <p:nvCxnSpPr>
          <p:cNvPr id="6" name="Straight Arrow Connector 5"/>
          <p:cNvCxnSpPr/>
          <p:nvPr/>
        </p:nvCxnSpPr>
        <p:spPr>
          <a:xfrm>
            <a:off x="5654489" y="2344205"/>
            <a:ext cx="4411" cy="960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383742" y="3307976"/>
            <a:ext cx="2541494" cy="65890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ANTLR</a:t>
            </a:r>
            <a:endParaRPr lang="en-US" sz="3600" dirty="0">
              <a:solidFill>
                <a:schemeClr val="tx1"/>
              </a:solidFill>
            </a:endParaRPr>
          </a:p>
        </p:txBody>
      </p:sp>
      <p:sp>
        <p:nvSpPr>
          <p:cNvPr id="8" name="Folded Corner 7"/>
          <p:cNvSpPr/>
          <p:nvPr/>
        </p:nvSpPr>
        <p:spPr>
          <a:xfrm>
            <a:off x="4901454" y="4743076"/>
            <a:ext cx="1506070" cy="1119841"/>
          </a:xfrm>
          <a:prstGeom prst="foldedCorne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STRING=1</a:t>
            </a:r>
          </a:p>
          <a:p>
            <a:r>
              <a:rPr lang="en-US" dirty="0">
                <a:solidFill>
                  <a:schemeClr val="tx1"/>
                </a:solidFill>
              </a:rPr>
              <a:t>ID=2</a:t>
            </a:r>
          </a:p>
          <a:p>
            <a:r>
              <a:rPr lang="en-US" dirty="0">
                <a:solidFill>
                  <a:schemeClr val="tx1"/>
                </a:solidFill>
              </a:rPr>
              <a:t>WS=3</a:t>
            </a:r>
          </a:p>
        </p:txBody>
      </p:sp>
      <p:cxnSp>
        <p:nvCxnSpPr>
          <p:cNvPr id="9" name="Straight Arrow Connector 8"/>
          <p:cNvCxnSpPr/>
          <p:nvPr/>
        </p:nvCxnSpPr>
        <p:spPr>
          <a:xfrm>
            <a:off x="5654489" y="3966882"/>
            <a:ext cx="4411" cy="776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26112" y="5862917"/>
            <a:ext cx="1673600" cy="369332"/>
          </a:xfrm>
          <a:prstGeom prst="rect">
            <a:avLst/>
          </a:prstGeom>
          <a:noFill/>
        </p:spPr>
        <p:txBody>
          <a:bodyPr wrap="none" rtlCol="0">
            <a:spAutoFit/>
          </a:bodyPr>
          <a:lstStyle/>
          <a:p>
            <a:r>
              <a:rPr lang="en-US" b="1" dirty="0" err="1" smtClean="0"/>
              <a:t>MyLexer.tokens</a:t>
            </a:r>
            <a:endParaRPr lang="en-US" b="1" dirty="0"/>
          </a:p>
        </p:txBody>
      </p:sp>
      <p:sp>
        <p:nvSpPr>
          <p:cNvPr id="12" name="TextBox 11"/>
          <p:cNvSpPr txBox="1"/>
          <p:nvPr/>
        </p:nvSpPr>
        <p:spPr>
          <a:xfrm>
            <a:off x="4854237" y="6370748"/>
            <a:ext cx="1600503" cy="369332"/>
          </a:xfrm>
          <a:prstGeom prst="rect">
            <a:avLst/>
          </a:prstGeom>
          <a:noFill/>
        </p:spPr>
        <p:txBody>
          <a:bodyPr wrap="none" rtlCol="0">
            <a:spAutoFit/>
          </a:bodyPr>
          <a:lstStyle/>
          <a:p>
            <a:r>
              <a:rPr lang="en-US" dirty="0" smtClean="0"/>
              <a:t>See example28</a:t>
            </a:r>
            <a:endParaRPr lang="en-US" dirty="0"/>
          </a:p>
        </p:txBody>
      </p:sp>
      <p:sp>
        <p:nvSpPr>
          <p:cNvPr id="2" name="TextBox 1"/>
          <p:cNvSpPr txBox="1"/>
          <p:nvPr/>
        </p:nvSpPr>
        <p:spPr>
          <a:xfrm>
            <a:off x="8108577" y="6047583"/>
            <a:ext cx="3361764" cy="646331"/>
          </a:xfrm>
          <a:prstGeom prst="rect">
            <a:avLst/>
          </a:prstGeom>
          <a:noFill/>
        </p:spPr>
        <p:txBody>
          <a:bodyPr wrap="square" rtlCol="0">
            <a:spAutoFit/>
          </a:bodyPr>
          <a:lstStyle/>
          <a:p>
            <a:r>
              <a:rPr lang="en-US" dirty="0" smtClean="0"/>
              <a:t>See next section for a good </a:t>
            </a:r>
          </a:p>
          <a:p>
            <a:r>
              <a:rPr lang="en-US" dirty="0" smtClean="0"/>
              <a:t>use case for the tokens section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93219292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Lexer command: type()</a:t>
            </a:r>
            <a:endParaRPr lang="en-US" dirty="0"/>
          </a:p>
        </p:txBody>
      </p:sp>
    </p:spTree>
    <p:extLst>
      <p:ext uri="{BB962C8B-B14F-4D97-AF65-F5344CB8AC3E}">
        <p14:creationId xmlns:p14="http://schemas.microsoft.com/office/powerpoint/2010/main" val="395246535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token type for two different inputs</a:t>
            </a:r>
            <a:endParaRPr lang="en-US" dirty="0"/>
          </a:p>
        </p:txBody>
      </p:sp>
      <p:sp>
        <p:nvSpPr>
          <p:cNvPr id="3" name="Content Placeholder 2"/>
          <p:cNvSpPr>
            <a:spLocks noGrp="1"/>
          </p:cNvSpPr>
          <p:nvPr>
            <p:ph idx="1"/>
          </p:nvPr>
        </p:nvSpPr>
        <p:spPr>
          <a:xfrm>
            <a:off x="838200" y="1825625"/>
            <a:ext cx="10515600" cy="2450540"/>
          </a:xfrm>
        </p:spPr>
        <p:txBody>
          <a:bodyPr/>
          <a:lstStyle/>
          <a:p>
            <a:pPr marL="0" indent="0">
              <a:buNone/>
            </a:pPr>
            <a:r>
              <a:rPr lang="en-US" dirty="0" smtClean="0"/>
              <a:t>Problem: The input contains some strings delimited by single quotes and other strings delimited by double quotes. The parser doesn't care about how the strings are delimited, it just wants to receive STRING tokens. </a:t>
            </a:r>
            <a:r>
              <a:rPr lang="en-US" dirty="0"/>
              <a:t>Y</a:t>
            </a:r>
            <a:r>
              <a:rPr lang="en-US" dirty="0" smtClean="0"/>
              <a:t>ou are to create lexer rules that send STRING tokens up to the parser, regardless of how the strings are delimited.</a:t>
            </a:r>
            <a:endParaRPr lang="en-US" dirty="0"/>
          </a:p>
        </p:txBody>
      </p:sp>
      <p:sp>
        <p:nvSpPr>
          <p:cNvPr id="4" name="Rectangle 3"/>
          <p:cNvSpPr/>
          <p:nvPr/>
        </p:nvSpPr>
        <p:spPr>
          <a:xfrm>
            <a:off x="2997455" y="5164544"/>
            <a:ext cx="3098545" cy="646331"/>
          </a:xfrm>
          <a:prstGeom prst="rect">
            <a:avLst/>
          </a:prstGeom>
          <a:ln>
            <a:solidFill>
              <a:schemeClr val="bg1">
                <a:lumMod val="65000"/>
              </a:schemeClr>
            </a:solidFill>
          </a:ln>
        </p:spPr>
        <p:txBody>
          <a:bodyPr wrap="square">
            <a:spAutoFit/>
          </a:bodyPr>
          <a:lstStyle/>
          <a:p>
            <a:r>
              <a:rPr lang="en-US" sz="3600" dirty="0"/>
              <a:t>"Hello"  'World'</a:t>
            </a:r>
          </a:p>
        </p:txBody>
      </p:sp>
      <p:sp>
        <p:nvSpPr>
          <p:cNvPr id="5" name="TextBox 4"/>
          <p:cNvSpPr txBox="1"/>
          <p:nvPr/>
        </p:nvSpPr>
        <p:spPr>
          <a:xfrm>
            <a:off x="3920241" y="4743220"/>
            <a:ext cx="1252972" cy="461665"/>
          </a:xfrm>
          <a:prstGeom prst="rect">
            <a:avLst/>
          </a:prstGeom>
          <a:noFill/>
        </p:spPr>
        <p:txBody>
          <a:bodyPr wrap="none" rtlCol="0">
            <a:spAutoFit/>
          </a:bodyPr>
          <a:lstStyle/>
          <a:p>
            <a:r>
              <a:rPr lang="en-US" sz="2400" dirty="0" smtClean="0"/>
              <a:t>input.txt</a:t>
            </a:r>
            <a:endParaRPr lang="en-US" sz="2400" dirty="0"/>
          </a:p>
        </p:txBody>
      </p:sp>
    </p:spTree>
    <p:extLst>
      <p:ext uri="{BB962C8B-B14F-4D97-AF65-F5344CB8AC3E}">
        <p14:creationId xmlns:p14="http://schemas.microsoft.com/office/powerpoint/2010/main" val="365414281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lexer grammar</a:t>
            </a:r>
          </a:p>
        </p:txBody>
      </p:sp>
      <p:sp>
        <p:nvSpPr>
          <p:cNvPr id="5" name="TextBox 4"/>
          <p:cNvSpPr txBox="1"/>
          <p:nvPr/>
        </p:nvSpPr>
        <p:spPr>
          <a:xfrm>
            <a:off x="2115812" y="2334646"/>
            <a:ext cx="4553929" cy="2031325"/>
          </a:xfrm>
          <a:prstGeom prst="rect">
            <a:avLst/>
          </a:prstGeom>
          <a:noFill/>
          <a:ln>
            <a:solidFill>
              <a:schemeClr val="tx1"/>
            </a:solidFill>
          </a:ln>
        </p:spPr>
        <p:txBody>
          <a:bodyPr wrap="square" rtlCol="0">
            <a:spAutoFit/>
          </a:bodyPr>
          <a:lstStyle/>
          <a:p>
            <a:pPr defTabSz="820738"/>
            <a:r>
              <a:rPr lang="en-US" sz="1400" dirty="0">
                <a:latin typeface="Verdana" panose="020B0604030504040204" pitchFamily="34" charset="0"/>
                <a:ea typeface="Verdana" panose="020B0604030504040204" pitchFamily="34" charset="0"/>
                <a:cs typeface="Verdana" panose="020B0604030504040204" pitchFamily="34" charset="0"/>
              </a:rPr>
              <a:t>lexer grammar </a:t>
            </a:r>
            <a:r>
              <a:rPr lang="en-US" sz="1400" dirty="0" smtClean="0">
                <a:latin typeface="Verdana" panose="020B0604030504040204" pitchFamily="34" charset="0"/>
                <a:ea typeface="Verdana" panose="020B0604030504040204" pitchFamily="34" charset="0"/>
                <a:cs typeface="Verdana" panose="020B0604030504040204" pitchFamily="34" charset="0"/>
              </a:rPr>
              <a:t>MyLexer </a:t>
            </a:r>
            <a:r>
              <a:rPr lang="en-US" sz="1400" dirty="0">
                <a:latin typeface="Verdana" panose="020B0604030504040204" pitchFamily="34" charset="0"/>
                <a:ea typeface="Verdana" panose="020B0604030504040204" pitchFamily="34" charset="0"/>
                <a:cs typeface="Verdana" panose="020B0604030504040204" pitchFamily="34" charset="0"/>
              </a:rPr>
              <a:t>;</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tokens { 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DOUBLE : '"' .*? '"' 	-&gt; type(STRING)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SINGLE : '\'' .*? '\'' 	-&gt; type(STRING)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WS : [ \r\n\t]+ 		-&gt; skip ;</a:t>
            </a:r>
            <a:endParaRPr lang="en-US" sz="1400" i="1"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14346563"/>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15812" y="2756647"/>
            <a:ext cx="4553929" cy="2958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15812" y="2334646"/>
            <a:ext cx="4553929" cy="2031325"/>
          </a:xfrm>
          <a:prstGeom prst="rect">
            <a:avLst/>
          </a:prstGeom>
          <a:noFill/>
          <a:ln>
            <a:solidFill>
              <a:schemeClr val="tx1"/>
            </a:solidFill>
          </a:ln>
        </p:spPr>
        <p:txBody>
          <a:bodyPr wrap="square" rtlCol="0">
            <a:spAutoFit/>
          </a:bodyPr>
          <a:lstStyle/>
          <a:p>
            <a:pPr defTabSz="820738"/>
            <a:r>
              <a:rPr lang="en-US" sz="1400" dirty="0">
                <a:latin typeface="Verdana" panose="020B0604030504040204" pitchFamily="34" charset="0"/>
                <a:ea typeface="Verdana" panose="020B0604030504040204" pitchFamily="34" charset="0"/>
                <a:cs typeface="Verdana" panose="020B0604030504040204" pitchFamily="34" charset="0"/>
              </a:rPr>
              <a:t>lexer grammar </a:t>
            </a:r>
            <a:r>
              <a:rPr lang="en-US" sz="1400" dirty="0" smtClean="0">
                <a:latin typeface="Verdana" panose="020B0604030504040204" pitchFamily="34" charset="0"/>
                <a:ea typeface="Verdana" panose="020B0604030504040204" pitchFamily="34" charset="0"/>
                <a:cs typeface="Verdana" panose="020B0604030504040204" pitchFamily="34" charset="0"/>
              </a:rPr>
              <a:t>MyLexer </a:t>
            </a:r>
            <a:r>
              <a:rPr lang="en-US" sz="1400" dirty="0">
                <a:latin typeface="Verdana" panose="020B0604030504040204" pitchFamily="34" charset="0"/>
                <a:ea typeface="Verdana" panose="020B0604030504040204" pitchFamily="34" charset="0"/>
                <a:cs typeface="Verdana" panose="020B0604030504040204" pitchFamily="34" charset="0"/>
              </a:rPr>
              <a:t>;</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tokens { 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DOUBLE : '"' .*? '"' 	-&gt; type(STRING)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SINGLE : '\'' .*? '\'' 	-&gt; type(STRING)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WS : [ \r\n\t]+ 		-&gt; skip ;</a:t>
            </a:r>
            <a:endParaRPr lang="en-US" sz="1400" i="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94589" y="2702859"/>
            <a:ext cx="1721223" cy="646331"/>
          </a:xfrm>
          <a:prstGeom prst="rect">
            <a:avLst/>
          </a:prstGeom>
          <a:noFill/>
        </p:spPr>
        <p:txBody>
          <a:bodyPr wrap="square" rtlCol="0">
            <a:spAutoFit/>
          </a:bodyPr>
          <a:lstStyle/>
          <a:p>
            <a:r>
              <a:rPr lang="en-US" dirty="0" smtClean="0"/>
              <a:t>Create a STRING token type</a:t>
            </a:r>
            <a:endParaRPr lang="en-US" dirty="0"/>
          </a:p>
        </p:txBody>
      </p:sp>
    </p:spTree>
    <p:extLst>
      <p:ext uri="{BB962C8B-B14F-4D97-AF65-F5344CB8AC3E}">
        <p14:creationId xmlns:p14="http://schemas.microsoft.com/office/powerpoint/2010/main" val="250662911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15812" y="3213845"/>
            <a:ext cx="4553929" cy="2958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15812" y="2334646"/>
            <a:ext cx="4553929" cy="2031325"/>
          </a:xfrm>
          <a:prstGeom prst="rect">
            <a:avLst/>
          </a:prstGeom>
          <a:noFill/>
          <a:ln>
            <a:solidFill>
              <a:schemeClr val="tx1"/>
            </a:solidFill>
          </a:ln>
        </p:spPr>
        <p:txBody>
          <a:bodyPr wrap="square" rtlCol="0">
            <a:spAutoFit/>
          </a:bodyPr>
          <a:lstStyle/>
          <a:p>
            <a:pPr defTabSz="820738"/>
            <a:r>
              <a:rPr lang="en-US" sz="1400" dirty="0">
                <a:latin typeface="Verdana" panose="020B0604030504040204" pitchFamily="34" charset="0"/>
                <a:ea typeface="Verdana" panose="020B0604030504040204" pitchFamily="34" charset="0"/>
                <a:cs typeface="Verdana" panose="020B0604030504040204" pitchFamily="34" charset="0"/>
              </a:rPr>
              <a:t>lexer grammar </a:t>
            </a:r>
            <a:r>
              <a:rPr lang="en-US" sz="1400" dirty="0" smtClean="0">
                <a:latin typeface="Verdana" panose="020B0604030504040204" pitchFamily="34" charset="0"/>
                <a:ea typeface="Verdana" panose="020B0604030504040204" pitchFamily="34" charset="0"/>
                <a:cs typeface="Verdana" panose="020B0604030504040204" pitchFamily="34" charset="0"/>
              </a:rPr>
              <a:t>MyLexer </a:t>
            </a:r>
            <a:r>
              <a:rPr lang="en-US" sz="1400" dirty="0">
                <a:latin typeface="Verdana" panose="020B0604030504040204" pitchFamily="34" charset="0"/>
                <a:ea typeface="Verdana" panose="020B0604030504040204" pitchFamily="34" charset="0"/>
                <a:cs typeface="Verdana" panose="020B0604030504040204" pitchFamily="34" charset="0"/>
              </a:rPr>
              <a:t>;</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tokens { 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DOUBLE : '"' .*? '"' 	-&gt; type(STRING)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SINGLE : '\'' .*? '\'' 	-&gt; type(STRING)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WS : [ \r\n\t]+ 		-&gt; skip ;</a:t>
            </a:r>
            <a:endParaRPr lang="en-US" sz="1400" i="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6781942" y="3027142"/>
            <a:ext cx="5172493" cy="1200329"/>
          </a:xfrm>
          <a:prstGeom prst="rect">
            <a:avLst/>
          </a:prstGeom>
          <a:noFill/>
        </p:spPr>
        <p:txBody>
          <a:bodyPr wrap="square" rtlCol="0">
            <a:spAutoFit/>
          </a:bodyPr>
          <a:lstStyle/>
          <a:p>
            <a:r>
              <a:rPr lang="en-US" dirty="0" smtClean="0"/>
              <a:t>Use this lexer rule for input delimited by double quotes. Send up to the parser the input and use STRING as its type. For example, if the input is "Hello" then send up to the parser ("Hello", STRING)</a:t>
            </a:r>
            <a:endParaRPr lang="en-US" dirty="0"/>
          </a:p>
        </p:txBody>
      </p:sp>
    </p:spTree>
    <p:extLst>
      <p:ext uri="{BB962C8B-B14F-4D97-AF65-F5344CB8AC3E}">
        <p14:creationId xmlns:p14="http://schemas.microsoft.com/office/powerpoint/2010/main" val="317570421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15812" y="3630702"/>
            <a:ext cx="4553929" cy="2958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15812" y="2334646"/>
            <a:ext cx="4553929" cy="2031325"/>
          </a:xfrm>
          <a:prstGeom prst="rect">
            <a:avLst/>
          </a:prstGeom>
          <a:noFill/>
          <a:ln>
            <a:solidFill>
              <a:schemeClr val="tx1"/>
            </a:solidFill>
          </a:ln>
        </p:spPr>
        <p:txBody>
          <a:bodyPr wrap="square" rtlCol="0">
            <a:spAutoFit/>
          </a:bodyPr>
          <a:lstStyle/>
          <a:p>
            <a:pPr defTabSz="820738"/>
            <a:r>
              <a:rPr lang="en-US" sz="1400" dirty="0">
                <a:latin typeface="Verdana" panose="020B0604030504040204" pitchFamily="34" charset="0"/>
                <a:ea typeface="Verdana" panose="020B0604030504040204" pitchFamily="34" charset="0"/>
                <a:cs typeface="Verdana" panose="020B0604030504040204" pitchFamily="34" charset="0"/>
              </a:rPr>
              <a:t>lexer grammar </a:t>
            </a:r>
            <a:r>
              <a:rPr lang="en-US" sz="1400" dirty="0" smtClean="0">
                <a:latin typeface="Verdana" panose="020B0604030504040204" pitchFamily="34" charset="0"/>
                <a:ea typeface="Verdana" panose="020B0604030504040204" pitchFamily="34" charset="0"/>
                <a:cs typeface="Verdana" panose="020B0604030504040204" pitchFamily="34" charset="0"/>
              </a:rPr>
              <a:t>MyLexer </a:t>
            </a:r>
            <a:r>
              <a:rPr lang="en-US" sz="1400" dirty="0">
                <a:latin typeface="Verdana" panose="020B0604030504040204" pitchFamily="34" charset="0"/>
                <a:ea typeface="Verdana" panose="020B0604030504040204" pitchFamily="34" charset="0"/>
                <a:cs typeface="Verdana" panose="020B0604030504040204" pitchFamily="34" charset="0"/>
              </a:rPr>
              <a:t>;</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tokens { 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DOUBLE : '"' .*? '"' 	-&gt; type(STRING)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SINGLE : '\'' .*? '\'' 	-&gt; type(STRING)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WS : [ \r\n\t]+ 		-&gt; skip ;</a:t>
            </a:r>
            <a:endParaRPr lang="en-US" sz="1400" i="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6781942" y="3497787"/>
            <a:ext cx="5172493" cy="1200329"/>
          </a:xfrm>
          <a:prstGeom prst="rect">
            <a:avLst/>
          </a:prstGeom>
          <a:noFill/>
        </p:spPr>
        <p:txBody>
          <a:bodyPr wrap="square" rtlCol="0">
            <a:spAutoFit/>
          </a:bodyPr>
          <a:lstStyle/>
          <a:p>
            <a:r>
              <a:rPr lang="en-US" dirty="0" smtClean="0"/>
              <a:t>Use this lexer rule for input delimited by single quotes. Send up to the parser the input and use STRING as its type. For example, if the input is 'World' then send up to the parser ('World', STRING)</a:t>
            </a:r>
            <a:endParaRPr lang="en-US" dirty="0"/>
          </a:p>
        </p:txBody>
      </p:sp>
    </p:spTree>
    <p:extLst>
      <p:ext uri="{BB962C8B-B14F-4D97-AF65-F5344CB8AC3E}">
        <p14:creationId xmlns:p14="http://schemas.microsoft.com/office/powerpoint/2010/main" val="2542623518"/>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
            </a:r>
            <a:r>
              <a:rPr lang="en-US" dirty="0" smtClean="0"/>
              <a:t>parser </a:t>
            </a:r>
            <a:r>
              <a:rPr lang="en-US" dirty="0"/>
              <a:t>grammar</a:t>
            </a:r>
          </a:p>
        </p:txBody>
      </p:sp>
      <p:sp>
        <p:nvSpPr>
          <p:cNvPr id="5" name="TextBox 4"/>
          <p:cNvSpPr txBox="1"/>
          <p:nvPr/>
        </p:nvSpPr>
        <p:spPr>
          <a:xfrm>
            <a:off x="2115812" y="2334646"/>
            <a:ext cx="4553929" cy="1600438"/>
          </a:xfrm>
          <a:prstGeom prst="rect">
            <a:avLst/>
          </a:prstGeom>
          <a:noFill/>
          <a:ln>
            <a:solidFill>
              <a:schemeClr val="tx1"/>
            </a:solidFill>
          </a:ln>
        </p:spPr>
        <p:txBody>
          <a:bodyPr wrap="square" rtlCol="0">
            <a:spAutoFit/>
          </a:bodyPr>
          <a:lstStyle/>
          <a:p>
            <a:pPr defTabSz="820738"/>
            <a:r>
              <a:rPr lang="en-US" sz="1400" dirty="0">
                <a:latin typeface="Verdana" panose="020B0604030504040204" pitchFamily="34" charset="0"/>
                <a:ea typeface="Verdana" panose="020B0604030504040204" pitchFamily="34" charset="0"/>
                <a:cs typeface="Verdana" panose="020B0604030504040204" pitchFamily="34" charset="0"/>
              </a:rPr>
              <a:t>parser grammar </a:t>
            </a:r>
            <a:r>
              <a:rPr lang="en-US" sz="1400" dirty="0" err="1">
                <a:latin typeface="Verdana" panose="020B0604030504040204" pitchFamily="34" charset="0"/>
                <a:ea typeface="Verdana" panose="020B0604030504040204" pitchFamily="34" charset="0"/>
                <a:cs typeface="Verdana" panose="020B0604030504040204" pitchFamily="34" charset="0"/>
              </a:rPr>
              <a:t>MyParser</a:t>
            </a:r>
            <a:r>
              <a:rPr lang="en-US" sz="1400" dirty="0">
                <a:latin typeface="Verdana" panose="020B0604030504040204" pitchFamily="34" charset="0"/>
                <a:ea typeface="Verdana" panose="020B0604030504040204" pitchFamily="34" charset="0"/>
                <a:cs typeface="Verdana" panose="020B0604030504040204" pitchFamily="34" charset="0"/>
              </a:rPr>
              <a:t>;    			</a:t>
            </a:r>
          </a:p>
          <a:p>
            <a:pPr defTabSz="820738"/>
            <a:r>
              <a:rPr lang="en-US" sz="1400" dirty="0" smtClean="0">
                <a:latin typeface="Verdana" panose="020B0604030504040204" pitchFamily="34" charset="0"/>
                <a:ea typeface="Verdana" panose="020B0604030504040204" pitchFamily="34" charset="0"/>
                <a:cs typeface="Verdana" panose="020B0604030504040204" pitchFamily="34" charset="0"/>
              </a:rPr>
              <a:t>options </a:t>
            </a:r>
            <a:r>
              <a:rPr lang="en-US" sz="1400" dirty="0">
                <a:latin typeface="Verdana" panose="020B0604030504040204" pitchFamily="34" charset="0"/>
                <a:ea typeface="Verdana" panose="020B0604030504040204" pitchFamily="34" charset="0"/>
                <a:cs typeface="Verdana" panose="020B0604030504040204" pitchFamily="34" charset="0"/>
              </a:rPr>
              <a:t>{ </a:t>
            </a:r>
            <a:r>
              <a:rPr lang="en-US" sz="1400" dirty="0" err="1">
                <a:latin typeface="Verdana" panose="020B0604030504040204" pitchFamily="34" charset="0"/>
                <a:ea typeface="Verdana" panose="020B0604030504040204" pitchFamily="34" charset="0"/>
                <a:cs typeface="Verdana" panose="020B0604030504040204" pitchFamily="34" charset="0"/>
              </a:rPr>
              <a:t>tokenVocab</a:t>
            </a:r>
            <a:r>
              <a:rPr lang="en-US" sz="1400" dirty="0">
                <a:latin typeface="Verdana" panose="020B0604030504040204" pitchFamily="34" charset="0"/>
                <a:ea typeface="Verdana" panose="020B0604030504040204" pitchFamily="34" charset="0"/>
                <a:cs typeface="Verdana" panose="020B0604030504040204" pitchFamily="34" charset="0"/>
              </a:rPr>
              <a:t>=MyLexer; }			</a:t>
            </a:r>
          </a:p>
          <a:p>
            <a:pPr defTabSz="820738"/>
            <a:r>
              <a:rPr lang="en-US" sz="1400" dirty="0" smtClean="0">
                <a:latin typeface="Verdana" panose="020B0604030504040204" pitchFamily="34" charset="0"/>
                <a:ea typeface="Verdana" panose="020B0604030504040204" pitchFamily="34" charset="0"/>
                <a:cs typeface="Verdana" panose="020B0604030504040204" pitchFamily="34" charset="0"/>
              </a:rPr>
              <a:t>text </a:t>
            </a:r>
            <a:r>
              <a:rPr lang="en-US" sz="1400" dirty="0">
                <a:latin typeface="Verdana" panose="020B0604030504040204" pitchFamily="34" charset="0"/>
                <a:ea typeface="Verdana" panose="020B0604030504040204" pitchFamily="34" charset="0"/>
                <a:cs typeface="Verdana" panose="020B0604030504040204" pitchFamily="34" charset="0"/>
              </a:rPr>
              <a:t>: 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string : STRING ;</a:t>
            </a:r>
            <a:endParaRPr lang="en-US" sz="1400" i="1"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8200081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15812" y="3173506"/>
            <a:ext cx="4553929" cy="76157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15812" y="2334646"/>
            <a:ext cx="4553929" cy="1600438"/>
          </a:xfrm>
          <a:prstGeom prst="rect">
            <a:avLst/>
          </a:prstGeom>
          <a:noFill/>
          <a:ln>
            <a:solidFill>
              <a:schemeClr val="tx1"/>
            </a:solidFill>
          </a:ln>
        </p:spPr>
        <p:txBody>
          <a:bodyPr wrap="square" rtlCol="0">
            <a:spAutoFit/>
          </a:bodyPr>
          <a:lstStyle/>
          <a:p>
            <a:pPr defTabSz="820738"/>
            <a:r>
              <a:rPr lang="en-US" sz="1400" dirty="0">
                <a:latin typeface="Verdana" panose="020B0604030504040204" pitchFamily="34" charset="0"/>
                <a:ea typeface="Verdana" panose="020B0604030504040204" pitchFamily="34" charset="0"/>
                <a:cs typeface="Verdana" panose="020B0604030504040204" pitchFamily="34" charset="0"/>
              </a:rPr>
              <a:t>parser grammar </a:t>
            </a:r>
            <a:r>
              <a:rPr lang="en-US" sz="1400" dirty="0" err="1">
                <a:latin typeface="Verdana" panose="020B0604030504040204" pitchFamily="34" charset="0"/>
                <a:ea typeface="Verdana" panose="020B0604030504040204" pitchFamily="34" charset="0"/>
                <a:cs typeface="Verdana" panose="020B0604030504040204" pitchFamily="34" charset="0"/>
              </a:rPr>
              <a:t>MyParser</a:t>
            </a:r>
            <a:r>
              <a:rPr lang="en-US" sz="1400" dirty="0">
                <a:latin typeface="Verdana" panose="020B0604030504040204" pitchFamily="34" charset="0"/>
                <a:ea typeface="Verdana" panose="020B0604030504040204" pitchFamily="34" charset="0"/>
                <a:cs typeface="Verdana" panose="020B0604030504040204" pitchFamily="34" charset="0"/>
              </a:rPr>
              <a:t>;    			</a:t>
            </a:r>
          </a:p>
          <a:p>
            <a:pPr defTabSz="820738"/>
            <a:r>
              <a:rPr lang="en-US" sz="1400" dirty="0" smtClean="0">
                <a:latin typeface="Verdana" panose="020B0604030504040204" pitchFamily="34" charset="0"/>
                <a:ea typeface="Verdana" panose="020B0604030504040204" pitchFamily="34" charset="0"/>
                <a:cs typeface="Verdana" panose="020B0604030504040204" pitchFamily="34" charset="0"/>
              </a:rPr>
              <a:t>options </a:t>
            </a:r>
            <a:r>
              <a:rPr lang="en-US" sz="1400" dirty="0">
                <a:latin typeface="Verdana" panose="020B0604030504040204" pitchFamily="34" charset="0"/>
                <a:ea typeface="Verdana" panose="020B0604030504040204" pitchFamily="34" charset="0"/>
                <a:cs typeface="Verdana" panose="020B0604030504040204" pitchFamily="34" charset="0"/>
              </a:rPr>
              <a:t>{ </a:t>
            </a:r>
            <a:r>
              <a:rPr lang="en-US" sz="1400" dirty="0" err="1">
                <a:latin typeface="Verdana" panose="020B0604030504040204" pitchFamily="34" charset="0"/>
                <a:ea typeface="Verdana" panose="020B0604030504040204" pitchFamily="34" charset="0"/>
                <a:cs typeface="Verdana" panose="020B0604030504040204" pitchFamily="34" charset="0"/>
              </a:rPr>
              <a:t>tokenVocab</a:t>
            </a:r>
            <a:r>
              <a:rPr lang="en-US" sz="1400" dirty="0">
                <a:latin typeface="Verdana" panose="020B0604030504040204" pitchFamily="34" charset="0"/>
                <a:ea typeface="Verdana" panose="020B0604030504040204" pitchFamily="34" charset="0"/>
                <a:cs typeface="Verdana" panose="020B0604030504040204" pitchFamily="34" charset="0"/>
              </a:rPr>
              <a:t>=MyLexer; }			</a:t>
            </a:r>
          </a:p>
          <a:p>
            <a:pPr defTabSz="820738"/>
            <a:r>
              <a:rPr lang="en-US" sz="1400" dirty="0" smtClean="0">
                <a:latin typeface="Verdana" panose="020B0604030504040204" pitchFamily="34" charset="0"/>
                <a:ea typeface="Verdana" panose="020B0604030504040204" pitchFamily="34" charset="0"/>
                <a:cs typeface="Verdana" panose="020B0604030504040204" pitchFamily="34" charset="0"/>
              </a:rPr>
              <a:t>text </a:t>
            </a:r>
            <a:r>
              <a:rPr lang="en-US" sz="1400" dirty="0">
                <a:latin typeface="Verdana" panose="020B0604030504040204" pitchFamily="34" charset="0"/>
                <a:ea typeface="Verdana" panose="020B0604030504040204" pitchFamily="34" charset="0"/>
                <a:cs typeface="Verdana" panose="020B0604030504040204" pitchFamily="34" charset="0"/>
              </a:rPr>
              <a:t>: string* ;</a:t>
            </a:r>
          </a:p>
          <a:p>
            <a:pPr defTabSz="820738"/>
            <a:endParaRPr lang="en-US" sz="14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400" dirty="0">
                <a:latin typeface="Verdana" panose="020B0604030504040204" pitchFamily="34" charset="0"/>
                <a:ea typeface="Verdana" panose="020B0604030504040204" pitchFamily="34" charset="0"/>
                <a:cs typeface="Verdana" panose="020B0604030504040204" pitchFamily="34" charset="0"/>
              </a:rPr>
              <a:t>string : STRING ;</a:t>
            </a:r>
            <a:endParaRPr lang="en-US" sz="1400" i="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6844553" y="3173506"/>
            <a:ext cx="5015753" cy="646331"/>
          </a:xfrm>
          <a:prstGeom prst="rect">
            <a:avLst/>
          </a:prstGeom>
          <a:noFill/>
        </p:spPr>
        <p:txBody>
          <a:bodyPr wrap="square" rtlCol="0">
            <a:spAutoFit/>
          </a:bodyPr>
          <a:lstStyle/>
          <a:p>
            <a:r>
              <a:rPr lang="en-US" dirty="0" smtClean="0"/>
              <a:t>The parser expects to receive from the lexer a series of STRING tokens.</a:t>
            </a:r>
            <a:endParaRPr lang="en-US" dirty="0"/>
          </a:p>
        </p:txBody>
      </p:sp>
    </p:spTree>
    <p:extLst>
      <p:ext uri="{BB962C8B-B14F-4D97-AF65-F5344CB8AC3E}">
        <p14:creationId xmlns:p14="http://schemas.microsoft.com/office/powerpoint/2010/main" val="105176462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11937" y="1678230"/>
            <a:ext cx="1674392" cy="369332"/>
          </a:xfrm>
          <a:prstGeom prst="rect">
            <a:avLst/>
          </a:prstGeom>
          <a:ln>
            <a:solidFill>
              <a:schemeClr val="bg1">
                <a:lumMod val="65000"/>
              </a:schemeClr>
            </a:solidFill>
          </a:ln>
        </p:spPr>
        <p:txBody>
          <a:bodyPr wrap="square">
            <a:spAutoFit/>
          </a:bodyPr>
          <a:lstStyle/>
          <a:p>
            <a:r>
              <a:rPr lang="en-US" dirty="0"/>
              <a:t>"Hello"  'World'</a:t>
            </a:r>
          </a:p>
        </p:txBody>
      </p:sp>
      <p:sp>
        <p:nvSpPr>
          <p:cNvPr id="7" name="TextBox 6"/>
          <p:cNvSpPr txBox="1"/>
          <p:nvPr/>
        </p:nvSpPr>
        <p:spPr>
          <a:xfrm>
            <a:off x="7155761" y="1352765"/>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6593541" y="254181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endCxn id="8" idx="0"/>
          </p:cNvCxnSpPr>
          <p:nvPr/>
        </p:nvCxnSpPr>
        <p:spPr>
          <a:xfrm flipH="1">
            <a:off x="7649136" y="2108826"/>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a:off x="7644650" y="327902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1279509" y="1562256"/>
            <a:ext cx="3119471" cy="1477328"/>
          </a:xfrm>
          <a:prstGeom prst="rect">
            <a:avLst/>
          </a:prstGeom>
          <a:noFill/>
          <a:ln>
            <a:solidFill>
              <a:schemeClr val="tx1"/>
            </a:solidFill>
          </a:ln>
        </p:spPr>
        <p:txBody>
          <a:bodyPr wrap="square" rtlCol="0">
            <a:spAutoFit/>
          </a:bodyPr>
          <a:lstStyle/>
          <a:p>
            <a:pPr defTabSz="820738"/>
            <a:r>
              <a:rPr lang="en-US" sz="1000" dirty="0">
                <a:latin typeface="Verdana" panose="020B0604030504040204" pitchFamily="34" charset="0"/>
                <a:ea typeface="Verdana" panose="020B0604030504040204" pitchFamily="34" charset="0"/>
                <a:cs typeface="Verdana" panose="020B0604030504040204" pitchFamily="34" charset="0"/>
              </a:rPr>
              <a:t>lexer grammar MyLexer ;</a:t>
            </a:r>
          </a:p>
          <a:p>
            <a:pPr defTabSz="820738"/>
            <a:endParaRPr lang="en-US" sz="10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000" dirty="0">
                <a:latin typeface="Verdana" panose="020B0604030504040204" pitchFamily="34" charset="0"/>
                <a:ea typeface="Verdana" panose="020B0604030504040204" pitchFamily="34" charset="0"/>
                <a:cs typeface="Verdana" panose="020B0604030504040204" pitchFamily="34" charset="0"/>
              </a:rPr>
              <a:t>tokens { STRING }</a:t>
            </a:r>
          </a:p>
          <a:p>
            <a:pPr defTabSz="820738"/>
            <a:endParaRPr lang="en-US" sz="10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000" dirty="0">
                <a:latin typeface="Verdana" panose="020B0604030504040204" pitchFamily="34" charset="0"/>
                <a:ea typeface="Verdana" panose="020B0604030504040204" pitchFamily="34" charset="0"/>
                <a:cs typeface="Verdana" panose="020B0604030504040204" pitchFamily="34" charset="0"/>
              </a:rPr>
              <a:t>DOUBLE : '"' .*? '"' 	-&gt; type(STRING) ;</a:t>
            </a:r>
          </a:p>
          <a:p>
            <a:pPr defTabSz="820738"/>
            <a:endParaRPr lang="en-US" sz="10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000" dirty="0">
                <a:latin typeface="Verdana" panose="020B0604030504040204" pitchFamily="34" charset="0"/>
                <a:ea typeface="Verdana" panose="020B0604030504040204" pitchFamily="34" charset="0"/>
                <a:cs typeface="Verdana" panose="020B0604030504040204" pitchFamily="34" charset="0"/>
              </a:rPr>
              <a:t>SINGLE : '\'' .*? '\'' 	-&gt; type(STRING) ;</a:t>
            </a:r>
          </a:p>
          <a:p>
            <a:pPr defTabSz="820738"/>
            <a:endParaRPr lang="en-US" sz="10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000" dirty="0">
                <a:latin typeface="Verdana" panose="020B0604030504040204" pitchFamily="34" charset="0"/>
                <a:ea typeface="Verdana" panose="020B0604030504040204" pitchFamily="34" charset="0"/>
                <a:cs typeface="Verdana" panose="020B0604030504040204" pitchFamily="34" charset="0"/>
              </a:rPr>
              <a:t>WS : [ \r\n\t]+ 	</a:t>
            </a:r>
            <a:r>
              <a:rPr lang="en-US" sz="1000" dirty="0" smtClean="0">
                <a:latin typeface="Verdana" panose="020B0604030504040204" pitchFamily="34" charset="0"/>
                <a:ea typeface="Verdana" panose="020B0604030504040204" pitchFamily="34" charset="0"/>
                <a:cs typeface="Verdana" panose="020B0604030504040204" pitchFamily="34" charset="0"/>
              </a:rPr>
              <a:t>-&gt; </a:t>
            </a:r>
            <a:r>
              <a:rPr lang="en-US" sz="1000" dirty="0">
                <a:latin typeface="Verdana" panose="020B0604030504040204" pitchFamily="34" charset="0"/>
                <a:ea typeface="Verdana" panose="020B0604030504040204" pitchFamily="34" charset="0"/>
                <a:cs typeface="Verdana" panose="020B0604030504040204" pitchFamily="34" charset="0"/>
              </a:rPr>
              <a:t>skip ;</a:t>
            </a:r>
            <a:endParaRPr lang="en-US" sz="1000" i="1" dirty="0" smtClean="0">
              <a:latin typeface="Courier New" panose="02070309020205020404" pitchFamily="49" charset="0"/>
              <a:cs typeface="Courier New" panose="02070309020205020404" pitchFamily="49" charset="0"/>
            </a:endParaRPr>
          </a:p>
        </p:txBody>
      </p:sp>
      <p:sp>
        <p:nvSpPr>
          <p:cNvPr id="14" name="TextBox 13"/>
          <p:cNvSpPr txBox="1"/>
          <p:nvPr/>
        </p:nvSpPr>
        <p:spPr>
          <a:xfrm>
            <a:off x="1781757" y="3165205"/>
            <a:ext cx="2617223" cy="1169551"/>
          </a:xfrm>
          <a:prstGeom prst="rect">
            <a:avLst/>
          </a:prstGeom>
          <a:noFill/>
          <a:ln>
            <a:solidFill>
              <a:schemeClr val="tx1"/>
            </a:solidFill>
          </a:ln>
        </p:spPr>
        <p:txBody>
          <a:bodyPr wrap="square" rtlCol="0">
            <a:spAutoFit/>
          </a:bodyPr>
          <a:lstStyle/>
          <a:p>
            <a:pPr defTabSz="820738"/>
            <a:r>
              <a:rPr lang="en-US" sz="1000" dirty="0">
                <a:latin typeface="Verdana" panose="020B0604030504040204" pitchFamily="34" charset="0"/>
                <a:ea typeface="Verdana" panose="020B0604030504040204" pitchFamily="34" charset="0"/>
                <a:cs typeface="Verdana" panose="020B0604030504040204" pitchFamily="34" charset="0"/>
              </a:rPr>
              <a:t>parser grammar </a:t>
            </a:r>
            <a:r>
              <a:rPr lang="en-US" sz="1000" dirty="0" err="1" smtClean="0">
                <a:latin typeface="Verdana" panose="020B0604030504040204" pitchFamily="34" charset="0"/>
                <a:ea typeface="Verdana" panose="020B0604030504040204" pitchFamily="34" charset="0"/>
                <a:cs typeface="Verdana" panose="020B0604030504040204" pitchFamily="34" charset="0"/>
              </a:rPr>
              <a:t>MyParser</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defTabSz="820738"/>
            <a:endParaRPr lang="en-US" sz="10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000" dirty="0" smtClean="0">
                <a:latin typeface="Verdana" panose="020B0604030504040204" pitchFamily="34" charset="0"/>
                <a:ea typeface="Verdana" panose="020B0604030504040204" pitchFamily="34" charset="0"/>
                <a:cs typeface="Verdana" panose="020B0604030504040204" pitchFamily="34" charset="0"/>
              </a:rPr>
              <a:t>options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latin typeface="Verdana" panose="020B0604030504040204" pitchFamily="34" charset="0"/>
                <a:ea typeface="Verdana" panose="020B0604030504040204" pitchFamily="34" charset="0"/>
                <a:cs typeface="Verdana" panose="020B0604030504040204" pitchFamily="34" charset="0"/>
              </a:rPr>
              <a:t>tokenVocab</a:t>
            </a:r>
            <a:r>
              <a:rPr lang="en-US" sz="1000" dirty="0">
                <a:latin typeface="Verdana" panose="020B0604030504040204" pitchFamily="34" charset="0"/>
                <a:ea typeface="Verdana" panose="020B0604030504040204" pitchFamily="34" charset="0"/>
                <a:cs typeface="Verdana" panose="020B0604030504040204" pitchFamily="34" charset="0"/>
              </a:rPr>
              <a:t>=MyLexer; </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defTabSz="820738"/>
            <a:endParaRPr lang="en-US" sz="10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000" dirty="0" smtClean="0">
                <a:latin typeface="Verdana" panose="020B0604030504040204" pitchFamily="34" charset="0"/>
                <a:ea typeface="Verdana" panose="020B0604030504040204" pitchFamily="34" charset="0"/>
                <a:cs typeface="Verdana" panose="020B0604030504040204" pitchFamily="34" charset="0"/>
              </a:rPr>
              <a:t>text </a:t>
            </a:r>
            <a:r>
              <a:rPr lang="en-US" sz="1000" dirty="0">
                <a:latin typeface="Verdana" panose="020B0604030504040204" pitchFamily="34" charset="0"/>
                <a:ea typeface="Verdana" panose="020B0604030504040204" pitchFamily="34" charset="0"/>
                <a:cs typeface="Verdana" panose="020B0604030504040204" pitchFamily="34" charset="0"/>
              </a:rPr>
              <a:t>: string* ;</a:t>
            </a:r>
          </a:p>
          <a:p>
            <a:pPr defTabSz="820738"/>
            <a:endParaRPr lang="en-US" sz="1000" dirty="0">
              <a:latin typeface="Verdana" panose="020B0604030504040204" pitchFamily="34" charset="0"/>
              <a:ea typeface="Verdana" panose="020B0604030504040204" pitchFamily="34" charset="0"/>
              <a:cs typeface="Verdana" panose="020B0604030504040204" pitchFamily="34" charset="0"/>
            </a:endParaRPr>
          </a:p>
          <a:p>
            <a:pPr defTabSz="820738"/>
            <a:r>
              <a:rPr lang="en-US" sz="1000" dirty="0">
                <a:latin typeface="Verdana" panose="020B0604030504040204" pitchFamily="34" charset="0"/>
                <a:ea typeface="Verdana" panose="020B0604030504040204" pitchFamily="34" charset="0"/>
                <a:cs typeface="Verdana" panose="020B0604030504040204" pitchFamily="34" charset="0"/>
              </a:rPr>
              <a:t>string : STRING ;</a:t>
            </a:r>
            <a:endParaRPr lang="en-US" sz="1000" i="1" dirty="0">
              <a:latin typeface="Verdana" panose="020B0604030504040204" pitchFamily="34" charset="0"/>
              <a:ea typeface="Verdana" panose="020B0604030504040204" pitchFamily="34" charset="0"/>
              <a:cs typeface="Verdana" panose="020B0604030504040204" pitchFamily="34" charset="0"/>
            </a:endParaRPr>
          </a:p>
        </p:txBody>
      </p:sp>
      <p:cxnSp>
        <p:nvCxnSpPr>
          <p:cNvPr id="3" name="Straight Arrow Connector 2"/>
          <p:cNvCxnSpPr>
            <a:stCxn id="13" idx="3"/>
          </p:cNvCxnSpPr>
          <p:nvPr/>
        </p:nvCxnSpPr>
        <p:spPr>
          <a:xfrm>
            <a:off x="4398980" y="2300920"/>
            <a:ext cx="2194561" cy="436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4" idx="3"/>
          </p:cNvCxnSpPr>
          <p:nvPr/>
        </p:nvCxnSpPr>
        <p:spPr>
          <a:xfrm flipV="1">
            <a:off x="4398980" y="3052595"/>
            <a:ext cx="2194561" cy="697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rotWithShape="1">
          <a:blip r:embed="rId2"/>
          <a:srcRect l="34628" t="5389" r="44666" b="69199"/>
          <a:stretch/>
        </p:blipFill>
        <p:spPr>
          <a:xfrm>
            <a:off x="6799725" y="3749980"/>
            <a:ext cx="1874516" cy="1917118"/>
          </a:xfrm>
          <a:prstGeom prst="rect">
            <a:avLst/>
          </a:prstGeom>
        </p:spPr>
      </p:pic>
      <p:sp>
        <p:nvSpPr>
          <p:cNvPr id="12" name="TextBox 11"/>
          <p:cNvSpPr txBox="1"/>
          <p:nvPr/>
        </p:nvSpPr>
        <p:spPr>
          <a:xfrm>
            <a:off x="6936731" y="5980182"/>
            <a:ext cx="1600503" cy="369332"/>
          </a:xfrm>
          <a:prstGeom prst="rect">
            <a:avLst/>
          </a:prstGeom>
          <a:noFill/>
        </p:spPr>
        <p:txBody>
          <a:bodyPr wrap="none" rtlCol="0">
            <a:spAutoFit/>
          </a:bodyPr>
          <a:lstStyle/>
          <a:p>
            <a:r>
              <a:rPr lang="en-US" dirty="0" smtClean="0"/>
              <a:t>See example29</a:t>
            </a:r>
            <a:endParaRPr lang="en-US" dirty="0"/>
          </a:p>
        </p:txBody>
      </p:sp>
      <p:sp>
        <p:nvSpPr>
          <p:cNvPr id="16" name="AutoShape 57"/>
          <p:cNvSpPr>
            <a:spLocks noChangeArrowheads="1"/>
          </p:cNvSpPr>
          <p:nvPr/>
        </p:nvSpPr>
        <p:spPr bwMode="auto">
          <a:xfrm>
            <a:off x="11087423" y="569880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17" name="Text Box 58"/>
          <p:cNvSpPr txBox="1">
            <a:spLocks noChangeArrowheads="1"/>
          </p:cNvSpPr>
          <p:nvPr/>
        </p:nvSpPr>
        <p:spPr bwMode="auto">
          <a:xfrm>
            <a:off x="11185765" y="5841683"/>
            <a:ext cx="8050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Lab16</a:t>
            </a:r>
            <a:endParaRPr lang="en-US" altLang="en-US" sz="1600" dirty="0"/>
          </a:p>
        </p:txBody>
      </p:sp>
    </p:spTree>
    <p:extLst>
      <p:ext uri="{BB962C8B-B14F-4D97-AF65-F5344CB8AC3E}">
        <p14:creationId xmlns:p14="http://schemas.microsoft.com/office/powerpoint/2010/main" val="4026844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4" name="TextBox 3"/>
          <p:cNvSpPr txBox="1"/>
          <p:nvPr/>
        </p:nvSpPr>
        <p:spPr>
          <a:xfrm>
            <a:off x="1671782" y="2398806"/>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247649" cy="369332"/>
          </a:xfrm>
          <a:prstGeom prst="rect">
            <a:avLst/>
          </a:prstGeom>
          <a:noFill/>
        </p:spPr>
        <p:txBody>
          <a:bodyPr wrap="none" rtlCol="0">
            <a:spAutoFit/>
          </a:bodyPr>
          <a:lstStyle/>
          <a:p>
            <a:r>
              <a:rPr lang="en-US" dirty="0" smtClean="0"/>
              <a:t>MyLexer.g4</a:t>
            </a:r>
            <a:endParaRPr lang="en-US" dirty="0"/>
          </a:p>
        </p:txBody>
      </p:sp>
    </p:spTree>
    <p:extLst>
      <p:ext uri="{BB962C8B-B14F-4D97-AF65-F5344CB8AC3E}">
        <p14:creationId xmlns:p14="http://schemas.microsoft.com/office/powerpoint/2010/main" val="4092273461"/>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Escaping characters </a:t>
            </a:r>
            <a:br>
              <a:rPr lang="en-US" dirty="0" smtClean="0"/>
            </a:br>
            <a:r>
              <a:rPr lang="en-US" dirty="0" smtClean="0"/>
              <a:t>using \</a:t>
            </a:r>
            <a:r>
              <a:rPr lang="en-US" dirty="0" err="1" smtClean="0"/>
              <a:t>uXXXX</a:t>
            </a:r>
            <a:endParaRPr lang="en-US" dirty="0"/>
          </a:p>
        </p:txBody>
      </p:sp>
    </p:spTree>
    <p:extLst>
      <p:ext uri="{BB962C8B-B14F-4D97-AF65-F5344CB8AC3E}">
        <p14:creationId xmlns:p14="http://schemas.microsoft.com/office/powerpoint/2010/main" val="1036185052"/>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a character</a:t>
            </a:r>
            <a:endParaRPr lang="en-US" dirty="0"/>
          </a:p>
        </p:txBody>
      </p:sp>
      <p:sp>
        <p:nvSpPr>
          <p:cNvPr id="3" name="Content Placeholder 2"/>
          <p:cNvSpPr>
            <a:spLocks noGrp="1"/>
          </p:cNvSpPr>
          <p:nvPr>
            <p:ph idx="1"/>
          </p:nvPr>
        </p:nvSpPr>
        <p:spPr/>
        <p:txBody>
          <a:bodyPr/>
          <a:lstStyle/>
          <a:p>
            <a:pPr marL="0" indent="0">
              <a:buNone/>
            </a:pPr>
            <a:r>
              <a:rPr lang="en-US" dirty="0" smtClean="0"/>
              <a:t>You can escape characters using \</a:t>
            </a:r>
            <a:r>
              <a:rPr lang="en-US" dirty="0" err="1" smtClean="0"/>
              <a:t>uXXXX</a:t>
            </a:r>
            <a:r>
              <a:rPr lang="en-US" dirty="0" smtClean="0"/>
              <a:t>, where XXXX is the Unicode (hex) number of a character. For example, here are the hex numbers for each character in the name Roger:</a:t>
            </a:r>
          </a:p>
          <a:p>
            <a:pPr marL="457200" lvl="1" indent="0">
              <a:buNone/>
            </a:pPr>
            <a:r>
              <a:rPr lang="en-US" dirty="0"/>
              <a:t>R = \</a:t>
            </a:r>
            <a:r>
              <a:rPr lang="en-US" dirty="0" smtClean="0"/>
              <a:t>u0052</a:t>
            </a:r>
          </a:p>
          <a:p>
            <a:pPr marL="457200" lvl="1" indent="0">
              <a:buNone/>
            </a:pPr>
            <a:r>
              <a:rPr lang="en-US" dirty="0" smtClean="0"/>
              <a:t>o = \u006F</a:t>
            </a:r>
          </a:p>
          <a:p>
            <a:pPr marL="457200" lvl="1" indent="0">
              <a:buNone/>
            </a:pPr>
            <a:r>
              <a:rPr lang="en-US" dirty="0" smtClean="0"/>
              <a:t>g = \u0067</a:t>
            </a:r>
          </a:p>
          <a:p>
            <a:pPr marL="457200" lvl="1" indent="0">
              <a:buNone/>
            </a:pPr>
            <a:r>
              <a:rPr lang="en-US" dirty="0" smtClean="0"/>
              <a:t>e = \u0065</a:t>
            </a:r>
          </a:p>
          <a:p>
            <a:pPr marL="457200" lvl="1" indent="0">
              <a:buNone/>
            </a:pPr>
            <a:r>
              <a:rPr lang="en-US" dirty="0" smtClean="0"/>
              <a:t>r = \u0072</a:t>
            </a:r>
            <a:endParaRPr lang="en-US" dirty="0"/>
          </a:p>
        </p:txBody>
      </p:sp>
    </p:spTree>
    <p:extLst>
      <p:ext uri="{BB962C8B-B14F-4D97-AF65-F5344CB8AC3E}">
        <p14:creationId xmlns:p14="http://schemas.microsoft.com/office/powerpoint/2010/main" val="2328714257"/>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lexer grammar</a:t>
            </a:r>
          </a:p>
        </p:txBody>
      </p:sp>
      <p:sp>
        <p:nvSpPr>
          <p:cNvPr id="5" name="TextBox 4"/>
          <p:cNvSpPr txBox="1"/>
          <p:nvPr/>
        </p:nvSpPr>
        <p:spPr>
          <a:xfrm>
            <a:off x="2115812" y="2334646"/>
            <a:ext cx="4833628" cy="1169551"/>
          </a:xfrm>
          <a:prstGeom prst="rect">
            <a:avLst/>
          </a:prstGeom>
          <a:noFill/>
          <a:ln>
            <a:solidFill>
              <a:schemeClr val="tx1"/>
            </a:solidFill>
          </a:ln>
        </p:spPr>
        <p:txBody>
          <a:bodyPr wrap="square" rtlCol="0">
            <a:spAutoFit/>
          </a:bodyPr>
          <a:lstStyle/>
          <a:p>
            <a:pPr defTabSz="820738"/>
            <a:r>
              <a:rPr lang="en-US" sz="1400" dirty="0">
                <a:latin typeface="Courier New" panose="02070309020205020404" pitchFamily="49" charset="0"/>
                <a:ea typeface="Verdana" panose="020B0604030504040204" pitchFamily="34" charset="0"/>
                <a:cs typeface="Courier New" panose="02070309020205020404" pitchFamily="49" charset="0"/>
              </a:rPr>
              <a:t>lexer grammar </a:t>
            </a:r>
            <a:r>
              <a:rPr lang="en-US" sz="1400" dirty="0" err="1">
                <a:latin typeface="Courier New" panose="02070309020205020404" pitchFamily="49" charset="0"/>
                <a:ea typeface="Verdana" panose="020B0604030504040204" pitchFamily="34" charset="0"/>
                <a:cs typeface="Courier New" panose="02070309020205020404" pitchFamily="49" charset="0"/>
              </a:rPr>
              <a:t>MyLexer</a:t>
            </a:r>
            <a:r>
              <a:rPr lang="en-US" sz="1400" dirty="0">
                <a:latin typeface="Courier New" panose="02070309020205020404" pitchFamily="49" charset="0"/>
                <a:ea typeface="Verdana" panose="020B0604030504040204" pitchFamily="34" charset="0"/>
                <a:cs typeface="Courier New" panose="02070309020205020404" pitchFamily="49" charset="0"/>
              </a:rPr>
              <a:t>; </a:t>
            </a:r>
          </a:p>
          <a:p>
            <a:pPr defTabSz="820738"/>
            <a:endParaRPr lang="en-US" sz="14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400" dirty="0" smtClean="0">
                <a:latin typeface="Courier New" panose="02070309020205020404" pitchFamily="49" charset="0"/>
                <a:ea typeface="Verdana" panose="020B0604030504040204" pitchFamily="34" charset="0"/>
                <a:cs typeface="Courier New" panose="02070309020205020404" pitchFamily="49" charset="0"/>
              </a:rPr>
              <a:t>NAME </a:t>
            </a:r>
            <a:r>
              <a:rPr lang="en-US" sz="1400" dirty="0">
                <a:latin typeface="Courier New" panose="02070309020205020404" pitchFamily="49" charset="0"/>
                <a:ea typeface="Verdana" panose="020B0604030504040204" pitchFamily="34" charset="0"/>
                <a:cs typeface="Courier New" panose="02070309020205020404" pitchFamily="49" charset="0"/>
              </a:rPr>
              <a:t>: '\u0052\u006F\u0067\u0065\u0072' ;</a:t>
            </a:r>
          </a:p>
          <a:p>
            <a:pPr defTabSz="820738"/>
            <a:endParaRPr lang="en-US" sz="14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400" dirty="0">
                <a:latin typeface="Courier New" panose="02070309020205020404" pitchFamily="49" charset="0"/>
                <a:ea typeface="Verdana" panose="020B0604030504040204" pitchFamily="34" charset="0"/>
                <a:cs typeface="Courier New" panose="02070309020205020404" pitchFamily="49" charset="0"/>
              </a:rPr>
              <a:t>WS : [ \r\n\t]+   -&gt; skip ;</a:t>
            </a:r>
            <a:endParaRPr lang="en-US" sz="1400" i="1" dirty="0" smtClean="0">
              <a:latin typeface="Courier New" panose="02070309020205020404" pitchFamily="49" charset="0"/>
              <a:ea typeface="Verdana" panose="020B0604030504040204" pitchFamily="34" charset="0"/>
              <a:cs typeface="Courier New" panose="02070309020205020404" pitchFamily="49" charset="0"/>
            </a:endParaRPr>
          </a:p>
        </p:txBody>
      </p:sp>
    </p:spTree>
    <p:extLst>
      <p:ext uri="{BB962C8B-B14F-4D97-AF65-F5344CB8AC3E}">
        <p14:creationId xmlns:p14="http://schemas.microsoft.com/office/powerpoint/2010/main" val="213963202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
            </a:r>
            <a:r>
              <a:rPr lang="en-US" dirty="0" smtClean="0"/>
              <a:t>parser </a:t>
            </a:r>
            <a:r>
              <a:rPr lang="en-US" dirty="0"/>
              <a:t>grammar</a:t>
            </a:r>
          </a:p>
        </p:txBody>
      </p:sp>
      <p:sp>
        <p:nvSpPr>
          <p:cNvPr id="5" name="TextBox 4"/>
          <p:cNvSpPr txBox="1"/>
          <p:nvPr/>
        </p:nvSpPr>
        <p:spPr>
          <a:xfrm>
            <a:off x="2115812" y="2334646"/>
            <a:ext cx="4833628" cy="1600438"/>
          </a:xfrm>
          <a:prstGeom prst="rect">
            <a:avLst/>
          </a:prstGeom>
          <a:noFill/>
          <a:ln>
            <a:solidFill>
              <a:schemeClr val="tx1"/>
            </a:solidFill>
          </a:ln>
        </p:spPr>
        <p:txBody>
          <a:bodyPr wrap="square" rtlCol="0">
            <a:spAutoFit/>
          </a:bodyPr>
          <a:lstStyle/>
          <a:p>
            <a:pPr defTabSz="820738"/>
            <a:r>
              <a:rPr lang="en-US" sz="1400" dirty="0">
                <a:latin typeface="Courier New" panose="02070309020205020404" pitchFamily="49" charset="0"/>
                <a:ea typeface="Verdana" panose="020B0604030504040204" pitchFamily="34" charset="0"/>
                <a:cs typeface="Courier New" panose="02070309020205020404" pitchFamily="49" charset="0"/>
              </a:rPr>
              <a:t>parser grammar </a:t>
            </a:r>
            <a:r>
              <a:rPr lang="en-US" sz="1400" dirty="0" err="1">
                <a:latin typeface="Courier New" panose="02070309020205020404" pitchFamily="49" charset="0"/>
                <a:ea typeface="Verdana" panose="020B0604030504040204" pitchFamily="34" charset="0"/>
                <a:cs typeface="Courier New" panose="02070309020205020404" pitchFamily="49" charset="0"/>
              </a:rPr>
              <a:t>MyParser</a:t>
            </a:r>
            <a:r>
              <a:rPr lang="en-US" sz="1400" dirty="0">
                <a:latin typeface="Courier New" panose="02070309020205020404" pitchFamily="49" charset="0"/>
                <a:ea typeface="Verdana" panose="020B0604030504040204" pitchFamily="34" charset="0"/>
                <a:cs typeface="Courier New" panose="02070309020205020404" pitchFamily="49" charset="0"/>
              </a:rPr>
              <a:t>;    			</a:t>
            </a:r>
          </a:p>
          <a:p>
            <a:pPr defTabSz="820738"/>
            <a:r>
              <a:rPr lang="en-US" sz="1400" dirty="0">
                <a:latin typeface="Courier New" panose="02070309020205020404" pitchFamily="49" charset="0"/>
                <a:ea typeface="Verdana" panose="020B0604030504040204" pitchFamily="34" charset="0"/>
                <a:cs typeface="Courier New" panose="02070309020205020404" pitchFamily="49" charset="0"/>
              </a:rPr>
              <a:t>options { </a:t>
            </a:r>
            <a:r>
              <a:rPr lang="en-US" sz="1400" dirty="0" err="1">
                <a:latin typeface="Courier New" panose="02070309020205020404" pitchFamily="49" charset="0"/>
                <a:ea typeface="Verdana" panose="020B0604030504040204" pitchFamily="34" charset="0"/>
                <a:cs typeface="Courier New" panose="02070309020205020404" pitchFamily="49" charset="0"/>
              </a:rPr>
              <a:t>tokenVocab</a:t>
            </a:r>
            <a:r>
              <a:rPr lang="en-US" sz="1400" dirty="0">
                <a:latin typeface="Courier New" panose="02070309020205020404" pitchFamily="49" charset="0"/>
                <a:ea typeface="Verdana" panose="020B0604030504040204" pitchFamily="34" charset="0"/>
                <a:cs typeface="Courier New" panose="02070309020205020404" pitchFamily="49" charset="0"/>
              </a:rPr>
              <a:t>=</a:t>
            </a:r>
            <a:r>
              <a:rPr lang="en-US" sz="1400" dirty="0" err="1">
                <a:latin typeface="Courier New" panose="02070309020205020404" pitchFamily="49" charset="0"/>
                <a:ea typeface="Verdana" panose="020B0604030504040204" pitchFamily="34" charset="0"/>
                <a:cs typeface="Courier New" panose="02070309020205020404" pitchFamily="49" charset="0"/>
              </a:rPr>
              <a:t>MyLexer</a:t>
            </a:r>
            <a:r>
              <a:rPr lang="en-US" sz="1400" dirty="0">
                <a:latin typeface="Courier New" panose="02070309020205020404" pitchFamily="49" charset="0"/>
                <a:ea typeface="Verdana" panose="020B0604030504040204" pitchFamily="34" charset="0"/>
                <a:cs typeface="Courier New" panose="02070309020205020404" pitchFamily="49" charset="0"/>
              </a:rPr>
              <a:t>; </a:t>
            </a:r>
            <a:r>
              <a:rPr lang="en-US" sz="1400" dirty="0" smtClean="0">
                <a:latin typeface="Courier New" panose="02070309020205020404" pitchFamily="49" charset="0"/>
                <a:ea typeface="Verdana" panose="020B0604030504040204" pitchFamily="34" charset="0"/>
                <a:cs typeface="Courier New" panose="02070309020205020404" pitchFamily="49" charset="0"/>
              </a:rPr>
              <a:t>}</a:t>
            </a:r>
          </a:p>
          <a:p>
            <a:pPr defTabSz="820738"/>
            <a:endParaRPr lang="en-US" sz="14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400" dirty="0">
                <a:latin typeface="Courier New" panose="02070309020205020404" pitchFamily="49" charset="0"/>
                <a:ea typeface="Verdana" panose="020B0604030504040204" pitchFamily="34" charset="0"/>
                <a:cs typeface="Courier New" panose="02070309020205020404" pitchFamily="49" charset="0"/>
              </a:rPr>
              <a:t>text : name EOF ;</a:t>
            </a:r>
          </a:p>
          <a:p>
            <a:pPr defTabSz="820738"/>
            <a:endParaRPr lang="en-US" sz="14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400" dirty="0">
                <a:latin typeface="Courier New" panose="02070309020205020404" pitchFamily="49" charset="0"/>
                <a:ea typeface="Verdana" panose="020B0604030504040204" pitchFamily="34" charset="0"/>
                <a:cs typeface="Courier New" panose="02070309020205020404" pitchFamily="49" charset="0"/>
              </a:rPr>
              <a:t>name : NAME ;</a:t>
            </a:r>
            <a:endParaRPr lang="en-US" sz="1400" i="1" dirty="0" smtClean="0">
              <a:latin typeface="Courier New" panose="02070309020205020404" pitchFamily="49" charset="0"/>
              <a:ea typeface="Verdana" panose="020B0604030504040204" pitchFamily="34" charset="0"/>
              <a:cs typeface="Courier New" panose="02070309020205020404" pitchFamily="49" charset="0"/>
            </a:endParaRPr>
          </a:p>
        </p:txBody>
      </p:sp>
    </p:spTree>
    <p:extLst>
      <p:ext uri="{BB962C8B-B14F-4D97-AF65-F5344CB8AC3E}">
        <p14:creationId xmlns:p14="http://schemas.microsoft.com/office/powerpoint/2010/main" val="265377222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211987" y="1678230"/>
            <a:ext cx="832713" cy="369332"/>
          </a:xfrm>
          <a:prstGeom prst="rect">
            <a:avLst/>
          </a:prstGeom>
          <a:ln>
            <a:solidFill>
              <a:schemeClr val="bg1">
                <a:lumMod val="65000"/>
              </a:schemeClr>
            </a:solidFill>
          </a:ln>
        </p:spPr>
        <p:txBody>
          <a:bodyPr wrap="square">
            <a:spAutoFit/>
          </a:bodyPr>
          <a:lstStyle/>
          <a:p>
            <a:r>
              <a:rPr lang="en-US" dirty="0"/>
              <a:t>Roger</a:t>
            </a:r>
          </a:p>
        </p:txBody>
      </p:sp>
      <p:sp>
        <p:nvSpPr>
          <p:cNvPr id="7" name="TextBox 6"/>
          <p:cNvSpPr txBox="1"/>
          <p:nvPr/>
        </p:nvSpPr>
        <p:spPr>
          <a:xfrm>
            <a:off x="7155761" y="1352765"/>
            <a:ext cx="986745" cy="369332"/>
          </a:xfrm>
          <a:prstGeom prst="rect">
            <a:avLst/>
          </a:prstGeom>
          <a:noFill/>
        </p:spPr>
        <p:txBody>
          <a:bodyPr wrap="none" rtlCol="0">
            <a:spAutoFit/>
          </a:bodyPr>
          <a:lstStyle/>
          <a:p>
            <a:r>
              <a:rPr lang="en-US" dirty="0" smtClean="0"/>
              <a:t>input.txt</a:t>
            </a:r>
            <a:endParaRPr lang="en-US" dirty="0"/>
          </a:p>
        </p:txBody>
      </p:sp>
      <p:sp>
        <p:nvSpPr>
          <p:cNvPr id="8" name="Rectangle 7"/>
          <p:cNvSpPr/>
          <p:nvPr/>
        </p:nvSpPr>
        <p:spPr>
          <a:xfrm>
            <a:off x="6593541" y="254181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endCxn id="8" idx="0"/>
          </p:cNvCxnSpPr>
          <p:nvPr/>
        </p:nvCxnSpPr>
        <p:spPr>
          <a:xfrm flipH="1">
            <a:off x="7649136" y="2108826"/>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a:off x="7644650" y="327902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857251" y="1562256"/>
            <a:ext cx="3541730" cy="861774"/>
          </a:xfrm>
          <a:prstGeom prst="rect">
            <a:avLst/>
          </a:prstGeom>
          <a:noFill/>
          <a:ln>
            <a:solidFill>
              <a:schemeClr val="tx1"/>
            </a:solidFill>
          </a:ln>
        </p:spPr>
        <p:txBody>
          <a:bodyPr wrap="square" rtlCol="0">
            <a:spAutoFit/>
          </a:bodyPr>
          <a:lstStyle/>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lexer grammar </a:t>
            </a:r>
            <a:r>
              <a:rPr lang="en-US" sz="1000" dirty="0" err="1">
                <a:latin typeface="Courier New" panose="02070309020205020404" pitchFamily="49" charset="0"/>
                <a:ea typeface="Verdana" panose="020B0604030504040204" pitchFamily="34" charset="0"/>
                <a:cs typeface="Courier New" panose="02070309020205020404" pitchFamily="49" charset="0"/>
              </a:rPr>
              <a:t>MyLexer</a:t>
            </a:r>
            <a:r>
              <a:rPr lang="en-US" sz="1000" dirty="0">
                <a:latin typeface="Courier New" panose="02070309020205020404" pitchFamily="49" charset="0"/>
                <a:ea typeface="Verdana" panose="020B0604030504040204" pitchFamily="34" charset="0"/>
                <a:cs typeface="Courier New" panose="02070309020205020404" pitchFamily="49" charset="0"/>
              </a:rPr>
              <a:t>; </a:t>
            </a:r>
          </a:p>
          <a:p>
            <a:pPr defTabSz="820738"/>
            <a:endParaRPr lang="en-US" sz="10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NAME : '\u0052\u006F\u0067\u0065\u0072' ;</a:t>
            </a:r>
          </a:p>
          <a:p>
            <a:pPr defTabSz="820738"/>
            <a:endParaRPr lang="en-US" sz="10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WS : [ \r\n\t]+   -&gt; skip ;</a:t>
            </a:r>
            <a:endParaRPr lang="en-US" sz="1000" i="1" dirty="0">
              <a:latin typeface="Courier New" panose="02070309020205020404" pitchFamily="49" charset="0"/>
              <a:ea typeface="Verdana" panose="020B0604030504040204" pitchFamily="34" charset="0"/>
              <a:cs typeface="Courier New" panose="02070309020205020404" pitchFamily="49" charset="0"/>
            </a:endParaRPr>
          </a:p>
        </p:txBody>
      </p:sp>
      <p:sp>
        <p:nvSpPr>
          <p:cNvPr id="14" name="TextBox 13"/>
          <p:cNvSpPr txBox="1"/>
          <p:nvPr/>
        </p:nvSpPr>
        <p:spPr>
          <a:xfrm>
            <a:off x="1781757" y="3165205"/>
            <a:ext cx="2617223" cy="1169551"/>
          </a:xfrm>
          <a:prstGeom prst="rect">
            <a:avLst/>
          </a:prstGeom>
          <a:noFill/>
          <a:ln>
            <a:solidFill>
              <a:schemeClr val="tx1"/>
            </a:solidFill>
          </a:ln>
        </p:spPr>
        <p:txBody>
          <a:bodyPr wrap="square" rtlCol="0">
            <a:spAutoFit/>
          </a:bodyPr>
          <a:lstStyle/>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parser grammar </a:t>
            </a:r>
            <a:r>
              <a:rPr lang="en-US" sz="1000" dirty="0" err="1" smtClean="0">
                <a:latin typeface="Courier New" panose="02070309020205020404" pitchFamily="49" charset="0"/>
                <a:ea typeface="Verdana" panose="020B0604030504040204" pitchFamily="34" charset="0"/>
                <a:cs typeface="Courier New" panose="02070309020205020404" pitchFamily="49" charset="0"/>
              </a:rPr>
              <a:t>MyParser</a:t>
            </a:r>
            <a:r>
              <a:rPr lang="en-US" sz="1000" dirty="0" smtClean="0">
                <a:latin typeface="Courier New" panose="02070309020205020404" pitchFamily="49" charset="0"/>
                <a:ea typeface="Verdana" panose="020B0604030504040204" pitchFamily="34" charset="0"/>
                <a:cs typeface="Courier New" panose="02070309020205020404" pitchFamily="49" charset="0"/>
              </a:rPr>
              <a:t>;    </a:t>
            </a:r>
            <a:r>
              <a:rPr lang="en-US" sz="1000" dirty="0">
                <a:latin typeface="Courier New" panose="02070309020205020404" pitchFamily="49" charset="0"/>
                <a:ea typeface="Verdana" panose="020B0604030504040204" pitchFamily="34" charset="0"/>
                <a:cs typeface="Courier New" panose="02070309020205020404" pitchFamily="49" charset="0"/>
              </a:rPr>
              <a:t>		</a:t>
            </a:r>
          </a:p>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options { </a:t>
            </a:r>
            <a:r>
              <a:rPr lang="en-US" sz="1000" dirty="0" err="1">
                <a:latin typeface="Courier New" panose="02070309020205020404" pitchFamily="49" charset="0"/>
                <a:ea typeface="Verdana" panose="020B0604030504040204" pitchFamily="34" charset="0"/>
                <a:cs typeface="Courier New" panose="02070309020205020404" pitchFamily="49" charset="0"/>
              </a:rPr>
              <a:t>tokenVocab</a:t>
            </a:r>
            <a:r>
              <a:rPr lang="en-US" sz="1000" dirty="0">
                <a:latin typeface="Courier New" panose="02070309020205020404" pitchFamily="49" charset="0"/>
                <a:ea typeface="Verdana" panose="020B0604030504040204" pitchFamily="34" charset="0"/>
                <a:cs typeface="Courier New" panose="02070309020205020404" pitchFamily="49" charset="0"/>
              </a:rPr>
              <a:t>=</a:t>
            </a:r>
            <a:r>
              <a:rPr lang="en-US" sz="1000" dirty="0" err="1">
                <a:latin typeface="Courier New" panose="02070309020205020404" pitchFamily="49" charset="0"/>
                <a:ea typeface="Verdana" panose="020B0604030504040204" pitchFamily="34" charset="0"/>
                <a:cs typeface="Courier New" panose="02070309020205020404" pitchFamily="49" charset="0"/>
              </a:rPr>
              <a:t>MyLexer</a:t>
            </a:r>
            <a:r>
              <a:rPr lang="en-US" sz="1000" dirty="0">
                <a:latin typeface="Courier New" panose="02070309020205020404" pitchFamily="49" charset="0"/>
                <a:ea typeface="Verdana" panose="020B0604030504040204" pitchFamily="34" charset="0"/>
                <a:cs typeface="Courier New" panose="02070309020205020404" pitchFamily="49" charset="0"/>
              </a:rPr>
              <a:t>; }</a:t>
            </a:r>
          </a:p>
          <a:p>
            <a:pPr defTabSz="820738"/>
            <a:endParaRPr lang="en-US" sz="10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text : name EOF ;</a:t>
            </a:r>
          </a:p>
          <a:p>
            <a:pPr defTabSz="820738"/>
            <a:endParaRPr lang="en-US" sz="10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name : NAME ;</a:t>
            </a:r>
            <a:endParaRPr lang="en-US" sz="1000" i="1" dirty="0">
              <a:latin typeface="Courier New" panose="02070309020205020404" pitchFamily="49" charset="0"/>
              <a:ea typeface="Verdana" panose="020B0604030504040204" pitchFamily="34" charset="0"/>
              <a:cs typeface="Courier New" panose="02070309020205020404" pitchFamily="49" charset="0"/>
            </a:endParaRPr>
          </a:p>
        </p:txBody>
      </p:sp>
      <p:cxnSp>
        <p:nvCxnSpPr>
          <p:cNvPr id="3" name="Straight Arrow Connector 2"/>
          <p:cNvCxnSpPr>
            <a:stCxn id="13" idx="3"/>
          </p:cNvCxnSpPr>
          <p:nvPr/>
        </p:nvCxnSpPr>
        <p:spPr>
          <a:xfrm>
            <a:off x="4398981" y="1993143"/>
            <a:ext cx="2194560" cy="74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4" idx="3"/>
          </p:cNvCxnSpPr>
          <p:nvPr/>
        </p:nvCxnSpPr>
        <p:spPr>
          <a:xfrm flipV="1">
            <a:off x="4398980" y="3052597"/>
            <a:ext cx="2194561" cy="697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942205" y="6179822"/>
            <a:ext cx="1600503" cy="369332"/>
          </a:xfrm>
          <a:prstGeom prst="rect">
            <a:avLst/>
          </a:prstGeom>
          <a:noFill/>
        </p:spPr>
        <p:txBody>
          <a:bodyPr wrap="none" rtlCol="0">
            <a:spAutoFit/>
          </a:bodyPr>
          <a:lstStyle/>
          <a:p>
            <a:r>
              <a:rPr lang="en-US" dirty="0" smtClean="0"/>
              <a:t>See example30</a:t>
            </a:r>
            <a:endParaRPr lang="en-US" dirty="0"/>
          </a:p>
        </p:txBody>
      </p:sp>
      <p:pic>
        <p:nvPicPr>
          <p:cNvPr id="4" name="Picture 3"/>
          <p:cNvPicPr>
            <a:picLocks noChangeAspect="1"/>
          </p:cNvPicPr>
          <p:nvPr/>
        </p:nvPicPr>
        <p:blipFill rotWithShape="1">
          <a:blip r:embed="rId2"/>
          <a:srcRect l="34734" t="5120" r="45666" b="70160"/>
          <a:stretch/>
        </p:blipFill>
        <p:spPr>
          <a:xfrm>
            <a:off x="6760045" y="3773636"/>
            <a:ext cx="1782663" cy="1873615"/>
          </a:xfrm>
          <a:prstGeom prst="rect">
            <a:avLst/>
          </a:prstGeom>
        </p:spPr>
      </p:pic>
    </p:spTree>
    <p:extLst>
      <p:ext uri="{BB962C8B-B14F-4D97-AF65-F5344CB8AC3E}">
        <p14:creationId xmlns:p14="http://schemas.microsoft.com/office/powerpoint/2010/main" val="378749205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Bad news</a:t>
            </a:r>
            <a:endParaRPr lang="en-US" dirty="0"/>
          </a:p>
        </p:txBody>
      </p:sp>
      <p:sp>
        <p:nvSpPr>
          <p:cNvPr id="4" name="Content Placeholder 3"/>
          <p:cNvSpPr>
            <a:spLocks noGrp="1"/>
          </p:cNvSpPr>
          <p:nvPr>
            <p:ph idx="1"/>
          </p:nvPr>
        </p:nvSpPr>
        <p:spPr/>
        <p:txBody>
          <a:bodyPr/>
          <a:lstStyle/>
          <a:p>
            <a:r>
              <a:rPr lang="en-US" dirty="0"/>
              <a:t>The \uXXXX character escape mechanism </a:t>
            </a:r>
            <a:r>
              <a:rPr lang="en-US" dirty="0" smtClean="0"/>
              <a:t>works properly only with </a:t>
            </a:r>
            <a:r>
              <a:rPr lang="en-US" dirty="0"/>
              <a:t>ASCII characters. </a:t>
            </a:r>
          </a:p>
          <a:p>
            <a:r>
              <a:rPr lang="en-US" dirty="0"/>
              <a:t>I tried using \</a:t>
            </a:r>
            <a:r>
              <a:rPr lang="en-US" dirty="0" err="1"/>
              <a:t>uXXXX</a:t>
            </a:r>
            <a:r>
              <a:rPr lang="en-US" dirty="0"/>
              <a:t> with non-ASCII characters and ANTLR did not recognize the characters. For example, the code point for the ó character is hex F3. The </a:t>
            </a:r>
            <a:r>
              <a:rPr lang="en-US" dirty="0" smtClean="0"/>
              <a:t>UTF-8 encoding </a:t>
            </a:r>
            <a:r>
              <a:rPr lang="en-US" dirty="0"/>
              <a:t>of code point F3 is two bytes (C3 B3). ANTLR erroneously processes those </a:t>
            </a:r>
            <a:r>
              <a:rPr lang="en-US" dirty="0" smtClean="0"/>
              <a:t>two bytes </a:t>
            </a:r>
            <a:r>
              <a:rPr lang="en-US" dirty="0"/>
              <a:t>as two </a:t>
            </a:r>
            <a:r>
              <a:rPr lang="en-US" dirty="0" smtClean="0"/>
              <a:t>characters C3 = Ã and </a:t>
            </a:r>
            <a:r>
              <a:rPr lang="en-US" dirty="0"/>
              <a:t>B3 = ³ </a:t>
            </a:r>
            <a:r>
              <a:rPr lang="en-US" dirty="0" smtClean="0"/>
              <a:t>rather </a:t>
            </a:r>
            <a:r>
              <a:rPr lang="en-US" dirty="0"/>
              <a:t>than </a:t>
            </a:r>
            <a:r>
              <a:rPr lang="en-US" dirty="0" smtClean="0"/>
              <a:t>as one </a:t>
            </a:r>
            <a:r>
              <a:rPr lang="en-US" dirty="0"/>
              <a:t>UTF-8 character, ó.</a:t>
            </a:r>
            <a:endParaRPr lang="en-US" dirty="0" smtClean="0"/>
          </a:p>
          <a:p>
            <a:r>
              <a:rPr lang="en-US" dirty="0" smtClean="0"/>
              <a:t>Bummer.</a:t>
            </a:r>
            <a:endParaRPr lang="en-US" dirty="0"/>
          </a:p>
        </p:txBody>
      </p:sp>
      <p:sp>
        <p:nvSpPr>
          <p:cNvPr id="5" name="AutoShape 57"/>
          <p:cNvSpPr>
            <a:spLocks noChangeArrowheads="1"/>
          </p:cNvSpPr>
          <p:nvPr/>
        </p:nvSpPr>
        <p:spPr bwMode="auto">
          <a:xfrm>
            <a:off x="11087423" y="569880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6" name="Text Box 58"/>
          <p:cNvSpPr txBox="1">
            <a:spLocks noChangeArrowheads="1"/>
          </p:cNvSpPr>
          <p:nvPr/>
        </p:nvSpPr>
        <p:spPr bwMode="auto">
          <a:xfrm>
            <a:off x="11185765" y="5841683"/>
            <a:ext cx="8050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Lab17</a:t>
            </a:r>
            <a:endParaRPr lang="en-US" altLang="en-US" sz="1600" dirty="0"/>
          </a:p>
        </p:txBody>
      </p:sp>
    </p:spTree>
    <p:extLst>
      <p:ext uri="{BB962C8B-B14F-4D97-AF65-F5344CB8AC3E}">
        <p14:creationId xmlns:p14="http://schemas.microsoft.com/office/powerpoint/2010/main" val="393611344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Empty alternative</a:t>
            </a:r>
            <a:endParaRPr lang="en-US" dirty="0"/>
          </a:p>
        </p:txBody>
      </p:sp>
    </p:spTree>
    <p:extLst>
      <p:ext uri="{BB962C8B-B14F-4D97-AF65-F5344CB8AC3E}">
        <p14:creationId xmlns:p14="http://schemas.microsoft.com/office/powerpoint/2010/main" val="2608227498"/>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alternative</a:t>
            </a:r>
            <a:endParaRPr lang="en-US" dirty="0"/>
          </a:p>
        </p:txBody>
      </p:sp>
      <p:sp>
        <p:nvSpPr>
          <p:cNvPr id="3" name="Content Placeholder 2"/>
          <p:cNvSpPr>
            <a:spLocks noGrp="1"/>
          </p:cNvSpPr>
          <p:nvPr>
            <p:ph idx="1"/>
          </p:nvPr>
        </p:nvSpPr>
        <p:spPr>
          <a:xfrm>
            <a:off x="838200" y="1825625"/>
            <a:ext cx="10515600" cy="955675"/>
          </a:xfrm>
        </p:spPr>
        <p:txBody>
          <a:bodyPr/>
          <a:lstStyle/>
          <a:p>
            <a:pPr marL="0" indent="0">
              <a:buNone/>
            </a:pPr>
            <a:r>
              <a:rPr lang="en-US" dirty="0" smtClean="0"/>
              <a:t>The following grammar says: A list contains one or more integers, followed by either '#' or nothing (the empty string):</a:t>
            </a:r>
          </a:p>
        </p:txBody>
      </p:sp>
      <p:sp>
        <p:nvSpPr>
          <p:cNvPr id="4" name="TextBox 3"/>
          <p:cNvSpPr txBox="1"/>
          <p:nvPr/>
        </p:nvSpPr>
        <p:spPr>
          <a:xfrm>
            <a:off x="2342303" y="3055937"/>
            <a:ext cx="4569485" cy="2585323"/>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list: INT+ </a:t>
            </a:r>
            <a:r>
              <a:rPr lang="en-US" dirty="0" err="1">
                <a:latin typeface="Courier New" panose="02070309020205020404" pitchFamily="49" charset="0"/>
                <a:cs typeface="Courier New" panose="02070309020205020404" pitchFamily="49" charset="0"/>
              </a:rPr>
              <a:t>endMarker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err="1">
                <a:latin typeface="Courier New" panose="02070309020205020404" pitchFamily="49" charset="0"/>
                <a:cs typeface="Courier New" panose="02070309020205020404" pitchFamily="49" charset="0"/>
              </a:rPr>
              <a:t>endMarker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EndMarker</a:t>
            </a:r>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         |</a:t>
            </a:r>
          </a:p>
          <a:p>
            <a:pPr defTabSz="820738"/>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p:txBody>
      </p:sp>
      <p:sp>
        <p:nvSpPr>
          <p:cNvPr id="6" name="TextBox 5"/>
          <p:cNvSpPr txBox="1"/>
          <p:nvPr/>
        </p:nvSpPr>
        <p:spPr>
          <a:xfrm>
            <a:off x="5110773" y="6008230"/>
            <a:ext cx="1600503" cy="369332"/>
          </a:xfrm>
          <a:prstGeom prst="rect">
            <a:avLst/>
          </a:prstGeom>
          <a:noFill/>
        </p:spPr>
        <p:txBody>
          <a:bodyPr wrap="none" rtlCol="0">
            <a:spAutoFit/>
          </a:bodyPr>
          <a:lstStyle/>
          <a:p>
            <a:r>
              <a:rPr lang="en-US" dirty="0" smtClean="0"/>
              <a:t>See example31</a:t>
            </a:r>
            <a:endParaRPr lang="en-US" dirty="0"/>
          </a:p>
        </p:txBody>
      </p:sp>
    </p:spTree>
    <p:extLst>
      <p:ext uri="{BB962C8B-B14F-4D97-AF65-F5344CB8AC3E}">
        <p14:creationId xmlns:p14="http://schemas.microsoft.com/office/powerpoint/2010/main" val="783330626"/>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2303" y="4733365"/>
            <a:ext cx="4569485" cy="9078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4768850" y="5187312"/>
            <a:ext cx="26543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488020" y="5002646"/>
            <a:ext cx="1850315" cy="369332"/>
          </a:xfrm>
          <a:prstGeom prst="rect">
            <a:avLst/>
          </a:prstGeom>
          <a:noFill/>
        </p:spPr>
        <p:txBody>
          <a:bodyPr wrap="none" rtlCol="0">
            <a:spAutoFit/>
          </a:bodyPr>
          <a:lstStyle/>
          <a:p>
            <a:r>
              <a:rPr lang="en-US" dirty="0" smtClean="0"/>
              <a:t>empty alternative</a:t>
            </a:r>
            <a:endParaRPr lang="en-US" dirty="0"/>
          </a:p>
        </p:txBody>
      </p:sp>
      <p:sp>
        <p:nvSpPr>
          <p:cNvPr id="6" name="TextBox 5"/>
          <p:cNvSpPr txBox="1"/>
          <p:nvPr/>
        </p:nvSpPr>
        <p:spPr>
          <a:xfrm>
            <a:off x="2342303" y="3055937"/>
            <a:ext cx="4569485" cy="2585323"/>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list: INT+ </a:t>
            </a:r>
            <a:r>
              <a:rPr lang="en-US" dirty="0" err="1">
                <a:latin typeface="Courier New" panose="02070309020205020404" pitchFamily="49" charset="0"/>
                <a:cs typeface="Courier New" panose="02070309020205020404" pitchFamily="49" charset="0"/>
              </a:rPr>
              <a:t>endMarker</a:t>
            </a:r>
            <a:r>
              <a:rPr lang="en-US" dirty="0">
                <a:latin typeface="Courier New" panose="02070309020205020404" pitchFamily="49" charset="0"/>
                <a:cs typeface="Courier New" panose="02070309020205020404" pitchFamily="49" charset="0"/>
              </a:rPr>
              <a:t> ;</a:t>
            </a:r>
          </a:p>
          <a:p>
            <a:pPr defTabSz="820738"/>
            <a:endParaRPr lang="en-US" dirty="0">
              <a:latin typeface="Courier New" panose="02070309020205020404" pitchFamily="49" charset="0"/>
              <a:cs typeface="Courier New" panose="02070309020205020404" pitchFamily="49" charset="0"/>
            </a:endParaRPr>
          </a:p>
          <a:p>
            <a:pPr defTabSz="820738"/>
            <a:r>
              <a:rPr lang="en-US" dirty="0" err="1">
                <a:latin typeface="Courier New" panose="02070309020205020404" pitchFamily="49" charset="0"/>
                <a:cs typeface="Courier New" panose="02070309020205020404" pitchFamily="49" charset="0"/>
              </a:rPr>
              <a:t>endMarker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EndMarker</a:t>
            </a:r>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         |</a:t>
            </a:r>
          </a:p>
          <a:p>
            <a:pPr defTabSz="820738"/>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4445835"/>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3" name="TextBox 2"/>
          <p:cNvSpPr txBox="1"/>
          <p:nvPr/>
        </p:nvSpPr>
        <p:spPr>
          <a:xfrm>
            <a:off x="2328857" y="2437373"/>
            <a:ext cx="3991262" cy="2031325"/>
          </a:xfrm>
          <a:prstGeom prst="rect">
            <a:avLst/>
          </a:prstGeom>
          <a:noFill/>
          <a:ln>
            <a:solidFill>
              <a:schemeClr val="tx1"/>
            </a:solidFill>
          </a:ln>
        </p:spPr>
        <p:txBody>
          <a:bodyPr wrap="square" rtlCol="0">
            <a:spAutoFit/>
          </a:bodyPr>
          <a:lstStyle/>
          <a:p>
            <a:pPr defTabSz="820738"/>
            <a:r>
              <a:rPr lang="sv-SE" dirty="0">
                <a:latin typeface="Courier New" panose="02070309020205020404" pitchFamily="49" charset="0"/>
                <a:cs typeface="Courier New" panose="02070309020205020404" pitchFamily="49" charset="0"/>
              </a:rPr>
              <a:t>lexer grammar MyLexer;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INT  : [0-9]+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EndMarker: '#'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WS  : [ \t\r\n]+ -&gt; skip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9117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519055" y="3876134"/>
            <a:ext cx="1482436" cy="55732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71782" y="2398806"/>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247649" cy="369332"/>
          </a:xfrm>
          <a:prstGeom prst="rect">
            <a:avLst/>
          </a:prstGeom>
          <a:noFill/>
        </p:spPr>
        <p:txBody>
          <a:bodyPr wrap="none" rtlCol="0">
            <a:spAutoFit/>
          </a:bodyPr>
          <a:lstStyle/>
          <a:p>
            <a:r>
              <a:rPr lang="en-US" dirty="0" smtClean="0"/>
              <a:t>MyLexer.g4</a:t>
            </a:r>
            <a:endParaRPr lang="en-US" dirty="0"/>
          </a:p>
        </p:txBody>
      </p:sp>
      <p:cxnSp>
        <p:nvCxnSpPr>
          <p:cNvPr id="8" name="Straight Arrow Connector 7"/>
          <p:cNvCxnSpPr>
            <a:endCxn id="6" idx="4"/>
          </p:cNvCxnSpPr>
          <p:nvPr/>
        </p:nvCxnSpPr>
        <p:spPr>
          <a:xfrm flipV="1">
            <a:off x="4225636" y="4433455"/>
            <a:ext cx="0" cy="720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93127" y="5153891"/>
            <a:ext cx="3352521" cy="369332"/>
          </a:xfrm>
          <a:prstGeom prst="rect">
            <a:avLst/>
          </a:prstGeom>
          <a:noFill/>
        </p:spPr>
        <p:txBody>
          <a:bodyPr wrap="none" rtlCol="0">
            <a:spAutoFit/>
          </a:bodyPr>
          <a:lstStyle/>
          <a:p>
            <a:r>
              <a:rPr lang="en-US" dirty="0" smtClean="0"/>
              <a:t>filename, must have this suffix: g4</a:t>
            </a:r>
            <a:endParaRPr lang="en-US" dirty="0"/>
          </a:p>
        </p:txBody>
      </p:sp>
    </p:spTree>
    <p:extLst>
      <p:ext uri="{BB962C8B-B14F-4D97-AF65-F5344CB8AC3E}">
        <p14:creationId xmlns:p14="http://schemas.microsoft.com/office/powerpoint/2010/main" val="1867870677"/>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with, and without, </a:t>
            </a:r>
            <a:r>
              <a:rPr lang="en-US" dirty="0" err="1" smtClean="0"/>
              <a:t>endMarker</a:t>
            </a:r>
            <a:endParaRPr lang="en-US" dirty="0"/>
          </a:p>
        </p:txBody>
      </p:sp>
      <p:pic>
        <p:nvPicPr>
          <p:cNvPr id="3" name="Picture 2"/>
          <p:cNvPicPr>
            <a:picLocks noChangeAspect="1"/>
          </p:cNvPicPr>
          <p:nvPr/>
        </p:nvPicPr>
        <p:blipFill rotWithShape="1">
          <a:blip r:embed="rId2"/>
          <a:srcRect l="34667" t="5334" r="19111" b="78399"/>
          <a:stretch/>
        </p:blipFill>
        <p:spPr>
          <a:xfrm>
            <a:off x="5880100" y="4451723"/>
            <a:ext cx="4243882" cy="1244600"/>
          </a:xfrm>
          <a:prstGeom prst="rect">
            <a:avLst/>
          </a:prstGeom>
        </p:spPr>
      </p:pic>
      <p:pic>
        <p:nvPicPr>
          <p:cNvPr id="5" name="Picture 4"/>
          <p:cNvPicPr>
            <a:picLocks noChangeAspect="1"/>
          </p:cNvPicPr>
          <p:nvPr/>
        </p:nvPicPr>
        <p:blipFill rotWithShape="1">
          <a:blip r:embed="rId3"/>
          <a:srcRect l="34444" t="6267" r="19555" b="70800"/>
          <a:stretch/>
        </p:blipFill>
        <p:spPr>
          <a:xfrm>
            <a:off x="980889" y="4451723"/>
            <a:ext cx="3821076" cy="1587500"/>
          </a:xfrm>
          <a:prstGeom prst="rect">
            <a:avLst/>
          </a:prstGeom>
        </p:spPr>
      </p:pic>
      <p:sp>
        <p:nvSpPr>
          <p:cNvPr id="8" name="Rectangle 7"/>
          <p:cNvSpPr/>
          <p:nvPr/>
        </p:nvSpPr>
        <p:spPr>
          <a:xfrm>
            <a:off x="1864153" y="2363221"/>
            <a:ext cx="1609931" cy="369332"/>
          </a:xfrm>
          <a:prstGeom prst="rect">
            <a:avLst/>
          </a:prstGeom>
          <a:ln>
            <a:solidFill>
              <a:schemeClr val="bg1">
                <a:lumMod val="65000"/>
              </a:schemeClr>
            </a:solidFill>
          </a:ln>
        </p:spPr>
        <p:txBody>
          <a:bodyPr wrap="square">
            <a:spAutoFit/>
          </a:bodyPr>
          <a:lstStyle/>
          <a:p>
            <a:r>
              <a:rPr lang="en-US" dirty="0"/>
              <a:t>2 9 10 3 1 2 3 #</a:t>
            </a:r>
          </a:p>
        </p:txBody>
      </p:sp>
      <p:sp>
        <p:nvSpPr>
          <p:cNvPr id="9" name="TextBox 8"/>
          <p:cNvSpPr txBox="1"/>
          <p:nvPr/>
        </p:nvSpPr>
        <p:spPr>
          <a:xfrm>
            <a:off x="2216031" y="2044703"/>
            <a:ext cx="986745" cy="369332"/>
          </a:xfrm>
          <a:prstGeom prst="rect">
            <a:avLst/>
          </a:prstGeom>
          <a:noFill/>
        </p:spPr>
        <p:txBody>
          <a:bodyPr wrap="none" rtlCol="0">
            <a:spAutoFit/>
          </a:bodyPr>
          <a:lstStyle/>
          <a:p>
            <a:r>
              <a:rPr lang="en-US" dirty="0" smtClean="0"/>
              <a:t>input.txt</a:t>
            </a:r>
            <a:endParaRPr lang="en-US" dirty="0"/>
          </a:p>
        </p:txBody>
      </p:sp>
      <p:sp>
        <p:nvSpPr>
          <p:cNvPr id="10" name="Rectangle 9"/>
          <p:cNvSpPr/>
          <p:nvPr/>
        </p:nvSpPr>
        <p:spPr>
          <a:xfrm>
            <a:off x="1578796" y="3227734"/>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1" name="Straight Arrow Connector 10"/>
          <p:cNvCxnSpPr>
            <a:endCxn id="10" idx="0"/>
          </p:cNvCxnSpPr>
          <p:nvPr/>
        </p:nvCxnSpPr>
        <p:spPr>
          <a:xfrm flipH="1">
            <a:off x="2634391" y="2794742"/>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2629905" y="3964943"/>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6884388" y="2363221"/>
            <a:ext cx="1609931" cy="369332"/>
          </a:xfrm>
          <a:prstGeom prst="rect">
            <a:avLst/>
          </a:prstGeom>
          <a:ln>
            <a:solidFill>
              <a:schemeClr val="bg1">
                <a:lumMod val="65000"/>
              </a:schemeClr>
            </a:solidFill>
          </a:ln>
        </p:spPr>
        <p:txBody>
          <a:bodyPr wrap="square">
            <a:spAutoFit/>
          </a:bodyPr>
          <a:lstStyle/>
          <a:p>
            <a:r>
              <a:rPr lang="en-US" dirty="0"/>
              <a:t>2 9 10 3 1 2 </a:t>
            </a:r>
            <a:r>
              <a:rPr lang="en-US" dirty="0" smtClean="0"/>
              <a:t>3</a:t>
            </a:r>
            <a:endParaRPr lang="en-US" dirty="0"/>
          </a:p>
        </p:txBody>
      </p:sp>
      <p:sp>
        <p:nvSpPr>
          <p:cNvPr id="14" name="TextBox 13"/>
          <p:cNvSpPr txBox="1"/>
          <p:nvPr/>
        </p:nvSpPr>
        <p:spPr>
          <a:xfrm>
            <a:off x="7236266" y="2044703"/>
            <a:ext cx="986745" cy="369332"/>
          </a:xfrm>
          <a:prstGeom prst="rect">
            <a:avLst/>
          </a:prstGeom>
          <a:noFill/>
        </p:spPr>
        <p:txBody>
          <a:bodyPr wrap="none" rtlCol="0">
            <a:spAutoFit/>
          </a:bodyPr>
          <a:lstStyle/>
          <a:p>
            <a:r>
              <a:rPr lang="en-US" dirty="0" smtClean="0"/>
              <a:t>input.txt</a:t>
            </a:r>
            <a:endParaRPr lang="en-US" dirty="0"/>
          </a:p>
        </p:txBody>
      </p:sp>
      <p:sp>
        <p:nvSpPr>
          <p:cNvPr id="15" name="Rectangle 14"/>
          <p:cNvSpPr/>
          <p:nvPr/>
        </p:nvSpPr>
        <p:spPr>
          <a:xfrm>
            <a:off x="6599031" y="3227734"/>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6" name="Straight Arrow Connector 15"/>
          <p:cNvCxnSpPr>
            <a:endCxn id="15" idx="0"/>
          </p:cNvCxnSpPr>
          <p:nvPr/>
        </p:nvCxnSpPr>
        <p:spPr>
          <a:xfrm flipH="1">
            <a:off x="7654626" y="2794742"/>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7650140" y="3964943"/>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085339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Dot (.) in parser versus in </a:t>
            </a:r>
            <a:r>
              <a:rPr lang="en-US" dirty="0" err="1" smtClean="0"/>
              <a:t>lexer</a:t>
            </a:r>
            <a:endParaRPr lang="en-US" dirty="0"/>
          </a:p>
        </p:txBody>
      </p:sp>
    </p:spTree>
    <p:extLst>
      <p:ext uri="{BB962C8B-B14F-4D97-AF65-F5344CB8AC3E}">
        <p14:creationId xmlns:p14="http://schemas.microsoft.com/office/powerpoint/2010/main" val="177103663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 (.) is different in </a:t>
            </a:r>
            <a:r>
              <a:rPr lang="en-US" dirty="0" err="1" smtClean="0"/>
              <a:t>lexer</a:t>
            </a:r>
            <a:r>
              <a:rPr lang="en-US" dirty="0" smtClean="0"/>
              <a:t> and parser</a:t>
            </a:r>
            <a:endParaRPr lang="en-US" dirty="0"/>
          </a:p>
        </p:txBody>
      </p:sp>
      <p:sp>
        <p:nvSpPr>
          <p:cNvPr id="3" name="Content Placeholder 2"/>
          <p:cNvSpPr>
            <a:spLocks noGrp="1"/>
          </p:cNvSpPr>
          <p:nvPr>
            <p:ph idx="1"/>
          </p:nvPr>
        </p:nvSpPr>
        <p:spPr/>
        <p:txBody>
          <a:bodyPr/>
          <a:lstStyle/>
          <a:p>
            <a:r>
              <a:rPr lang="en-US" dirty="0" smtClean="0"/>
              <a:t>The dot (.) in a lexer rule means one</a:t>
            </a:r>
            <a:r>
              <a:rPr lang="en-US" i="1" dirty="0" smtClean="0"/>
              <a:t> </a:t>
            </a:r>
            <a:r>
              <a:rPr lang="en-US" i="1" u="sng" dirty="0" smtClean="0"/>
              <a:t>character</a:t>
            </a:r>
            <a:r>
              <a:rPr lang="en-US" dirty="0" smtClean="0"/>
              <a:t>.</a:t>
            </a:r>
          </a:p>
          <a:p>
            <a:r>
              <a:rPr lang="en-US" dirty="0"/>
              <a:t>The dot (.) in a </a:t>
            </a:r>
            <a:r>
              <a:rPr lang="en-US" dirty="0" smtClean="0"/>
              <a:t>parser rule means one</a:t>
            </a:r>
            <a:r>
              <a:rPr lang="en-US" i="1" dirty="0" smtClean="0"/>
              <a:t> </a:t>
            </a:r>
            <a:r>
              <a:rPr lang="en-US" i="1" u="sng" dirty="0" smtClean="0"/>
              <a:t>token</a:t>
            </a:r>
            <a:r>
              <a:rPr lang="en-US" dirty="0" smtClean="0"/>
              <a:t>.</a:t>
            </a:r>
          </a:p>
          <a:p>
            <a:r>
              <a:rPr lang="en-US" dirty="0" smtClean="0"/>
              <a:t>That's a huge difference in meaning! Be careful!</a:t>
            </a:r>
            <a:endParaRPr lang="en-US" dirty="0"/>
          </a:p>
        </p:txBody>
      </p:sp>
    </p:spTree>
    <p:extLst>
      <p:ext uri="{BB962C8B-B14F-4D97-AF65-F5344CB8AC3E}">
        <p14:creationId xmlns:p14="http://schemas.microsoft.com/office/powerpoint/2010/main" val="3799688886"/>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883362" y="2531502"/>
            <a:ext cx="947744" cy="3192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91727" y="2531502"/>
            <a:ext cx="804308" cy="3192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83362" y="3657600"/>
            <a:ext cx="4605344" cy="3512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91727" y="3065929"/>
            <a:ext cx="3991262" cy="3630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91727" y="2531502"/>
            <a:ext cx="3991262" cy="1477328"/>
          </a:xfrm>
          <a:prstGeom prst="rect">
            <a:avLst/>
          </a:prstGeom>
          <a:noFill/>
          <a:ln>
            <a:solidFill>
              <a:schemeClr val="tx1"/>
            </a:solidFill>
          </a:ln>
        </p:spPr>
        <p:txBody>
          <a:bodyPr wrap="square" rtlCol="0">
            <a:spAutoFit/>
          </a:bodyPr>
          <a:lstStyle/>
          <a:p>
            <a:pPr defTabSz="820738"/>
            <a:r>
              <a:rPr lang="sv-SE" b="1" dirty="0">
                <a:latin typeface="Courier New" panose="02070309020205020404" pitchFamily="49" charset="0"/>
                <a:cs typeface="Courier New" panose="02070309020205020404" pitchFamily="49" charset="0"/>
              </a:rPr>
              <a:t>lexer</a:t>
            </a:r>
            <a:r>
              <a:rPr lang="sv-SE" dirty="0">
                <a:latin typeface="Courier New" panose="02070309020205020404" pitchFamily="49" charset="0"/>
                <a:cs typeface="Courier New" panose="02070309020205020404" pitchFamily="49" charset="0"/>
              </a:rPr>
              <a:t> grammar MyLexer;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WORD  : 'Apple' .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WS  : [ \t\r\n]+ -&gt; skip ;</a:t>
            </a:r>
            <a:endParaRPr lang="en-US" i="1" dirty="0" smtClean="0">
              <a:latin typeface="Courier New" panose="02070309020205020404" pitchFamily="49" charset="0"/>
              <a:cs typeface="Courier New" panose="02070309020205020404" pitchFamily="49" charset="0"/>
            </a:endParaRPr>
          </a:p>
        </p:txBody>
      </p:sp>
      <p:sp>
        <p:nvSpPr>
          <p:cNvPr id="6" name="TextBox 5"/>
          <p:cNvSpPr txBox="1"/>
          <p:nvPr/>
        </p:nvSpPr>
        <p:spPr>
          <a:xfrm>
            <a:off x="5883362" y="2531502"/>
            <a:ext cx="4605344" cy="1477328"/>
          </a:xfrm>
          <a:prstGeom prst="rect">
            <a:avLst/>
          </a:prstGeom>
          <a:noFill/>
          <a:ln>
            <a:solidFill>
              <a:schemeClr val="tx1"/>
            </a:solidFill>
          </a:ln>
        </p:spPr>
        <p:txBody>
          <a:bodyPr wrap="square" rtlCol="0">
            <a:spAutoFit/>
          </a:bodyPr>
          <a:lstStyle/>
          <a:p>
            <a:pPr defTabSz="820738"/>
            <a:r>
              <a:rPr lang="sv-SE" b="1" dirty="0">
                <a:latin typeface="Courier New" panose="02070309020205020404" pitchFamily="49" charset="0"/>
                <a:cs typeface="Courier New" panose="02070309020205020404" pitchFamily="49" charset="0"/>
              </a:rPr>
              <a:t>parser</a:t>
            </a:r>
            <a:r>
              <a:rPr lang="sv-SE" dirty="0">
                <a:latin typeface="Courier New" panose="02070309020205020404" pitchFamily="49" charset="0"/>
                <a:cs typeface="Courier New" panose="02070309020205020404" pitchFamily="49" charset="0"/>
              </a:rPr>
              <a:t> grammar MyParser</a:t>
            </a:r>
            <a:r>
              <a:rPr lang="sv-SE" dirty="0" smtClean="0">
                <a:latin typeface="Courier New" panose="02070309020205020404" pitchFamily="49" charset="0"/>
                <a:cs typeface="Courier New" panose="02070309020205020404" pitchFamily="49" charset="0"/>
              </a:rPr>
              <a:t>;</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options { tokenVocab=MyLexer; </a:t>
            </a:r>
            <a:r>
              <a:rPr lang="sv-SE" dirty="0" smtClean="0">
                <a:latin typeface="Courier New" panose="02070309020205020404" pitchFamily="49" charset="0"/>
                <a:cs typeface="Courier New" panose="02070309020205020404" pitchFamily="49" charset="0"/>
              </a:rPr>
              <a:t>}</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words: .+ EOF ;</a:t>
            </a:r>
            <a:endParaRPr lang="en-US" i="1" dirty="0" smtClean="0">
              <a:latin typeface="Courier New" panose="02070309020205020404" pitchFamily="49" charset="0"/>
              <a:cs typeface="Courier New" panose="02070309020205020404" pitchFamily="49" charset="0"/>
            </a:endParaRPr>
          </a:p>
        </p:txBody>
      </p:sp>
      <p:cxnSp>
        <p:nvCxnSpPr>
          <p:cNvPr id="10" name="Straight Arrow Connector 9"/>
          <p:cNvCxnSpPr/>
          <p:nvPr/>
        </p:nvCxnSpPr>
        <p:spPr>
          <a:xfrm flipV="1">
            <a:off x="3402106" y="3429000"/>
            <a:ext cx="0" cy="1519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46546" y="4948518"/>
            <a:ext cx="1511119" cy="369332"/>
          </a:xfrm>
          <a:prstGeom prst="rect">
            <a:avLst/>
          </a:prstGeom>
          <a:noFill/>
        </p:spPr>
        <p:txBody>
          <a:bodyPr wrap="none" rtlCol="0">
            <a:spAutoFit/>
          </a:bodyPr>
          <a:lstStyle/>
          <a:p>
            <a:r>
              <a:rPr lang="en-US" dirty="0" smtClean="0"/>
              <a:t>One character</a:t>
            </a:r>
            <a:endParaRPr lang="en-US" dirty="0"/>
          </a:p>
        </p:txBody>
      </p:sp>
      <p:cxnSp>
        <p:nvCxnSpPr>
          <p:cNvPr id="13" name="Straight Arrow Connector 12"/>
          <p:cNvCxnSpPr/>
          <p:nvPr/>
        </p:nvCxnSpPr>
        <p:spPr>
          <a:xfrm flipH="1" flipV="1">
            <a:off x="6992471" y="3909956"/>
            <a:ext cx="13447" cy="939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68044" y="4864243"/>
            <a:ext cx="1157625" cy="369332"/>
          </a:xfrm>
          <a:prstGeom prst="rect">
            <a:avLst/>
          </a:prstGeom>
          <a:noFill/>
        </p:spPr>
        <p:txBody>
          <a:bodyPr wrap="none" rtlCol="0">
            <a:spAutoFit/>
          </a:bodyPr>
          <a:lstStyle/>
          <a:p>
            <a:r>
              <a:rPr lang="en-US" dirty="0" smtClean="0"/>
              <a:t>One token</a:t>
            </a:r>
            <a:endParaRPr lang="en-US" dirty="0"/>
          </a:p>
        </p:txBody>
      </p:sp>
      <p:sp>
        <p:nvSpPr>
          <p:cNvPr id="12" name="AutoShape 57"/>
          <p:cNvSpPr>
            <a:spLocks noChangeArrowheads="1"/>
          </p:cNvSpPr>
          <p:nvPr/>
        </p:nvSpPr>
        <p:spPr bwMode="auto">
          <a:xfrm>
            <a:off x="11087423" y="569880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17" name="Text Box 58"/>
          <p:cNvSpPr txBox="1">
            <a:spLocks noChangeArrowheads="1"/>
          </p:cNvSpPr>
          <p:nvPr/>
        </p:nvSpPr>
        <p:spPr bwMode="auto">
          <a:xfrm>
            <a:off x="11185765" y="5841683"/>
            <a:ext cx="8050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Lab18</a:t>
            </a:r>
            <a:endParaRPr lang="en-US" altLang="en-US" sz="1600" dirty="0"/>
          </a:p>
        </p:txBody>
      </p:sp>
      <p:sp>
        <p:nvSpPr>
          <p:cNvPr id="18" name="TextBox 17"/>
          <p:cNvSpPr txBox="1"/>
          <p:nvPr/>
        </p:nvSpPr>
        <p:spPr>
          <a:xfrm>
            <a:off x="5110773" y="6008230"/>
            <a:ext cx="1600503" cy="369332"/>
          </a:xfrm>
          <a:prstGeom prst="rect">
            <a:avLst/>
          </a:prstGeom>
          <a:noFill/>
        </p:spPr>
        <p:txBody>
          <a:bodyPr wrap="none" rtlCol="0">
            <a:spAutoFit/>
          </a:bodyPr>
          <a:lstStyle/>
          <a:p>
            <a:r>
              <a:rPr lang="en-US" dirty="0" smtClean="0"/>
              <a:t>See example32</a:t>
            </a:r>
            <a:endParaRPr lang="en-US" dirty="0"/>
          </a:p>
        </p:txBody>
      </p:sp>
    </p:spTree>
    <p:extLst>
      <p:ext uri="{BB962C8B-B14F-4D97-AF65-F5344CB8AC3E}">
        <p14:creationId xmlns:p14="http://schemas.microsoft.com/office/powerpoint/2010/main" val="3992079818"/>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Lexer command: channel</a:t>
            </a:r>
            <a:endParaRPr lang="en-US" dirty="0"/>
          </a:p>
        </p:txBody>
      </p:sp>
    </p:spTree>
    <p:extLst>
      <p:ext uri="{BB962C8B-B14F-4D97-AF65-F5344CB8AC3E}">
        <p14:creationId xmlns:p14="http://schemas.microsoft.com/office/powerpoint/2010/main" val="108637568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Channels</a:t>
            </a:r>
            <a:endParaRPr lang="en-US" dirty="0"/>
          </a:p>
        </p:txBody>
      </p:sp>
      <p:sp>
        <p:nvSpPr>
          <p:cNvPr id="3" name="Content Placeholder 2"/>
          <p:cNvSpPr>
            <a:spLocks noGrp="1"/>
          </p:cNvSpPr>
          <p:nvPr>
            <p:ph idx="1"/>
          </p:nvPr>
        </p:nvSpPr>
        <p:spPr/>
        <p:txBody>
          <a:bodyPr/>
          <a:lstStyle/>
          <a:p>
            <a:r>
              <a:rPr lang="en-US" dirty="0" smtClean="0"/>
              <a:t>The secret to preserving but ignoring whitespace is to send the tokens to the parser on a different </a:t>
            </a:r>
            <a:r>
              <a:rPr lang="en-US" i="1" dirty="0" smtClean="0"/>
              <a:t>channel</a:t>
            </a:r>
            <a:r>
              <a:rPr lang="en-US" dirty="0" smtClean="0"/>
              <a:t>.</a:t>
            </a:r>
          </a:p>
          <a:p>
            <a:r>
              <a:rPr lang="en-US" dirty="0" smtClean="0"/>
              <a:t>A parser tunes to only a single channel. We can pass anything we want on the other channel(s).</a:t>
            </a:r>
            <a:endParaRPr lang="en-US" dirty="0"/>
          </a:p>
        </p:txBody>
      </p:sp>
    </p:spTree>
    <p:extLst>
      <p:ext uri="{BB962C8B-B14F-4D97-AF65-F5344CB8AC3E}">
        <p14:creationId xmlns:p14="http://schemas.microsoft.com/office/powerpoint/2010/main" val="291291183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"channel" lexer command</a:t>
            </a:r>
            <a:endParaRPr lang="en-US" dirty="0"/>
          </a:p>
        </p:txBody>
      </p:sp>
      <p:sp>
        <p:nvSpPr>
          <p:cNvPr id="3" name="Content Placeholder 2"/>
          <p:cNvSpPr>
            <a:spLocks noGrp="1"/>
          </p:cNvSpPr>
          <p:nvPr>
            <p:ph idx="1"/>
          </p:nvPr>
        </p:nvSpPr>
        <p:spPr>
          <a:xfrm>
            <a:off x="838200" y="1825625"/>
            <a:ext cx="10515600" cy="1501775"/>
          </a:xfrm>
        </p:spPr>
        <p:txBody>
          <a:bodyPr>
            <a:normAutofit/>
          </a:bodyPr>
          <a:lstStyle/>
          <a:p>
            <a:pPr marL="0" indent="0">
              <a:buNone/>
            </a:pPr>
            <a:r>
              <a:rPr lang="en-US" b="1" dirty="0" smtClean="0"/>
              <a:t>channel(</a:t>
            </a:r>
            <a:r>
              <a:rPr lang="en-US" b="1" i="1" dirty="0" smtClean="0"/>
              <a:t>name</a:t>
            </a:r>
            <a:r>
              <a:rPr lang="en-US" b="1" dirty="0" smtClean="0"/>
              <a:t>)</a:t>
            </a:r>
            <a:r>
              <a:rPr lang="en-US" dirty="0" smtClean="0"/>
              <a:t>: send the tokens to the parser on channel </a:t>
            </a:r>
            <a:r>
              <a:rPr lang="en-US" i="1" dirty="0" smtClean="0"/>
              <a:t>name</a:t>
            </a:r>
            <a:r>
              <a:rPr lang="en-US" dirty="0" smtClean="0"/>
              <a:t>.</a:t>
            </a:r>
            <a:br>
              <a:rPr lang="en-US" dirty="0" smtClean="0"/>
            </a:br>
            <a:endParaRPr lang="en-US" dirty="0"/>
          </a:p>
        </p:txBody>
      </p:sp>
      <p:sp>
        <p:nvSpPr>
          <p:cNvPr id="8" name="TextBox 7"/>
          <p:cNvSpPr txBox="1"/>
          <p:nvPr/>
        </p:nvSpPr>
        <p:spPr>
          <a:xfrm>
            <a:off x="965200" y="4133115"/>
            <a:ext cx="6303200" cy="369332"/>
          </a:xfrm>
          <a:prstGeom prst="rect">
            <a:avLst/>
          </a:prstGeom>
          <a:noFill/>
        </p:spPr>
        <p:txBody>
          <a:bodyPr wrap="none" rtlCol="0">
            <a:spAutoFit/>
          </a:bodyPr>
          <a:lstStyle/>
          <a:p>
            <a:r>
              <a:rPr lang="en-US" dirty="0" smtClean="0"/>
              <a:t>"</a:t>
            </a:r>
            <a:r>
              <a:rPr lang="en-US" i="1" dirty="0" smtClean="0"/>
              <a:t>Hey, transmit to the parser the whitespace tokens on channel 1</a:t>
            </a:r>
            <a:r>
              <a:rPr lang="en-US" dirty="0" smtClean="0"/>
              <a:t>."</a:t>
            </a:r>
            <a:endParaRPr lang="en-US" dirty="0"/>
          </a:p>
        </p:txBody>
      </p:sp>
      <p:sp>
        <p:nvSpPr>
          <p:cNvPr id="4" name="Rectangle 3"/>
          <p:cNvSpPr/>
          <p:nvPr/>
        </p:nvSpPr>
        <p:spPr>
          <a:xfrm>
            <a:off x="1485900" y="3000672"/>
            <a:ext cx="4457700" cy="369332"/>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WS</a:t>
            </a:r>
            <a:r>
              <a:rPr lang="en-US" dirty="0" smtClean="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 \t\r\n]+ </a:t>
            </a:r>
            <a:r>
              <a:rPr lang="en-US" dirty="0" smtClean="0">
                <a:latin typeface="Courier New" panose="02070309020205020404" pitchFamily="49" charset="0"/>
                <a:cs typeface="Courier New" panose="02070309020205020404" pitchFamily="49" charset="0"/>
              </a:rPr>
              <a:t>-&gt; </a:t>
            </a:r>
            <a:r>
              <a:rPr lang="en-US" dirty="0">
                <a:latin typeface="Courier New" panose="02070309020205020404" pitchFamily="49" charset="0"/>
                <a:cs typeface="Courier New" panose="02070309020205020404" pitchFamily="49" charset="0"/>
              </a:rPr>
              <a:t>channel(1)</a:t>
            </a:r>
            <a:r>
              <a:rPr lang="en-US" dirty="0">
                <a:cs typeface="Courier New" panose="02070309020205020404" pitchFamily="49" charset="0"/>
              </a:rPr>
              <a:t> </a:t>
            </a:r>
            <a:r>
              <a:rPr lang="en-US" dirty="0" smtClean="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9157127"/>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Channels</a:t>
            </a:r>
            <a:endParaRPr lang="en-US" dirty="0"/>
          </a:p>
        </p:txBody>
      </p:sp>
      <p:sp>
        <p:nvSpPr>
          <p:cNvPr id="3" name="Content Placeholder 2"/>
          <p:cNvSpPr>
            <a:spLocks noGrp="1"/>
          </p:cNvSpPr>
          <p:nvPr>
            <p:ph idx="1"/>
          </p:nvPr>
        </p:nvSpPr>
        <p:spPr/>
        <p:txBody>
          <a:bodyPr/>
          <a:lstStyle/>
          <a:p>
            <a:r>
              <a:rPr lang="en-US" dirty="0" smtClean="0"/>
              <a:t>Channels are like different radio frequencies. The parser tunes to one channel and ignores tokens on other channels. </a:t>
            </a:r>
          </a:p>
          <a:p>
            <a:r>
              <a:rPr lang="en-US" dirty="0" smtClean="0"/>
              <a:t>Lexer rules are responsible for putting tokens on different channels.</a:t>
            </a:r>
          </a:p>
          <a:p>
            <a:r>
              <a:rPr lang="en-US" dirty="0" smtClean="0"/>
              <a:t>Channels allow us to categorize the input tokens.</a:t>
            </a:r>
            <a:endParaRPr lang="en-US" dirty="0"/>
          </a:p>
        </p:txBody>
      </p:sp>
    </p:spTree>
    <p:extLst>
      <p:ext uri="{BB962C8B-B14F-4D97-AF65-F5344CB8AC3E}">
        <p14:creationId xmlns:p14="http://schemas.microsoft.com/office/powerpoint/2010/main" val="322630757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channel</a:t>
            </a:r>
            <a:endParaRPr lang="en-US" dirty="0"/>
          </a:p>
        </p:txBody>
      </p:sp>
      <p:sp>
        <p:nvSpPr>
          <p:cNvPr id="3" name="Content Placeholder 2"/>
          <p:cNvSpPr>
            <a:spLocks noGrp="1"/>
          </p:cNvSpPr>
          <p:nvPr>
            <p:ph idx="1"/>
          </p:nvPr>
        </p:nvSpPr>
        <p:spPr/>
        <p:txBody>
          <a:bodyPr/>
          <a:lstStyle/>
          <a:p>
            <a:r>
              <a:rPr lang="en-US" dirty="0" smtClean="0"/>
              <a:t>In all our lexers thus far we have not specified a channel, so what channel have those tokens been going on?</a:t>
            </a:r>
          </a:p>
          <a:p>
            <a:r>
              <a:rPr lang="en-US" dirty="0" smtClean="0"/>
              <a:t>Answer: if you don't specify a channel, the token is sent up to the parser on channel 0 (the default channel).</a:t>
            </a:r>
            <a:endParaRPr lang="en-US" dirty="0"/>
          </a:p>
        </p:txBody>
      </p:sp>
    </p:spTree>
    <p:extLst>
      <p:ext uri="{BB962C8B-B14F-4D97-AF65-F5344CB8AC3E}">
        <p14:creationId xmlns:p14="http://schemas.microsoft.com/office/powerpoint/2010/main" val="24371844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input is a list of </a:t>
            </a:r>
            <a:r>
              <a:rPr lang="en-US" b="1" dirty="0" smtClean="0">
                <a:latin typeface="Courier New" panose="02070309020205020404" pitchFamily="49" charset="0"/>
                <a:cs typeface="Courier New" panose="02070309020205020404" pitchFamily="49" charset="0"/>
              </a:rPr>
              <a:t>a</a:t>
            </a:r>
            <a:r>
              <a:rPr lang="en-US" dirty="0" smtClean="0"/>
              <a:t>s and </a:t>
            </a:r>
            <a:r>
              <a:rPr lang="en-US" b="1" dirty="0" err="1" smtClean="0">
                <a:latin typeface="Courier New" panose="02070309020205020404" pitchFamily="49" charset="0"/>
                <a:cs typeface="Courier New" panose="02070309020205020404" pitchFamily="49" charset="0"/>
              </a:rPr>
              <a:t>b</a:t>
            </a:r>
            <a:r>
              <a:rPr lang="en-US" dirty="0" err="1" smtClean="0"/>
              <a:t>s</a:t>
            </a:r>
            <a:r>
              <a:rPr lang="en-US" dirty="0" smtClean="0"/>
              <a:t>, intermingled.</a:t>
            </a:r>
          </a:p>
          <a:p>
            <a:r>
              <a:rPr lang="en-US" dirty="0" smtClean="0"/>
              <a:t>Disentangle them: put the </a:t>
            </a:r>
            <a:r>
              <a:rPr lang="en-US" b="1" dirty="0">
                <a:latin typeface="Courier New" panose="02070309020205020404" pitchFamily="49" charset="0"/>
                <a:cs typeface="Courier New" panose="02070309020205020404" pitchFamily="49" charset="0"/>
              </a:rPr>
              <a:t>a</a:t>
            </a:r>
            <a:r>
              <a:rPr lang="en-US" dirty="0"/>
              <a:t>s</a:t>
            </a:r>
            <a:r>
              <a:rPr lang="en-US" dirty="0" smtClean="0"/>
              <a:t> on one channel, the </a:t>
            </a:r>
            <a:r>
              <a:rPr lang="en-US" b="1" dirty="0" err="1" smtClean="0">
                <a:latin typeface="Courier New" panose="02070309020205020404" pitchFamily="49" charset="0"/>
                <a:cs typeface="Courier New" panose="02070309020205020404" pitchFamily="49" charset="0"/>
              </a:rPr>
              <a:t>b</a:t>
            </a:r>
            <a:r>
              <a:rPr lang="en-US" dirty="0" err="1" smtClean="0"/>
              <a:t>s</a:t>
            </a:r>
            <a:r>
              <a:rPr lang="en-US" dirty="0" smtClean="0"/>
              <a:t> on another channel</a:t>
            </a:r>
          </a:p>
          <a:p>
            <a:r>
              <a:rPr lang="en-US" dirty="0" smtClean="0"/>
              <a:t>Here's a sample input: </a:t>
            </a:r>
            <a:r>
              <a:rPr lang="en-US" b="1" dirty="0" err="1" smtClean="0">
                <a:latin typeface="Courier New" panose="02070309020205020404" pitchFamily="49" charset="0"/>
                <a:cs typeface="Courier New" panose="02070309020205020404" pitchFamily="49" charset="0"/>
              </a:rPr>
              <a:t>abaa</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4664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510145" y="2331136"/>
            <a:ext cx="2119745" cy="55732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71782" y="2398806"/>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247649" cy="369332"/>
          </a:xfrm>
          <a:prstGeom prst="rect">
            <a:avLst/>
          </a:prstGeom>
          <a:noFill/>
        </p:spPr>
        <p:txBody>
          <a:bodyPr wrap="none" rtlCol="0">
            <a:spAutoFit/>
          </a:bodyPr>
          <a:lstStyle/>
          <a:p>
            <a:r>
              <a:rPr lang="en-US" dirty="0" smtClean="0"/>
              <a:t>MyLexer.g4</a:t>
            </a:r>
            <a:endParaRPr lang="en-US" dirty="0"/>
          </a:p>
        </p:txBody>
      </p:sp>
      <p:cxnSp>
        <p:nvCxnSpPr>
          <p:cNvPr id="8" name="Straight Arrow Connector 7"/>
          <p:cNvCxnSpPr>
            <a:endCxn id="6" idx="0"/>
          </p:cNvCxnSpPr>
          <p:nvPr/>
        </p:nvCxnSpPr>
        <p:spPr>
          <a:xfrm>
            <a:off x="2570017" y="1607127"/>
            <a:ext cx="1" cy="72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66784" y="1237795"/>
            <a:ext cx="4566699" cy="369332"/>
          </a:xfrm>
          <a:prstGeom prst="rect">
            <a:avLst/>
          </a:prstGeom>
          <a:noFill/>
        </p:spPr>
        <p:txBody>
          <a:bodyPr wrap="none" rtlCol="0">
            <a:spAutoFit/>
          </a:bodyPr>
          <a:lstStyle/>
          <a:p>
            <a:r>
              <a:rPr lang="en-US" dirty="0" smtClean="0"/>
              <a:t>This is a lexer grammar (not a parser grammar)</a:t>
            </a:r>
            <a:endParaRPr lang="en-US" dirty="0"/>
          </a:p>
        </p:txBody>
      </p:sp>
    </p:spTree>
    <p:extLst>
      <p:ext uri="{BB962C8B-B14F-4D97-AF65-F5344CB8AC3E}">
        <p14:creationId xmlns:p14="http://schemas.microsoft.com/office/powerpoint/2010/main" val="4258511488"/>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a:t>
            </a:r>
            <a:r>
              <a:rPr lang="en-US" b="1" dirty="0">
                <a:latin typeface="Courier New" panose="02070309020205020404" pitchFamily="49" charset="0"/>
                <a:cs typeface="Courier New" panose="02070309020205020404" pitchFamily="49" charset="0"/>
              </a:rPr>
              <a:t>a</a:t>
            </a:r>
            <a:r>
              <a:rPr lang="en-US" dirty="0"/>
              <a:t>s </a:t>
            </a:r>
            <a:r>
              <a:rPr lang="en-US" dirty="0" smtClean="0"/>
              <a:t>and </a:t>
            </a:r>
            <a:r>
              <a:rPr lang="en-US" b="1" dirty="0" err="1" smtClean="0">
                <a:latin typeface="Courier New" panose="02070309020205020404" pitchFamily="49" charset="0"/>
                <a:cs typeface="Courier New" panose="02070309020205020404" pitchFamily="49" charset="0"/>
              </a:rPr>
              <a:t>b</a:t>
            </a:r>
            <a:r>
              <a:rPr lang="en-US" dirty="0" err="1" smtClean="0"/>
              <a:t>s</a:t>
            </a:r>
            <a:r>
              <a:rPr lang="en-US" dirty="0" smtClean="0"/>
              <a:t> on different channels</a:t>
            </a:r>
            <a:endParaRPr lang="en-US" dirty="0"/>
          </a:p>
        </p:txBody>
      </p:sp>
      <p:sp>
        <p:nvSpPr>
          <p:cNvPr id="3" name="Content Placeholder 2"/>
          <p:cNvSpPr>
            <a:spLocks noGrp="1"/>
          </p:cNvSpPr>
          <p:nvPr>
            <p:ph idx="1"/>
          </p:nvPr>
        </p:nvSpPr>
        <p:spPr>
          <a:xfrm>
            <a:off x="838200" y="1825625"/>
            <a:ext cx="10515600" cy="1020445"/>
          </a:xfrm>
        </p:spPr>
        <p:txBody>
          <a:bodyPr/>
          <a:lstStyle/>
          <a:p>
            <a:pPr marL="0" indent="0">
              <a:buNone/>
            </a:pPr>
            <a:r>
              <a:rPr lang="en-US" dirty="0" smtClean="0"/>
              <a:t>Let's put the 'a' tokens on the default channel and the 'b' tokens on channel 1.</a:t>
            </a:r>
            <a:endParaRPr lang="en-US" dirty="0"/>
          </a:p>
        </p:txBody>
      </p:sp>
      <p:sp>
        <p:nvSpPr>
          <p:cNvPr id="4" name="Can 3"/>
          <p:cNvSpPr/>
          <p:nvPr/>
        </p:nvSpPr>
        <p:spPr>
          <a:xfrm>
            <a:off x="3980329" y="3905910"/>
            <a:ext cx="726142" cy="1586753"/>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493557" y="2644923"/>
            <a:ext cx="1108252" cy="523220"/>
          </a:xfrm>
          <a:prstGeom prst="rect">
            <a:avLst/>
          </a:prstGeom>
          <a:noFill/>
        </p:spPr>
        <p:txBody>
          <a:bodyPr wrap="none" rtlCol="0">
            <a:spAutoFit/>
          </a:bodyPr>
          <a:lstStyle/>
          <a:p>
            <a:r>
              <a:rPr lang="en-US" sz="2800" dirty="0" smtClean="0"/>
              <a:t>parser</a:t>
            </a:r>
            <a:endParaRPr lang="en-US" sz="2800" dirty="0"/>
          </a:p>
        </p:txBody>
      </p:sp>
      <p:sp>
        <p:nvSpPr>
          <p:cNvPr id="8" name="Down Arrow 7"/>
          <p:cNvSpPr/>
          <p:nvPr/>
        </p:nvSpPr>
        <p:spPr>
          <a:xfrm rot="19773541" flipH="1" flipV="1">
            <a:off x="4429360" y="5540692"/>
            <a:ext cx="309282" cy="7448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407619" flipH="1" flipV="1">
            <a:off x="4338916" y="3109296"/>
            <a:ext cx="309282" cy="7448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3596381" y="4516915"/>
            <a:ext cx="1428276" cy="523220"/>
          </a:xfrm>
          <a:prstGeom prst="rect">
            <a:avLst/>
          </a:prstGeom>
          <a:noFill/>
        </p:spPr>
        <p:txBody>
          <a:bodyPr wrap="none" rtlCol="0">
            <a:spAutoFit/>
          </a:bodyPr>
          <a:lstStyle/>
          <a:p>
            <a:pPr algn="ctr"/>
            <a:r>
              <a:rPr lang="en-US" sz="1400" dirty="0" smtClean="0"/>
              <a:t>channel(0)</a:t>
            </a:r>
          </a:p>
          <a:p>
            <a:pPr algn="ctr"/>
            <a:r>
              <a:rPr lang="en-US" sz="1400" dirty="0" smtClean="0"/>
              <a:t>(default channel)</a:t>
            </a:r>
            <a:endParaRPr lang="en-US" sz="1400" dirty="0"/>
          </a:p>
        </p:txBody>
      </p:sp>
      <p:sp>
        <p:nvSpPr>
          <p:cNvPr id="11" name="Can 10"/>
          <p:cNvSpPr/>
          <p:nvPr/>
        </p:nvSpPr>
        <p:spPr>
          <a:xfrm>
            <a:off x="5218579" y="3950733"/>
            <a:ext cx="726142" cy="1586753"/>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rot="16200000">
            <a:off x="5104319" y="4590220"/>
            <a:ext cx="962123" cy="307777"/>
          </a:xfrm>
          <a:prstGeom prst="rect">
            <a:avLst/>
          </a:prstGeom>
          <a:noFill/>
        </p:spPr>
        <p:txBody>
          <a:bodyPr wrap="none" rtlCol="0">
            <a:spAutoFit/>
          </a:bodyPr>
          <a:lstStyle/>
          <a:p>
            <a:pPr algn="ctr"/>
            <a:r>
              <a:rPr lang="en-US" sz="1400" dirty="0" smtClean="0"/>
              <a:t>channel(1)</a:t>
            </a:r>
          </a:p>
        </p:txBody>
      </p:sp>
      <p:sp>
        <p:nvSpPr>
          <p:cNvPr id="13" name="Down Arrow 12"/>
          <p:cNvSpPr/>
          <p:nvPr/>
        </p:nvSpPr>
        <p:spPr>
          <a:xfrm rot="19930478" flipH="1" flipV="1">
            <a:off x="5308193" y="3145435"/>
            <a:ext cx="309282" cy="744819"/>
          </a:xfrm>
          <a:prstGeom prst="downArrow">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662281" flipH="1" flipV="1">
            <a:off x="5276851" y="5598042"/>
            <a:ext cx="309282" cy="744819"/>
          </a:xfrm>
          <a:prstGeom prst="downArrow">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69788" y="6238385"/>
            <a:ext cx="887872" cy="523220"/>
          </a:xfrm>
          <a:prstGeom prst="rect">
            <a:avLst/>
          </a:prstGeom>
          <a:noFill/>
        </p:spPr>
        <p:txBody>
          <a:bodyPr wrap="none" rtlCol="0">
            <a:spAutoFit/>
          </a:bodyPr>
          <a:lstStyle/>
          <a:p>
            <a:r>
              <a:rPr lang="en-US" sz="2800" dirty="0" smtClean="0"/>
              <a:t>lexer</a:t>
            </a:r>
            <a:endParaRPr lang="en-US" sz="2800" dirty="0"/>
          </a:p>
        </p:txBody>
      </p:sp>
      <p:sp>
        <p:nvSpPr>
          <p:cNvPr id="16" name="TextBox 15"/>
          <p:cNvSpPr txBox="1"/>
          <p:nvPr/>
        </p:nvSpPr>
        <p:spPr>
          <a:xfrm>
            <a:off x="3340955" y="5889353"/>
            <a:ext cx="1071062" cy="369332"/>
          </a:xfrm>
          <a:prstGeom prst="rect">
            <a:avLst/>
          </a:prstGeom>
          <a:noFill/>
        </p:spPr>
        <p:txBody>
          <a:bodyPr wrap="none" rtlCol="0">
            <a:spAutoFit/>
          </a:bodyPr>
          <a:lstStyle/>
          <a:p>
            <a:r>
              <a:rPr lang="en-US" dirty="0" smtClean="0"/>
              <a:t>'a' tokens</a:t>
            </a:r>
            <a:endParaRPr lang="en-US" dirty="0"/>
          </a:p>
        </p:txBody>
      </p:sp>
      <p:sp>
        <p:nvSpPr>
          <p:cNvPr id="17" name="TextBox 16"/>
          <p:cNvSpPr txBox="1"/>
          <p:nvPr/>
        </p:nvSpPr>
        <p:spPr>
          <a:xfrm>
            <a:off x="5581571" y="5912807"/>
            <a:ext cx="1082284" cy="369332"/>
          </a:xfrm>
          <a:prstGeom prst="rect">
            <a:avLst/>
          </a:prstGeom>
          <a:noFill/>
        </p:spPr>
        <p:txBody>
          <a:bodyPr wrap="none" rtlCol="0">
            <a:spAutoFit/>
          </a:bodyPr>
          <a:lstStyle/>
          <a:p>
            <a:r>
              <a:rPr lang="en-US" dirty="0" smtClean="0"/>
              <a:t>'b' tokens</a:t>
            </a:r>
            <a:endParaRPr lang="en-US" dirty="0"/>
          </a:p>
        </p:txBody>
      </p:sp>
    </p:spTree>
    <p:extLst>
      <p:ext uri="{BB962C8B-B14F-4D97-AF65-F5344CB8AC3E}">
        <p14:creationId xmlns:p14="http://schemas.microsoft.com/office/powerpoint/2010/main" val="1899635337"/>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4" name="TextBox 3"/>
          <p:cNvSpPr txBox="1"/>
          <p:nvPr/>
        </p:nvSpPr>
        <p:spPr>
          <a:xfrm>
            <a:off x="1631824" y="2242017"/>
            <a:ext cx="3948706" cy="1323439"/>
          </a:xfrm>
          <a:prstGeom prst="rect">
            <a:avLst/>
          </a:prstGeom>
          <a:noFill/>
          <a:ln>
            <a:solidFill>
              <a:schemeClr val="tx1"/>
            </a:solidFill>
          </a:ln>
        </p:spPr>
        <p:txBody>
          <a:bodyPr wrap="square" rtlCol="0">
            <a:spAutoFit/>
          </a:bodyPr>
          <a:lstStyle/>
          <a:p>
            <a:pPr defTabSz="820738"/>
            <a:r>
              <a:rPr lang="fr-FR" sz="1600" dirty="0" err="1">
                <a:latin typeface="Courier New" panose="02070309020205020404" pitchFamily="49" charset="0"/>
                <a:cs typeface="Courier New" panose="02070309020205020404" pitchFamily="49" charset="0"/>
              </a:rPr>
              <a:t>lexer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grammar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MyLexer</a:t>
            </a:r>
            <a:r>
              <a:rPr lang="fr-FR" sz="1600" dirty="0">
                <a:latin typeface="Courier New" panose="02070309020205020404" pitchFamily="49" charset="0"/>
                <a:cs typeface="Courier New" panose="02070309020205020404" pitchFamily="49" charset="0"/>
              </a:rPr>
              <a:t>;    	</a:t>
            </a:r>
          </a:p>
          <a:p>
            <a:pPr defTabSz="820738"/>
            <a:endParaRPr lang="fr-FR" sz="1600" dirty="0">
              <a:latin typeface="Courier New" panose="02070309020205020404" pitchFamily="49" charset="0"/>
              <a:cs typeface="Courier New" panose="02070309020205020404" pitchFamily="49" charset="0"/>
            </a:endParaRPr>
          </a:p>
          <a:p>
            <a:pPr defTabSz="820738"/>
            <a:r>
              <a:rPr lang="fr-FR" sz="1600" dirty="0">
                <a:latin typeface="Courier New" panose="02070309020205020404" pitchFamily="49" charset="0"/>
                <a:cs typeface="Courier New" panose="02070309020205020404" pitchFamily="49" charset="0"/>
              </a:rPr>
              <a:t>A  : 'a' -&gt; </a:t>
            </a:r>
            <a:r>
              <a:rPr lang="fr-FR" sz="1600" dirty="0" err="1">
                <a:latin typeface="Courier New" panose="02070309020205020404" pitchFamily="49" charset="0"/>
                <a:cs typeface="Courier New" panose="02070309020205020404" pitchFamily="49" charset="0"/>
              </a:rPr>
              <a:t>channel</a:t>
            </a:r>
            <a:r>
              <a:rPr lang="fr-FR" sz="1600" dirty="0">
                <a:latin typeface="Courier New" panose="02070309020205020404" pitchFamily="49" charset="0"/>
                <a:cs typeface="Courier New" panose="02070309020205020404" pitchFamily="49" charset="0"/>
              </a:rPr>
              <a:t>(0) ;</a:t>
            </a:r>
          </a:p>
          <a:p>
            <a:pPr defTabSz="820738"/>
            <a:r>
              <a:rPr lang="fr-FR" sz="1600" dirty="0">
                <a:latin typeface="Courier New" panose="02070309020205020404" pitchFamily="49" charset="0"/>
                <a:cs typeface="Courier New" panose="02070309020205020404" pitchFamily="49" charset="0"/>
              </a:rPr>
              <a:t>B  : 'b' -&gt; </a:t>
            </a:r>
            <a:r>
              <a:rPr lang="fr-FR" sz="1600" dirty="0" err="1">
                <a:latin typeface="Courier New" panose="02070309020205020404" pitchFamily="49" charset="0"/>
                <a:cs typeface="Courier New" panose="02070309020205020404" pitchFamily="49" charset="0"/>
              </a:rPr>
              <a:t>channel</a:t>
            </a:r>
            <a:r>
              <a:rPr lang="fr-FR" sz="1600" dirty="0">
                <a:latin typeface="Courier New" panose="02070309020205020404" pitchFamily="49" charset="0"/>
                <a:cs typeface="Courier New" panose="02070309020205020404" pitchFamily="49" charset="0"/>
              </a:rPr>
              <a:t>(1) ;</a:t>
            </a:r>
          </a:p>
          <a:p>
            <a:pPr defTabSz="820738"/>
            <a:r>
              <a:rPr lang="fr-FR" sz="1600" dirty="0">
                <a:latin typeface="Courier New" panose="02070309020205020404" pitchFamily="49" charset="0"/>
                <a:cs typeface="Courier New" panose="02070309020205020404" pitchFamily="49" charset="0"/>
              </a:rPr>
              <a:t>WS     : [ \t\r\n]+ 	-&gt; skip ;</a:t>
            </a:r>
            <a:endParaRPr lang="en-US" sz="16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2046139"/>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3" name="TextBox 2"/>
          <p:cNvSpPr txBox="1"/>
          <p:nvPr/>
        </p:nvSpPr>
        <p:spPr>
          <a:xfrm>
            <a:off x="1631823" y="2242017"/>
            <a:ext cx="4338671" cy="1815882"/>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parser grammar </a:t>
            </a:r>
            <a:r>
              <a:rPr lang="en-US" sz="1600" dirty="0" err="1">
                <a:latin typeface="Courier New" panose="02070309020205020404" pitchFamily="49" charset="0"/>
                <a:cs typeface="Courier New" panose="02070309020205020404" pitchFamily="49" charset="0"/>
              </a:rPr>
              <a:t>MyParser</a:t>
            </a:r>
            <a:r>
              <a:rPr lang="en-US" sz="1600" dirty="0">
                <a:latin typeface="Courier New" panose="02070309020205020404" pitchFamily="49" charset="0"/>
                <a:cs typeface="Courier New" panose="02070309020205020404" pitchFamily="49" charset="0"/>
              </a:rPr>
              <a:t>;    			</a:t>
            </a:r>
          </a:p>
          <a:p>
            <a:pPr defTabSz="820738"/>
            <a:r>
              <a:rPr lang="en-US" sz="1600" dirty="0" smtClean="0">
                <a:latin typeface="Courier New" panose="02070309020205020404" pitchFamily="49" charset="0"/>
                <a:cs typeface="Courier New" panose="02070309020205020404" pitchFamily="49" charset="0"/>
              </a:rPr>
              <a:t>options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tokenVocab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MyLexer</a:t>
            </a:r>
            <a:r>
              <a:rPr lang="en-US" sz="1600" dirty="0">
                <a:latin typeface="Courier New" panose="02070309020205020404" pitchFamily="49" charset="0"/>
                <a:cs typeface="Courier New" panose="02070309020205020404" pitchFamily="49" charset="0"/>
              </a:rPr>
              <a:t>; }			</a:t>
            </a:r>
          </a:p>
          <a:p>
            <a:pPr defTabSz="820738"/>
            <a:r>
              <a:rPr lang="en-US" sz="1600" dirty="0" smtClean="0">
                <a:latin typeface="Courier New" panose="02070309020205020404" pitchFamily="49" charset="0"/>
                <a:cs typeface="Courier New" panose="02070309020205020404" pitchFamily="49" charset="0"/>
              </a:rPr>
              <a:t>text </a:t>
            </a:r>
            <a:r>
              <a:rPr lang="en-US" sz="1600" dirty="0">
                <a:latin typeface="Courier New" panose="02070309020205020404" pitchFamily="49" charset="0"/>
                <a:cs typeface="Courier New" panose="02070309020205020404" pitchFamily="49" charset="0"/>
              </a:rPr>
              <a:t>: (a | b)+ EOF ;</a:t>
            </a:r>
          </a:p>
          <a:p>
            <a:pPr defTabSz="820738"/>
            <a:r>
              <a:rPr lang="en-US" sz="1600" dirty="0">
                <a:latin typeface="Courier New" panose="02070309020205020404" pitchFamily="49" charset="0"/>
                <a:cs typeface="Courier New" panose="02070309020205020404" pitchFamily="49" charset="0"/>
              </a:rPr>
              <a:t>a    : A ;</a:t>
            </a:r>
          </a:p>
          <a:p>
            <a:pPr defTabSz="820738"/>
            <a:r>
              <a:rPr lang="en-US" sz="1600" dirty="0">
                <a:latin typeface="Courier New" panose="02070309020205020404" pitchFamily="49" charset="0"/>
                <a:cs typeface="Courier New" panose="02070309020205020404" pitchFamily="49" charset="0"/>
              </a:rPr>
              <a:t>b    : B ;</a:t>
            </a:r>
            <a:endParaRPr lang="en-US" sz="16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1022399"/>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280288" y="1677877"/>
            <a:ext cx="728724" cy="369332"/>
          </a:xfrm>
          <a:prstGeom prst="rect">
            <a:avLst/>
          </a:prstGeom>
          <a:ln>
            <a:solidFill>
              <a:schemeClr val="bg1">
                <a:lumMod val="65000"/>
              </a:schemeClr>
            </a:solidFill>
          </a:ln>
        </p:spPr>
        <p:txBody>
          <a:bodyPr wrap="square">
            <a:spAutoFit/>
          </a:bodyPr>
          <a:lstStyle/>
          <a:p>
            <a:r>
              <a:rPr lang="en-US" dirty="0" err="1" smtClean="0"/>
              <a:t>aaba</a:t>
            </a:r>
            <a:endParaRPr lang="en-US" dirty="0"/>
          </a:p>
        </p:txBody>
      </p:sp>
      <p:sp>
        <p:nvSpPr>
          <p:cNvPr id="11" name="TextBox 10"/>
          <p:cNvSpPr txBox="1"/>
          <p:nvPr/>
        </p:nvSpPr>
        <p:spPr>
          <a:xfrm>
            <a:off x="7155761" y="1352765"/>
            <a:ext cx="986745" cy="369332"/>
          </a:xfrm>
          <a:prstGeom prst="rect">
            <a:avLst/>
          </a:prstGeom>
          <a:noFill/>
        </p:spPr>
        <p:txBody>
          <a:bodyPr wrap="none" rtlCol="0">
            <a:spAutoFit/>
          </a:bodyPr>
          <a:lstStyle/>
          <a:p>
            <a:r>
              <a:rPr lang="en-US" dirty="0" smtClean="0"/>
              <a:t>input.txt</a:t>
            </a:r>
            <a:endParaRPr lang="en-US" dirty="0"/>
          </a:p>
        </p:txBody>
      </p:sp>
      <p:sp>
        <p:nvSpPr>
          <p:cNvPr id="12" name="Rectangle 11"/>
          <p:cNvSpPr/>
          <p:nvPr/>
        </p:nvSpPr>
        <p:spPr>
          <a:xfrm>
            <a:off x="6593541" y="2541818"/>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3" name="Straight Arrow Connector 12"/>
          <p:cNvCxnSpPr>
            <a:endCxn id="12" idx="0"/>
          </p:cNvCxnSpPr>
          <p:nvPr/>
        </p:nvCxnSpPr>
        <p:spPr>
          <a:xfrm flipH="1">
            <a:off x="7649136" y="2108826"/>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7644650" y="3279027"/>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917329" y="1707166"/>
            <a:ext cx="2531408" cy="861774"/>
          </a:xfrm>
          <a:prstGeom prst="rect">
            <a:avLst/>
          </a:prstGeom>
          <a:noFill/>
          <a:ln>
            <a:solidFill>
              <a:schemeClr val="tx1"/>
            </a:solidFill>
          </a:ln>
        </p:spPr>
        <p:txBody>
          <a:bodyPr wrap="square" rtlCol="0">
            <a:spAutoFit/>
          </a:bodyPr>
          <a:lstStyle/>
          <a:p>
            <a:pPr defTabSz="820738"/>
            <a:r>
              <a:rPr lang="fr-FR" sz="1000" dirty="0" err="1">
                <a:latin typeface="Courier New" panose="02070309020205020404" pitchFamily="49" charset="0"/>
                <a:ea typeface="Verdana" panose="020B0604030504040204" pitchFamily="34" charset="0"/>
                <a:cs typeface="Courier New" panose="02070309020205020404" pitchFamily="49" charset="0"/>
              </a:rPr>
              <a:t>lexer</a:t>
            </a:r>
            <a:r>
              <a:rPr lang="fr-FR" sz="1000" dirty="0">
                <a:latin typeface="Courier New" panose="02070309020205020404" pitchFamily="49" charset="0"/>
                <a:ea typeface="Verdana" panose="020B0604030504040204" pitchFamily="34" charset="0"/>
                <a:cs typeface="Courier New" panose="02070309020205020404" pitchFamily="49" charset="0"/>
              </a:rPr>
              <a:t> </a:t>
            </a:r>
            <a:r>
              <a:rPr lang="fr-FR" sz="1000" dirty="0" err="1">
                <a:latin typeface="Courier New" panose="02070309020205020404" pitchFamily="49" charset="0"/>
                <a:ea typeface="Verdana" panose="020B0604030504040204" pitchFamily="34" charset="0"/>
                <a:cs typeface="Courier New" panose="02070309020205020404" pitchFamily="49" charset="0"/>
              </a:rPr>
              <a:t>grammar</a:t>
            </a:r>
            <a:r>
              <a:rPr lang="fr-FR" sz="1000" dirty="0">
                <a:latin typeface="Courier New" panose="02070309020205020404" pitchFamily="49" charset="0"/>
                <a:ea typeface="Verdana" panose="020B0604030504040204" pitchFamily="34" charset="0"/>
                <a:cs typeface="Courier New" panose="02070309020205020404" pitchFamily="49" charset="0"/>
              </a:rPr>
              <a:t> </a:t>
            </a:r>
            <a:r>
              <a:rPr lang="fr-FR" sz="1000" dirty="0" err="1">
                <a:latin typeface="Courier New" panose="02070309020205020404" pitchFamily="49" charset="0"/>
                <a:ea typeface="Verdana" panose="020B0604030504040204" pitchFamily="34" charset="0"/>
                <a:cs typeface="Courier New" panose="02070309020205020404" pitchFamily="49" charset="0"/>
              </a:rPr>
              <a:t>MyLexer</a:t>
            </a:r>
            <a:r>
              <a:rPr lang="fr-FR" sz="1000" dirty="0">
                <a:latin typeface="Courier New" panose="02070309020205020404" pitchFamily="49" charset="0"/>
                <a:ea typeface="Verdana" panose="020B0604030504040204" pitchFamily="34" charset="0"/>
                <a:cs typeface="Courier New" panose="02070309020205020404" pitchFamily="49" charset="0"/>
              </a:rPr>
              <a:t>;    	</a:t>
            </a:r>
          </a:p>
          <a:p>
            <a:pPr defTabSz="820738"/>
            <a:r>
              <a:rPr lang="fr-FR" sz="1000" dirty="0" smtClean="0">
                <a:latin typeface="Courier New" panose="02070309020205020404" pitchFamily="49" charset="0"/>
                <a:ea typeface="Verdana" panose="020B0604030504040204" pitchFamily="34" charset="0"/>
                <a:cs typeface="Courier New" panose="02070309020205020404" pitchFamily="49" charset="0"/>
              </a:rPr>
              <a:t>A  </a:t>
            </a:r>
            <a:r>
              <a:rPr lang="fr-FR" sz="1000" dirty="0">
                <a:latin typeface="Courier New" panose="02070309020205020404" pitchFamily="49" charset="0"/>
                <a:ea typeface="Verdana" panose="020B0604030504040204" pitchFamily="34" charset="0"/>
                <a:cs typeface="Courier New" panose="02070309020205020404" pitchFamily="49" charset="0"/>
              </a:rPr>
              <a:t>: 'a' -&gt; </a:t>
            </a:r>
            <a:r>
              <a:rPr lang="fr-FR" sz="1000" dirty="0" err="1">
                <a:latin typeface="Courier New" panose="02070309020205020404" pitchFamily="49" charset="0"/>
                <a:ea typeface="Verdana" panose="020B0604030504040204" pitchFamily="34" charset="0"/>
                <a:cs typeface="Courier New" panose="02070309020205020404" pitchFamily="49" charset="0"/>
              </a:rPr>
              <a:t>channel</a:t>
            </a:r>
            <a:r>
              <a:rPr lang="fr-FR" sz="1000" dirty="0">
                <a:latin typeface="Courier New" panose="02070309020205020404" pitchFamily="49" charset="0"/>
                <a:ea typeface="Verdana" panose="020B0604030504040204" pitchFamily="34" charset="0"/>
                <a:cs typeface="Courier New" panose="02070309020205020404" pitchFamily="49" charset="0"/>
              </a:rPr>
              <a:t>(0) ;</a:t>
            </a:r>
          </a:p>
          <a:p>
            <a:pPr defTabSz="820738"/>
            <a:r>
              <a:rPr lang="fr-FR" sz="1000" dirty="0">
                <a:latin typeface="Courier New" panose="02070309020205020404" pitchFamily="49" charset="0"/>
                <a:ea typeface="Verdana" panose="020B0604030504040204" pitchFamily="34" charset="0"/>
                <a:cs typeface="Courier New" panose="02070309020205020404" pitchFamily="49" charset="0"/>
              </a:rPr>
              <a:t>B  : 'b' -&gt; </a:t>
            </a:r>
            <a:r>
              <a:rPr lang="fr-FR" sz="1000" dirty="0" err="1">
                <a:latin typeface="Courier New" panose="02070309020205020404" pitchFamily="49" charset="0"/>
                <a:ea typeface="Verdana" panose="020B0604030504040204" pitchFamily="34" charset="0"/>
                <a:cs typeface="Courier New" panose="02070309020205020404" pitchFamily="49" charset="0"/>
              </a:rPr>
              <a:t>channel</a:t>
            </a:r>
            <a:r>
              <a:rPr lang="fr-FR" sz="1000" dirty="0">
                <a:latin typeface="Courier New" panose="02070309020205020404" pitchFamily="49" charset="0"/>
                <a:ea typeface="Verdana" panose="020B0604030504040204" pitchFamily="34" charset="0"/>
                <a:cs typeface="Courier New" panose="02070309020205020404" pitchFamily="49" charset="0"/>
              </a:rPr>
              <a:t>(1) ;</a:t>
            </a:r>
          </a:p>
          <a:p>
            <a:pPr defTabSz="820738"/>
            <a:r>
              <a:rPr lang="fr-FR" sz="1000" dirty="0">
                <a:latin typeface="Courier New" panose="02070309020205020404" pitchFamily="49" charset="0"/>
                <a:ea typeface="Verdana" panose="020B0604030504040204" pitchFamily="34" charset="0"/>
                <a:cs typeface="Courier New" panose="02070309020205020404" pitchFamily="49" charset="0"/>
              </a:rPr>
              <a:t>WS     : [ \t\r\n]+ 	-&gt; skip ;</a:t>
            </a:r>
            <a:endParaRPr lang="en-US" sz="1000" i="1" dirty="0">
              <a:latin typeface="Courier New" panose="02070309020205020404" pitchFamily="49" charset="0"/>
              <a:ea typeface="Verdana" panose="020B0604030504040204" pitchFamily="34" charset="0"/>
              <a:cs typeface="Courier New" panose="02070309020205020404" pitchFamily="49" charset="0"/>
            </a:endParaRPr>
          </a:p>
        </p:txBody>
      </p:sp>
      <p:sp>
        <p:nvSpPr>
          <p:cNvPr id="16" name="TextBox 15"/>
          <p:cNvSpPr txBox="1"/>
          <p:nvPr/>
        </p:nvSpPr>
        <p:spPr>
          <a:xfrm>
            <a:off x="1781757" y="3165205"/>
            <a:ext cx="2617223" cy="1169551"/>
          </a:xfrm>
          <a:prstGeom prst="rect">
            <a:avLst/>
          </a:prstGeom>
          <a:noFill/>
          <a:ln>
            <a:solidFill>
              <a:schemeClr val="tx1"/>
            </a:solidFill>
          </a:ln>
        </p:spPr>
        <p:txBody>
          <a:bodyPr wrap="square" rtlCol="0">
            <a:spAutoFit/>
          </a:bodyPr>
          <a:lstStyle/>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parser grammar </a:t>
            </a:r>
            <a:r>
              <a:rPr lang="en-US" sz="1000" dirty="0" err="1">
                <a:latin typeface="Courier New" panose="02070309020205020404" pitchFamily="49" charset="0"/>
                <a:ea typeface="Verdana" panose="020B0604030504040204" pitchFamily="34" charset="0"/>
                <a:cs typeface="Courier New" panose="02070309020205020404" pitchFamily="49" charset="0"/>
              </a:rPr>
              <a:t>MyParser</a:t>
            </a:r>
            <a:r>
              <a:rPr lang="en-US" sz="1000" dirty="0">
                <a:latin typeface="Courier New" panose="02070309020205020404" pitchFamily="49" charset="0"/>
                <a:ea typeface="Verdana" panose="020B0604030504040204" pitchFamily="34" charset="0"/>
                <a:cs typeface="Courier New" panose="02070309020205020404" pitchFamily="49" charset="0"/>
              </a:rPr>
              <a:t>;    </a:t>
            </a:r>
            <a:endParaRPr lang="en-US" sz="1000" dirty="0" smtClean="0">
              <a:latin typeface="Courier New" panose="02070309020205020404" pitchFamily="49" charset="0"/>
              <a:ea typeface="Verdana" panose="020B0604030504040204" pitchFamily="34" charset="0"/>
              <a:cs typeface="Courier New" panose="02070309020205020404" pitchFamily="49" charset="0"/>
            </a:endParaRPr>
          </a:p>
          <a:p>
            <a:pPr defTabSz="820738"/>
            <a:endParaRPr lang="en-US" sz="10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000" dirty="0" smtClean="0">
                <a:latin typeface="Courier New" panose="02070309020205020404" pitchFamily="49" charset="0"/>
                <a:ea typeface="Verdana" panose="020B0604030504040204" pitchFamily="34" charset="0"/>
                <a:cs typeface="Courier New" panose="02070309020205020404" pitchFamily="49" charset="0"/>
              </a:rPr>
              <a:t>options </a:t>
            </a:r>
            <a:r>
              <a:rPr lang="en-US" sz="1000" dirty="0">
                <a:latin typeface="Courier New" panose="02070309020205020404" pitchFamily="49" charset="0"/>
                <a:ea typeface="Verdana" panose="020B0604030504040204" pitchFamily="34" charset="0"/>
                <a:cs typeface="Courier New" panose="02070309020205020404" pitchFamily="49" charset="0"/>
              </a:rPr>
              <a:t>{ </a:t>
            </a:r>
            <a:r>
              <a:rPr lang="en-US" sz="1000" dirty="0" err="1">
                <a:latin typeface="Courier New" panose="02070309020205020404" pitchFamily="49" charset="0"/>
                <a:ea typeface="Verdana" panose="020B0604030504040204" pitchFamily="34" charset="0"/>
                <a:cs typeface="Courier New" panose="02070309020205020404" pitchFamily="49" charset="0"/>
              </a:rPr>
              <a:t>tokenVocab</a:t>
            </a:r>
            <a:r>
              <a:rPr lang="en-US" sz="1000" dirty="0">
                <a:latin typeface="Courier New" panose="02070309020205020404" pitchFamily="49" charset="0"/>
                <a:ea typeface="Verdana" panose="020B0604030504040204" pitchFamily="34" charset="0"/>
                <a:cs typeface="Courier New" panose="02070309020205020404" pitchFamily="49" charset="0"/>
              </a:rPr>
              <a:t>=</a:t>
            </a:r>
            <a:r>
              <a:rPr lang="en-US" sz="1000" dirty="0" err="1">
                <a:latin typeface="Courier New" panose="02070309020205020404" pitchFamily="49" charset="0"/>
                <a:ea typeface="Verdana" panose="020B0604030504040204" pitchFamily="34" charset="0"/>
                <a:cs typeface="Courier New" panose="02070309020205020404" pitchFamily="49" charset="0"/>
              </a:rPr>
              <a:t>MyLexer</a:t>
            </a:r>
            <a:r>
              <a:rPr lang="en-US" sz="1000" dirty="0">
                <a:latin typeface="Courier New" panose="02070309020205020404" pitchFamily="49" charset="0"/>
                <a:ea typeface="Verdana" panose="020B0604030504040204" pitchFamily="34" charset="0"/>
                <a:cs typeface="Courier New" panose="02070309020205020404" pitchFamily="49" charset="0"/>
              </a:rPr>
              <a:t>; </a:t>
            </a:r>
            <a:r>
              <a:rPr lang="en-US" sz="1000" dirty="0" smtClean="0">
                <a:latin typeface="Courier New" panose="02070309020205020404" pitchFamily="49" charset="0"/>
                <a:ea typeface="Verdana" panose="020B0604030504040204" pitchFamily="34" charset="0"/>
                <a:cs typeface="Courier New" panose="02070309020205020404" pitchFamily="49" charset="0"/>
              </a:rPr>
              <a:t>}</a:t>
            </a:r>
          </a:p>
          <a:p>
            <a:pPr defTabSz="820738"/>
            <a:endParaRPr lang="en-US" sz="10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000" dirty="0" smtClean="0">
                <a:latin typeface="Courier New" panose="02070309020205020404" pitchFamily="49" charset="0"/>
                <a:ea typeface="Verdana" panose="020B0604030504040204" pitchFamily="34" charset="0"/>
                <a:cs typeface="Courier New" panose="02070309020205020404" pitchFamily="49" charset="0"/>
              </a:rPr>
              <a:t>text </a:t>
            </a:r>
            <a:r>
              <a:rPr lang="en-US" sz="1000" dirty="0">
                <a:latin typeface="Courier New" panose="02070309020205020404" pitchFamily="49" charset="0"/>
                <a:ea typeface="Verdana" panose="020B0604030504040204" pitchFamily="34" charset="0"/>
                <a:cs typeface="Courier New" panose="02070309020205020404" pitchFamily="49" charset="0"/>
              </a:rPr>
              <a:t>: (a | b)+ EOF ;</a:t>
            </a:r>
          </a:p>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a    : A ;</a:t>
            </a:r>
          </a:p>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b    : B ;</a:t>
            </a:r>
            <a:endParaRPr lang="en-US" sz="1000" i="1" dirty="0">
              <a:latin typeface="Courier New" panose="02070309020205020404" pitchFamily="49" charset="0"/>
              <a:ea typeface="Verdana" panose="020B0604030504040204" pitchFamily="34" charset="0"/>
              <a:cs typeface="Courier New" panose="02070309020205020404" pitchFamily="49" charset="0"/>
            </a:endParaRPr>
          </a:p>
        </p:txBody>
      </p:sp>
      <p:cxnSp>
        <p:nvCxnSpPr>
          <p:cNvPr id="17" name="Straight Arrow Connector 16"/>
          <p:cNvCxnSpPr>
            <a:stCxn id="15" idx="3"/>
          </p:cNvCxnSpPr>
          <p:nvPr/>
        </p:nvCxnSpPr>
        <p:spPr>
          <a:xfrm>
            <a:off x="4448737" y="2138053"/>
            <a:ext cx="2144804" cy="523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6" idx="3"/>
          </p:cNvCxnSpPr>
          <p:nvPr/>
        </p:nvCxnSpPr>
        <p:spPr>
          <a:xfrm flipV="1">
            <a:off x="4398980" y="3052597"/>
            <a:ext cx="2194561" cy="697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7104227" y="5755887"/>
            <a:ext cx="1600503" cy="369332"/>
          </a:xfrm>
          <a:prstGeom prst="rect">
            <a:avLst/>
          </a:prstGeom>
          <a:noFill/>
        </p:spPr>
        <p:txBody>
          <a:bodyPr wrap="none" rtlCol="0">
            <a:spAutoFit/>
          </a:bodyPr>
          <a:lstStyle/>
          <a:p>
            <a:r>
              <a:rPr lang="en-US" dirty="0" smtClean="0"/>
              <a:t>See example33</a:t>
            </a:r>
            <a:endParaRPr lang="en-US" dirty="0"/>
          </a:p>
        </p:txBody>
      </p:sp>
      <p:pic>
        <p:nvPicPr>
          <p:cNvPr id="22" name="Picture 21"/>
          <p:cNvPicPr>
            <a:picLocks noChangeAspect="1"/>
          </p:cNvPicPr>
          <p:nvPr/>
        </p:nvPicPr>
        <p:blipFill rotWithShape="1">
          <a:blip r:embed="rId2"/>
          <a:srcRect l="34628" t="5389" r="41843" b="70329"/>
          <a:stretch/>
        </p:blipFill>
        <p:spPr>
          <a:xfrm>
            <a:off x="6817658" y="3735674"/>
            <a:ext cx="1988686" cy="1710270"/>
          </a:xfrm>
          <a:prstGeom prst="rect">
            <a:avLst/>
          </a:prstGeom>
        </p:spPr>
      </p:pic>
    </p:spTree>
    <p:extLst>
      <p:ext uri="{BB962C8B-B14F-4D97-AF65-F5344CB8AC3E}">
        <p14:creationId xmlns:p14="http://schemas.microsoft.com/office/powerpoint/2010/main" val="12402380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307182" y="2511594"/>
            <a:ext cx="728724" cy="369332"/>
          </a:xfrm>
          <a:prstGeom prst="rect">
            <a:avLst/>
          </a:prstGeom>
          <a:ln>
            <a:solidFill>
              <a:schemeClr val="bg1">
                <a:lumMod val="65000"/>
              </a:schemeClr>
            </a:solidFill>
          </a:ln>
        </p:spPr>
        <p:txBody>
          <a:bodyPr wrap="square">
            <a:spAutoFit/>
          </a:bodyPr>
          <a:lstStyle/>
          <a:p>
            <a:r>
              <a:rPr lang="en-US" dirty="0" err="1" smtClean="0"/>
              <a:t>aaba</a:t>
            </a:r>
            <a:endParaRPr lang="en-US" dirty="0"/>
          </a:p>
        </p:txBody>
      </p:sp>
      <p:sp>
        <p:nvSpPr>
          <p:cNvPr id="11" name="TextBox 10"/>
          <p:cNvSpPr txBox="1"/>
          <p:nvPr/>
        </p:nvSpPr>
        <p:spPr>
          <a:xfrm>
            <a:off x="7182655" y="2186482"/>
            <a:ext cx="986745" cy="369332"/>
          </a:xfrm>
          <a:prstGeom prst="rect">
            <a:avLst/>
          </a:prstGeom>
          <a:noFill/>
        </p:spPr>
        <p:txBody>
          <a:bodyPr wrap="none" rtlCol="0">
            <a:spAutoFit/>
          </a:bodyPr>
          <a:lstStyle/>
          <a:p>
            <a:r>
              <a:rPr lang="en-US" dirty="0" smtClean="0"/>
              <a:t>input.txt</a:t>
            </a:r>
            <a:endParaRPr lang="en-US" dirty="0"/>
          </a:p>
        </p:txBody>
      </p:sp>
      <p:sp>
        <p:nvSpPr>
          <p:cNvPr id="12" name="Rectangle 11"/>
          <p:cNvSpPr/>
          <p:nvPr/>
        </p:nvSpPr>
        <p:spPr>
          <a:xfrm>
            <a:off x="6620435" y="3375535"/>
            <a:ext cx="2111189" cy="6992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3" name="Straight Arrow Connector 12"/>
          <p:cNvCxnSpPr>
            <a:endCxn id="12" idx="0"/>
          </p:cNvCxnSpPr>
          <p:nvPr/>
        </p:nvCxnSpPr>
        <p:spPr>
          <a:xfrm flipH="1">
            <a:off x="7676030" y="2942543"/>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7671544" y="4112744"/>
            <a:ext cx="4483" cy="43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944223" y="2540883"/>
            <a:ext cx="2531408" cy="861774"/>
          </a:xfrm>
          <a:prstGeom prst="rect">
            <a:avLst/>
          </a:prstGeom>
          <a:noFill/>
          <a:ln>
            <a:solidFill>
              <a:schemeClr val="tx1"/>
            </a:solidFill>
          </a:ln>
        </p:spPr>
        <p:txBody>
          <a:bodyPr wrap="square" rtlCol="0">
            <a:spAutoFit/>
          </a:bodyPr>
          <a:lstStyle/>
          <a:p>
            <a:pPr defTabSz="820738"/>
            <a:r>
              <a:rPr lang="fr-FR" sz="1000" dirty="0" err="1">
                <a:latin typeface="Courier New" panose="02070309020205020404" pitchFamily="49" charset="0"/>
                <a:ea typeface="Verdana" panose="020B0604030504040204" pitchFamily="34" charset="0"/>
                <a:cs typeface="Courier New" panose="02070309020205020404" pitchFamily="49" charset="0"/>
              </a:rPr>
              <a:t>lexer</a:t>
            </a:r>
            <a:r>
              <a:rPr lang="fr-FR" sz="1000" dirty="0">
                <a:latin typeface="Courier New" panose="02070309020205020404" pitchFamily="49" charset="0"/>
                <a:ea typeface="Verdana" panose="020B0604030504040204" pitchFamily="34" charset="0"/>
                <a:cs typeface="Courier New" panose="02070309020205020404" pitchFamily="49" charset="0"/>
              </a:rPr>
              <a:t> </a:t>
            </a:r>
            <a:r>
              <a:rPr lang="fr-FR" sz="1000" dirty="0" err="1">
                <a:latin typeface="Courier New" panose="02070309020205020404" pitchFamily="49" charset="0"/>
                <a:ea typeface="Verdana" panose="020B0604030504040204" pitchFamily="34" charset="0"/>
                <a:cs typeface="Courier New" panose="02070309020205020404" pitchFamily="49" charset="0"/>
              </a:rPr>
              <a:t>grammar</a:t>
            </a:r>
            <a:r>
              <a:rPr lang="fr-FR" sz="1000" dirty="0">
                <a:latin typeface="Courier New" panose="02070309020205020404" pitchFamily="49" charset="0"/>
                <a:ea typeface="Verdana" panose="020B0604030504040204" pitchFamily="34" charset="0"/>
                <a:cs typeface="Courier New" panose="02070309020205020404" pitchFamily="49" charset="0"/>
              </a:rPr>
              <a:t> </a:t>
            </a:r>
            <a:r>
              <a:rPr lang="fr-FR" sz="1000" dirty="0" err="1">
                <a:latin typeface="Courier New" panose="02070309020205020404" pitchFamily="49" charset="0"/>
                <a:ea typeface="Verdana" panose="020B0604030504040204" pitchFamily="34" charset="0"/>
                <a:cs typeface="Courier New" panose="02070309020205020404" pitchFamily="49" charset="0"/>
              </a:rPr>
              <a:t>MyLexer</a:t>
            </a:r>
            <a:r>
              <a:rPr lang="fr-FR" sz="1000" dirty="0">
                <a:latin typeface="Courier New" panose="02070309020205020404" pitchFamily="49" charset="0"/>
                <a:ea typeface="Verdana" panose="020B0604030504040204" pitchFamily="34" charset="0"/>
                <a:cs typeface="Courier New" panose="02070309020205020404" pitchFamily="49" charset="0"/>
              </a:rPr>
              <a:t>;    	</a:t>
            </a:r>
          </a:p>
          <a:p>
            <a:pPr defTabSz="820738"/>
            <a:r>
              <a:rPr lang="fr-FR" sz="1000" dirty="0" smtClean="0">
                <a:latin typeface="Courier New" panose="02070309020205020404" pitchFamily="49" charset="0"/>
                <a:ea typeface="Verdana" panose="020B0604030504040204" pitchFamily="34" charset="0"/>
                <a:cs typeface="Courier New" panose="02070309020205020404" pitchFamily="49" charset="0"/>
              </a:rPr>
              <a:t>A  </a:t>
            </a:r>
            <a:r>
              <a:rPr lang="fr-FR" sz="1000" dirty="0">
                <a:latin typeface="Courier New" panose="02070309020205020404" pitchFamily="49" charset="0"/>
                <a:ea typeface="Verdana" panose="020B0604030504040204" pitchFamily="34" charset="0"/>
                <a:cs typeface="Courier New" panose="02070309020205020404" pitchFamily="49" charset="0"/>
              </a:rPr>
              <a:t>: 'a' -&gt; </a:t>
            </a:r>
            <a:r>
              <a:rPr lang="fr-FR" sz="1000" dirty="0" err="1" smtClean="0">
                <a:latin typeface="Courier New" panose="02070309020205020404" pitchFamily="49" charset="0"/>
                <a:ea typeface="Verdana" panose="020B0604030504040204" pitchFamily="34" charset="0"/>
                <a:cs typeface="Courier New" panose="02070309020205020404" pitchFamily="49" charset="0"/>
              </a:rPr>
              <a:t>channel</a:t>
            </a:r>
            <a:r>
              <a:rPr lang="fr-FR" sz="1000" dirty="0" smtClean="0">
                <a:latin typeface="Courier New" panose="02070309020205020404" pitchFamily="49" charset="0"/>
                <a:ea typeface="Verdana" panose="020B0604030504040204" pitchFamily="34" charset="0"/>
                <a:cs typeface="Courier New" panose="02070309020205020404" pitchFamily="49" charset="0"/>
              </a:rPr>
              <a:t>(1) </a:t>
            </a:r>
            <a:r>
              <a:rPr lang="fr-FR" sz="1000" dirty="0">
                <a:latin typeface="Courier New" panose="02070309020205020404" pitchFamily="49" charset="0"/>
                <a:ea typeface="Verdana" panose="020B0604030504040204" pitchFamily="34" charset="0"/>
                <a:cs typeface="Courier New" panose="02070309020205020404" pitchFamily="49" charset="0"/>
              </a:rPr>
              <a:t>;</a:t>
            </a:r>
          </a:p>
          <a:p>
            <a:pPr defTabSz="820738"/>
            <a:r>
              <a:rPr lang="fr-FR" sz="1000" dirty="0">
                <a:latin typeface="Courier New" panose="02070309020205020404" pitchFamily="49" charset="0"/>
                <a:ea typeface="Verdana" panose="020B0604030504040204" pitchFamily="34" charset="0"/>
                <a:cs typeface="Courier New" panose="02070309020205020404" pitchFamily="49" charset="0"/>
              </a:rPr>
              <a:t>B  : 'b' -&gt; </a:t>
            </a:r>
            <a:r>
              <a:rPr lang="fr-FR" sz="1000" dirty="0" err="1" smtClean="0">
                <a:latin typeface="Courier New" panose="02070309020205020404" pitchFamily="49" charset="0"/>
                <a:ea typeface="Verdana" panose="020B0604030504040204" pitchFamily="34" charset="0"/>
                <a:cs typeface="Courier New" panose="02070309020205020404" pitchFamily="49" charset="0"/>
              </a:rPr>
              <a:t>channel</a:t>
            </a:r>
            <a:r>
              <a:rPr lang="fr-FR" sz="1000" dirty="0" smtClean="0">
                <a:latin typeface="Courier New" panose="02070309020205020404" pitchFamily="49" charset="0"/>
                <a:ea typeface="Verdana" panose="020B0604030504040204" pitchFamily="34" charset="0"/>
                <a:cs typeface="Courier New" panose="02070309020205020404" pitchFamily="49" charset="0"/>
              </a:rPr>
              <a:t>(0) </a:t>
            </a:r>
            <a:r>
              <a:rPr lang="fr-FR" sz="1000" dirty="0">
                <a:latin typeface="Courier New" panose="02070309020205020404" pitchFamily="49" charset="0"/>
                <a:ea typeface="Verdana" panose="020B0604030504040204" pitchFamily="34" charset="0"/>
                <a:cs typeface="Courier New" panose="02070309020205020404" pitchFamily="49" charset="0"/>
              </a:rPr>
              <a:t>;</a:t>
            </a:r>
          </a:p>
          <a:p>
            <a:pPr defTabSz="820738"/>
            <a:r>
              <a:rPr lang="fr-FR" sz="1000" dirty="0">
                <a:latin typeface="Courier New" panose="02070309020205020404" pitchFamily="49" charset="0"/>
                <a:ea typeface="Verdana" panose="020B0604030504040204" pitchFamily="34" charset="0"/>
                <a:cs typeface="Courier New" panose="02070309020205020404" pitchFamily="49" charset="0"/>
              </a:rPr>
              <a:t>WS     : [ \t\r\n]+ 	-&gt; skip ;</a:t>
            </a:r>
            <a:endParaRPr lang="en-US" sz="1000" i="1" dirty="0">
              <a:latin typeface="Courier New" panose="02070309020205020404" pitchFamily="49" charset="0"/>
              <a:ea typeface="Verdana" panose="020B0604030504040204" pitchFamily="34" charset="0"/>
              <a:cs typeface="Courier New" panose="02070309020205020404" pitchFamily="49" charset="0"/>
            </a:endParaRPr>
          </a:p>
        </p:txBody>
      </p:sp>
      <p:sp>
        <p:nvSpPr>
          <p:cNvPr id="16" name="TextBox 15"/>
          <p:cNvSpPr txBox="1"/>
          <p:nvPr/>
        </p:nvSpPr>
        <p:spPr>
          <a:xfrm>
            <a:off x="1808651" y="3998922"/>
            <a:ext cx="2617223" cy="1169551"/>
          </a:xfrm>
          <a:prstGeom prst="rect">
            <a:avLst/>
          </a:prstGeom>
          <a:noFill/>
          <a:ln>
            <a:solidFill>
              <a:schemeClr val="tx1"/>
            </a:solidFill>
          </a:ln>
        </p:spPr>
        <p:txBody>
          <a:bodyPr wrap="square" rtlCol="0">
            <a:spAutoFit/>
          </a:bodyPr>
          <a:lstStyle/>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parser grammar </a:t>
            </a:r>
            <a:r>
              <a:rPr lang="en-US" sz="1000" dirty="0" err="1">
                <a:latin typeface="Courier New" panose="02070309020205020404" pitchFamily="49" charset="0"/>
                <a:ea typeface="Verdana" panose="020B0604030504040204" pitchFamily="34" charset="0"/>
                <a:cs typeface="Courier New" panose="02070309020205020404" pitchFamily="49" charset="0"/>
              </a:rPr>
              <a:t>MyParser</a:t>
            </a:r>
            <a:r>
              <a:rPr lang="en-US" sz="1000" dirty="0">
                <a:latin typeface="Courier New" panose="02070309020205020404" pitchFamily="49" charset="0"/>
                <a:ea typeface="Verdana" panose="020B0604030504040204" pitchFamily="34" charset="0"/>
                <a:cs typeface="Courier New" panose="02070309020205020404" pitchFamily="49" charset="0"/>
              </a:rPr>
              <a:t>;    </a:t>
            </a:r>
            <a:endParaRPr lang="en-US" sz="1000" dirty="0" smtClean="0">
              <a:latin typeface="Courier New" panose="02070309020205020404" pitchFamily="49" charset="0"/>
              <a:ea typeface="Verdana" panose="020B0604030504040204" pitchFamily="34" charset="0"/>
              <a:cs typeface="Courier New" panose="02070309020205020404" pitchFamily="49" charset="0"/>
            </a:endParaRPr>
          </a:p>
          <a:p>
            <a:pPr defTabSz="820738"/>
            <a:endParaRPr lang="en-US" sz="10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000" dirty="0" smtClean="0">
                <a:latin typeface="Courier New" panose="02070309020205020404" pitchFamily="49" charset="0"/>
                <a:ea typeface="Verdana" panose="020B0604030504040204" pitchFamily="34" charset="0"/>
                <a:cs typeface="Courier New" panose="02070309020205020404" pitchFamily="49" charset="0"/>
              </a:rPr>
              <a:t>options </a:t>
            </a:r>
            <a:r>
              <a:rPr lang="en-US" sz="1000" dirty="0">
                <a:latin typeface="Courier New" panose="02070309020205020404" pitchFamily="49" charset="0"/>
                <a:ea typeface="Verdana" panose="020B0604030504040204" pitchFamily="34" charset="0"/>
                <a:cs typeface="Courier New" panose="02070309020205020404" pitchFamily="49" charset="0"/>
              </a:rPr>
              <a:t>{ </a:t>
            </a:r>
            <a:r>
              <a:rPr lang="en-US" sz="1000" dirty="0" err="1">
                <a:latin typeface="Courier New" panose="02070309020205020404" pitchFamily="49" charset="0"/>
                <a:ea typeface="Verdana" panose="020B0604030504040204" pitchFamily="34" charset="0"/>
                <a:cs typeface="Courier New" panose="02070309020205020404" pitchFamily="49" charset="0"/>
              </a:rPr>
              <a:t>tokenVocab</a:t>
            </a:r>
            <a:r>
              <a:rPr lang="en-US" sz="1000" dirty="0">
                <a:latin typeface="Courier New" panose="02070309020205020404" pitchFamily="49" charset="0"/>
                <a:ea typeface="Verdana" panose="020B0604030504040204" pitchFamily="34" charset="0"/>
                <a:cs typeface="Courier New" panose="02070309020205020404" pitchFamily="49" charset="0"/>
              </a:rPr>
              <a:t>=</a:t>
            </a:r>
            <a:r>
              <a:rPr lang="en-US" sz="1000" dirty="0" err="1">
                <a:latin typeface="Courier New" panose="02070309020205020404" pitchFamily="49" charset="0"/>
                <a:ea typeface="Verdana" panose="020B0604030504040204" pitchFamily="34" charset="0"/>
                <a:cs typeface="Courier New" panose="02070309020205020404" pitchFamily="49" charset="0"/>
              </a:rPr>
              <a:t>MyLexer</a:t>
            </a:r>
            <a:r>
              <a:rPr lang="en-US" sz="1000" dirty="0">
                <a:latin typeface="Courier New" panose="02070309020205020404" pitchFamily="49" charset="0"/>
                <a:ea typeface="Verdana" panose="020B0604030504040204" pitchFamily="34" charset="0"/>
                <a:cs typeface="Courier New" panose="02070309020205020404" pitchFamily="49" charset="0"/>
              </a:rPr>
              <a:t>; </a:t>
            </a:r>
            <a:r>
              <a:rPr lang="en-US" sz="1000" dirty="0" smtClean="0">
                <a:latin typeface="Courier New" panose="02070309020205020404" pitchFamily="49" charset="0"/>
                <a:ea typeface="Verdana" panose="020B0604030504040204" pitchFamily="34" charset="0"/>
                <a:cs typeface="Courier New" panose="02070309020205020404" pitchFamily="49" charset="0"/>
              </a:rPr>
              <a:t>}</a:t>
            </a:r>
          </a:p>
          <a:p>
            <a:pPr defTabSz="820738"/>
            <a:endParaRPr lang="en-US" sz="1000" dirty="0">
              <a:latin typeface="Courier New" panose="02070309020205020404" pitchFamily="49" charset="0"/>
              <a:ea typeface="Verdana" panose="020B0604030504040204" pitchFamily="34" charset="0"/>
              <a:cs typeface="Courier New" panose="02070309020205020404" pitchFamily="49" charset="0"/>
            </a:endParaRPr>
          </a:p>
          <a:p>
            <a:pPr defTabSz="820738"/>
            <a:r>
              <a:rPr lang="en-US" sz="1000" dirty="0" smtClean="0">
                <a:latin typeface="Courier New" panose="02070309020205020404" pitchFamily="49" charset="0"/>
                <a:ea typeface="Verdana" panose="020B0604030504040204" pitchFamily="34" charset="0"/>
                <a:cs typeface="Courier New" panose="02070309020205020404" pitchFamily="49" charset="0"/>
              </a:rPr>
              <a:t>text </a:t>
            </a:r>
            <a:r>
              <a:rPr lang="en-US" sz="1000" dirty="0">
                <a:latin typeface="Courier New" panose="02070309020205020404" pitchFamily="49" charset="0"/>
                <a:ea typeface="Verdana" panose="020B0604030504040204" pitchFamily="34" charset="0"/>
                <a:cs typeface="Courier New" panose="02070309020205020404" pitchFamily="49" charset="0"/>
              </a:rPr>
              <a:t>: (a | b)+ EOF ;</a:t>
            </a:r>
          </a:p>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a    : A ;</a:t>
            </a:r>
          </a:p>
          <a:p>
            <a:pPr defTabSz="820738"/>
            <a:r>
              <a:rPr lang="en-US" sz="1000" dirty="0">
                <a:latin typeface="Courier New" panose="02070309020205020404" pitchFamily="49" charset="0"/>
                <a:ea typeface="Verdana" panose="020B0604030504040204" pitchFamily="34" charset="0"/>
                <a:cs typeface="Courier New" panose="02070309020205020404" pitchFamily="49" charset="0"/>
              </a:rPr>
              <a:t>b    : B ;</a:t>
            </a:r>
            <a:endParaRPr lang="en-US" sz="1000" i="1" dirty="0">
              <a:latin typeface="Courier New" panose="02070309020205020404" pitchFamily="49" charset="0"/>
              <a:ea typeface="Verdana" panose="020B0604030504040204" pitchFamily="34" charset="0"/>
              <a:cs typeface="Courier New" panose="02070309020205020404" pitchFamily="49" charset="0"/>
            </a:endParaRPr>
          </a:p>
        </p:txBody>
      </p:sp>
      <p:cxnSp>
        <p:nvCxnSpPr>
          <p:cNvPr id="17" name="Straight Arrow Connector 16"/>
          <p:cNvCxnSpPr>
            <a:stCxn id="15" idx="3"/>
          </p:cNvCxnSpPr>
          <p:nvPr/>
        </p:nvCxnSpPr>
        <p:spPr>
          <a:xfrm>
            <a:off x="4475631" y="2971770"/>
            <a:ext cx="2144804" cy="523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6" idx="3"/>
          </p:cNvCxnSpPr>
          <p:nvPr/>
        </p:nvCxnSpPr>
        <p:spPr>
          <a:xfrm flipV="1">
            <a:off x="4425874" y="3886314"/>
            <a:ext cx="2194561" cy="697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Swap channels</a:t>
            </a:r>
            <a:endParaRPr lang="en-US" dirty="0"/>
          </a:p>
        </p:txBody>
      </p:sp>
      <p:pic>
        <p:nvPicPr>
          <p:cNvPr id="3" name="Picture 2"/>
          <p:cNvPicPr>
            <a:picLocks noChangeAspect="1"/>
          </p:cNvPicPr>
          <p:nvPr/>
        </p:nvPicPr>
        <p:blipFill rotWithShape="1">
          <a:blip r:embed="rId2"/>
          <a:srcRect l="34863" t="5389" r="50314" b="69764"/>
          <a:stretch/>
        </p:blipFill>
        <p:spPr>
          <a:xfrm>
            <a:off x="7043097" y="4545736"/>
            <a:ext cx="1389529" cy="1940930"/>
          </a:xfrm>
          <a:prstGeom prst="rect">
            <a:avLst/>
          </a:prstGeom>
        </p:spPr>
      </p:pic>
    </p:spTree>
    <p:extLst>
      <p:ext uri="{BB962C8B-B14F-4D97-AF65-F5344CB8AC3E}">
        <p14:creationId xmlns:p14="http://schemas.microsoft.com/office/powerpoint/2010/main" val="1683574204"/>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Parser rules for different channels?</a:t>
            </a:r>
          </a:p>
        </p:txBody>
      </p:sp>
      <p:sp>
        <p:nvSpPr>
          <p:cNvPr id="4" name="Content Placeholder 3"/>
          <p:cNvSpPr>
            <a:spLocks noGrp="1"/>
          </p:cNvSpPr>
          <p:nvPr>
            <p:ph idx="1"/>
          </p:nvPr>
        </p:nvSpPr>
        <p:spPr/>
        <p:txBody>
          <a:bodyPr/>
          <a:lstStyle/>
          <a:p>
            <a:r>
              <a:rPr lang="en-US" dirty="0" smtClean="0"/>
              <a:t>We've seen how </a:t>
            </a:r>
            <a:r>
              <a:rPr lang="en-US" dirty="0"/>
              <a:t>the lexer can categorize tokens by putting them on different </a:t>
            </a:r>
            <a:r>
              <a:rPr lang="en-US" dirty="0" smtClean="0"/>
              <a:t>channels.</a:t>
            </a:r>
          </a:p>
          <a:p>
            <a:r>
              <a:rPr lang="en-US" dirty="0" smtClean="0"/>
              <a:t>Is </a:t>
            </a:r>
            <a:r>
              <a:rPr lang="en-US" dirty="0"/>
              <a:t>there a way to create parser rules for each </a:t>
            </a:r>
            <a:r>
              <a:rPr lang="en-US" dirty="0" smtClean="0"/>
              <a:t>channel; for </a:t>
            </a:r>
            <a:r>
              <a:rPr lang="en-US" dirty="0"/>
              <a:t>example, </a:t>
            </a:r>
            <a:r>
              <a:rPr lang="en-US" dirty="0" smtClean="0"/>
              <a:t>here </a:t>
            </a:r>
            <a:r>
              <a:rPr lang="en-US" dirty="0"/>
              <a:t>are the parser </a:t>
            </a:r>
            <a:r>
              <a:rPr lang="en-US" dirty="0" smtClean="0"/>
              <a:t>rules </a:t>
            </a:r>
            <a:r>
              <a:rPr lang="en-US" dirty="0"/>
              <a:t>for channel </a:t>
            </a:r>
            <a:r>
              <a:rPr lang="en-US" dirty="0" smtClean="0"/>
              <a:t>1, there </a:t>
            </a:r>
            <a:r>
              <a:rPr lang="en-US" dirty="0"/>
              <a:t>are the parser rules for channel </a:t>
            </a:r>
            <a:r>
              <a:rPr lang="en-US" dirty="0" smtClean="0"/>
              <a:t>2, </a:t>
            </a:r>
            <a:r>
              <a:rPr lang="en-US" dirty="0"/>
              <a:t>and so </a:t>
            </a:r>
            <a:r>
              <a:rPr lang="en-US" dirty="0" smtClean="0"/>
              <a:t>forth?</a:t>
            </a:r>
            <a:endParaRPr lang="en-US" dirty="0"/>
          </a:p>
        </p:txBody>
      </p:sp>
    </p:spTree>
    <p:extLst>
      <p:ext uri="{BB962C8B-B14F-4D97-AF65-F5344CB8AC3E}">
        <p14:creationId xmlns:p14="http://schemas.microsoft.com/office/powerpoint/2010/main" val="36281950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normAutofit/>
          </a:bodyPr>
          <a:lstStyle/>
          <a:p>
            <a:r>
              <a:rPr lang="en-US" dirty="0" smtClean="0"/>
              <a:t>The default channel is channel(0).</a:t>
            </a:r>
          </a:p>
          <a:p>
            <a:r>
              <a:rPr lang="en-US" dirty="0"/>
              <a:t>W</a:t>
            </a:r>
            <a:r>
              <a:rPr lang="en-US" dirty="0" smtClean="0"/>
              <a:t>hatever tokens are placed on channel(0) will be processed by the parser rules.</a:t>
            </a:r>
          </a:p>
          <a:p>
            <a:r>
              <a:rPr lang="en-US" dirty="0" smtClean="0"/>
              <a:t>There is no way to create parser rules for other channels.</a:t>
            </a:r>
          </a:p>
        </p:txBody>
      </p:sp>
    </p:spTree>
    <p:extLst>
      <p:ext uri="{BB962C8B-B14F-4D97-AF65-F5344CB8AC3E}">
        <p14:creationId xmlns:p14="http://schemas.microsoft.com/office/powerpoint/2010/main" val="290549074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Lexer commands</a:t>
            </a:r>
            <a:endParaRPr lang="en-US" dirty="0"/>
          </a:p>
        </p:txBody>
      </p:sp>
    </p:spTree>
    <p:extLst>
      <p:ext uri="{BB962C8B-B14F-4D97-AF65-F5344CB8AC3E}">
        <p14:creationId xmlns:p14="http://schemas.microsoft.com/office/powerpoint/2010/main" val="3636369463"/>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are the lexer commands</a:t>
            </a:r>
            <a:endParaRPr lang="en-US" dirty="0"/>
          </a:p>
        </p:txBody>
      </p:sp>
      <p:sp>
        <p:nvSpPr>
          <p:cNvPr id="3" name="Content Placeholder 2"/>
          <p:cNvSpPr>
            <a:spLocks noGrp="1"/>
          </p:cNvSpPr>
          <p:nvPr>
            <p:ph idx="1"/>
          </p:nvPr>
        </p:nvSpPr>
        <p:spPr/>
        <p:txBody>
          <a:bodyPr/>
          <a:lstStyle/>
          <a:p>
            <a:r>
              <a:rPr lang="en-US" dirty="0" smtClean="0"/>
              <a:t>skip</a:t>
            </a:r>
          </a:p>
          <a:p>
            <a:r>
              <a:rPr lang="en-US" dirty="0" smtClean="0"/>
              <a:t>more</a:t>
            </a:r>
          </a:p>
          <a:p>
            <a:r>
              <a:rPr lang="en-US" dirty="0" err="1" smtClean="0"/>
              <a:t>popMode</a:t>
            </a:r>
            <a:endParaRPr lang="en-US" dirty="0" smtClean="0"/>
          </a:p>
          <a:p>
            <a:r>
              <a:rPr lang="en-US" dirty="0" smtClean="0"/>
              <a:t>mode(x)</a:t>
            </a:r>
          </a:p>
          <a:p>
            <a:r>
              <a:rPr lang="en-US" dirty="0" err="1" smtClean="0"/>
              <a:t>pushMode</a:t>
            </a:r>
            <a:r>
              <a:rPr lang="en-US" dirty="0" smtClean="0"/>
              <a:t>(x)</a:t>
            </a:r>
          </a:p>
          <a:p>
            <a:r>
              <a:rPr lang="en-US" dirty="0" smtClean="0"/>
              <a:t>type(x)</a:t>
            </a:r>
          </a:p>
          <a:p>
            <a:r>
              <a:rPr lang="en-US" dirty="0" smtClean="0"/>
              <a:t>channel(x)</a:t>
            </a:r>
            <a:endParaRPr lang="en-US" dirty="0"/>
          </a:p>
        </p:txBody>
      </p:sp>
    </p:spTree>
    <p:extLst>
      <p:ext uri="{BB962C8B-B14F-4D97-AF65-F5344CB8AC3E}">
        <p14:creationId xmlns:p14="http://schemas.microsoft.com/office/powerpoint/2010/main" val="2764984489"/>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Common Token Rules</a:t>
            </a:r>
            <a:endParaRPr lang="en-US" dirty="0"/>
          </a:p>
        </p:txBody>
      </p:sp>
    </p:spTree>
    <p:extLst>
      <p:ext uri="{BB962C8B-B14F-4D97-AF65-F5344CB8AC3E}">
        <p14:creationId xmlns:p14="http://schemas.microsoft.com/office/powerpoint/2010/main" val="3856214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513758" y="2331136"/>
            <a:ext cx="1219608" cy="55732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71782" y="2398806"/>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247649" cy="369332"/>
          </a:xfrm>
          <a:prstGeom prst="rect">
            <a:avLst/>
          </a:prstGeom>
          <a:noFill/>
        </p:spPr>
        <p:txBody>
          <a:bodyPr wrap="none" rtlCol="0">
            <a:spAutoFit/>
          </a:bodyPr>
          <a:lstStyle/>
          <a:p>
            <a:r>
              <a:rPr lang="en-US" dirty="0" smtClean="0"/>
              <a:t>MyLexer.g4</a:t>
            </a:r>
            <a:endParaRPr lang="en-US" dirty="0"/>
          </a:p>
        </p:txBody>
      </p:sp>
      <p:cxnSp>
        <p:nvCxnSpPr>
          <p:cNvPr id="8" name="Straight Arrow Connector 7"/>
          <p:cNvCxnSpPr>
            <a:endCxn id="6" idx="0"/>
          </p:cNvCxnSpPr>
          <p:nvPr/>
        </p:nvCxnSpPr>
        <p:spPr>
          <a:xfrm>
            <a:off x="4114800" y="1607127"/>
            <a:ext cx="0" cy="72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24020" y="1237795"/>
            <a:ext cx="1863074" cy="369332"/>
          </a:xfrm>
          <a:prstGeom prst="rect">
            <a:avLst/>
          </a:prstGeom>
          <a:noFill/>
        </p:spPr>
        <p:txBody>
          <a:bodyPr wrap="none" rtlCol="0">
            <a:spAutoFit/>
          </a:bodyPr>
          <a:lstStyle/>
          <a:p>
            <a:r>
              <a:rPr lang="en-US" dirty="0"/>
              <a:t>N</a:t>
            </a:r>
            <a:r>
              <a:rPr lang="en-US" dirty="0" smtClean="0"/>
              <a:t>ame of the lexer</a:t>
            </a:r>
            <a:endParaRPr lang="en-US" dirty="0"/>
          </a:p>
        </p:txBody>
      </p:sp>
    </p:spTree>
    <p:extLst>
      <p:ext uri="{BB962C8B-B14F-4D97-AF65-F5344CB8AC3E}">
        <p14:creationId xmlns:p14="http://schemas.microsoft.com/office/powerpoint/2010/main" val="3054113509"/>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token rules</a:t>
            </a:r>
            <a:endParaRPr lang="en-US" dirty="0"/>
          </a:p>
        </p:txBody>
      </p:sp>
      <p:sp>
        <p:nvSpPr>
          <p:cNvPr id="3" name="TextBox 2"/>
          <p:cNvSpPr txBox="1"/>
          <p:nvPr/>
        </p:nvSpPr>
        <p:spPr>
          <a:xfrm>
            <a:off x="1348423" y="1797465"/>
            <a:ext cx="7353295" cy="3416320"/>
          </a:xfrm>
          <a:prstGeom prst="rect">
            <a:avLst/>
          </a:prstGeom>
          <a:noFill/>
          <a:ln>
            <a:solidFill>
              <a:schemeClr val="tx1"/>
            </a:solidFill>
          </a:ln>
        </p:spPr>
        <p:txBody>
          <a:bodyPr wrap="none" rtlCol="0">
            <a:spAutoFit/>
          </a:bodyPr>
          <a:lstStyle/>
          <a:p>
            <a:pPr defTabSz="668338"/>
            <a:r>
              <a:rPr lang="da-DK" dirty="0" smtClean="0">
                <a:latin typeface="Courier New" panose="02070309020205020404" pitchFamily="49" charset="0"/>
                <a:cs typeface="Courier New" panose="02070309020205020404" pitchFamily="49" charset="0"/>
              </a:rPr>
              <a:t>ID			: </a:t>
            </a:r>
            <a:r>
              <a:rPr lang="da-DK" dirty="0">
                <a:latin typeface="Courier New" panose="02070309020205020404" pitchFamily="49" charset="0"/>
                <a:cs typeface="Courier New" panose="02070309020205020404" pitchFamily="49" charset="0"/>
              </a:rPr>
              <a:t>ID_LETTER (ID_LETTER | DIGIT)*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STRING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(ESC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LINE_COMMENT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 '\r'? '\n' ;</a:t>
            </a:r>
          </a:p>
          <a:p>
            <a:pPr defTabSz="685800"/>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WS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'0' .. '9' ;</a:t>
            </a:r>
          </a:p>
          <a:p>
            <a:pPr defTabSz="820738"/>
            <a:r>
              <a:rPr lang="da-DK" dirty="0">
                <a:latin typeface="Courier New" panose="02070309020205020404" pitchFamily="49" charset="0"/>
                <a:cs typeface="Courier New" panose="02070309020205020404" pitchFamily="49" charset="0"/>
              </a:rPr>
              <a:t>fragment ESC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[btnr"\\]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3744721"/>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8423" y="4303059"/>
            <a:ext cx="7353295" cy="9107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flipV="1">
            <a:off x="2635623" y="5213785"/>
            <a:ext cx="497541" cy="4975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39788" y="5818903"/>
            <a:ext cx="4308102" cy="369332"/>
          </a:xfrm>
          <a:prstGeom prst="rect">
            <a:avLst/>
          </a:prstGeom>
          <a:noFill/>
        </p:spPr>
        <p:txBody>
          <a:bodyPr wrap="none" rtlCol="0">
            <a:spAutoFit/>
          </a:bodyPr>
          <a:lstStyle/>
          <a:p>
            <a:r>
              <a:rPr lang="en-US" dirty="0"/>
              <a:t>H</a:t>
            </a:r>
            <a:r>
              <a:rPr lang="en-US" dirty="0" smtClean="0"/>
              <a:t>elper rules. Can be used by the lexer rules.</a:t>
            </a:r>
            <a:endParaRPr lang="en-US" dirty="0"/>
          </a:p>
        </p:txBody>
      </p:sp>
      <p:sp>
        <p:nvSpPr>
          <p:cNvPr id="6" name="TextBox 5"/>
          <p:cNvSpPr txBox="1"/>
          <p:nvPr/>
        </p:nvSpPr>
        <p:spPr>
          <a:xfrm>
            <a:off x="1348423" y="1797465"/>
            <a:ext cx="7353295" cy="3416320"/>
          </a:xfrm>
          <a:prstGeom prst="rect">
            <a:avLst/>
          </a:prstGeom>
          <a:noFill/>
          <a:ln>
            <a:solidFill>
              <a:schemeClr val="tx1"/>
            </a:solidFill>
          </a:ln>
        </p:spPr>
        <p:txBody>
          <a:bodyPr wrap="none" rtlCol="0">
            <a:spAutoFit/>
          </a:bodyPr>
          <a:lstStyle/>
          <a:p>
            <a:pPr defTabSz="668338"/>
            <a:r>
              <a:rPr lang="da-DK" dirty="0" smtClean="0">
                <a:latin typeface="Courier New" panose="02070309020205020404" pitchFamily="49" charset="0"/>
                <a:cs typeface="Courier New" panose="02070309020205020404" pitchFamily="49" charset="0"/>
              </a:rPr>
              <a:t>ID			: </a:t>
            </a:r>
            <a:r>
              <a:rPr lang="da-DK" dirty="0">
                <a:latin typeface="Courier New" panose="02070309020205020404" pitchFamily="49" charset="0"/>
                <a:cs typeface="Courier New" panose="02070309020205020404" pitchFamily="49" charset="0"/>
              </a:rPr>
              <a:t>ID_LETTER (ID_LETTER | DIGIT)*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STRING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(ESC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LINE_COMMENT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 '\r'? '\n' ;</a:t>
            </a:r>
          </a:p>
          <a:p>
            <a:pPr defTabSz="685800"/>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WS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'0' .. '9' ;</a:t>
            </a:r>
          </a:p>
          <a:p>
            <a:pPr defTabSz="820738"/>
            <a:r>
              <a:rPr lang="da-DK" dirty="0">
                <a:latin typeface="Courier New" panose="02070309020205020404" pitchFamily="49" charset="0"/>
                <a:cs typeface="Courier New" panose="02070309020205020404" pitchFamily="49" charset="0"/>
              </a:rPr>
              <a:t>fragment ESC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[btnr"\\]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079389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8423" y="4303060"/>
            <a:ext cx="7353295" cy="2823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88459" y="5670985"/>
            <a:ext cx="6405023" cy="369332"/>
          </a:xfrm>
          <a:prstGeom prst="rect">
            <a:avLst/>
          </a:prstGeom>
          <a:solidFill>
            <a:schemeClr val="accent1">
              <a:lumMod val="20000"/>
              <a:lumOff val="80000"/>
            </a:schemeClr>
          </a:solidFill>
        </p:spPr>
        <p:txBody>
          <a:bodyPr wrap="none" rtlCol="0">
            <a:spAutoFit/>
          </a:bodyPr>
          <a:lstStyle/>
          <a:p>
            <a:r>
              <a:rPr lang="en-US" dirty="0" smtClean="0"/>
              <a:t>An ID_LETTER is a lowercase or uppercase letter or an underscore.</a:t>
            </a:r>
            <a:endParaRPr lang="en-US" dirty="0"/>
          </a:p>
        </p:txBody>
      </p:sp>
      <p:sp>
        <p:nvSpPr>
          <p:cNvPr id="5" name="TextBox 4"/>
          <p:cNvSpPr txBox="1"/>
          <p:nvPr/>
        </p:nvSpPr>
        <p:spPr>
          <a:xfrm>
            <a:off x="1348423" y="1797465"/>
            <a:ext cx="7353295" cy="3416320"/>
          </a:xfrm>
          <a:prstGeom prst="rect">
            <a:avLst/>
          </a:prstGeom>
          <a:noFill/>
          <a:ln>
            <a:solidFill>
              <a:schemeClr val="tx1"/>
            </a:solidFill>
          </a:ln>
        </p:spPr>
        <p:txBody>
          <a:bodyPr wrap="none" rtlCol="0">
            <a:spAutoFit/>
          </a:bodyPr>
          <a:lstStyle/>
          <a:p>
            <a:pPr defTabSz="668338"/>
            <a:r>
              <a:rPr lang="da-DK" dirty="0" smtClean="0">
                <a:latin typeface="Courier New" panose="02070309020205020404" pitchFamily="49" charset="0"/>
                <a:cs typeface="Courier New" panose="02070309020205020404" pitchFamily="49" charset="0"/>
              </a:rPr>
              <a:t>ID			: </a:t>
            </a:r>
            <a:r>
              <a:rPr lang="da-DK" dirty="0">
                <a:latin typeface="Courier New" panose="02070309020205020404" pitchFamily="49" charset="0"/>
                <a:cs typeface="Courier New" panose="02070309020205020404" pitchFamily="49" charset="0"/>
              </a:rPr>
              <a:t>ID_LETTER (ID_LETTER | DIGIT)*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STRING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(ESC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LINE_COMMENT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 '\r'? '\n' ;</a:t>
            </a:r>
          </a:p>
          <a:p>
            <a:pPr defTabSz="685800"/>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WS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'0' .. '9' ;</a:t>
            </a:r>
          </a:p>
          <a:p>
            <a:pPr defTabSz="820738"/>
            <a:r>
              <a:rPr lang="da-DK" dirty="0">
                <a:latin typeface="Courier New" panose="02070309020205020404" pitchFamily="49" charset="0"/>
                <a:cs typeface="Courier New" panose="02070309020205020404" pitchFamily="49" charset="0"/>
              </a:rPr>
              <a:t>fragment ESC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[btnr"\\]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0068281"/>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8423" y="4612341"/>
            <a:ext cx="7353295" cy="2420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88459" y="5670985"/>
            <a:ext cx="3207417" cy="369332"/>
          </a:xfrm>
          <a:prstGeom prst="rect">
            <a:avLst/>
          </a:prstGeom>
          <a:solidFill>
            <a:schemeClr val="accent1">
              <a:lumMod val="20000"/>
              <a:lumOff val="80000"/>
            </a:schemeClr>
          </a:solidFill>
        </p:spPr>
        <p:txBody>
          <a:bodyPr wrap="none" rtlCol="0">
            <a:spAutoFit/>
          </a:bodyPr>
          <a:lstStyle/>
          <a:p>
            <a:r>
              <a:rPr lang="en-US" dirty="0" smtClean="0"/>
              <a:t>A DIGIT is one of: '0' through '9'.</a:t>
            </a:r>
            <a:endParaRPr lang="en-US" dirty="0"/>
          </a:p>
        </p:txBody>
      </p:sp>
      <p:sp>
        <p:nvSpPr>
          <p:cNvPr id="5" name="TextBox 4"/>
          <p:cNvSpPr txBox="1"/>
          <p:nvPr/>
        </p:nvSpPr>
        <p:spPr>
          <a:xfrm>
            <a:off x="1348423" y="1797465"/>
            <a:ext cx="7353295" cy="3416320"/>
          </a:xfrm>
          <a:prstGeom prst="rect">
            <a:avLst/>
          </a:prstGeom>
          <a:noFill/>
          <a:ln>
            <a:solidFill>
              <a:schemeClr val="tx1"/>
            </a:solidFill>
          </a:ln>
        </p:spPr>
        <p:txBody>
          <a:bodyPr wrap="none" rtlCol="0">
            <a:spAutoFit/>
          </a:bodyPr>
          <a:lstStyle/>
          <a:p>
            <a:pPr defTabSz="668338"/>
            <a:r>
              <a:rPr lang="da-DK" dirty="0" smtClean="0">
                <a:latin typeface="Courier New" panose="02070309020205020404" pitchFamily="49" charset="0"/>
                <a:cs typeface="Courier New" panose="02070309020205020404" pitchFamily="49" charset="0"/>
              </a:rPr>
              <a:t>ID			: </a:t>
            </a:r>
            <a:r>
              <a:rPr lang="da-DK" dirty="0">
                <a:latin typeface="Courier New" panose="02070309020205020404" pitchFamily="49" charset="0"/>
                <a:cs typeface="Courier New" panose="02070309020205020404" pitchFamily="49" charset="0"/>
              </a:rPr>
              <a:t>ID_LETTER (ID_LETTER | DIGIT)*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STRING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(ESC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LINE_COMMENT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 '\r'? '\n' ;</a:t>
            </a:r>
          </a:p>
          <a:p>
            <a:pPr defTabSz="685800"/>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WS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'0' .. '9' ;</a:t>
            </a:r>
          </a:p>
          <a:p>
            <a:pPr defTabSz="820738"/>
            <a:r>
              <a:rPr lang="da-DK" dirty="0">
                <a:latin typeface="Courier New" panose="02070309020205020404" pitchFamily="49" charset="0"/>
                <a:cs typeface="Courier New" panose="02070309020205020404" pitchFamily="49" charset="0"/>
              </a:rPr>
              <a:t>fragment ESC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[btnr"\\]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7691322"/>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8423" y="4867834"/>
            <a:ext cx="7353295" cy="228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88459" y="5670985"/>
            <a:ext cx="4582858" cy="369332"/>
          </a:xfrm>
          <a:prstGeom prst="rect">
            <a:avLst/>
          </a:prstGeom>
          <a:solidFill>
            <a:schemeClr val="accent1">
              <a:lumMod val="20000"/>
              <a:lumOff val="80000"/>
            </a:schemeClr>
          </a:solidFill>
        </p:spPr>
        <p:txBody>
          <a:bodyPr wrap="none" rtlCol="0">
            <a:spAutoFit/>
          </a:bodyPr>
          <a:lstStyle/>
          <a:p>
            <a:r>
              <a:rPr lang="en-US" dirty="0" smtClean="0"/>
              <a:t>A ESC character is one of: \b, \t, \n, \r, \", or \\.</a:t>
            </a:r>
            <a:endParaRPr lang="en-US" dirty="0"/>
          </a:p>
        </p:txBody>
      </p:sp>
      <p:sp>
        <p:nvSpPr>
          <p:cNvPr id="5" name="TextBox 4"/>
          <p:cNvSpPr txBox="1"/>
          <p:nvPr/>
        </p:nvSpPr>
        <p:spPr>
          <a:xfrm>
            <a:off x="1348423" y="1797465"/>
            <a:ext cx="7353295" cy="3416320"/>
          </a:xfrm>
          <a:prstGeom prst="rect">
            <a:avLst/>
          </a:prstGeom>
          <a:noFill/>
          <a:ln>
            <a:solidFill>
              <a:schemeClr val="tx1"/>
            </a:solidFill>
          </a:ln>
        </p:spPr>
        <p:txBody>
          <a:bodyPr wrap="none" rtlCol="0">
            <a:spAutoFit/>
          </a:bodyPr>
          <a:lstStyle/>
          <a:p>
            <a:pPr defTabSz="668338"/>
            <a:r>
              <a:rPr lang="da-DK" dirty="0" smtClean="0">
                <a:latin typeface="Courier New" panose="02070309020205020404" pitchFamily="49" charset="0"/>
                <a:cs typeface="Courier New" panose="02070309020205020404" pitchFamily="49" charset="0"/>
              </a:rPr>
              <a:t>ID			: </a:t>
            </a:r>
            <a:r>
              <a:rPr lang="da-DK" dirty="0">
                <a:latin typeface="Courier New" panose="02070309020205020404" pitchFamily="49" charset="0"/>
                <a:cs typeface="Courier New" panose="02070309020205020404" pitchFamily="49" charset="0"/>
              </a:rPr>
              <a:t>ID_LETTER (ID_LETTER | DIGIT)*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STRING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(ESC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LINE_COMMENT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 '\r'? '\n' ;</a:t>
            </a:r>
          </a:p>
          <a:p>
            <a:pPr defTabSz="685800"/>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WS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'0' .. '9' ;</a:t>
            </a:r>
          </a:p>
          <a:p>
            <a:pPr defTabSz="820738"/>
            <a:r>
              <a:rPr lang="da-DK" dirty="0">
                <a:latin typeface="Courier New" panose="02070309020205020404" pitchFamily="49" charset="0"/>
                <a:cs typeface="Courier New" panose="02070309020205020404" pitchFamily="49" charset="0"/>
              </a:rPr>
              <a:t>fragment ESC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[btnr"\\]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3911915"/>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259" y="1788459"/>
            <a:ext cx="7370459" cy="3630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452282" y="1116106"/>
            <a:ext cx="416859" cy="551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52282" y="686263"/>
            <a:ext cx="10902215" cy="369332"/>
          </a:xfrm>
          <a:prstGeom prst="rect">
            <a:avLst/>
          </a:prstGeom>
          <a:noFill/>
        </p:spPr>
        <p:txBody>
          <a:bodyPr wrap="none" rtlCol="0">
            <a:spAutoFit/>
          </a:bodyPr>
          <a:lstStyle/>
          <a:p>
            <a:r>
              <a:rPr lang="en-US" dirty="0" smtClean="0"/>
              <a:t>An ID token is one that starts with a letter or underscore, followed by zero or more letters, underscores, and digits.</a:t>
            </a:r>
            <a:endParaRPr lang="en-US" dirty="0"/>
          </a:p>
        </p:txBody>
      </p:sp>
      <p:sp>
        <p:nvSpPr>
          <p:cNvPr id="7" name="TextBox 6"/>
          <p:cNvSpPr txBox="1"/>
          <p:nvPr/>
        </p:nvSpPr>
        <p:spPr>
          <a:xfrm>
            <a:off x="1348423" y="1797465"/>
            <a:ext cx="7353295" cy="3416320"/>
          </a:xfrm>
          <a:prstGeom prst="rect">
            <a:avLst/>
          </a:prstGeom>
          <a:noFill/>
          <a:ln>
            <a:solidFill>
              <a:schemeClr val="tx1"/>
            </a:solidFill>
          </a:ln>
        </p:spPr>
        <p:txBody>
          <a:bodyPr wrap="none" rtlCol="0">
            <a:spAutoFit/>
          </a:bodyPr>
          <a:lstStyle/>
          <a:p>
            <a:pPr defTabSz="668338"/>
            <a:r>
              <a:rPr lang="da-DK" dirty="0" smtClean="0">
                <a:latin typeface="Courier New" panose="02070309020205020404" pitchFamily="49" charset="0"/>
                <a:cs typeface="Courier New" panose="02070309020205020404" pitchFamily="49" charset="0"/>
              </a:rPr>
              <a:t>ID			: </a:t>
            </a:r>
            <a:r>
              <a:rPr lang="da-DK" dirty="0">
                <a:latin typeface="Courier New" panose="02070309020205020404" pitchFamily="49" charset="0"/>
                <a:cs typeface="Courier New" panose="02070309020205020404" pitchFamily="49" charset="0"/>
              </a:rPr>
              <a:t>ID_LETTER (ID_LETTER | DIGIT)*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STRING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(ESC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LINE_COMMENT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 '\r'? '\n' ;</a:t>
            </a:r>
          </a:p>
          <a:p>
            <a:pPr defTabSz="685800"/>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WS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'0' .. '9' ;</a:t>
            </a:r>
          </a:p>
          <a:p>
            <a:pPr defTabSz="820738"/>
            <a:r>
              <a:rPr lang="da-DK" dirty="0">
                <a:latin typeface="Courier New" panose="02070309020205020404" pitchFamily="49" charset="0"/>
                <a:cs typeface="Courier New" panose="02070309020205020404" pitchFamily="49" charset="0"/>
              </a:rPr>
              <a:t>fragment ESC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[btnr"\\]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629128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259" y="2353233"/>
            <a:ext cx="7370459" cy="3630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452282" y="1116105"/>
            <a:ext cx="416859" cy="1237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52282" y="686263"/>
            <a:ext cx="6342442" cy="369332"/>
          </a:xfrm>
          <a:prstGeom prst="rect">
            <a:avLst/>
          </a:prstGeom>
          <a:noFill/>
        </p:spPr>
        <p:txBody>
          <a:bodyPr wrap="none" rtlCol="0">
            <a:spAutoFit/>
          </a:bodyPr>
          <a:lstStyle/>
          <a:p>
            <a:r>
              <a:rPr lang="en-US" dirty="0" smtClean="0"/>
              <a:t>A STRING token is a series of characters embedded within quotes.</a:t>
            </a:r>
            <a:endParaRPr lang="en-US" dirty="0"/>
          </a:p>
        </p:txBody>
      </p:sp>
      <p:sp>
        <p:nvSpPr>
          <p:cNvPr id="7" name="TextBox 6"/>
          <p:cNvSpPr txBox="1"/>
          <p:nvPr/>
        </p:nvSpPr>
        <p:spPr>
          <a:xfrm>
            <a:off x="1348423" y="1797465"/>
            <a:ext cx="7353295" cy="3416320"/>
          </a:xfrm>
          <a:prstGeom prst="rect">
            <a:avLst/>
          </a:prstGeom>
          <a:noFill/>
          <a:ln>
            <a:solidFill>
              <a:schemeClr val="tx1"/>
            </a:solidFill>
          </a:ln>
        </p:spPr>
        <p:txBody>
          <a:bodyPr wrap="none" rtlCol="0">
            <a:spAutoFit/>
          </a:bodyPr>
          <a:lstStyle/>
          <a:p>
            <a:pPr defTabSz="668338"/>
            <a:r>
              <a:rPr lang="da-DK" dirty="0" smtClean="0">
                <a:latin typeface="Courier New" panose="02070309020205020404" pitchFamily="49" charset="0"/>
                <a:cs typeface="Courier New" panose="02070309020205020404" pitchFamily="49" charset="0"/>
              </a:rPr>
              <a:t>ID			: </a:t>
            </a:r>
            <a:r>
              <a:rPr lang="da-DK" dirty="0">
                <a:latin typeface="Courier New" panose="02070309020205020404" pitchFamily="49" charset="0"/>
                <a:cs typeface="Courier New" panose="02070309020205020404" pitchFamily="49" charset="0"/>
              </a:rPr>
              <a:t>ID_LETTER (ID_LETTER | DIGIT)*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STRING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(ESC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LINE_COMMENT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 '\r'? '\n' ;</a:t>
            </a:r>
          </a:p>
          <a:p>
            <a:pPr defTabSz="685800"/>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WS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'0' .. '9' ;</a:t>
            </a:r>
          </a:p>
          <a:p>
            <a:pPr defTabSz="820738"/>
            <a:r>
              <a:rPr lang="da-DK" dirty="0">
                <a:latin typeface="Courier New" panose="02070309020205020404" pitchFamily="49" charset="0"/>
                <a:cs typeface="Courier New" panose="02070309020205020404" pitchFamily="49" charset="0"/>
              </a:rPr>
              <a:t>fragment ESC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[btnr"\\]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6794750"/>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259" y="2353233"/>
            <a:ext cx="7370459" cy="3630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5526735" y="1116105"/>
            <a:ext cx="416859" cy="1237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26735" y="469773"/>
            <a:ext cx="4264190" cy="646331"/>
          </a:xfrm>
          <a:prstGeom prst="rect">
            <a:avLst/>
          </a:prstGeom>
          <a:noFill/>
        </p:spPr>
        <p:txBody>
          <a:bodyPr wrap="square" rtlCol="0">
            <a:spAutoFit/>
          </a:bodyPr>
          <a:lstStyle/>
          <a:p>
            <a:r>
              <a:rPr lang="en-US" dirty="0" smtClean="0"/>
              <a:t>Non-greedy operator: stop gobbling up the input upon reaching a quote.</a:t>
            </a:r>
            <a:endParaRPr lang="en-US" dirty="0"/>
          </a:p>
        </p:txBody>
      </p:sp>
      <p:sp>
        <p:nvSpPr>
          <p:cNvPr id="7" name="TextBox 6"/>
          <p:cNvSpPr txBox="1"/>
          <p:nvPr/>
        </p:nvSpPr>
        <p:spPr>
          <a:xfrm>
            <a:off x="1348423" y="1797465"/>
            <a:ext cx="7353295" cy="3416320"/>
          </a:xfrm>
          <a:prstGeom prst="rect">
            <a:avLst/>
          </a:prstGeom>
          <a:noFill/>
          <a:ln>
            <a:solidFill>
              <a:schemeClr val="tx1"/>
            </a:solidFill>
          </a:ln>
        </p:spPr>
        <p:txBody>
          <a:bodyPr wrap="none" rtlCol="0">
            <a:spAutoFit/>
          </a:bodyPr>
          <a:lstStyle/>
          <a:p>
            <a:pPr defTabSz="668338"/>
            <a:r>
              <a:rPr lang="da-DK" dirty="0" smtClean="0">
                <a:latin typeface="Courier New" panose="02070309020205020404" pitchFamily="49" charset="0"/>
                <a:cs typeface="Courier New" panose="02070309020205020404" pitchFamily="49" charset="0"/>
              </a:rPr>
              <a:t>ID			: </a:t>
            </a:r>
            <a:r>
              <a:rPr lang="da-DK" dirty="0">
                <a:latin typeface="Courier New" panose="02070309020205020404" pitchFamily="49" charset="0"/>
                <a:cs typeface="Courier New" panose="02070309020205020404" pitchFamily="49" charset="0"/>
              </a:rPr>
              <a:t>ID_LETTER (ID_LETTER | DIGIT)*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STRING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(ESC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LINE_COMMENT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 '\r'? '\n' ;</a:t>
            </a:r>
          </a:p>
          <a:p>
            <a:pPr defTabSz="685800"/>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WS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'0' .. '9' ;</a:t>
            </a:r>
          </a:p>
          <a:p>
            <a:pPr defTabSz="820738"/>
            <a:r>
              <a:rPr lang="da-DK" dirty="0">
                <a:latin typeface="Courier New" panose="02070309020205020404" pitchFamily="49" charset="0"/>
                <a:cs typeface="Courier New" panose="02070309020205020404" pitchFamily="49" charset="0"/>
              </a:rPr>
              <a:t>fragment ESC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[btnr"\\]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646020"/>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259" y="2864219"/>
            <a:ext cx="7370459" cy="3630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452282" y="1116105"/>
            <a:ext cx="416859" cy="17481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52282" y="686263"/>
            <a:ext cx="8489440" cy="369332"/>
          </a:xfrm>
          <a:prstGeom prst="rect">
            <a:avLst/>
          </a:prstGeom>
          <a:noFill/>
        </p:spPr>
        <p:txBody>
          <a:bodyPr wrap="none" rtlCol="0">
            <a:spAutoFit/>
          </a:bodyPr>
          <a:lstStyle/>
          <a:p>
            <a:r>
              <a:rPr lang="en-US" dirty="0" smtClean="0"/>
              <a:t>A LINE_COMMENT token starts with two forward slashes and goes to the end of the line.</a:t>
            </a:r>
            <a:endParaRPr lang="en-US" dirty="0"/>
          </a:p>
        </p:txBody>
      </p:sp>
      <p:sp>
        <p:nvSpPr>
          <p:cNvPr id="7" name="TextBox 6"/>
          <p:cNvSpPr txBox="1"/>
          <p:nvPr/>
        </p:nvSpPr>
        <p:spPr>
          <a:xfrm>
            <a:off x="1348423" y="1797465"/>
            <a:ext cx="7353295" cy="3416320"/>
          </a:xfrm>
          <a:prstGeom prst="rect">
            <a:avLst/>
          </a:prstGeom>
          <a:noFill/>
          <a:ln>
            <a:solidFill>
              <a:schemeClr val="tx1"/>
            </a:solidFill>
          </a:ln>
        </p:spPr>
        <p:txBody>
          <a:bodyPr wrap="none" rtlCol="0">
            <a:spAutoFit/>
          </a:bodyPr>
          <a:lstStyle/>
          <a:p>
            <a:pPr defTabSz="668338"/>
            <a:r>
              <a:rPr lang="da-DK" dirty="0" smtClean="0">
                <a:latin typeface="Courier New" panose="02070309020205020404" pitchFamily="49" charset="0"/>
                <a:cs typeface="Courier New" panose="02070309020205020404" pitchFamily="49" charset="0"/>
              </a:rPr>
              <a:t>ID			: </a:t>
            </a:r>
            <a:r>
              <a:rPr lang="da-DK" dirty="0">
                <a:latin typeface="Courier New" panose="02070309020205020404" pitchFamily="49" charset="0"/>
                <a:cs typeface="Courier New" panose="02070309020205020404" pitchFamily="49" charset="0"/>
              </a:rPr>
              <a:t>ID_LETTER (ID_LETTER | DIGIT)*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STRING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(ESC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LINE_COMMENT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 '\r'? '\n' ;</a:t>
            </a:r>
          </a:p>
          <a:p>
            <a:pPr defTabSz="685800"/>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WS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'0' .. '9' ;</a:t>
            </a:r>
          </a:p>
          <a:p>
            <a:pPr defTabSz="820738"/>
            <a:r>
              <a:rPr lang="da-DK" dirty="0">
                <a:latin typeface="Courier New" panose="02070309020205020404" pitchFamily="49" charset="0"/>
                <a:cs typeface="Courier New" panose="02070309020205020404" pitchFamily="49" charset="0"/>
              </a:rPr>
              <a:t>fragment ESC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[btnr"\\]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4879840"/>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259" y="3186947"/>
            <a:ext cx="7370459" cy="3630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452282" y="1116105"/>
            <a:ext cx="416859" cy="2070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52282" y="686263"/>
            <a:ext cx="5718489" cy="369332"/>
          </a:xfrm>
          <a:prstGeom prst="rect">
            <a:avLst/>
          </a:prstGeom>
          <a:noFill/>
        </p:spPr>
        <p:txBody>
          <a:bodyPr wrap="none" rtlCol="0">
            <a:spAutoFit/>
          </a:bodyPr>
          <a:lstStyle/>
          <a:p>
            <a:r>
              <a:rPr lang="en-US" dirty="0" smtClean="0"/>
              <a:t>A BLOCK_COMMENT token starts with /* and ends with */.</a:t>
            </a:r>
            <a:endParaRPr lang="en-US" dirty="0"/>
          </a:p>
        </p:txBody>
      </p:sp>
      <p:sp>
        <p:nvSpPr>
          <p:cNvPr id="7" name="TextBox 6"/>
          <p:cNvSpPr txBox="1"/>
          <p:nvPr/>
        </p:nvSpPr>
        <p:spPr>
          <a:xfrm>
            <a:off x="1348423" y="1797465"/>
            <a:ext cx="7353295" cy="3416320"/>
          </a:xfrm>
          <a:prstGeom prst="rect">
            <a:avLst/>
          </a:prstGeom>
          <a:noFill/>
          <a:ln>
            <a:solidFill>
              <a:schemeClr val="tx1"/>
            </a:solidFill>
          </a:ln>
        </p:spPr>
        <p:txBody>
          <a:bodyPr wrap="none" rtlCol="0">
            <a:spAutoFit/>
          </a:bodyPr>
          <a:lstStyle/>
          <a:p>
            <a:pPr defTabSz="668338"/>
            <a:r>
              <a:rPr lang="da-DK" dirty="0" smtClean="0">
                <a:latin typeface="Courier New" panose="02070309020205020404" pitchFamily="49" charset="0"/>
                <a:cs typeface="Courier New" panose="02070309020205020404" pitchFamily="49" charset="0"/>
              </a:rPr>
              <a:t>ID			: </a:t>
            </a:r>
            <a:r>
              <a:rPr lang="da-DK" dirty="0">
                <a:latin typeface="Courier New" panose="02070309020205020404" pitchFamily="49" charset="0"/>
                <a:cs typeface="Courier New" panose="02070309020205020404" pitchFamily="49" charset="0"/>
              </a:rPr>
              <a:t>ID_LETTER (ID_LETTER | DIGIT)*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STRING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(ESC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LINE_COMMENT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 '\r'? '\n' ;</a:t>
            </a:r>
          </a:p>
          <a:p>
            <a:pPr defTabSz="685800"/>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WS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'0' .. '9' ;</a:t>
            </a:r>
          </a:p>
          <a:p>
            <a:pPr defTabSz="820738"/>
            <a:r>
              <a:rPr lang="da-DK" dirty="0">
                <a:latin typeface="Courier New" panose="02070309020205020404" pitchFamily="49" charset="0"/>
                <a:cs typeface="Courier New" panose="02070309020205020404" pitchFamily="49" charset="0"/>
              </a:rPr>
              <a:t>fragment ESC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[btnr"\\]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2196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629891" y="3883644"/>
            <a:ext cx="888321" cy="48965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513758" y="2331136"/>
            <a:ext cx="1219608" cy="55732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71782" y="2398806"/>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247649" cy="369332"/>
          </a:xfrm>
          <a:prstGeom prst="rect">
            <a:avLst/>
          </a:prstGeom>
          <a:noFill/>
        </p:spPr>
        <p:txBody>
          <a:bodyPr wrap="none" rtlCol="0">
            <a:spAutoFit/>
          </a:bodyPr>
          <a:lstStyle/>
          <a:p>
            <a:r>
              <a:rPr lang="en-US" dirty="0" smtClean="0"/>
              <a:t>MyLexer.g4</a:t>
            </a:r>
            <a:endParaRPr lang="en-US" dirty="0"/>
          </a:p>
        </p:txBody>
      </p:sp>
      <p:cxnSp>
        <p:nvCxnSpPr>
          <p:cNvPr id="8" name="Straight Arrow Connector 7"/>
          <p:cNvCxnSpPr/>
          <p:nvPr/>
        </p:nvCxnSpPr>
        <p:spPr>
          <a:xfrm flipH="1">
            <a:off x="4388120" y="1343459"/>
            <a:ext cx="1016181" cy="97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7"/>
          </p:cNvCxnSpPr>
          <p:nvPr/>
        </p:nvCxnSpPr>
        <p:spPr>
          <a:xfrm flipH="1">
            <a:off x="4388120" y="1343459"/>
            <a:ext cx="1016180" cy="2611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10171" y="1148199"/>
            <a:ext cx="4667547" cy="646331"/>
          </a:xfrm>
          <a:prstGeom prst="rect">
            <a:avLst/>
          </a:prstGeom>
          <a:noFill/>
        </p:spPr>
        <p:txBody>
          <a:bodyPr wrap="square" rtlCol="0">
            <a:spAutoFit/>
          </a:bodyPr>
          <a:lstStyle/>
          <a:p>
            <a:r>
              <a:rPr lang="en-US" dirty="0" smtClean="0"/>
              <a:t>These two must be the same (i.e., the filename and the lexer name must be the same)</a:t>
            </a:r>
            <a:endParaRPr lang="en-US" dirty="0"/>
          </a:p>
        </p:txBody>
      </p:sp>
    </p:spTree>
    <p:extLst>
      <p:ext uri="{BB962C8B-B14F-4D97-AF65-F5344CB8AC3E}">
        <p14:creationId xmlns:p14="http://schemas.microsoft.com/office/powerpoint/2010/main" val="2022566746"/>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259" y="3724827"/>
            <a:ext cx="7370459" cy="3630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452282" y="1116105"/>
            <a:ext cx="416859" cy="2608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52282" y="686263"/>
            <a:ext cx="10249537" cy="369332"/>
          </a:xfrm>
          <a:prstGeom prst="rect">
            <a:avLst/>
          </a:prstGeom>
          <a:noFill/>
        </p:spPr>
        <p:txBody>
          <a:bodyPr wrap="none" rtlCol="0">
            <a:spAutoFit/>
          </a:bodyPr>
          <a:lstStyle/>
          <a:p>
            <a:r>
              <a:rPr lang="en-US" dirty="0" smtClean="0"/>
              <a:t>A WS (whitespace) token is a series of spaces, tabs, carriage returns, and/or newlines. Discard these tokens.</a:t>
            </a:r>
            <a:endParaRPr lang="en-US" dirty="0"/>
          </a:p>
        </p:txBody>
      </p:sp>
      <p:sp>
        <p:nvSpPr>
          <p:cNvPr id="7" name="TextBox 6"/>
          <p:cNvSpPr txBox="1"/>
          <p:nvPr/>
        </p:nvSpPr>
        <p:spPr>
          <a:xfrm>
            <a:off x="1348423" y="1797465"/>
            <a:ext cx="7353295" cy="3416320"/>
          </a:xfrm>
          <a:prstGeom prst="rect">
            <a:avLst/>
          </a:prstGeom>
          <a:noFill/>
          <a:ln>
            <a:solidFill>
              <a:schemeClr val="tx1"/>
            </a:solidFill>
          </a:ln>
        </p:spPr>
        <p:txBody>
          <a:bodyPr wrap="none" rtlCol="0">
            <a:spAutoFit/>
          </a:bodyPr>
          <a:lstStyle/>
          <a:p>
            <a:pPr defTabSz="668338"/>
            <a:r>
              <a:rPr lang="da-DK" dirty="0" smtClean="0">
                <a:latin typeface="Courier New" panose="02070309020205020404" pitchFamily="49" charset="0"/>
                <a:cs typeface="Courier New" panose="02070309020205020404" pitchFamily="49" charset="0"/>
              </a:rPr>
              <a:t>ID			: </a:t>
            </a:r>
            <a:r>
              <a:rPr lang="da-DK" dirty="0">
                <a:latin typeface="Courier New" panose="02070309020205020404" pitchFamily="49" charset="0"/>
                <a:cs typeface="Courier New" panose="02070309020205020404" pitchFamily="49" charset="0"/>
              </a:rPr>
              <a:t>ID_LETTER (ID_LETTER | DIGIT)*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STRING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(ESC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LINE_COMMENT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 '\r'? '\n' ;</a:t>
            </a:r>
          </a:p>
          <a:p>
            <a:pPr defTabSz="685800"/>
            <a:r>
              <a:rPr lang="da-DK" dirty="0">
                <a:latin typeface="Courier New" panose="02070309020205020404" pitchFamily="49" charset="0"/>
                <a:cs typeface="Courier New" panose="02070309020205020404" pitchFamily="49" charset="0"/>
              </a:rPr>
              <a:t>BLOCK_COMMENT	: '/*' .*? '*/' ;</a:t>
            </a:r>
          </a:p>
          <a:p>
            <a:pPr defTabSz="820738"/>
            <a:endParaRPr lang="da-DK" dirty="0">
              <a:latin typeface="Courier New" panose="02070309020205020404" pitchFamily="49" charset="0"/>
              <a:cs typeface="Courier New" panose="02070309020205020404" pitchFamily="49" charset="0"/>
            </a:endParaRPr>
          </a:p>
          <a:p>
            <a:pPr defTabSz="685800"/>
            <a:r>
              <a:rPr lang="da-DK" dirty="0">
                <a:latin typeface="Courier New" panose="02070309020205020404" pitchFamily="49" charset="0"/>
                <a:cs typeface="Courier New" panose="02070309020205020404" pitchFamily="49" charset="0"/>
              </a:rPr>
              <a:t>WS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\t\r\n]+ </a:t>
            </a:r>
            <a:r>
              <a:rPr lang="da-DK" dirty="0" smtClean="0">
                <a:latin typeface="Courier New" panose="02070309020205020404" pitchFamily="49" charset="0"/>
                <a:cs typeface="Courier New" panose="02070309020205020404" pitchFamily="49" charset="0"/>
              </a:rPr>
              <a:t>-&gt; skip ;</a:t>
            </a:r>
            <a:endParaRPr lang="da-DK" dirty="0">
              <a:latin typeface="Courier New" panose="02070309020205020404" pitchFamily="49" charset="0"/>
              <a:cs typeface="Courier New" panose="02070309020205020404" pitchFamily="49" charset="0"/>
            </a:endParaRPr>
          </a:p>
          <a:p>
            <a:pPr defTabSz="820738"/>
            <a:endParaRPr lang="da-DK" dirty="0">
              <a:latin typeface="Courier New" panose="02070309020205020404" pitchFamily="49" charset="0"/>
              <a:cs typeface="Courier New" panose="02070309020205020404" pitchFamily="49" charset="0"/>
            </a:endParaRPr>
          </a:p>
          <a:p>
            <a:pPr defTabSz="820738"/>
            <a:r>
              <a:rPr lang="da-DK" dirty="0">
                <a:latin typeface="Courier New" panose="02070309020205020404" pitchFamily="49" charset="0"/>
                <a:cs typeface="Courier New" panose="02070309020205020404" pitchFamily="49" charset="0"/>
              </a:rPr>
              <a:t>fragment ID_LETTER : 'a' .. 'z' | 'A' .. 'Z' | '_' ;</a:t>
            </a:r>
          </a:p>
          <a:p>
            <a:pPr defTabSz="820738"/>
            <a:r>
              <a:rPr lang="da-DK" dirty="0">
                <a:latin typeface="Courier New" panose="02070309020205020404" pitchFamily="49" charset="0"/>
                <a:cs typeface="Courier New" panose="02070309020205020404" pitchFamily="49" charset="0"/>
              </a:rPr>
              <a:t>fragment DIGIT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'0' .. '9' ;</a:t>
            </a:r>
          </a:p>
          <a:p>
            <a:pPr defTabSz="820738"/>
            <a:r>
              <a:rPr lang="da-DK" dirty="0">
                <a:latin typeface="Courier New" panose="02070309020205020404" pitchFamily="49" charset="0"/>
                <a:cs typeface="Courier New" panose="02070309020205020404" pitchFamily="49" charset="0"/>
              </a:rPr>
              <a:t>fragment ESC </a:t>
            </a:r>
            <a:r>
              <a:rPr lang="da-DK" dirty="0" smtClean="0">
                <a:latin typeface="Courier New" panose="02070309020205020404" pitchFamily="49" charset="0"/>
                <a:cs typeface="Courier New" panose="02070309020205020404" pitchFamily="49" charset="0"/>
              </a:rPr>
              <a:t>	 : </a:t>
            </a:r>
            <a:r>
              <a:rPr lang="da-DK" dirty="0">
                <a:latin typeface="Courier New" panose="02070309020205020404" pitchFamily="49" charset="0"/>
                <a:cs typeface="Courier New" panose="02070309020205020404" pitchFamily="49" charset="0"/>
              </a:rPr>
              <a:t>'\\' [btnr"\\]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1116239"/>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of ANTLR lexer/parser grammars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github.com/antlr/grammars-v4</a:t>
            </a:r>
            <a:endParaRPr lang="en-US" dirty="0" smtClean="0"/>
          </a:p>
          <a:p>
            <a:r>
              <a:rPr lang="en-US" dirty="0" smtClean="0"/>
              <a:t>At that web site you will find ANTLR grammars for parsing JSON, XML, CSV, C, C++, </a:t>
            </a:r>
            <a:r>
              <a:rPr lang="en-US" dirty="0" err="1" smtClean="0"/>
              <a:t>icalendar</a:t>
            </a:r>
            <a:r>
              <a:rPr lang="en-US" dirty="0" smtClean="0"/>
              <a:t>, </a:t>
            </a:r>
            <a:r>
              <a:rPr lang="en-US" dirty="0" err="1" smtClean="0"/>
              <a:t>mysql</a:t>
            </a:r>
            <a:r>
              <a:rPr lang="en-US" dirty="0" smtClean="0"/>
              <a:t>, and many others.</a:t>
            </a:r>
            <a:endParaRPr lang="en-US" dirty="0"/>
          </a:p>
        </p:txBody>
      </p:sp>
    </p:spTree>
    <p:extLst>
      <p:ext uri="{BB962C8B-B14F-4D97-AF65-F5344CB8AC3E}">
        <p14:creationId xmlns:p14="http://schemas.microsoft.com/office/powerpoint/2010/main" val="383695104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Changing operator association in a parse tree</a:t>
            </a:r>
            <a:endParaRPr lang="en-US" dirty="0"/>
          </a:p>
        </p:txBody>
      </p:sp>
    </p:spTree>
    <p:extLst>
      <p:ext uri="{BB962C8B-B14F-4D97-AF65-F5344CB8AC3E}">
        <p14:creationId xmlns:p14="http://schemas.microsoft.com/office/powerpoint/2010/main" val="3777658132"/>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section might not be terribly useful</a:t>
            </a:r>
            <a:endParaRPr lang="en-US" dirty="0"/>
          </a:p>
        </p:txBody>
      </p:sp>
      <p:sp>
        <p:nvSpPr>
          <p:cNvPr id="3" name="Content Placeholder 2"/>
          <p:cNvSpPr>
            <a:spLocks noGrp="1"/>
          </p:cNvSpPr>
          <p:nvPr>
            <p:ph idx="1"/>
          </p:nvPr>
        </p:nvSpPr>
        <p:spPr/>
        <p:txBody>
          <a:bodyPr/>
          <a:lstStyle/>
          <a:p>
            <a:r>
              <a:rPr lang="en-US" dirty="0" smtClean="0"/>
              <a:t>All of the previous slides have focused on parsing data formats. I believe that this will be the common case.</a:t>
            </a:r>
          </a:p>
          <a:p>
            <a:r>
              <a:rPr lang="en-US" dirty="0" smtClean="0"/>
              <a:t>The next few slides discuss an issue that is only relevant when parsing a programming language (e.g., when parsing a C program or a Java program). I believe this will be less common.</a:t>
            </a:r>
          </a:p>
        </p:txBody>
      </p:sp>
    </p:spTree>
    <p:extLst>
      <p:ext uri="{BB962C8B-B14F-4D97-AF65-F5344CB8AC3E}">
        <p14:creationId xmlns:p14="http://schemas.microsoft.com/office/powerpoint/2010/main" val="397673980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Operator association</a:t>
            </a:r>
            <a:endParaRPr lang="en-US" dirty="0"/>
          </a:p>
        </p:txBody>
      </p:sp>
      <p:sp>
        <p:nvSpPr>
          <p:cNvPr id="4" name="Content Placeholder 3"/>
          <p:cNvSpPr>
            <a:spLocks noGrp="1"/>
          </p:cNvSpPr>
          <p:nvPr>
            <p:ph idx="1"/>
          </p:nvPr>
        </p:nvSpPr>
        <p:spPr/>
        <p:txBody>
          <a:bodyPr/>
          <a:lstStyle/>
          <a:p>
            <a:r>
              <a:rPr lang="en-US" dirty="0" smtClean="0"/>
              <a:t>Consider this parser rule for arithmetic expressions:</a:t>
            </a:r>
            <a:br>
              <a:rPr lang="en-US" dirty="0" smtClean="0"/>
            </a:br>
            <a:r>
              <a:rPr lang="en-US" dirty="0" smtClean="0">
                <a:latin typeface="Courier New" panose="02070309020205020404" pitchFamily="49" charset="0"/>
                <a:cs typeface="Courier New" panose="02070309020205020404" pitchFamily="49" charset="0"/>
              </a:rPr>
              <a:t>	expression: expression MULT expression</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 INT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p>
          <a:p>
            <a:r>
              <a:rPr lang="en-US" dirty="0" smtClean="0"/>
              <a:t>Question: How will this input be parsed: 1 * 2 * 3</a:t>
            </a:r>
          </a:p>
          <a:p>
            <a:r>
              <a:rPr lang="en-US" dirty="0" smtClean="0"/>
              <a:t>Answer: By default, ANTLR associates operators left to right, so the input is parsed this way: (1 * 2) * 3</a:t>
            </a:r>
          </a:p>
        </p:txBody>
      </p:sp>
      <p:sp>
        <p:nvSpPr>
          <p:cNvPr id="6" name="TextBox 5"/>
          <p:cNvSpPr txBox="1"/>
          <p:nvPr/>
        </p:nvSpPr>
        <p:spPr>
          <a:xfrm>
            <a:off x="8864600" y="2868706"/>
            <a:ext cx="1600503" cy="369332"/>
          </a:xfrm>
          <a:prstGeom prst="rect">
            <a:avLst/>
          </a:prstGeom>
          <a:noFill/>
        </p:spPr>
        <p:txBody>
          <a:bodyPr wrap="none" rtlCol="0">
            <a:spAutoFit/>
          </a:bodyPr>
          <a:lstStyle/>
          <a:p>
            <a:r>
              <a:rPr lang="en-US" dirty="0" smtClean="0"/>
              <a:t>See example34</a:t>
            </a:r>
            <a:endParaRPr lang="en-US" dirty="0"/>
          </a:p>
        </p:txBody>
      </p:sp>
      <p:pic>
        <p:nvPicPr>
          <p:cNvPr id="7" name="Picture 6"/>
          <p:cNvPicPr>
            <a:picLocks noChangeAspect="1"/>
          </p:cNvPicPr>
          <p:nvPr/>
        </p:nvPicPr>
        <p:blipFill rotWithShape="1">
          <a:blip r:embed="rId2"/>
          <a:srcRect l="34628" t="15835" r="20902" b="51129"/>
          <a:stretch/>
        </p:blipFill>
        <p:spPr>
          <a:xfrm>
            <a:off x="4825252" y="4988859"/>
            <a:ext cx="2541495" cy="1573306"/>
          </a:xfrm>
          <a:prstGeom prst="rect">
            <a:avLst/>
          </a:prstGeom>
        </p:spPr>
      </p:pic>
    </p:spTree>
    <p:extLst>
      <p:ext uri="{BB962C8B-B14F-4D97-AF65-F5344CB8AC3E}">
        <p14:creationId xmlns:p14="http://schemas.microsoft.com/office/powerpoint/2010/main" val="818923088"/>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r>
              <a:rPr lang="en-US" dirty="0" smtClean="0"/>
              <a:t>association (cont.)</a:t>
            </a:r>
            <a:endParaRPr lang="en-US" dirty="0"/>
          </a:p>
        </p:txBody>
      </p:sp>
      <p:sp>
        <p:nvSpPr>
          <p:cNvPr id="3" name="Content Placeholder 2"/>
          <p:cNvSpPr>
            <a:spLocks noGrp="1"/>
          </p:cNvSpPr>
          <p:nvPr>
            <p:ph idx="1"/>
          </p:nvPr>
        </p:nvSpPr>
        <p:spPr/>
        <p:txBody>
          <a:bodyPr/>
          <a:lstStyle/>
          <a:p>
            <a:r>
              <a:rPr lang="en-US" dirty="0" smtClean="0"/>
              <a:t>Suppose the arithmetic operator is exponentiation (^):</a:t>
            </a:r>
            <a:r>
              <a:rPr lang="en-US" dirty="0"/>
              <a:t/>
            </a:r>
            <a:br>
              <a:rPr lang="en-US" dirty="0"/>
            </a:br>
            <a:r>
              <a:rPr lang="en-US" dirty="0">
                <a:latin typeface="Courier New" panose="02070309020205020404" pitchFamily="49" charset="0"/>
                <a:cs typeface="Courier New" panose="02070309020205020404" pitchFamily="49" charset="0"/>
              </a:rPr>
              <a:t>	expression: expression </a:t>
            </a:r>
            <a:r>
              <a:rPr lang="en-US" dirty="0" smtClean="0">
                <a:latin typeface="Courier New" panose="02070309020205020404" pitchFamily="49" charset="0"/>
                <a:cs typeface="Courier New" panose="02070309020205020404" pitchFamily="49" charset="0"/>
              </a:rPr>
              <a:t>EXPON </a:t>
            </a:r>
            <a:r>
              <a:rPr lang="en-US" dirty="0">
                <a:latin typeface="Courier New" panose="02070309020205020404" pitchFamily="49" charset="0"/>
                <a:cs typeface="Courier New" panose="02070309020205020404" pitchFamily="49" charset="0"/>
              </a:rPr>
              <a:t>expression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INT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r>
              <a:rPr lang="en-US" dirty="0" smtClean="0"/>
              <a:t>Question</a:t>
            </a:r>
            <a:r>
              <a:rPr lang="en-US" dirty="0"/>
              <a:t>: How will this input be parsed: 1 </a:t>
            </a:r>
            <a:r>
              <a:rPr lang="en-US" dirty="0" smtClean="0"/>
              <a:t>^ </a:t>
            </a:r>
            <a:r>
              <a:rPr lang="en-US" dirty="0"/>
              <a:t>2 </a:t>
            </a:r>
            <a:r>
              <a:rPr lang="en-US" dirty="0" smtClean="0"/>
              <a:t>^ </a:t>
            </a:r>
            <a:r>
              <a:rPr lang="en-US" dirty="0"/>
              <a:t>3</a:t>
            </a:r>
          </a:p>
          <a:p>
            <a:r>
              <a:rPr lang="en-US" dirty="0"/>
              <a:t>Answer: </a:t>
            </a:r>
            <a:r>
              <a:rPr lang="en-US" dirty="0" smtClean="0"/>
              <a:t>Again, the default is to associate </a:t>
            </a:r>
            <a:r>
              <a:rPr lang="en-US" dirty="0"/>
              <a:t>left to right, so the input is parsed this way: (1 </a:t>
            </a:r>
            <a:r>
              <a:rPr lang="en-US" dirty="0" smtClean="0"/>
              <a:t>^ </a:t>
            </a:r>
            <a:r>
              <a:rPr lang="en-US" dirty="0"/>
              <a:t>2) </a:t>
            </a:r>
            <a:r>
              <a:rPr lang="en-US" dirty="0" smtClean="0"/>
              <a:t>^ </a:t>
            </a:r>
            <a:r>
              <a:rPr lang="en-US" dirty="0"/>
              <a:t>3</a:t>
            </a:r>
          </a:p>
          <a:p>
            <a:r>
              <a:rPr lang="en-US" dirty="0" smtClean="0"/>
              <a:t>However, that's not what we want. The exponentiation </a:t>
            </a:r>
            <a:br>
              <a:rPr lang="en-US" dirty="0" smtClean="0"/>
            </a:br>
            <a:r>
              <a:rPr lang="en-US" dirty="0" smtClean="0"/>
              <a:t>operator should associate right-to-left, like this: </a:t>
            </a:r>
            <a:br>
              <a:rPr lang="en-US" dirty="0" smtClean="0"/>
            </a:br>
            <a:r>
              <a:rPr lang="en-US" dirty="0" smtClean="0"/>
              <a:t>1 ^ (2 ^ 3)</a:t>
            </a:r>
            <a:endParaRPr lang="en-US" dirty="0"/>
          </a:p>
        </p:txBody>
      </p:sp>
      <p:pic>
        <p:nvPicPr>
          <p:cNvPr id="7" name="Picture 6"/>
          <p:cNvPicPr>
            <a:picLocks noChangeAspect="1"/>
          </p:cNvPicPr>
          <p:nvPr/>
        </p:nvPicPr>
        <p:blipFill rotWithShape="1">
          <a:blip r:embed="rId2"/>
          <a:srcRect l="34628" t="15453" r="20431" b="50565"/>
          <a:stretch/>
        </p:blipFill>
        <p:spPr>
          <a:xfrm>
            <a:off x="9480176" y="4477873"/>
            <a:ext cx="2568389" cy="1618410"/>
          </a:xfrm>
          <a:prstGeom prst="rect">
            <a:avLst/>
          </a:prstGeom>
        </p:spPr>
      </p:pic>
      <p:cxnSp>
        <p:nvCxnSpPr>
          <p:cNvPr id="5" name="Straight Arrow Connector 4"/>
          <p:cNvCxnSpPr/>
          <p:nvPr/>
        </p:nvCxnSpPr>
        <p:spPr>
          <a:xfrm>
            <a:off x="5217459" y="4598894"/>
            <a:ext cx="4168588" cy="161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21053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assoc option</a:t>
            </a:r>
            <a:endParaRPr lang="en-US" dirty="0"/>
          </a:p>
        </p:txBody>
      </p:sp>
      <p:sp>
        <p:nvSpPr>
          <p:cNvPr id="3" name="Content Placeholder 2"/>
          <p:cNvSpPr>
            <a:spLocks noGrp="1"/>
          </p:cNvSpPr>
          <p:nvPr>
            <p:ph idx="1"/>
          </p:nvPr>
        </p:nvSpPr>
        <p:spPr>
          <a:xfrm>
            <a:off x="838200" y="1825625"/>
            <a:ext cx="10515600" cy="2720975"/>
          </a:xfrm>
        </p:spPr>
        <p:txBody>
          <a:bodyPr/>
          <a:lstStyle/>
          <a:p>
            <a:r>
              <a:rPr lang="en-US" dirty="0" smtClean="0"/>
              <a:t>We can instruct ANTLR on how we want an operator associated, using the </a:t>
            </a:r>
            <a:r>
              <a:rPr lang="en-US" dirty="0" err="1" smtClean="0"/>
              <a:t>assoc</a:t>
            </a:r>
            <a:r>
              <a:rPr lang="en-US" dirty="0" smtClean="0"/>
              <a:t> option:</a:t>
            </a:r>
            <a:r>
              <a:rPr lang="en-US" dirty="0"/>
              <a:t/>
            </a:r>
            <a:br>
              <a:rPr lang="en-US" dirty="0"/>
            </a:br>
            <a:r>
              <a:rPr lang="en-US" dirty="0">
                <a:latin typeface="Courier New" panose="02070309020205020404" pitchFamily="49" charset="0"/>
                <a:cs typeface="Courier New" panose="02070309020205020404" pitchFamily="49" charset="0"/>
              </a:rPr>
              <a:t>	</a:t>
            </a:r>
            <a:r>
              <a:rPr lang="en-US" dirty="0">
                <a:solidFill>
                  <a:schemeClr val="bg1">
                    <a:lumMod val="65000"/>
                  </a:schemeClr>
                </a:solidFill>
                <a:latin typeface="Courier New" panose="02070309020205020404" pitchFamily="49" charset="0"/>
                <a:cs typeface="Courier New" panose="02070309020205020404" pitchFamily="49" charset="0"/>
              </a:rPr>
              <a:t>expr</a:t>
            </a:r>
            <a:r>
              <a:rPr lang="en-US" dirty="0" smtClean="0">
                <a:solidFill>
                  <a:schemeClr val="bg1">
                    <a:lumMod val="65000"/>
                  </a:schemeClr>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&lt;assoc=right&gt;</a:t>
            </a:r>
            <a:r>
              <a:rPr lang="en-US" dirty="0" smtClean="0">
                <a:solidFill>
                  <a:schemeClr val="bg1">
                    <a:lumMod val="65000"/>
                  </a:schemeClr>
                </a:solidFill>
                <a:latin typeface="Courier New" panose="02070309020205020404" pitchFamily="49" charset="0"/>
                <a:cs typeface="Courier New" panose="02070309020205020404" pitchFamily="49" charset="0"/>
              </a:rPr>
              <a:t> </a:t>
            </a:r>
            <a:r>
              <a:rPr lang="en-US" dirty="0">
                <a:solidFill>
                  <a:schemeClr val="bg1">
                    <a:lumMod val="65000"/>
                  </a:schemeClr>
                </a:solidFill>
                <a:latin typeface="Courier New" panose="02070309020205020404" pitchFamily="49" charset="0"/>
                <a:cs typeface="Courier New" panose="02070309020205020404" pitchFamily="49" charset="0"/>
              </a:rPr>
              <a:t>expr </a:t>
            </a:r>
            <a:r>
              <a:rPr lang="en-US" dirty="0" smtClean="0">
                <a:solidFill>
                  <a:schemeClr val="bg1">
                    <a:lumMod val="65000"/>
                  </a:schemeClr>
                </a:solidFill>
                <a:latin typeface="Courier New" panose="02070309020205020404" pitchFamily="49" charset="0"/>
                <a:cs typeface="Courier New" panose="02070309020205020404" pitchFamily="49" charset="0"/>
              </a:rPr>
              <a:t>'^' </a:t>
            </a:r>
            <a:r>
              <a:rPr lang="en-US" dirty="0">
                <a:solidFill>
                  <a:schemeClr val="bg1">
                    <a:lumMod val="65000"/>
                  </a:schemeClr>
                </a:solidFill>
                <a:latin typeface="Courier New" panose="02070309020205020404" pitchFamily="49" charset="0"/>
                <a:cs typeface="Courier New" panose="02070309020205020404" pitchFamily="49" charset="0"/>
              </a:rPr>
              <a:t>expr</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chemeClr val="bg1">
                    <a:lumMod val="65000"/>
                  </a:schemeClr>
                </a:solidFill>
                <a:latin typeface="Courier New" panose="02070309020205020404" pitchFamily="49" charset="0"/>
                <a:cs typeface="Courier New" panose="02070309020205020404" pitchFamily="49" charset="0"/>
              </a:rPr>
              <a:t>| INT</a:t>
            </a:r>
            <a:br>
              <a:rPr lang="en-US" dirty="0">
                <a:solidFill>
                  <a:schemeClr val="bg1">
                    <a:lumMod val="65000"/>
                  </a:schemeClr>
                </a:solidFill>
                <a:latin typeface="Courier New" panose="02070309020205020404" pitchFamily="49" charset="0"/>
                <a:cs typeface="Courier New" panose="02070309020205020404" pitchFamily="49" charset="0"/>
              </a:rPr>
            </a:br>
            <a:r>
              <a:rPr lang="en-US" dirty="0">
                <a:solidFill>
                  <a:schemeClr val="bg1">
                    <a:lumMod val="65000"/>
                  </a:schemeClr>
                </a:solidFill>
                <a:latin typeface="Courier New" panose="02070309020205020404" pitchFamily="49" charset="0"/>
                <a:cs typeface="Courier New" panose="02070309020205020404" pitchFamily="49" charset="0"/>
              </a:rPr>
              <a:t>	    ;</a:t>
            </a:r>
          </a:p>
          <a:p>
            <a:r>
              <a:rPr lang="en-US" dirty="0" smtClean="0"/>
              <a:t>Now this input: 1 </a:t>
            </a:r>
            <a:r>
              <a:rPr lang="en-US" dirty="0"/>
              <a:t>^ 2 ^ </a:t>
            </a:r>
            <a:r>
              <a:rPr lang="en-US" dirty="0" smtClean="0"/>
              <a:t>3 is parsed this way: 1 ^ (2 ^ 3)</a:t>
            </a:r>
            <a:endParaRPr lang="en-US" dirty="0"/>
          </a:p>
        </p:txBody>
      </p:sp>
      <p:sp>
        <p:nvSpPr>
          <p:cNvPr id="4" name="TextBox 3"/>
          <p:cNvSpPr txBox="1"/>
          <p:nvPr/>
        </p:nvSpPr>
        <p:spPr>
          <a:xfrm>
            <a:off x="9474200" y="2679700"/>
            <a:ext cx="1600503" cy="369332"/>
          </a:xfrm>
          <a:prstGeom prst="rect">
            <a:avLst/>
          </a:prstGeom>
          <a:noFill/>
        </p:spPr>
        <p:txBody>
          <a:bodyPr wrap="none" rtlCol="0">
            <a:spAutoFit/>
          </a:bodyPr>
          <a:lstStyle/>
          <a:p>
            <a:r>
              <a:rPr lang="en-US" dirty="0" smtClean="0"/>
              <a:t>See example35</a:t>
            </a:r>
            <a:endParaRPr lang="en-US" dirty="0"/>
          </a:p>
        </p:txBody>
      </p:sp>
      <p:pic>
        <p:nvPicPr>
          <p:cNvPr id="5" name="Picture 4"/>
          <p:cNvPicPr>
            <a:picLocks noChangeAspect="1"/>
          </p:cNvPicPr>
          <p:nvPr/>
        </p:nvPicPr>
        <p:blipFill rotWithShape="1">
          <a:blip r:embed="rId2"/>
          <a:srcRect l="34889" t="6000" r="40445" b="59334"/>
          <a:stretch/>
        </p:blipFill>
        <p:spPr>
          <a:xfrm>
            <a:off x="8242300" y="4469884"/>
            <a:ext cx="1409700" cy="1651000"/>
          </a:xfrm>
          <a:prstGeom prst="rect">
            <a:avLst/>
          </a:prstGeom>
        </p:spPr>
      </p:pic>
    </p:spTree>
    <p:extLst>
      <p:ext uri="{BB962C8B-B14F-4D97-AF65-F5344CB8AC3E}">
        <p14:creationId xmlns:p14="http://schemas.microsoft.com/office/powerpoint/2010/main" val="2792473716"/>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smtClean="0"/>
              <a:t>ANTLR Grammar </a:t>
            </a:r>
            <a:br>
              <a:rPr lang="en-US" dirty="0" smtClean="0"/>
            </a:br>
            <a:r>
              <a:rPr lang="en-US" dirty="0" smtClean="0"/>
              <a:t>for </a:t>
            </a:r>
            <a:br>
              <a:rPr lang="en-US" dirty="0" smtClean="0"/>
            </a:br>
            <a:r>
              <a:rPr lang="en-US" dirty="0" smtClean="0"/>
              <a:t>ANTLR Grammars</a:t>
            </a:r>
            <a:endParaRPr lang="en-US" dirty="0"/>
          </a:p>
        </p:txBody>
      </p:sp>
    </p:spTree>
    <p:extLst>
      <p:ext uri="{BB962C8B-B14F-4D97-AF65-F5344CB8AC3E}">
        <p14:creationId xmlns:p14="http://schemas.microsoft.com/office/powerpoint/2010/main" val="144260357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for grammars</a:t>
            </a:r>
            <a:endParaRPr lang="en-US" dirty="0"/>
          </a:p>
        </p:txBody>
      </p:sp>
      <p:sp>
        <p:nvSpPr>
          <p:cNvPr id="3" name="Content Placeholder 2"/>
          <p:cNvSpPr>
            <a:spLocks noGrp="1"/>
          </p:cNvSpPr>
          <p:nvPr>
            <p:ph idx="1"/>
          </p:nvPr>
        </p:nvSpPr>
        <p:spPr>
          <a:xfrm>
            <a:off x="838200" y="1825625"/>
            <a:ext cx="10515600" cy="2423646"/>
          </a:xfrm>
        </p:spPr>
        <p:txBody>
          <a:bodyPr>
            <a:normAutofit/>
          </a:bodyPr>
          <a:lstStyle/>
          <a:p>
            <a:r>
              <a:rPr lang="en-US" dirty="0" smtClean="0"/>
              <a:t>When you create a grammar, each rule is required to follow a certain form:</a:t>
            </a:r>
            <a:br>
              <a:rPr lang="en-US" dirty="0" smtClean="0"/>
            </a:br>
            <a:r>
              <a:rPr lang="en-US" dirty="0" smtClean="0"/>
              <a:t>	</a:t>
            </a:r>
            <a:r>
              <a:rPr lang="en-US" sz="2400" dirty="0" smtClean="0"/>
              <a:t>rule-name colon alternatives-separated-by-vertical-bar semicolon</a:t>
            </a:r>
          </a:p>
          <a:p>
            <a:r>
              <a:rPr lang="en-US" dirty="0" smtClean="0"/>
              <a:t>Inside of ANTLR it expresses that requirement using a grammar:</a:t>
            </a:r>
            <a:br>
              <a:rPr lang="en-US" dirty="0" smtClean="0"/>
            </a:br>
            <a:r>
              <a:rPr lang="en-US" dirty="0" smtClean="0"/>
              <a:t>	</a:t>
            </a:r>
            <a:r>
              <a:rPr lang="en-US" sz="2400" dirty="0" smtClean="0">
                <a:latin typeface="Courier New" panose="02070309020205020404" pitchFamily="49" charset="0"/>
                <a:cs typeface="Courier New" panose="02070309020205020404" pitchFamily="49" charset="0"/>
              </a:rPr>
              <a:t>rule: ID ':' alternative ('|' alternative)* ';' ;</a:t>
            </a:r>
            <a:endParaRPr lang="en-US" dirty="0" smtClean="0"/>
          </a:p>
          <a:p>
            <a:endParaRPr lang="en-US" dirty="0"/>
          </a:p>
        </p:txBody>
      </p:sp>
      <p:sp>
        <p:nvSpPr>
          <p:cNvPr id="4" name="Left Brace 3"/>
          <p:cNvSpPr/>
          <p:nvPr/>
        </p:nvSpPr>
        <p:spPr>
          <a:xfrm rot="16200000">
            <a:off x="5813425" y="73025"/>
            <a:ext cx="850900" cy="88836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p:cNvSpPr/>
          <p:nvPr/>
        </p:nvSpPr>
        <p:spPr>
          <a:xfrm>
            <a:off x="4599611" y="5021885"/>
            <a:ext cx="3278526" cy="369332"/>
          </a:xfrm>
          <a:prstGeom prst="rect">
            <a:avLst/>
          </a:prstGeom>
        </p:spPr>
        <p:txBody>
          <a:bodyPr wrap="none">
            <a:spAutoFit/>
          </a:bodyPr>
          <a:lstStyle/>
          <a:p>
            <a:r>
              <a:rPr lang="en-US" dirty="0"/>
              <a:t>grammar rule for </a:t>
            </a:r>
            <a:r>
              <a:rPr lang="en-US" dirty="0" smtClean="0"/>
              <a:t>grammar </a:t>
            </a:r>
            <a:r>
              <a:rPr lang="en-US" dirty="0"/>
              <a:t>rules!</a:t>
            </a:r>
          </a:p>
        </p:txBody>
      </p:sp>
      <p:sp>
        <p:nvSpPr>
          <p:cNvPr id="6" name="Rectangle 5"/>
          <p:cNvSpPr/>
          <p:nvPr/>
        </p:nvSpPr>
        <p:spPr>
          <a:xfrm>
            <a:off x="1485900" y="5899835"/>
            <a:ext cx="7759700" cy="369332"/>
          </a:xfrm>
          <a:prstGeom prst="rect">
            <a:avLst/>
          </a:prstGeom>
        </p:spPr>
        <p:txBody>
          <a:bodyPr wrap="square">
            <a:spAutoFit/>
          </a:bodyPr>
          <a:lstStyle/>
          <a:p>
            <a:r>
              <a:rPr lang="en-US" dirty="0"/>
              <a:t>https://github.com/antlr/grammars-v4/blob/master/antlr4/ANTLRv4Parser.g4</a:t>
            </a:r>
          </a:p>
        </p:txBody>
      </p:sp>
      <p:sp>
        <p:nvSpPr>
          <p:cNvPr id="7" name="Rectangle 6"/>
          <p:cNvSpPr/>
          <p:nvPr/>
        </p:nvSpPr>
        <p:spPr>
          <a:xfrm>
            <a:off x="1485900" y="6269167"/>
            <a:ext cx="7988300" cy="369332"/>
          </a:xfrm>
          <a:prstGeom prst="rect">
            <a:avLst/>
          </a:prstGeom>
        </p:spPr>
        <p:txBody>
          <a:bodyPr wrap="square">
            <a:spAutoFit/>
          </a:bodyPr>
          <a:lstStyle/>
          <a:p>
            <a:r>
              <a:rPr lang="en-US" dirty="0"/>
              <a:t>https://github.com/antlr/grammars-v4/blob/master/antlr4/ANTLRv4Lexer.g4</a:t>
            </a:r>
          </a:p>
        </p:txBody>
      </p:sp>
    </p:spTree>
    <p:extLst>
      <p:ext uri="{BB962C8B-B14F-4D97-AF65-F5344CB8AC3E}">
        <p14:creationId xmlns:p14="http://schemas.microsoft.com/office/powerpoint/2010/main" val="3617224856"/>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Limitations of ANTLR</a:t>
            </a:r>
            <a:endParaRPr lang="en-US" dirty="0"/>
          </a:p>
        </p:txBody>
      </p:sp>
    </p:spTree>
    <p:extLst>
      <p:ext uri="{BB962C8B-B14F-4D97-AF65-F5344CB8AC3E}">
        <p14:creationId xmlns:p14="http://schemas.microsoft.com/office/powerpoint/2010/main" val="2996847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1782" y="2982586"/>
            <a:ext cx="5988178" cy="3119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71782" y="2398806"/>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247649" cy="369332"/>
          </a:xfrm>
          <a:prstGeom prst="rect">
            <a:avLst/>
          </a:prstGeom>
          <a:noFill/>
        </p:spPr>
        <p:txBody>
          <a:bodyPr wrap="none" rtlCol="0">
            <a:spAutoFit/>
          </a:bodyPr>
          <a:lstStyle/>
          <a:p>
            <a:r>
              <a:rPr lang="en-US" dirty="0" smtClean="0"/>
              <a:t>MyLexer.g4</a:t>
            </a:r>
            <a:endParaRPr lang="en-US" dirty="0"/>
          </a:p>
        </p:txBody>
      </p:sp>
      <p:cxnSp>
        <p:nvCxnSpPr>
          <p:cNvPr id="8" name="Straight Arrow Connector 7"/>
          <p:cNvCxnSpPr/>
          <p:nvPr/>
        </p:nvCxnSpPr>
        <p:spPr>
          <a:xfrm flipH="1">
            <a:off x="7659960" y="3117057"/>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74361" y="2925197"/>
            <a:ext cx="3487652" cy="923330"/>
          </a:xfrm>
          <a:prstGeom prst="rect">
            <a:avLst/>
          </a:prstGeom>
          <a:noFill/>
        </p:spPr>
        <p:txBody>
          <a:bodyPr wrap="square" rtlCol="0">
            <a:spAutoFit/>
          </a:bodyPr>
          <a:lstStyle/>
          <a:p>
            <a:r>
              <a:rPr lang="en-US" dirty="0" smtClean="0"/>
              <a:t>Any string in the input that matches 'Hello' or 'Greetings' is to be treated as a GREETING.</a:t>
            </a:r>
            <a:endParaRPr lang="en-US" dirty="0"/>
          </a:p>
        </p:txBody>
      </p:sp>
    </p:spTree>
    <p:extLst>
      <p:ext uri="{BB962C8B-B14F-4D97-AF65-F5344CB8AC3E}">
        <p14:creationId xmlns:p14="http://schemas.microsoft.com/office/powerpoint/2010/main" val="236237074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for a sequence of integers</a:t>
            </a:r>
            <a:endParaRPr lang="en-US" dirty="0"/>
          </a:p>
        </p:txBody>
      </p:sp>
      <p:sp>
        <p:nvSpPr>
          <p:cNvPr id="3" name="Content Placeholder 2"/>
          <p:cNvSpPr>
            <a:spLocks noGrp="1"/>
          </p:cNvSpPr>
          <p:nvPr>
            <p:ph idx="1"/>
          </p:nvPr>
        </p:nvSpPr>
        <p:spPr>
          <a:xfrm>
            <a:off x="838200" y="1825625"/>
            <a:ext cx="10515600" cy="536575"/>
          </a:xfrm>
        </p:spPr>
        <p:txBody>
          <a:bodyPr/>
          <a:lstStyle/>
          <a:p>
            <a:pPr marL="0" indent="0">
              <a:buNone/>
            </a:pPr>
            <a:r>
              <a:rPr lang="en-US" dirty="0" smtClean="0"/>
              <a:t>Create a grammar for this input:</a:t>
            </a:r>
            <a:endParaRPr lang="en-US" dirty="0"/>
          </a:p>
        </p:txBody>
      </p:sp>
      <p:sp>
        <p:nvSpPr>
          <p:cNvPr id="4" name="TextBox 3"/>
          <p:cNvSpPr txBox="1"/>
          <p:nvPr/>
        </p:nvSpPr>
        <p:spPr>
          <a:xfrm>
            <a:off x="1816100" y="2497137"/>
            <a:ext cx="2390398" cy="369332"/>
          </a:xfrm>
          <a:prstGeom prst="rect">
            <a:avLst/>
          </a:prstGeom>
          <a:noFill/>
        </p:spPr>
        <p:txBody>
          <a:bodyPr wrap="none" rtlCol="0">
            <a:spAutoFit/>
          </a:bodyPr>
          <a:lstStyle/>
          <a:p>
            <a:r>
              <a:rPr lang="en-US" dirty="0" smtClean="0"/>
              <a:t>2    9    10    3    1    2    3</a:t>
            </a:r>
            <a:endParaRPr lang="en-US" dirty="0"/>
          </a:p>
        </p:txBody>
      </p:sp>
      <p:sp>
        <p:nvSpPr>
          <p:cNvPr id="5" name="Down Arrow 4"/>
          <p:cNvSpPr/>
          <p:nvPr/>
        </p:nvSpPr>
        <p:spPr>
          <a:xfrm flipV="1">
            <a:off x="1816100" y="2866469"/>
            <a:ext cx="254000" cy="406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36700" y="3272869"/>
            <a:ext cx="1244600" cy="1477328"/>
          </a:xfrm>
          <a:prstGeom prst="rect">
            <a:avLst/>
          </a:prstGeom>
          <a:noFill/>
        </p:spPr>
        <p:txBody>
          <a:bodyPr wrap="square" rtlCol="0">
            <a:spAutoFit/>
          </a:bodyPr>
          <a:lstStyle/>
          <a:p>
            <a:r>
              <a:rPr lang="en-US" dirty="0" smtClean="0"/>
              <a:t>indicates that there are 2 following integers</a:t>
            </a:r>
            <a:endParaRPr lang="en-US" dirty="0"/>
          </a:p>
        </p:txBody>
      </p:sp>
      <p:sp>
        <p:nvSpPr>
          <p:cNvPr id="7" name="Down Arrow 6"/>
          <p:cNvSpPr/>
          <p:nvPr/>
        </p:nvSpPr>
        <p:spPr>
          <a:xfrm flipV="1">
            <a:off x="2923798" y="2866469"/>
            <a:ext cx="254000" cy="406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644398" y="3272869"/>
            <a:ext cx="1244600" cy="1477328"/>
          </a:xfrm>
          <a:prstGeom prst="rect">
            <a:avLst/>
          </a:prstGeom>
          <a:noFill/>
        </p:spPr>
        <p:txBody>
          <a:bodyPr wrap="square" rtlCol="0">
            <a:spAutoFit/>
          </a:bodyPr>
          <a:lstStyle/>
          <a:p>
            <a:r>
              <a:rPr lang="en-US" dirty="0" smtClean="0"/>
              <a:t>indicates that there are 3 following integers</a:t>
            </a:r>
            <a:endParaRPr lang="en-US" dirty="0"/>
          </a:p>
        </p:txBody>
      </p:sp>
    </p:spTree>
    <p:extLst>
      <p:ext uri="{BB962C8B-B14F-4D97-AF65-F5344CB8AC3E}">
        <p14:creationId xmlns:p14="http://schemas.microsoft.com/office/powerpoint/2010/main" val="1538356451"/>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parse tree we desire:</a:t>
            </a:r>
            <a:endParaRPr lang="en-US" dirty="0"/>
          </a:p>
        </p:txBody>
      </p:sp>
      <p:pic>
        <p:nvPicPr>
          <p:cNvPr id="5" name="Picture 4"/>
          <p:cNvPicPr>
            <a:picLocks noChangeAspect="1"/>
          </p:cNvPicPr>
          <p:nvPr/>
        </p:nvPicPr>
        <p:blipFill rotWithShape="1">
          <a:blip r:embed="rId2"/>
          <a:srcRect l="34667" t="5566" r="28667" b="59501"/>
          <a:stretch/>
        </p:blipFill>
        <p:spPr>
          <a:xfrm>
            <a:off x="2108200" y="1905000"/>
            <a:ext cx="4558912" cy="3619500"/>
          </a:xfrm>
          <a:prstGeom prst="rect">
            <a:avLst/>
          </a:prstGeom>
        </p:spPr>
      </p:pic>
    </p:spTree>
    <p:extLst>
      <p:ext uri="{BB962C8B-B14F-4D97-AF65-F5344CB8AC3E}">
        <p14:creationId xmlns:p14="http://schemas.microsoft.com/office/powerpoint/2010/main" val="3168352433"/>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this grammar do the job?</a:t>
            </a:r>
            <a:endParaRPr lang="en-US" dirty="0"/>
          </a:p>
        </p:txBody>
      </p:sp>
      <p:sp>
        <p:nvSpPr>
          <p:cNvPr id="6" name="TextBox 5"/>
          <p:cNvSpPr txBox="1"/>
          <p:nvPr/>
        </p:nvSpPr>
        <p:spPr>
          <a:xfrm>
            <a:off x="2478988" y="2336281"/>
            <a:ext cx="4338671" cy="2369880"/>
          </a:xfrm>
          <a:prstGeom prst="rect">
            <a:avLst/>
          </a:prstGeom>
          <a:noFill/>
          <a:ln>
            <a:solidFill>
              <a:schemeClr val="tx1"/>
            </a:solidFill>
          </a:ln>
        </p:spPr>
        <p:txBody>
          <a:bodyPr wrap="square" rtlCol="0">
            <a:spAutoFit/>
          </a:bodyPr>
          <a:lstStyle/>
          <a:p>
            <a:pPr defTabSz="820738"/>
            <a:r>
              <a:rPr lang="en-US" sz="1600" dirty="0">
                <a:latin typeface="Courier New" panose="02070309020205020404" pitchFamily="49" charset="0"/>
                <a:cs typeface="Courier New" panose="02070309020205020404" pitchFamily="49" charset="0"/>
              </a:rPr>
              <a:t>parser grammar </a:t>
            </a:r>
            <a:r>
              <a:rPr lang="en-US" sz="1600" dirty="0" err="1">
                <a:latin typeface="Courier New" panose="02070309020205020404" pitchFamily="49" charset="0"/>
                <a:cs typeface="Courier New" panose="02070309020205020404" pitchFamily="49" charset="0"/>
              </a:rPr>
              <a:t>MyParser</a:t>
            </a:r>
            <a:r>
              <a:rPr lang="en-US" sz="1600" dirty="0">
                <a:latin typeface="Courier New" panose="02070309020205020404" pitchFamily="49" charset="0"/>
                <a:cs typeface="Courier New" panose="02070309020205020404" pitchFamily="49" charset="0"/>
              </a:rPr>
              <a:t>;    			</a:t>
            </a:r>
          </a:p>
          <a:p>
            <a:pPr defTabSz="820738"/>
            <a:r>
              <a:rPr lang="en-US" sz="1600" dirty="0" smtClean="0">
                <a:latin typeface="Courier New" panose="02070309020205020404" pitchFamily="49" charset="0"/>
                <a:cs typeface="Courier New" panose="02070309020205020404" pitchFamily="49" charset="0"/>
              </a:rPr>
              <a:t>options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tokenVocab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MyLexer</a:t>
            </a:r>
            <a:r>
              <a:rPr lang="en-US" sz="1600" dirty="0">
                <a:latin typeface="Courier New" panose="02070309020205020404" pitchFamily="49" charset="0"/>
                <a:cs typeface="Courier New" panose="02070309020205020404" pitchFamily="49" charset="0"/>
              </a:rPr>
              <a:t>; }			</a:t>
            </a:r>
          </a:p>
          <a:p>
            <a:pPr defTabSz="685800"/>
            <a:r>
              <a:rPr lang="en-US" sz="1600" dirty="0">
                <a:latin typeface="Courier New" panose="02070309020205020404" pitchFamily="49" charset="0"/>
                <a:cs typeface="Courier New" panose="02070309020205020404" pitchFamily="49" charset="0"/>
              </a:rPr>
              <a:t>file</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group+ ;</a:t>
            </a:r>
          </a:p>
          <a:p>
            <a:pPr defTabSz="685800"/>
            <a:endParaRPr lang="en-US" sz="1600" dirty="0">
              <a:latin typeface="Courier New" panose="02070309020205020404" pitchFamily="49" charset="0"/>
              <a:cs typeface="Courier New" panose="02070309020205020404" pitchFamily="49" charset="0"/>
            </a:endParaRPr>
          </a:p>
          <a:p>
            <a:pPr defTabSz="685800"/>
            <a:r>
              <a:rPr lang="en-US" sz="1600" dirty="0" smtClean="0">
                <a:latin typeface="Courier New" panose="02070309020205020404" pitchFamily="49" charset="0"/>
                <a:cs typeface="Courier New" panose="02070309020205020404" pitchFamily="49" charset="0"/>
              </a:rPr>
              <a:t>group</a:t>
            </a:r>
            <a:r>
              <a:rPr lang="en-US" sz="1600" b="1" dirty="0" smtClean="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 INT sequence </a:t>
            </a:r>
            <a:r>
              <a:rPr lang="en-US" sz="1600" b="1" dirty="0" smtClean="0">
                <a:latin typeface="Courier New" panose="02070309020205020404" pitchFamily="49" charset="0"/>
                <a:cs typeface="Courier New" panose="02070309020205020404" pitchFamily="49" charset="0"/>
              </a:rPr>
              <a:t>;</a:t>
            </a:r>
          </a:p>
          <a:p>
            <a:pPr defTabSz="685800"/>
            <a:r>
              <a:rPr lang="en-US" sz="1600" dirty="0">
                <a:latin typeface="Courier New" panose="02070309020205020404" pitchFamily="49" charset="0"/>
                <a:cs typeface="Courier New" panose="02070309020205020404" pitchFamily="49" charset="0"/>
              </a:rPr>
              <a:t>	 </a:t>
            </a:r>
          </a:p>
          <a:p>
            <a:pPr defTabSz="685800"/>
            <a:r>
              <a:rPr lang="en-US" sz="1600" dirty="0">
                <a:latin typeface="Courier New" panose="02070309020205020404" pitchFamily="49" charset="0"/>
                <a:cs typeface="Courier New" panose="02070309020205020404" pitchFamily="49" charset="0"/>
              </a:rPr>
              <a:t>sequence</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 INT )* </a:t>
            </a: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902005"/>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t>
            </a:r>
            <a:endParaRPr lang="en-US" dirty="0"/>
          </a:p>
        </p:txBody>
      </p:sp>
      <p:sp>
        <p:nvSpPr>
          <p:cNvPr id="4" name="TextBox 3"/>
          <p:cNvSpPr txBox="1"/>
          <p:nvPr/>
        </p:nvSpPr>
        <p:spPr>
          <a:xfrm>
            <a:off x="947226" y="1956028"/>
            <a:ext cx="4122315" cy="2308324"/>
          </a:xfrm>
          <a:prstGeom prst="rect">
            <a:avLst/>
          </a:prstGeom>
          <a:noFill/>
          <a:ln>
            <a:solidFill>
              <a:schemeClr val="tx1"/>
            </a:solidFill>
          </a:ln>
        </p:spPr>
        <p:txBody>
          <a:bodyPr wrap="square" rtlCol="0">
            <a:spAutoFit/>
          </a:bodyPr>
          <a:lstStyle/>
          <a:p>
            <a:pPr lvl="0" defTabSz="820738"/>
            <a:r>
              <a:rPr lang="en-US" sz="1600" dirty="0">
                <a:solidFill>
                  <a:prstClr val="black"/>
                </a:solidFill>
                <a:latin typeface="Courier New" panose="02070309020205020404" pitchFamily="49" charset="0"/>
                <a:cs typeface="Courier New" panose="02070309020205020404" pitchFamily="49" charset="0"/>
              </a:rPr>
              <a:t>parser grammar </a:t>
            </a:r>
            <a:r>
              <a:rPr lang="en-US" sz="1600" dirty="0" err="1">
                <a:solidFill>
                  <a:prstClr val="black"/>
                </a:solidFill>
                <a:latin typeface="Courier New" panose="02070309020205020404" pitchFamily="49" charset="0"/>
                <a:cs typeface="Courier New" panose="02070309020205020404" pitchFamily="49" charset="0"/>
              </a:rPr>
              <a:t>MyParser</a:t>
            </a:r>
            <a:r>
              <a:rPr lang="en-US" sz="1600" dirty="0">
                <a:solidFill>
                  <a:prstClr val="black"/>
                </a:solidFill>
                <a:latin typeface="Courier New" panose="02070309020205020404" pitchFamily="49" charset="0"/>
                <a:cs typeface="Courier New" panose="02070309020205020404" pitchFamily="49" charset="0"/>
              </a:rPr>
              <a:t>;    			</a:t>
            </a:r>
          </a:p>
          <a:p>
            <a:pPr lvl="0" defTabSz="820738"/>
            <a:r>
              <a:rPr lang="en-US" sz="1600" dirty="0" smtClean="0">
                <a:solidFill>
                  <a:prstClr val="black"/>
                </a:solidFill>
                <a:latin typeface="Courier New" panose="02070309020205020404" pitchFamily="49" charset="0"/>
                <a:cs typeface="Courier New" panose="02070309020205020404" pitchFamily="49" charset="0"/>
              </a:rPr>
              <a:t>options </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tokenVocab</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MyLexer</a:t>
            </a:r>
            <a:r>
              <a:rPr lang="en-US" sz="1600" dirty="0">
                <a:solidFill>
                  <a:prstClr val="black"/>
                </a:solidFill>
                <a:latin typeface="Courier New" panose="02070309020205020404" pitchFamily="49" charset="0"/>
                <a:cs typeface="Courier New" panose="02070309020205020404" pitchFamily="49" charset="0"/>
              </a:rPr>
              <a:t>; }			</a:t>
            </a:r>
          </a:p>
          <a:p>
            <a:pPr defTabSz="685800"/>
            <a:r>
              <a:rPr lang="en-US" sz="1600" dirty="0">
                <a:latin typeface="Courier New" panose="02070309020205020404" pitchFamily="49" charset="0"/>
                <a:cs typeface="Courier New" panose="02070309020205020404" pitchFamily="49" charset="0"/>
              </a:rPr>
              <a:t>file</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group+ ;</a:t>
            </a:r>
          </a:p>
          <a:p>
            <a:pPr defTabSz="685800"/>
            <a:endParaRPr lang="en-US" sz="1600" dirty="0">
              <a:latin typeface="Courier New" panose="02070309020205020404" pitchFamily="49" charset="0"/>
              <a:cs typeface="Courier New" panose="02070309020205020404" pitchFamily="49" charset="0"/>
            </a:endParaRPr>
          </a:p>
          <a:p>
            <a:pPr lvl="0" defTabSz="685800"/>
            <a:r>
              <a:rPr lang="en-US" sz="1600" dirty="0" smtClean="0">
                <a:solidFill>
                  <a:prstClr val="black"/>
                </a:solidFill>
                <a:latin typeface="Courier New" panose="02070309020205020404" pitchFamily="49" charset="0"/>
                <a:cs typeface="Courier New" panose="02070309020205020404" pitchFamily="49" charset="0"/>
              </a:rPr>
              <a:t>group</a:t>
            </a:r>
            <a:r>
              <a:rPr lang="en-US" sz="1600" b="1" dirty="0">
                <a:solidFill>
                  <a:prstClr val="black"/>
                </a:solidFill>
                <a:latin typeface="Courier New" panose="02070309020205020404" pitchFamily="49" charset="0"/>
                <a:cs typeface="Courier New" panose="02070309020205020404" pitchFamily="49" charset="0"/>
              </a:rPr>
              <a:t>:</a:t>
            </a:r>
            <a:r>
              <a:rPr lang="en-US" sz="1600" dirty="0">
                <a:solidFill>
                  <a:prstClr val="black"/>
                </a:solidFill>
                <a:latin typeface="Courier New" panose="02070309020205020404" pitchFamily="49" charset="0"/>
                <a:cs typeface="Courier New" panose="02070309020205020404" pitchFamily="49" charset="0"/>
              </a:rPr>
              <a:t> INT sequence </a:t>
            </a:r>
            <a:r>
              <a:rPr lang="en-US" sz="1600" b="1" dirty="0">
                <a:solidFill>
                  <a:prstClr val="black"/>
                </a:solidFill>
                <a:latin typeface="Courier New" panose="02070309020205020404" pitchFamily="49" charset="0"/>
                <a:cs typeface="Courier New" panose="02070309020205020404" pitchFamily="49" charset="0"/>
              </a:rPr>
              <a:t>;</a:t>
            </a:r>
          </a:p>
          <a:p>
            <a:pPr lvl="0" defTabSz="685800"/>
            <a:r>
              <a:rPr lang="en-US" sz="1600" dirty="0">
                <a:solidFill>
                  <a:prstClr val="black"/>
                </a:solidFill>
                <a:latin typeface="Courier New" panose="02070309020205020404" pitchFamily="49" charset="0"/>
                <a:cs typeface="Courier New" panose="02070309020205020404" pitchFamily="49" charset="0"/>
              </a:rPr>
              <a:t>	 </a:t>
            </a:r>
          </a:p>
          <a:p>
            <a:pPr lvl="0" defTabSz="685800"/>
            <a:r>
              <a:rPr lang="en-US" sz="1600" dirty="0">
                <a:solidFill>
                  <a:prstClr val="black"/>
                </a:solidFill>
                <a:latin typeface="Courier New" panose="02070309020205020404" pitchFamily="49" charset="0"/>
                <a:cs typeface="Courier New" panose="02070309020205020404" pitchFamily="49" charset="0"/>
              </a:rPr>
              <a:t>sequence</a:t>
            </a:r>
            <a:r>
              <a:rPr lang="en-US" sz="1600" b="1" dirty="0">
                <a:solidFill>
                  <a:prstClr val="black"/>
                </a:solidFill>
                <a:latin typeface="Courier New" panose="02070309020205020404" pitchFamily="49" charset="0"/>
                <a:cs typeface="Courier New" panose="02070309020205020404" pitchFamily="49" charset="0"/>
              </a:rPr>
              <a:t>:</a:t>
            </a:r>
            <a:r>
              <a:rPr lang="en-US" sz="1600" dirty="0">
                <a:solidFill>
                  <a:prstClr val="black"/>
                </a:solidFill>
                <a:latin typeface="Courier New" panose="02070309020205020404" pitchFamily="49" charset="0"/>
                <a:cs typeface="Courier New" panose="02070309020205020404" pitchFamily="49" charset="0"/>
              </a:rPr>
              <a:t> ( INT )* </a:t>
            </a:r>
            <a:r>
              <a:rPr lang="en-US" sz="1600" b="1" dirty="0">
                <a:solidFill>
                  <a:prstClr val="black"/>
                </a:solidFill>
                <a:latin typeface="Courier New" panose="02070309020205020404" pitchFamily="49" charset="0"/>
                <a:cs typeface="Courier New" panose="02070309020205020404" pitchFamily="49" charset="0"/>
              </a:rPr>
              <a:t>;</a:t>
            </a:r>
          </a:p>
        </p:txBody>
      </p:sp>
      <p:sp>
        <p:nvSpPr>
          <p:cNvPr id="6" name="TextBox 5"/>
          <p:cNvSpPr txBox="1"/>
          <p:nvPr/>
        </p:nvSpPr>
        <p:spPr>
          <a:xfrm>
            <a:off x="1828054" y="4928952"/>
            <a:ext cx="2578100" cy="923330"/>
          </a:xfrm>
          <a:prstGeom prst="rect">
            <a:avLst/>
          </a:prstGeom>
          <a:noFill/>
        </p:spPr>
        <p:txBody>
          <a:bodyPr wrap="square" rtlCol="0">
            <a:spAutoFit/>
          </a:bodyPr>
          <a:lstStyle/>
          <a:p>
            <a:r>
              <a:rPr lang="en-US" dirty="0" smtClean="0"/>
              <a:t>No restriction on the number of INT values within sequence.</a:t>
            </a:r>
            <a:endParaRPr lang="en-US" dirty="0"/>
          </a:p>
        </p:txBody>
      </p:sp>
      <p:sp>
        <p:nvSpPr>
          <p:cNvPr id="3" name="Down Arrow 2"/>
          <p:cNvSpPr/>
          <p:nvPr/>
        </p:nvSpPr>
        <p:spPr>
          <a:xfrm flipV="1">
            <a:off x="2501152" y="4373661"/>
            <a:ext cx="389965" cy="504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815283"/>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the parse tree that is generated:</a:t>
            </a:r>
            <a:endParaRPr lang="en-US" dirty="0"/>
          </a:p>
        </p:txBody>
      </p:sp>
      <p:pic>
        <p:nvPicPr>
          <p:cNvPr id="3" name="Picture 2"/>
          <p:cNvPicPr>
            <a:picLocks noChangeAspect="1"/>
          </p:cNvPicPr>
          <p:nvPr/>
        </p:nvPicPr>
        <p:blipFill rotWithShape="1">
          <a:blip r:embed="rId2"/>
          <a:srcRect l="34667" t="5466" r="38888" b="60667"/>
          <a:stretch/>
        </p:blipFill>
        <p:spPr>
          <a:xfrm>
            <a:off x="2768600" y="1893888"/>
            <a:ext cx="3441700" cy="3673075"/>
          </a:xfrm>
          <a:prstGeom prst="rect">
            <a:avLst/>
          </a:prstGeom>
        </p:spPr>
      </p:pic>
    </p:spTree>
    <p:extLst>
      <p:ext uri="{BB962C8B-B14F-4D97-AF65-F5344CB8AC3E}">
        <p14:creationId xmlns:p14="http://schemas.microsoft.com/office/powerpoint/2010/main" val="3652152407"/>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4667" t="5466" r="38888" b="60667"/>
          <a:stretch/>
        </p:blipFill>
        <p:spPr>
          <a:xfrm>
            <a:off x="1066800" y="1995488"/>
            <a:ext cx="3441700" cy="3673075"/>
          </a:xfrm>
          <a:prstGeom prst="rect">
            <a:avLst/>
          </a:prstGeom>
        </p:spPr>
      </p:pic>
      <p:pic>
        <p:nvPicPr>
          <p:cNvPr id="4" name="Picture 3"/>
          <p:cNvPicPr>
            <a:picLocks noChangeAspect="1"/>
          </p:cNvPicPr>
          <p:nvPr/>
        </p:nvPicPr>
        <p:blipFill rotWithShape="1">
          <a:blip r:embed="rId3"/>
          <a:srcRect l="34667" t="5566" r="28667" b="59501"/>
          <a:stretch/>
        </p:blipFill>
        <p:spPr>
          <a:xfrm>
            <a:off x="5232400" y="1995488"/>
            <a:ext cx="4558912" cy="3619500"/>
          </a:xfrm>
          <a:prstGeom prst="rect">
            <a:avLst/>
          </a:prstGeom>
        </p:spPr>
      </p:pic>
      <p:sp>
        <p:nvSpPr>
          <p:cNvPr id="5" name="TextBox 4"/>
          <p:cNvSpPr txBox="1"/>
          <p:nvPr/>
        </p:nvSpPr>
        <p:spPr>
          <a:xfrm>
            <a:off x="1549400" y="5668563"/>
            <a:ext cx="1201098" cy="369332"/>
          </a:xfrm>
          <a:prstGeom prst="rect">
            <a:avLst/>
          </a:prstGeom>
          <a:solidFill>
            <a:srgbClr val="FFFF00"/>
          </a:solidFill>
        </p:spPr>
        <p:txBody>
          <a:bodyPr wrap="none" rtlCol="0">
            <a:spAutoFit/>
          </a:bodyPr>
          <a:lstStyle/>
          <a:p>
            <a:r>
              <a:rPr lang="en-US" dirty="0" smtClean="0"/>
              <a:t>don't want</a:t>
            </a:r>
            <a:endParaRPr lang="en-US" dirty="0"/>
          </a:p>
        </p:txBody>
      </p:sp>
      <p:sp>
        <p:nvSpPr>
          <p:cNvPr id="6" name="TextBox 5"/>
          <p:cNvSpPr txBox="1"/>
          <p:nvPr/>
        </p:nvSpPr>
        <p:spPr>
          <a:xfrm>
            <a:off x="6781800" y="5614988"/>
            <a:ext cx="654475" cy="369332"/>
          </a:xfrm>
          <a:prstGeom prst="rect">
            <a:avLst/>
          </a:prstGeom>
          <a:solidFill>
            <a:srgbClr val="FFFF00"/>
          </a:solidFill>
        </p:spPr>
        <p:txBody>
          <a:bodyPr wrap="none" rtlCol="0">
            <a:spAutoFit/>
          </a:bodyPr>
          <a:lstStyle/>
          <a:p>
            <a:r>
              <a:rPr lang="en-US" dirty="0" smtClean="0"/>
              <a:t>want</a:t>
            </a:r>
            <a:endParaRPr lang="en-US" dirty="0"/>
          </a:p>
        </p:txBody>
      </p:sp>
    </p:spTree>
    <p:extLst>
      <p:ext uri="{BB962C8B-B14F-4D97-AF65-F5344CB8AC3E}">
        <p14:creationId xmlns:p14="http://schemas.microsoft.com/office/powerpoint/2010/main" val="2899165223"/>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determination of # of occurrences</a:t>
            </a:r>
            <a:endParaRPr lang="en-US" dirty="0"/>
          </a:p>
        </p:txBody>
      </p:sp>
      <p:cxnSp>
        <p:nvCxnSpPr>
          <p:cNvPr id="5" name="Straight Arrow Connector 4"/>
          <p:cNvCxnSpPr/>
          <p:nvPr/>
        </p:nvCxnSpPr>
        <p:spPr>
          <a:xfrm flipV="1">
            <a:off x="2420471" y="2654300"/>
            <a:ext cx="2888130" cy="818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08601" y="2451100"/>
            <a:ext cx="3187700" cy="646331"/>
          </a:xfrm>
          <a:prstGeom prst="rect">
            <a:avLst/>
          </a:prstGeom>
          <a:noFill/>
        </p:spPr>
        <p:txBody>
          <a:bodyPr wrap="square" rtlCol="0">
            <a:spAutoFit/>
          </a:bodyPr>
          <a:lstStyle/>
          <a:p>
            <a:r>
              <a:rPr lang="en-US" dirty="0" smtClean="0"/>
              <a:t>this value needs to dictate how many of these are allowed</a:t>
            </a:r>
            <a:endParaRPr lang="en-US" dirty="0"/>
          </a:p>
        </p:txBody>
      </p:sp>
      <p:cxnSp>
        <p:nvCxnSpPr>
          <p:cNvPr id="8" name="Straight Arrow Connector 7"/>
          <p:cNvCxnSpPr/>
          <p:nvPr/>
        </p:nvCxnSpPr>
        <p:spPr>
          <a:xfrm flipH="1">
            <a:off x="3025588" y="3097431"/>
            <a:ext cx="3260912" cy="86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4685" y="1943269"/>
            <a:ext cx="4122315" cy="2308324"/>
          </a:xfrm>
          <a:prstGeom prst="rect">
            <a:avLst/>
          </a:prstGeom>
          <a:noFill/>
          <a:ln>
            <a:solidFill>
              <a:schemeClr val="tx1"/>
            </a:solidFill>
          </a:ln>
        </p:spPr>
        <p:txBody>
          <a:bodyPr wrap="square" rtlCol="0">
            <a:spAutoFit/>
          </a:bodyPr>
          <a:lstStyle/>
          <a:p>
            <a:pPr lvl="0" defTabSz="820738"/>
            <a:r>
              <a:rPr lang="en-US" sz="1600" dirty="0">
                <a:solidFill>
                  <a:prstClr val="black"/>
                </a:solidFill>
                <a:latin typeface="Courier New" panose="02070309020205020404" pitchFamily="49" charset="0"/>
                <a:cs typeface="Courier New" panose="02070309020205020404" pitchFamily="49" charset="0"/>
              </a:rPr>
              <a:t>parser grammar </a:t>
            </a:r>
            <a:r>
              <a:rPr lang="en-US" sz="1600" dirty="0" err="1">
                <a:solidFill>
                  <a:prstClr val="black"/>
                </a:solidFill>
                <a:latin typeface="Courier New" panose="02070309020205020404" pitchFamily="49" charset="0"/>
                <a:cs typeface="Courier New" panose="02070309020205020404" pitchFamily="49" charset="0"/>
              </a:rPr>
              <a:t>MyParser</a:t>
            </a:r>
            <a:r>
              <a:rPr lang="en-US" sz="1600" dirty="0">
                <a:solidFill>
                  <a:prstClr val="black"/>
                </a:solidFill>
                <a:latin typeface="Courier New" panose="02070309020205020404" pitchFamily="49" charset="0"/>
                <a:cs typeface="Courier New" panose="02070309020205020404" pitchFamily="49" charset="0"/>
              </a:rPr>
              <a:t>;    			</a:t>
            </a:r>
          </a:p>
          <a:p>
            <a:pPr lvl="0" defTabSz="820738"/>
            <a:r>
              <a:rPr lang="en-US" sz="1600" dirty="0" smtClean="0">
                <a:solidFill>
                  <a:prstClr val="black"/>
                </a:solidFill>
                <a:latin typeface="Courier New" panose="02070309020205020404" pitchFamily="49" charset="0"/>
                <a:cs typeface="Courier New" panose="02070309020205020404" pitchFamily="49" charset="0"/>
              </a:rPr>
              <a:t>options </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tokenVocab</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MyLexer</a:t>
            </a:r>
            <a:r>
              <a:rPr lang="en-US" sz="1600" dirty="0">
                <a:solidFill>
                  <a:prstClr val="black"/>
                </a:solidFill>
                <a:latin typeface="Courier New" panose="02070309020205020404" pitchFamily="49" charset="0"/>
                <a:cs typeface="Courier New" panose="02070309020205020404" pitchFamily="49" charset="0"/>
              </a:rPr>
              <a:t>; }			</a:t>
            </a:r>
          </a:p>
          <a:p>
            <a:pPr defTabSz="685800"/>
            <a:r>
              <a:rPr lang="en-US" sz="1600" dirty="0">
                <a:latin typeface="Courier New" panose="02070309020205020404" pitchFamily="49" charset="0"/>
                <a:cs typeface="Courier New" panose="02070309020205020404" pitchFamily="49" charset="0"/>
              </a:rPr>
              <a:t>file</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group+ ;</a:t>
            </a:r>
          </a:p>
          <a:p>
            <a:pPr defTabSz="685800"/>
            <a:endParaRPr lang="en-US" sz="1600" dirty="0">
              <a:latin typeface="Courier New" panose="02070309020205020404" pitchFamily="49" charset="0"/>
              <a:cs typeface="Courier New" panose="02070309020205020404" pitchFamily="49" charset="0"/>
            </a:endParaRPr>
          </a:p>
          <a:p>
            <a:pPr lvl="0" defTabSz="685800"/>
            <a:r>
              <a:rPr lang="en-US" sz="1600" dirty="0" smtClean="0">
                <a:solidFill>
                  <a:prstClr val="black"/>
                </a:solidFill>
                <a:latin typeface="Courier New" panose="02070309020205020404" pitchFamily="49" charset="0"/>
                <a:cs typeface="Courier New" panose="02070309020205020404" pitchFamily="49" charset="0"/>
              </a:rPr>
              <a:t>group</a:t>
            </a:r>
            <a:r>
              <a:rPr lang="en-US" sz="1600" b="1" dirty="0">
                <a:solidFill>
                  <a:prstClr val="black"/>
                </a:solidFill>
                <a:latin typeface="Courier New" panose="02070309020205020404" pitchFamily="49" charset="0"/>
                <a:cs typeface="Courier New" panose="02070309020205020404" pitchFamily="49" charset="0"/>
              </a:rPr>
              <a:t>:</a:t>
            </a:r>
            <a:r>
              <a:rPr lang="en-US" sz="1600" dirty="0">
                <a:solidFill>
                  <a:prstClr val="black"/>
                </a:solidFill>
                <a:latin typeface="Courier New" panose="02070309020205020404" pitchFamily="49" charset="0"/>
                <a:cs typeface="Courier New" panose="02070309020205020404" pitchFamily="49" charset="0"/>
              </a:rPr>
              <a:t> INT sequence </a:t>
            </a:r>
            <a:r>
              <a:rPr lang="en-US" sz="1600" b="1" dirty="0">
                <a:solidFill>
                  <a:prstClr val="black"/>
                </a:solidFill>
                <a:latin typeface="Courier New" panose="02070309020205020404" pitchFamily="49" charset="0"/>
                <a:cs typeface="Courier New" panose="02070309020205020404" pitchFamily="49" charset="0"/>
              </a:rPr>
              <a:t>;</a:t>
            </a:r>
          </a:p>
          <a:p>
            <a:pPr lvl="0" defTabSz="685800"/>
            <a:r>
              <a:rPr lang="en-US" sz="1600" dirty="0">
                <a:solidFill>
                  <a:prstClr val="black"/>
                </a:solidFill>
                <a:latin typeface="Courier New" panose="02070309020205020404" pitchFamily="49" charset="0"/>
                <a:cs typeface="Courier New" panose="02070309020205020404" pitchFamily="49" charset="0"/>
              </a:rPr>
              <a:t>	 </a:t>
            </a:r>
          </a:p>
          <a:p>
            <a:pPr lvl="0" defTabSz="685800"/>
            <a:r>
              <a:rPr lang="en-US" sz="1600" dirty="0">
                <a:solidFill>
                  <a:prstClr val="black"/>
                </a:solidFill>
                <a:latin typeface="Courier New" panose="02070309020205020404" pitchFamily="49" charset="0"/>
                <a:cs typeface="Courier New" panose="02070309020205020404" pitchFamily="49" charset="0"/>
              </a:rPr>
              <a:t>sequence</a:t>
            </a:r>
            <a:r>
              <a:rPr lang="en-US" sz="1600" b="1" dirty="0">
                <a:solidFill>
                  <a:prstClr val="black"/>
                </a:solidFill>
                <a:latin typeface="Courier New" panose="02070309020205020404" pitchFamily="49" charset="0"/>
                <a:cs typeface="Courier New" panose="02070309020205020404" pitchFamily="49" charset="0"/>
              </a:rPr>
              <a:t>:</a:t>
            </a:r>
            <a:r>
              <a:rPr lang="en-US" sz="1600" dirty="0">
                <a:solidFill>
                  <a:prstClr val="black"/>
                </a:solidFill>
                <a:latin typeface="Courier New" panose="02070309020205020404" pitchFamily="49" charset="0"/>
                <a:cs typeface="Courier New" panose="02070309020205020404" pitchFamily="49" charset="0"/>
              </a:rPr>
              <a:t> ( INT )* </a:t>
            </a:r>
            <a:r>
              <a:rPr lang="en-US" sz="1600" b="1"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2698818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Bad news</a:t>
            </a:r>
            <a:endParaRPr lang="en-US" dirty="0"/>
          </a:p>
        </p:txBody>
      </p:sp>
      <p:sp>
        <p:nvSpPr>
          <p:cNvPr id="4" name="Content Placeholder 3"/>
          <p:cNvSpPr>
            <a:spLocks noGrp="1"/>
          </p:cNvSpPr>
          <p:nvPr>
            <p:ph idx="1"/>
          </p:nvPr>
        </p:nvSpPr>
        <p:spPr/>
        <p:txBody>
          <a:bodyPr/>
          <a:lstStyle/>
          <a:p>
            <a:r>
              <a:rPr lang="en-US" dirty="0" smtClean="0"/>
              <a:t>ANTLR cannot solve this problem.</a:t>
            </a:r>
          </a:p>
          <a:p>
            <a:r>
              <a:rPr lang="en-US" dirty="0" smtClean="0"/>
              <a:t>Well, it can solve this problem, but it requires inserting programming-language-specific code (e.g., Java code) into the grammar. </a:t>
            </a:r>
            <a:endParaRPr lang="en-US" dirty="0"/>
          </a:p>
        </p:txBody>
      </p:sp>
    </p:spTree>
    <p:extLst>
      <p:ext uri="{BB962C8B-B14F-4D97-AF65-F5344CB8AC3E}">
        <p14:creationId xmlns:p14="http://schemas.microsoft.com/office/powerpoint/2010/main" val="1009382056"/>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Error: stack overflow</a:t>
            </a:r>
            <a:endParaRPr lang="en-US" dirty="0"/>
          </a:p>
        </p:txBody>
      </p:sp>
    </p:spTree>
    <p:extLst>
      <p:ext uri="{BB962C8B-B14F-4D97-AF65-F5344CB8AC3E}">
        <p14:creationId xmlns:p14="http://schemas.microsoft.com/office/powerpoint/2010/main" val="3322871585"/>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a:t>
            </a:r>
            <a:endParaRPr lang="en-US" dirty="0"/>
          </a:p>
        </p:txBody>
      </p:sp>
      <p:sp>
        <p:nvSpPr>
          <p:cNvPr id="3" name="Content Placeholder 2"/>
          <p:cNvSpPr>
            <a:spLocks noGrp="1"/>
          </p:cNvSpPr>
          <p:nvPr>
            <p:ph idx="1"/>
          </p:nvPr>
        </p:nvSpPr>
        <p:spPr>
          <a:xfrm>
            <a:off x="838200" y="1825625"/>
            <a:ext cx="10515600" cy="2356410"/>
          </a:xfrm>
        </p:spPr>
        <p:txBody>
          <a:bodyPr>
            <a:normAutofit/>
          </a:bodyPr>
          <a:lstStyle/>
          <a:p>
            <a:r>
              <a:rPr lang="en-US" dirty="0" smtClean="0"/>
              <a:t>There might come a time when you run ANTLR on your grammar and you get a "Stack Overflow" message.</a:t>
            </a:r>
          </a:p>
          <a:p>
            <a:r>
              <a:rPr lang="en-US" dirty="0" smtClean="0"/>
              <a:t>In all likelihood the reason is that you have a rule with loops within loops. The rule needs to be simplified.</a:t>
            </a:r>
          </a:p>
          <a:p>
            <a:r>
              <a:rPr lang="en-US" dirty="0" smtClean="0"/>
              <a:t>How would you simplify this lexer rule:</a:t>
            </a:r>
          </a:p>
        </p:txBody>
      </p:sp>
      <p:sp>
        <p:nvSpPr>
          <p:cNvPr id="4" name="TextBox 3"/>
          <p:cNvSpPr txBox="1"/>
          <p:nvPr/>
        </p:nvSpPr>
        <p:spPr>
          <a:xfrm>
            <a:off x="1819454" y="4450978"/>
            <a:ext cx="3757760" cy="523220"/>
          </a:xfrm>
          <a:prstGeom prst="rect">
            <a:avLst/>
          </a:prstGeom>
          <a:noFill/>
        </p:spPr>
        <p:txBody>
          <a:bodyPr wrap="none" rtlCol="0">
            <a:spAutoFit/>
          </a:bodyPr>
          <a:lstStyle/>
          <a:p>
            <a:r>
              <a:rPr lang="en-US" sz="2800" dirty="0" smtClean="0">
                <a:cs typeface="Courier New" panose="02070309020205020404" pitchFamily="49" charset="0"/>
              </a:rPr>
              <a:t>( ('a')* | ('b')* | ('c')* )* ;</a:t>
            </a:r>
            <a:endParaRPr lang="en-US" sz="2800" dirty="0">
              <a:cs typeface="Courier New" panose="02070309020205020404" pitchFamily="49" charset="0"/>
            </a:endParaRPr>
          </a:p>
        </p:txBody>
      </p:sp>
    </p:spTree>
    <p:extLst>
      <p:ext uri="{BB962C8B-B14F-4D97-AF65-F5344CB8AC3E}">
        <p14:creationId xmlns:p14="http://schemas.microsoft.com/office/powerpoint/2010/main" val="2259671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1782" y="2982586"/>
            <a:ext cx="5988178" cy="3119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71782" y="2398806"/>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247649" cy="369332"/>
          </a:xfrm>
          <a:prstGeom prst="rect">
            <a:avLst/>
          </a:prstGeom>
          <a:noFill/>
        </p:spPr>
        <p:txBody>
          <a:bodyPr wrap="none" rtlCol="0">
            <a:spAutoFit/>
          </a:bodyPr>
          <a:lstStyle/>
          <a:p>
            <a:r>
              <a:rPr lang="en-US" dirty="0" smtClean="0"/>
              <a:t>MyLexer.g4</a:t>
            </a:r>
            <a:endParaRPr lang="en-US" dirty="0"/>
          </a:p>
        </p:txBody>
      </p:sp>
      <p:cxnSp>
        <p:nvCxnSpPr>
          <p:cNvPr id="6" name="Straight Arrow Connector 5"/>
          <p:cNvCxnSpPr/>
          <p:nvPr/>
        </p:nvCxnSpPr>
        <p:spPr>
          <a:xfrm flipH="1">
            <a:off x="2326341" y="1788459"/>
            <a:ext cx="779930" cy="1136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58353" y="1479176"/>
            <a:ext cx="2616357" cy="369332"/>
          </a:xfrm>
          <a:prstGeom prst="rect">
            <a:avLst/>
          </a:prstGeom>
          <a:noFill/>
        </p:spPr>
        <p:txBody>
          <a:bodyPr wrap="none" rtlCol="0">
            <a:spAutoFit/>
          </a:bodyPr>
          <a:lstStyle/>
          <a:p>
            <a:r>
              <a:rPr lang="en-US" dirty="0" smtClean="0"/>
              <a:t>GREETING is a token type.</a:t>
            </a:r>
            <a:endParaRPr lang="en-US" dirty="0"/>
          </a:p>
        </p:txBody>
      </p:sp>
    </p:spTree>
    <p:extLst>
      <p:ext uri="{BB962C8B-B14F-4D97-AF65-F5344CB8AC3E}">
        <p14:creationId xmlns:p14="http://schemas.microsoft.com/office/powerpoint/2010/main" val="1985082840"/>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7230" y="1470631"/>
            <a:ext cx="3757760" cy="523220"/>
          </a:xfrm>
          <a:prstGeom prst="rect">
            <a:avLst/>
          </a:prstGeom>
          <a:noFill/>
        </p:spPr>
        <p:txBody>
          <a:bodyPr wrap="none" rtlCol="0">
            <a:spAutoFit/>
          </a:bodyPr>
          <a:lstStyle/>
          <a:p>
            <a:r>
              <a:rPr lang="en-US" sz="2800" dirty="0" smtClean="0">
                <a:cs typeface="Courier New" panose="02070309020205020404" pitchFamily="49" charset="0"/>
              </a:rPr>
              <a:t>( ('a')* | ('b')* | ('c')* )* ;</a:t>
            </a:r>
            <a:endParaRPr lang="en-US" sz="2800" dirty="0">
              <a:cs typeface="Courier New" panose="02070309020205020404" pitchFamily="49" charset="0"/>
            </a:endParaRPr>
          </a:p>
        </p:txBody>
      </p:sp>
      <p:sp>
        <p:nvSpPr>
          <p:cNvPr id="5" name="Down Arrow 4"/>
          <p:cNvSpPr/>
          <p:nvPr/>
        </p:nvSpPr>
        <p:spPr>
          <a:xfrm>
            <a:off x="4894729" y="2312894"/>
            <a:ext cx="793377" cy="1855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53636" y="2871409"/>
            <a:ext cx="915187" cy="369332"/>
          </a:xfrm>
          <a:prstGeom prst="rect">
            <a:avLst/>
          </a:prstGeom>
          <a:noFill/>
        </p:spPr>
        <p:txBody>
          <a:bodyPr wrap="none" rtlCol="0">
            <a:spAutoFit/>
          </a:bodyPr>
          <a:lstStyle/>
          <a:p>
            <a:r>
              <a:rPr lang="en-US" i="1" dirty="0" smtClean="0"/>
              <a:t>simplify</a:t>
            </a:r>
            <a:endParaRPr lang="en-US" i="1" dirty="0"/>
          </a:p>
        </p:txBody>
      </p:sp>
      <p:sp>
        <p:nvSpPr>
          <p:cNvPr id="7" name="TextBox 6"/>
          <p:cNvSpPr txBox="1"/>
          <p:nvPr/>
        </p:nvSpPr>
        <p:spPr>
          <a:xfrm>
            <a:off x="3903697" y="4487631"/>
            <a:ext cx="2565126" cy="523220"/>
          </a:xfrm>
          <a:prstGeom prst="rect">
            <a:avLst/>
          </a:prstGeom>
          <a:noFill/>
        </p:spPr>
        <p:txBody>
          <a:bodyPr wrap="none" rtlCol="0">
            <a:spAutoFit/>
          </a:bodyPr>
          <a:lstStyle/>
          <a:p>
            <a:r>
              <a:rPr lang="en-US" sz="2800" dirty="0" smtClean="0">
                <a:cs typeface="Courier New" panose="02070309020205020404" pitchFamily="49" charset="0"/>
              </a:rPr>
              <a:t>( 'a' | 'b' | 'c' )* ;</a:t>
            </a:r>
            <a:endParaRPr lang="en-US" sz="2800" dirty="0">
              <a:cs typeface="Courier New" panose="02070309020205020404" pitchFamily="49" charset="0"/>
            </a:endParaRPr>
          </a:p>
        </p:txBody>
      </p:sp>
    </p:spTree>
    <p:extLst>
      <p:ext uri="{BB962C8B-B14F-4D97-AF65-F5344CB8AC3E}">
        <p14:creationId xmlns:p14="http://schemas.microsoft.com/office/powerpoint/2010/main" val="4262448146"/>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Using ANTLR with binary files</a:t>
            </a:r>
            <a:endParaRPr lang="en-US" dirty="0"/>
          </a:p>
        </p:txBody>
      </p:sp>
    </p:spTree>
    <p:extLst>
      <p:ext uri="{BB962C8B-B14F-4D97-AF65-F5344CB8AC3E}">
        <p14:creationId xmlns:p14="http://schemas.microsoft.com/office/powerpoint/2010/main" val="169464855"/>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SiLK</a:t>
            </a:r>
            <a:endParaRPr lang="en-US" dirty="0"/>
          </a:p>
        </p:txBody>
      </p:sp>
      <p:sp>
        <p:nvSpPr>
          <p:cNvPr id="3" name="Content Placeholder 2"/>
          <p:cNvSpPr>
            <a:spLocks noGrp="1"/>
          </p:cNvSpPr>
          <p:nvPr>
            <p:ph idx="1"/>
          </p:nvPr>
        </p:nvSpPr>
        <p:spPr>
          <a:xfrm>
            <a:off x="838200" y="1825625"/>
            <a:ext cx="10515600" cy="2598457"/>
          </a:xfrm>
        </p:spPr>
        <p:txBody>
          <a:bodyPr/>
          <a:lstStyle/>
          <a:p>
            <a:r>
              <a:rPr lang="en-US" dirty="0"/>
              <a:t>SiLK </a:t>
            </a:r>
            <a:r>
              <a:rPr lang="en-US" dirty="0" smtClean="0"/>
              <a:t>= System </a:t>
            </a:r>
            <a:r>
              <a:rPr lang="en-US" dirty="0"/>
              <a:t>for Internet-Level </a:t>
            </a:r>
            <a:r>
              <a:rPr lang="en-US" dirty="0" smtClean="0"/>
              <a:t>Knowledge</a:t>
            </a:r>
          </a:p>
          <a:p>
            <a:r>
              <a:rPr lang="en-US" dirty="0" smtClean="0"/>
              <a:t>It's a binary data format</a:t>
            </a:r>
          </a:p>
          <a:p>
            <a:r>
              <a:rPr lang="en-US" dirty="0" smtClean="0"/>
              <a:t>It is used to record information about data that flows through network devices (routers, gateways)</a:t>
            </a:r>
          </a:p>
          <a:p>
            <a:r>
              <a:rPr lang="en-US" dirty="0" smtClean="0"/>
              <a:t>The first 4 bytes of a SiLK file must be hex DEAD BEEF (magic bytes)</a:t>
            </a:r>
            <a:endParaRPr lang="en-US" dirty="0"/>
          </a:p>
        </p:txBody>
      </p:sp>
      <p:pic>
        <p:nvPicPr>
          <p:cNvPr id="4" name="Picture 3"/>
          <p:cNvPicPr>
            <a:picLocks noChangeAspect="1"/>
          </p:cNvPicPr>
          <p:nvPr/>
        </p:nvPicPr>
        <p:blipFill rotWithShape="1">
          <a:blip r:embed="rId2"/>
          <a:srcRect b="54012"/>
          <a:stretch/>
        </p:blipFill>
        <p:spPr>
          <a:xfrm>
            <a:off x="1811430" y="4269347"/>
            <a:ext cx="7143750" cy="2400393"/>
          </a:xfrm>
          <a:prstGeom prst="rect">
            <a:avLst/>
          </a:prstGeom>
        </p:spPr>
      </p:pic>
      <p:sp>
        <p:nvSpPr>
          <p:cNvPr id="5" name="Oval 4"/>
          <p:cNvSpPr/>
          <p:nvPr/>
        </p:nvSpPr>
        <p:spPr>
          <a:xfrm>
            <a:off x="2649071" y="5338482"/>
            <a:ext cx="1116105" cy="32273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3765177" y="4141694"/>
            <a:ext cx="3832411" cy="13278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855037"/>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Is it a SiLK file?</a:t>
            </a:r>
            <a:endParaRPr lang="en-US" dirty="0"/>
          </a:p>
        </p:txBody>
      </p:sp>
      <p:sp>
        <p:nvSpPr>
          <p:cNvPr id="3" name="Content Placeholder 2"/>
          <p:cNvSpPr>
            <a:spLocks noGrp="1"/>
          </p:cNvSpPr>
          <p:nvPr>
            <p:ph idx="1"/>
          </p:nvPr>
        </p:nvSpPr>
        <p:spPr/>
        <p:txBody>
          <a:bodyPr/>
          <a:lstStyle/>
          <a:p>
            <a:r>
              <a:rPr lang="en-US" dirty="0" smtClean="0"/>
              <a:t>Write a lexer/parser to decide if the input is a SiLK file.</a:t>
            </a:r>
          </a:p>
          <a:p>
            <a:r>
              <a:rPr lang="en-US" dirty="0" smtClean="0"/>
              <a:t>To do this, check that the file has the correct magic bytes.</a:t>
            </a:r>
          </a:p>
          <a:p>
            <a:r>
              <a:rPr lang="en-US" dirty="0" smtClean="0"/>
              <a:t>Discard all other bytes.</a:t>
            </a:r>
            <a:endParaRPr lang="en-US" dirty="0"/>
          </a:p>
        </p:txBody>
      </p:sp>
    </p:spTree>
    <p:extLst>
      <p:ext uri="{BB962C8B-B14F-4D97-AF65-F5344CB8AC3E}">
        <p14:creationId xmlns:p14="http://schemas.microsoft.com/office/powerpoint/2010/main" val="3419472444"/>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lexer grammar</a:t>
            </a:r>
            <a:endParaRPr lang="en-US" dirty="0"/>
          </a:p>
        </p:txBody>
      </p:sp>
      <p:sp>
        <p:nvSpPr>
          <p:cNvPr id="4" name="TextBox 3"/>
          <p:cNvSpPr txBox="1"/>
          <p:nvPr/>
        </p:nvSpPr>
        <p:spPr>
          <a:xfrm>
            <a:off x="1028824" y="2228570"/>
            <a:ext cx="10134352" cy="1569660"/>
          </a:xfrm>
          <a:prstGeom prst="rect">
            <a:avLst/>
          </a:prstGeom>
          <a:noFill/>
          <a:ln>
            <a:solidFill>
              <a:schemeClr val="tx1"/>
            </a:solidFill>
          </a:ln>
        </p:spPr>
        <p:txBody>
          <a:bodyPr wrap="square" rtlCol="0">
            <a:spAutoFit/>
          </a:bodyPr>
          <a:lstStyle/>
          <a:p>
            <a:pPr defTabSz="820738"/>
            <a:r>
              <a:rPr lang="fr-FR" sz="1600" dirty="0">
                <a:latin typeface="Courier New" panose="02070309020205020404" pitchFamily="49" charset="0"/>
                <a:cs typeface="Courier New" panose="02070309020205020404" pitchFamily="49" charset="0"/>
              </a:rPr>
              <a:t>lexer </a:t>
            </a:r>
            <a:r>
              <a:rPr lang="fr-FR" sz="1600" dirty="0" err="1">
                <a:latin typeface="Courier New" panose="02070309020205020404" pitchFamily="49" charset="0"/>
                <a:cs typeface="Courier New" panose="02070309020205020404" pitchFamily="49" charset="0"/>
              </a:rPr>
              <a:t>grammar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MyLexer</a:t>
            </a:r>
            <a:r>
              <a:rPr lang="fr-FR" sz="1600" dirty="0">
                <a:latin typeface="Courier New" panose="02070309020205020404" pitchFamily="49" charset="0"/>
                <a:cs typeface="Courier New" panose="02070309020205020404" pitchFamily="49" charset="0"/>
              </a:rPr>
              <a:t>;    	</a:t>
            </a:r>
          </a:p>
          <a:p>
            <a:pPr defTabSz="820738"/>
            <a:endParaRPr lang="fr-FR" sz="1600" dirty="0">
              <a:latin typeface="Courier New" panose="02070309020205020404" pitchFamily="49" charset="0"/>
              <a:cs typeface="Courier New" panose="02070309020205020404" pitchFamily="49" charset="0"/>
            </a:endParaRPr>
          </a:p>
          <a:p>
            <a:pPr defTabSz="820738"/>
            <a:r>
              <a:rPr lang="fr-FR" sz="1600" dirty="0" err="1">
                <a:latin typeface="Courier New" panose="02070309020205020404" pitchFamily="49" charset="0"/>
                <a:cs typeface="Courier New" panose="02070309020205020404" pitchFamily="49" charset="0"/>
              </a:rPr>
              <a:t>MagicBytes</a:t>
            </a:r>
            <a:r>
              <a:rPr lang="fr-FR" sz="1600" dirty="0">
                <a:latin typeface="Courier New" panose="02070309020205020404" pitchFamily="49" charset="0"/>
                <a:cs typeface="Courier New" panose="02070309020205020404" pitchFamily="49" charset="0"/>
              </a:rPr>
              <a:t>       : '\u00DE' '\u00AD' '\u00BE' '\u00EF' -&gt; </a:t>
            </a:r>
            <a:r>
              <a:rPr lang="fr-FR" sz="1600" dirty="0" err="1">
                <a:latin typeface="Courier New" panose="02070309020205020404" pitchFamily="49" charset="0"/>
                <a:cs typeface="Courier New" panose="02070309020205020404" pitchFamily="49" charset="0"/>
              </a:rPr>
              <a:t>pushMode</a:t>
            </a:r>
            <a:r>
              <a:rPr lang="fr-FR" sz="1600" dirty="0">
                <a:latin typeface="Courier New" panose="02070309020205020404" pitchFamily="49" charset="0"/>
                <a:cs typeface="Courier New" panose="02070309020205020404" pitchFamily="49" charset="0"/>
              </a:rPr>
              <a:t>(OTHERBYTES);</a:t>
            </a:r>
          </a:p>
          <a:p>
            <a:pPr defTabSz="820738"/>
            <a:endParaRPr lang="fr-FR" sz="1600" dirty="0">
              <a:latin typeface="Courier New" panose="02070309020205020404" pitchFamily="49" charset="0"/>
              <a:cs typeface="Courier New" panose="02070309020205020404" pitchFamily="49" charset="0"/>
            </a:endParaRPr>
          </a:p>
          <a:p>
            <a:pPr defTabSz="820738"/>
            <a:r>
              <a:rPr lang="fr-FR" sz="1600" dirty="0">
                <a:latin typeface="Courier New" panose="02070309020205020404" pitchFamily="49" charset="0"/>
                <a:cs typeface="Courier New" panose="02070309020205020404" pitchFamily="49" charset="0"/>
              </a:rPr>
              <a:t>mode OTHERBYTES ;</a:t>
            </a:r>
          </a:p>
          <a:p>
            <a:pPr defTabSz="820738"/>
            <a:r>
              <a:rPr lang="fr-FR" sz="1600" dirty="0">
                <a:latin typeface="Courier New" panose="02070309020205020404" pitchFamily="49" charset="0"/>
                <a:cs typeface="Courier New" panose="02070309020205020404" pitchFamily="49" charset="0"/>
              </a:rPr>
              <a:t>Bytes            : [\u0000-\u00FF] -&gt; skip ;</a:t>
            </a:r>
            <a:endParaRPr lang="en-US" sz="16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2538103"/>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8824" y="2702859"/>
            <a:ext cx="10134352" cy="34962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28824" y="2228570"/>
            <a:ext cx="10134352" cy="1569660"/>
          </a:xfrm>
          <a:prstGeom prst="rect">
            <a:avLst/>
          </a:prstGeom>
          <a:noFill/>
          <a:ln>
            <a:solidFill>
              <a:schemeClr val="tx1"/>
            </a:solidFill>
          </a:ln>
        </p:spPr>
        <p:txBody>
          <a:bodyPr wrap="square" rtlCol="0">
            <a:spAutoFit/>
          </a:bodyPr>
          <a:lstStyle/>
          <a:p>
            <a:pPr defTabSz="820738"/>
            <a:r>
              <a:rPr lang="fr-FR" sz="1600" dirty="0">
                <a:latin typeface="Courier New" panose="02070309020205020404" pitchFamily="49" charset="0"/>
                <a:cs typeface="Courier New" panose="02070309020205020404" pitchFamily="49" charset="0"/>
              </a:rPr>
              <a:t>lexer </a:t>
            </a:r>
            <a:r>
              <a:rPr lang="fr-FR" sz="1600" dirty="0" err="1">
                <a:latin typeface="Courier New" panose="02070309020205020404" pitchFamily="49" charset="0"/>
                <a:cs typeface="Courier New" panose="02070309020205020404" pitchFamily="49" charset="0"/>
              </a:rPr>
              <a:t>grammar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MyLexer</a:t>
            </a:r>
            <a:r>
              <a:rPr lang="fr-FR" sz="1600" dirty="0">
                <a:latin typeface="Courier New" panose="02070309020205020404" pitchFamily="49" charset="0"/>
                <a:cs typeface="Courier New" panose="02070309020205020404" pitchFamily="49" charset="0"/>
              </a:rPr>
              <a:t>;    	</a:t>
            </a:r>
          </a:p>
          <a:p>
            <a:pPr defTabSz="820738"/>
            <a:endParaRPr lang="fr-FR" sz="1600" dirty="0">
              <a:latin typeface="Courier New" panose="02070309020205020404" pitchFamily="49" charset="0"/>
              <a:cs typeface="Courier New" panose="02070309020205020404" pitchFamily="49" charset="0"/>
            </a:endParaRPr>
          </a:p>
          <a:p>
            <a:pPr defTabSz="820738"/>
            <a:r>
              <a:rPr lang="fr-FR" sz="1600" dirty="0" err="1">
                <a:latin typeface="Courier New" panose="02070309020205020404" pitchFamily="49" charset="0"/>
                <a:cs typeface="Courier New" panose="02070309020205020404" pitchFamily="49" charset="0"/>
              </a:rPr>
              <a:t>MagicBytes</a:t>
            </a:r>
            <a:r>
              <a:rPr lang="fr-FR" sz="1600" dirty="0">
                <a:latin typeface="Courier New" panose="02070309020205020404" pitchFamily="49" charset="0"/>
                <a:cs typeface="Courier New" panose="02070309020205020404" pitchFamily="49" charset="0"/>
              </a:rPr>
              <a:t>       : '\u00DE' '\u00AD' '\u00BE' '\u00EF' -&gt; </a:t>
            </a:r>
            <a:r>
              <a:rPr lang="fr-FR" sz="1600" dirty="0" err="1">
                <a:latin typeface="Courier New" panose="02070309020205020404" pitchFamily="49" charset="0"/>
                <a:cs typeface="Courier New" panose="02070309020205020404" pitchFamily="49" charset="0"/>
              </a:rPr>
              <a:t>pushMode</a:t>
            </a:r>
            <a:r>
              <a:rPr lang="fr-FR" sz="1600" dirty="0">
                <a:latin typeface="Courier New" panose="02070309020205020404" pitchFamily="49" charset="0"/>
                <a:cs typeface="Courier New" panose="02070309020205020404" pitchFamily="49" charset="0"/>
              </a:rPr>
              <a:t>(OTHERBYTES);</a:t>
            </a:r>
          </a:p>
          <a:p>
            <a:pPr defTabSz="820738"/>
            <a:endParaRPr lang="fr-FR" sz="1600" dirty="0">
              <a:latin typeface="Courier New" panose="02070309020205020404" pitchFamily="49" charset="0"/>
              <a:cs typeface="Courier New" panose="02070309020205020404" pitchFamily="49" charset="0"/>
            </a:endParaRPr>
          </a:p>
          <a:p>
            <a:pPr defTabSz="820738"/>
            <a:r>
              <a:rPr lang="fr-FR" sz="1600" dirty="0">
                <a:latin typeface="Courier New" panose="02070309020205020404" pitchFamily="49" charset="0"/>
                <a:cs typeface="Courier New" panose="02070309020205020404" pitchFamily="49" charset="0"/>
              </a:rPr>
              <a:t>mode OTHERBYTES ;</a:t>
            </a:r>
          </a:p>
          <a:p>
            <a:pPr defTabSz="820738"/>
            <a:r>
              <a:rPr lang="fr-FR" sz="1600" dirty="0">
                <a:latin typeface="Courier New" panose="02070309020205020404" pitchFamily="49" charset="0"/>
                <a:cs typeface="Courier New" panose="02070309020205020404" pitchFamily="49" charset="0"/>
              </a:rPr>
              <a:t>Bytes            : [\u0000-\u00FF] -&gt; skip ;</a:t>
            </a:r>
            <a:endParaRPr lang="en-US" sz="1600" i="1" dirty="0" smtClean="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a:off x="5177118" y="1640541"/>
            <a:ext cx="0" cy="941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25788" y="1169894"/>
            <a:ext cx="4012702" cy="369332"/>
          </a:xfrm>
          <a:prstGeom prst="rect">
            <a:avLst/>
          </a:prstGeom>
          <a:noFill/>
        </p:spPr>
        <p:txBody>
          <a:bodyPr wrap="none" rtlCol="0">
            <a:spAutoFit/>
          </a:bodyPr>
          <a:lstStyle/>
          <a:p>
            <a:r>
              <a:rPr lang="en-US" dirty="0" smtClean="0"/>
              <a:t>Hex DEAD BEEF must be the first 4 bytes.</a:t>
            </a:r>
            <a:endParaRPr lang="en-US" dirty="0"/>
          </a:p>
        </p:txBody>
      </p:sp>
    </p:spTree>
    <p:extLst>
      <p:ext uri="{BB962C8B-B14F-4D97-AF65-F5344CB8AC3E}">
        <p14:creationId xmlns:p14="http://schemas.microsoft.com/office/powerpoint/2010/main" val="3096760515"/>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8824" y="3482788"/>
            <a:ext cx="10134352" cy="3092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28824" y="2228570"/>
            <a:ext cx="10134352" cy="1569660"/>
          </a:xfrm>
          <a:prstGeom prst="rect">
            <a:avLst/>
          </a:prstGeom>
          <a:noFill/>
          <a:ln>
            <a:solidFill>
              <a:schemeClr val="tx1"/>
            </a:solidFill>
          </a:ln>
        </p:spPr>
        <p:txBody>
          <a:bodyPr wrap="square" rtlCol="0">
            <a:spAutoFit/>
          </a:bodyPr>
          <a:lstStyle/>
          <a:p>
            <a:pPr defTabSz="820738"/>
            <a:r>
              <a:rPr lang="fr-FR" sz="1600" dirty="0">
                <a:latin typeface="Courier New" panose="02070309020205020404" pitchFamily="49" charset="0"/>
                <a:cs typeface="Courier New" panose="02070309020205020404" pitchFamily="49" charset="0"/>
              </a:rPr>
              <a:t>lexer </a:t>
            </a:r>
            <a:r>
              <a:rPr lang="fr-FR" sz="1600" dirty="0" err="1">
                <a:latin typeface="Courier New" panose="02070309020205020404" pitchFamily="49" charset="0"/>
                <a:cs typeface="Courier New" panose="02070309020205020404" pitchFamily="49" charset="0"/>
              </a:rPr>
              <a:t>grammar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MyLexer</a:t>
            </a:r>
            <a:r>
              <a:rPr lang="fr-FR" sz="1600" dirty="0">
                <a:latin typeface="Courier New" panose="02070309020205020404" pitchFamily="49" charset="0"/>
                <a:cs typeface="Courier New" panose="02070309020205020404" pitchFamily="49" charset="0"/>
              </a:rPr>
              <a:t>;    	</a:t>
            </a:r>
          </a:p>
          <a:p>
            <a:pPr defTabSz="820738"/>
            <a:endParaRPr lang="fr-FR" sz="1600" dirty="0">
              <a:latin typeface="Courier New" panose="02070309020205020404" pitchFamily="49" charset="0"/>
              <a:cs typeface="Courier New" panose="02070309020205020404" pitchFamily="49" charset="0"/>
            </a:endParaRPr>
          </a:p>
          <a:p>
            <a:pPr defTabSz="820738"/>
            <a:r>
              <a:rPr lang="fr-FR" sz="1600" dirty="0" err="1">
                <a:latin typeface="Courier New" panose="02070309020205020404" pitchFamily="49" charset="0"/>
                <a:cs typeface="Courier New" panose="02070309020205020404" pitchFamily="49" charset="0"/>
              </a:rPr>
              <a:t>MagicBytes</a:t>
            </a:r>
            <a:r>
              <a:rPr lang="fr-FR" sz="1600" dirty="0">
                <a:latin typeface="Courier New" panose="02070309020205020404" pitchFamily="49" charset="0"/>
                <a:cs typeface="Courier New" panose="02070309020205020404" pitchFamily="49" charset="0"/>
              </a:rPr>
              <a:t>       : '\u00DE' '\u00AD' '\u00BE' '\u00EF' -&gt; </a:t>
            </a:r>
            <a:r>
              <a:rPr lang="fr-FR" sz="1600" dirty="0" err="1">
                <a:latin typeface="Courier New" panose="02070309020205020404" pitchFamily="49" charset="0"/>
                <a:cs typeface="Courier New" panose="02070309020205020404" pitchFamily="49" charset="0"/>
              </a:rPr>
              <a:t>pushMode</a:t>
            </a:r>
            <a:r>
              <a:rPr lang="fr-FR" sz="1600" dirty="0">
                <a:latin typeface="Courier New" panose="02070309020205020404" pitchFamily="49" charset="0"/>
                <a:cs typeface="Courier New" panose="02070309020205020404" pitchFamily="49" charset="0"/>
              </a:rPr>
              <a:t>(OTHERBYTES);</a:t>
            </a:r>
          </a:p>
          <a:p>
            <a:pPr defTabSz="820738"/>
            <a:endParaRPr lang="fr-FR" sz="1600" dirty="0">
              <a:latin typeface="Courier New" panose="02070309020205020404" pitchFamily="49" charset="0"/>
              <a:cs typeface="Courier New" panose="02070309020205020404" pitchFamily="49" charset="0"/>
            </a:endParaRPr>
          </a:p>
          <a:p>
            <a:pPr defTabSz="820738"/>
            <a:r>
              <a:rPr lang="fr-FR" sz="1600" dirty="0">
                <a:latin typeface="Courier New" panose="02070309020205020404" pitchFamily="49" charset="0"/>
                <a:cs typeface="Courier New" panose="02070309020205020404" pitchFamily="49" charset="0"/>
              </a:rPr>
              <a:t>mode OTHERBYTES ;</a:t>
            </a:r>
          </a:p>
          <a:p>
            <a:pPr defTabSz="820738"/>
            <a:r>
              <a:rPr lang="fr-FR" sz="1600" dirty="0">
                <a:latin typeface="Courier New" panose="02070309020205020404" pitchFamily="49" charset="0"/>
                <a:cs typeface="Courier New" panose="02070309020205020404" pitchFamily="49" charset="0"/>
              </a:rPr>
              <a:t>Bytes            : [\u0000-\u00FF] -&gt; skip ;</a:t>
            </a:r>
            <a:endParaRPr lang="en-US" sz="1600" i="1" dirty="0" smtClean="0">
              <a:latin typeface="Courier New" panose="02070309020205020404" pitchFamily="49" charset="0"/>
              <a:cs typeface="Courier New" panose="02070309020205020404" pitchFamily="49" charset="0"/>
            </a:endParaRPr>
          </a:p>
        </p:txBody>
      </p:sp>
      <p:sp>
        <p:nvSpPr>
          <p:cNvPr id="7" name="TextBox 6"/>
          <p:cNvSpPr txBox="1"/>
          <p:nvPr/>
        </p:nvSpPr>
        <p:spPr>
          <a:xfrm>
            <a:off x="4303059" y="4201593"/>
            <a:ext cx="4152291" cy="369332"/>
          </a:xfrm>
          <a:prstGeom prst="rect">
            <a:avLst/>
          </a:prstGeom>
          <a:noFill/>
        </p:spPr>
        <p:txBody>
          <a:bodyPr wrap="none" rtlCol="0">
            <a:spAutoFit/>
          </a:bodyPr>
          <a:lstStyle/>
          <a:p>
            <a:r>
              <a:rPr lang="en-US" dirty="0" smtClean="0"/>
              <a:t>Discard all bytes following the magic bytes</a:t>
            </a:r>
            <a:endParaRPr lang="en-US" dirty="0"/>
          </a:p>
        </p:txBody>
      </p:sp>
      <p:cxnSp>
        <p:nvCxnSpPr>
          <p:cNvPr id="5" name="Straight Arrow Connector 4"/>
          <p:cNvCxnSpPr/>
          <p:nvPr/>
        </p:nvCxnSpPr>
        <p:spPr>
          <a:xfrm flipV="1">
            <a:off x="4773706" y="3792067"/>
            <a:ext cx="0" cy="40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072542"/>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4" name="TextBox 3"/>
          <p:cNvSpPr txBox="1"/>
          <p:nvPr/>
        </p:nvSpPr>
        <p:spPr>
          <a:xfrm>
            <a:off x="1580155" y="1932734"/>
            <a:ext cx="4228976" cy="2308324"/>
          </a:xfrm>
          <a:prstGeom prst="rect">
            <a:avLst/>
          </a:prstGeom>
          <a:noFill/>
          <a:ln>
            <a:solidFill>
              <a:schemeClr val="tx1"/>
            </a:solidFill>
          </a:ln>
        </p:spPr>
        <p:txBody>
          <a:bodyPr wrap="square" rtlCol="0">
            <a:spAutoFit/>
          </a:bodyPr>
          <a:lstStyle/>
          <a:p>
            <a:pPr defTabSz="820738"/>
            <a:r>
              <a:rPr lang="fr-FR" sz="1600" dirty="0" err="1">
                <a:latin typeface="Courier New" panose="02070309020205020404" pitchFamily="49" charset="0"/>
                <a:cs typeface="Courier New" panose="02070309020205020404" pitchFamily="49" charset="0"/>
              </a:rPr>
              <a:t>parser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grammar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MyParser</a:t>
            </a:r>
            <a:r>
              <a:rPr lang="fr-FR" sz="1600" dirty="0" smtClean="0">
                <a:latin typeface="Courier New" panose="02070309020205020404" pitchFamily="49" charset="0"/>
                <a:cs typeface="Courier New" panose="02070309020205020404" pitchFamily="49" charset="0"/>
              </a:rPr>
              <a:t>;</a:t>
            </a:r>
          </a:p>
          <a:p>
            <a:pPr defTabSz="820738"/>
            <a:endParaRPr lang="fr-FR" sz="1600" dirty="0">
              <a:latin typeface="Courier New" panose="02070309020205020404" pitchFamily="49" charset="0"/>
              <a:cs typeface="Courier New" panose="02070309020205020404" pitchFamily="49" charset="0"/>
            </a:endParaRPr>
          </a:p>
          <a:p>
            <a:pPr defTabSz="820738"/>
            <a:r>
              <a:rPr lang="fr-FR" sz="1600" dirty="0">
                <a:latin typeface="Courier New" panose="02070309020205020404" pitchFamily="49" charset="0"/>
                <a:cs typeface="Courier New" panose="02070309020205020404" pitchFamily="49" charset="0"/>
              </a:rPr>
              <a:t>options { </a:t>
            </a:r>
            <a:r>
              <a:rPr lang="fr-FR" sz="1600" dirty="0" err="1">
                <a:latin typeface="Courier New" panose="02070309020205020404" pitchFamily="49" charset="0"/>
                <a:cs typeface="Courier New" panose="02070309020205020404" pitchFamily="49" charset="0"/>
              </a:rPr>
              <a:t>tokenVocab</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MyLexer</a:t>
            </a:r>
            <a:r>
              <a:rPr lang="fr-FR" sz="1600" dirty="0">
                <a:latin typeface="Courier New" panose="02070309020205020404" pitchFamily="49" charset="0"/>
                <a:cs typeface="Courier New" panose="02070309020205020404" pitchFamily="49" charset="0"/>
              </a:rPr>
              <a:t>; </a:t>
            </a:r>
            <a:r>
              <a:rPr lang="fr-FR" sz="1600" dirty="0" smtClean="0">
                <a:latin typeface="Courier New" panose="02070309020205020404" pitchFamily="49" charset="0"/>
                <a:cs typeface="Courier New" panose="02070309020205020404" pitchFamily="49" charset="0"/>
              </a:rPr>
              <a:t>}</a:t>
            </a:r>
          </a:p>
          <a:p>
            <a:pPr defTabSz="820738"/>
            <a:endParaRPr lang="fr-FR" sz="1600" dirty="0">
              <a:latin typeface="Courier New" panose="02070309020205020404" pitchFamily="49" charset="0"/>
              <a:cs typeface="Courier New" panose="02070309020205020404" pitchFamily="49" charset="0"/>
            </a:endParaRPr>
          </a:p>
          <a:p>
            <a:pPr defTabSz="820738"/>
            <a:r>
              <a:rPr lang="fr-FR" sz="1600" dirty="0" err="1">
                <a:latin typeface="Courier New" panose="02070309020205020404" pitchFamily="49" charset="0"/>
                <a:cs typeface="Courier New" panose="02070309020205020404" pitchFamily="49" charset="0"/>
              </a:rPr>
              <a:t>silk</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magic_bytes</a:t>
            </a:r>
            <a:r>
              <a:rPr lang="fr-FR" sz="1600" dirty="0">
                <a:latin typeface="Courier New" panose="02070309020205020404" pitchFamily="49" charset="0"/>
                <a:cs typeface="Courier New" panose="02070309020205020404" pitchFamily="49" charset="0"/>
              </a:rPr>
              <a:t> EOF </a:t>
            </a:r>
            <a:r>
              <a:rPr lang="fr-FR" sz="1600" dirty="0" smtClean="0">
                <a:latin typeface="Courier New" panose="02070309020205020404" pitchFamily="49" charset="0"/>
                <a:cs typeface="Courier New" panose="02070309020205020404" pitchFamily="49" charset="0"/>
              </a:rPr>
              <a:t>;</a:t>
            </a:r>
          </a:p>
          <a:p>
            <a:pPr defTabSz="820738"/>
            <a:endParaRPr lang="fr-FR" sz="1600" dirty="0">
              <a:latin typeface="Courier New" panose="02070309020205020404" pitchFamily="49" charset="0"/>
              <a:cs typeface="Courier New" panose="02070309020205020404" pitchFamily="49" charset="0"/>
            </a:endParaRPr>
          </a:p>
          <a:p>
            <a:pPr defTabSz="820738"/>
            <a:r>
              <a:rPr lang="fr-FR" sz="1600" dirty="0" err="1">
                <a:latin typeface="Courier New" panose="02070309020205020404" pitchFamily="49" charset="0"/>
                <a:cs typeface="Courier New" panose="02070309020205020404" pitchFamily="49" charset="0"/>
              </a:rPr>
              <a:t>magic_bytes</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dead_beef</a:t>
            </a:r>
            <a:r>
              <a:rPr lang="fr-FR" sz="1600" dirty="0">
                <a:latin typeface="Courier New" panose="02070309020205020404" pitchFamily="49" charset="0"/>
                <a:cs typeface="Courier New" panose="02070309020205020404" pitchFamily="49" charset="0"/>
              </a:rPr>
              <a:t> </a:t>
            </a:r>
            <a:r>
              <a:rPr lang="fr-FR" sz="1600" dirty="0" smtClean="0">
                <a:latin typeface="Courier New" panose="02070309020205020404" pitchFamily="49" charset="0"/>
                <a:cs typeface="Courier New" panose="02070309020205020404" pitchFamily="49" charset="0"/>
              </a:rPr>
              <a:t>;</a:t>
            </a:r>
          </a:p>
          <a:p>
            <a:pPr defTabSz="820738"/>
            <a:endParaRPr lang="fr-FR" sz="1600" dirty="0">
              <a:latin typeface="Courier New" panose="02070309020205020404" pitchFamily="49" charset="0"/>
              <a:cs typeface="Courier New" panose="02070309020205020404" pitchFamily="49" charset="0"/>
            </a:endParaRPr>
          </a:p>
          <a:p>
            <a:pPr defTabSz="820738"/>
            <a:r>
              <a:rPr lang="fr-FR" sz="1600" dirty="0" err="1">
                <a:latin typeface="Courier New" panose="02070309020205020404" pitchFamily="49" charset="0"/>
                <a:cs typeface="Courier New" panose="02070309020205020404" pitchFamily="49" charset="0"/>
              </a:rPr>
              <a:t>dead_beef</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MagicBytes</a:t>
            </a:r>
            <a:r>
              <a:rPr lang="fr-FR"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2584823" y="4690689"/>
            <a:ext cx="1600503" cy="369332"/>
          </a:xfrm>
          <a:prstGeom prst="rect">
            <a:avLst/>
          </a:prstGeom>
          <a:noFill/>
        </p:spPr>
        <p:txBody>
          <a:bodyPr wrap="none" rtlCol="0">
            <a:spAutoFit/>
          </a:bodyPr>
          <a:lstStyle/>
          <a:p>
            <a:r>
              <a:rPr lang="en-US" dirty="0" smtClean="0"/>
              <a:t>See example36</a:t>
            </a:r>
            <a:endParaRPr lang="en-US" dirty="0"/>
          </a:p>
        </p:txBody>
      </p:sp>
      <p:sp>
        <p:nvSpPr>
          <p:cNvPr id="6" name="AutoShape 57"/>
          <p:cNvSpPr>
            <a:spLocks noChangeArrowheads="1"/>
          </p:cNvSpPr>
          <p:nvPr/>
        </p:nvSpPr>
        <p:spPr bwMode="auto">
          <a:xfrm>
            <a:off x="11087423" y="569880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7" name="Text Box 58"/>
          <p:cNvSpPr txBox="1">
            <a:spLocks noChangeArrowheads="1"/>
          </p:cNvSpPr>
          <p:nvPr/>
        </p:nvSpPr>
        <p:spPr bwMode="auto">
          <a:xfrm>
            <a:off x="11185765" y="5841683"/>
            <a:ext cx="8050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Lab19</a:t>
            </a:r>
            <a:endParaRPr lang="en-US" altLang="en-US" sz="1600" dirty="0"/>
          </a:p>
        </p:txBody>
      </p:sp>
    </p:spTree>
    <p:extLst>
      <p:ext uri="{BB962C8B-B14F-4D97-AF65-F5344CB8AC3E}">
        <p14:creationId xmlns:p14="http://schemas.microsoft.com/office/powerpoint/2010/main" val="2945344146"/>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Embedding code in grammars</a:t>
            </a:r>
            <a:endParaRPr lang="en-US" dirty="0"/>
          </a:p>
        </p:txBody>
      </p:sp>
    </p:spTree>
    <p:extLst>
      <p:ext uri="{BB962C8B-B14F-4D97-AF65-F5344CB8AC3E}">
        <p14:creationId xmlns:p14="http://schemas.microsoft.com/office/powerpoint/2010/main" val="1303401160"/>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Problem #1</a:t>
            </a:r>
            <a:endParaRPr lang="en-US" dirty="0"/>
          </a:p>
        </p:txBody>
      </p:sp>
    </p:spTree>
    <p:extLst>
      <p:ext uri="{BB962C8B-B14F-4D97-AF65-F5344CB8AC3E}">
        <p14:creationId xmlns:p14="http://schemas.microsoft.com/office/powerpoint/2010/main" val="3428653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1782" y="2982586"/>
            <a:ext cx="5988178" cy="3119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71782" y="2398806"/>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247649" cy="369332"/>
          </a:xfrm>
          <a:prstGeom prst="rect">
            <a:avLst/>
          </a:prstGeom>
          <a:noFill/>
        </p:spPr>
        <p:txBody>
          <a:bodyPr wrap="none" rtlCol="0">
            <a:spAutoFit/>
          </a:bodyPr>
          <a:lstStyle/>
          <a:p>
            <a:r>
              <a:rPr lang="en-US" dirty="0" smtClean="0"/>
              <a:t>MyLexer.g4</a:t>
            </a:r>
            <a:endParaRPr lang="en-US" dirty="0"/>
          </a:p>
        </p:txBody>
      </p:sp>
      <p:cxnSp>
        <p:nvCxnSpPr>
          <p:cNvPr id="6" name="Straight Arrow Connector 5"/>
          <p:cNvCxnSpPr/>
          <p:nvPr/>
        </p:nvCxnSpPr>
        <p:spPr>
          <a:xfrm flipH="1">
            <a:off x="4275906" y="1796602"/>
            <a:ext cx="779930" cy="1136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14863" y="1378024"/>
            <a:ext cx="5280933" cy="369332"/>
          </a:xfrm>
          <a:prstGeom prst="rect">
            <a:avLst/>
          </a:prstGeom>
          <a:noFill/>
        </p:spPr>
        <p:txBody>
          <a:bodyPr wrap="none" rtlCol="0">
            <a:spAutoFit/>
          </a:bodyPr>
          <a:lstStyle/>
          <a:p>
            <a:r>
              <a:rPr lang="en-US" dirty="0" smtClean="0"/>
              <a:t>'Hello' and 'Greetings' are token values (string literals).</a:t>
            </a:r>
            <a:endParaRPr lang="en-US" dirty="0"/>
          </a:p>
        </p:txBody>
      </p:sp>
      <p:cxnSp>
        <p:nvCxnSpPr>
          <p:cNvPr id="8" name="Straight Arrow Connector 7"/>
          <p:cNvCxnSpPr/>
          <p:nvPr/>
        </p:nvCxnSpPr>
        <p:spPr>
          <a:xfrm>
            <a:off x="5069541" y="1796602"/>
            <a:ext cx="739588" cy="111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094472"/>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for a sequence of integers</a:t>
            </a:r>
            <a:endParaRPr lang="en-US" dirty="0"/>
          </a:p>
        </p:txBody>
      </p:sp>
      <p:sp>
        <p:nvSpPr>
          <p:cNvPr id="3" name="Content Placeholder 2"/>
          <p:cNvSpPr>
            <a:spLocks noGrp="1"/>
          </p:cNvSpPr>
          <p:nvPr>
            <p:ph idx="1"/>
          </p:nvPr>
        </p:nvSpPr>
        <p:spPr>
          <a:xfrm>
            <a:off x="838200" y="1825625"/>
            <a:ext cx="10515600" cy="536575"/>
          </a:xfrm>
        </p:spPr>
        <p:txBody>
          <a:bodyPr/>
          <a:lstStyle/>
          <a:p>
            <a:pPr marL="0" indent="0">
              <a:buNone/>
            </a:pPr>
            <a:r>
              <a:rPr lang="en-US" dirty="0" smtClean="0"/>
              <a:t>Create a grammar for this input:</a:t>
            </a:r>
            <a:endParaRPr lang="en-US" dirty="0"/>
          </a:p>
        </p:txBody>
      </p:sp>
      <p:sp>
        <p:nvSpPr>
          <p:cNvPr id="4" name="TextBox 3"/>
          <p:cNvSpPr txBox="1"/>
          <p:nvPr/>
        </p:nvSpPr>
        <p:spPr>
          <a:xfrm>
            <a:off x="1816100" y="2497137"/>
            <a:ext cx="2390398" cy="369332"/>
          </a:xfrm>
          <a:prstGeom prst="rect">
            <a:avLst/>
          </a:prstGeom>
          <a:noFill/>
        </p:spPr>
        <p:txBody>
          <a:bodyPr wrap="none" rtlCol="0">
            <a:spAutoFit/>
          </a:bodyPr>
          <a:lstStyle/>
          <a:p>
            <a:r>
              <a:rPr lang="en-US" dirty="0" smtClean="0"/>
              <a:t>2    9    10    3    1    2    3</a:t>
            </a:r>
            <a:endParaRPr lang="en-US" dirty="0"/>
          </a:p>
        </p:txBody>
      </p:sp>
      <p:sp>
        <p:nvSpPr>
          <p:cNvPr id="5" name="Down Arrow 4"/>
          <p:cNvSpPr/>
          <p:nvPr/>
        </p:nvSpPr>
        <p:spPr>
          <a:xfrm flipV="1">
            <a:off x="1816100" y="2866469"/>
            <a:ext cx="254000" cy="406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36700" y="3272869"/>
            <a:ext cx="1244600" cy="1477328"/>
          </a:xfrm>
          <a:prstGeom prst="rect">
            <a:avLst/>
          </a:prstGeom>
          <a:noFill/>
        </p:spPr>
        <p:txBody>
          <a:bodyPr wrap="square" rtlCol="0">
            <a:spAutoFit/>
          </a:bodyPr>
          <a:lstStyle/>
          <a:p>
            <a:r>
              <a:rPr lang="en-US" dirty="0" smtClean="0"/>
              <a:t>indicates that there are 2 following integers</a:t>
            </a:r>
            <a:endParaRPr lang="en-US" dirty="0"/>
          </a:p>
        </p:txBody>
      </p:sp>
      <p:sp>
        <p:nvSpPr>
          <p:cNvPr id="7" name="Down Arrow 6"/>
          <p:cNvSpPr/>
          <p:nvPr/>
        </p:nvSpPr>
        <p:spPr>
          <a:xfrm flipV="1">
            <a:off x="2923798" y="2866469"/>
            <a:ext cx="254000" cy="406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644398" y="3272869"/>
            <a:ext cx="1244600" cy="1477328"/>
          </a:xfrm>
          <a:prstGeom prst="rect">
            <a:avLst/>
          </a:prstGeom>
          <a:noFill/>
        </p:spPr>
        <p:txBody>
          <a:bodyPr wrap="square" rtlCol="0">
            <a:spAutoFit/>
          </a:bodyPr>
          <a:lstStyle/>
          <a:p>
            <a:r>
              <a:rPr lang="en-US" dirty="0" smtClean="0"/>
              <a:t>indicates that there are 3 following integers</a:t>
            </a:r>
            <a:endParaRPr lang="en-US" dirty="0"/>
          </a:p>
        </p:txBody>
      </p:sp>
    </p:spTree>
    <p:extLst>
      <p:ext uri="{BB962C8B-B14F-4D97-AF65-F5344CB8AC3E}">
        <p14:creationId xmlns:p14="http://schemas.microsoft.com/office/powerpoint/2010/main" val="305857702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parse tree we desire:</a:t>
            </a:r>
            <a:endParaRPr lang="en-US" dirty="0"/>
          </a:p>
        </p:txBody>
      </p:sp>
      <p:pic>
        <p:nvPicPr>
          <p:cNvPr id="5" name="Picture 4"/>
          <p:cNvPicPr>
            <a:picLocks noChangeAspect="1"/>
          </p:cNvPicPr>
          <p:nvPr/>
        </p:nvPicPr>
        <p:blipFill rotWithShape="1">
          <a:blip r:embed="rId2"/>
          <a:srcRect l="34667" t="5566" r="28667" b="59501"/>
          <a:stretch/>
        </p:blipFill>
        <p:spPr>
          <a:xfrm>
            <a:off x="2108200" y="1905000"/>
            <a:ext cx="4558912" cy="3619500"/>
          </a:xfrm>
          <a:prstGeom prst="rect">
            <a:avLst/>
          </a:prstGeom>
        </p:spPr>
      </p:pic>
    </p:spTree>
    <p:extLst>
      <p:ext uri="{BB962C8B-B14F-4D97-AF65-F5344CB8AC3E}">
        <p14:creationId xmlns:p14="http://schemas.microsoft.com/office/powerpoint/2010/main" val="2810257528"/>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this do the job?</a:t>
            </a:r>
            <a:endParaRPr lang="en-US" dirty="0"/>
          </a:p>
        </p:txBody>
      </p:sp>
      <p:sp>
        <p:nvSpPr>
          <p:cNvPr id="5" name="TextBox 4"/>
          <p:cNvSpPr txBox="1"/>
          <p:nvPr/>
        </p:nvSpPr>
        <p:spPr>
          <a:xfrm>
            <a:off x="5890836" y="6138020"/>
            <a:ext cx="3011337" cy="369332"/>
          </a:xfrm>
          <a:prstGeom prst="rect">
            <a:avLst/>
          </a:prstGeom>
          <a:noFill/>
        </p:spPr>
        <p:txBody>
          <a:bodyPr wrap="none" rtlCol="0">
            <a:spAutoFit/>
          </a:bodyPr>
          <a:lstStyle/>
          <a:p>
            <a:r>
              <a:rPr lang="en-US" dirty="0" smtClean="0"/>
              <a:t>See java-examples/example38</a:t>
            </a:r>
            <a:endParaRPr lang="en-US" dirty="0"/>
          </a:p>
        </p:txBody>
      </p:sp>
      <p:sp>
        <p:nvSpPr>
          <p:cNvPr id="6" name="TextBox 5"/>
          <p:cNvSpPr txBox="1"/>
          <p:nvPr/>
        </p:nvSpPr>
        <p:spPr>
          <a:xfrm>
            <a:off x="1028824" y="2228570"/>
            <a:ext cx="3475941" cy="1077218"/>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lexer grammar MyLexer;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INT  : [0-9]+ ;</a:t>
            </a:r>
          </a:p>
          <a:p>
            <a:pPr defTabSz="820738"/>
            <a:r>
              <a:rPr lang="sv-SE" sz="1600" dirty="0">
                <a:latin typeface="Courier New" panose="02070309020205020404" pitchFamily="49" charset="0"/>
                <a:cs typeface="Courier New" panose="02070309020205020404" pitchFamily="49" charset="0"/>
              </a:rPr>
              <a:t>WS  : [ \t\r\n]+ -&gt; skip ;</a:t>
            </a:r>
            <a:endParaRPr lang="en-US" sz="1600" i="1" dirty="0" smtClean="0">
              <a:latin typeface="Courier New" panose="02070309020205020404" pitchFamily="49" charset="0"/>
              <a:cs typeface="Courier New" panose="02070309020205020404" pitchFamily="49" charset="0"/>
            </a:endParaRPr>
          </a:p>
        </p:txBody>
      </p:sp>
      <p:sp>
        <p:nvSpPr>
          <p:cNvPr id="7" name="TextBox 6"/>
          <p:cNvSpPr txBox="1"/>
          <p:nvPr/>
        </p:nvSpPr>
        <p:spPr>
          <a:xfrm>
            <a:off x="5658533" y="2228570"/>
            <a:ext cx="4090585"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sequence: ( INT )* ;</a:t>
            </a:r>
            <a:endParaRPr lang="en-US" sz="16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450606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the parse tree that is generated:</a:t>
            </a:r>
            <a:endParaRPr lang="en-US" dirty="0"/>
          </a:p>
        </p:txBody>
      </p:sp>
      <p:pic>
        <p:nvPicPr>
          <p:cNvPr id="3" name="Picture 2"/>
          <p:cNvPicPr>
            <a:picLocks noChangeAspect="1"/>
          </p:cNvPicPr>
          <p:nvPr/>
        </p:nvPicPr>
        <p:blipFill rotWithShape="1">
          <a:blip r:embed="rId2"/>
          <a:srcRect l="34667" t="5466" r="38888" b="60667"/>
          <a:stretch/>
        </p:blipFill>
        <p:spPr>
          <a:xfrm>
            <a:off x="2768600" y="1893888"/>
            <a:ext cx="3441700" cy="3673075"/>
          </a:xfrm>
          <a:prstGeom prst="rect">
            <a:avLst/>
          </a:prstGeom>
        </p:spPr>
      </p:pic>
    </p:spTree>
    <p:extLst>
      <p:ext uri="{BB962C8B-B14F-4D97-AF65-F5344CB8AC3E}">
        <p14:creationId xmlns:p14="http://schemas.microsoft.com/office/powerpoint/2010/main" val="451517270"/>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flipH="1">
            <a:off x="4262718" y="3909358"/>
            <a:ext cx="1732429" cy="2642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69748" y="3853187"/>
            <a:ext cx="2578100" cy="923330"/>
          </a:xfrm>
          <a:prstGeom prst="rect">
            <a:avLst/>
          </a:prstGeom>
          <a:noFill/>
        </p:spPr>
        <p:txBody>
          <a:bodyPr wrap="square" rtlCol="0">
            <a:spAutoFit/>
          </a:bodyPr>
          <a:lstStyle/>
          <a:p>
            <a:r>
              <a:rPr lang="en-US" dirty="0" smtClean="0"/>
              <a:t>No restriction on the number of INT values within sequence.</a:t>
            </a:r>
            <a:endParaRPr lang="en-US" dirty="0"/>
          </a:p>
        </p:txBody>
      </p:sp>
      <p:sp>
        <p:nvSpPr>
          <p:cNvPr id="7" name="TextBox 6"/>
          <p:cNvSpPr txBox="1"/>
          <p:nvPr/>
        </p:nvSpPr>
        <p:spPr>
          <a:xfrm>
            <a:off x="1664756" y="1892202"/>
            <a:ext cx="4090585"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sequence: ( INT )* ;</a:t>
            </a:r>
            <a:endParaRPr lang="en-US" sz="16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3221762"/>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4667" t="5466" r="38888" b="60667"/>
          <a:stretch/>
        </p:blipFill>
        <p:spPr>
          <a:xfrm>
            <a:off x="1066800" y="1995488"/>
            <a:ext cx="3441700" cy="3673075"/>
          </a:xfrm>
          <a:prstGeom prst="rect">
            <a:avLst/>
          </a:prstGeom>
        </p:spPr>
      </p:pic>
      <p:pic>
        <p:nvPicPr>
          <p:cNvPr id="4" name="Picture 3"/>
          <p:cNvPicPr>
            <a:picLocks noChangeAspect="1"/>
          </p:cNvPicPr>
          <p:nvPr/>
        </p:nvPicPr>
        <p:blipFill rotWithShape="1">
          <a:blip r:embed="rId3"/>
          <a:srcRect l="34667" t="5566" r="28667" b="59501"/>
          <a:stretch/>
        </p:blipFill>
        <p:spPr>
          <a:xfrm>
            <a:off x="5232400" y="1995488"/>
            <a:ext cx="4558912" cy="3619500"/>
          </a:xfrm>
          <a:prstGeom prst="rect">
            <a:avLst/>
          </a:prstGeom>
        </p:spPr>
      </p:pic>
      <p:sp>
        <p:nvSpPr>
          <p:cNvPr id="5" name="TextBox 4"/>
          <p:cNvSpPr txBox="1"/>
          <p:nvPr/>
        </p:nvSpPr>
        <p:spPr>
          <a:xfrm>
            <a:off x="1549400" y="5668563"/>
            <a:ext cx="1964705" cy="369332"/>
          </a:xfrm>
          <a:prstGeom prst="rect">
            <a:avLst/>
          </a:prstGeom>
          <a:solidFill>
            <a:srgbClr val="FFFF00"/>
          </a:solidFill>
        </p:spPr>
        <p:txBody>
          <a:bodyPr wrap="none" rtlCol="0">
            <a:spAutoFit/>
          </a:bodyPr>
          <a:lstStyle/>
          <a:p>
            <a:r>
              <a:rPr lang="en-US" dirty="0" smtClean="0"/>
              <a:t>This is what we get</a:t>
            </a:r>
            <a:endParaRPr lang="en-US" dirty="0"/>
          </a:p>
        </p:txBody>
      </p:sp>
      <p:sp>
        <p:nvSpPr>
          <p:cNvPr id="6" name="TextBox 5"/>
          <p:cNvSpPr txBox="1"/>
          <p:nvPr/>
        </p:nvSpPr>
        <p:spPr>
          <a:xfrm>
            <a:off x="6443711" y="5614988"/>
            <a:ext cx="2136290" cy="369332"/>
          </a:xfrm>
          <a:prstGeom prst="rect">
            <a:avLst/>
          </a:prstGeom>
          <a:solidFill>
            <a:srgbClr val="FFFF00"/>
          </a:solidFill>
        </p:spPr>
        <p:txBody>
          <a:bodyPr wrap="none" rtlCol="0">
            <a:spAutoFit/>
          </a:bodyPr>
          <a:lstStyle/>
          <a:p>
            <a:r>
              <a:rPr lang="en-US" dirty="0" smtClean="0"/>
              <a:t>This is what we want</a:t>
            </a:r>
            <a:endParaRPr lang="en-US" dirty="0"/>
          </a:p>
        </p:txBody>
      </p:sp>
    </p:spTree>
    <p:extLst>
      <p:ext uri="{BB962C8B-B14F-4D97-AF65-F5344CB8AC3E}">
        <p14:creationId xmlns:p14="http://schemas.microsoft.com/office/powerpoint/2010/main" val="4163722964"/>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64756" y="1892202"/>
            <a:ext cx="4090585"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sequence: ( INT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Runtime determination of # of occurrences</a:t>
            </a:r>
          </a:p>
        </p:txBody>
      </p:sp>
      <p:sp>
        <p:nvSpPr>
          <p:cNvPr id="9" name="TextBox 8"/>
          <p:cNvSpPr txBox="1"/>
          <p:nvPr/>
        </p:nvSpPr>
        <p:spPr>
          <a:xfrm>
            <a:off x="6286500" y="2249586"/>
            <a:ext cx="3187700" cy="646331"/>
          </a:xfrm>
          <a:prstGeom prst="rect">
            <a:avLst/>
          </a:prstGeom>
          <a:noFill/>
        </p:spPr>
        <p:txBody>
          <a:bodyPr wrap="square" rtlCol="0">
            <a:spAutoFit/>
          </a:bodyPr>
          <a:lstStyle/>
          <a:p>
            <a:r>
              <a:rPr lang="en-US" dirty="0"/>
              <a:t>T</a:t>
            </a:r>
            <a:r>
              <a:rPr lang="en-US" dirty="0" smtClean="0"/>
              <a:t>his value needs to dictate how many of these are allowed</a:t>
            </a:r>
            <a:endParaRPr lang="en-US" dirty="0"/>
          </a:p>
        </p:txBody>
      </p:sp>
      <p:cxnSp>
        <p:nvCxnSpPr>
          <p:cNvPr id="10" name="Straight Arrow Connector 9"/>
          <p:cNvCxnSpPr/>
          <p:nvPr/>
        </p:nvCxnSpPr>
        <p:spPr>
          <a:xfrm flipH="1">
            <a:off x="3536203" y="2895917"/>
            <a:ext cx="3698315" cy="102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944906" y="2433918"/>
            <a:ext cx="3341594" cy="941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22779"/>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64756" y="1892202"/>
            <a:ext cx="4090585"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sequence: ( INT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Parser rule = function call</a:t>
            </a:r>
          </a:p>
        </p:txBody>
      </p:sp>
      <p:sp>
        <p:nvSpPr>
          <p:cNvPr id="11" name="TextBox 10"/>
          <p:cNvSpPr txBox="1"/>
          <p:nvPr/>
        </p:nvSpPr>
        <p:spPr>
          <a:xfrm>
            <a:off x="5999694" y="2435874"/>
            <a:ext cx="3289300" cy="646331"/>
          </a:xfrm>
          <a:prstGeom prst="rect">
            <a:avLst/>
          </a:prstGeom>
          <a:noFill/>
        </p:spPr>
        <p:txBody>
          <a:bodyPr wrap="square" rtlCol="0">
            <a:spAutoFit/>
          </a:bodyPr>
          <a:lstStyle/>
          <a:p>
            <a:r>
              <a:rPr lang="en-US" dirty="0"/>
              <a:t>I</a:t>
            </a:r>
            <a:r>
              <a:rPr lang="en-US" dirty="0" smtClean="0"/>
              <a:t>n the parser this is implemented as a function call to this</a:t>
            </a:r>
            <a:endParaRPr lang="en-US" dirty="0"/>
          </a:p>
        </p:txBody>
      </p:sp>
      <p:cxnSp>
        <p:nvCxnSpPr>
          <p:cNvPr id="13" name="Straight Connector 12"/>
          <p:cNvCxnSpPr/>
          <p:nvPr/>
        </p:nvCxnSpPr>
        <p:spPr>
          <a:xfrm flipH="1">
            <a:off x="6494929" y="3046364"/>
            <a:ext cx="1550057" cy="1498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937196" y="4545106"/>
            <a:ext cx="2557733" cy="44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3710048" y="2645458"/>
            <a:ext cx="2289646" cy="775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2608729" y="4101353"/>
            <a:ext cx="1328467" cy="488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83505"/>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79377" y="3334871"/>
            <a:ext cx="2232212" cy="336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Invoking a function and passing </a:t>
            </a:r>
            <a:r>
              <a:rPr lang="en-US" dirty="0"/>
              <a:t>arguments</a:t>
            </a:r>
          </a:p>
        </p:txBody>
      </p:sp>
      <p:sp>
        <p:nvSpPr>
          <p:cNvPr id="10" name="TextBox 9"/>
          <p:cNvSpPr txBox="1"/>
          <p:nvPr/>
        </p:nvSpPr>
        <p:spPr>
          <a:xfrm>
            <a:off x="6190130" y="2567516"/>
            <a:ext cx="3581400" cy="646331"/>
          </a:xfrm>
          <a:prstGeom prst="rect">
            <a:avLst/>
          </a:prstGeom>
          <a:solidFill>
            <a:srgbClr val="FFFF00"/>
          </a:solidFill>
        </p:spPr>
        <p:txBody>
          <a:bodyPr wrap="square" rtlCol="0">
            <a:spAutoFit/>
          </a:bodyPr>
          <a:lstStyle/>
          <a:p>
            <a:r>
              <a:rPr lang="en-US" dirty="0"/>
              <a:t>I</a:t>
            </a:r>
            <a:r>
              <a:rPr lang="en-US" dirty="0" smtClean="0"/>
              <a:t>nvoke the </a:t>
            </a:r>
            <a:r>
              <a:rPr lang="en-US" i="1" dirty="0" smtClean="0"/>
              <a:t>sequence</a:t>
            </a:r>
            <a:r>
              <a:rPr lang="en-US" dirty="0" smtClean="0"/>
              <a:t> function, pass to it the value of the INT token</a:t>
            </a:r>
            <a:endParaRPr lang="en-US" dirty="0"/>
          </a:p>
        </p:txBody>
      </p:sp>
      <p:cxnSp>
        <p:nvCxnSpPr>
          <p:cNvPr id="6" name="Straight Arrow Connector 5"/>
          <p:cNvCxnSpPr/>
          <p:nvPr/>
        </p:nvCxnSpPr>
        <p:spPr>
          <a:xfrm flipH="1">
            <a:off x="5029200" y="2743200"/>
            <a:ext cx="1160930" cy="59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498870"/>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64756" y="3904691"/>
            <a:ext cx="1939057" cy="2958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Function parameter</a:t>
            </a:r>
            <a:endParaRPr lang="en-US" dirty="0"/>
          </a:p>
        </p:txBody>
      </p:sp>
      <p:sp>
        <p:nvSpPr>
          <p:cNvPr id="10" name="TextBox 9"/>
          <p:cNvSpPr txBox="1"/>
          <p:nvPr/>
        </p:nvSpPr>
        <p:spPr>
          <a:xfrm>
            <a:off x="2885295" y="5033507"/>
            <a:ext cx="3581400" cy="923330"/>
          </a:xfrm>
          <a:prstGeom prst="rect">
            <a:avLst/>
          </a:prstGeom>
          <a:solidFill>
            <a:srgbClr val="FFFF00"/>
          </a:solidFill>
        </p:spPr>
        <p:txBody>
          <a:bodyPr wrap="square" rtlCol="0">
            <a:spAutoFit/>
          </a:bodyPr>
          <a:lstStyle/>
          <a:p>
            <a:r>
              <a:rPr lang="en-US" dirty="0"/>
              <a:t>T</a:t>
            </a:r>
            <a:r>
              <a:rPr lang="en-US" dirty="0" smtClean="0"/>
              <a:t>he </a:t>
            </a:r>
            <a:r>
              <a:rPr lang="en-US" i="1" dirty="0"/>
              <a:t>sequence</a:t>
            </a:r>
            <a:r>
              <a:rPr lang="en-US" dirty="0"/>
              <a:t> function must be invoked with an integer, which is stored in </a:t>
            </a:r>
            <a:r>
              <a:rPr lang="en-US" i="1" dirty="0"/>
              <a:t>n</a:t>
            </a:r>
          </a:p>
        </p:txBody>
      </p:sp>
      <p:cxnSp>
        <p:nvCxnSpPr>
          <p:cNvPr id="5" name="Straight Arrow Connector 4"/>
          <p:cNvCxnSpPr/>
          <p:nvPr/>
        </p:nvCxnSpPr>
        <p:spPr>
          <a:xfrm flipV="1">
            <a:off x="3133165" y="4200526"/>
            <a:ext cx="0" cy="85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23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Introduction to ANTLR, grammars, and parsing.</a:t>
            </a:r>
          </a:p>
          <a:p>
            <a:pPr marL="514350" indent="-514350">
              <a:buFont typeface="+mj-lt"/>
              <a:buAutoNum type="arabicPeriod"/>
            </a:pPr>
            <a:r>
              <a:rPr lang="en-US" dirty="0" smtClean="0"/>
              <a:t>How to create grammars that are not tied to a particular programming language. How to create grammars which generate parsers that </a:t>
            </a:r>
            <a:r>
              <a:rPr lang="en-US" smtClean="0"/>
              <a:t>can </a:t>
            </a:r>
            <a:r>
              <a:rPr lang="en-US" smtClean="0"/>
              <a:t>be </a:t>
            </a:r>
            <a:r>
              <a:rPr lang="en-US" dirty="0" smtClean="0"/>
              <a:t>processed by different programming languages.</a:t>
            </a:r>
          </a:p>
          <a:p>
            <a:pPr marL="514350" indent="-514350">
              <a:buFont typeface="+mj-lt"/>
              <a:buAutoNum type="arabicPeriod"/>
            </a:pPr>
            <a:r>
              <a:rPr lang="en-US" dirty="0" smtClean="0"/>
              <a:t>How to create grammars for binary data files.</a:t>
            </a:r>
          </a:p>
          <a:p>
            <a:pPr marL="514350" indent="-514350">
              <a:buFont typeface="+mj-lt"/>
              <a:buAutoNum type="arabicPeriod"/>
            </a:pPr>
            <a:r>
              <a:rPr lang="en-US" dirty="0" smtClean="0"/>
              <a:t>How to insert programming language code into grammars. The resulting grammars generate parsers that can only be processed by that particular language.</a:t>
            </a:r>
          </a:p>
        </p:txBody>
      </p:sp>
    </p:spTree>
    <p:extLst>
      <p:ext uri="{BB962C8B-B14F-4D97-AF65-F5344CB8AC3E}">
        <p14:creationId xmlns:p14="http://schemas.microsoft.com/office/powerpoint/2010/main" val="3796415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p:cNvSpPr/>
          <p:nvPr/>
        </p:nvSpPr>
        <p:spPr>
          <a:xfrm>
            <a:off x="5141258" y="3792071"/>
            <a:ext cx="1515035" cy="255494"/>
          </a:xfrm>
          <a:prstGeom prst="flowChartProcess">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Process 3"/>
          <p:cNvSpPr/>
          <p:nvPr/>
        </p:nvSpPr>
        <p:spPr>
          <a:xfrm>
            <a:off x="3805518" y="3778623"/>
            <a:ext cx="941294" cy="268941"/>
          </a:xfrm>
          <a:prstGeom prst="flowChartProcess">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Delimiter of string literals in ANTLR</a:t>
            </a:r>
            <a:endParaRPr lang="en-US" dirty="0"/>
          </a:p>
        </p:txBody>
      </p:sp>
      <p:sp>
        <p:nvSpPr>
          <p:cNvPr id="3" name="TextBox 2"/>
          <p:cNvSpPr txBox="1"/>
          <p:nvPr/>
        </p:nvSpPr>
        <p:spPr>
          <a:xfrm>
            <a:off x="1658335" y="3205629"/>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flipH="1">
            <a:off x="4410635" y="2864223"/>
            <a:ext cx="497542"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908177" y="2864223"/>
            <a:ext cx="658905"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52683" y="2543076"/>
            <a:ext cx="6859570" cy="369332"/>
          </a:xfrm>
          <a:prstGeom prst="rect">
            <a:avLst/>
          </a:prstGeom>
          <a:noFill/>
        </p:spPr>
        <p:txBody>
          <a:bodyPr wrap="none" rtlCol="0">
            <a:spAutoFit/>
          </a:bodyPr>
          <a:lstStyle/>
          <a:p>
            <a:r>
              <a:rPr lang="en-US" dirty="0" smtClean="0"/>
              <a:t>string literals are always delimited by </a:t>
            </a:r>
            <a:r>
              <a:rPr lang="en-US" u="sng" dirty="0" smtClean="0"/>
              <a:t>single</a:t>
            </a:r>
            <a:r>
              <a:rPr lang="en-US" dirty="0" smtClean="0"/>
              <a:t> quotes (not double quotes)</a:t>
            </a:r>
            <a:endParaRPr lang="en-US" dirty="0"/>
          </a:p>
        </p:txBody>
      </p:sp>
      <p:sp>
        <p:nvSpPr>
          <p:cNvPr id="11" name="TextBox 10"/>
          <p:cNvSpPr txBox="1"/>
          <p:nvPr/>
        </p:nvSpPr>
        <p:spPr>
          <a:xfrm>
            <a:off x="3652340" y="4682957"/>
            <a:ext cx="1247649" cy="369332"/>
          </a:xfrm>
          <a:prstGeom prst="rect">
            <a:avLst/>
          </a:prstGeom>
          <a:noFill/>
        </p:spPr>
        <p:txBody>
          <a:bodyPr wrap="none" rtlCol="0">
            <a:spAutoFit/>
          </a:bodyPr>
          <a:lstStyle/>
          <a:p>
            <a:r>
              <a:rPr lang="en-US" dirty="0" smtClean="0"/>
              <a:t>MyLexer.g4</a:t>
            </a:r>
            <a:endParaRPr lang="en-US" dirty="0"/>
          </a:p>
        </p:txBody>
      </p:sp>
    </p:spTree>
    <p:extLst>
      <p:ext uri="{BB962C8B-B14F-4D97-AF65-F5344CB8AC3E}">
        <p14:creationId xmlns:p14="http://schemas.microsoft.com/office/powerpoint/2010/main" val="217409618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97938" y="3904692"/>
            <a:ext cx="2326344" cy="2958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Local variable declaration and initialization</a:t>
            </a:r>
          </a:p>
        </p:txBody>
      </p:sp>
      <p:sp>
        <p:nvSpPr>
          <p:cNvPr id="10" name="TextBox 9"/>
          <p:cNvSpPr txBox="1"/>
          <p:nvPr/>
        </p:nvSpPr>
        <p:spPr>
          <a:xfrm>
            <a:off x="3665221" y="4939378"/>
            <a:ext cx="3581400" cy="646331"/>
          </a:xfrm>
          <a:prstGeom prst="rect">
            <a:avLst/>
          </a:prstGeom>
          <a:solidFill>
            <a:srgbClr val="FFFF00"/>
          </a:solidFill>
        </p:spPr>
        <p:txBody>
          <a:bodyPr wrap="square" rtlCol="0">
            <a:spAutoFit/>
          </a:bodyPr>
          <a:lstStyle/>
          <a:p>
            <a:r>
              <a:rPr lang="en-US" dirty="0"/>
              <a:t>C</a:t>
            </a:r>
            <a:r>
              <a:rPr lang="en-US" dirty="0" smtClean="0"/>
              <a:t>reate </a:t>
            </a:r>
            <a:r>
              <a:rPr lang="en-US" dirty="0"/>
              <a:t>a variable that is local to this rule and initialize its value to 1</a:t>
            </a:r>
          </a:p>
        </p:txBody>
      </p:sp>
      <p:cxnSp>
        <p:nvCxnSpPr>
          <p:cNvPr id="5" name="Straight Arrow Connector 4"/>
          <p:cNvCxnSpPr/>
          <p:nvPr/>
        </p:nvCxnSpPr>
        <p:spPr>
          <a:xfrm flipV="1">
            <a:off x="3913091" y="4106397"/>
            <a:ext cx="0" cy="85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107316"/>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14247" y="3904883"/>
            <a:ext cx="3173505" cy="29564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Loop conditional</a:t>
            </a:r>
            <a:endParaRPr lang="en-US" dirty="0"/>
          </a:p>
        </p:txBody>
      </p:sp>
      <p:sp>
        <p:nvSpPr>
          <p:cNvPr id="10" name="TextBox 9"/>
          <p:cNvSpPr txBox="1"/>
          <p:nvPr/>
        </p:nvSpPr>
        <p:spPr>
          <a:xfrm>
            <a:off x="6798385" y="4939378"/>
            <a:ext cx="3581400" cy="1200329"/>
          </a:xfrm>
          <a:prstGeom prst="rect">
            <a:avLst/>
          </a:prstGeom>
          <a:solidFill>
            <a:srgbClr val="FFFF00"/>
          </a:solidFill>
        </p:spPr>
        <p:txBody>
          <a:bodyPr wrap="square" rtlCol="0">
            <a:spAutoFit/>
          </a:bodyPr>
          <a:lstStyle/>
          <a:p>
            <a:r>
              <a:rPr lang="en-US" dirty="0"/>
              <a:t>R</a:t>
            </a:r>
            <a:r>
              <a:rPr lang="en-US" dirty="0" smtClean="0"/>
              <a:t>epeat </a:t>
            </a:r>
            <a:r>
              <a:rPr lang="en-US" dirty="0"/>
              <a:t>the loop ( </a:t>
            </a:r>
            <a:r>
              <a:rPr lang="en-US" dirty="0" smtClean="0"/>
              <a:t>... </a:t>
            </a:r>
            <a:r>
              <a:rPr lang="en-US" dirty="0"/>
              <a:t>)* as long as the local variable </a:t>
            </a:r>
            <a:r>
              <a:rPr lang="en-US" dirty="0" err="1"/>
              <a:t>variable</a:t>
            </a:r>
            <a:r>
              <a:rPr lang="en-US" dirty="0"/>
              <a:t> </a:t>
            </a:r>
            <a:r>
              <a:rPr lang="en-US" i="1" dirty="0"/>
              <a:t>i</a:t>
            </a:r>
            <a:r>
              <a:rPr lang="en-US" dirty="0"/>
              <a:t> has a value that does not exceed the value of the parameter </a:t>
            </a:r>
            <a:r>
              <a:rPr lang="en-US" i="1" dirty="0"/>
              <a:t>n</a:t>
            </a:r>
          </a:p>
        </p:txBody>
      </p:sp>
      <p:cxnSp>
        <p:nvCxnSpPr>
          <p:cNvPr id="5" name="Straight Arrow Connector 4"/>
          <p:cNvCxnSpPr/>
          <p:nvPr/>
        </p:nvCxnSpPr>
        <p:spPr>
          <a:xfrm flipV="1">
            <a:off x="7046255" y="4106397"/>
            <a:ext cx="0" cy="85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040389"/>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64058" y="3904691"/>
            <a:ext cx="874072" cy="2017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Increment local variable</a:t>
            </a:r>
            <a:endParaRPr lang="en-US" dirty="0"/>
          </a:p>
        </p:txBody>
      </p:sp>
      <p:sp>
        <p:nvSpPr>
          <p:cNvPr id="10" name="TextBox 9"/>
          <p:cNvSpPr txBox="1"/>
          <p:nvPr/>
        </p:nvSpPr>
        <p:spPr>
          <a:xfrm>
            <a:off x="8546498" y="4939378"/>
            <a:ext cx="3581400" cy="923330"/>
          </a:xfrm>
          <a:prstGeom prst="rect">
            <a:avLst/>
          </a:prstGeom>
          <a:solidFill>
            <a:srgbClr val="FFFF00"/>
          </a:solidFill>
        </p:spPr>
        <p:txBody>
          <a:bodyPr wrap="square" rtlCol="0">
            <a:spAutoFit/>
          </a:bodyPr>
          <a:lstStyle/>
          <a:p>
            <a:r>
              <a:rPr lang="en-US" dirty="0"/>
              <a:t>A</a:t>
            </a:r>
            <a:r>
              <a:rPr lang="en-US" dirty="0" smtClean="0"/>
              <a:t>t the end of </a:t>
            </a:r>
            <a:r>
              <a:rPr lang="en-US" dirty="0"/>
              <a:t>each iteration of the loop, increment the local variable </a:t>
            </a:r>
            <a:r>
              <a:rPr lang="en-US" dirty="0" err="1"/>
              <a:t>variable</a:t>
            </a:r>
            <a:r>
              <a:rPr lang="en-US" dirty="0"/>
              <a:t> </a:t>
            </a:r>
            <a:r>
              <a:rPr lang="en-US" i="1" dirty="0"/>
              <a:t>i</a:t>
            </a:r>
            <a:r>
              <a:rPr lang="en-US" dirty="0"/>
              <a:t> </a:t>
            </a:r>
            <a:r>
              <a:rPr lang="en-US" dirty="0" smtClean="0"/>
              <a:t>by 1.</a:t>
            </a:r>
            <a:endParaRPr lang="en-US" i="1" dirty="0"/>
          </a:p>
        </p:txBody>
      </p:sp>
      <p:cxnSp>
        <p:nvCxnSpPr>
          <p:cNvPr id="5" name="Straight Arrow Connector 4"/>
          <p:cNvCxnSpPr/>
          <p:nvPr/>
        </p:nvCxnSpPr>
        <p:spPr>
          <a:xfrm flipV="1">
            <a:off x="8794368" y="4106397"/>
            <a:ext cx="0" cy="85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601089"/>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42840" y="3904691"/>
            <a:ext cx="1143007" cy="2017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Semantic predicate</a:t>
            </a:r>
            <a:endParaRPr lang="en-US" dirty="0"/>
          </a:p>
        </p:txBody>
      </p:sp>
      <p:sp>
        <p:nvSpPr>
          <p:cNvPr id="10" name="TextBox 9"/>
          <p:cNvSpPr txBox="1"/>
          <p:nvPr/>
        </p:nvSpPr>
        <p:spPr>
          <a:xfrm>
            <a:off x="6798385" y="4939378"/>
            <a:ext cx="2735580" cy="369332"/>
          </a:xfrm>
          <a:prstGeom prst="rect">
            <a:avLst/>
          </a:prstGeom>
          <a:solidFill>
            <a:srgbClr val="FFFF00"/>
          </a:solidFill>
        </p:spPr>
        <p:txBody>
          <a:bodyPr wrap="square" rtlCol="0">
            <a:spAutoFit/>
          </a:bodyPr>
          <a:lstStyle/>
          <a:p>
            <a:r>
              <a:rPr lang="en-US" dirty="0" smtClean="0"/>
              <a:t>This is a semantic predicate</a:t>
            </a:r>
            <a:endParaRPr lang="en-US" i="1" dirty="0"/>
          </a:p>
        </p:txBody>
      </p:sp>
      <p:cxnSp>
        <p:nvCxnSpPr>
          <p:cNvPr id="5" name="Straight Arrow Connector 4"/>
          <p:cNvCxnSpPr/>
          <p:nvPr/>
        </p:nvCxnSpPr>
        <p:spPr>
          <a:xfrm flipV="1">
            <a:off x="7046255" y="4106397"/>
            <a:ext cx="0" cy="85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67056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t>
            </a:r>
            <a:r>
              <a:rPr lang="en-US" dirty="0" smtClean="0"/>
              <a:t>of a semantic predicate</a:t>
            </a:r>
            <a:endParaRPr lang="en-US" dirty="0"/>
          </a:p>
        </p:txBody>
      </p:sp>
      <p:sp>
        <p:nvSpPr>
          <p:cNvPr id="3" name="Content Placeholder 2"/>
          <p:cNvSpPr>
            <a:spLocks noGrp="1"/>
          </p:cNvSpPr>
          <p:nvPr>
            <p:ph idx="1"/>
          </p:nvPr>
        </p:nvSpPr>
        <p:spPr/>
        <p:txBody>
          <a:bodyPr/>
          <a:lstStyle/>
          <a:p>
            <a:r>
              <a:rPr lang="en-US" dirty="0" smtClean="0"/>
              <a:t>A semantic predicate has this form:</a:t>
            </a:r>
            <a:br>
              <a:rPr lang="en-US" dirty="0" smtClean="0"/>
            </a:br>
            <a:r>
              <a:rPr lang="en-US" dirty="0" smtClean="0"/>
              <a:t> 	{ </a:t>
            </a:r>
            <a:r>
              <a:rPr lang="en-US" i="1" dirty="0" smtClean="0"/>
              <a:t>boolean expr</a:t>
            </a:r>
            <a:r>
              <a:rPr lang="en-US" dirty="0" smtClean="0"/>
              <a:t> }?</a:t>
            </a:r>
          </a:p>
          <a:p>
            <a:r>
              <a:rPr lang="en-US" dirty="0" smtClean="0"/>
              <a:t>That is, a boolean expression within curly braces, followed by a question mark symbol</a:t>
            </a:r>
          </a:p>
          <a:p>
            <a:r>
              <a:rPr lang="en-US" dirty="0" smtClean="0"/>
              <a:t>A semantic predicate precedes an alternative and determines if the alternative should be taken: if the predicate evaluates to true, do the alternative</a:t>
            </a:r>
            <a:r>
              <a:rPr lang="en-US" dirty="0"/>
              <a:t>;</a:t>
            </a:r>
            <a:r>
              <a:rPr lang="en-US" dirty="0" smtClean="0"/>
              <a:t> otherwise, don't do the alternative</a:t>
            </a:r>
            <a:endParaRPr lang="en-US" dirty="0"/>
          </a:p>
        </p:txBody>
      </p:sp>
    </p:spTree>
    <p:extLst>
      <p:ext uri="{BB962C8B-B14F-4D97-AF65-F5344CB8AC3E}">
        <p14:creationId xmlns:p14="http://schemas.microsoft.com/office/powerpoint/2010/main" val="1181433320"/>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64056" y="3904691"/>
            <a:ext cx="874073" cy="2017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Action</a:t>
            </a:r>
            <a:endParaRPr lang="en-US" dirty="0"/>
          </a:p>
        </p:txBody>
      </p:sp>
      <p:sp>
        <p:nvSpPr>
          <p:cNvPr id="10" name="TextBox 9"/>
          <p:cNvSpPr txBox="1"/>
          <p:nvPr/>
        </p:nvSpPr>
        <p:spPr>
          <a:xfrm>
            <a:off x="8573392" y="4939378"/>
            <a:ext cx="1767396" cy="369332"/>
          </a:xfrm>
          <a:prstGeom prst="rect">
            <a:avLst/>
          </a:prstGeom>
          <a:solidFill>
            <a:srgbClr val="FFFF00"/>
          </a:solidFill>
        </p:spPr>
        <p:txBody>
          <a:bodyPr wrap="square" rtlCol="0">
            <a:spAutoFit/>
          </a:bodyPr>
          <a:lstStyle/>
          <a:p>
            <a:r>
              <a:rPr lang="en-US" dirty="0" smtClean="0"/>
              <a:t>This is an action</a:t>
            </a:r>
            <a:endParaRPr lang="en-US" i="1" dirty="0"/>
          </a:p>
        </p:txBody>
      </p:sp>
      <p:cxnSp>
        <p:nvCxnSpPr>
          <p:cNvPr id="5" name="Straight Arrow Connector 4"/>
          <p:cNvCxnSpPr/>
          <p:nvPr/>
        </p:nvCxnSpPr>
        <p:spPr>
          <a:xfrm flipV="1">
            <a:off x="8821262" y="4106397"/>
            <a:ext cx="0" cy="85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125525"/>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an action</a:t>
            </a:r>
            <a:endParaRPr lang="en-US" dirty="0"/>
          </a:p>
        </p:txBody>
      </p:sp>
      <p:sp>
        <p:nvSpPr>
          <p:cNvPr id="3" name="Content Placeholder 2"/>
          <p:cNvSpPr>
            <a:spLocks noGrp="1"/>
          </p:cNvSpPr>
          <p:nvPr>
            <p:ph idx="1"/>
          </p:nvPr>
        </p:nvSpPr>
        <p:spPr/>
        <p:txBody>
          <a:bodyPr/>
          <a:lstStyle/>
          <a:p>
            <a:r>
              <a:rPr lang="en-US" dirty="0" smtClean="0"/>
              <a:t>An action has this form:</a:t>
            </a:r>
            <a:br>
              <a:rPr lang="en-US" dirty="0" smtClean="0"/>
            </a:br>
            <a:r>
              <a:rPr lang="en-US" dirty="0" smtClean="0"/>
              <a:t> 	{ </a:t>
            </a:r>
            <a:r>
              <a:rPr lang="en-US" i="1" dirty="0" smtClean="0"/>
              <a:t>statements </a:t>
            </a:r>
            <a:r>
              <a:rPr lang="en-US" dirty="0" smtClean="0"/>
              <a:t>}</a:t>
            </a:r>
          </a:p>
          <a:p>
            <a:r>
              <a:rPr lang="en-US" dirty="0" smtClean="0"/>
              <a:t>That is, one or more statements within curly braces</a:t>
            </a:r>
          </a:p>
          <a:p>
            <a:r>
              <a:rPr lang="en-US" dirty="0" smtClean="0"/>
              <a:t>An action follows an alternative</a:t>
            </a:r>
            <a:endParaRPr lang="en-US" dirty="0"/>
          </a:p>
        </p:txBody>
      </p:sp>
    </p:spTree>
    <p:extLst>
      <p:ext uri="{BB962C8B-B14F-4D97-AF65-F5344CB8AC3E}">
        <p14:creationId xmlns:p14="http://schemas.microsoft.com/office/powerpoint/2010/main" val="1525004722"/>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14248" y="3904690"/>
            <a:ext cx="3146612" cy="2754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Match on </a:t>
            </a:r>
            <a:r>
              <a:rPr lang="en-US" i="1" dirty="0"/>
              <a:t>n</a:t>
            </a:r>
            <a:r>
              <a:rPr lang="en-US" dirty="0"/>
              <a:t> integers</a:t>
            </a:r>
          </a:p>
        </p:txBody>
      </p:sp>
      <p:cxnSp>
        <p:nvCxnSpPr>
          <p:cNvPr id="5" name="Straight Arrow Connector 4"/>
          <p:cNvCxnSpPr/>
          <p:nvPr/>
        </p:nvCxnSpPr>
        <p:spPr>
          <a:xfrm flipV="1">
            <a:off x="7298082" y="4106397"/>
            <a:ext cx="0" cy="85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72808" y="4974435"/>
            <a:ext cx="3403600" cy="369332"/>
          </a:xfrm>
          <a:prstGeom prst="rect">
            <a:avLst/>
          </a:prstGeom>
          <a:solidFill>
            <a:srgbClr val="FFFF00"/>
          </a:solidFill>
        </p:spPr>
        <p:txBody>
          <a:bodyPr wrap="square" rtlCol="0">
            <a:spAutoFit/>
          </a:bodyPr>
          <a:lstStyle/>
          <a:p>
            <a:r>
              <a:rPr lang="en-US" dirty="0" smtClean="0"/>
              <a:t>This loop will match on </a:t>
            </a:r>
            <a:r>
              <a:rPr lang="en-US" i="1" dirty="0" smtClean="0"/>
              <a:t>n</a:t>
            </a:r>
            <a:r>
              <a:rPr lang="en-US" dirty="0" smtClean="0"/>
              <a:t> integers</a:t>
            </a:r>
            <a:endParaRPr lang="en-US" i="1" dirty="0"/>
          </a:p>
        </p:txBody>
      </p:sp>
      <p:sp>
        <p:nvSpPr>
          <p:cNvPr id="8" name="TextBox 7"/>
          <p:cNvSpPr txBox="1"/>
          <p:nvPr/>
        </p:nvSpPr>
        <p:spPr>
          <a:xfrm>
            <a:off x="5890836" y="6138020"/>
            <a:ext cx="3011337" cy="369332"/>
          </a:xfrm>
          <a:prstGeom prst="rect">
            <a:avLst/>
          </a:prstGeom>
          <a:noFill/>
        </p:spPr>
        <p:txBody>
          <a:bodyPr wrap="none" rtlCol="0">
            <a:spAutoFit/>
          </a:bodyPr>
          <a:lstStyle/>
          <a:p>
            <a:r>
              <a:rPr lang="en-US" dirty="0" smtClean="0"/>
              <a:t>See java-examples/example39</a:t>
            </a:r>
            <a:endParaRPr lang="en-US" dirty="0"/>
          </a:p>
        </p:txBody>
      </p:sp>
    </p:spTree>
    <p:extLst>
      <p:ext uri="{BB962C8B-B14F-4D97-AF65-F5344CB8AC3E}">
        <p14:creationId xmlns:p14="http://schemas.microsoft.com/office/powerpoint/2010/main" val="2428299520"/>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Doesn't work when the target is Python</a:t>
            </a:r>
            <a:endParaRPr lang="en-US" dirty="0"/>
          </a:p>
        </p:txBody>
      </p:sp>
      <p:sp>
        <p:nvSpPr>
          <p:cNvPr id="4" name="Rectangle 3"/>
          <p:cNvSpPr/>
          <p:nvPr/>
        </p:nvSpPr>
        <p:spPr>
          <a:xfrm>
            <a:off x="1488140" y="5109484"/>
            <a:ext cx="9726706" cy="369332"/>
          </a:xfrm>
          <a:prstGeom prst="rect">
            <a:avLst/>
          </a:prstGeom>
          <a:solidFill>
            <a:srgbClr val="FF0000"/>
          </a:solidFill>
        </p:spPr>
        <p:txBody>
          <a:bodyPr wrap="square">
            <a:spAutoFit/>
          </a:bodyPr>
          <a:lstStyle/>
          <a:p>
            <a:r>
              <a:rPr lang="en-US" b="1" dirty="0">
                <a:solidFill>
                  <a:schemeClr val="bg1"/>
                </a:solidFill>
              </a:rPr>
              <a:t>error(134): MyParser.g4:5:0: symbol file conflicts with generated code in target language or runtime</a:t>
            </a:r>
          </a:p>
        </p:txBody>
      </p:sp>
      <p:sp>
        <p:nvSpPr>
          <p:cNvPr id="5" name="TextBox 4"/>
          <p:cNvSpPr txBox="1"/>
          <p:nvPr/>
        </p:nvSpPr>
        <p:spPr>
          <a:xfrm>
            <a:off x="1488140" y="4639235"/>
            <a:ext cx="2354555" cy="369332"/>
          </a:xfrm>
          <a:prstGeom prst="rect">
            <a:avLst/>
          </a:prstGeom>
          <a:noFill/>
        </p:spPr>
        <p:txBody>
          <a:bodyPr wrap="none" rtlCol="0">
            <a:spAutoFit/>
          </a:bodyPr>
          <a:lstStyle/>
          <a:p>
            <a:r>
              <a:rPr lang="en-US" dirty="0" smtClean="0"/>
              <a:t>This error is generated:</a:t>
            </a:r>
            <a:endParaRPr lang="en-US" dirty="0"/>
          </a:p>
        </p:txBody>
      </p:sp>
      <p:sp>
        <p:nvSpPr>
          <p:cNvPr id="6" name="TextBox 5"/>
          <p:cNvSpPr txBox="1"/>
          <p:nvPr/>
        </p:nvSpPr>
        <p:spPr>
          <a:xfrm>
            <a:off x="2904565" y="6118412"/>
            <a:ext cx="3369640" cy="369332"/>
          </a:xfrm>
          <a:prstGeom prst="rect">
            <a:avLst/>
          </a:prstGeom>
          <a:noFill/>
        </p:spPr>
        <p:txBody>
          <a:bodyPr wrap="none" rtlCol="0">
            <a:spAutoFit/>
          </a:bodyPr>
          <a:lstStyle/>
          <a:p>
            <a:r>
              <a:rPr lang="en-US" dirty="0" smtClean="0"/>
              <a:t>See: python-examples/example03</a:t>
            </a:r>
            <a:endParaRPr lang="en-US" dirty="0"/>
          </a:p>
        </p:txBody>
      </p:sp>
    </p:spTree>
    <p:extLst>
      <p:ext uri="{BB962C8B-B14F-4D97-AF65-F5344CB8AC3E}">
        <p14:creationId xmlns:p14="http://schemas.microsoft.com/office/powerpoint/2010/main" val="4256484066"/>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488140" y="2850776"/>
            <a:ext cx="891989" cy="36307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4" name="Rectangle 3"/>
          <p:cNvSpPr/>
          <p:nvPr/>
        </p:nvSpPr>
        <p:spPr>
          <a:xfrm>
            <a:off x="1488140" y="5109484"/>
            <a:ext cx="9726706" cy="369332"/>
          </a:xfrm>
          <a:prstGeom prst="rect">
            <a:avLst/>
          </a:prstGeom>
          <a:solidFill>
            <a:srgbClr val="FF0000"/>
          </a:solidFill>
        </p:spPr>
        <p:txBody>
          <a:bodyPr wrap="square">
            <a:spAutoFit/>
          </a:bodyPr>
          <a:lstStyle/>
          <a:p>
            <a:r>
              <a:rPr lang="en-US" b="1" dirty="0">
                <a:solidFill>
                  <a:schemeClr val="bg1"/>
                </a:solidFill>
              </a:rPr>
              <a:t>error(134): MyParser.g4:5:0: symbol file conflicts with generated code in target language or runtime</a:t>
            </a:r>
          </a:p>
        </p:txBody>
      </p:sp>
      <p:cxnSp>
        <p:nvCxnSpPr>
          <p:cNvPr id="10" name="Straight Arrow Connector 9"/>
          <p:cNvCxnSpPr/>
          <p:nvPr/>
        </p:nvCxnSpPr>
        <p:spPr>
          <a:xfrm flipH="1" flipV="1">
            <a:off x="2286000" y="3213847"/>
            <a:ext cx="2864224" cy="1895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Oval 1"/>
          <p:cNvSpPr/>
          <p:nvPr/>
        </p:nvSpPr>
        <p:spPr>
          <a:xfrm>
            <a:off x="4961965" y="5109484"/>
            <a:ext cx="403411" cy="369332"/>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674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1782" y="2982586"/>
            <a:ext cx="5988178" cy="3119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71782" y="2398806"/>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247649" cy="369332"/>
          </a:xfrm>
          <a:prstGeom prst="rect">
            <a:avLst/>
          </a:prstGeom>
          <a:noFill/>
        </p:spPr>
        <p:txBody>
          <a:bodyPr wrap="none" rtlCol="0">
            <a:spAutoFit/>
          </a:bodyPr>
          <a:lstStyle/>
          <a:p>
            <a:r>
              <a:rPr lang="en-US" dirty="0" smtClean="0"/>
              <a:t>MyLexer.g4</a:t>
            </a:r>
            <a:endParaRPr lang="en-US" dirty="0"/>
          </a:p>
        </p:txBody>
      </p:sp>
      <p:sp>
        <p:nvSpPr>
          <p:cNvPr id="7" name="TextBox 6"/>
          <p:cNvSpPr txBox="1"/>
          <p:nvPr/>
        </p:nvSpPr>
        <p:spPr>
          <a:xfrm>
            <a:off x="8019311" y="2914916"/>
            <a:ext cx="3038011" cy="369332"/>
          </a:xfrm>
          <a:prstGeom prst="rect">
            <a:avLst/>
          </a:prstGeom>
          <a:noFill/>
        </p:spPr>
        <p:txBody>
          <a:bodyPr wrap="none" rtlCol="0">
            <a:spAutoFit/>
          </a:bodyPr>
          <a:lstStyle/>
          <a:p>
            <a:r>
              <a:rPr lang="en-US" dirty="0" smtClean="0"/>
              <a:t>This is a token rule (lexer rule).</a:t>
            </a:r>
            <a:endParaRPr lang="en-US" dirty="0"/>
          </a:p>
        </p:txBody>
      </p:sp>
      <p:sp>
        <p:nvSpPr>
          <p:cNvPr id="3" name="Right Brace 2"/>
          <p:cNvSpPr/>
          <p:nvPr/>
        </p:nvSpPr>
        <p:spPr>
          <a:xfrm>
            <a:off x="7785847" y="2933340"/>
            <a:ext cx="107577" cy="3611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73654547"/>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64756" y="2877671"/>
            <a:ext cx="957420" cy="28238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intfile</a:t>
            </a:r>
            <a:r>
              <a:rPr lang="sv-SE" sz="1600" dirty="0">
                <a:latin typeface="Courier New" panose="02070309020205020404" pitchFamily="49" charset="0"/>
                <a:cs typeface="Courier New" panose="02070309020205020404" pitchFamily="49" charset="0"/>
              </a:rPr>
              <a:t>: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Change rule name</a:t>
            </a:r>
            <a:endParaRPr lang="en-US" dirty="0"/>
          </a:p>
        </p:txBody>
      </p:sp>
      <p:sp>
        <p:nvSpPr>
          <p:cNvPr id="6" name="TextBox 5"/>
          <p:cNvSpPr txBox="1"/>
          <p:nvPr/>
        </p:nvSpPr>
        <p:spPr>
          <a:xfrm>
            <a:off x="1664756" y="4536093"/>
            <a:ext cx="3369640" cy="369332"/>
          </a:xfrm>
          <a:prstGeom prst="rect">
            <a:avLst/>
          </a:prstGeom>
          <a:noFill/>
        </p:spPr>
        <p:txBody>
          <a:bodyPr wrap="none" rtlCol="0">
            <a:spAutoFit/>
          </a:bodyPr>
          <a:lstStyle/>
          <a:p>
            <a:r>
              <a:rPr lang="en-US" dirty="0" smtClean="0"/>
              <a:t>See: python-examples/example04</a:t>
            </a:r>
            <a:endParaRPr lang="en-US" dirty="0"/>
          </a:p>
        </p:txBody>
      </p:sp>
    </p:spTree>
    <p:extLst>
      <p:ext uri="{BB962C8B-B14F-4D97-AF65-F5344CB8AC3E}">
        <p14:creationId xmlns:p14="http://schemas.microsoft.com/office/powerpoint/2010/main" val="3139909613"/>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intfile</a:t>
            </a:r>
            <a:r>
              <a:rPr lang="sv-SE" sz="1600" dirty="0">
                <a:latin typeface="Courier New" panose="02070309020205020404" pitchFamily="49" charset="0"/>
                <a:cs typeface="Courier New" panose="02070309020205020404" pitchFamily="49" charset="0"/>
              </a:rPr>
              <a:t>: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Remove semi-colons</a:t>
            </a:r>
            <a:endParaRPr lang="en-US" dirty="0"/>
          </a:p>
        </p:txBody>
      </p:sp>
      <p:cxnSp>
        <p:nvCxnSpPr>
          <p:cNvPr id="5" name="Straight Arrow Connector 4"/>
          <p:cNvCxnSpPr/>
          <p:nvPr/>
        </p:nvCxnSpPr>
        <p:spPr>
          <a:xfrm flipV="1">
            <a:off x="5836024" y="4074459"/>
            <a:ext cx="0" cy="941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9022976" y="4079503"/>
            <a:ext cx="0" cy="93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36024" y="5015753"/>
            <a:ext cx="31869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22776" y="5015753"/>
            <a:ext cx="0" cy="57822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63871" y="5607424"/>
            <a:ext cx="5069541" cy="646331"/>
          </a:xfrm>
          <a:prstGeom prst="rect">
            <a:avLst/>
          </a:prstGeom>
          <a:solidFill>
            <a:srgbClr val="FFFF00"/>
          </a:solidFill>
        </p:spPr>
        <p:txBody>
          <a:bodyPr wrap="square" rtlCol="0">
            <a:spAutoFit/>
          </a:bodyPr>
          <a:lstStyle/>
          <a:p>
            <a:r>
              <a:rPr lang="en-US" dirty="0" smtClean="0"/>
              <a:t>Python does not end statements with a semi-colon, so remove the semi-colons.</a:t>
            </a:r>
          </a:p>
        </p:txBody>
      </p:sp>
    </p:spTree>
    <p:extLst>
      <p:ext uri="{BB962C8B-B14F-4D97-AF65-F5344CB8AC3E}">
        <p14:creationId xmlns:p14="http://schemas.microsoft.com/office/powerpoint/2010/main" val="2395258509"/>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intfile</a:t>
            </a:r>
            <a:r>
              <a:rPr lang="sv-SE" sz="1600" dirty="0">
                <a:latin typeface="Courier New" panose="02070309020205020404" pitchFamily="49" charset="0"/>
                <a:cs typeface="Courier New" panose="02070309020205020404" pitchFamily="49" charset="0"/>
              </a:rPr>
              <a:t>: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a:t>
            </a:r>
            <a:r>
              <a:rPr lang="sv-SE" sz="1600" dirty="0" smtClean="0">
                <a:latin typeface="Courier New" panose="02070309020205020404" pitchFamily="49" charset="0"/>
                <a:cs typeface="Courier New" panose="02070309020205020404" pitchFamily="49" charset="0"/>
              </a:rPr>
              <a:t>1] </a:t>
            </a:r>
            <a:r>
              <a:rPr lang="sv-SE" sz="1600" dirty="0">
                <a:latin typeface="Courier New" panose="02070309020205020404" pitchFamily="49" charset="0"/>
                <a:cs typeface="Courier New" panose="02070309020205020404" pitchFamily="49" charset="0"/>
              </a:rPr>
              <a:t>: ( {$i&lt;=$n}? INT {$i</a:t>
            </a:r>
            <a:r>
              <a:rPr lang="sv-SE" sz="1600" dirty="0" smtClean="0">
                <a:latin typeface="Courier New" panose="02070309020205020404" pitchFamily="49" charset="0"/>
                <a:cs typeface="Courier New" panose="02070309020205020404" pitchFamily="49" charset="0"/>
              </a:rPr>
              <a:t>++} </a:t>
            </a:r>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Don't use ++ operator</a:t>
            </a:r>
            <a:endParaRPr lang="en-US" dirty="0"/>
          </a:p>
        </p:txBody>
      </p:sp>
      <p:cxnSp>
        <p:nvCxnSpPr>
          <p:cNvPr id="9" name="Straight Arrow Connector 8"/>
          <p:cNvCxnSpPr/>
          <p:nvPr/>
        </p:nvCxnSpPr>
        <p:spPr>
          <a:xfrm flipV="1">
            <a:off x="8713695" y="4079503"/>
            <a:ext cx="0" cy="93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91719" y="5015753"/>
            <a:ext cx="3662082" cy="646331"/>
          </a:xfrm>
          <a:prstGeom prst="rect">
            <a:avLst/>
          </a:prstGeom>
          <a:solidFill>
            <a:srgbClr val="FFFF00"/>
          </a:solidFill>
        </p:spPr>
        <p:txBody>
          <a:bodyPr wrap="square" rtlCol="0">
            <a:spAutoFit/>
          </a:bodyPr>
          <a:lstStyle/>
          <a:p>
            <a:r>
              <a:rPr lang="en-US" dirty="0" smtClean="0"/>
              <a:t>Python does not have a ++ operator. So change to: $i = $i + 1</a:t>
            </a:r>
          </a:p>
        </p:txBody>
      </p:sp>
    </p:spTree>
    <p:extLst>
      <p:ext uri="{BB962C8B-B14F-4D97-AF65-F5344CB8AC3E}">
        <p14:creationId xmlns:p14="http://schemas.microsoft.com/office/powerpoint/2010/main" val="2250541579"/>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64756" y="1892202"/>
            <a:ext cx="8971868"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intfile</a:t>
            </a:r>
            <a:r>
              <a:rPr lang="sv-SE" sz="1600" dirty="0">
                <a:latin typeface="Courier New" panose="02070309020205020404" pitchFamily="49" charset="0"/>
                <a:cs typeface="Courier New" panose="02070309020205020404" pitchFamily="49" charset="0"/>
              </a:rPr>
              <a:t>: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a:t>
            </a:r>
            <a:r>
              <a:rPr lang="sv-SE" sz="1600" dirty="0" smtClean="0">
                <a:latin typeface="Courier New" panose="02070309020205020404" pitchFamily="49" charset="0"/>
                <a:cs typeface="Courier New" panose="02070309020205020404" pitchFamily="49" charset="0"/>
              </a:rPr>
              <a:t>1] </a:t>
            </a:r>
            <a:r>
              <a:rPr lang="sv-SE" sz="1600" dirty="0">
                <a:latin typeface="Courier New" panose="02070309020205020404" pitchFamily="49" charset="0"/>
                <a:cs typeface="Courier New" panose="02070309020205020404" pitchFamily="49" charset="0"/>
              </a:rPr>
              <a:t>: ( {$i&lt;=$n}? INT {$</a:t>
            </a:r>
            <a:r>
              <a:rPr lang="sv-SE" sz="1600" dirty="0" smtClean="0">
                <a:latin typeface="Courier New" panose="02070309020205020404" pitchFamily="49" charset="0"/>
                <a:cs typeface="Courier New" panose="02070309020205020404" pitchFamily="49" charset="0"/>
              </a:rPr>
              <a:t>i</a:t>
            </a:r>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$i + 1} </a:t>
            </a:r>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This works</a:t>
            </a:r>
            <a:endParaRPr lang="en-US" dirty="0"/>
          </a:p>
        </p:txBody>
      </p:sp>
      <p:sp>
        <p:nvSpPr>
          <p:cNvPr id="15" name="TextBox 14"/>
          <p:cNvSpPr txBox="1"/>
          <p:nvPr/>
        </p:nvSpPr>
        <p:spPr>
          <a:xfrm>
            <a:off x="3496236" y="5069541"/>
            <a:ext cx="3662082" cy="369332"/>
          </a:xfrm>
          <a:prstGeom prst="rect">
            <a:avLst/>
          </a:prstGeom>
          <a:noFill/>
        </p:spPr>
        <p:txBody>
          <a:bodyPr wrap="square" rtlCol="0">
            <a:spAutoFit/>
          </a:bodyPr>
          <a:lstStyle/>
          <a:p>
            <a:r>
              <a:rPr lang="en-US" dirty="0" smtClean="0"/>
              <a:t>See python-examples/example04</a:t>
            </a:r>
          </a:p>
        </p:txBody>
      </p:sp>
    </p:spTree>
    <p:extLst>
      <p:ext uri="{BB962C8B-B14F-4D97-AF65-F5344CB8AC3E}">
        <p14:creationId xmlns:p14="http://schemas.microsoft.com/office/powerpoint/2010/main" val="3827341538"/>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54431" y="3913327"/>
            <a:ext cx="1354345" cy="1930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629400" y="3904691"/>
            <a:ext cx="1048871" cy="2017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Actions and semantic predicates are </a:t>
            </a:r>
            <a:r>
              <a:rPr lang="en-US" dirty="0" smtClean="0"/>
              <a:t>Java/Python code</a:t>
            </a:r>
            <a:endParaRPr lang="en-US" dirty="0"/>
          </a:p>
        </p:txBody>
      </p:sp>
      <p:sp>
        <p:nvSpPr>
          <p:cNvPr id="10" name="TextBox 9"/>
          <p:cNvSpPr txBox="1"/>
          <p:nvPr/>
        </p:nvSpPr>
        <p:spPr>
          <a:xfrm>
            <a:off x="763643" y="5175712"/>
            <a:ext cx="10664714" cy="369332"/>
          </a:xfrm>
          <a:prstGeom prst="rect">
            <a:avLst/>
          </a:prstGeom>
          <a:solidFill>
            <a:srgbClr val="FF0000"/>
          </a:solidFill>
          <a:ln>
            <a:noFill/>
          </a:ln>
        </p:spPr>
        <p:txBody>
          <a:bodyPr wrap="none" rtlCol="0">
            <a:spAutoFit/>
          </a:bodyPr>
          <a:lstStyle/>
          <a:p>
            <a:r>
              <a:rPr lang="en-US" b="1" dirty="0" smtClean="0">
                <a:solidFill>
                  <a:schemeClr val="bg1"/>
                </a:solidFill>
              </a:rPr>
              <a:t>Caution: by using actions and/or sematic predicates, you are tying your grammar to a specific target language.</a:t>
            </a:r>
            <a:endParaRPr lang="en-US" b="1" dirty="0">
              <a:solidFill>
                <a:schemeClr val="bg1"/>
              </a:solidFill>
            </a:endParaRPr>
          </a:p>
        </p:txBody>
      </p:sp>
      <p:sp>
        <p:nvSpPr>
          <p:cNvPr id="9" name="TextBox 8"/>
          <p:cNvSpPr txBox="1"/>
          <p:nvPr/>
        </p:nvSpPr>
        <p:spPr>
          <a:xfrm>
            <a:off x="1664756" y="1892202"/>
            <a:ext cx="8971868"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intfile</a:t>
            </a:r>
            <a:r>
              <a:rPr lang="sv-SE" sz="1600" dirty="0">
                <a:latin typeface="Courier New" panose="02070309020205020404" pitchFamily="49" charset="0"/>
                <a:cs typeface="Courier New" panose="02070309020205020404" pitchFamily="49" charset="0"/>
              </a:rPr>
              <a:t>: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a:t>
            </a:r>
            <a:r>
              <a:rPr lang="sv-SE" sz="1600" dirty="0" smtClean="0">
                <a:latin typeface="Courier New" panose="02070309020205020404" pitchFamily="49" charset="0"/>
                <a:cs typeface="Courier New" panose="02070309020205020404" pitchFamily="49" charset="0"/>
              </a:rPr>
              <a:t>1] </a:t>
            </a:r>
            <a:r>
              <a:rPr lang="sv-SE" sz="1600" dirty="0">
                <a:latin typeface="Courier New" panose="02070309020205020404" pitchFamily="49" charset="0"/>
                <a:cs typeface="Courier New" panose="02070309020205020404" pitchFamily="49" charset="0"/>
              </a:rPr>
              <a:t>: ( {$i&lt;=$n}? INT {$</a:t>
            </a:r>
            <a:r>
              <a:rPr lang="sv-SE" sz="1600" dirty="0" smtClean="0">
                <a:latin typeface="Courier New" panose="02070309020205020404" pitchFamily="49" charset="0"/>
                <a:cs typeface="Courier New" panose="02070309020205020404" pitchFamily="49" charset="0"/>
              </a:rPr>
              <a:t>i</a:t>
            </a:r>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$i + 1} </a:t>
            </a:r>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9265417"/>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Acknowlegement</a:t>
            </a:r>
            <a:endParaRPr lang="en-US" dirty="0"/>
          </a:p>
        </p:txBody>
      </p:sp>
      <p:sp>
        <p:nvSpPr>
          <p:cNvPr id="4" name="Content Placeholder 3"/>
          <p:cNvSpPr>
            <a:spLocks noGrp="1"/>
          </p:cNvSpPr>
          <p:nvPr>
            <p:ph idx="1"/>
          </p:nvPr>
        </p:nvSpPr>
        <p:spPr>
          <a:xfrm>
            <a:off x="838200" y="1825625"/>
            <a:ext cx="10515600" cy="648634"/>
          </a:xfrm>
        </p:spPr>
        <p:txBody>
          <a:bodyPr/>
          <a:lstStyle/>
          <a:p>
            <a:pPr marL="0" indent="0">
              <a:buNone/>
            </a:pPr>
            <a:r>
              <a:rPr lang="en-US" dirty="0" smtClean="0"/>
              <a:t>The following examples were created by James Garriss – thanks James!</a:t>
            </a:r>
            <a:endParaRPr lang="en-US" dirty="0"/>
          </a:p>
        </p:txBody>
      </p:sp>
    </p:spTree>
    <p:extLst>
      <p:ext uri="{BB962C8B-B14F-4D97-AF65-F5344CB8AC3E}">
        <p14:creationId xmlns:p14="http://schemas.microsoft.com/office/powerpoint/2010/main" val="2173281208"/>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Problem #2</a:t>
            </a:r>
            <a:endParaRPr lang="en-US" dirty="0"/>
          </a:p>
        </p:txBody>
      </p:sp>
    </p:spTree>
    <p:extLst>
      <p:ext uri="{BB962C8B-B14F-4D97-AF65-F5344CB8AC3E}">
        <p14:creationId xmlns:p14="http://schemas.microsoft.com/office/powerpoint/2010/main" val="254007964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Lexer processes token</a:t>
            </a:r>
            <a:endParaRPr lang="en-US" dirty="0"/>
          </a:p>
        </p:txBody>
      </p:sp>
      <p:sp>
        <p:nvSpPr>
          <p:cNvPr id="3" name="Content Placeholder 2"/>
          <p:cNvSpPr>
            <a:spLocks noGrp="1"/>
          </p:cNvSpPr>
          <p:nvPr>
            <p:ph idx="1"/>
          </p:nvPr>
        </p:nvSpPr>
        <p:spPr/>
        <p:txBody>
          <a:bodyPr/>
          <a:lstStyle/>
          <a:p>
            <a:r>
              <a:rPr lang="en-US" dirty="0" smtClean="0"/>
              <a:t>Problem: design a token rule which removes quotes that wrap strings.</a:t>
            </a:r>
          </a:p>
          <a:p>
            <a:r>
              <a:rPr lang="en-US" dirty="0" smtClean="0"/>
              <a:t>Example: if the input is "John" (with quotes) then the token rule should send to the parser the </a:t>
            </a:r>
            <a:r>
              <a:rPr lang="en-US" dirty="0"/>
              <a:t>token value </a:t>
            </a:r>
            <a:r>
              <a:rPr lang="en-US" dirty="0" smtClean="0"/>
              <a:t>John. If the input is John (no quotes) then the token rule should send to the parser the token value John.</a:t>
            </a:r>
          </a:p>
          <a:p>
            <a:r>
              <a:rPr lang="en-US" dirty="0"/>
              <a:t>The solution is to </a:t>
            </a:r>
            <a:r>
              <a:rPr lang="en-US" dirty="0" smtClean="0"/>
              <a:t>remove the </a:t>
            </a:r>
            <a:r>
              <a:rPr lang="en-US" dirty="0"/>
              <a:t>quotes (if present) while </a:t>
            </a:r>
            <a:r>
              <a:rPr lang="en-US" dirty="0" err="1"/>
              <a:t>lexing</a:t>
            </a:r>
            <a:r>
              <a:rPr lang="en-US" dirty="0"/>
              <a:t> the </a:t>
            </a:r>
            <a:r>
              <a:rPr lang="en-US" dirty="0" smtClean="0"/>
              <a:t>input using the </a:t>
            </a:r>
            <a:r>
              <a:rPr lang="en-US" dirty="0" err="1" smtClean="0"/>
              <a:t>getText</a:t>
            </a:r>
            <a:r>
              <a:rPr lang="en-US" dirty="0" smtClean="0"/>
              <a:t>/</a:t>
            </a:r>
            <a:r>
              <a:rPr lang="en-US" dirty="0" err="1" smtClean="0"/>
              <a:t>setText</a:t>
            </a:r>
            <a:r>
              <a:rPr lang="en-US" dirty="0" smtClean="0"/>
              <a:t> methods (Java) or </a:t>
            </a:r>
            <a:r>
              <a:rPr lang="en-US" dirty="0" err="1" smtClean="0"/>
              <a:t>self.text</a:t>
            </a:r>
            <a:r>
              <a:rPr lang="en-US" dirty="0" smtClean="0"/>
              <a:t> (Python).</a:t>
            </a:r>
            <a:endParaRPr lang="en-US" dirty="0"/>
          </a:p>
          <a:p>
            <a:endParaRPr lang="en-US" dirty="0"/>
          </a:p>
        </p:txBody>
      </p:sp>
    </p:spTree>
    <p:extLst>
      <p:ext uri="{BB962C8B-B14F-4D97-AF65-F5344CB8AC3E}">
        <p14:creationId xmlns:p14="http://schemas.microsoft.com/office/powerpoint/2010/main" val="2505495364"/>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Here's the parse tree we want</a:t>
            </a:r>
            <a:endParaRPr lang="en-US" dirty="0"/>
          </a:p>
        </p:txBody>
      </p:sp>
      <p:pic>
        <p:nvPicPr>
          <p:cNvPr id="5" name="Picture 4"/>
          <p:cNvPicPr>
            <a:picLocks noChangeAspect="1"/>
          </p:cNvPicPr>
          <p:nvPr/>
        </p:nvPicPr>
        <p:blipFill rotWithShape="1">
          <a:blip r:embed="rId2"/>
          <a:srcRect l="34667" t="5200" r="22444" b="70800"/>
          <a:stretch/>
        </p:blipFill>
        <p:spPr>
          <a:xfrm>
            <a:off x="2755899" y="2844800"/>
            <a:ext cx="4943853" cy="2305424"/>
          </a:xfrm>
          <a:prstGeom prst="rect">
            <a:avLst/>
          </a:prstGeom>
        </p:spPr>
      </p:pic>
      <p:sp>
        <p:nvSpPr>
          <p:cNvPr id="6" name="TextBox 5"/>
          <p:cNvSpPr txBox="1"/>
          <p:nvPr/>
        </p:nvSpPr>
        <p:spPr>
          <a:xfrm>
            <a:off x="2755899" y="2070100"/>
            <a:ext cx="2204321" cy="646331"/>
          </a:xfrm>
          <a:prstGeom prst="rect">
            <a:avLst/>
          </a:prstGeom>
          <a:solidFill>
            <a:schemeClr val="bg1"/>
          </a:solidFill>
          <a:ln>
            <a:solidFill>
              <a:schemeClr val="bg1">
                <a:lumMod val="65000"/>
              </a:schemeClr>
            </a:solidFill>
          </a:ln>
        </p:spPr>
        <p:txBody>
          <a:bodyPr wrap="none" rtlCol="0">
            <a:spAutoFit/>
          </a:bodyPr>
          <a:lstStyle/>
          <a:p>
            <a:r>
              <a:rPr lang="en-US" u="sng" dirty="0" smtClean="0"/>
              <a:t>Input</a:t>
            </a:r>
            <a:r>
              <a:rPr lang="en-US" dirty="0" smtClean="0"/>
              <a:t>:</a:t>
            </a:r>
          </a:p>
          <a:p>
            <a:r>
              <a:rPr lang="en-US" dirty="0" smtClean="0"/>
              <a:t>{ </a:t>
            </a:r>
            <a:r>
              <a:rPr lang="en-US" dirty="0" err="1" smtClean="0"/>
              <a:t>firstName</a:t>
            </a:r>
            <a:r>
              <a:rPr lang="en-US" dirty="0" smtClean="0"/>
              <a:t> = "John" }</a:t>
            </a:r>
            <a:endParaRPr lang="en-US" dirty="0"/>
          </a:p>
        </p:txBody>
      </p:sp>
    </p:spTree>
    <p:extLst>
      <p:ext uri="{BB962C8B-B14F-4D97-AF65-F5344CB8AC3E}">
        <p14:creationId xmlns:p14="http://schemas.microsoft.com/office/powerpoint/2010/main" val="637207640"/>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79642" y="4826454"/>
            <a:ext cx="3011337" cy="369332"/>
          </a:xfrm>
          <a:prstGeom prst="rect">
            <a:avLst/>
          </a:prstGeom>
          <a:noFill/>
        </p:spPr>
        <p:txBody>
          <a:bodyPr wrap="none" rtlCol="0">
            <a:spAutoFit/>
          </a:bodyPr>
          <a:lstStyle/>
          <a:p>
            <a:r>
              <a:rPr lang="en-US" dirty="0" smtClean="0"/>
              <a:t>See java-examples/example40</a:t>
            </a:r>
            <a:endParaRPr lang="en-US" dirty="0"/>
          </a:p>
        </p:txBody>
      </p:sp>
      <p:sp>
        <p:nvSpPr>
          <p:cNvPr id="8" name="TextBox 7"/>
          <p:cNvSpPr txBox="1"/>
          <p:nvPr/>
        </p:nvSpPr>
        <p:spPr>
          <a:xfrm>
            <a:off x="1893356" y="1792931"/>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memberNamePair : LCurly member EQ name RCurly EOF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member : UnquotedString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name : (UnquotedString | QuotedString) ;</a:t>
            </a:r>
            <a:endParaRPr lang="en-US" sz="16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7500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1782" y="3238079"/>
            <a:ext cx="5988178" cy="3119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71782" y="2398806"/>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247649" cy="369332"/>
          </a:xfrm>
          <a:prstGeom prst="rect">
            <a:avLst/>
          </a:prstGeom>
          <a:noFill/>
        </p:spPr>
        <p:txBody>
          <a:bodyPr wrap="none" rtlCol="0">
            <a:spAutoFit/>
          </a:bodyPr>
          <a:lstStyle/>
          <a:p>
            <a:r>
              <a:rPr lang="en-US" dirty="0" smtClean="0"/>
              <a:t>MyLexer.g4</a:t>
            </a:r>
            <a:endParaRPr lang="en-US" dirty="0"/>
          </a:p>
        </p:txBody>
      </p:sp>
      <p:cxnSp>
        <p:nvCxnSpPr>
          <p:cNvPr id="8" name="Straight Arrow Connector 7"/>
          <p:cNvCxnSpPr/>
          <p:nvPr/>
        </p:nvCxnSpPr>
        <p:spPr>
          <a:xfrm flipH="1">
            <a:off x="7659960" y="337255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74361" y="3180690"/>
            <a:ext cx="3487652" cy="923330"/>
          </a:xfrm>
          <a:prstGeom prst="rect">
            <a:avLst/>
          </a:prstGeom>
          <a:noFill/>
        </p:spPr>
        <p:txBody>
          <a:bodyPr wrap="square" rtlCol="0">
            <a:spAutoFit/>
          </a:bodyPr>
          <a:lstStyle/>
          <a:p>
            <a:r>
              <a:rPr lang="en-US" dirty="0" smtClean="0"/>
              <a:t>Any string in the input that matches this regular expression is to be treated as an ID.</a:t>
            </a:r>
            <a:endParaRPr lang="en-US" dirty="0"/>
          </a:p>
        </p:txBody>
      </p:sp>
    </p:spTree>
    <p:extLst>
      <p:ext uri="{BB962C8B-B14F-4D97-AF65-F5344CB8AC3E}">
        <p14:creationId xmlns:p14="http://schemas.microsoft.com/office/powerpoint/2010/main" val="3961173597"/>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25388" y="1026448"/>
            <a:ext cx="9345706" cy="4524315"/>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lexer grammar MyLexer;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LCurly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RCurly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EQ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UnquotedString : [a-zA-Z]+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QuotedString : '"' UnquotedString '"' </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String </a:t>
            </a:r>
            <a:r>
              <a:rPr lang="sv-SE" sz="1600" dirty="0">
                <a:latin typeface="Courier New" panose="02070309020205020404" pitchFamily="49" charset="0"/>
                <a:cs typeface="Courier New" panose="02070309020205020404" pitchFamily="49" charset="0"/>
              </a:rPr>
              <a:t>theString = getText(); </a:t>
            </a:r>
            <a:endParaRPr lang="sv-SE" sz="1600" dirty="0" smtClean="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int </a:t>
            </a:r>
            <a:r>
              <a:rPr lang="sv-SE" sz="1600" dirty="0">
                <a:latin typeface="Courier New" panose="02070309020205020404" pitchFamily="49" charset="0"/>
                <a:cs typeface="Courier New" panose="02070309020205020404" pitchFamily="49" charset="0"/>
              </a:rPr>
              <a:t>firstLetter = 1;</a:t>
            </a:r>
          </a:p>
          <a:p>
            <a:pPr defTabSz="820738"/>
            <a:r>
              <a:rPr lang="sv-SE" sz="1600" dirty="0">
                <a:latin typeface="Courier New" panose="02070309020205020404" pitchFamily="49" charset="0"/>
                <a:cs typeface="Courier New" panose="02070309020205020404" pitchFamily="49" charset="0"/>
              </a:rPr>
              <a:t>       int lastLetter = theString.length() - 1</a:t>
            </a:r>
            <a:r>
              <a:rPr lang="sv-SE" sz="1600" dirty="0" smtClean="0">
                <a:latin typeface="Courier New" panose="02070309020205020404" pitchFamily="49" charset="0"/>
                <a:cs typeface="Courier New" panose="02070309020205020404" pitchFamily="49" charset="0"/>
              </a:rPr>
              <a:t>;</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String theNewString = theString.substring(firstLetter, </a:t>
            </a:r>
            <a:r>
              <a:rPr lang="sv-SE" sz="1600" dirty="0" smtClean="0">
                <a:latin typeface="Courier New" panose="02070309020205020404" pitchFamily="49" charset="0"/>
                <a:cs typeface="Courier New" panose="02070309020205020404" pitchFamily="49" charset="0"/>
              </a:rPr>
              <a:t>lastLetter);</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setText(theNewString); </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WS  : [ \t\r\n]+ -&gt; skip ;</a:t>
            </a:r>
            <a:endParaRPr lang="en-US" sz="16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3219199"/>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25387" y="1026448"/>
            <a:ext cx="9278471" cy="4524315"/>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lexer grammar MyLexer;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LCurly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RCurly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EQ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UnquotedString : [a-zA-Z]+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QuotedString : '"' UnquotedString '"' </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String </a:t>
            </a:r>
            <a:r>
              <a:rPr lang="sv-SE" sz="1600" dirty="0">
                <a:latin typeface="Courier New" panose="02070309020205020404" pitchFamily="49" charset="0"/>
                <a:cs typeface="Courier New" panose="02070309020205020404" pitchFamily="49" charset="0"/>
              </a:rPr>
              <a:t>theString = getText(); </a:t>
            </a:r>
            <a:endParaRPr lang="sv-SE" sz="1600" dirty="0" smtClean="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int </a:t>
            </a:r>
            <a:r>
              <a:rPr lang="sv-SE" sz="1600" dirty="0">
                <a:latin typeface="Courier New" panose="02070309020205020404" pitchFamily="49" charset="0"/>
                <a:cs typeface="Courier New" panose="02070309020205020404" pitchFamily="49" charset="0"/>
              </a:rPr>
              <a:t>firstLetter = 1;</a:t>
            </a:r>
          </a:p>
          <a:p>
            <a:pPr defTabSz="820738"/>
            <a:r>
              <a:rPr lang="sv-SE" sz="1600" dirty="0">
                <a:latin typeface="Courier New" panose="02070309020205020404" pitchFamily="49" charset="0"/>
                <a:cs typeface="Courier New" panose="02070309020205020404" pitchFamily="49" charset="0"/>
              </a:rPr>
              <a:t>       int lastLetter = theString.length() - 1</a:t>
            </a:r>
            <a:r>
              <a:rPr lang="sv-SE" sz="1600" dirty="0" smtClean="0">
                <a:latin typeface="Courier New" panose="02070309020205020404" pitchFamily="49" charset="0"/>
                <a:cs typeface="Courier New" panose="02070309020205020404" pitchFamily="49" charset="0"/>
              </a:rPr>
              <a:t>;</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String theNewString = theString.substring(firstLetter, </a:t>
            </a:r>
            <a:r>
              <a:rPr lang="sv-SE" sz="1600" dirty="0" smtClean="0">
                <a:latin typeface="Courier New" panose="02070309020205020404" pitchFamily="49" charset="0"/>
                <a:cs typeface="Courier New" panose="02070309020205020404" pitchFamily="49" charset="0"/>
              </a:rPr>
              <a:t>lastLetter);</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setText(theNewString); </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WS  : [ \t\r\n]+ -&gt; skip ;</a:t>
            </a:r>
            <a:endParaRPr lang="en-US" sz="1600" i="1" dirty="0" smtClean="0">
              <a:latin typeface="Courier New" panose="02070309020205020404" pitchFamily="49" charset="0"/>
              <a:cs typeface="Courier New" panose="02070309020205020404" pitchFamily="49" charset="0"/>
            </a:endParaRPr>
          </a:p>
        </p:txBody>
      </p:sp>
      <p:sp>
        <p:nvSpPr>
          <p:cNvPr id="2" name="Left Brace 1"/>
          <p:cNvSpPr/>
          <p:nvPr/>
        </p:nvSpPr>
        <p:spPr>
          <a:xfrm>
            <a:off x="1828800" y="3307976"/>
            <a:ext cx="336176"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67235" y="3659858"/>
            <a:ext cx="1667435" cy="923330"/>
          </a:xfrm>
          <a:prstGeom prst="rect">
            <a:avLst/>
          </a:prstGeom>
          <a:solidFill>
            <a:schemeClr val="accent2">
              <a:lumMod val="40000"/>
              <a:lumOff val="60000"/>
            </a:schemeClr>
          </a:solidFill>
        </p:spPr>
        <p:txBody>
          <a:bodyPr wrap="square">
            <a:spAutoFit/>
          </a:bodyPr>
          <a:lstStyle/>
          <a:p>
            <a:r>
              <a:rPr lang="en-US" dirty="0"/>
              <a:t>An action in the token rule</a:t>
            </a:r>
          </a:p>
          <a:p>
            <a:r>
              <a:rPr lang="en-US" dirty="0"/>
              <a:t>(Java code)</a:t>
            </a:r>
          </a:p>
        </p:txBody>
      </p:sp>
    </p:spTree>
    <p:extLst>
      <p:ext uri="{BB962C8B-B14F-4D97-AF65-F5344CB8AC3E}">
        <p14:creationId xmlns:p14="http://schemas.microsoft.com/office/powerpoint/2010/main" val="4143115667"/>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2682" y="3496235"/>
            <a:ext cx="1129553" cy="28238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25387" y="1026448"/>
            <a:ext cx="9332259" cy="4524315"/>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lexer grammar MyLexer;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LCurly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RCurly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EQ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UnquotedString : [a-zA-Z]+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QuotedString : '"' UnquotedString '"' </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String </a:t>
            </a:r>
            <a:r>
              <a:rPr lang="sv-SE" sz="1600" dirty="0">
                <a:latin typeface="Courier New" panose="02070309020205020404" pitchFamily="49" charset="0"/>
                <a:cs typeface="Courier New" panose="02070309020205020404" pitchFamily="49" charset="0"/>
              </a:rPr>
              <a:t>theString = getText(); </a:t>
            </a:r>
            <a:endParaRPr lang="sv-SE" sz="1600" dirty="0" smtClean="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int </a:t>
            </a:r>
            <a:r>
              <a:rPr lang="sv-SE" sz="1600" dirty="0">
                <a:latin typeface="Courier New" panose="02070309020205020404" pitchFamily="49" charset="0"/>
                <a:cs typeface="Courier New" panose="02070309020205020404" pitchFamily="49" charset="0"/>
              </a:rPr>
              <a:t>firstLetter = 1;</a:t>
            </a:r>
          </a:p>
          <a:p>
            <a:pPr defTabSz="820738"/>
            <a:r>
              <a:rPr lang="sv-SE" sz="1600" dirty="0">
                <a:latin typeface="Courier New" panose="02070309020205020404" pitchFamily="49" charset="0"/>
                <a:cs typeface="Courier New" panose="02070309020205020404" pitchFamily="49" charset="0"/>
              </a:rPr>
              <a:t>       int lastLetter = theString.length() - 1</a:t>
            </a:r>
            <a:r>
              <a:rPr lang="sv-SE" sz="1600" dirty="0" smtClean="0">
                <a:latin typeface="Courier New" panose="02070309020205020404" pitchFamily="49" charset="0"/>
                <a:cs typeface="Courier New" panose="02070309020205020404" pitchFamily="49" charset="0"/>
              </a:rPr>
              <a:t>;</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String theNewString = theString.substring(firstLetter, </a:t>
            </a:r>
            <a:r>
              <a:rPr lang="sv-SE" sz="1600" dirty="0" smtClean="0">
                <a:latin typeface="Courier New" panose="02070309020205020404" pitchFamily="49" charset="0"/>
                <a:cs typeface="Courier New" panose="02070309020205020404" pitchFamily="49" charset="0"/>
              </a:rPr>
              <a:t>lastLetter);</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setText(theNewString); </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WS  : [ \t\r\n]+ -&gt; skip ;</a:t>
            </a:r>
            <a:endParaRPr lang="en-US" sz="1600" i="1" dirty="0" smtClean="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a:off x="5580529" y="2541494"/>
            <a:ext cx="860612" cy="954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306671" y="2138082"/>
            <a:ext cx="1680332" cy="369332"/>
          </a:xfrm>
          <a:prstGeom prst="rect">
            <a:avLst/>
          </a:prstGeom>
          <a:solidFill>
            <a:schemeClr val="accent2">
              <a:lumMod val="40000"/>
              <a:lumOff val="60000"/>
            </a:schemeClr>
          </a:solidFill>
        </p:spPr>
        <p:txBody>
          <a:bodyPr wrap="none" rtlCol="0">
            <a:spAutoFit/>
          </a:bodyPr>
          <a:lstStyle/>
          <a:p>
            <a:r>
              <a:rPr lang="en-US" dirty="0" smtClean="0"/>
              <a:t>This gets "John"</a:t>
            </a:r>
            <a:endParaRPr lang="en-US" dirty="0"/>
          </a:p>
        </p:txBody>
      </p:sp>
    </p:spTree>
    <p:extLst>
      <p:ext uri="{BB962C8B-B14F-4D97-AF65-F5344CB8AC3E}">
        <p14:creationId xmlns:p14="http://schemas.microsoft.com/office/powerpoint/2010/main" val="1116722144"/>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5751" y="4241109"/>
            <a:ext cx="5405719" cy="25020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25387" y="1026448"/>
            <a:ext cx="9359153" cy="4524315"/>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lexer grammar MyLexer;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LCurly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RCurly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EQ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UnquotedString : [a-zA-Z]+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QuotedString : '"' UnquotedString '"' </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String </a:t>
            </a:r>
            <a:r>
              <a:rPr lang="sv-SE" sz="1600" dirty="0">
                <a:latin typeface="Courier New" panose="02070309020205020404" pitchFamily="49" charset="0"/>
                <a:cs typeface="Courier New" panose="02070309020205020404" pitchFamily="49" charset="0"/>
              </a:rPr>
              <a:t>theString = getText(); </a:t>
            </a:r>
            <a:endParaRPr lang="sv-SE" sz="1600" dirty="0" smtClean="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int </a:t>
            </a:r>
            <a:r>
              <a:rPr lang="sv-SE" sz="1600" dirty="0">
                <a:latin typeface="Courier New" panose="02070309020205020404" pitchFamily="49" charset="0"/>
                <a:cs typeface="Courier New" panose="02070309020205020404" pitchFamily="49" charset="0"/>
              </a:rPr>
              <a:t>firstLetter = 1;</a:t>
            </a:r>
          </a:p>
          <a:p>
            <a:pPr defTabSz="820738"/>
            <a:r>
              <a:rPr lang="sv-SE" sz="1600" dirty="0">
                <a:latin typeface="Courier New" panose="02070309020205020404" pitchFamily="49" charset="0"/>
                <a:cs typeface="Courier New" panose="02070309020205020404" pitchFamily="49" charset="0"/>
              </a:rPr>
              <a:t>       int lastLetter = theString.length() - 1</a:t>
            </a:r>
            <a:r>
              <a:rPr lang="sv-SE" sz="1600" dirty="0" smtClean="0">
                <a:latin typeface="Courier New" panose="02070309020205020404" pitchFamily="49" charset="0"/>
                <a:cs typeface="Courier New" panose="02070309020205020404" pitchFamily="49" charset="0"/>
              </a:rPr>
              <a:t>;</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String theNewString = theString.substring(firstLetter, </a:t>
            </a:r>
            <a:r>
              <a:rPr lang="sv-SE" sz="1600" dirty="0" smtClean="0">
                <a:latin typeface="Courier New" panose="02070309020205020404" pitchFamily="49" charset="0"/>
                <a:cs typeface="Courier New" panose="02070309020205020404" pitchFamily="49" charset="0"/>
              </a:rPr>
              <a:t>lastLetter);</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setText(theNewString); </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WS  : [ \t\r\n]+ -&gt; skip ;</a:t>
            </a:r>
            <a:endParaRPr lang="en-US" sz="1600" i="1" dirty="0" smtClean="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a:off x="7342094" y="2662518"/>
            <a:ext cx="0" cy="1578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78305" y="2264447"/>
            <a:ext cx="3327578" cy="369332"/>
          </a:xfrm>
          <a:prstGeom prst="rect">
            <a:avLst/>
          </a:prstGeom>
          <a:solidFill>
            <a:schemeClr val="accent2">
              <a:lumMod val="40000"/>
              <a:lumOff val="60000"/>
            </a:schemeClr>
          </a:solidFill>
        </p:spPr>
        <p:txBody>
          <a:bodyPr wrap="none" rtlCol="0">
            <a:spAutoFit/>
          </a:bodyPr>
          <a:lstStyle/>
          <a:p>
            <a:r>
              <a:rPr lang="sv-SE" dirty="0">
                <a:cs typeface="Courier New" panose="02070309020205020404" pitchFamily="49" charset="0"/>
              </a:rPr>
              <a:t>Extract the text within the quotes</a:t>
            </a:r>
            <a:endParaRPr lang="en-US" dirty="0"/>
          </a:p>
        </p:txBody>
      </p:sp>
    </p:spTree>
    <p:extLst>
      <p:ext uri="{BB962C8B-B14F-4D97-AF65-F5344CB8AC3E}">
        <p14:creationId xmlns:p14="http://schemas.microsoft.com/office/powerpoint/2010/main" val="3602814639"/>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6340" y="4520623"/>
            <a:ext cx="2608731" cy="22619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25388" y="1026448"/>
            <a:ext cx="9265024" cy="4524315"/>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lexer grammar MyLexer;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LCurly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RCurly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EQ :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UnquotedString : [a-zA-Z]+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QuotedString : '"' UnquotedString '"' </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String </a:t>
            </a:r>
            <a:r>
              <a:rPr lang="sv-SE" sz="1600" dirty="0">
                <a:latin typeface="Courier New" panose="02070309020205020404" pitchFamily="49" charset="0"/>
                <a:cs typeface="Courier New" panose="02070309020205020404" pitchFamily="49" charset="0"/>
              </a:rPr>
              <a:t>theString = getText(); </a:t>
            </a:r>
            <a:endParaRPr lang="sv-SE" sz="1600" dirty="0" smtClean="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int </a:t>
            </a:r>
            <a:r>
              <a:rPr lang="sv-SE" sz="1600" dirty="0">
                <a:latin typeface="Courier New" panose="02070309020205020404" pitchFamily="49" charset="0"/>
                <a:cs typeface="Courier New" panose="02070309020205020404" pitchFamily="49" charset="0"/>
              </a:rPr>
              <a:t>firstLetter = 1;</a:t>
            </a:r>
          </a:p>
          <a:p>
            <a:pPr defTabSz="820738"/>
            <a:r>
              <a:rPr lang="sv-SE" sz="1600" dirty="0">
                <a:latin typeface="Courier New" panose="02070309020205020404" pitchFamily="49" charset="0"/>
                <a:cs typeface="Courier New" panose="02070309020205020404" pitchFamily="49" charset="0"/>
              </a:rPr>
              <a:t>       int lastLetter = theString.length() - 1</a:t>
            </a:r>
            <a:r>
              <a:rPr lang="sv-SE" sz="1600" dirty="0" smtClean="0">
                <a:latin typeface="Courier New" panose="02070309020205020404" pitchFamily="49" charset="0"/>
                <a:cs typeface="Courier New" panose="02070309020205020404" pitchFamily="49" charset="0"/>
              </a:rPr>
              <a:t>;</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String theNewString = theString.substring(firstLetter, </a:t>
            </a:r>
            <a:r>
              <a:rPr lang="sv-SE" sz="1600" dirty="0" smtClean="0">
                <a:latin typeface="Courier New" panose="02070309020205020404" pitchFamily="49" charset="0"/>
                <a:cs typeface="Courier New" panose="02070309020205020404" pitchFamily="49" charset="0"/>
              </a:rPr>
              <a:t>lastLetter);</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setText(theNewString); </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WS  : [ \t\r\n]+ -&gt; skip ;</a:t>
            </a:r>
            <a:endParaRPr lang="en-US" sz="1600" i="1" dirty="0" smtClean="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a:off x="3980329" y="2633779"/>
            <a:ext cx="2286000" cy="1886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78305" y="2264447"/>
            <a:ext cx="4244239" cy="369332"/>
          </a:xfrm>
          <a:prstGeom prst="rect">
            <a:avLst/>
          </a:prstGeom>
          <a:solidFill>
            <a:schemeClr val="accent2">
              <a:lumMod val="40000"/>
              <a:lumOff val="60000"/>
            </a:schemeClr>
          </a:solidFill>
        </p:spPr>
        <p:txBody>
          <a:bodyPr wrap="none" rtlCol="0">
            <a:spAutoFit/>
          </a:bodyPr>
          <a:lstStyle/>
          <a:p>
            <a:r>
              <a:rPr lang="sv-SE" dirty="0" smtClean="0">
                <a:cs typeface="Courier New" panose="02070309020205020404" pitchFamily="49" charset="0"/>
              </a:rPr>
              <a:t>Set the token value to be sent to the parser</a:t>
            </a:r>
            <a:endParaRPr lang="en-US" dirty="0"/>
          </a:p>
        </p:txBody>
      </p:sp>
    </p:spTree>
    <p:extLst>
      <p:ext uri="{BB962C8B-B14F-4D97-AF65-F5344CB8AC3E}">
        <p14:creationId xmlns:p14="http://schemas.microsoft.com/office/powerpoint/2010/main" val="2646064610"/>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654533" y="4365783"/>
            <a:ext cx="887641" cy="17714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326340" y="5327797"/>
            <a:ext cx="887641" cy="17714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252882" y="5038781"/>
            <a:ext cx="4052199" cy="27728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326341" y="5083286"/>
            <a:ext cx="779930" cy="20202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26341" y="4836218"/>
            <a:ext cx="43030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26341" y="4603371"/>
            <a:ext cx="43030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26341" y="4356842"/>
            <a:ext cx="779930"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17290" y="5316064"/>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305081" y="5096429"/>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13652" y="4849900"/>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5251" y="4603371"/>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73422" y="4356842"/>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Python version</a:t>
            </a:r>
            <a:endParaRPr lang="en-US" dirty="0"/>
          </a:p>
        </p:txBody>
      </p:sp>
      <p:sp>
        <p:nvSpPr>
          <p:cNvPr id="3" name="TextBox 2"/>
          <p:cNvSpPr txBox="1"/>
          <p:nvPr/>
        </p:nvSpPr>
        <p:spPr>
          <a:xfrm>
            <a:off x="1411940" y="1833272"/>
            <a:ext cx="9332259" cy="4524315"/>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lexer grammar MyLexer;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LCurly : '{' ;</a:t>
            </a:r>
          </a:p>
          <a:p>
            <a:pPr defTabSz="820738"/>
            <a:r>
              <a:rPr lang="sv-SE" sz="1600" dirty="0">
                <a:latin typeface="Courier New" panose="02070309020205020404" pitchFamily="49" charset="0"/>
                <a:cs typeface="Courier New" panose="02070309020205020404" pitchFamily="49" charset="0"/>
              </a:rPr>
              <a:t>RCurly : '}' ;</a:t>
            </a:r>
          </a:p>
          <a:p>
            <a:pPr defTabSz="820738"/>
            <a:r>
              <a:rPr lang="sv-SE" sz="1600" dirty="0">
                <a:latin typeface="Courier New" panose="02070309020205020404" pitchFamily="49" charset="0"/>
                <a:cs typeface="Courier New" panose="02070309020205020404" pitchFamily="49" charset="0"/>
              </a:rPr>
              <a:t>EQ :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UnquotedString : [a-zA-Z]+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QuotedString : '"' UnquotedString '"'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String theString = getText(); </a:t>
            </a:r>
          </a:p>
          <a:p>
            <a:pPr defTabSz="820738"/>
            <a:r>
              <a:rPr lang="sv-SE" sz="1600" dirty="0">
                <a:latin typeface="Courier New" panose="02070309020205020404" pitchFamily="49" charset="0"/>
                <a:cs typeface="Courier New" panose="02070309020205020404" pitchFamily="49" charset="0"/>
              </a:rPr>
              <a:t>       int firstLetter = 1;</a:t>
            </a:r>
          </a:p>
          <a:p>
            <a:pPr defTabSz="820738"/>
            <a:r>
              <a:rPr lang="sv-SE" sz="1600" dirty="0">
                <a:latin typeface="Courier New" panose="02070309020205020404" pitchFamily="49" charset="0"/>
                <a:cs typeface="Courier New" panose="02070309020205020404" pitchFamily="49" charset="0"/>
              </a:rPr>
              <a:t>       int lastLetter = theString.length() - 1;</a:t>
            </a:r>
          </a:p>
          <a:p>
            <a:pPr defTabSz="820738"/>
            <a:r>
              <a:rPr lang="sv-SE" sz="1600" dirty="0">
                <a:latin typeface="Courier New" panose="02070309020205020404" pitchFamily="49" charset="0"/>
                <a:cs typeface="Courier New" panose="02070309020205020404" pitchFamily="49" charset="0"/>
              </a:rPr>
              <a:t>       String theNewString = theString.substring(firstLetter, </a:t>
            </a:r>
            <a:r>
              <a:rPr lang="sv-SE" sz="1600" dirty="0" smtClean="0">
                <a:latin typeface="Courier New" panose="02070309020205020404" pitchFamily="49" charset="0"/>
                <a:cs typeface="Courier New" panose="02070309020205020404" pitchFamily="49" charset="0"/>
              </a:rPr>
              <a:t>lastLetter);</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setText(theNewString); </a:t>
            </a:r>
          </a:p>
          <a:p>
            <a:pPr defTabSz="820738"/>
            <a:r>
              <a:rPr lang="sv-SE" sz="1600" dirty="0">
                <a:latin typeface="Courier New" panose="02070309020205020404" pitchFamily="49" charset="0"/>
                <a:cs typeface="Courier New" panose="02070309020205020404" pitchFamily="49" charset="0"/>
              </a:rPr>
              <a:t>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WS  : [ \t\r\n]+ -&gt; skip ;</a:t>
            </a:r>
            <a:endParaRPr lang="en-US" sz="1600" i="1" dirty="0">
              <a:latin typeface="Courier New" panose="02070309020205020404" pitchFamily="49" charset="0"/>
              <a:cs typeface="Courier New" panose="02070309020205020404" pitchFamily="49" charset="0"/>
            </a:endParaRPr>
          </a:p>
        </p:txBody>
      </p:sp>
      <p:cxnSp>
        <p:nvCxnSpPr>
          <p:cNvPr id="16" name="Straight Arrow Connector 15"/>
          <p:cNvCxnSpPr/>
          <p:nvPr/>
        </p:nvCxnSpPr>
        <p:spPr>
          <a:xfrm flipH="1">
            <a:off x="5903248" y="3980329"/>
            <a:ext cx="847176" cy="470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805077" y="4004887"/>
            <a:ext cx="1955397" cy="68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760474" y="4004887"/>
            <a:ext cx="418091" cy="831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080204" y="4004887"/>
            <a:ext cx="1670220" cy="12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8240" y="3610997"/>
            <a:ext cx="1339919" cy="369332"/>
          </a:xfrm>
          <a:prstGeom prst="rect">
            <a:avLst/>
          </a:prstGeom>
          <a:solidFill>
            <a:srgbClr val="FFFF00"/>
          </a:solidFill>
        </p:spPr>
        <p:txBody>
          <a:bodyPr wrap="none" rtlCol="0">
            <a:spAutoFit/>
          </a:bodyPr>
          <a:lstStyle/>
          <a:p>
            <a:r>
              <a:rPr lang="en-US" dirty="0" smtClean="0"/>
              <a:t>delete types</a:t>
            </a:r>
            <a:endParaRPr lang="en-US" dirty="0"/>
          </a:p>
        </p:txBody>
      </p:sp>
      <p:cxnSp>
        <p:nvCxnSpPr>
          <p:cNvPr id="25" name="Straight Arrow Connector 24"/>
          <p:cNvCxnSpPr/>
          <p:nvPr/>
        </p:nvCxnSpPr>
        <p:spPr>
          <a:xfrm>
            <a:off x="1519518" y="3820221"/>
            <a:ext cx="806823" cy="600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3"/>
          </p:cNvCxnSpPr>
          <p:nvPr/>
        </p:nvCxnSpPr>
        <p:spPr>
          <a:xfrm>
            <a:off x="1508159" y="3795663"/>
            <a:ext cx="818182" cy="841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3"/>
          </p:cNvCxnSpPr>
          <p:nvPr/>
        </p:nvCxnSpPr>
        <p:spPr>
          <a:xfrm>
            <a:off x="1508159" y="3795663"/>
            <a:ext cx="818182" cy="1111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08159" y="3795663"/>
            <a:ext cx="818182" cy="138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760474" y="4004887"/>
            <a:ext cx="3544607" cy="1078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750424" y="5316064"/>
            <a:ext cx="121023" cy="358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836565" y="5685446"/>
            <a:ext cx="1815818" cy="369332"/>
          </a:xfrm>
          <a:prstGeom prst="rect">
            <a:avLst/>
          </a:prstGeom>
          <a:solidFill>
            <a:srgbClr val="FFFF00"/>
          </a:solidFill>
        </p:spPr>
        <p:txBody>
          <a:bodyPr wrap="none" rtlCol="0">
            <a:spAutoFit/>
          </a:bodyPr>
          <a:lstStyle/>
          <a:p>
            <a:r>
              <a:rPr lang="en-US" dirty="0" smtClean="0"/>
              <a:t>use Python splice</a:t>
            </a:r>
            <a:endParaRPr lang="en-US" dirty="0"/>
          </a:p>
        </p:txBody>
      </p:sp>
      <p:sp>
        <p:nvSpPr>
          <p:cNvPr id="41" name="TextBox 40"/>
          <p:cNvSpPr txBox="1"/>
          <p:nvPr/>
        </p:nvSpPr>
        <p:spPr>
          <a:xfrm>
            <a:off x="6139282" y="3618757"/>
            <a:ext cx="1948739" cy="369332"/>
          </a:xfrm>
          <a:prstGeom prst="rect">
            <a:avLst/>
          </a:prstGeom>
          <a:solidFill>
            <a:srgbClr val="FFFF00"/>
          </a:solidFill>
        </p:spPr>
        <p:txBody>
          <a:bodyPr wrap="none" rtlCol="0">
            <a:spAutoFit/>
          </a:bodyPr>
          <a:lstStyle/>
          <a:p>
            <a:r>
              <a:rPr lang="en-US" dirty="0" smtClean="0"/>
              <a:t>delete semi-colons</a:t>
            </a:r>
            <a:endParaRPr lang="en-US" dirty="0"/>
          </a:p>
        </p:txBody>
      </p:sp>
      <p:sp>
        <p:nvSpPr>
          <p:cNvPr id="30" name="TextBox 29"/>
          <p:cNvSpPr txBox="1"/>
          <p:nvPr/>
        </p:nvSpPr>
        <p:spPr>
          <a:xfrm>
            <a:off x="3427028" y="5685446"/>
            <a:ext cx="875753" cy="369332"/>
          </a:xfrm>
          <a:prstGeom prst="rect">
            <a:avLst/>
          </a:prstGeom>
          <a:solidFill>
            <a:srgbClr val="FFFF00"/>
          </a:solidFill>
        </p:spPr>
        <p:txBody>
          <a:bodyPr wrap="none" rtlCol="0">
            <a:spAutoFit/>
          </a:bodyPr>
          <a:lstStyle/>
          <a:p>
            <a:r>
              <a:rPr lang="en-US" dirty="0" smtClean="0"/>
              <a:t>replace</a:t>
            </a:r>
            <a:endParaRPr lang="en-US" dirty="0"/>
          </a:p>
        </p:txBody>
      </p:sp>
      <p:cxnSp>
        <p:nvCxnSpPr>
          <p:cNvPr id="14" name="Straight Arrow Connector 13"/>
          <p:cNvCxnSpPr/>
          <p:nvPr/>
        </p:nvCxnSpPr>
        <p:spPr>
          <a:xfrm flipH="1" flipV="1">
            <a:off x="3106271" y="5504945"/>
            <a:ext cx="320757" cy="180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82203" y="3410676"/>
            <a:ext cx="875753" cy="369332"/>
          </a:xfrm>
          <a:prstGeom prst="rect">
            <a:avLst/>
          </a:prstGeom>
          <a:solidFill>
            <a:srgbClr val="FFFF00"/>
          </a:solidFill>
        </p:spPr>
        <p:txBody>
          <a:bodyPr wrap="none" rtlCol="0">
            <a:spAutoFit/>
          </a:bodyPr>
          <a:lstStyle/>
          <a:p>
            <a:r>
              <a:rPr lang="en-US" dirty="0" smtClean="0"/>
              <a:t>replace</a:t>
            </a:r>
            <a:endParaRPr lang="en-US" dirty="0"/>
          </a:p>
        </p:txBody>
      </p:sp>
      <p:cxnSp>
        <p:nvCxnSpPr>
          <p:cNvPr id="17" name="Straight Arrow Connector 16"/>
          <p:cNvCxnSpPr>
            <a:stCxn id="32" idx="2"/>
          </p:cNvCxnSpPr>
          <p:nvPr/>
        </p:nvCxnSpPr>
        <p:spPr>
          <a:xfrm flipH="1">
            <a:off x="5098353" y="3780008"/>
            <a:ext cx="321727" cy="565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233106"/>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the Python lexer</a:t>
            </a:r>
            <a:endParaRPr lang="en-US" dirty="0"/>
          </a:p>
        </p:txBody>
      </p:sp>
      <p:sp>
        <p:nvSpPr>
          <p:cNvPr id="3" name="TextBox 2"/>
          <p:cNvSpPr txBox="1"/>
          <p:nvPr/>
        </p:nvSpPr>
        <p:spPr>
          <a:xfrm>
            <a:off x="1411941" y="1833272"/>
            <a:ext cx="9117106" cy="4524315"/>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lexer grammar MyLexer;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LCurly : '{' ;</a:t>
            </a:r>
          </a:p>
          <a:p>
            <a:pPr defTabSz="820738"/>
            <a:r>
              <a:rPr lang="sv-SE" sz="1600" dirty="0">
                <a:latin typeface="Courier New" panose="02070309020205020404" pitchFamily="49" charset="0"/>
                <a:cs typeface="Courier New" panose="02070309020205020404" pitchFamily="49" charset="0"/>
              </a:rPr>
              <a:t>RCurly : '}' ;</a:t>
            </a:r>
          </a:p>
          <a:p>
            <a:pPr defTabSz="820738"/>
            <a:r>
              <a:rPr lang="sv-SE" sz="1600" dirty="0">
                <a:latin typeface="Courier New" panose="02070309020205020404" pitchFamily="49" charset="0"/>
                <a:cs typeface="Courier New" panose="02070309020205020404" pitchFamily="49" charset="0"/>
              </a:rPr>
              <a:t>EQ :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UnquotedString : [a-zA-Z]+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QuotedString : '"' UnquotedString '"'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theString = </a:t>
            </a:r>
            <a:r>
              <a:rPr lang="sv-SE" sz="1600" dirty="0" smtClean="0">
                <a:latin typeface="Courier New" panose="02070309020205020404" pitchFamily="49" charset="0"/>
                <a:cs typeface="Courier New" panose="02070309020205020404" pitchFamily="49" charset="0"/>
              </a:rPr>
              <a:t>self.text  </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firstLetter = 1</a:t>
            </a:r>
          </a:p>
          <a:p>
            <a:pPr defTabSz="820738"/>
            <a:r>
              <a:rPr lang="sv-SE" sz="1600" dirty="0">
                <a:latin typeface="Courier New" panose="02070309020205020404" pitchFamily="49" charset="0"/>
                <a:cs typeface="Courier New" panose="02070309020205020404" pitchFamily="49" charset="0"/>
              </a:rPr>
              <a:t>       lastLetter = len(theString) - 1</a:t>
            </a:r>
          </a:p>
          <a:p>
            <a:pPr defTabSz="820738"/>
            <a:r>
              <a:rPr lang="sv-SE" sz="1600" dirty="0">
                <a:latin typeface="Courier New" panose="02070309020205020404" pitchFamily="49" charset="0"/>
                <a:cs typeface="Courier New" panose="02070309020205020404" pitchFamily="49" charset="0"/>
              </a:rPr>
              <a:t>       theNewString = theString[firstLetter:lastLetter]</a:t>
            </a:r>
          </a:p>
          <a:p>
            <a:pPr defTabSz="820738"/>
            <a:r>
              <a:rPr lang="sv-SE" sz="1600" dirty="0">
                <a:latin typeface="Courier New" panose="02070309020205020404" pitchFamily="49" charset="0"/>
                <a:cs typeface="Courier New" panose="02070309020205020404" pitchFamily="49" charset="0"/>
              </a:rPr>
              <a:t>       </a:t>
            </a:r>
            <a:r>
              <a:rPr lang="sv-SE" sz="1600" dirty="0" smtClean="0">
                <a:latin typeface="Courier New" panose="02070309020205020404" pitchFamily="49" charset="0"/>
                <a:cs typeface="Courier New" panose="02070309020205020404" pitchFamily="49" charset="0"/>
              </a:rPr>
              <a:t>self.text = theNewString</a:t>
            </a:r>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WS  : [ \t\r\n]+ -&gt; skip ;</a:t>
            </a:r>
            <a:endParaRPr lang="en-US" sz="1600" i="1" dirty="0">
              <a:latin typeface="Courier New" panose="02070309020205020404" pitchFamily="49" charset="0"/>
              <a:cs typeface="Courier New" panose="02070309020205020404" pitchFamily="49" charset="0"/>
            </a:endParaRPr>
          </a:p>
        </p:txBody>
      </p:sp>
      <p:sp>
        <p:nvSpPr>
          <p:cNvPr id="4" name="TextBox 3"/>
          <p:cNvSpPr txBox="1"/>
          <p:nvPr/>
        </p:nvSpPr>
        <p:spPr>
          <a:xfrm>
            <a:off x="1909483" y="6357587"/>
            <a:ext cx="7478329" cy="369332"/>
          </a:xfrm>
          <a:prstGeom prst="rect">
            <a:avLst/>
          </a:prstGeom>
          <a:noFill/>
        </p:spPr>
        <p:txBody>
          <a:bodyPr wrap="none" rtlCol="0">
            <a:spAutoFit/>
          </a:bodyPr>
          <a:lstStyle/>
          <a:p>
            <a:r>
              <a:rPr lang="en-US" dirty="0" smtClean="0"/>
              <a:t>See </a:t>
            </a:r>
            <a:r>
              <a:rPr lang="en-US" dirty="0"/>
              <a:t>python-examples/example05 </a:t>
            </a:r>
            <a:r>
              <a:rPr lang="en-US" dirty="0" smtClean="0"/>
              <a:t>(parser </a:t>
            </a:r>
            <a:r>
              <a:rPr lang="en-US" dirty="0"/>
              <a:t>is the same as with the Java </a:t>
            </a:r>
            <a:r>
              <a:rPr lang="en-US" dirty="0" smtClean="0"/>
              <a:t>version</a:t>
            </a:r>
            <a:r>
              <a:rPr lang="en-US" dirty="0"/>
              <a:t>)</a:t>
            </a:r>
          </a:p>
        </p:txBody>
      </p:sp>
      <p:sp>
        <p:nvSpPr>
          <p:cNvPr id="6" name="AutoShape 57"/>
          <p:cNvSpPr>
            <a:spLocks noChangeArrowheads="1"/>
          </p:cNvSpPr>
          <p:nvPr/>
        </p:nvSpPr>
        <p:spPr bwMode="auto">
          <a:xfrm>
            <a:off x="11087423" y="569880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7" name="Text Box 58"/>
          <p:cNvSpPr txBox="1">
            <a:spLocks noChangeArrowheads="1"/>
          </p:cNvSpPr>
          <p:nvPr/>
        </p:nvSpPr>
        <p:spPr bwMode="auto">
          <a:xfrm>
            <a:off x="11166529" y="5841683"/>
            <a:ext cx="8435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dirty="0"/>
              <a:t>Do </a:t>
            </a:r>
            <a:r>
              <a:rPr lang="en-US" altLang="en-US" sz="1200" dirty="0" smtClean="0"/>
              <a:t>Lab20,</a:t>
            </a:r>
          </a:p>
          <a:p>
            <a:pPr algn="ctr">
              <a:spcBef>
                <a:spcPct val="0"/>
              </a:spcBef>
              <a:buSzTx/>
              <a:buFontTx/>
              <a:buNone/>
            </a:pPr>
            <a:r>
              <a:rPr lang="en-US" altLang="en-US" sz="1200" dirty="0" smtClean="0"/>
              <a:t>21, 22</a:t>
            </a:r>
            <a:endParaRPr lang="en-US" altLang="en-US" sz="1600" dirty="0"/>
          </a:p>
        </p:txBody>
      </p:sp>
    </p:spTree>
    <p:extLst>
      <p:ext uri="{BB962C8B-B14F-4D97-AF65-F5344CB8AC3E}">
        <p14:creationId xmlns:p14="http://schemas.microsoft.com/office/powerpoint/2010/main" val="2484782382"/>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Problem #3</a:t>
            </a:r>
            <a:endParaRPr lang="en-US" dirty="0"/>
          </a:p>
        </p:txBody>
      </p:sp>
    </p:spTree>
    <p:extLst>
      <p:ext uri="{BB962C8B-B14F-4D97-AF65-F5344CB8AC3E}">
        <p14:creationId xmlns:p14="http://schemas.microsoft.com/office/powerpoint/2010/main" val="3527538558"/>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rule checks line length</a:t>
            </a:r>
            <a:endParaRPr lang="en-US" dirty="0"/>
          </a:p>
        </p:txBody>
      </p:sp>
      <p:sp>
        <p:nvSpPr>
          <p:cNvPr id="3" name="Content Placeholder 2"/>
          <p:cNvSpPr>
            <a:spLocks noGrp="1"/>
          </p:cNvSpPr>
          <p:nvPr>
            <p:ph idx="1"/>
          </p:nvPr>
        </p:nvSpPr>
        <p:spPr/>
        <p:txBody>
          <a:bodyPr/>
          <a:lstStyle/>
          <a:p>
            <a:r>
              <a:rPr lang="en-US" dirty="0"/>
              <a:t>Problem: design a </a:t>
            </a:r>
            <a:r>
              <a:rPr lang="en-US" dirty="0" smtClean="0"/>
              <a:t>parser for a line of text; the parser outputs an error if the line length exceeds 20 characters.</a:t>
            </a:r>
            <a:endParaRPr lang="en-US" dirty="0"/>
          </a:p>
          <a:p>
            <a:r>
              <a:rPr lang="en-US" dirty="0"/>
              <a:t>Example: if the input </a:t>
            </a:r>
            <a:r>
              <a:rPr lang="en-US" dirty="0" smtClean="0"/>
              <a:t>is this:</a:t>
            </a:r>
            <a:r>
              <a:rPr lang="en-US" dirty="0"/>
              <a:t/>
            </a:r>
            <a:br>
              <a:rPr lang="en-US" dirty="0"/>
            </a:br>
            <a:r>
              <a:rPr lang="en-US" dirty="0" smtClean="0"/>
              <a:t>	</a:t>
            </a:r>
            <a:r>
              <a:rPr lang="en-US" i="1" dirty="0" smtClean="0"/>
              <a:t>It </a:t>
            </a:r>
            <a:r>
              <a:rPr lang="en-US" i="1" dirty="0"/>
              <a:t>will snow for hours and hours and hours</a:t>
            </a:r>
            <a:r>
              <a:rPr lang="en-US" i="1" dirty="0" smtClean="0"/>
              <a:t>.</a:t>
            </a:r>
            <a:r>
              <a:rPr lang="en-US" dirty="0" smtClean="0"/>
              <a:t/>
            </a:r>
            <a:br>
              <a:rPr lang="en-US" dirty="0" smtClean="0"/>
            </a:br>
            <a:r>
              <a:rPr lang="en-US" dirty="0" smtClean="0"/>
              <a:t>then there should be an output saying it is too long.</a:t>
            </a:r>
            <a:endParaRPr lang="en-US" dirty="0"/>
          </a:p>
        </p:txBody>
      </p:sp>
    </p:spTree>
    <p:extLst>
      <p:ext uri="{BB962C8B-B14F-4D97-AF65-F5344CB8AC3E}">
        <p14:creationId xmlns:p14="http://schemas.microsoft.com/office/powerpoint/2010/main" val="2351242773"/>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89377" y="5021806"/>
            <a:ext cx="3011337" cy="369332"/>
          </a:xfrm>
          <a:prstGeom prst="rect">
            <a:avLst/>
          </a:prstGeom>
          <a:noFill/>
        </p:spPr>
        <p:txBody>
          <a:bodyPr wrap="none" rtlCol="0">
            <a:spAutoFit/>
          </a:bodyPr>
          <a:lstStyle/>
          <a:p>
            <a:r>
              <a:rPr lang="en-US" dirty="0" smtClean="0"/>
              <a:t>See java-examples/example41</a:t>
            </a:r>
            <a:endParaRPr lang="en-US" dirty="0"/>
          </a:p>
        </p:txBody>
      </p:sp>
      <p:sp>
        <p:nvSpPr>
          <p:cNvPr id="2" name="Title 1"/>
          <p:cNvSpPr>
            <a:spLocks noGrp="1"/>
          </p:cNvSpPr>
          <p:nvPr>
            <p:ph type="title"/>
          </p:nvPr>
        </p:nvSpPr>
        <p:spPr/>
        <p:txBody>
          <a:bodyPr/>
          <a:lstStyle/>
          <a:p>
            <a:r>
              <a:rPr lang="en-US" dirty="0" smtClean="0"/>
              <a:t>This is insufficient</a:t>
            </a:r>
            <a:endParaRPr lang="en-US" dirty="0"/>
          </a:p>
        </p:txBody>
      </p:sp>
      <p:sp>
        <p:nvSpPr>
          <p:cNvPr id="8" name="TextBox 7"/>
          <p:cNvSpPr txBox="1"/>
          <p:nvPr/>
        </p:nvSpPr>
        <p:spPr>
          <a:xfrm>
            <a:off x="623047" y="2332271"/>
            <a:ext cx="4114800" cy="181588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a:t>
            </a:r>
            <a:r>
              <a:rPr lang="sv-SE" sz="1600" dirty="0" smtClean="0">
                <a:latin typeface="Courier New" panose="02070309020205020404" pitchFamily="49" charset="0"/>
                <a:cs typeface="Courier New" panose="02070309020205020404" pitchFamily="49" charset="0"/>
              </a:rPr>
              <a:t>;</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EOF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 STRING NL ;</a:t>
            </a:r>
            <a:endParaRPr lang="en-US" sz="1600" i="1" dirty="0" smtClean="0">
              <a:latin typeface="Courier New" panose="02070309020205020404" pitchFamily="49" charset="0"/>
              <a:cs typeface="Courier New" panose="02070309020205020404" pitchFamily="49" charset="0"/>
            </a:endParaRPr>
          </a:p>
        </p:txBody>
      </p:sp>
      <p:sp>
        <p:nvSpPr>
          <p:cNvPr id="9" name="TextBox 8"/>
          <p:cNvSpPr txBox="1"/>
          <p:nvPr/>
        </p:nvSpPr>
        <p:spPr>
          <a:xfrm>
            <a:off x="5195046" y="2332271"/>
            <a:ext cx="6517341" cy="1323439"/>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lexer grammar MyLexer;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STRING : ('A'..'Z' | 'a'..'z' | ' ' | '.' |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NL  : '\r' '\n' ;</a:t>
            </a:r>
            <a:endParaRPr lang="en-US" sz="16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78067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1782" y="3560807"/>
            <a:ext cx="5988178" cy="3119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71782" y="2398806"/>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247649" cy="369332"/>
          </a:xfrm>
          <a:prstGeom prst="rect">
            <a:avLst/>
          </a:prstGeom>
          <a:noFill/>
        </p:spPr>
        <p:txBody>
          <a:bodyPr wrap="none" rtlCol="0">
            <a:spAutoFit/>
          </a:bodyPr>
          <a:lstStyle/>
          <a:p>
            <a:r>
              <a:rPr lang="en-US" dirty="0" smtClean="0"/>
              <a:t>MyLexer.g4</a:t>
            </a:r>
            <a:endParaRPr lang="en-US" dirty="0"/>
          </a:p>
        </p:txBody>
      </p:sp>
      <p:cxnSp>
        <p:nvCxnSpPr>
          <p:cNvPr id="8" name="Straight Arrow Connector 7"/>
          <p:cNvCxnSpPr/>
          <p:nvPr/>
        </p:nvCxnSpPr>
        <p:spPr>
          <a:xfrm flipH="1">
            <a:off x="7659960" y="3695278"/>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74361" y="3503418"/>
            <a:ext cx="3487652" cy="1200329"/>
          </a:xfrm>
          <a:prstGeom prst="rect">
            <a:avLst/>
          </a:prstGeom>
          <a:noFill/>
        </p:spPr>
        <p:txBody>
          <a:bodyPr wrap="square" rtlCol="0">
            <a:spAutoFit/>
          </a:bodyPr>
          <a:lstStyle/>
          <a:p>
            <a:r>
              <a:rPr lang="en-US" dirty="0" smtClean="0"/>
              <a:t>Any whitespace in the input is to be treated as a WS token. The parser doesn't need these tokens, so we discard them.</a:t>
            </a:r>
            <a:endParaRPr lang="en-US" dirty="0"/>
          </a:p>
        </p:txBody>
      </p:sp>
    </p:spTree>
    <p:extLst>
      <p:ext uri="{BB962C8B-B14F-4D97-AF65-F5344CB8AC3E}">
        <p14:creationId xmlns:p14="http://schemas.microsoft.com/office/powerpoint/2010/main" val="2294104704"/>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8572" t="5466" r="9167" b="68401"/>
          <a:stretch/>
        </p:blipFill>
        <p:spPr>
          <a:xfrm>
            <a:off x="215900" y="3744794"/>
            <a:ext cx="11563350" cy="1866900"/>
          </a:xfrm>
          <a:prstGeom prst="rect">
            <a:avLst/>
          </a:prstGeom>
        </p:spPr>
      </p:pic>
      <p:sp>
        <p:nvSpPr>
          <p:cNvPr id="2" name="Title 1"/>
          <p:cNvSpPr>
            <a:spLocks noGrp="1"/>
          </p:cNvSpPr>
          <p:nvPr>
            <p:ph type="title"/>
          </p:nvPr>
        </p:nvSpPr>
        <p:spPr/>
        <p:txBody>
          <a:bodyPr/>
          <a:lstStyle/>
          <a:p>
            <a:r>
              <a:rPr lang="en-US" dirty="0" smtClean="0"/>
              <a:t>No errors</a:t>
            </a:r>
            <a:endParaRPr lang="en-US" dirty="0"/>
          </a:p>
        </p:txBody>
      </p:sp>
      <p:sp>
        <p:nvSpPr>
          <p:cNvPr id="8" name="Rectangle 7"/>
          <p:cNvSpPr/>
          <p:nvPr/>
        </p:nvSpPr>
        <p:spPr>
          <a:xfrm>
            <a:off x="2984500" y="5080000"/>
            <a:ext cx="4648200" cy="3495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58900" y="2452132"/>
            <a:ext cx="4305300" cy="923330"/>
          </a:xfrm>
          <a:prstGeom prst="rect">
            <a:avLst/>
          </a:prstGeom>
        </p:spPr>
        <p:txBody>
          <a:bodyPr wrap="square">
            <a:spAutoFit/>
          </a:bodyPr>
          <a:lstStyle/>
          <a:p>
            <a:r>
              <a:rPr lang="en-US" dirty="0" smtClean="0"/>
              <a:t>Snow </a:t>
            </a:r>
            <a:r>
              <a:rPr lang="en-US" dirty="0"/>
              <a:t>is coming.</a:t>
            </a:r>
          </a:p>
          <a:p>
            <a:r>
              <a:rPr lang="en-US" dirty="0" smtClean="0"/>
              <a:t>It </a:t>
            </a:r>
            <a:r>
              <a:rPr lang="en-US" dirty="0"/>
              <a:t>will snow for hours and hours and hours.</a:t>
            </a:r>
          </a:p>
          <a:p>
            <a:r>
              <a:rPr lang="en-US" dirty="0" smtClean="0"/>
              <a:t>Run</a:t>
            </a:r>
            <a:r>
              <a:rPr lang="en-US" dirty="0"/>
              <a:t>, Roger, run.</a:t>
            </a:r>
          </a:p>
        </p:txBody>
      </p:sp>
      <p:sp>
        <p:nvSpPr>
          <p:cNvPr id="5" name="TextBox 4"/>
          <p:cNvSpPr txBox="1"/>
          <p:nvPr/>
        </p:nvSpPr>
        <p:spPr>
          <a:xfrm>
            <a:off x="1358900" y="2082800"/>
            <a:ext cx="747320" cy="369332"/>
          </a:xfrm>
          <a:prstGeom prst="rect">
            <a:avLst/>
          </a:prstGeom>
          <a:noFill/>
        </p:spPr>
        <p:txBody>
          <a:bodyPr wrap="none" rtlCol="0">
            <a:spAutoFit/>
          </a:bodyPr>
          <a:lstStyle/>
          <a:p>
            <a:r>
              <a:rPr lang="en-US" u="sng" dirty="0" smtClean="0"/>
              <a:t>Input</a:t>
            </a:r>
            <a:r>
              <a:rPr lang="en-US" dirty="0" smtClean="0"/>
              <a:t>:</a:t>
            </a:r>
            <a:endParaRPr lang="en-US" dirty="0"/>
          </a:p>
        </p:txBody>
      </p:sp>
      <p:sp>
        <p:nvSpPr>
          <p:cNvPr id="6" name="Down Arrow 5"/>
          <p:cNvSpPr/>
          <p:nvPr/>
        </p:nvSpPr>
        <p:spPr>
          <a:xfrm flipV="1">
            <a:off x="4724400" y="5429568"/>
            <a:ext cx="520700" cy="560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08500" y="6070600"/>
            <a:ext cx="2383601" cy="369332"/>
          </a:xfrm>
          <a:prstGeom prst="rect">
            <a:avLst/>
          </a:prstGeom>
          <a:noFill/>
        </p:spPr>
        <p:txBody>
          <a:bodyPr wrap="none" rtlCol="0">
            <a:spAutoFit/>
          </a:bodyPr>
          <a:lstStyle/>
          <a:p>
            <a:r>
              <a:rPr lang="en-US" dirty="0" smtClean="0"/>
              <a:t>want an error with this</a:t>
            </a:r>
            <a:endParaRPr lang="en-US" dirty="0"/>
          </a:p>
        </p:txBody>
      </p:sp>
    </p:spTree>
    <p:extLst>
      <p:ext uri="{BB962C8B-B14F-4D97-AF65-F5344CB8AC3E}">
        <p14:creationId xmlns:p14="http://schemas.microsoft.com/office/powerpoint/2010/main" val="2418803246"/>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92789" y="6043782"/>
            <a:ext cx="3011337" cy="369332"/>
          </a:xfrm>
          <a:prstGeom prst="rect">
            <a:avLst/>
          </a:prstGeom>
          <a:noFill/>
        </p:spPr>
        <p:txBody>
          <a:bodyPr wrap="none" rtlCol="0">
            <a:spAutoFit/>
          </a:bodyPr>
          <a:lstStyle/>
          <a:p>
            <a:r>
              <a:rPr lang="en-US" dirty="0" smtClean="0"/>
              <a:t>See java-examples/example42</a:t>
            </a:r>
            <a:endParaRPr lang="en-US" dirty="0"/>
          </a:p>
        </p:txBody>
      </p:sp>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p>
          <a:p>
            <a:pPr defTabSz="820738"/>
            <a:r>
              <a:rPr lang="sv-SE" sz="1600" dirty="0">
                <a:latin typeface="Courier New" panose="02070309020205020404" pitchFamily="49" charset="0"/>
                <a:cs typeface="Courier New" panose="02070309020205020404" pitchFamily="49" charset="0"/>
              </a:rPr>
              <a:t>    : s=A_STRING</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47910"/>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9929" y="3617259"/>
            <a:ext cx="3012142" cy="2689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p>
          <a:p>
            <a:pPr defTabSz="820738"/>
            <a:r>
              <a:rPr lang="sv-SE" sz="1600" dirty="0">
                <a:latin typeface="Courier New" panose="02070309020205020404" pitchFamily="49" charset="0"/>
                <a:cs typeface="Courier New" panose="02070309020205020404" pitchFamily="49" charset="0"/>
              </a:rPr>
              <a:t>    : s=A_STRING</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a:off x="3792071" y="3307976"/>
            <a:ext cx="1183341" cy="30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75412" y="3045006"/>
            <a:ext cx="3962400" cy="646331"/>
          </a:xfrm>
          <a:prstGeom prst="rect">
            <a:avLst/>
          </a:prstGeom>
          <a:solidFill>
            <a:schemeClr val="accent2">
              <a:lumMod val="40000"/>
              <a:lumOff val="60000"/>
            </a:schemeClr>
          </a:solidFill>
        </p:spPr>
        <p:txBody>
          <a:bodyPr wrap="square" rtlCol="0">
            <a:spAutoFit/>
          </a:bodyPr>
          <a:lstStyle/>
          <a:p>
            <a:r>
              <a:rPr lang="en-US" dirty="0" smtClean="0"/>
              <a:t>This rule will return an int. The value returned is named </a:t>
            </a:r>
            <a:r>
              <a:rPr lang="en-US" dirty="0" err="1" smtClean="0"/>
              <a:t>lineLength</a:t>
            </a:r>
            <a:r>
              <a:rPr lang="en-US" dirty="0" smtClean="0"/>
              <a:t>.</a:t>
            </a:r>
            <a:endParaRPr lang="en-US" dirty="0"/>
          </a:p>
        </p:txBody>
      </p:sp>
    </p:spTree>
    <p:extLst>
      <p:ext uri="{BB962C8B-B14F-4D97-AF65-F5344CB8AC3E}">
        <p14:creationId xmlns:p14="http://schemas.microsoft.com/office/powerpoint/2010/main" val="642117471"/>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3880229"/>
            <a:ext cx="282388" cy="194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endParaRPr lang="sv-SE" sz="1600" dirty="0" smtClean="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    : s=A_STRING</a:t>
            </a:r>
          </a:p>
          <a:p>
            <a:pPr defTabSz="820738"/>
            <a:r>
              <a:rPr lang="sv-SE" sz="1600" dirty="0" smtClean="0">
                <a:latin typeface="Courier New" panose="02070309020205020404" pitchFamily="49" charset="0"/>
                <a:cs typeface="Courier New" panose="02070309020205020404" pitchFamily="49" charset="0"/>
              </a:rPr>
              <a:t>      </a:t>
            </a:r>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a:off x="1201672" y="3200400"/>
            <a:ext cx="1716340" cy="679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18012" y="3006170"/>
            <a:ext cx="5405717" cy="369332"/>
          </a:xfrm>
          <a:prstGeom prst="rect">
            <a:avLst/>
          </a:prstGeom>
          <a:solidFill>
            <a:schemeClr val="accent2">
              <a:lumMod val="40000"/>
              <a:lumOff val="60000"/>
            </a:schemeClr>
          </a:solidFill>
        </p:spPr>
        <p:txBody>
          <a:bodyPr wrap="square" rtlCol="0">
            <a:spAutoFit/>
          </a:bodyPr>
          <a:lstStyle/>
          <a:p>
            <a:r>
              <a:rPr lang="en-US" dirty="0" smtClean="0"/>
              <a:t>s is a token label (i.e., an alias for the String token type)</a:t>
            </a:r>
            <a:endParaRPr lang="en-US" dirty="0"/>
          </a:p>
        </p:txBody>
      </p:sp>
    </p:spTree>
    <p:extLst>
      <p:ext uri="{BB962C8B-B14F-4D97-AF65-F5344CB8AC3E}">
        <p14:creationId xmlns:p14="http://schemas.microsoft.com/office/powerpoint/2010/main" val="2401612595"/>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672" y="4343400"/>
            <a:ext cx="3854422" cy="7933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endParaRPr lang="sv-SE" sz="1600" dirty="0" smtClean="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    : s=A_STRING</a:t>
            </a:r>
          </a:p>
          <a:p>
            <a:pPr defTabSz="820738"/>
            <a:r>
              <a:rPr lang="sv-SE" sz="1600" dirty="0" smtClean="0">
                <a:latin typeface="Courier New" panose="02070309020205020404" pitchFamily="49" charset="0"/>
                <a:cs typeface="Courier New" panose="02070309020205020404" pitchFamily="49" charset="0"/>
              </a:rPr>
              <a:t>      </a:t>
            </a:r>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flipV="1">
            <a:off x="5056096" y="4706471"/>
            <a:ext cx="974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31006" y="4521805"/>
            <a:ext cx="2212041" cy="369332"/>
          </a:xfrm>
          <a:prstGeom prst="rect">
            <a:avLst/>
          </a:prstGeom>
          <a:solidFill>
            <a:schemeClr val="accent2">
              <a:lumMod val="40000"/>
              <a:lumOff val="60000"/>
            </a:schemeClr>
          </a:solidFill>
        </p:spPr>
        <p:txBody>
          <a:bodyPr wrap="square" rtlCol="0">
            <a:spAutoFit/>
          </a:bodyPr>
          <a:lstStyle/>
          <a:p>
            <a:r>
              <a:rPr lang="en-US" dirty="0"/>
              <a:t>An action (Java code</a:t>
            </a:r>
            <a:r>
              <a:rPr lang="en-US" dirty="0" smtClean="0"/>
              <a:t>)</a:t>
            </a:r>
            <a:endParaRPr lang="en-US" dirty="0"/>
          </a:p>
        </p:txBody>
      </p:sp>
    </p:spTree>
    <p:extLst>
      <p:ext uri="{BB962C8B-B14F-4D97-AF65-F5344CB8AC3E}">
        <p14:creationId xmlns:p14="http://schemas.microsoft.com/office/powerpoint/2010/main" val="4164558565"/>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672" y="4343401"/>
            <a:ext cx="2755966" cy="2667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endParaRPr lang="sv-SE" sz="1600" dirty="0" smtClean="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    : s=A_STRING</a:t>
            </a:r>
          </a:p>
          <a:p>
            <a:pPr defTabSz="820738"/>
            <a:r>
              <a:rPr lang="sv-SE" sz="1600" dirty="0" smtClean="0">
                <a:latin typeface="Courier New" panose="02070309020205020404" pitchFamily="49" charset="0"/>
                <a:cs typeface="Courier New" panose="02070309020205020404" pitchFamily="49" charset="0"/>
              </a:rPr>
              <a:t>      </a:t>
            </a:r>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a:off x="3957638" y="3550024"/>
            <a:ext cx="1327056" cy="80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84694" y="3296771"/>
            <a:ext cx="3267635" cy="369332"/>
          </a:xfrm>
          <a:prstGeom prst="rect">
            <a:avLst/>
          </a:prstGeom>
          <a:solidFill>
            <a:schemeClr val="accent2">
              <a:lumMod val="40000"/>
              <a:lumOff val="60000"/>
            </a:schemeClr>
          </a:solidFill>
        </p:spPr>
        <p:txBody>
          <a:bodyPr wrap="square" rtlCol="0">
            <a:spAutoFit/>
          </a:bodyPr>
          <a:lstStyle/>
          <a:p>
            <a:r>
              <a:rPr lang="en-US" dirty="0"/>
              <a:t>Get the value (text) of the token.</a:t>
            </a:r>
          </a:p>
        </p:txBody>
      </p:sp>
    </p:spTree>
    <p:extLst>
      <p:ext uri="{BB962C8B-B14F-4D97-AF65-F5344CB8AC3E}">
        <p14:creationId xmlns:p14="http://schemas.microsoft.com/office/powerpoint/2010/main" val="2213214151"/>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672" y="4598893"/>
            <a:ext cx="3800634" cy="2689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endParaRPr lang="sv-SE" sz="1600" dirty="0" smtClean="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    : s=A_STRING</a:t>
            </a:r>
          </a:p>
          <a:p>
            <a:pPr defTabSz="820738"/>
            <a:r>
              <a:rPr lang="sv-SE" sz="1600" dirty="0" smtClean="0">
                <a:latin typeface="Courier New" panose="02070309020205020404" pitchFamily="49" charset="0"/>
                <a:cs typeface="Courier New" panose="02070309020205020404" pitchFamily="49" charset="0"/>
              </a:rPr>
              <a:t>      </a:t>
            </a:r>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a:off x="5002306" y="4733363"/>
            <a:ext cx="1385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87353" y="4498502"/>
            <a:ext cx="2218765" cy="369332"/>
          </a:xfrm>
          <a:prstGeom prst="rect">
            <a:avLst/>
          </a:prstGeom>
          <a:solidFill>
            <a:schemeClr val="accent2">
              <a:lumMod val="40000"/>
              <a:lumOff val="60000"/>
            </a:schemeClr>
          </a:solidFill>
        </p:spPr>
        <p:txBody>
          <a:bodyPr wrap="square" rtlCol="0">
            <a:spAutoFit/>
          </a:bodyPr>
          <a:lstStyle/>
          <a:p>
            <a:r>
              <a:rPr lang="en-US" dirty="0"/>
              <a:t>Get the length of </a:t>
            </a:r>
            <a:r>
              <a:rPr lang="en-US" dirty="0" smtClean="0"/>
              <a:t>line</a:t>
            </a:r>
            <a:endParaRPr lang="en-US" dirty="0"/>
          </a:p>
        </p:txBody>
      </p:sp>
    </p:spTree>
    <p:extLst>
      <p:ext uri="{BB962C8B-B14F-4D97-AF65-F5344CB8AC3E}">
        <p14:creationId xmlns:p14="http://schemas.microsoft.com/office/powerpoint/2010/main" val="3132288412"/>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672" y="4827492"/>
            <a:ext cx="3114834" cy="28239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endParaRPr lang="sv-SE" sz="1600" dirty="0" smtClean="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    : s=A_STRING</a:t>
            </a:r>
          </a:p>
          <a:p>
            <a:pPr defTabSz="820738"/>
            <a:r>
              <a:rPr lang="sv-SE" sz="1600" dirty="0" smtClean="0">
                <a:latin typeface="Courier New" panose="02070309020205020404" pitchFamily="49" charset="0"/>
                <a:cs typeface="Courier New" panose="02070309020205020404" pitchFamily="49" charset="0"/>
              </a:rPr>
              <a:t>      </a:t>
            </a:r>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a:off x="4316506" y="4988857"/>
            <a:ext cx="1385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01553" y="4740550"/>
            <a:ext cx="3792071" cy="369332"/>
          </a:xfrm>
          <a:prstGeom prst="rect">
            <a:avLst/>
          </a:prstGeom>
          <a:solidFill>
            <a:schemeClr val="accent2">
              <a:lumMod val="40000"/>
              <a:lumOff val="60000"/>
            </a:schemeClr>
          </a:solidFill>
        </p:spPr>
        <p:txBody>
          <a:bodyPr wrap="square" rtlCol="0">
            <a:spAutoFit/>
          </a:bodyPr>
          <a:lstStyle/>
          <a:p>
            <a:r>
              <a:rPr lang="en-US" dirty="0"/>
              <a:t>Set the return value to the line </a:t>
            </a:r>
            <a:r>
              <a:rPr lang="en-US" dirty="0" smtClean="0"/>
              <a:t>length</a:t>
            </a:r>
            <a:endParaRPr lang="en-US" dirty="0"/>
          </a:p>
        </p:txBody>
      </p:sp>
    </p:spTree>
    <p:extLst>
      <p:ext uri="{BB962C8B-B14F-4D97-AF65-F5344CB8AC3E}">
        <p14:creationId xmlns:p14="http://schemas.microsoft.com/office/powerpoint/2010/main" val="184152337"/>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endParaRPr lang="sv-SE" sz="1600" dirty="0" smtClean="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    : s=A_STRING</a:t>
            </a:r>
          </a:p>
          <a:p>
            <a:pPr defTabSz="820738"/>
            <a:r>
              <a:rPr lang="sv-SE" sz="1600" dirty="0" smtClean="0">
                <a:latin typeface="Courier New" panose="02070309020205020404" pitchFamily="49" charset="0"/>
                <a:cs typeface="Courier New" panose="02070309020205020404" pitchFamily="49" charset="0"/>
              </a:rPr>
              <a:t>      </a:t>
            </a:r>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sp>
        <p:nvSpPr>
          <p:cNvPr id="6" name="Can 5"/>
          <p:cNvSpPr/>
          <p:nvPr/>
        </p:nvSpPr>
        <p:spPr>
          <a:xfrm rot="21086753">
            <a:off x="2771263" y="1930519"/>
            <a:ext cx="406400" cy="15470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endCxn id="6" idx="3"/>
          </p:cNvCxnSpPr>
          <p:nvPr/>
        </p:nvCxnSpPr>
        <p:spPr>
          <a:xfrm flipH="1" flipV="1">
            <a:off x="3089517" y="3468928"/>
            <a:ext cx="41406" cy="187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444608"/>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06" y="1425388"/>
            <a:ext cx="10555941" cy="15060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endParaRPr lang="sv-SE" sz="1600" dirty="0" smtClean="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    : s=A_STRING</a:t>
            </a:r>
          </a:p>
          <a:p>
            <a:pPr defTabSz="820738"/>
            <a:r>
              <a:rPr lang="sv-SE" sz="1600" dirty="0" smtClean="0">
                <a:latin typeface="Courier New" panose="02070309020205020404" pitchFamily="49" charset="0"/>
                <a:cs typeface="Courier New" panose="02070309020205020404" pitchFamily="49" charset="0"/>
              </a:rPr>
              <a:t>      </a:t>
            </a:r>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H="1" flipV="1">
            <a:off x="5652994" y="2931459"/>
            <a:ext cx="762000" cy="62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60994" y="3335288"/>
            <a:ext cx="2273300" cy="369332"/>
          </a:xfrm>
          <a:prstGeom prst="rect">
            <a:avLst/>
          </a:prstGeom>
          <a:solidFill>
            <a:schemeClr val="accent2">
              <a:lumMod val="40000"/>
              <a:lumOff val="60000"/>
            </a:schemeClr>
          </a:solidFill>
        </p:spPr>
        <p:txBody>
          <a:bodyPr wrap="square" rtlCol="0">
            <a:spAutoFit/>
          </a:bodyPr>
          <a:lstStyle/>
          <a:p>
            <a:r>
              <a:rPr lang="en-US" dirty="0" smtClean="0"/>
              <a:t>An action (Java code).</a:t>
            </a:r>
            <a:endParaRPr lang="en-US" dirty="0"/>
          </a:p>
        </p:txBody>
      </p:sp>
    </p:spTree>
    <p:extLst>
      <p:ext uri="{BB962C8B-B14F-4D97-AF65-F5344CB8AC3E}">
        <p14:creationId xmlns:p14="http://schemas.microsoft.com/office/powerpoint/2010/main" val="3587830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Lexer command</a:t>
            </a:r>
            <a:endParaRPr lang="en-US" dirty="0"/>
          </a:p>
        </p:txBody>
      </p:sp>
      <p:sp>
        <p:nvSpPr>
          <p:cNvPr id="3" name="TextBox 2"/>
          <p:cNvSpPr txBox="1"/>
          <p:nvPr/>
        </p:nvSpPr>
        <p:spPr>
          <a:xfrm>
            <a:off x="4722453" y="3945218"/>
            <a:ext cx="6250348" cy="923330"/>
          </a:xfrm>
          <a:prstGeom prst="rect">
            <a:avLst/>
          </a:prstGeom>
          <a:noFill/>
        </p:spPr>
        <p:txBody>
          <a:bodyPr wrap="square" rtlCol="0">
            <a:spAutoFit/>
          </a:bodyPr>
          <a:lstStyle/>
          <a:p>
            <a:r>
              <a:rPr lang="en-US" dirty="0"/>
              <a:t>L</a:t>
            </a:r>
            <a:r>
              <a:rPr lang="en-US" dirty="0" smtClean="0"/>
              <a:t>exer command appears at the end of a lexer rule. The "skip" lexer command tells the lexer to collect the token and then discard it (i.e., don't send the token up to the parser).</a:t>
            </a:r>
            <a:endParaRPr lang="en-US" dirty="0"/>
          </a:p>
        </p:txBody>
      </p:sp>
      <p:cxnSp>
        <p:nvCxnSpPr>
          <p:cNvPr id="4" name="Straight Arrow Connector 3"/>
          <p:cNvCxnSpPr/>
          <p:nvPr/>
        </p:nvCxnSpPr>
        <p:spPr>
          <a:xfrm flipV="1">
            <a:off x="4949261" y="3513776"/>
            <a:ext cx="0" cy="431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38200" y="2119630"/>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a:t>
            </a:r>
            <a:r>
              <a:rPr lang="en-US" b="1" dirty="0">
                <a:latin typeface="Courier New" panose="02070309020205020404" pitchFamily="49" charset="0"/>
                <a:cs typeface="Courier New" panose="02070309020205020404" pitchFamily="49" charset="0"/>
              </a:rPr>
              <a:t>skip</a:t>
            </a:r>
            <a:r>
              <a:rPr lang="en-US" dirty="0">
                <a:latin typeface="Courier New" panose="02070309020205020404" pitchFamily="49" charset="0"/>
                <a:cs typeface="Courier New" panose="02070309020205020404" pitchFamily="49" charset="0"/>
              </a:rPr>
              <a:t> ; </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67355988"/>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6613" y="1627094"/>
            <a:ext cx="1277470" cy="3361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endParaRPr lang="sv-SE" sz="1600" dirty="0" smtClean="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    : s=A_STRING</a:t>
            </a:r>
          </a:p>
          <a:p>
            <a:pPr defTabSz="820738"/>
            <a:r>
              <a:rPr lang="sv-SE" sz="1600" dirty="0" smtClean="0">
                <a:latin typeface="Courier New" panose="02070309020205020404" pitchFamily="49" charset="0"/>
                <a:cs typeface="Courier New" panose="02070309020205020404" pitchFamily="49" charset="0"/>
              </a:rPr>
              <a:t>      </a:t>
            </a:r>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sp>
        <p:nvSpPr>
          <p:cNvPr id="10" name="TextBox 9"/>
          <p:cNvSpPr txBox="1"/>
          <p:nvPr/>
        </p:nvSpPr>
        <p:spPr>
          <a:xfrm>
            <a:off x="4845050" y="1039292"/>
            <a:ext cx="4567892" cy="369332"/>
          </a:xfrm>
          <a:prstGeom prst="rect">
            <a:avLst/>
          </a:prstGeom>
          <a:solidFill>
            <a:schemeClr val="accent2">
              <a:lumMod val="40000"/>
              <a:lumOff val="60000"/>
            </a:schemeClr>
          </a:solidFill>
        </p:spPr>
        <p:txBody>
          <a:bodyPr wrap="square" rtlCol="0">
            <a:spAutoFit/>
          </a:bodyPr>
          <a:lstStyle/>
          <a:p>
            <a:r>
              <a:rPr lang="en-US" dirty="0"/>
              <a:t>This is the variable returned from the line rule.</a:t>
            </a:r>
          </a:p>
        </p:txBody>
      </p:sp>
      <p:cxnSp>
        <p:nvCxnSpPr>
          <p:cNvPr id="4" name="Straight Arrow Connector 3"/>
          <p:cNvCxnSpPr/>
          <p:nvPr/>
        </p:nvCxnSpPr>
        <p:spPr>
          <a:xfrm flipH="1">
            <a:off x="2770094" y="1408624"/>
            <a:ext cx="6158753" cy="2195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778624" y="1304365"/>
            <a:ext cx="1169894" cy="32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264945"/>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6376" y="1627094"/>
            <a:ext cx="3240742" cy="3361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endParaRPr lang="sv-SE" sz="1600" dirty="0" smtClean="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    : s=A_STRING</a:t>
            </a:r>
          </a:p>
          <a:p>
            <a:pPr defTabSz="820738"/>
            <a:r>
              <a:rPr lang="sv-SE" sz="1600" dirty="0" smtClean="0">
                <a:latin typeface="Courier New" panose="02070309020205020404" pitchFamily="49" charset="0"/>
                <a:cs typeface="Courier New" panose="02070309020205020404" pitchFamily="49" charset="0"/>
              </a:rPr>
              <a:t>      </a:t>
            </a:r>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sp>
        <p:nvSpPr>
          <p:cNvPr id="10" name="TextBox 9"/>
          <p:cNvSpPr txBox="1"/>
          <p:nvPr/>
        </p:nvSpPr>
        <p:spPr>
          <a:xfrm>
            <a:off x="4845050" y="1039292"/>
            <a:ext cx="6840444" cy="369332"/>
          </a:xfrm>
          <a:prstGeom prst="rect">
            <a:avLst/>
          </a:prstGeom>
          <a:solidFill>
            <a:schemeClr val="accent2">
              <a:lumMod val="40000"/>
              <a:lumOff val="60000"/>
            </a:schemeClr>
          </a:solidFill>
        </p:spPr>
        <p:txBody>
          <a:bodyPr wrap="square" rtlCol="0">
            <a:spAutoFit/>
          </a:bodyPr>
          <a:lstStyle/>
          <a:p>
            <a:r>
              <a:rPr lang="en-US" dirty="0"/>
              <a:t>Is the value of </a:t>
            </a:r>
            <a:r>
              <a:rPr lang="en-US" dirty="0" err="1"/>
              <a:t>lineLength</a:t>
            </a:r>
            <a:r>
              <a:rPr lang="en-US" dirty="0"/>
              <a:t>, returned from the line rule greater than 20?</a:t>
            </a:r>
          </a:p>
        </p:txBody>
      </p:sp>
      <p:cxnSp>
        <p:nvCxnSpPr>
          <p:cNvPr id="6" name="Straight Arrow Connector 5"/>
          <p:cNvCxnSpPr/>
          <p:nvPr/>
        </p:nvCxnSpPr>
        <p:spPr>
          <a:xfrm flipV="1">
            <a:off x="3778624" y="1304365"/>
            <a:ext cx="1169894" cy="32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02227"/>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2743" y="2112532"/>
            <a:ext cx="9464115" cy="3361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472" y="167295"/>
            <a:ext cx="11887199" cy="5755422"/>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 (line </a:t>
            </a:r>
          </a:p>
          <a:p>
            <a:pPr defTabSz="820738"/>
            <a:r>
              <a:rPr lang="sv-SE" sz="1600" dirty="0">
                <a:latin typeface="Courier New" panose="02070309020205020404" pitchFamily="49" charset="0"/>
                <a:cs typeface="Courier New" panose="02070309020205020404" pitchFamily="49" charset="0"/>
              </a:rPr>
              <a:t>          { </a:t>
            </a:r>
          </a:p>
          <a:p>
            <a:pPr defTabSz="820738"/>
            <a:r>
              <a:rPr lang="sv-SE" sz="1600" dirty="0">
                <a:latin typeface="Courier New" panose="02070309020205020404" pitchFamily="49" charset="0"/>
                <a:cs typeface="Courier New" panose="02070309020205020404" pitchFamily="49" charset="0"/>
              </a:rPr>
              <a:t>              if ($line.lineLength &gt; 20)</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 EOF</a:t>
            </a:r>
          </a:p>
          <a:p>
            <a:pPr defTabSz="820738"/>
            <a:r>
              <a:rPr lang="sv-SE" sz="1600" dirty="0">
                <a:latin typeface="Courier New" panose="02070309020205020404" pitchFamily="49" charset="0"/>
                <a:cs typeface="Courier New" panose="02070309020205020404" pitchFamily="49" charset="0"/>
              </a:rPr>
              <a:t>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line returns [int lineLength] </a:t>
            </a:r>
            <a:endParaRPr lang="sv-SE" sz="1600" dirty="0" smtClean="0">
              <a:latin typeface="Courier New" panose="02070309020205020404" pitchFamily="49" charset="0"/>
              <a:cs typeface="Courier New" panose="02070309020205020404" pitchFamily="49" charset="0"/>
            </a:endParaRPr>
          </a:p>
          <a:p>
            <a:pPr defTabSz="820738"/>
            <a:r>
              <a:rPr lang="sv-SE" sz="1600" dirty="0" smtClean="0">
                <a:latin typeface="Courier New" panose="02070309020205020404" pitchFamily="49" charset="0"/>
                <a:cs typeface="Courier New" panose="02070309020205020404" pitchFamily="49" charset="0"/>
              </a:rPr>
              <a:t>    : s=A_STRING</a:t>
            </a:r>
          </a:p>
          <a:p>
            <a:pPr defTabSz="820738"/>
            <a:r>
              <a:rPr lang="sv-SE" sz="1600" dirty="0" smtClean="0">
                <a:latin typeface="Courier New" panose="02070309020205020404" pitchFamily="49" charset="0"/>
                <a:cs typeface="Courier New" panose="02070309020205020404" pitchFamily="49" charset="0"/>
              </a:rPr>
              <a:t>      </a:t>
            </a:r>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String line = $s.text;</a:t>
            </a:r>
          </a:p>
          <a:p>
            <a:pPr defTabSz="820738"/>
            <a:r>
              <a:rPr lang="sv-SE" sz="1600" dirty="0">
                <a:latin typeface="Courier New" panose="02070309020205020404" pitchFamily="49" charset="0"/>
                <a:cs typeface="Courier New" panose="02070309020205020404" pitchFamily="49" charset="0"/>
              </a:rPr>
              <a:t>        int lineLength = line.length();</a:t>
            </a:r>
          </a:p>
          <a:p>
            <a:pPr defTabSz="820738"/>
            <a:r>
              <a:rPr lang="sv-SE" sz="1600" dirty="0">
                <a:latin typeface="Courier New" panose="02070309020205020404" pitchFamily="49" charset="0"/>
                <a:cs typeface="Courier New" panose="02070309020205020404" pitchFamily="49" charset="0"/>
              </a:rPr>
              <a:t>        $lineLength = lineLength;</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      NL</a:t>
            </a:r>
          </a:p>
          <a:p>
            <a:pPr defTabSz="820738"/>
            <a:r>
              <a:rPr lang="sv-SE" sz="1600" dirty="0">
                <a:latin typeface="Courier New" panose="02070309020205020404" pitchFamily="49" charset="0"/>
                <a:cs typeface="Courier New" panose="02070309020205020404" pitchFamily="49" charset="0"/>
              </a:rPr>
              <a:t>    ;</a:t>
            </a:r>
            <a:endParaRPr lang="en-US" sz="1600" i="1" dirty="0" smtClean="0">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H="1">
            <a:off x="5782235" y="1408624"/>
            <a:ext cx="595781" cy="70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45050" y="1039292"/>
            <a:ext cx="4231715" cy="369332"/>
          </a:xfrm>
          <a:prstGeom prst="rect">
            <a:avLst/>
          </a:prstGeom>
          <a:solidFill>
            <a:schemeClr val="accent2">
              <a:lumMod val="40000"/>
              <a:lumOff val="60000"/>
            </a:schemeClr>
          </a:solidFill>
        </p:spPr>
        <p:txBody>
          <a:bodyPr wrap="square" rtlCol="0">
            <a:spAutoFit/>
          </a:bodyPr>
          <a:lstStyle/>
          <a:p>
            <a:r>
              <a:rPr lang="en-US" dirty="0"/>
              <a:t>Output a message that the line is too long.</a:t>
            </a:r>
          </a:p>
        </p:txBody>
      </p:sp>
    </p:spTree>
    <p:extLst>
      <p:ext uri="{BB962C8B-B14F-4D97-AF65-F5344CB8AC3E}">
        <p14:creationId xmlns:p14="http://schemas.microsoft.com/office/powerpoint/2010/main" val="3008473580"/>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4" name="Rectangle 3"/>
          <p:cNvSpPr/>
          <p:nvPr/>
        </p:nvSpPr>
        <p:spPr>
          <a:xfrm>
            <a:off x="1358900" y="2452132"/>
            <a:ext cx="4305300" cy="923330"/>
          </a:xfrm>
          <a:prstGeom prst="rect">
            <a:avLst/>
          </a:prstGeom>
        </p:spPr>
        <p:txBody>
          <a:bodyPr wrap="square">
            <a:spAutoFit/>
          </a:bodyPr>
          <a:lstStyle/>
          <a:p>
            <a:r>
              <a:rPr lang="en-US" dirty="0" smtClean="0"/>
              <a:t>Snow </a:t>
            </a:r>
            <a:r>
              <a:rPr lang="en-US" dirty="0"/>
              <a:t>is coming.</a:t>
            </a:r>
          </a:p>
          <a:p>
            <a:r>
              <a:rPr lang="en-US" dirty="0" smtClean="0"/>
              <a:t>It </a:t>
            </a:r>
            <a:r>
              <a:rPr lang="en-US" dirty="0"/>
              <a:t>will snow for hours and hours and hours.</a:t>
            </a:r>
          </a:p>
          <a:p>
            <a:r>
              <a:rPr lang="en-US" dirty="0" smtClean="0"/>
              <a:t>Run</a:t>
            </a:r>
            <a:r>
              <a:rPr lang="en-US" dirty="0"/>
              <a:t>, Roger, run.</a:t>
            </a:r>
          </a:p>
        </p:txBody>
      </p:sp>
      <p:sp>
        <p:nvSpPr>
          <p:cNvPr id="5" name="TextBox 4"/>
          <p:cNvSpPr txBox="1"/>
          <p:nvPr/>
        </p:nvSpPr>
        <p:spPr>
          <a:xfrm>
            <a:off x="1358900" y="2082800"/>
            <a:ext cx="747320" cy="369332"/>
          </a:xfrm>
          <a:prstGeom prst="rect">
            <a:avLst/>
          </a:prstGeom>
          <a:noFill/>
        </p:spPr>
        <p:txBody>
          <a:bodyPr wrap="none" rtlCol="0">
            <a:spAutoFit/>
          </a:bodyPr>
          <a:lstStyle/>
          <a:p>
            <a:r>
              <a:rPr lang="en-US" u="sng" dirty="0" smtClean="0"/>
              <a:t>Input</a:t>
            </a:r>
            <a:r>
              <a:rPr lang="en-US" dirty="0" smtClean="0"/>
              <a:t>:</a:t>
            </a:r>
            <a:endParaRPr lang="en-US" dirty="0"/>
          </a:p>
        </p:txBody>
      </p:sp>
      <p:sp>
        <p:nvSpPr>
          <p:cNvPr id="9" name="Rectangle 8"/>
          <p:cNvSpPr/>
          <p:nvPr/>
        </p:nvSpPr>
        <p:spPr>
          <a:xfrm>
            <a:off x="1474507" y="3952240"/>
            <a:ext cx="3045385" cy="369332"/>
          </a:xfrm>
          <a:prstGeom prst="rect">
            <a:avLst/>
          </a:prstGeom>
          <a:solidFill>
            <a:srgbClr val="FFFF00"/>
          </a:solidFill>
        </p:spPr>
        <p:txBody>
          <a:bodyPr wrap="none">
            <a:spAutoFit/>
          </a:bodyPr>
          <a:lstStyle/>
          <a:p>
            <a:r>
              <a:rPr lang="en-US" dirty="0"/>
              <a:t>Line is too long: 43 characters!</a:t>
            </a:r>
          </a:p>
        </p:txBody>
      </p:sp>
    </p:spTree>
    <p:extLst>
      <p:ext uri="{BB962C8B-B14F-4D97-AF65-F5344CB8AC3E}">
        <p14:creationId xmlns:p14="http://schemas.microsoft.com/office/powerpoint/2010/main" val="2701505523"/>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846293" y="3449323"/>
            <a:ext cx="1927413" cy="1993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334436" y="5561758"/>
            <a:ext cx="134470" cy="2181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334436" y="5343587"/>
            <a:ext cx="134470" cy="2181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402704" y="3648634"/>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25115" y="3227294"/>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919012" y="3456516"/>
            <a:ext cx="134470" cy="2181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2514600"/>
            <a:ext cx="573741" cy="2958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Python version</a:t>
            </a:r>
            <a:endParaRPr lang="en-US" dirty="0"/>
          </a:p>
        </p:txBody>
      </p:sp>
      <p:sp>
        <p:nvSpPr>
          <p:cNvPr id="5" name="TextBox 4"/>
          <p:cNvSpPr txBox="1"/>
          <p:nvPr/>
        </p:nvSpPr>
        <p:spPr>
          <a:xfrm>
            <a:off x="838200" y="1690688"/>
            <a:ext cx="10390094" cy="4832092"/>
          </a:xfrm>
          <a:prstGeom prst="rect">
            <a:avLst/>
          </a:prstGeom>
          <a:noFill/>
          <a:ln>
            <a:solidFill>
              <a:schemeClr val="tx1"/>
            </a:solidFill>
          </a:ln>
        </p:spPr>
        <p:txBody>
          <a:bodyPr wrap="square" rtlCol="0">
            <a:spAutoFit/>
          </a:bodyPr>
          <a:lstStyle/>
          <a:p>
            <a:pPr defTabSz="820738"/>
            <a:r>
              <a:rPr lang="sv-SE" sz="1400" dirty="0">
                <a:latin typeface="Courier New" panose="02070309020205020404" pitchFamily="49" charset="0"/>
                <a:cs typeface="Courier New" panose="02070309020205020404" pitchFamily="49" charset="0"/>
              </a:rPr>
              <a:t>parser grammar MyParser;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options { tokenVocab=MyLexer; }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file : (line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if ($line.lineLength &gt; 20)</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 EOF</a:t>
            </a:r>
          </a:p>
          <a:p>
            <a:pPr defTabSz="820738"/>
            <a:r>
              <a:rPr lang="sv-SE" sz="1400" dirty="0">
                <a:latin typeface="Courier New" panose="02070309020205020404" pitchFamily="49" charset="0"/>
                <a:cs typeface="Courier New" panose="02070309020205020404" pitchFamily="49" charset="0"/>
              </a:rPr>
              <a:t>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line returns [int lineLength] </a:t>
            </a:r>
            <a:endParaRPr lang="sv-SE" sz="1400" dirty="0" smtClean="0">
              <a:latin typeface="Courier New" panose="02070309020205020404" pitchFamily="49" charset="0"/>
              <a:cs typeface="Courier New" panose="02070309020205020404" pitchFamily="49" charset="0"/>
            </a:endParaRPr>
          </a:p>
          <a:p>
            <a:pPr defTabSz="820738"/>
            <a:r>
              <a:rPr lang="sv-SE" sz="1400" dirty="0" smtClean="0">
                <a:latin typeface="Courier New" panose="02070309020205020404" pitchFamily="49" charset="0"/>
                <a:cs typeface="Courier New" panose="02070309020205020404" pitchFamily="49" charset="0"/>
              </a:rPr>
              <a:t>    : s=A_STRING</a:t>
            </a:r>
          </a:p>
          <a:p>
            <a:pPr defTabSz="820738"/>
            <a:r>
              <a:rPr lang="sv-SE" sz="1400" dirty="0" smtClean="0">
                <a:latin typeface="Courier New" panose="02070309020205020404" pitchFamily="49" charset="0"/>
                <a:cs typeface="Courier New" panose="02070309020205020404" pitchFamily="49" charset="0"/>
              </a:rPr>
              <a:t>      </a:t>
            </a:r>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lineLength = len($</a:t>
            </a:r>
            <a:r>
              <a:rPr lang="sv-SE" sz="1400" dirty="0" smtClean="0">
                <a:latin typeface="Courier New" panose="02070309020205020404" pitchFamily="49" charset="0"/>
                <a:cs typeface="Courier New" panose="02070309020205020404" pitchFamily="49" charset="0"/>
              </a:rPr>
              <a:t>s.text;</a:t>
            </a:r>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        $lineLength = lineLength;</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NL</a:t>
            </a:r>
          </a:p>
          <a:p>
            <a:pPr defTabSz="820738"/>
            <a:r>
              <a:rPr lang="sv-SE" sz="1400" dirty="0">
                <a:latin typeface="Courier New" panose="02070309020205020404" pitchFamily="49" charset="0"/>
                <a:cs typeface="Courier New" panose="02070309020205020404" pitchFamily="49" charset="0"/>
              </a:rPr>
              <a:t>    ;</a:t>
            </a:r>
            <a:endParaRPr lang="en-US" sz="1400" i="1" dirty="0" smtClean="0">
              <a:latin typeface="Courier New" panose="02070309020205020404" pitchFamily="49" charset="0"/>
              <a:cs typeface="Courier New" panose="02070309020205020404" pitchFamily="49" charset="0"/>
            </a:endParaRPr>
          </a:p>
        </p:txBody>
      </p:sp>
      <p:cxnSp>
        <p:nvCxnSpPr>
          <p:cNvPr id="8" name="Straight Arrow Connector 7"/>
          <p:cNvCxnSpPr/>
          <p:nvPr/>
        </p:nvCxnSpPr>
        <p:spPr>
          <a:xfrm flipH="1">
            <a:off x="1411941" y="2514600"/>
            <a:ext cx="1653988" cy="14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65929" y="2293185"/>
            <a:ext cx="1893147" cy="369332"/>
          </a:xfrm>
          <a:prstGeom prst="rect">
            <a:avLst/>
          </a:prstGeom>
          <a:solidFill>
            <a:srgbClr val="FFFF00"/>
          </a:solidFill>
        </p:spPr>
        <p:txBody>
          <a:bodyPr wrap="none" rtlCol="0">
            <a:spAutoFit/>
          </a:bodyPr>
          <a:lstStyle/>
          <a:p>
            <a:r>
              <a:rPr lang="en-US" dirty="0" smtClean="0"/>
              <a:t>change rule name</a:t>
            </a:r>
            <a:endParaRPr lang="en-US" dirty="0"/>
          </a:p>
        </p:txBody>
      </p:sp>
      <p:sp>
        <p:nvSpPr>
          <p:cNvPr id="12" name="Rectangle 11"/>
          <p:cNvSpPr/>
          <p:nvPr/>
        </p:nvSpPr>
        <p:spPr>
          <a:xfrm>
            <a:off x="838200" y="3025588"/>
            <a:ext cx="1595718" cy="2017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8200" y="3416175"/>
            <a:ext cx="1985682" cy="2181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5190565" y="2662517"/>
            <a:ext cx="551329" cy="47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6229" y="2333526"/>
            <a:ext cx="1752275" cy="369332"/>
          </a:xfrm>
          <a:prstGeom prst="rect">
            <a:avLst/>
          </a:prstGeom>
          <a:solidFill>
            <a:srgbClr val="FFFF00"/>
          </a:solidFill>
        </p:spPr>
        <p:txBody>
          <a:bodyPr wrap="none" rtlCol="0">
            <a:spAutoFit/>
          </a:bodyPr>
          <a:lstStyle/>
          <a:p>
            <a:r>
              <a:rPr lang="en-US" dirty="0" smtClean="0"/>
              <a:t>add a colon here</a:t>
            </a:r>
            <a:endParaRPr lang="en-US" dirty="0"/>
          </a:p>
        </p:txBody>
      </p:sp>
      <p:cxnSp>
        <p:nvCxnSpPr>
          <p:cNvPr id="21" name="Straight Arrow Connector 20"/>
          <p:cNvCxnSpPr/>
          <p:nvPr/>
        </p:nvCxnSpPr>
        <p:spPr>
          <a:xfrm flipV="1">
            <a:off x="10260106" y="3734884"/>
            <a:ext cx="658906" cy="619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1956" y="4354538"/>
            <a:ext cx="1948739" cy="369332"/>
          </a:xfrm>
          <a:prstGeom prst="rect">
            <a:avLst/>
          </a:prstGeom>
          <a:solidFill>
            <a:srgbClr val="FFFF00"/>
          </a:solidFill>
        </p:spPr>
        <p:txBody>
          <a:bodyPr wrap="none" rtlCol="0">
            <a:spAutoFit/>
          </a:bodyPr>
          <a:lstStyle/>
          <a:p>
            <a:r>
              <a:rPr lang="en-US" dirty="0" smtClean="0"/>
              <a:t>delete semi-colons</a:t>
            </a:r>
            <a:endParaRPr lang="en-US" dirty="0"/>
          </a:p>
        </p:txBody>
      </p:sp>
      <p:cxnSp>
        <p:nvCxnSpPr>
          <p:cNvPr id="26" name="Straight Arrow Connector 25"/>
          <p:cNvCxnSpPr>
            <a:stCxn id="22" idx="1"/>
          </p:cNvCxnSpPr>
          <p:nvPr/>
        </p:nvCxnSpPr>
        <p:spPr>
          <a:xfrm flipH="1">
            <a:off x="4468906" y="4539204"/>
            <a:ext cx="4753050" cy="91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1"/>
          </p:cNvCxnSpPr>
          <p:nvPr/>
        </p:nvCxnSpPr>
        <p:spPr>
          <a:xfrm flipH="1">
            <a:off x="4468906" y="4539204"/>
            <a:ext cx="4753050" cy="113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47579" y="3930663"/>
            <a:ext cx="1952329" cy="369332"/>
          </a:xfrm>
          <a:prstGeom prst="rect">
            <a:avLst/>
          </a:prstGeom>
          <a:solidFill>
            <a:srgbClr val="FFFF00"/>
          </a:solidFill>
        </p:spPr>
        <p:txBody>
          <a:bodyPr wrap="none" rtlCol="0">
            <a:spAutoFit/>
          </a:bodyPr>
          <a:lstStyle/>
          <a:p>
            <a:r>
              <a:rPr lang="en-US" dirty="0" smtClean="0"/>
              <a:t>delete curly braces</a:t>
            </a:r>
            <a:endParaRPr lang="en-US" dirty="0"/>
          </a:p>
        </p:txBody>
      </p:sp>
      <p:cxnSp>
        <p:nvCxnSpPr>
          <p:cNvPr id="31" name="Straight Arrow Connector 30"/>
          <p:cNvCxnSpPr/>
          <p:nvPr/>
        </p:nvCxnSpPr>
        <p:spPr>
          <a:xfrm flipH="1" flipV="1">
            <a:off x="2554941" y="3305355"/>
            <a:ext cx="1913965" cy="799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flipV="1">
            <a:off x="2554941" y="3743074"/>
            <a:ext cx="1892638" cy="372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8200" y="5360052"/>
            <a:ext cx="963706" cy="2017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8200" y="5578223"/>
            <a:ext cx="963706" cy="2017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080918" y="4458919"/>
            <a:ext cx="875753" cy="369332"/>
          </a:xfrm>
          <a:prstGeom prst="rect">
            <a:avLst/>
          </a:prstGeom>
          <a:solidFill>
            <a:srgbClr val="FFFF00"/>
          </a:solidFill>
        </p:spPr>
        <p:txBody>
          <a:bodyPr wrap="none" rtlCol="0">
            <a:spAutoFit/>
          </a:bodyPr>
          <a:lstStyle/>
          <a:p>
            <a:r>
              <a:rPr lang="en-US" dirty="0" smtClean="0"/>
              <a:t>replace</a:t>
            </a:r>
            <a:endParaRPr lang="en-US" dirty="0"/>
          </a:p>
        </p:txBody>
      </p:sp>
      <p:cxnSp>
        <p:nvCxnSpPr>
          <p:cNvPr id="4" name="Straight Arrow Connector 3"/>
          <p:cNvCxnSpPr/>
          <p:nvPr/>
        </p:nvCxnSpPr>
        <p:spPr>
          <a:xfrm flipH="1" flipV="1">
            <a:off x="4222376" y="3674687"/>
            <a:ext cx="13448" cy="755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469323"/>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334436" y="5561758"/>
            <a:ext cx="134470" cy="2181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334436" y="5343587"/>
            <a:ext cx="134470" cy="2181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402704" y="3648634"/>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25115" y="3227294"/>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919012" y="3456516"/>
            <a:ext cx="134470" cy="2181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2514600"/>
            <a:ext cx="573741" cy="2958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Changes (cont.)</a:t>
            </a:r>
            <a:endParaRPr lang="en-US" dirty="0"/>
          </a:p>
        </p:txBody>
      </p:sp>
      <p:sp>
        <p:nvSpPr>
          <p:cNvPr id="5" name="TextBox 4"/>
          <p:cNvSpPr txBox="1"/>
          <p:nvPr/>
        </p:nvSpPr>
        <p:spPr>
          <a:xfrm>
            <a:off x="838200" y="1690688"/>
            <a:ext cx="10390094" cy="4832092"/>
          </a:xfrm>
          <a:prstGeom prst="rect">
            <a:avLst/>
          </a:prstGeom>
          <a:noFill/>
          <a:ln>
            <a:solidFill>
              <a:schemeClr val="tx1"/>
            </a:solidFill>
          </a:ln>
        </p:spPr>
        <p:txBody>
          <a:bodyPr wrap="square" rtlCol="0">
            <a:spAutoFit/>
          </a:bodyPr>
          <a:lstStyle/>
          <a:p>
            <a:pPr defTabSz="820738"/>
            <a:r>
              <a:rPr lang="sv-SE" sz="1400" dirty="0">
                <a:latin typeface="Courier New" panose="02070309020205020404" pitchFamily="49" charset="0"/>
                <a:cs typeface="Courier New" panose="02070309020205020404" pitchFamily="49" charset="0"/>
              </a:rPr>
              <a:t>parser grammar MyParser;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options { tokenVocab=MyLexer; }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file : (line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if ($line.lineLength &gt; 20)</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System.out.println("Line is too long: " + $line.lineLength + " characters!");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 EOF</a:t>
            </a:r>
          </a:p>
          <a:p>
            <a:pPr defTabSz="820738"/>
            <a:r>
              <a:rPr lang="sv-SE" sz="1400" dirty="0">
                <a:latin typeface="Courier New" panose="02070309020205020404" pitchFamily="49" charset="0"/>
                <a:cs typeface="Courier New" panose="02070309020205020404" pitchFamily="49" charset="0"/>
              </a:rPr>
              <a:t>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line returns [int lineLength] </a:t>
            </a:r>
            <a:endParaRPr lang="sv-SE" sz="1400" dirty="0" smtClean="0">
              <a:latin typeface="Courier New" panose="02070309020205020404" pitchFamily="49" charset="0"/>
              <a:cs typeface="Courier New" panose="02070309020205020404" pitchFamily="49" charset="0"/>
            </a:endParaRPr>
          </a:p>
          <a:p>
            <a:pPr defTabSz="820738"/>
            <a:r>
              <a:rPr lang="sv-SE" sz="1400" dirty="0" smtClean="0">
                <a:latin typeface="Courier New" panose="02070309020205020404" pitchFamily="49" charset="0"/>
                <a:cs typeface="Courier New" panose="02070309020205020404" pitchFamily="49" charset="0"/>
              </a:rPr>
              <a:t>    : s=A_STRING</a:t>
            </a:r>
          </a:p>
          <a:p>
            <a:pPr defTabSz="820738"/>
            <a:r>
              <a:rPr lang="sv-SE" sz="1400" dirty="0" smtClean="0">
                <a:latin typeface="Courier New" panose="02070309020205020404" pitchFamily="49" charset="0"/>
                <a:cs typeface="Courier New" panose="02070309020205020404" pitchFamily="49" charset="0"/>
              </a:rPr>
              <a:t>      </a:t>
            </a:r>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lineLength = len($</a:t>
            </a:r>
            <a:r>
              <a:rPr lang="sv-SE" sz="1400" dirty="0" smtClean="0">
                <a:latin typeface="Courier New" panose="02070309020205020404" pitchFamily="49" charset="0"/>
                <a:cs typeface="Courier New" panose="02070309020205020404" pitchFamily="49" charset="0"/>
              </a:rPr>
              <a:t>s.text;</a:t>
            </a:r>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        $lineLength = lineLength;</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NL</a:t>
            </a:r>
          </a:p>
          <a:p>
            <a:pPr defTabSz="820738"/>
            <a:r>
              <a:rPr lang="sv-SE" sz="1400" dirty="0">
                <a:latin typeface="Courier New" panose="02070309020205020404" pitchFamily="49" charset="0"/>
                <a:cs typeface="Courier New" panose="02070309020205020404" pitchFamily="49" charset="0"/>
              </a:rPr>
              <a:t>    ;</a:t>
            </a:r>
            <a:endParaRPr lang="en-US" sz="1400" i="1" dirty="0" smtClean="0">
              <a:latin typeface="Courier New" panose="02070309020205020404" pitchFamily="49" charset="0"/>
              <a:cs typeface="Courier New" panose="02070309020205020404" pitchFamily="49" charset="0"/>
            </a:endParaRPr>
          </a:p>
        </p:txBody>
      </p:sp>
      <p:sp>
        <p:nvSpPr>
          <p:cNvPr id="12" name="Rectangle 11"/>
          <p:cNvSpPr/>
          <p:nvPr/>
        </p:nvSpPr>
        <p:spPr>
          <a:xfrm>
            <a:off x="838200" y="3025588"/>
            <a:ext cx="1595718" cy="2017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8200" y="3416175"/>
            <a:ext cx="1985682" cy="2181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447580" y="3930663"/>
            <a:ext cx="5193962" cy="923330"/>
          </a:xfrm>
          <a:prstGeom prst="rect">
            <a:avLst/>
          </a:prstGeom>
          <a:solidFill>
            <a:srgbClr val="FFFF00"/>
          </a:solidFill>
        </p:spPr>
        <p:txBody>
          <a:bodyPr wrap="square" rtlCol="0">
            <a:spAutoFit/>
          </a:bodyPr>
          <a:lstStyle/>
          <a:p>
            <a:r>
              <a:rPr lang="en-US" dirty="0" smtClean="0"/>
              <a:t>Indentation matters in Python. If you leave this indentation, you will get an "unexpected indentation" error message. Remove the indentation.</a:t>
            </a:r>
            <a:endParaRPr lang="en-US" dirty="0"/>
          </a:p>
        </p:txBody>
      </p:sp>
      <p:cxnSp>
        <p:nvCxnSpPr>
          <p:cNvPr id="31" name="Straight Arrow Connector 30"/>
          <p:cNvCxnSpPr/>
          <p:nvPr/>
        </p:nvCxnSpPr>
        <p:spPr>
          <a:xfrm flipH="1" flipV="1">
            <a:off x="1963271" y="3119719"/>
            <a:ext cx="2484309" cy="1272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flipV="1">
            <a:off x="1963272" y="3529013"/>
            <a:ext cx="2484308" cy="86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38200" y="5360052"/>
            <a:ext cx="963706" cy="2017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38200" y="5578223"/>
            <a:ext cx="963706" cy="2017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29" idx="1"/>
          </p:cNvCxnSpPr>
          <p:nvPr/>
        </p:nvCxnSpPr>
        <p:spPr>
          <a:xfrm flipH="1">
            <a:off x="1490664" y="4392328"/>
            <a:ext cx="2956916" cy="107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1"/>
          </p:cNvCxnSpPr>
          <p:nvPr/>
        </p:nvCxnSpPr>
        <p:spPr>
          <a:xfrm flipH="1">
            <a:off x="1495426" y="4392328"/>
            <a:ext cx="2952154" cy="1279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826962"/>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the Python version</a:t>
            </a:r>
            <a:endParaRPr lang="en-US" dirty="0"/>
          </a:p>
        </p:txBody>
      </p:sp>
      <p:sp>
        <p:nvSpPr>
          <p:cNvPr id="5" name="TextBox 4"/>
          <p:cNvSpPr txBox="1"/>
          <p:nvPr/>
        </p:nvSpPr>
        <p:spPr>
          <a:xfrm>
            <a:off x="838200" y="1690688"/>
            <a:ext cx="10390094" cy="4401205"/>
          </a:xfrm>
          <a:prstGeom prst="rect">
            <a:avLst/>
          </a:prstGeom>
          <a:noFill/>
          <a:ln>
            <a:solidFill>
              <a:schemeClr val="tx1"/>
            </a:solidFill>
          </a:ln>
        </p:spPr>
        <p:txBody>
          <a:bodyPr wrap="square" rtlCol="0">
            <a:spAutoFit/>
          </a:bodyPr>
          <a:lstStyle/>
          <a:p>
            <a:pPr defTabSz="820738"/>
            <a:r>
              <a:rPr lang="sv-SE" sz="1400" dirty="0">
                <a:latin typeface="Courier New" panose="02070309020205020404" pitchFamily="49" charset="0"/>
                <a:cs typeface="Courier New" panose="02070309020205020404" pitchFamily="49" charset="0"/>
              </a:rPr>
              <a:t>parser grammar MyParser;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options { tokenVocab=MyLexer; }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afile : (line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if len($line.text) &gt; 20:</a:t>
            </a:r>
          </a:p>
          <a:p>
            <a:pPr defTabSz="820738"/>
            <a:r>
              <a:rPr lang="sv-SE" sz="1400" dirty="0">
                <a:latin typeface="Courier New" panose="02070309020205020404" pitchFamily="49" charset="0"/>
                <a:cs typeface="Courier New" panose="02070309020205020404" pitchFamily="49" charset="0"/>
              </a:rPr>
              <a:t>    </a:t>
            </a:r>
            <a:r>
              <a:rPr lang="sv-SE" sz="1400" dirty="0" smtClean="0">
                <a:latin typeface="Courier New" panose="02070309020205020404" pitchFamily="49" charset="0"/>
                <a:cs typeface="Courier New" panose="02070309020205020404" pitchFamily="49" charset="0"/>
              </a:rPr>
              <a:t>print("</a:t>
            </a:r>
            <a:r>
              <a:rPr lang="sv-SE" sz="1400" dirty="0">
                <a:latin typeface="Courier New" panose="02070309020205020404" pitchFamily="49" charset="0"/>
                <a:cs typeface="Courier New" panose="02070309020205020404" pitchFamily="49" charset="0"/>
              </a:rPr>
              <a:t>Line is too long: " + </a:t>
            </a:r>
            <a:r>
              <a:rPr lang="sv-SE" sz="1400" dirty="0" smtClean="0">
                <a:latin typeface="Courier New" panose="02070309020205020404" pitchFamily="49" charset="0"/>
                <a:cs typeface="Courier New" panose="02070309020205020404" pitchFamily="49" charset="0"/>
              </a:rPr>
              <a:t>str(len</a:t>
            </a:r>
            <a:r>
              <a:rPr lang="sv-SE" sz="1400" dirty="0">
                <a:latin typeface="Courier New" panose="02070309020205020404" pitchFamily="49" charset="0"/>
                <a:cs typeface="Courier New" panose="02070309020205020404" pitchFamily="49" charset="0"/>
              </a:rPr>
              <a:t>($line.text</a:t>
            </a:r>
            <a:r>
              <a:rPr lang="sv-SE" sz="1400" dirty="0" smtClean="0">
                <a:latin typeface="Courier New" panose="02070309020205020404" pitchFamily="49" charset="0"/>
                <a:cs typeface="Courier New" panose="02070309020205020404" pitchFamily="49" charset="0"/>
              </a:rPr>
              <a:t>)) </a:t>
            </a:r>
            <a:r>
              <a:rPr lang="sv-SE" sz="1400" dirty="0">
                <a:latin typeface="Courier New" panose="02070309020205020404" pitchFamily="49" charset="0"/>
                <a:cs typeface="Courier New" panose="02070309020205020404" pitchFamily="49" charset="0"/>
              </a:rPr>
              <a:t>+ " characters!")</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 EOF</a:t>
            </a:r>
          </a:p>
          <a:p>
            <a:pPr defTabSz="820738"/>
            <a:r>
              <a:rPr lang="sv-SE" sz="1400" dirty="0">
                <a:latin typeface="Courier New" panose="02070309020205020404" pitchFamily="49" charset="0"/>
                <a:cs typeface="Courier New" panose="02070309020205020404" pitchFamily="49" charset="0"/>
              </a:rPr>
              <a:t>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line returns [lineLength] </a:t>
            </a:r>
          </a:p>
          <a:p>
            <a:pPr defTabSz="820738"/>
            <a:r>
              <a:rPr lang="sv-SE" sz="1400" dirty="0">
                <a:latin typeface="Courier New" panose="02070309020205020404" pitchFamily="49" charset="0"/>
                <a:cs typeface="Courier New" panose="02070309020205020404" pitchFamily="49" charset="0"/>
              </a:rPr>
              <a:t>    : s=A_STRING</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lineLength = len($s.text)</a:t>
            </a:r>
          </a:p>
          <a:p>
            <a:pPr defTabSz="820738"/>
            <a:r>
              <a:rPr lang="sv-SE" sz="1400" dirty="0">
                <a:latin typeface="Courier New" panose="02070309020205020404" pitchFamily="49" charset="0"/>
                <a:cs typeface="Courier New" panose="02070309020205020404" pitchFamily="49" charset="0"/>
              </a:rPr>
              <a:t>$lineLength = lineLength</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NL</a:t>
            </a:r>
          </a:p>
          <a:p>
            <a:pPr defTabSz="820738"/>
            <a:r>
              <a:rPr lang="sv-SE" sz="1400" dirty="0">
                <a:latin typeface="Courier New" panose="02070309020205020404" pitchFamily="49" charset="0"/>
                <a:cs typeface="Courier New" panose="02070309020205020404" pitchFamily="49" charset="0"/>
              </a:rPr>
              <a:t>    ;</a:t>
            </a:r>
            <a:endParaRPr lang="en-US" sz="1400" i="1" dirty="0" smtClean="0">
              <a:latin typeface="Courier New" panose="02070309020205020404" pitchFamily="49" charset="0"/>
              <a:cs typeface="Courier New" panose="02070309020205020404" pitchFamily="49" charset="0"/>
            </a:endParaRPr>
          </a:p>
        </p:txBody>
      </p:sp>
      <p:sp>
        <p:nvSpPr>
          <p:cNvPr id="21" name="TextBox 20"/>
          <p:cNvSpPr txBox="1"/>
          <p:nvPr/>
        </p:nvSpPr>
        <p:spPr>
          <a:xfrm>
            <a:off x="1546412" y="6162346"/>
            <a:ext cx="7370159" cy="369332"/>
          </a:xfrm>
          <a:prstGeom prst="rect">
            <a:avLst/>
          </a:prstGeom>
          <a:noFill/>
        </p:spPr>
        <p:txBody>
          <a:bodyPr wrap="none" rtlCol="0">
            <a:spAutoFit/>
          </a:bodyPr>
          <a:lstStyle/>
          <a:p>
            <a:r>
              <a:rPr lang="en-US" dirty="0" smtClean="0"/>
              <a:t>See </a:t>
            </a:r>
            <a:r>
              <a:rPr lang="en-US" dirty="0"/>
              <a:t>python-examples/example06 </a:t>
            </a:r>
            <a:r>
              <a:rPr lang="en-US" dirty="0" smtClean="0"/>
              <a:t>(lexer </a:t>
            </a:r>
            <a:r>
              <a:rPr lang="en-US" dirty="0"/>
              <a:t>is the same as with the Java </a:t>
            </a:r>
            <a:r>
              <a:rPr lang="en-US" dirty="0" smtClean="0"/>
              <a:t>version</a:t>
            </a:r>
            <a:r>
              <a:rPr lang="en-US" dirty="0"/>
              <a:t>)</a:t>
            </a:r>
          </a:p>
        </p:txBody>
      </p:sp>
    </p:spTree>
    <p:extLst>
      <p:ext uri="{BB962C8B-B14F-4D97-AF65-F5344CB8AC3E}">
        <p14:creationId xmlns:p14="http://schemas.microsoft.com/office/powerpoint/2010/main" val="2151052277"/>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51062" y="5365369"/>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46579" y="4728877"/>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72400" y="3460376"/>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94811" y="2810437"/>
            <a:ext cx="129826" cy="188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Note: ANTLR curly braces indicate "action"</a:t>
            </a:r>
            <a:endParaRPr lang="en-US" dirty="0"/>
          </a:p>
        </p:txBody>
      </p:sp>
      <p:sp>
        <p:nvSpPr>
          <p:cNvPr id="5" name="TextBox 4"/>
          <p:cNvSpPr txBox="1"/>
          <p:nvPr/>
        </p:nvSpPr>
        <p:spPr>
          <a:xfrm>
            <a:off x="838200" y="1690688"/>
            <a:ext cx="10390094" cy="4401205"/>
          </a:xfrm>
          <a:prstGeom prst="rect">
            <a:avLst/>
          </a:prstGeom>
          <a:noFill/>
          <a:ln>
            <a:solidFill>
              <a:schemeClr val="tx1"/>
            </a:solidFill>
          </a:ln>
        </p:spPr>
        <p:txBody>
          <a:bodyPr wrap="square" rtlCol="0">
            <a:spAutoFit/>
          </a:bodyPr>
          <a:lstStyle/>
          <a:p>
            <a:pPr defTabSz="820738"/>
            <a:r>
              <a:rPr lang="sv-SE" sz="1400" dirty="0">
                <a:latin typeface="Courier New" panose="02070309020205020404" pitchFamily="49" charset="0"/>
                <a:cs typeface="Courier New" panose="02070309020205020404" pitchFamily="49" charset="0"/>
              </a:rPr>
              <a:t>parser grammar MyParser;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options { tokenVocab=MyLexer; }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afile : (line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if len($line.text) &gt; 20:</a:t>
            </a:r>
          </a:p>
          <a:p>
            <a:pPr defTabSz="820738"/>
            <a:r>
              <a:rPr lang="sv-SE" sz="1400" dirty="0">
                <a:latin typeface="Courier New" panose="02070309020205020404" pitchFamily="49" charset="0"/>
                <a:cs typeface="Courier New" panose="02070309020205020404" pitchFamily="49" charset="0"/>
              </a:rPr>
              <a:t>    </a:t>
            </a:r>
            <a:r>
              <a:rPr lang="sv-SE" sz="1400" dirty="0" smtClean="0">
                <a:latin typeface="Courier New" panose="02070309020205020404" pitchFamily="49" charset="0"/>
                <a:cs typeface="Courier New" panose="02070309020205020404" pitchFamily="49" charset="0"/>
              </a:rPr>
              <a:t>print("</a:t>
            </a:r>
            <a:r>
              <a:rPr lang="sv-SE" sz="1400" dirty="0">
                <a:latin typeface="Courier New" panose="02070309020205020404" pitchFamily="49" charset="0"/>
                <a:cs typeface="Courier New" panose="02070309020205020404" pitchFamily="49" charset="0"/>
              </a:rPr>
              <a:t>Line is too long: " + </a:t>
            </a:r>
            <a:r>
              <a:rPr lang="sv-SE" sz="1400" dirty="0" smtClean="0">
                <a:latin typeface="Courier New" panose="02070309020205020404" pitchFamily="49" charset="0"/>
                <a:cs typeface="Courier New" panose="02070309020205020404" pitchFamily="49" charset="0"/>
              </a:rPr>
              <a:t>str(len</a:t>
            </a:r>
            <a:r>
              <a:rPr lang="sv-SE" sz="1400" dirty="0">
                <a:latin typeface="Courier New" panose="02070309020205020404" pitchFamily="49" charset="0"/>
                <a:cs typeface="Courier New" panose="02070309020205020404" pitchFamily="49" charset="0"/>
              </a:rPr>
              <a:t>($line.text</a:t>
            </a:r>
            <a:r>
              <a:rPr lang="sv-SE" sz="1400" dirty="0" smtClean="0">
                <a:latin typeface="Courier New" panose="02070309020205020404" pitchFamily="49" charset="0"/>
                <a:cs typeface="Courier New" panose="02070309020205020404" pitchFamily="49" charset="0"/>
              </a:rPr>
              <a:t>)) </a:t>
            </a:r>
            <a:r>
              <a:rPr lang="sv-SE" sz="1400" dirty="0">
                <a:latin typeface="Courier New" panose="02070309020205020404" pitchFamily="49" charset="0"/>
                <a:cs typeface="Courier New" panose="02070309020205020404" pitchFamily="49" charset="0"/>
              </a:rPr>
              <a:t>+ " characters!")</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 EOF</a:t>
            </a:r>
          </a:p>
          <a:p>
            <a:pPr defTabSz="820738"/>
            <a:r>
              <a:rPr lang="sv-SE" sz="1400" dirty="0">
                <a:latin typeface="Courier New" panose="02070309020205020404" pitchFamily="49" charset="0"/>
                <a:cs typeface="Courier New" panose="02070309020205020404" pitchFamily="49" charset="0"/>
              </a:rPr>
              <a:t>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line returns [lineLength] </a:t>
            </a:r>
          </a:p>
          <a:p>
            <a:pPr defTabSz="820738"/>
            <a:r>
              <a:rPr lang="sv-SE" sz="1400" dirty="0">
                <a:latin typeface="Courier New" panose="02070309020205020404" pitchFamily="49" charset="0"/>
                <a:cs typeface="Courier New" panose="02070309020205020404" pitchFamily="49" charset="0"/>
              </a:rPr>
              <a:t>    : s=A_STRING</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lineLength = len($s.text)</a:t>
            </a:r>
          </a:p>
          <a:p>
            <a:pPr defTabSz="820738"/>
            <a:r>
              <a:rPr lang="sv-SE" sz="1400" dirty="0">
                <a:latin typeface="Courier New" panose="02070309020205020404" pitchFamily="49" charset="0"/>
                <a:cs typeface="Courier New" panose="02070309020205020404" pitchFamily="49" charset="0"/>
              </a:rPr>
              <a:t>$lineLength = lineLength</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NL</a:t>
            </a:r>
          </a:p>
          <a:p>
            <a:pPr defTabSz="820738"/>
            <a:r>
              <a:rPr lang="sv-SE" sz="1400" dirty="0">
                <a:latin typeface="Courier New" panose="02070309020205020404" pitchFamily="49" charset="0"/>
                <a:cs typeface="Courier New" panose="02070309020205020404" pitchFamily="49" charset="0"/>
              </a:rPr>
              <a:t>    ;</a:t>
            </a:r>
            <a:endParaRPr lang="en-US" sz="14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6778095"/>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Problem #4</a:t>
            </a:r>
            <a:endParaRPr lang="en-US" dirty="0"/>
          </a:p>
        </p:txBody>
      </p:sp>
    </p:spTree>
    <p:extLst>
      <p:ext uri="{BB962C8B-B14F-4D97-AF65-F5344CB8AC3E}">
        <p14:creationId xmlns:p14="http://schemas.microsoft.com/office/powerpoint/2010/main" val="3157258842"/>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Gobble up characters till next reserved word</a:t>
            </a:r>
            <a:endParaRPr lang="en-US" dirty="0"/>
          </a:p>
        </p:txBody>
      </p:sp>
      <p:sp>
        <p:nvSpPr>
          <p:cNvPr id="4" name="Content Placeholder 3"/>
          <p:cNvSpPr>
            <a:spLocks noGrp="1"/>
          </p:cNvSpPr>
          <p:nvPr>
            <p:ph idx="1"/>
          </p:nvPr>
        </p:nvSpPr>
        <p:spPr>
          <a:xfrm>
            <a:off x="838200" y="1825625"/>
            <a:ext cx="10515600" cy="930275"/>
          </a:xfrm>
        </p:spPr>
        <p:txBody>
          <a:bodyPr/>
          <a:lstStyle/>
          <a:p>
            <a:pPr marL="0" indent="0">
              <a:buNone/>
            </a:pPr>
            <a:r>
              <a:rPr lang="en-US" dirty="0"/>
              <a:t>Problem: design a parser </a:t>
            </a:r>
            <a:r>
              <a:rPr lang="en-US" dirty="0" smtClean="0"/>
              <a:t>for email headers; gobble up all the characters between the keywords.</a:t>
            </a:r>
            <a:endParaRPr lang="en-US" dirty="0"/>
          </a:p>
        </p:txBody>
      </p:sp>
      <p:sp>
        <p:nvSpPr>
          <p:cNvPr id="5" name="Rectangle 4"/>
          <p:cNvSpPr/>
          <p:nvPr/>
        </p:nvSpPr>
        <p:spPr>
          <a:xfrm>
            <a:off x="2019300" y="4467136"/>
            <a:ext cx="7975600" cy="923330"/>
          </a:xfrm>
          <a:prstGeom prst="rect">
            <a:avLst/>
          </a:prstGeom>
        </p:spPr>
        <p:txBody>
          <a:bodyPr wrap="square">
            <a:spAutoFit/>
          </a:bodyPr>
          <a:lstStyle/>
          <a:p>
            <a:r>
              <a:rPr lang="en-US" b="1" dirty="0" smtClean="0"/>
              <a:t>Received</a:t>
            </a:r>
            <a:r>
              <a:rPr lang="en-US" b="1" dirty="0"/>
              <a:t>:</a:t>
            </a:r>
            <a:r>
              <a:rPr lang="en-US" dirty="0"/>
              <a:t> from server.mymailhost.com (mail.mymailhost.com [126.43.75.123])                  </a:t>
            </a:r>
            <a:r>
              <a:rPr lang="en-US" b="1" dirty="0"/>
              <a:t>by</a:t>
            </a:r>
            <a:r>
              <a:rPr lang="en-US" dirty="0"/>
              <a:t> pilot01.cl.msu.edu (8.10.2/8.10.2) </a:t>
            </a:r>
            <a:r>
              <a:rPr lang="en-US" b="1" dirty="0"/>
              <a:t>with</a:t>
            </a:r>
            <a:r>
              <a:rPr lang="en-US" dirty="0"/>
              <a:t> ESMTP id </a:t>
            </a:r>
            <a:r>
              <a:rPr lang="en-US" dirty="0" smtClean="0"/>
              <a:t>NAA23597; </a:t>
            </a:r>
          </a:p>
          <a:p>
            <a:r>
              <a:rPr lang="en-US" dirty="0" smtClean="0"/>
              <a:t>Fri</a:t>
            </a:r>
            <a:r>
              <a:rPr lang="en-US" dirty="0"/>
              <a:t>, 12 Jul 2002 16:11:20 -0400 (EDT)</a:t>
            </a:r>
          </a:p>
        </p:txBody>
      </p:sp>
      <p:sp>
        <p:nvSpPr>
          <p:cNvPr id="6" name="Left Brace 5"/>
          <p:cNvSpPr/>
          <p:nvPr/>
        </p:nvSpPr>
        <p:spPr>
          <a:xfrm rot="5400000">
            <a:off x="5969000" y="1063536"/>
            <a:ext cx="508000" cy="62992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p:cNvSpPr txBox="1"/>
          <p:nvPr/>
        </p:nvSpPr>
        <p:spPr>
          <a:xfrm>
            <a:off x="3317882" y="3520470"/>
            <a:ext cx="6345070" cy="369332"/>
          </a:xfrm>
          <a:prstGeom prst="rect">
            <a:avLst/>
          </a:prstGeom>
          <a:noFill/>
        </p:spPr>
        <p:txBody>
          <a:bodyPr wrap="none" rtlCol="0">
            <a:spAutoFit/>
          </a:bodyPr>
          <a:lstStyle/>
          <a:p>
            <a:r>
              <a:rPr lang="en-US" dirty="0" smtClean="0"/>
              <a:t>gobble up the characters between the </a:t>
            </a:r>
            <a:r>
              <a:rPr lang="en-US" b="1" dirty="0" smtClean="0"/>
              <a:t>Received:</a:t>
            </a:r>
            <a:r>
              <a:rPr lang="en-US" dirty="0" smtClean="0"/>
              <a:t> and </a:t>
            </a:r>
            <a:r>
              <a:rPr lang="en-US" b="1" dirty="0" smtClean="0"/>
              <a:t>by</a:t>
            </a:r>
            <a:r>
              <a:rPr lang="en-US" dirty="0" smtClean="0"/>
              <a:t> keywords</a:t>
            </a:r>
            <a:endParaRPr lang="en-US" dirty="0"/>
          </a:p>
        </p:txBody>
      </p:sp>
    </p:spTree>
    <p:extLst>
      <p:ext uri="{BB962C8B-B14F-4D97-AF65-F5344CB8AC3E}">
        <p14:creationId xmlns:p14="http://schemas.microsoft.com/office/powerpoint/2010/main" val="274634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0006" y="3797300"/>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3" name="Can 2"/>
          <p:cNvSpPr/>
          <p:nvPr/>
        </p:nvSpPr>
        <p:spPr>
          <a:xfrm>
            <a:off x="4666129" y="1398495"/>
            <a:ext cx="726142" cy="15867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055434" y="3193205"/>
            <a:ext cx="5262338" cy="369332"/>
          </a:xfrm>
          <a:prstGeom prst="rect">
            <a:avLst/>
          </a:prstGeom>
          <a:noFill/>
        </p:spPr>
        <p:txBody>
          <a:bodyPr wrap="none" rtlCol="0">
            <a:spAutoFit/>
          </a:bodyPr>
          <a:lstStyle/>
          <a:p>
            <a:r>
              <a:rPr lang="en-US" dirty="0" smtClean="0"/>
              <a:t>{token type, token value}, </a:t>
            </a:r>
            <a:r>
              <a:rPr lang="en-US" dirty="0"/>
              <a:t>{token type, token value</a:t>
            </a:r>
            <a:r>
              <a:rPr lang="en-US" dirty="0" smtClean="0"/>
              <a:t>}, ...</a:t>
            </a:r>
            <a:endParaRPr lang="en-US" dirty="0"/>
          </a:p>
        </p:txBody>
      </p:sp>
      <p:sp>
        <p:nvSpPr>
          <p:cNvPr id="12" name="TextBox 11"/>
          <p:cNvSpPr txBox="1"/>
          <p:nvPr/>
        </p:nvSpPr>
        <p:spPr>
          <a:xfrm>
            <a:off x="4666129" y="235785"/>
            <a:ext cx="778611" cy="369332"/>
          </a:xfrm>
          <a:prstGeom prst="rect">
            <a:avLst/>
          </a:prstGeom>
          <a:noFill/>
        </p:spPr>
        <p:txBody>
          <a:bodyPr wrap="none" rtlCol="0">
            <a:spAutoFit/>
          </a:bodyPr>
          <a:lstStyle/>
          <a:p>
            <a:r>
              <a:rPr lang="en-US" dirty="0" smtClean="0"/>
              <a:t>parser</a:t>
            </a:r>
            <a:endParaRPr lang="en-US" dirty="0"/>
          </a:p>
        </p:txBody>
      </p:sp>
      <p:sp>
        <p:nvSpPr>
          <p:cNvPr id="14" name="TextBox 13"/>
          <p:cNvSpPr txBox="1"/>
          <p:nvPr/>
        </p:nvSpPr>
        <p:spPr>
          <a:xfrm>
            <a:off x="4712277" y="5987715"/>
            <a:ext cx="679994" cy="369332"/>
          </a:xfrm>
          <a:prstGeom prst="rect">
            <a:avLst/>
          </a:prstGeom>
          <a:noFill/>
        </p:spPr>
        <p:txBody>
          <a:bodyPr wrap="none" rtlCol="0">
            <a:spAutoFit/>
          </a:bodyPr>
          <a:lstStyle/>
          <a:p>
            <a:r>
              <a:rPr lang="en-US" dirty="0" smtClean="0"/>
              <a:t>input</a:t>
            </a:r>
            <a:endParaRPr lang="en-US" dirty="0"/>
          </a:p>
        </p:txBody>
      </p:sp>
      <p:sp>
        <p:nvSpPr>
          <p:cNvPr id="2" name="TextBox 1"/>
          <p:cNvSpPr txBox="1"/>
          <p:nvPr/>
        </p:nvSpPr>
        <p:spPr>
          <a:xfrm>
            <a:off x="5444740" y="1908149"/>
            <a:ext cx="3236271" cy="369332"/>
          </a:xfrm>
          <a:prstGeom prst="rect">
            <a:avLst/>
          </a:prstGeom>
          <a:noFill/>
        </p:spPr>
        <p:txBody>
          <a:bodyPr wrap="none" rtlCol="0">
            <a:spAutoFit/>
          </a:bodyPr>
          <a:lstStyle/>
          <a:p>
            <a:r>
              <a:rPr lang="en-US" i="1" dirty="0" smtClean="0"/>
              <a:t>token stream is sent up to parser</a:t>
            </a:r>
            <a:endParaRPr lang="en-US" i="1" dirty="0"/>
          </a:p>
        </p:txBody>
      </p:sp>
      <p:sp>
        <p:nvSpPr>
          <p:cNvPr id="5" name="Down Arrow 4"/>
          <p:cNvSpPr/>
          <p:nvPr/>
        </p:nvSpPr>
        <p:spPr>
          <a:xfrm flipH="1" flipV="1">
            <a:off x="4870076" y="3001770"/>
            <a:ext cx="309282" cy="744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flipH="1" flipV="1">
            <a:off x="4879041" y="611839"/>
            <a:ext cx="309282" cy="744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flipH="1" flipV="1">
            <a:off x="4897633" y="5283237"/>
            <a:ext cx="309282" cy="744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300626"/>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Desired parse tree</a:t>
            </a:r>
            <a:endParaRPr lang="en-US" dirty="0"/>
          </a:p>
        </p:txBody>
      </p:sp>
      <p:pic>
        <p:nvPicPr>
          <p:cNvPr id="5" name="Picture 4"/>
          <p:cNvPicPr>
            <a:picLocks noChangeAspect="1"/>
          </p:cNvPicPr>
          <p:nvPr/>
        </p:nvPicPr>
        <p:blipFill rotWithShape="1">
          <a:blip r:embed="rId2"/>
          <a:srcRect l="529" t="5733" r="768" b="69200"/>
          <a:stretch/>
        </p:blipFill>
        <p:spPr>
          <a:xfrm>
            <a:off x="177800" y="2108200"/>
            <a:ext cx="11836400" cy="1193800"/>
          </a:xfrm>
          <a:prstGeom prst="rect">
            <a:avLst/>
          </a:prstGeom>
        </p:spPr>
      </p:pic>
      <p:sp>
        <p:nvSpPr>
          <p:cNvPr id="6" name="Rectangle 5"/>
          <p:cNvSpPr/>
          <p:nvPr/>
        </p:nvSpPr>
        <p:spPr>
          <a:xfrm>
            <a:off x="177800" y="2997200"/>
            <a:ext cx="5003800" cy="304800"/>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590800" y="3302000"/>
            <a:ext cx="127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0400" y="3911600"/>
            <a:ext cx="4553362" cy="369332"/>
          </a:xfrm>
          <a:prstGeom prst="rect">
            <a:avLst/>
          </a:prstGeom>
          <a:noFill/>
        </p:spPr>
        <p:txBody>
          <a:bodyPr wrap="none" rtlCol="0">
            <a:spAutoFit/>
          </a:bodyPr>
          <a:lstStyle/>
          <a:p>
            <a:r>
              <a:rPr lang="en-US" dirty="0" smtClean="0"/>
              <a:t>gobbled up all the text prior to the </a:t>
            </a:r>
            <a:r>
              <a:rPr lang="en-US" b="1" dirty="0" smtClean="0"/>
              <a:t>by</a:t>
            </a:r>
            <a:r>
              <a:rPr lang="en-US" dirty="0" smtClean="0"/>
              <a:t> keyword</a:t>
            </a:r>
            <a:endParaRPr lang="en-US" dirty="0"/>
          </a:p>
        </p:txBody>
      </p:sp>
      <p:cxnSp>
        <p:nvCxnSpPr>
          <p:cNvPr id="11" name="Straight Arrow Connector 10"/>
          <p:cNvCxnSpPr/>
          <p:nvPr/>
        </p:nvCxnSpPr>
        <p:spPr>
          <a:xfrm flipV="1">
            <a:off x="4203700" y="3225800"/>
            <a:ext cx="10795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06989"/>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070" y="772412"/>
            <a:ext cx="11062447" cy="5447645"/>
          </a:xfrm>
          <a:prstGeom prst="rect">
            <a:avLst/>
          </a:prstGeom>
          <a:noFill/>
          <a:ln>
            <a:solidFill>
              <a:schemeClr val="tx1"/>
            </a:solidFill>
          </a:ln>
        </p:spPr>
        <p:txBody>
          <a:bodyPr wrap="square" rtlCol="0">
            <a:spAutoFit/>
          </a:bodyPr>
          <a:lstStyle/>
          <a:p>
            <a:pPr defTabSz="820738"/>
            <a:r>
              <a:rPr lang="sv-SE" sz="1400" dirty="0">
                <a:latin typeface="Courier New" panose="02070309020205020404" pitchFamily="49" charset="0"/>
                <a:cs typeface="Courier New" panose="02070309020205020404" pitchFamily="49" charset="0"/>
              </a:rPr>
              <a:t>lexer grammar MyLexer;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Received : 'Received: ' ;</a:t>
            </a:r>
          </a:p>
          <a:p>
            <a:pPr defTabSz="820738"/>
            <a:r>
              <a:rPr lang="sv-SE" sz="1400" dirty="0">
                <a:latin typeface="Courier New" panose="02070309020205020404" pitchFamily="49" charset="0"/>
                <a:cs typeface="Courier New" panose="02070309020205020404" pitchFamily="49" charset="0"/>
              </a:rPr>
              <a:t>SemiColon : ';'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FromText</a:t>
            </a:r>
          </a:p>
          <a:p>
            <a:pPr defTabSz="820738"/>
            <a:r>
              <a:rPr lang="sv-SE" sz="1400" dirty="0">
                <a:latin typeface="Courier New" panose="02070309020205020404" pitchFamily="49" charset="0"/>
                <a:cs typeface="Courier New" panose="02070309020205020404" pitchFamily="49" charset="0"/>
              </a:rPr>
              <a:t>    : 'from '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smtClean="0">
                <a:latin typeface="Courier New" panose="02070309020205020404" pitchFamily="49" charset="0"/>
                <a:cs typeface="Courier New" panose="02070309020205020404" pitchFamily="49" charset="0"/>
              </a:rPr>
              <a:t>       </a:t>
            </a:r>
            <a:r>
              <a:rPr lang="sv-SE" sz="1400" dirty="0">
                <a:latin typeface="Courier New" panose="02070309020205020404" pitchFamily="49" charset="0"/>
                <a:cs typeface="Courier New" panose="02070309020205020404" pitchFamily="49" charset="0"/>
              </a:rPr>
              <a:t>(_input.LA(1) == 'b') &amp;&amp;</a:t>
            </a:r>
          </a:p>
          <a:p>
            <a:pPr defTabSz="820738"/>
            <a:r>
              <a:rPr lang="sv-SE" sz="1400" dirty="0">
                <a:latin typeface="Courier New" panose="02070309020205020404" pitchFamily="49" charset="0"/>
                <a:cs typeface="Courier New" panose="02070309020205020404" pitchFamily="49" charset="0"/>
              </a:rPr>
              <a:t>       (_input.LA(2) == 'y')</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ByText</a:t>
            </a:r>
          </a:p>
          <a:p>
            <a:pPr defTabSz="820738"/>
            <a:r>
              <a:rPr lang="sv-SE" sz="1400" dirty="0">
                <a:latin typeface="Courier New" panose="02070309020205020404" pitchFamily="49" charset="0"/>
                <a:cs typeface="Courier New" panose="02070309020205020404" pitchFamily="49" charset="0"/>
              </a:rPr>
              <a:t>    : 'by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(_input.LA(1) == 'w') &amp;&amp;</a:t>
            </a:r>
          </a:p>
          <a:p>
            <a:pPr defTabSz="820738"/>
            <a:r>
              <a:rPr lang="sv-SE" sz="1400" dirty="0">
                <a:latin typeface="Courier New" panose="02070309020205020404" pitchFamily="49" charset="0"/>
                <a:cs typeface="Courier New" panose="02070309020205020404" pitchFamily="49" charset="0"/>
              </a:rPr>
              <a:t>       (_input.LA(2) == 'i') &amp;&amp;</a:t>
            </a:r>
          </a:p>
          <a:p>
            <a:pPr defTabSz="820738"/>
            <a:r>
              <a:rPr lang="sv-SE" sz="1400" dirty="0">
                <a:latin typeface="Courier New" panose="02070309020205020404" pitchFamily="49" charset="0"/>
                <a:cs typeface="Courier New" panose="02070309020205020404" pitchFamily="49" charset="0"/>
              </a:rPr>
              <a:t>       (_input.LA(3) == 't') &amp;&amp;</a:t>
            </a:r>
          </a:p>
          <a:p>
            <a:pPr defTabSz="820738"/>
            <a:r>
              <a:rPr lang="sv-SE" sz="1400" dirty="0">
                <a:latin typeface="Courier New" panose="02070309020205020404" pitchFamily="49" charset="0"/>
                <a:cs typeface="Courier New" panose="02070309020205020404" pitchFamily="49" charset="0"/>
              </a:rPr>
              <a:t>       (_input.LA(4) == 'h')</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endParaRPr lang="sv-SE" sz="1200" dirty="0">
              <a:latin typeface="Courier New" panose="02070309020205020404" pitchFamily="49" charset="0"/>
              <a:cs typeface="Courier New" panose="02070309020205020404" pitchFamily="49" charset="0"/>
            </a:endParaRPr>
          </a:p>
        </p:txBody>
      </p:sp>
      <p:sp>
        <p:nvSpPr>
          <p:cNvPr id="4" name="TextBox 3"/>
          <p:cNvSpPr txBox="1"/>
          <p:nvPr/>
        </p:nvSpPr>
        <p:spPr>
          <a:xfrm>
            <a:off x="6158754" y="5474788"/>
            <a:ext cx="1411733" cy="369332"/>
          </a:xfrm>
          <a:prstGeom prst="rect">
            <a:avLst/>
          </a:prstGeom>
          <a:solidFill>
            <a:srgbClr val="FFFF00"/>
          </a:solidFill>
        </p:spPr>
        <p:txBody>
          <a:bodyPr wrap="none" rtlCol="0">
            <a:spAutoFit/>
          </a:bodyPr>
          <a:lstStyle/>
          <a:p>
            <a:r>
              <a:rPr lang="en-US" dirty="0" smtClean="0"/>
              <a:t>continued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3551551952"/>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6517" y="342106"/>
            <a:ext cx="11062447" cy="6093976"/>
          </a:xfrm>
          <a:prstGeom prst="rect">
            <a:avLst/>
          </a:prstGeom>
          <a:noFill/>
          <a:ln>
            <a:solidFill>
              <a:schemeClr val="tx1"/>
            </a:solidFill>
          </a:ln>
        </p:spPr>
        <p:txBody>
          <a:bodyPr wrap="square" rtlCol="0">
            <a:spAutoFit/>
          </a:bodyPr>
          <a:lstStyle/>
          <a:p>
            <a:pPr defTabSz="820738"/>
            <a:endParaRPr lang="sv-SE" sz="12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WithText</a:t>
            </a:r>
          </a:p>
          <a:p>
            <a:pPr defTabSz="820738"/>
            <a:r>
              <a:rPr lang="sv-SE" sz="1400" dirty="0">
                <a:latin typeface="Courier New" panose="02070309020205020404" pitchFamily="49" charset="0"/>
                <a:cs typeface="Courier New" panose="02070309020205020404" pitchFamily="49" charset="0"/>
              </a:rPr>
              <a:t>    : 'with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(_input.LA(1) == 'i') &amp;&amp;</a:t>
            </a:r>
          </a:p>
          <a:p>
            <a:pPr defTabSz="820738"/>
            <a:r>
              <a:rPr lang="sv-SE" sz="1400" dirty="0">
                <a:latin typeface="Courier New" panose="02070309020205020404" pitchFamily="49" charset="0"/>
                <a:cs typeface="Courier New" panose="02070309020205020404" pitchFamily="49" charset="0"/>
              </a:rPr>
              <a:t>       (_input.LA(2) == 'd')</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endParaRPr lang="en-US" sz="1400" i="1" dirty="0">
              <a:latin typeface="Courier New" panose="02070309020205020404" pitchFamily="49" charset="0"/>
              <a:cs typeface="Courier New" panose="02070309020205020404" pitchFamily="49" charset="0"/>
            </a:endParaRPr>
          </a:p>
          <a:p>
            <a:pPr defTabSz="820738"/>
            <a:endParaRPr lang="sv-SE" sz="1400" dirty="0" smtClean="0">
              <a:latin typeface="Courier New" panose="02070309020205020404" pitchFamily="49" charset="0"/>
              <a:cs typeface="Courier New" panose="02070309020205020404" pitchFamily="49" charset="0"/>
            </a:endParaRPr>
          </a:p>
          <a:p>
            <a:pPr defTabSz="820738"/>
            <a:r>
              <a:rPr lang="sv-SE" sz="1400" dirty="0" smtClean="0">
                <a:latin typeface="Courier New" panose="02070309020205020404" pitchFamily="49" charset="0"/>
                <a:cs typeface="Courier New" panose="02070309020205020404" pitchFamily="49" charset="0"/>
              </a:rPr>
              <a:t>IdText</a:t>
            </a:r>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    : 'id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(_input.LA(1) ==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DateContents : ('Mon' | 'Tue' | 'Wed' | 'Thu' | 'Fri' | 'Sat' | 'Sun') (Letter | Number | Special)+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fragment Letter :  'A'..'Z' | 'a'..'z'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fragment Number : '0'..'9'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fragment Special : ' ' | '_' | '-' | '.' | ',' | '~' | ':' | '+' | '$' | '=' | '(' | ')' | '[' | ']' | '/'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Whitespace : [\t\r\n]+ -&gt; skip ;</a:t>
            </a:r>
            <a:endParaRPr lang="en-US" sz="14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4100249"/>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424" y="2743199"/>
            <a:ext cx="3052482" cy="87405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3071" y="772412"/>
            <a:ext cx="4182036" cy="5663089"/>
          </a:xfrm>
          <a:prstGeom prst="rect">
            <a:avLst/>
          </a:prstGeom>
          <a:noFill/>
          <a:ln>
            <a:solidFill>
              <a:schemeClr val="tx1"/>
            </a:solidFill>
          </a:ln>
        </p:spPr>
        <p:txBody>
          <a:bodyPr wrap="square" rtlCol="0">
            <a:spAutoFit/>
          </a:bodyPr>
          <a:lstStyle/>
          <a:p>
            <a:pPr defTabSz="820738"/>
            <a:r>
              <a:rPr lang="sv-SE" sz="1400" dirty="0">
                <a:latin typeface="Courier New" panose="02070309020205020404" pitchFamily="49" charset="0"/>
                <a:cs typeface="Courier New" panose="02070309020205020404" pitchFamily="49" charset="0"/>
              </a:rPr>
              <a:t>lexer grammar MyLexer;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Received : 'Received: ' ;</a:t>
            </a:r>
          </a:p>
          <a:p>
            <a:pPr defTabSz="820738"/>
            <a:r>
              <a:rPr lang="sv-SE" sz="1400" dirty="0">
                <a:latin typeface="Courier New" panose="02070309020205020404" pitchFamily="49" charset="0"/>
                <a:cs typeface="Courier New" panose="02070309020205020404" pitchFamily="49" charset="0"/>
              </a:rPr>
              <a:t>SemiColon : ';'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FromText</a:t>
            </a:r>
          </a:p>
          <a:p>
            <a:pPr defTabSz="820738"/>
            <a:r>
              <a:rPr lang="sv-SE" sz="1400" dirty="0">
                <a:latin typeface="Courier New" panose="02070309020205020404" pitchFamily="49" charset="0"/>
                <a:cs typeface="Courier New" panose="02070309020205020404" pitchFamily="49" charset="0"/>
              </a:rPr>
              <a:t>    : 'from '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smtClean="0">
                <a:latin typeface="Courier New" panose="02070309020205020404" pitchFamily="49" charset="0"/>
                <a:cs typeface="Courier New" panose="02070309020205020404" pitchFamily="49" charset="0"/>
              </a:rPr>
              <a:t>         (_</a:t>
            </a:r>
            <a:r>
              <a:rPr lang="sv-SE" sz="1400" dirty="0">
                <a:latin typeface="Courier New" panose="02070309020205020404" pitchFamily="49" charset="0"/>
                <a:cs typeface="Courier New" panose="02070309020205020404" pitchFamily="49" charset="0"/>
              </a:rPr>
              <a:t>input.LA(1) == 'b') &amp;&amp;</a:t>
            </a:r>
          </a:p>
          <a:p>
            <a:pPr defTabSz="820738"/>
            <a:r>
              <a:rPr lang="sv-SE" sz="1400" dirty="0">
                <a:latin typeface="Courier New" panose="02070309020205020404" pitchFamily="49" charset="0"/>
                <a:cs typeface="Courier New" panose="02070309020205020404" pitchFamily="49" charset="0"/>
              </a:rPr>
              <a:t>       </a:t>
            </a:r>
            <a:r>
              <a:rPr lang="sv-SE" sz="1400" dirty="0" smtClean="0">
                <a:latin typeface="Courier New" panose="02070309020205020404" pitchFamily="49" charset="0"/>
                <a:cs typeface="Courier New" panose="02070309020205020404" pitchFamily="49" charset="0"/>
              </a:rPr>
              <a:t>  (_</a:t>
            </a:r>
            <a:r>
              <a:rPr lang="sv-SE" sz="1400" dirty="0">
                <a:latin typeface="Courier New" panose="02070309020205020404" pitchFamily="49" charset="0"/>
                <a:cs typeface="Courier New" panose="02070309020205020404" pitchFamily="49" charset="0"/>
              </a:rPr>
              <a:t>input.LA(2) == 'y')</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ByText</a:t>
            </a:r>
          </a:p>
          <a:p>
            <a:pPr defTabSz="820738"/>
            <a:r>
              <a:rPr lang="sv-SE" sz="1400" dirty="0">
                <a:latin typeface="Courier New" panose="02070309020205020404" pitchFamily="49" charset="0"/>
                <a:cs typeface="Courier New" panose="02070309020205020404" pitchFamily="49" charset="0"/>
              </a:rPr>
              <a:t>    : 'by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(_input.LA(1) == 'w') &amp;&amp;</a:t>
            </a:r>
          </a:p>
          <a:p>
            <a:pPr defTabSz="820738"/>
            <a:r>
              <a:rPr lang="sv-SE" sz="1400" dirty="0">
                <a:latin typeface="Courier New" panose="02070309020205020404" pitchFamily="49" charset="0"/>
                <a:cs typeface="Courier New" panose="02070309020205020404" pitchFamily="49" charset="0"/>
              </a:rPr>
              <a:t>       (_input.LA(2) == 'i') &amp;&amp;</a:t>
            </a:r>
          </a:p>
          <a:p>
            <a:pPr defTabSz="820738"/>
            <a:r>
              <a:rPr lang="sv-SE" sz="1400" dirty="0">
                <a:latin typeface="Courier New" panose="02070309020205020404" pitchFamily="49" charset="0"/>
                <a:cs typeface="Courier New" panose="02070309020205020404" pitchFamily="49" charset="0"/>
              </a:rPr>
              <a:t>       (_input.LA(3) == 't') &amp;&amp;</a:t>
            </a:r>
          </a:p>
          <a:p>
            <a:pPr defTabSz="820738"/>
            <a:r>
              <a:rPr lang="sv-SE" sz="1400" dirty="0">
                <a:latin typeface="Courier New" panose="02070309020205020404" pitchFamily="49" charset="0"/>
                <a:cs typeface="Courier New" panose="02070309020205020404" pitchFamily="49" charset="0"/>
              </a:rPr>
              <a:t>       (_input.LA(4) == 'h')</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200" dirty="0" smtClean="0">
                <a:latin typeface="Courier New" panose="02070309020205020404" pitchFamily="49" charset="0"/>
                <a:cs typeface="Courier New" panose="02070309020205020404" pitchFamily="49" charset="0"/>
              </a:rPr>
              <a:t>...</a:t>
            </a:r>
            <a:endParaRPr lang="sv-SE" sz="1200" dirty="0">
              <a:latin typeface="Courier New" panose="02070309020205020404" pitchFamily="49" charset="0"/>
              <a:cs typeface="Courier New" panose="02070309020205020404" pitchFamily="49" charset="0"/>
            </a:endParaRPr>
          </a:p>
        </p:txBody>
      </p:sp>
      <p:sp>
        <p:nvSpPr>
          <p:cNvPr id="5" name="TextBox 4"/>
          <p:cNvSpPr txBox="1"/>
          <p:nvPr/>
        </p:nvSpPr>
        <p:spPr>
          <a:xfrm>
            <a:off x="4155141" y="2843615"/>
            <a:ext cx="3563471" cy="646331"/>
          </a:xfrm>
          <a:prstGeom prst="rect">
            <a:avLst/>
          </a:prstGeom>
          <a:solidFill>
            <a:schemeClr val="bg1"/>
          </a:solidFill>
        </p:spPr>
        <p:txBody>
          <a:bodyPr wrap="square" rtlCol="0">
            <a:spAutoFit/>
          </a:bodyPr>
          <a:lstStyle/>
          <a:p>
            <a:r>
              <a:rPr lang="en-US" dirty="0" smtClean="0"/>
              <a:t>semantic predicate (as denoted by the question mark at the end)</a:t>
            </a:r>
            <a:endParaRPr lang="en-US" dirty="0"/>
          </a:p>
        </p:txBody>
      </p:sp>
      <p:cxnSp>
        <p:nvCxnSpPr>
          <p:cNvPr id="6" name="Straight Arrow Connector 5"/>
          <p:cNvCxnSpPr/>
          <p:nvPr/>
        </p:nvCxnSpPr>
        <p:spPr>
          <a:xfrm flipH="1" flipV="1">
            <a:off x="1344706" y="3489946"/>
            <a:ext cx="5271246" cy="268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6629400" y="3489946"/>
            <a:ext cx="134471" cy="27523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7721378"/>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424" y="2743199"/>
            <a:ext cx="3052482" cy="87405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3071" y="772412"/>
            <a:ext cx="4182036" cy="5663089"/>
          </a:xfrm>
          <a:prstGeom prst="rect">
            <a:avLst/>
          </a:prstGeom>
          <a:noFill/>
          <a:ln>
            <a:solidFill>
              <a:schemeClr val="tx1"/>
            </a:solidFill>
          </a:ln>
        </p:spPr>
        <p:txBody>
          <a:bodyPr wrap="square" rtlCol="0">
            <a:spAutoFit/>
          </a:bodyPr>
          <a:lstStyle/>
          <a:p>
            <a:pPr defTabSz="820738"/>
            <a:r>
              <a:rPr lang="sv-SE" sz="1400" dirty="0">
                <a:latin typeface="Courier New" panose="02070309020205020404" pitchFamily="49" charset="0"/>
                <a:cs typeface="Courier New" panose="02070309020205020404" pitchFamily="49" charset="0"/>
              </a:rPr>
              <a:t>lexer grammar MyLexer;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Received : 'Received: ' ;</a:t>
            </a:r>
          </a:p>
          <a:p>
            <a:pPr defTabSz="820738"/>
            <a:r>
              <a:rPr lang="sv-SE" sz="1400" dirty="0">
                <a:latin typeface="Courier New" panose="02070309020205020404" pitchFamily="49" charset="0"/>
                <a:cs typeface="Courier New" panose="02070309020205020404" pitchFamily="49" charset="0"/>
              </a:rPr>
              <a:t>SemiColon : ';'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FromText</a:t>
            </a:r>
          </a:p>
          <a:p>
            <a:pPr defTabSz="820738"/>
            <a:r>
              <a:rPr lang="sv-SE" sz="1400" dirty="0">
                <a:latin typeface="Courier New" panose="02070309020205020404" pitchFamily="49" charset="0"/>
                <a:cs typeface="Courier New" panose="02070309020205020404" pitchFamily="49" charset="0"/>
              </a:rPr>
              <a:t>    : 'from '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smtClean="0">
                <a:latin typeface="Courier New" panose="02070309020205020404" pitchFamily="49" charset="0"/>
                <a:cs typeface="Courier New" panose="02070309020205020404" pitchFamily="49" charset="0"/>
              </a:rPr>
              <a:t>         (_</a:t>
            </a:r>
            <a:r>
              <a:rPr lang="sv-SE" sz="1400" dirty="0">
                <a:latin typeface="Courier New" panose="02070309020205020404" pitchFamily="49" charset="0"/>
                <a:cs typeface="Courier New" panose="02070309020205020404" pitchFamily="49" charset="0"/>
              </a:rPr>
              <a:t>input.LA(1) == 'b') &amp;&amp;</a:t>
            </a:r>
          </a:p>
          <a:p>
            <a:pPr defTabSz="820738"/>
            <a:r>
              <a:rPr lang="sv-SE" sz="1400" dirty="0">
                <a:latin typeface="Courier New" panose="02070309020205020404" pitchFamily="49" charset="0"/>
                <a:cs typeface="Courier New" panose="02070309020205020404" pitchFamily="49" charset="0"/>
              </a:rPr>
              <a:t>       </a:t>
            </a:r>
            <a:r>
              <a:rPr lang="sv-SE" sz="1400" dirty="0" smtClean="0">
                <a:latin typeface="Courier New" panose="02070309020205020404" pitchFamily="49" charset="0"/>
                <a:cs typeface="Courier New" panose="02070309020205020404" pitchFamily="49" charset="0"/>
              </a:rPr>
              <a:t>  (_</a:t>
            </a:r>
            <a:r>
              <a:rPr lang="sv-SE" sz="1400" dirty="0">
                <a:latin typeface="Courier New" panose="02070309020205020404" pitchFamily="49" charset="0"/>
                <a:cs typeface="Courier New" panose="02070309020205020404" pitchFamily="49" charset="0"/>
              </a:rPr>
              <a:t>input.LA(2) == 'y')</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ByText</a:t>
            </a:r>
          </a:p>
          <a:p>
            <a:pPr defTabSz="820738"/>
            <a:r>
              <a:rPr lang="sv-SE" sz="1400" dirty="0">
                <a:latin typeface="Courier New" panose="02070309020205020404" pitchFamily="49" charset="0"/>
                <a:cs typeface="Courier New" panose="02070309020205020404" pitchFamily="49" charset="0"/>
              </a:rPr>
              <a:t>    : 'by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(_input.LA(1) == 'w') &amp;&amp;</a:t>
            </a:r>
          </a:p>
          <a:p>
            <a:pPr defTabSz="820738"/>
            <a:r>
              <a:rPr lang="sv-SE" sz="1400" dirty="0">
                <a:latin typeface="Courier New" panose="02070309020205020404" pitchFamily="49" charset="0"/>
                <a:cs typeface="Courier New" panose="02070309020205020404" pitchFamily="49" charset="0"/>
              </a:rPr>
              <a:t>       (_input.LA(2) == 'i') &amp;&amp;</a:t>
            </a:r>
          </a:p>
          <a:p>
            <a:pPr defTabSz="820738"/>
            <a:r>
              <a:rPr lang="sv-SE" sz="1400" dirty="0">
                <a:latin typeface="Courier New" panose="02070309020205020404" pitchFamily="49" charset="0"/>
                <a:cs typeface="Courier New" panose="02070309020205020404" pitchFamily="49" charset="0"/>
              </a:rPr>
              <a:t>       (_input.LA(3) == 't') &amp;&amp;</a:t>
            </a:r>
          </a:p>
          <a:p>
            <a:pPr defTabSz="820738"/>
            <a:r>
              <a:rPr lang="sv-SE" sz="1400" dirty="0">
                <a:latin typeface="Courier New" panose="02070309020205020404" pitchFamily="49" charset="0"/>
                <a:cs typeface="Courier New" panose="02070309020205020404" pitchFamily="49" charset="0"/>
              </a:rPr>
              <a:t>       (_input.LA(4) == 'h')</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200" dirty="0" smtClean="0">
                <a:latin typeface="Courier New" panose="02070309020205020404" pitchFamily="49" charset="0"/>
                <a:cs typeface="Courier New" panose="02070309020205020404" pitchFamily="49" charset="0"/>
              </a:rPr>
              <a:t>...</a:t>
            </a:r>
            <a:endParaRPr lang="sv-SE" sz="1200" dirty="0">
              <a:latin typeface="Courier New" panose="02070309020205020404" pitchFamily="49" charset="0"/>
              <a:cs typeface="Courier New" panose="02070309020205020404" pitchFamily="49" charset="0"/>
            </a:endParaRPr>
          </a:p>
        </p:txBody>
      </p:sp>
      <p:sp>
        <p:nvSpPr>
          <p:cNvPr id="5" name="TextBox 4"/>
          <p:cNvSpPr txBox="1"/>
          <p:nvPr/>
        </p:nvSpPr>
        <p:spPr>
          <a:xfrm>
            <a:off x="4155142" y="2843615"/>
            <a:ext cx="6091518" cy="646331"/>
          </a:xfrm>
          <a:prstGeom prst="rect">
            <a:avLst/>
          </a:prstGeom>
          <a:solidFill>
            <a:schemeClr val="bg1"/>
          </a:solidFill>
        </p:spPr>
        <p:txBody>
          <a:bodyPr wrap="square" rtlCol="0">
            <a:spAutoFit/>
          </a:bodyPr>
          <a:lstStyle/>
          <a:p>
            <a:r>
              <a:rPr lang="en-US" dirty="0"/>
              <a:t>T</a:t>
            </a:r>
            <a:r>
              <a:rPr lang="en-US" dirty="0" smtClean="0"/>
              <a:t>he </a:t>
            </a:r>
            <a:r>
              <a:rPr lang="en-US" dirty="0"/>
              <a:t>lexer keeps failing this token rule until it gets to a character whose next character is 'b' and </a:t>
            </a:r>
            <a:r>
              <a:rPr lang="en-US" dirty="0" smtClean="0"/>
              <a:t>after </a:t>
            </a:r>
            <a:r>
              <a:rPr lang="en-US" dirty="0"/>
              <a:t>that is 'y'</a:t>
            </a:r>
          </a:p>
        </p:txBody>
      </p:sp>
    </p:spTree>
    <p:extLst>
      <p:ext uri="{BB962C8B-B14F-4D97-AF65-F5344CB8AC3E}">
        <p14:creationId xmlns:p14="http://schemas.microsoft.com/office/powerpoint/2010/main" val="2503836715"/>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424" y="2743199"/>
            <a:ext cx="3052482" cy="87405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3071" y="772412"/>
            <a:ext cx="4182036" cy="5663089"/>
          </a:xfrm>
          <a:prstGeom prst="rect">
            <a:avLst/>
          </a:prstGeom>
          <a:noFill/>
          <a:ln>
            <a:solidFill>
              <a:schemeClr val="tx1"/>
            </a:solidFill>
          </a:ln>
        </p:spPr>
        <p:txBody>
          <a:bodyPr wrap="square" rtlCol="0">
            <a:spAutoFit/>
          </a:bodyPr>
          <a:lstStyle/>
          <a:p>
            <a:pPr defTabSz="820738"/>
            <a:r>
              <a:rPr lang="sv-SE" sz="1400" dirty="0">
                <a:latin typeface="Courier New" panose="02070309020205020404" pitchFamily="49" charset="0"/>
                <a:cs typeface="Courier New" panose="02070309020205020404" pitchFamily="49" charset="0"/>
              </a:rPr>
              <a:t>lexer grammar MyLexer;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Received : 'Received: ' ;</a:t>
            </a:r>
          </a:p>
          <a:p>
            <a:pPr defTabSz="820738"/>
            <a:r>
              <a:rPr lang="sv-SE" sz="1400" dirty="0">
                <a:latin typeface="Courier New" panose="02070309020205020404" pitchFamily="49" charset="0"/>
                <a:cs typeface="Courier New" panose="02070309020205020404" pitchFamily="49" charset="0"/>
              </a:rPr>
              <a:t>SemiColon : ';' ;</a:t>
            </a:r>
          </a:p>
          <a:p>
            <a:pPr defTabSz="820738"/>
            <a:endParaRPr lang="sv-SE" sz="1400" dirty="0">
              <a:latin typeface="Courier New" panose="02070309020205020404" pitchFamily="49" charset="0"/>
              <a:cs typeface="Courier New" panose="02070309020205020404" pitchFamily="49" charset="0"/>
            </a:endParaRPr>
          </a:p>
          <a:p>
            <a:pPr defTabSz="820738"/>
            <a:r>
              <a:rPr lang="sv-SE" sz="1400" dirty="0">
                <a:latin typeface="Courier New" panose="02070309020205020404" pitchFamily="49" charset="0"/>
                <a:cs typeface="Courier New" panose="02070309020205020404" pitchFamily="49" charset="0"/>
              </a:rPr>
              <a:t>FromText</a:t>
            </a:r>
          </a:p>
          <a:p>
            <a:pPr defTabSz="820738"/>
            <a:r>
              <a:rPr lang="sv-SE" sz="1400" dirty="0">
                <a:latin typeface="Courier New" panose="02070309020205020404" pitchFamily="49" charset="0"/>
                <a:cs typeface="Courier New" panose="02070309020205020404" pitchFamily="49" charset="0"/>
              </a:rPr>
              <a:t>    : 'from '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smtClean="0">
                <a:latin typeface="Courier New" panose="02070309020205020404" pitchFamily="49" charset="0"/>
                <a:cs typeface="Courier New" panose="02070309020205020404" pitchFamily="49" charset="0"/>
              </a:rPr>
              <a:t>         (_</a:t>
            </a:r>
            <a:r>
              <a:rPr lang="sv-SE" sz="1400" dirty="0">
                <a:latin typeface="Courier New" panose="02070309020205020404" pitchFamily="49" charset="0"/>
                <a:cs typeface="Courier New" panose="02070309020205020404" pitchFamily="49" charset="0"/>
              </a:rPr>
              <a:t>input.LA(1) == 'b') &amp;&amp;</a:t>
            </a:r>
          </a:p>
          <a:p>
            <a:pPr defTabSz="820738"/>
            <a:r>
              <a:rPr lang="sv-SE" sz="1400" dirty="0">
                <a:latin typeface="Courier New" panose="02070309020205020404" pitchFamily="49" charset="0"/>
                <a:cs typeface="Courier New" panose="02070309020205020404" pitchFamily="49" charset="0"/>
              </a:rPr>
              <a:t>       </a:t>
            </a:r>
            <a:r>
              <a:rPr lang="sv-SE" sz="1400" dirty="0" smtClean="0">
                <a:latin typeface="Courier New" panose="02070309020205020404" pitchFamily="49" charset="0"/>
                <a:cs typeface="Courier New" panose="02070309020205020404" pitchFamily="49" charset="0"/>
              </a:rPr>
              <a:t>  (_</a:t>
            </a:r>
            <a:r>
              <a:rPr lang="sv-SE" sz="1400" dirty="0">
                <a:latin typeface="Courier New" panose="02070309020205020404" pitchFamily="49" charset="0"/>
                <a:cs typeface="Courier New" panose="02070309020205020404" pitchFamily="49" charset="0"/>
              </a:rPr>
              <a:t>input.LA(2) == 'y')</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ByText</a:t>
            </a:r>
          </a:p>
          <a:p>
            <a:pPr defTabSz="820738"/>
            <a:r>
              <a:rPr lang="sv-SE" sz="1400" dirty="0">
                <a:latin typeface="Courier New" panose="02070309020205020404" pitchFamily="49" charset="0"/>
                <a:cs typeface="Courier New" panose="02070309020205020404" pitchFamily="49" charset="0"/>
              </a:rPr>
              <a:t>    : 'by '</a:t>
            </a:r>
          </a:p>
          <a:p>
            <a:pPr defTabSz="820738"/>
            <a:r>
              <a:rPr lang="sv-SE" sz="1400" dirty="0">
                <a:latin typeface="Courier New" panose="02070309020205020404" pitchFamily="49" charset="0"/>
                <a:cs typeface="Courier New" panose="02070309020205020404" pitchFamily="49" charset="0"/>
              </a:rPr>
              <a:t>      .+? </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(_input.LA(1) == 'w') &amp;&amp;</a:t>
            </a:r>
          </a:p>
          <a:p>
            <a:pPr defTabSz="820738"/>
            <a:r>
              <a:rPr lang="sv-SE" sz="1400" dirty="0">
                <a:latin typeface="Courier New" panose="02070309020205020404" pitchFamily="49" charset="0"/>
                <a:cs typeface="Courier New" panose="02070309020205020404" pitchFamily="49" charset="0"/>
              </a:rPr>
              <a:t>       (_input.LA(2) == 'i') &amp;&amp;</a:t>
            </a:r>
          </a:p>
          <a:p>
            <a:pPr defTabSz="820738"/>
            <a:r>
              <a:rPr lang="sv-SE" sz="1400" dirty="0">
                <a:latin typeface="Courier New" panose="02070309020205020404" pitchFamily="49" charset="0"/>
                <a:cs typeface="Courier New" panose="02070309020205020404" pitchFamily="49" charset="0"/>
              </a:rPr>
              <a:t>       (_input.LA(3) == 't') &amp;&amp;</a:t>
            </a:r>
          </a:p>
          <a:p>
            <a:pPr defTabSz="820738"/>
            <a:r>
              <a:rPr lang="sv-SE" sz="1400" dirty="0">
                <a:latin typeface="Courier New" panose="02070309020205020404" pitchFamily="49" charset="0"/>
                <a:cs typeface="Courier New" panose="02070309020205020404" pitchFamily="49" charset="0"/>
              </a:rPr>
              <a:t>       (_input.LA(4) == 'h')</a:t>
            </a:r>
          </a:p>
          <a:p>
            <a:pPr defTabSz="820738"/>
            <a:r>
              <a:rPr lang="sv-SE" sz="1400" dirty="0">
                <a:latin typeface="Courier New" panose="02070309020205020404" pitchFamily="49" charset="0"/>
                <a:cs typeface="Courier New" panose="02070309020205020404" pitchFamily="49" charset="0"/>
              </a:rPr>
              <a:t>      }?</a:t>
            </a:r>
          </a:p>
          <a:p>
            <a:pPr defTabSz="820738"/>
            <a:r>
              <a:rPr lang="sv-SE" sz="1400" dirty="0">
                <a:latin typeface="Courier New" panose="02070309020205020404" pitchFamily="49" charset="0"/>
                <a:cs typeface="Courier New" panose="02070309020205020404" pitchFamily="49" charset="0"/>
              </a:rPr>
              <a:t>    ;</a:t>
            </a:r>
          </a:p>
          <a:p>
            <a:pPr defTabSz="820738"/>
            <a:r>
              <a:rPr lang="sv-SE" sz="1200" dirty="0" smtClean="0">
                <a:latin typeface="Courier New" panose="02070309020205020404" pitchFamily="49" charset="0"/>
                <a:cs typeface="Courier New" panose="02070309020205020404" pitchFamily="49" charset="0"/>
              </a:rPr>
              <a:t>...</a:t>
            </a:r>
            <a:endParaRPr lang="sv-SE" sz="1200"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2433918" y="3388659"/>
            <a:ext cx="2743200" cy="137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5177118" y="4575593"/>
            <a:ext cx="3627916" cy="1477328"/>
          </a:xfrm>
          <a:prstGeom prst="rect">
            <a:avLst/>
          </a:prstGeom>
          <a:noFill/>
        </p:spPr>
        <p:txBody>
          <a:bodyPr wrap="none" rtlCol="0">
            <a:spAutoFit/>
          </a:bodyPr>
          <a:lstStyle/>
          <a:p>
            <a:r>
              <a:rPr lang="en-US" dirty="0" smtClean="0"/>
              <a:t>LA = Look Ahead</a:t>
            </a:r>
          </a:p>
          <a:p>
            <a:r>
              <a:rPr lang="en-US" dirty="0" smtClean="0"/>
              <a:t>LA(1) means look ahead 1 character</a:t>
            </a:r>
          </a:p>
          <a:p>
            <a:r>
              <a:rPr lang="en-US" dirty="0" smtClean="0"/>
              <a:t>LA(2) means look ahead 2 characters</a:t>
            </a:r>
          </a:p>
          <a:p>
            <a:r>
              <a:rPr lang="en-US" dirty="0" smtClean="0"/>
              <a:t>...</a:t>
            </a:r>
          </a:p>
          <a:p>
            <a:r>
              <a:rPr lang="en-US" dirty="0" smtClean="0"/>
              <a:t>LA(k) means look ahead k characters</a:t>
            </a:r>
            <a:endParaRPr lang="en-US" dirty="0"/>
          </a:p>
        </p:txBody>
      </p:sp>
    </p:spTree>
    <p:extLst>
      <p:ext uri="{BB962C8B-B14F-4D97-AF65-F5344CB8AC3E}">
        <p14:creationId xmlns:p14="http://schemas.microsoft.com/office/powerpoint/2010/main" val="3229347368"/>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434" y="1574179"/>
            <a:ext cx="11062447" cy="4431983"/>
          </a:xfrm>
          <a:prstGeom prst="rect">
            <a:avLst/>
          </a:prstGeom>
          <a:noFill/>
          <a:ln>
            <a:solidFill>
              <a:schemeClr val="tx1"/>
            </a:solidFill>
          </a:ln>
        </p:spPr>
        <p:txBody>
          <a:bodyPr wrap="square" rtlCol="0">
            <a:spAutoFit/>
          </a:bodyPr>
          <a:lstStyle/>
          <a:p>
            <a:pPr defTabSz="820738"/>
            <a:endParaRPr lang="sv-SE" sz="1200"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parser grammar MyParser;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options { tokenVocab=MyLexer; }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received : Received fromToken byToken withToken idToken SemiColon date EOF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fromToken : FromText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byToken: ByText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withToken : WithText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idToken : IdText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date : DateContents+ ;</a:t>
            </a:r>
            <a:endParaRPr lang="en-US" i="1" dirty="0" smtClean="0">
              <a:latin typeface="Courier New" panose="02070309020205020404" pitchFamily="49" charset="0"/>
              <a:cs typeface="Courier New" panose="02070309020205020404" pitchFamily="49" charset="0"/>
            </a:endParaRPr>
          </a:p>
        </p:txBody>
      </p:sp>
      <p:sp>
        <p:nvSpPr>
          <p:cNvPr id="3" name="TextBox 2"/>
          <p:cNvSpPr txBox="1"/>
          <p:nvPr/>
        </p:nvSpPr>
        <p:spPr>
          <a:xfrm>
            <a:off x="3635589" y="6006162"/>
            <a:ext cx="3011337" cy="369332"/>
          </a:xfrm>
          <a:prstGeom prst="rect">
            <a:avLst/>
          </a:prstGeom>
          <a:noFill/>
        </p:spPr>
        <p:txBody>
          <a:bodyPr wrap="none" rtlCol="0">
            <a:spAutoFit/>
          </a:bodyPr>
          <a:lstStyle/>
          <a:p>
            <a:r>
              <a:rPr lang="en-US" dirty="0" smtClean="0"/>
              <a:t>See java-examples/example43</a:t>
            </a:r>
            <a:endParaRPr lang="en-US" dirty="0"/>
          </a:p>
        </p:txBody>
      </p:sp>
      <p:sp>
        <p:nvSpPr>
          <p:cNvPr id="4" name="Title 3"/>
          <p:cNvSpPr>
            <a:spLocks noGrp="1"/>
          </p:cNvSpPr>
          <p:nvPr>
            <p:ph type="title"/>
          </p:nvPr>
        </p:nvSpPr>
        <p:spPr/>
        <p:txBody>
          <a:bodyPr/>
          <a:lstStyle/>
          <a:p>
            <a:r>
              <a:rPr lang="en-US" dirty="0" smtClean="0"/>
              <a:t>Parser grammar</a:t>
            </a:r>
            <a:endParaRPr lang="en-US" dirty="0"/>
          </a:p>
        </p:txBody>
      </p:sp>
    </p:spTree>
    <p:extLst>
      <p:ext uri="{BB962C8B-B14F-4D97-AF65-F5344CB8AC3E}">
        <p14:creationId xmlns:p14="http://schemas.microsoft.com/office/powerpoint/2010/main" val="1133547077"/>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 on Look Ahead (LA)</a:t>
            </a:r>
            <a:endParaRPr lang="en-US" dirty="0"/>
          </a:p>
        </p:txBody>
      </p:sp>
      <p:sp>
        <p:nvSpPr>
          <p:cNvPr id="3" name="Rectangle 2"/>
          <p:cNvSpPr/>
          <p:nvPr/>
        </p:nvSpPr>
        <p:spPr>
          <a:xfrm>
            <a:off x="932329" y="2887284"/>
            <a:ext cx="7747827" cy="369332"/>
          </a:xfrm>
          <a:prstGeom prst="rect">
            <a:avLst/>
          </a:prstGeom>
        </p:spPr>
        <p:txBody>
          <a:bodyPr wrap="none">
            <a:spAutoFit/>
          </a:bodyPr>
          <a:lstStyle/>
          <a:p>
            <a:r>
              <a:rPr lang="en-US" dirty="0" smtClean="0"/>
              <a:t>http</a:t>
            </a:r>
            <a:r>
              <a:rPr lang="en-US" dirty="0"/>
              <a:t>://</a:t>
            </a:r>
            <a:r>
              <a:rPr lang="en-US" dirty="0" smtClean="0"/>
              <a:t>www.antlr.org/api/Java/index.html?org/antlr/v4/runtime/IntStream.html </a:t>
            </a:r>
            <a:endParaRPr lang="en-US" dirty="0"/>
          </a:p>
        </p:txBody>
      </p:sp>
    </p:spTree>
    <p:extLst>
      <p:ext uri="{BB962C8B-B14F-4D97-AF65-F5344CB8AC3E}">
        <p14:creationId xmlns:p14="http://schemas.microsoft.com/office/powerpoint/2010/main" val="2303605069"/>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99983" y="3732021"/>
            <a:ext cx="9047630" cy="3630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Python version</a:t>
            </a:r>
            <a:endParaRPr lang="en-US" dirty="0"/>
          </a:p>
        </p:txBody>
      </p:sp>
      <p:sp>
        <p:nvSpPr>
          <p:cNvPr id="6" name="TextBox 5"/>
          <p:cNvSpPr txBox="1"/>
          <p:nvPr/>
        </p:nvSpPr>
        <p:spPr>
          <a:xfrm>
            <a:off x="725877" y="1937251"/>
            <a:ext cx="10999958" cy="2739211"/>
          </a:xfrm>
          <a:prstGeom prst="rect">
            <a:avLst/>
          </a:prstGeom>
          <a:noFill/>
          <a:ln>
            <a:solidFill>
              <a:schemeClr val="tx1"/>
            </a:solidFill>
          </a:ln>
        </p:spPr>
        <p:txBody>
          <a:bodyPr wrap="square" rtlCol="0">
            <a:spAutoFit/>
          </a:bodyPr>
          <a:lstStyle/>
          <a:p>
            <a:pPr defTabSz="820738"/>
            <a:endParaRPr lang="sv-SE" sz="1000"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lexer grammar MyLexer;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Received : 'Received: ' ;</a:t>
            </a:r>
          </a:p>
          <a:p>
            <a:pPr defTabSz="820738"/>
            <a:r>
              <a:rPr lang="sv-SE" dirty="0">
                <a:latin typeface="Courier New" panose="02070309020205020404" pitchFamily="49" charset="0"/>
                <a:cs typeface="Courier New" panose="02070309020205020404" pitchFamily="49" charset="0"/>
              </a:rPr>
              <a:t>SemiColon : ';' ;</a:t>
            </a:r>
          </a:p>
          <a:p>
            <a:pPr defTabSz="820738"/>
            <a:endParaRPr lang="sv-SE" dirty="0">
              <a:latin typeface="Courier New" panose="02070309020205020404" pitchFamily="49" charset="0"/>
              <a:cs typeface="Courier New" panose="02070309020205020404" pitchFamily="49" charset="0"/>
            </a:endParaRPr>
          </a:p>
          <a:p>
            <a:pPr defTabSz="820738"/>
            <a:r>
              <a:rPr lang="sv-SE" dirty="0">
                <a:latin typeface="Courier New" panose="02070309020205020404" pitchFamily="49" charset="0"/>
                <a:cs typeface="Courier New" panose="02070309020205020404" pitchFamily="49" charset="0"/>
              </a:rPr>
              <a:t>FromText : 'from ' .+? </a:t>
            </a:r>
          </a:p>
          <a:p>
            <a:pPr defTabSz="820738"/>
            <a:r>
              <a:rPr lang="sv-SE" dirty="0">
                <a:latin typeface="Courier New" panose="02070309020205020404" pitchFamily="49" charset="0"/>
                <a:cs typeface="Courier New" panose="02070309020205020404" pitchFamily="49" charset="0"/>
              </a:rPr>
              <a:t>	  {(self._input.LA(1) == ord('b')) and (self._input.LA(2) == ord('y'))}?</a:t>
            </a:r>
          </a:p>
          <a:p>
            <a:pPr defTabSz="820738"/>
            <a:r>
              <a:rPr lang="sv-SE" dirty="0">
                <a:latin typeface="Courier New" panose="02070309020205020404" pitchFamily="49" charset="0"/>
                <a:cs typeface="Courier New" panose="02070309020205020404" pitchFamily="49" charset="0"/>
              </a:rPr>
              <a:t>	  </a:t>
            </a:r>
            <a:r>
              <a:rPr lang="sv-SE" dirty="0" smtClean="0">
                <a:latin typeface="Courier New" panose="02070309020205020404" pitchFamily="49" charset="0"/>
                <a:cs typeface="Courier New" panose="02070309020205020404" pitchFamily="49" charset="0"/>
              </a:rPr>
              <a:t>;</a:t>
            </a:r>
          </a:p>
          <a:p>
            <a:pPr defTabSz="820738"/>
            <a:r>
              <a:rPr lang="sv-SE" dirty="0" smtClean="0">
                <a:latin typeface="Courier New" panose="02070309020205020404" pitchFamily="49" charset="0"/>
                <a:cs typeface="Courier New" panose="02070309020205020404" pitchFamily="49" charset="0"/>
              </a:rPr>
              <a:t>...</a:t>
            </a:r>
            <a:endParaRPr lang="sv-SE" dirty="0">
              <a:latin typeface="Courier New" panose="02070309020205020404" pitchFamily="49" charset="0"/>
              <a:cs typeface="Courier New" panose="02070309020205020404" pitchFamily="49" charset="0"/>
            </a:endParaRPr>
          </a:p>
        </p:txBody>
      </p:sp>
      <p:sp>
        <p:nvSpPr>
          <p:cNvPr id="5" name="TextBox 4"/>
          <p:cNvSpPr txBox="1"/>
          <p:nvPr/>
        </p:nvSpPr>
        <p:spPr>
          <a:xfrm>
            <a:off x="2707743" y="5505077"/>
            <a:ext cx="3190104" cy="369332"/>
          </a:xfrm>
          <a:prstGeom prst="rect">
            <a:avLst/>
          </a:prstGeom>
          <a:solidFill>
            <a:schemeClr val="bg1"/>
          </a:solidFill>
        </p:spPr>
        <p:txBody>
          <a:bodyPr wrap="none" rtlCol="0">
            <a:spAutoFit/>
          </a:bodyPr>
          <a:lstStyle/>
          <a:p>
            <a:r>
              <a:rPr lang="en-US" smtClean="0"/>
              <a:t>See python-examples/example7</a:t>
            </a:r>
            <a:endParaRPr lang="en-US" dirty="0"/>
          </a:p>
        </p:txBody>
      </p:sp>
      <p:sp>
        <p:nvSpPr>
          <p:cNvPr id="7" name="Rectangle 6"/>
          <p:cNvSpPr/>
          <p:nvPr/>
        </p:nvSpPr>
        <p:spPr>
          <a:xfrm>
            <a:off x="1183341" y="255494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6656294" y="4095092"/>
            <a:ext cx="672354" cy="1409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32812" y="5505077"/>
            <a:ext cx="4274760" cy="369332"/>
          </a:xfrm>
          <a:prstGeom prst="rect">
            <a:avLst/>
          </a:prstGeom>
          <a:noFill/>
        </p:spPr>
        <p:txBody>
          <a:bodyPr wrap="none" rtlCol="0">
            <a:spAutoFit/>
          </a:bodyPr>
          <a:lstStyle/>
          <a:p>
            <a:r>
              <a:rPr lang="en-US" dirty="0" smtClean="0"/>
              <a:t>This is quite different from the Java version:</a:t>
            </a:r>
            <a:endParaRPr lang="en-US" dirty="0"/>
          </a:p>
        </p:txBody>
      </p:sp>
      <p:sp>
        <p:nvSpPr>
          <p:cNvPr id="12" name="Rectangle 11"/>
          <p:cNvSpPr/>
          <p:nvPr/>
        </p:nvSpPr>
        <p:spPr>
          <a:xfrm>
            <a:off x="7032812" y="5927322"/>
            <a:ext cx="5033683" cy="307777"/>
          </a:xfrm>
          <a:prstGeom prst="rect">
            <a:avLst/>
          </a:prstGeom>
          <a:solidFill>
            <a:schemeClr val="bg1">
              <a:lumMod val="85000"/>
            </a:schemeClr>
          </a:solidFill>
        </p:spPr>
        <p:txBody>
          <a:bodyPr wrap="square">
            <a:spAutoFit/>
          </a:bodyPr>
          <a:lstStyle/>
          <a:p>
            <a:pPr defTabSz="820738"/>
            <a:r>
              <a:rPr lang="sv-SE" sz="1400" dirty="0">
                <a:latin typeface="Courier New" panose="02070309020205020404" pitchFamily="49" charset="0"/>
                <a:cs typeface="Courier New" panose="02070309020205020404" pitchFamily="49" charset="0"/>
              </a:rPr>
              <a:t>(_input.LA(1) == 'b') </a:t>
            </a:r>
            <a:r>
              <a:rPr lang="sv-SE" sz="1400" dirty="0" smtClean="0">
                <a:latin typeface="Courier New" panose="02070309020205020404" pitchFamily="49" charset="0"/>
                <a:cs typeface="Courier New" panose="02070309020205020404" pitchFamily="49" charset="0"/>
              </a:rPr>
              <a:t>&amp;&amp;(_</a:t>
            </a:r>
            <a:r>
              <a:rPr lang="sv-SE" sz="1400" dirty="0">
                <a:latin typeface="Courier New" panose="02070309020205020404" pitchFamily="49" charset="0"/>
                <a:cs typeface="Courier New" panose="02070309020205020404" pitchFamily="49" charset="0"/>
              </a:rPr>
              <a:t>input.LA(2) == 'y')</a:t>
            </a:r>
          </a:p>
        </p:txBody>
      </p:sp>
    </p:spTree>
    <p:extLst>
      <p:ext uri="{BB962C8B-B14F-4D97-AF65-F5344CB8AC3E}">
        <p14:creationId xmlns:p14="http://schemas.microsoft.com/office/powerpoint/2010/main" val="400685816"/>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Writing applications to process parse trees</a:t>
            </a:r>
            <a:endParaRPr lang="en-US" dirty="0"/>
          </a:p>
        </p:txBody>
      </p:sp>
    </p:spTree>
    <p:extLst>
      <p:ext uri="{BB962C8B-B14F-4D97-AF65-F5344CB8AC3E}">
        <p14:creationId xmlns:p14="http://schemas.microsoft.com/office/powerpoint/2010/main" val="2669715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07206" y="4042333"/>
            <a:ext cx="425959" cy="282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707206" y="3765176"/>
            <a:ext cx="425959" cy="282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707206" y="3469341"/>
            <a:ext cx="1232782" cy="2958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Token names must begin with an Upper-Case letter</a:t>
            </a:r>
            <a:endParaRPr lang="en-US" dirty="0"/>
          </a:p>
        </p:txBody>
      </p:sp>
      <p:sp>
        <p:nvSpPr>
          <p:cNvPr id="3" name="TextBox 2"/>
          <p:cNvSpPr txBox="1"/>
          <p:nvPr/>
        </p:nvSpPr>
        <p:spPr>
          <a:xfrm>
            <a:off x="2707206" y="2909795"/>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7" name="Left Brace 6"/>
          <p:cNvSpPr/>
          <p:nvPr/>
        </p:nvSpPr>
        <p:spPr>
          <a:xfrm>
            <a:off x="2407023" y="3469341"/>
            <a:ext cx="147918" cy="8553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24253" y="3678391"/>
            <a:ext cx="1882770" cy="646331"/>
          </a:xfrm>
          <a:prstGeom prst="rect">
            <a:avLst/>
          </a:prstGeom>
          <a:noFill/>
        </p:spPr>
        <p:txBody>
          <a:bodyPr wrap="square" rtlCol="0">
            <a:spAutoFit/>
          </a:bodyPr>
          <a:lstStyle/>
          <a:p>
            <a:r>
              <a:rPr lang="en-US" dirty="0" smtClean="0"/>
              <a:t>Must begin with a capital letter</a:t>
            </a:r>
            <a:endParaRPr lang="en-US" dirty="0"/>
          </a:p>
        </p:txBody>
      </p:sp>
      <p:sp>
        <p:nvSpPr>
          <p:cNvPr id="9" name="TextBox 8"/>
          <p:cNvSpPr txBox="1"/>
          <p:nvPr/>
        </p:nvSpPr>
        <p:spPr>
          <a:xfrm>
            <a:off x="2057401" y="5429713"/>
            <a:ext cx="7355540" cy="646331"/>
          </a:xfrm>
          <a:prstGeom prst="rect">
            <a:avLst/>
          </a:prstGeom>
          <a:noFill/>
        </p:spPr>
        <p:txBody>
          <a:bodyPr wrap="square" rtlCol="0">
            <a:spAutoFit/>
          </a:bodyPr>
          <a:lstStyle/>
          <a:p>
            <a:r>
              <a:rPr lang="en-US" dirty="0" smtClean="0"/>
              <a:t>Token name: Capital letter (from any alphabet) followed by zero or more digit (0-9), underscore, upper- or lower-case letter (from any alphabet).</a:t>
            </a:r>
            <a:endParaRPr lang="en-US" dirty="0"/>
          </a:p>
        </p:txBody>
      </p:sp>
    </p:spTree>
    <p:extLst>
      <p:ext uri="{BB962C8B-B14F-4D97-AF65-F5344CB8AC3E}">
        <p14:creationId xmlns:p14="http://schemas.microsoft.com/office/powerpoint/2010/main" val="146530755"/>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recognition</a:t>
            </a:r>
            <a:endParaRPr lang="en-US" dirty="0"/>
          </a:p>
        </p:txBody>
      </p:sp>
      <p:sp>
        <p:nvSpPr>
          <p:cNvPr id="3" name="Content Placeholder 2"/>
          <p:cNvSpPr>
            <a:spLocks noGrp="1"/>
          </p:cNvSpPr>
          <p:nvPr>
            <p:ph idx="1"/>
          </p:nvPr>
        </p:nvSpPr>
        <p:spPr>
          <a:xfrm>
            <a:off x="838200" y="1825625"/>
            <a:ext cx="10515600" cy="2127810"/>
          </a:xfrm>
        </p:spPr>
        <p:txBody>
          <a:bodyPr/>
          <a:lstStyle/>
          <a:p>
            <a:r>
              <a:rPr lang="en-US" dirty="0" smtClean="0"/>
              <a:t>Sometimes we simply want to know: Is the input a member of the language? </a:t>
            </a:r>
          </a:p>
          <a:p>
            <a:r>
              <a:rPr lang="en-US" dirty="0" smtClean="0"/>
              <a:t>That is, we are just interested in language recognition.</a:t>
            </a:r>
          </a:p>
          <a:p>
            <a:r>
              <a:rPr lang="en-US" dirty="0" smtClean="0"/>
              <a:t>In such cases the following slides are not relevant.</a:t>
            </a:r>
            <a:endParaRPr lang="en-US" dirty="0"/>
          </a:p>
        </p:txBody>
      </p:sp>
      <p:sp>
        <p:nvSpPr>
          <p:cNvPr id="4" name="TextBox 3"/>
          <p:cNvSpPr txBox="1"/>
          <p:nvPr/>
        </p:nvSpPr>
        <p:spPr>
          <a:xfrm>
            <a:off x="1331258" y="4598894"/>
            <a:ext cx="6304418" cy="369332"/>
          </a:xfrm>
          <a:prstGeom prst="rect">
            <a:avLst/>
          </a:prstGeom>
          <a:solidFill>
            <a:srgbClr val="FF0000"/>
          </a:solidFill>
        </p:spPr>
        <p:txBody>
          <a:bodyPr wrap="none" rtlCol="0">
            <a:spAutoFit/>
          </a:bodyPr>
          <a:lstStyle/>
          <a:p>
            <a:r>
              <a:rPr lang="en-US" b="1" dirty="0">
                <a:solidFill>
                  <a:schemeClr val="bg1"/>
                </a:solidFill>
              </a:rPr>
              <a:t>W</a:t>
            </a:r>
            <a:r>
              <a:rPr lang="en-US" b="1" dirty="0" smtClean="0">
                <a:solidFill>
                  <a:schemeClr val="bg1"/>
                </a:solidFill>
              </a:rPr>
              <a:t>hen we do regex matching we are doing language recognition.</a:t>
            </a:r>
            <a:endParaRPr lang="en-US" b="1" dirty="0">
              <a:solidFill>
                <a:schemeClr val="bg1"/>
              </a:solidFill>
            </a:endParaRPr>
          </a:p>
        </p:txBody>
      </p:sp>
    </p:spTree>
    <p:extLst>
      <p:ext uri="{BB962C8B-B14F-4D97-AF65-F5344CB8AC3E}">
        <p14:creationId xmlns:p14="http://schemas.microsoft.com/office/powerpoint/2010/main" val="1870606277"/>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processing</a:t>
            </a:r>
            <a:endParaRPr lang="en-US" dirty="0"/>
          </a:p>
        </p:txBody>
      </p:sp>
      <p:sp>
        <p:nvSpPr>
          <p:cNvPr id="3" name="Content Placeholder 2"/>
          <p:cNvSpPr>
            <a:spLocks noGrp="1"/>
          </p:cNvSpPr>
          <p:nvPr>
            <p:ph idx="1"/>
          </p:nvPr>
        </p:nvSpPr>
        <p:spPr/>
        <p:txBody>
          <a:bodyPr/>
          <a:lstStyle/>
          <a:p>
            <a:r>
              <a:rPr lang="en-US" dirty="0" smtClean="0"/>
              <a:t>Other times we want to build a parse tree and then have applications perform processing on the parse tree.</a:t>
            </a:r>
          </a:p>
          <a:p>
            <a:r>
              <a:rPr lang="en-US" dirty="0" smtClean="0"/>
              <a:t>The following slides show how to write an application to process the parser generated by ANTLR.</a:t>
            </a:r>
            <a:endParaRPr lang="en-US" dirty="0"/>
          </a:p>
        </p:txBody>
      </p:sp>
    </p:spTree>
    <p:extLst>
      <p:ext uri="{BB962C8B-B14F-4D97-AF65-F5344CB8AC3E}">
        <p14:creationId xmlns:p14="http://schemas.microsoft.com/office/powerpoint/2010/main" val="3989596669"/>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this problem</a:t>
            </a:r>
            <a:endParaRPr lang="en-US" dirty="0"/>
          </a:p>
        </p:txBody>
      </p:sp>
      <p:sp>
        <p:nvSpPr>
          <p:cNvPr id="3" name="Content Placeholder 2"/>
          <p:cNvSpPr>
            <a:spLocks noGrp="1"/>
          </p:cNvSpPr>
          <p:nvPr>
            <p:ph idx="1"/>
          </p:nvPr>
        </p:nvSpPr>
        <p:spPr>
          <a:xfrm>
            <a:off x="838200" y="1825625"/>
            <a:ext cx="10515600" cy="536575"/>
          </a:xfrm>
        </p:spPr>
        <p:txBody>
          <a:bodyPr/>
          <a:lstStyle/>
          <a:p>
            <a:pPr marL="0" indent="0">
              <a:buNone/>
            </a:pPr>
            <a:r>
              <a:rPr lang="en-US" dirty="0" smtClean="0"/>
              <a:t>Create a grammar for this input:</a:t>
            </a:r>
            <a:endParaRPr lang="en-US" dirty="0"/>
          </a:p>
        </p:txBody>
      </p:sp>
      <p:sp>
        <p:nvSpPr>
          <p:cNvPr id="4" name="TextBox 3"/>
          <p:cNvSpPr txBox="1"/>
          <p:nvPr/>
        </p:nvSpPr>
        <p:spPr>
          <a:xfrm>
            <a:off x="1816100" y="2497137"/>
            <a:ext cx="2390398" cy="369332"/>
          </a:xfrm>
          <a:prstGeom prst="rect">
            <a:avLst/>
          </a:prstGeom>
          <a:noFill/>
        </p:spPr>
        <p:txBody>
          <a:bodyPr wrap="none" rtlCol="0">
            <a:spAutoFit/>
          </a:bodyPr>
          <a:lstStyle/>
          <a:p>
            <a:r>
              <a:rPr lang="en-US" dirty="0" smtClean="0"/>
              <a:t>2    9    10    3    1    2    3</a:t>
            </a:r>
            <a:endParaRPr lang="en-US" dirty="0"/>
          </a:p>
        </p:txBody>
      </p:sp>
      <p:sp>
        <p:nvSpPr>
          <p:cNvPr id="5" name="Down Arrow 4"/>
          <p:cNvSpPr/>
          <p:nvPr/>
        </p:nvSpPr>
        <p:spPr>
          <a:xfrm flipV="1">
            <a:off x="1816100" y="2866469"/>
            <a:ext cx="254000" cy="406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36700" y="3272869"/>
            <a:ext cx="1244600" cy="1477328"/>
          </a:xfrm>
          <a:prstGeom prst="rect">
            <a:avLst/>
          </a:prstGeom>
          <a:noFill/>
        </p:spPr>
        <p:txBody>
          <a:bodyPr wrap="square" rtlCol="0">
            <a:spAutoFit/>
          </a:bodyPr>
          <a:lstStyle/>
          <a:p>
            <a:r>
              <a:rPr lang="en-US" dirty="0" smtClean="0"/>
              <a:t>indicates that there are 2 following integers</a:t>
            </a:r>
            <a:endParaRPr lang="en-US" dirty="0"/>
          </a:p>
        </p:txBody>
      </p:sp>
      <p:sp>
        <p:nvSpPr>
          <p:cNvPr id="7" name="Down Arrow 6"/>
          <p:cNvSpPr/>
          <p:nvPr/>
        </p:nvSpPr>
        <p:spPr>
          <a:xfrm flipV="1">
            <a:off x="2923798" y="2866469"/>
            <a:ext cx="254000" cy="406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644398" y="3272869"/>
            <a:ext cx="1244600" cy="1477328"/>
          </a:xfrm>
          <a:prstGeom prst="rect">
            <a:avLst/>
          </a:prstGeom>
          <a:noFill/>
        </p:spPr>
        <p:txBody>
          <a:bodyPr wrap="square" rtlCol="0">
            <a:spAutoFit/>
          </a:bodyPr>
          <a:lstStyle/>
          <a:p>
            <a:r>
              <a:rPr lang="en-US" dirty="0" smtClean="0"/>
              <a:t>indicates that there are 3 following integers</a:t>
            </a:r>
            <a:endParaRPr lang="en-US" dirty="0"/>
          </a:p>
        </p:txBody>
      </p:sp>
    </p:spTree>
    <p:extLst>
      <p:ext uri="{BB962C8B-B14F-4D97-AF65-F5344CB8AC3E}">
        <p14:creationId xmlns:p14="http://schemas.microsoft.com/office/powerpoint/2010/main" val="817592593"/>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parse tree we desired:</a:t>
            </a:r>
            <a:endParaRPr lang="en-US" dirty="0"/>
          </a:p>
        </p:txBody>
      </p:sp>
      <p:pic>
        <p:nvPicPr>
          <p:cNvPr id="5" name="Picture 4"/>
          <p:cNvPicPr>
            <a:picLocks noChangeAspect="1"/>
          </p:cNvPicPr>
          <p:nvPr/>
        </p:nvPicPr>
        <p:blipFill rotWithShape="1">
          <a:blip r:embed="rId2"/>
          <a:srcRect l="34667" t="5566" r="28667" b="59501"/>
          <a:stretch/>
        </p:blipFill>
        <p:spPr>
          <a:xfrm>
            <a:off x="2108200" y="1905000"/>
            <a:ext cx="4558912" cy="3619500"/>
          </a:xfrm>
          <a:prstGeom prst="rect">
            <a:avLst/>
          </a:prstGeom>
        </p:spPr>
      </p:pic>
    </p:spTree>
    <p:extLst>
      <p:ext uri="{BB962C8B-B14F-4D97-AF65-F5344CB8AC3E}">
        <p14:creationId xmlns:p14="http://schemas.microsoft.com/office/powerpoint/2010/main" val="2447412929"/>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Here is the parser grammar we created</a:t>
            </a:r>
            <a:endParaRPr lang="en-US" dirty="0"/>
          </a:p>
        </p:txBody>
      </p:sp>
    </p:spTree>
    <p:extLst>
      <p:ext uri="{BB962C8B-B14F-4D97-AF65-F5344CB8AC3E}">
        <p14:creationId xmlns:p14="http://schemas.microsoft.com/office/powerpoint/2010/main" val="250744826"/>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37176" y="3832412"/>
            <a:ext cx="927848" cy="36811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629400" y="3832412"/>
            <a:ext cx="1129553" cy="36811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743200" y="3832412"/>
            <a:ext cx="3281082" cy="36811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074459" y="3334871"/>
            <a:ext cx="1237129" cy="336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4756" y="1892202"/>
            <a:ext cx="8339856" cy="2308324"/>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    </a:t>
            </a:r>
            <a:endParaRPr lang="sv-SE" sz="1600" dirty="0" smtClean="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group+ ;</a:t>
            </a: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group: INT sequence[$INT.int] ;</a:t>
            </a:r>
          </a:p>
          <a:p>
            <a:pPr defTabSz="820738"/>
            <a:r>
              <a:rPr lang="sv-SE" sz="1600" dirty="0">
                <a:latin typeface="Courier New" panose="02070309020205020404" pitchFamily="49" charset="0"/>
                <a:cs typeface="Courier New" panose="02070309020205020404" pitchFamily="49" charset="0"/>
              </a:rPr>
              <a:t>	 </a:t>
            </a:r>
          </a:p>
          <a:p>
            <a:pPr defTabSz="820738"/>
            <a:r>
              <a:rPr lang="sv-SE" sz="1600" dirty="0">
                <a:latin typeface="Courier New" panose="02070309020205020404" pitchFamily="49" charset="0"/>
                <a:cs typeface="Courier New" panose="02070309020205020404" pitchFamily="49" charset="0"/>
              </a:rPr>
              <a:t>sequence[int n] locals [int i = 1;] : ( {$i&lt;=$n}? INT {$i++;} )* ;</a:t>
            </a:r>
            <a:endParaRPr lang="en-US" sz="1600" i="1" dirty="0" smtClea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Java code embedded in the grammar</a:t>
            </a:r>
            <a:endParaRPr lang="en-US" dirty="0"/>
          </a:p>
        </p:txBody>
      </p:sp>
      <p:cxnSp>
        <p:nvCxnSpPr>
          <p:cNvPr id="9" name="Straight Arrow Connector 8"/>
          <p:cNvCxnSpPr/>
          <p:nvPr/>
        </p:nvCxnSpPr>
        <p:spPr>
          <a:xfrm flipH="1" flipV="1">
            <a:off x="4746812" y="4200526"/>
            <a:ext cx="874059" cy="78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961965" y="3671047"/>
            <a:ext cx="685800" cy="131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620871" y="4200526"/>
            <a:ext cx="1116105" cy="78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634318" y="4200526"/>
            <a:ext cx="2702858" cy="78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11588" y="4988859"/>
            <a:ext cx="5123330" cy="1200329"/>
          </a:xfrm>
          <a:prstGeom prst="rect">
            <a:avLst/>
          </a:prstGeom>
          <a:noFill/>
        </p:spPr>
        <p:txBody>
          <a:bodyPr wrap="square" rtlCol="0">
            <a:spAutoFit/>
          </a:bodyPr>
          <a:lstStyle/>
          <a:p>
            <a:r>
              <a:rPr lang="en-US" dirty="0" smtClean="0"/>
              <a:t>This is Java code. It destroys the clarity and simplicity of the grammar. Plus the resulting parser can only be used by Java applications. These are good reasons why you should </a:t>
            </a:r>
            <a:r>
              <a:rPr lang="en-US" u="sng" dirty="0" smtClean="0"/>
              <a:t>not</a:t>
            </a:r>
            <a:r>
              <a:rPr lang="en-US" dirty="0" smtClean="0"/>
              <a:t> do this.</a:t>
            </a:r>
            <a:endParaRPr lang="en-US" dirty="0"/>
          </a:p>
        </p:txBody>
      </p:sp>
    </p:spTree>
    <p:extLst>
      <p:ext uri="{BB962C8B-B14F-4D97-AF65-F5344CB8AC3E}">
        <p14:creationId xmlns:p14="http://schemas.microsoft.com/office/powerpoint/2010/main" val="970342269"/>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39030" y="1394479"/>
            <a:ext cx="2390398" cy="369332"/>
          </a:xfrm>
          <a:prstGeom prst="rect">
            <a:avLst/>
          </a:prstGeom>
          <a:noFill/>
        </p:spPr>
        <p:txBody>
          <a:bodyPr wrap="none" rtlCol="0">
            <a:spAutoFit/>
          </a:bodyPr>
          <a:lstStyle/>
          <a:p>
            <a:r>
              <a:rPr lang="en-US" dirty="0" smtClean="0"/>
              <a:t>2    9    10    3    1    2    3</a:t>
            </a:r>
            <a:endParaRPr lang="en-US" dirty="0"/>
          </a:p>
        </p:txBody>
      </p:sp>
      <p:sp>
        <p:nvSpPr>
          <p:cNvPr id="5" name="Down Arrow 4"/>
          <p:cNvSpPr/>
          <p:nvPr/>
        </p:nvSpPr>
        <p:spPr>
          <a:xfrm flipV="1">
            <a:off x="3739030" y="1763811"/>
            <a:ext cx="254000" cy="406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59630" y="2170211"/>
            <a:ext cx="1244600" cy="1477328"/>
          </a:xfrm>
          <a:prstGeom prst="rect">
            <a:avLst/>
          </a:prstGeom>
          <a:noFill/>
        </p:spPr>
        <p:txBody>
          <a:bodyPr wrap="square" rtlCol="0">
            <a:spAutoFit/>
          </a:bodyPr>
          <a:lstStyle/>
          <a:p>
            <a:r>
              <a:rPr lang="en-US" dirty="0" smtClean="0"/>
              <a:t>indicates that there are 2 following integers</a:t>
            </a:r>
            <a:endParaRPr lang="en-US" dirty="0"/>
          </a:p>
        </p:txBody>
      </p:sp>
      <p:sp>
        <p:nvSpPr>
          <p:cNvPr id="7" name="Down Arrow 6"/>
          <p:cNvSpPr/>
          <p:nvPr/>
        </p:nvSpPr>
        <p:spPr>
          <a:xfrm flipV="1">
            <a:off x="4846728" y="1763811"/>
            <a:ext cx="254000" cy="406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67328" y="2170211"/>
            <a:ext cx="1244600" cy="1477328"/>
          </a:xfrm>
          <a:prstGeom prst="rect">
            <a:avLst/>
          </a:prstGeom>
          <a:noFill/>
        </p:spPr>
        <p:txBody>
          <a:bodyPr wrap="square" rtlCol="0">
            <a:spAutoFit/>
          </a:bodyPr>
          <a:lstStyle/>
          <a:p>
            <a:r>
              <a:rPr lang="en-US" dirty="0" smtClean="0"/>
              <a:t>indicates that there are 3 following integers</a:t>
            </a:r>
            <a:endParaRPr lang="en-US" dirty="0"/>
          </a:p>
        </p:txBody>
      </p:sp>
      <p:sp>
        <p:nvSpPr>
          <p:cNvPr id="9" name="Left Brace 8"/>
          <p:cNvSpPr/>
          <p:nvPr/>
        </p:nvSpPr>
        <p:spPr>
          <a:xfrm rot="16200000">
            <a:off x="4223125" y="3120118"/>
            <a:ext cx="658159" cy="22180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008564" y="4626050"/>
            <a:ext cx="3676327" cy="369332"/>
          </a:xfrm>
          <a:prstGeom prst="rect">
            <a:avLst/>
          </a:prstGeom>
          <a:solidFill>
            <a:srgbClr val="FFFF00"/>
          </a:solidFill>
        </p:spPr>
        <p:txBody>
          <a:bodyPr wrap="none" rtlCol="0">
            <a:spAutoFit/>
          </a:bodyPr>
          <a:lstStyle/>
          <a:p>
            <a:r>
              <a:rPr lang="en-US" dirty="0" smtClean="0"/>
              <a:t>Let application code do these checks.</a:t>
            </a:r>
            <a:endParaRPr lang="en-US" dirty="0"/>
          </a:p>
        </p:txBody>
      </p:sp>
    </p:spTree>
    <p:extLst>
      <p:ext uri="{BB962C8B-B14F-4D97-AF65-F5344CB8AC3E}">
        <p14:creationId xmlns:p14="http://schemas.microsoft.com/office/powerpoint/2010/main" val="2203799142"/>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6065" y="1596184"/>
            <a:ext cx="2390398" cy="369332"/>
          </a:xfrm>
          <a:prstGeom prst="rect">
            <a:avLst/>
          </a:prstGeom>
          <a:noFill/>
        </p:spPr>
        <p:txBody>
          <a:bodyPr wrap="none" rtlCol="0">
            <a:spAutoFit/>
          </a:bodyPr>
          <a:lstStyle/>
          <a:p>
            <a:r>
              <a:rPr lang="en-US" dirty="0" smtClean="0"/>
              <a:t>2    9    10    3    1    2    3</a:t>
            </a:r>
            <a:endParaRPr lang="en-US" dirty="0"/>
          </a:p>
        </p:txBody>
      </p:sp>
      <p:sp>
        <p:nvSpPr>
          <p:cNvPr id="11" name="Right Brace 10"/>
          <p:cNvSpPr/>
          <p:nvPr/>
        </p:nvSpPr>
        <p:spPr>
          <a:xfrm>
            <a:off x="4814047" y="1596184"/>
            <a:ext cx="215153" cy="3693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p:cNvSpPr txBox="1"/>
          <p:nvPr/>
        </p:nvSpPr>
        <p:spPr>
          <a:xfrm>
            <a:off x="5151926" y="1583580"/>
            <a:ext cx="4699556" cy="369332"/>
          </a:xfrm>
          <a:prstGeom prst="rect">
            <a:avLst/>
          </a:prstGeom>
          <a:solidFill>
            <a:srgbClr val="FFFF00"/>
          </a:solidFill>
        </p:spPr>
        <p:txBody>
          <a:bodyPr wrap="none" rtlCol="0">
            <a:spAutoFit/>
          </a:bodyPr>
          <a:lstStyle/>
          <a:p>
            <a:r>
              <a:rPr lang="en-US" dirty="0" smtClean="0"/>
              <a:t>The grammar just checks for a series of integers.</a:t>
            </a:r>
            <a:endParaRPr lang="en-US" dirty="0"/>
          </a:p>
        </p:txBody>
      </p:sp>
    </p:spTree>
    <p:extLst>
      <p:ext uri="{BB962C8B-B14F-4D97-AF65-F5344CB8AC3E}">
        <p14:creationId xmlns:p14="http://schemas.microsoft.com/office/powerpoint/2010/main" val="1883547797"/>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 grammar to produce this parse tree</a:t>
            </a:r>
            <a:endParaRPr lang="en-US" dirty="0"/>
          </a:p>
        </p:txBody>
      </p:sp>
      <p:pic>
        <p:nvPicPr>
          <p:cNvPr id="5" name="Picture 4"/>
          <p:cNvPicPr>
            <a:picLocks noChangeAspect="1"/>
          </p:cNvPicPr>
          <p:nvPr/>
        </p:nvPicPr>
        <p:blipFill rotWithShape="1">
          <a:blip r:embed="rId2"/>
          <a:srcRect l="23565" t="5106" r="56994" b="80212"/>
          <a:stretch/>
        </p:blipFill>
        <p:spPr>
          <a:xfrm>
            <a:off x="2850776" y="2433918"/>
            <a:ext cx="5441404" cy="2245658"/>
          </a:xfrm>
          <a:prstGeom prst="rect">
            <a:avLst/>
          </a:prstGeom>
        </p:spPr>
      </p:pic>
    </p:spTree>
    <p:extLst>
      <p:ext uri="{BB962C8B-B14F-4D97-AF65-F5344CB8AC3E}">
        <p14:creationId xmlns:p14="http://schemas.microsoft.com/office/powerpoint/2010/main" val="1330854156"/>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are the lexer and parser grammars</a:t>
            </a:r>
            <a:endParaRPr lang="en-US" dirty="0"/>
          </a:p>
        </p:txBody>
      </p:sp>
      <p:sp>
        <p:nvSpPr>
          <p:cNvPr id="3" name="TextBox 2"/>
          <p:cNvSpPr txBox="1"/>
          <p:nvPr/>
        </p:nvSpPr>
        <p:spPr>
          <a:xfrm>
            <a:off x="2760691" y="2260944"/>
            <a:ext cx="4104032" cy="1323439"/>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parser grammar MyParser</a:t>
            </a:r>
            <a:r>
              <a:rPr lang="sv-SE" sz="1600" dirty="0" smtClean="0">
                <a:latin typeface="Courier New" panose="02070309020205020404" pitchFamily="49" charset="0"/>
                <a:cs typeface="Courier New" panose="02070309020205020404" pitchFamily="49" charset="0"/>
              </a:rPr>
              <a:t>;</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options { tokenVocab=MyLexer; </a:t>
            </a:r>
            <a:r>
              <a:rPr lang="sv-SE" sz="1600" dirty="0" smtClean="0">
                <a:latin typeface="Courier New" panose="02070309020205020404" pitchFamily="49" charset="0"/>
                <a:cs typeface="Courier New" panose="02070309020205020404" pitchFamily="49" charset="0"/>
              </a:rPr>
              <a:t>}</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file: (INT)+ ;</a:t>
            </a:r>
            <a:endParaRPr lang="en-US" sz="1600" i="1"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3090144" y="4177944"/>
            <a:ext cx="3445126" cy="1077218"/>
          </a:xfrm>
          <a:prstGeom prst="rect">
            <a:avLst/>
          </a:prstGeom>
          <a:noFill/>
          <a:ln>
            <a:solidFill>
              <a:schemeClr val="tx1"/>
            </a:solidFill>
          </a:ln>
        </p:spPr>
        <p:txBody>
          <a:bodyPr wrap="square" rtlCol="0">
            <a:spAutoFit/>
          </a:bodyPr>
          <a:lstStyle/>
          <a:p>
            <a:pPr defTabSz="820738"/>
            <a:r>
              <a:rPr lang="sv-SE" sz="1600" dirty="0">
                <a:latin typeface="Courier New" panose="02070309020205020404" pitchFamily="49" charset="0"/>
                <a:cs typeface="Courier New" panose="02070309020205020404" pitchFamily="49" charset="0"/>
              </a:rPr>
              <a:t>lexer grammar MyLexer</a:t>
            </a:r>
            <a:r>
              <a:rPr lang="sv-SE" sz="1600" dirty="0" smtClean="0">
                <a:latin typeface="Courier New" panose="02070309020205020404" pitchFamily="49" charset="0"/>
                <a:cs typeface="Courier New" panose="02070309020205020404" pitchFamily="49" charset="0"/>
              </a:rPr>
              <a:t>;</a:t>
            </a:r>
            <a:endParaRPr lang="sv-SE" sz="1600" dirty="0">
              <a:latin typeface="Courier New" panose="02070309020205020404" pitchFamily="49" charset="0"/>
              <a:cs typeface="Courier New" panose="02070309020205020404" pitchFamily="49" charset="0"/>
            </a:endParaRPr>
          </a:p>
          <a:p>
            <a:pPr defTabSz="820738"/>
            <a:endParaRPr lang="sv-SE" sz="1600" dirty="0">
              <a:latin typeface="Courier New" panose="02070309020205020404" pitchFamily="49" charset="0"/>
              <a:cs typeface="Courier New" panose="02070309020205020404" pitchFamily="49" charset="0"/>
            </a:endParaRPr>
          </a:p>
          <a:p>
            <a:pPr defTabSz="820738"/>
            <a:r>
              <a:rPr lang="sv-SE" sz="1600" dirty="0">
                <a:latin typeface="Courier New" panose="02070309020205020404" pitchFamily="49" charset="0"/>
                <a:cs typeface="Courier New" panose="02070309020205020404" pitchFamily="49" charset="0"/>
              </a:rPr>
              <a:t>INT  : [0-9]+ ;</a:t>
            </a:r>
          </a:p>
          <a:p>
            <a:pPr defTabSz="820738"/>
            <a:r>
              <a:rPr lang="sv-SE" sz="1600" dirty="0">
                <a:latin typeface="Courier New" panose="02070309020205020404" pitchFamily="49" charset="0"/>
                <a:cs typeface="Courier New" panose="02070309020205020404" pitchFamily="49" charset="0"/>
              </a:rPr>
              <a:t>WS  : [ \t\r\n]+ -&gt; skip ;</a:t>
            </a:r>
            <a:endParaRPr lang="en-US" sz="1600"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2014379" y="5848723"/>
            <a:ext cx="6151428" cy="369332"/>
          </a:xfrm>
          <a:prstGeom prst="rect">
            <a:avLst/>
          </a:prstGeom>
          <a:noFill/>
        </p:spPr>
        <p:txBody>
          <a:bodyPr wrap="none" rtlCol="0">
            <a:spAutoFit/>
          </a:bodyPr>
          <a:lstStyle/>
          <a:p>
            <a:r>
              <a:rPr lang="en-US" dirty="0" smtClean="0"/>
              <a:t>See java-examples/example44 and python-examples/example08</a:t>
            </a:r>
            <a:endParaRPr lang="en-US" dirty="0"/>
          </a:p>
        </p:txBody>
      </p:sp>
    </p:spTree>
    <p:extLst>
      <p:ext uri="{BB962C8B-B14F-4D97-AF65-F5344CB8AC3E}">
        <p14:creationId xmlns:p14="http://schemas.microsoft.com/office/powerpoint/2010/main" val="419193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grammar</a:t>
            </a:r>
            <a:endParaRPr lang="en-US" dirty="0"/>
          </a:p>
        </p:txBody>
      </p:sp>
      <p:sp>
        <p:nvSpPr>
          <p:cNvPr id="4" name="TextBox 3"/>
          <p:cNvSpPr txBox="1"/>
          <p:nvPr/>
        </p:nvSpPr>
        <p:spPr>
          <a:xfrm>
            <a:off x="2068181" y="2466476"/>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334853" cy="369332"/>
          </a:xfrm>
          <a:prstGeom prst="rect">
            <a:avLst/>
          </a:prstGeom>
          <a:noFill/>
        </p:spPr>
        <p:txBody>
          <a:bodyPr wrap="none" rtlCol="0">
            <a:spAutoFit/>
          </a:bodyPr>
          <a:lstStyle/>
          <a:p>
            <a:r>
              <a:rPr lang="en-US" dirty="0" smtClean="0"/>
              <a:t>MyParser.g4</a:t>
            </a:r>
            <a:endParaRPr lang="en-US" dirty="0"/>
          </a:p>
        </p:txBody>
      </p:sp>
    </p:spTree>
    <p:extLst>
      <p:ext uri="{BB962C8B-B14F-4D97-AF65-F5344CB8AC3E}">
        <p14:creationId xmlns:p14="http://schemas.microsoft.com/office/powerpoint/2010/main" val="3625510905"/>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Generate a Listener</a:t>
            </a:r>
            <a:endParaRPr lang="en-US" dirty="0"/>
          </a:p>
        </p:txBody>
      </p:sp>
      <p:sp>
        <p:nvSpPr>
          <p:cNvPr id="4" name="Content Placeholder 3"/>
          <p:cNvSpPr>
            <a:spLocks noGrp="1"/>
          </p:cNvSpPr>
          <p:nvPr>
            <p:ph idx="1"/>
          </p:nvPr>
        </p:nvSpPr>
        <p:spPr>
          <a:xfrm>
            <a:off x="838200" y="1825625"/>
            <a:ext cx="10515600" cy="998257"/>
          </a:xfrm>
        </p:spPr>
        <p:txBody>
          <a:bodyPr/>
          <a:lstStyle/>
          <a:p>
            <a:pPr marL="0" indent="0">
              <a:buNone/>
            </a:pPr>
            <a:r>
              <a:rPr lang="en-US" dirty="0" smtClean="0"/>
              <a:t>When you run ANTLR on your grammar, you can tell ANTLR: "</a:t>
            </a:r>
            <a:r>
              <a:rPr lang="en-US" i="1" dirty="0"/>
              <a:t>P</a:t>
            </a:r>
            <a:r>
              <a:rPr lang="en-US" i="1" dirty="0" smtClean="0"/>
              <a:t>lease generate a listener</a:t>
            </a:r>
            <a:r>
              <a:rPr lang="en-US" dirty="0" smtClean="0"/>
              <a:t>."</a:t>
            </a:r>
          </a:p>
        </p:txBody>
      </p:sp>
      <p:sp>
        <p:nvSpPr>
          <p:cNvPr id="5" name="Rectangle 4"/>
          <p:cNvSpPr/>
          <p:nvPr/>
        </p:nvSpPr>
        <p:spPr>
          <a:xfrm>
            <a:off x="1324395" y="3298121"/>
            <a:ext cx="7990585" cy="461665"/>
          </a:xfrm>
          <a:prstGeom prst="rect">
            <a:avLst/>
          </a:prstGeom>
        </p:spPr>
        <p:txBody>
          <a:bodyPr wrap="none">
            <a:spAutoFit/>
          </a:bodyPr>
          <a:lstStyle/>
          <a:p>
            <a:r>
              <a:rPr lang="en-US" sz="2400" dirty="0"/>
              <a:t>java org.antlr.v4.Tool -</a:t>
            </a:r>
            <a:r>
              <a:rPr lang="en-US" sz="2400" dirty="0" err="1"/>
              <a:t>Dlanguage</a:t>
            </a:r>
            <a:r>
              <a:rPr lang="en-US" sz="2400" dirty="0"/>
              <a:t>=Python2 MyLexer.g4 -listener</a:t>
            </a:r>
          </a:p>
        </p:txBody>
      </p:sp>
      <p:sp>
        <p:nvSpPr>
          <p:cNvPr id="6" name="Down Arrow 5"/>
          <p:cNvSpPr/>
          <p:nvPr/>
        </p:nvSpPr>
        <p:spPr>
          <a:xfrm flipV="1">
            <a:off x="8538882" y="3759786"/>
            <a:ext cx="430306" cy="758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001775" y="4610545"/>
            <a:ext cx="3199625" cy="646331"/>
          </a:xfrm>
          <a:prstGeom prst="rect">
            <a:avLst/>
          </a:prstGeom>
          <a:noFill/>
        </p:spPr>
        <p:txBody>
          <a:bodyPr wrap="square" rtlCol="0">
            <a:spAutoFit/>
          </a:bodyPr>
          <a:lstStyle/>
          <a:p>
            <a:r>
              <a:rPr lang="en-US" dirty="0" smtClean="0"/>
              <a:t>flag tells ANTLR that you want it to generate a listener</a:t>
            </a:r>
            <a:endParaRPr lang="en-US" dirty="0"/>
          </a:p>
        </p:txBody>
      </p:sp>
    </p:spTree>
    <p:extLst>
      <p:ext uri="{BB962C8B-B14F-4D97-AF65-F5344CB8AC3E}">
        <p14:creationId xmlns:p14="http://schemas.microsoft.com/office/powerpoint/2010/main" val="1678421293"/>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p:cNvSpPr/>
          <p:nvPr/>
        </p:nvSpPr>
        <p:spPr>
          <a:xfrm>
            <a:off x="3048001" y="4145428"/>
            <a:ext cx="1193800" cy="685800"/>
          </a:xfrm>
          <a:prstGeom prst="flowChart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MyParser.py</a:t>
            </a:r>
            <a:endParaRPr lang="en-US" sz="1200" dirty="0">
              <a:solidFill>
                <a:schemeClr val="tx1"/>
              </a:solidFill>
            </a:endParaRPr>
          </a:p>
        </p:txBody>
      </p:sp>
      <p:sp>
        <p:nvSpPr>
          <p:cNvPr id="6" name="Folded Corner 5"/>
          <p:cNvSpPr/>
          <p:nvPr/>
        </p:nvSpPr>
        <p:spPr>
          <a:xfrm>
            <a:off x="5942107" y="4145428"/>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MyParser.tokens</a:t>
            </a:r>
            <a:endParaRPr lang="en-US" sz="1200" dirty="0">
              <a:solidFill>
                <a:schemeClr val="tx1"/>
              </a:solidFill>
            </a:endParaRPr>
          </a:p>
        </p:txBody>
      </p:sp>
      <p:sp>
        <p:nvSpPr>
          <p:cNvPr id="7" name="Flowchart: Document 6"/>
          <p:cNvSpPr/>
          <p:nvPr/>
        </p:nvSpPr>
        <p:spPr>
          <a:xfrm>
            <a:off x="4380411" y="966320"/>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MyParser.g4</a:t>
            </a:r>
            <a:endParaRPr lang="en-US" sz="1200" dirty="0">
              <a:solidFill>
                <a:schemeClr val="tx1"/>
              </a:solidFill>
            </a:endParaRPr>
          </a:p>
        </p:txBody>
      </p:sp>
      <p:sp>
        <p:nvSpPr>
          <p:cNvPr id="8" name="Rectangle 7"/>
          <p:cNvSpPr/>
          <p:nvPr/>
        </p:nvSpPr>
        <p:spPr>
          <a:xfrm>
            <a:off x="4344553" y="2287213"/>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stCxn id="7" idx="2"/>
            <a:endCxn id="8" idx="0"/>
          </p:cNvCxnSpPr>
          <p:nvPr/>
        </p:nvCxnSpPr>
        <p:spPr>
          <a:xfrm>
            <a:off x="5072561" y="1606781"/>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2"/>
          </p:cNvCxnSpPr>
          <p:nvPr/>
        </p:nvCxnSpPr>
        <p:spPr>
          <a:xfrm flipH="1">
            <a:off x="3644901" y="2960313"/>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6" idx="0"/>
          </p:cNvCxnSpPr>
          <p:nvPr/>
        </p:nvCxnSpPr>
        <p:spPr>
          <a:xfrm>
            <a:off x="5087503" y="2960313"/>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ocument 12"/>
          <p:cNvSpPr/>
          <p:nvPr/>
        </p:nvSpPr>
        <p:spPr>
          <a:xfrm>
            <a:off x="4380411" y="4909016"/>
            <a:ext cx="1451504" cy="6858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MyParserListener.py</a:t>
            </a:r>
            <a:endParaRPr lang="en-US" sz="1200" dirty="0">
              <a:solidFill>
                <a:schemeClr val="tx1"/>
              </a:solidFill>
            </a:endParaRPr>
          </a:p>
        </p:txBody>
      </p:sp>
      <p:cxnSp>
        <p:nvCxnSpPr>
          <p:cNvPr id="15" name="Straight Arrow Connector 14"/>
          <p:cNvCxnSpPr>
            <a:stCxn id="8" idx="2"/>
            <a:endCxn id="13" idx="0"/>
          </p:cNvCxnSpPr>
          <p:nvPr/>
        </p:nvCxnSpPr>
        <p:spPr>
          <a:xfrm>
            <a:off x="5087503" y="2960313"/>
            <a:ext cx="18660" cy="194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06163" y="1720753"/>
            <a:ext cx="4755276" cy="307777"/>
          </a:xfrm>
          <a:prstGeom prst="rect">
            <a:avLst/>
          </a:prstGeom>
        </p:spPr>
        <p:txBody>
          <a:bodyPr wrap="none">
            <a:spAutoFit/>
          </a:bodyPr>
          <a:lstStyle/>
          <a:p>
            <a:r>
              <a:rPr lang="en-US" sz="1400" dirty="0"/>
              <a:t>java org.antlr.v4.Tool -</a:t>
            </a:r>
            <a:r>
              <a:rPr lang="en-US" sz="1400" dirty="0" err="1"/>
              <a:t>Dlanguage</a:t>
            </a:r>
            <a:r>
              <a:rPr lang="en-US" sz="1400" dirty="0"/>
              <a:t>=Python2 MyLexer.g4 -listener</a:t>
            </a:r>
          </a:p>
        </p:txBody>
      </p:sp>
    </p:spTree>
    <p:extLst>
      <p:ext uri="{BB962C8B-B14F-4D97-AF65-F5344CB8AC3E}">
        <p14:creationId xmlns:p14="http://schemas.microsoft.com/office/powerpoint/2010/main" val="322215123"/>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p:cNvSpPr/>
          <p:nvPr/>
        </p:nvSpPr>
        <p:spPr>
          <a:xfrm>
            <a:off x="923366" y="4145428"/>
            <a:ext cx="1193800" cy="685800"/>
          </a:xfrm>
          <a:prstGeom prst="flowChart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MyParser.py</a:t>
            </a:r>
            <a:endParaRPr lang="en-US" sz="1200" dirty="0">
              <a:solidFill>
                <a:schemeClr val="tx1"/>
              </a:solidFill>
            </a:endParaRPr>
          </a:p>
        </p:txBody>
      </p:sp>
      <p:sp>
        <p:nvSpPr>
          <p:cNvPr id="6" name="Folded Corner 5"/>
          <p:cNvSpPr/>
          <p:nvPr/>
        </p:nvSpPr>
        <p:spPr>
          <a:xfrm>
            <a:off x="3817472" y="4145428"/>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MyParser.tokens</a:t>
            </a:r>
            <a:endParaRPr lang="en-US" sz="1200" dirty="0">
              <a:solidFill>
                <a:schemeClr val="tx1"/>
              </a:solidFill>
            </a:endParaRPr>
          </a:p>
        </p:txBody>
      </p:sp>
      <p:sp>
        <p:nvSpPr>
          <p:cNvPr id="7" name="Flowchart: Document 6"/>
          <p:cNvSpPr/>
          <p:nvPr/>
        </p:nvSpPr>
        <p:spPr>
          <a:xfrm>
            <a:off x="2255776" y="966320"/>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MyParser.g4</a:t>
            </a:r>
            <a:endParaRPr lang="en-US" sz="1200" dirty="0">
              <a:solidFill>
                <a:schemeClr val="tx1"/>
              </a:solidFill>
            </a:endParaRPr>
          </a:p>
        </p:txBody>
      </p:sp>
      <p:sp>
        <p:nvSpPr>
          <p:cNvPr id="8" name="Rectangle 7"/>
          <p:cNvSpPr/>
          <p:nvPr/>
        </p:nvSpPr>
        <p:spPr>
          <a:xfrm>
            <a:off x="2219918" y="2287213"/>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9" name="Straight Arrow Connector 8"/>
          <p:cNvCxnSpPr>
            <a:stCxn id="7" idx="2"/>
            <a:endCxn id="8" idx="0"/>
          </p:cNvCxnSpPr>
          <p:nvPr/>
        </p:nvCxnSpPr>
        <p:spPr>
          <a:xfrm>
            <a:off x="2947926" y="1606781"/>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2"/>
          </p:cNvCxnSpPr>
          <p:nvPr/>
        </p:nvCxnSpPr>
        <p:spPr>
          <a:xfrm flipH="1">
            <a:off x="1520266" y="2960313"/>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6" idx="0"/>
          </p:cNvCxnSpPr>
          <p:nvPr/>
        </p:nvCxnSpPr>
        <p:spPr>
          <a:xfrm>
            <a:off x="2962868" y="2960313"/>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ocument 12"/>
          <p:cNvSpPr/>
          <p:nvPr/>
        </p:nvSpPr>
        <p:spPr>
          <a:xfrm>
            <a:off x="2255776" y="4909016"/>
            <a:ext cx="1451504" cy="6858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MyParserListener.py</a:t>
            </a:r>
            <a:endParaRPr lang="en-US" sz="1200" dirty="0">
              <a:solidFill>
                <a:schemeClr val="tx1"/>
              </a:solidFill>
            </a:endParaRPr>
          </a:p>
        </p:txBody>
      </p:sp>
      <p:cxnSp>
        <p:nvCxnSpPr>
          <p:cNvPr id="15" name="Straight Arrow Connector 14"/>
          <p:cNvCxnSpPr>
            <a:stCxn id="8" idx="2"/>
            <a:endCxn id="13" idx="0"/>
          </p:cNvCxnSpPr>
          <p:nvPr/>
        </p:nvCxnSpPr>
        <p:spPr>
          <a:xfrm>
            <a:off x="2962868" y="2960313"/>
            <a:ext cx="18660" cy="194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981528" y="1720753"/>
            <a:ext cx="4755276" cy="307777"/>
          </a:xfrm>
          <a:prstGeom prst="rect">
            <a:avLst/>
          </a:prstGeom>
        </p:spPr>
        <p:txBody>
          <a:bodyPr wrap="none">
            <a:spAutoFit/>
          </a:bodyPr>
          <a:lstStyle/>
          <a:p>
            <a:r>
              <a:rPr lang="en-US" sz="1400" dirty="0"/>
              <a:t>java org.antlr.v4.Tool -</a:t>
            </a:r>
            <a:r>
              <a:rPr lang="en-US" sz="1400" dirty="0" err="1"/>
              <a:t>Dlanguage</a:t>
            </a:r>
            <a:r>
              <a:rPr lang="en-US" sz="1400" dirty="0"/>
              <a:t>=Python2 MyLexer.g4 -listener</a:t>
            </a:r>
          </a:p>
        </p:txBody>
      </p:sp>
      <p:sp>
        <p:nvSpPr>
          <p:cNvPr id="2" name="Rectangle 1"/>
          <p:cNvSpPr/>
          <p:nvPr/>
        </p:nvSpPr>
        <p:spPr>
          <a:xfrm>
            <a:off x="6360819" y="2852766"/>
            <a:ext cx="5351569" cy="2585323"/>
          </a:xfrm>
          <a:prstGeom prst="rect">
            <a:avLst/>
          </a:prstGeom>
          <a:ln>
            <a:solidFill>
              <a:schemeClr val="tx1"/>
            </a:solidFill>
          </a:ln>
        </p:spPr>
        <p:txBody>
          <a:bodyPr wrap="square">
            <a:spAutoFit/>
          </a:bodyPr>
          <a:lstStyle/>
          <a:p>
            <a:r>
              <a:rPr lang="en-US" dirty="0"/>
              <a:t>class </a:t>
            </a:r>
            <a:r>
              <a:rPr lang="en-US" dirty="0" err="1"/>
              <a:t>MyParserListener</a:t>
            </a:r>
            <a:r>
              <a:rPr lang="en-US" dirty="0"/>
              <a:t>(</a:t>
            </a:r>
            <a:r>
              <a:rPr lang="en-US" dirty="0" err="1"/>
              <a:t>ParseTreeListener</a:t>
            </a:r>
            <a:r>
              <a:rPr lang="en-US" dirty="0"/>
              <a:t>):</a:t>
            </a:r>
          </a:p>
          <a:p>
            <a:endParaRPr lang="en-US" dirty="0"/>
          </a:p>
          <a:p>
            <a:r>
              <a:rPr lang="en-US" dirty="0"/>
              <a:t>    # Enter a parse tree produced by </a:t>
            </a:r>
            <a:r>
              <a:rPr lang="en-US" dirty="0" err="1"/>
              <a:t>MyParser#intfile</a:t>
            </a:r>
            <a:r>
              <a:rPr lang="en-US" dirty="0"/>
              <a:t>.</a:t>
            </a:r>
          </a:p>
          <a:p>
            <a:r>
              <a:rPr lang="en-US" dirty="0"/>
              <a:t>    </a:t>
            </a:r>
            <a:r>
              <a:rPr lang="en-US" dirty="0" err="1"/>
              <a:t>def</a:t>
            </a:r>
            <a:r>
              <a:rPr lang="en-US" dirty="0"/>
              <a:t> </a:t>
            </a:r>
            <a:r>
              <a:rPr lang="en-US" dirty="0" err="1"/>
              <a:t>enterIntfile</a:t>
            </a:r>
            <a:r>
              <a:rPr lang="en-US" dirty="0"/>
              <a:t>(self, </a:t>
            </a:r>
            <a:r>
              <a:rPr lang="en-US" dirty="0" err="1"/>
              <a:t>ctx</a:t>
            </a:r>
            <a:r>
              <a:rPr lang="en-US" dirty="0"/>
              <a:t>):</a:t>
            </a:r>
          </a:p>
          <a:p>
            <a:r>
              <a:rPr lang="en-US" dirty="0"/>
              <a:t>        pass</a:t>
            </a:r>
          </a:p>
          <a:p>
            <a:endParaRPr lang="en-US" dirty="0"/>
          </a:p>
          <a:p>
            <a:r>
              <a:rPr lang="en-US" dirty="0"/>
              <a:t>    # Exit a parse tree produced by </a:t>
            </a:r>
            <a:r>
              <a:rPr lang="en-US" dirty="0" err="1"/>
              <a:t>MyParser#intfile</a:t>
            </a:r>
            <a:r>
              <a:rPr lang="en-US" dirty="0"/>
              <a:t>.</a:t>
            </a:r>
          </a:p>
          <a:p>
            <a:r>
              <a:rPr lang="en-US" dirty="0"/>
              <a:t>    </a:t>
            </a:r>
            <a:r>
              <a:rPr lang="en-US" dirty="0" err="1"/>
              <a:t>def</a:t>
            </a:r>
            <a:r>
              <a:rPr lang="en-US" dirty="0"/>
              <a:t> </a:t>
            </a:r>
            <a:r>
              <a:rPr lang="en-US" dirty="0" err="1"/>
              <a:t>exitIntfile</a:t>
            </a:r>
            <a:r>
              <a:rPr lang="en-US" dirty="0"/>
              <a:t>(self, </a:t>
            </a:r>
            <a:r>
              <a:rPr lang="en-US" dirty="0" err="1"/>
              <a:t>ctx</a:t>
            </a:r>
            <a:r>
              <a:rPr lang="en-US" dirty="0"/>
              <a:t>):</a:t>
            </a:r>
          </a:p>
          <a:p>
            <a:r>
              <a:rPr lang="en-US" dirty="0"/>
              <a:t>        pass</a:t>
            </a:r>
          </a:p>
        </p:txBody>
      </p:sp>
      <p:cxnSp>
        <p:nvCxnSpPr>
          <p:cNvPr id="4" name="Straight Connector 3"/>
          <p:cNvCxnSpPr/>
          <p:nvPr/>
        </p:nvCxnSpPr>
        <p:spPr>
          <a:xfrm flipV="1">
            <a:off x="3705818" y="2837329"/>
            <a:ext cx="2627747" cy="20716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705818" y="5438089"/>
            <a:ext cx="2653539"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710082" y="5594816"/>
            <a:ext cx="4379276" cy="369332"/>
          </a:xfrm>
          <a:prstGeom prst="rect">
            <a:avLst/>
          </a:prstGeom>
          <a:solidFill>
            <a:srgbClr val="FFFF00"/>
          </a:solidFill>
        </p:spPr>
        <p:txBody>
          <a:bodyPr wrap="none" rtlCol="0">
            <a:spAutoFit/>
          </a:bodyPr>
          <a:lstStyle/>
          <a:p>
            <a:r>
              <a:rPr lang="en-US" dirty="0" smtClean="0"/>
              <a:t>Actually, ANTLR generates a skeleton listener.</a:t>
            </a:r>
            <a:endParaRPr lang="en-US" dirty="0"/>
          </a:p>
        </p:txBody>
      </p:sp>
    </p:spTree>
    <p:extLst>
      <p:ext uri="{BB962C8B-B14F-4D97-AF65-F5344CB8AC3E}">
        <p14:creationId xmlns:p14="http://schemas.microsoft.com/office/powerpoint/2010/main" val="4002555824"/>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6117" y="1815353"/>
            <a:ext cx="3339352" cy="336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047925" y="3094814"/>
            <a:ext cx="5351569" cy="2585323"/>
          </a:xfrm>
          <a:prstGeom prst="rect">
            <a:avLst/>
          </a:prstGeom>
          <a:ln>
            <a:solidFill>
              <a:schemeClr val="tx1"/>
            </a:solidFill>
          </a:ln>
        </p:spPr>
        <p:txBody>
          <a:bodyPr wrap="square">
            <a:spAutoFit/>
          </a:bodyPr>
          <a:lstStyle/>
          <a:p>
            <a:r>
              <a:rPr lang="en-US" dirty="0"/>
              <a:t>class </a:t>
            </a:r>
            <a:r>
              <a:rPr lang="en-US" dirty="0" err="1"/>
              <a:t>MyParserListener</a:t>
            </a:r>
            <a:r>
              <a:rPr lang="en-US" dirty="0"/>
              <a:t>(</a:t>
            </a:r>
            <a:r>
              <a:rPr lang="en-US" dirty="0" err="1"/>
              <a:t>ParseTreeListener</a:t>
            </a:r>
            <a:r>
              <a:rPr lang="en-US" dirty="0"/>
              <a:t>):</a:t>
            </a:r>
          </a:p>
          <a:p>
            <a:endParaRPr lang="en-US" dirty="0"/>
          </a:p>
          <a:p>
            <a:r>
              <a:rPr lang="en-US" dirty="0"/>
              <a:t>    # Enter a parse tree produced by </a:t>
            </a:r>
            <a:r>
              <a:rPr lang="en-US" dirty="0" err="1"/>
              <a:t>MyParser#intfile</a:t>
            </a:r>
            <a:r>
              <a:rPr lang="en-US" dirty="0"/>
              <a:t>.</a:t>
            </a:r>
          </a:p>
          <a:p>
            <a:r>
              <a:rPr lang="en-US" dirty="0"/>
              <a:t>    </a:t>
            </a:r>
            <a:r>
              <a:rPr lang="en-US" dirty="0" err="1"/>
              <a:t>def</a:t>
            </a:r>
            <a:r>
              <a:rPr lang="en-US" dirty="0"/>
              <a:t> </a:t>
            </a:r>
            <a:r>
              <a:rPr lang="en-US" dirty="0" err="1"/>
              <a:t>enterIntfile</a:t>
            </a:r>
            <a:r>
              <a:rPr lang="en-US" dirty="0"/>
              <a:t>(self, </a:t>
            </a:r>
            <a:r>
              <a:rPr lang="en-US" dirty="0" err="1"/>
              <a:t>ctx</a:t>
            </a:r>
            <a:r>
              <a:rPr lang="en-US" dirty="0"/>
              <a:t>):</a:t>
            </a:r>
          </a:p>
          <a:p>
            <a:r>
              <a:rPr lang="en-US" dirty="0"/>
              <a:t>        pass</a:t>
            </a:r>
          </a:p>
          <a:p>
            <a:endParaRPr lang="en-US" dirty="0"/>
          </a:p>
          <a:p>
            <a:r>
              <a:rPr lang="en-US" dirty="0"/>
              <a:t>    # Exit a parse tree produced by </a:t>
            </a:r>
            <a:r>
              <a:rPr lang="en-US" dirty="0" err="1"/>
              <a:t>MyParser#intfile</a:t>
            </a:r>
            <a:r>
              <a:rPr lang="en-US" dirty="0"/>
              <a:t>.</a:t>
            </a:r>
          </a:p>
          <a:p>
            <a:r>
              <a:rPr lang="en-US" dirty="0"/>
              <a:t>    </a:t>
            </a:r>
            <a:r>
              <a:rPr lang="en-US" dirty="0" err="1"/>
              <a:t>def</a:t>
            </a:r>
            <a:r>
              <a:rPr lang="en-US" dirty="0"/>
              <a:t> </a:t>
            </a:r>
            <a:r>
              <a:rPr lang="en-US" dirty="0" err="1"/>
              <a:t>exitIntfile</a:t>
            </a:r>
            <a:r>
              <a:rPr lang="en-US" dirty="0"/>
              <a:t>(self, </a:t>
            </a:r>
            <a:r>
              <a:rPr lang="en-US" dirty="0" err="1"/>
              <a:t>ctx</a:t>
            </a:r>
            <a:r>
              <a:rPr lang="en-US" dirty="0"/>
              <a:t>):</a:t>
            </a:r>
          </a:p>
          <a:p>
            <a:r>
              <a:rPr lang="en-US" dirty="0"/>
              <a:t>        pass</a:t>
            </a:r>
          </a:p>
        </p:txBody>
      </p:sp>
      <p:sp>
        <p:nvSpPr>
          <p:cNvPr id="3" name="Rectangle 2"/>
          <p:cNvSpPr/>
          <p:nvPr/>
        </p:nvSpPr>
        <p:spPr>
          <a:xfrm>
            <a:off x="4796117" y="674342"/>
            <a:ext cx="3339352" cy="1477328"/>
          </a:xfrm>
          <a:prstGeom prst="rect">
            <a:avLst/>
          </a:prstGeom>
          <a:ln>
            <a:solidFill>
              <a:schemeClr val="tx1"/>
            </a:solidFill>
          </a:ln>
        </p:spPr>
        <p:txBody>
          <a:bodyPr wrap="square">
            <a:spAutoFit/>
          </a:bodyPr>
          <a:lstStyle/>
          <a:p>
            <a:r>
              <a:rPr lang="en-US" dirty="0"/>
              <a:t>parser grammar </a:t>
            </a:r>
            <a:r>
              <a:rPr lang="en-US" dirty="0" err="1"/>
              <a:t>MyParser</a:t>
            </a:r>
            <a:r>
              <a:rPr lang="en-US" dirty="0" smtClean="0"/>
              <a:t>;</a:t>
            </a:r>
            <a:endParaRPr lang="en-US" dirty="0"/>
          </a:p>
          <a:p>
            <a:endParaRPr lang="en-US" dirty="0"/>
          </a:p>
          <a:p>
            <a:r>
              <a:rPr lang="en-US" dirty="0"/>
              <a:t>options { </a:t>
            </a:r>
            <a:r>
              <a:rPr lang="en-US" dirty="0" err="1"/>
              <a:t>tokenVocab</a:t>
            </a:r>
            <a:r>
              <a:rPr lang="en-US" dirty="0"/>
              <a:t>=</a:t>
            </a:r>
            <a:r>
              <a:rPr lang="en-US" dirty="0" err="1"/>
              <a:t>MyLexer</a:t>
            </a:r>
            <a:r>
              <a:rPr lang="en-US" dirty="0"/>
              <a:t>; </a:t>
            </a:r>
            <a:r>
              <a:rPr lang="en-US" dirty="0" smtClean="0"/>
              <a:t>}</a:t>
            </a:r>
          </a:p>
          <a:p>
            <a:endParaRPr lang="en-US" dirty="0"/>
          </a:p>
          <a:p>
            <a:r>
              <a:rPr lang="en-US" dirty="0" err="1"/>
              <a:t>intfile</a:t>
            </a:r>
            <a:r>
              <a:rPr lang="en-US" dirty="0"/>
              <a:t>: (INT)+ ;</a:t>
            </a:r>
          </a:p>
        </p:txBody>
      </p:sp>
      <p:sp>
        <p:nvSpPr>
          <p:cNvPr id="12" name="TextBox 11"/>
          <p:cNvSpPr txBox="1"/>
          <p:nvPr/>
        </p:nvSpPr>
        <p:spPr>
          <a:xfrm>
            <a:off x="5257800" y="305010"/>
            <a:ext cx="1334853" cy="369332"/>
          </a:xfrm>
          <a:prstGeom prst="rect">
            <a:avLst/>
          </a:prstGeom>
          <a:noFill/>
        </p:spPr>
        <p:txBody>
          <a:bodyPr wrap="none" rtlCol="0">
            <a:spAutoFit/>
          </a:bodyPr>
          <a:lstStyle/>
          <a:p>
            <a:r>
              <a:rPr lang="en-US" dirty="0" smtClean="0"/>
              <a:t>MyParser.g4</a:t>
            </a:r>
            <a:endParaRPr lang="en-US" dirty="0"/>
          </a:p>
        </p:txBody>
      </p:sp>
      <p:sp>
        <p:nvSpPr>
          <p:cNvPr id="17" name="TextBox 16"/>
          <p:cNvSpPr txBox="1"/>
          <p:nvPr/>
        </p:nvSpPr>
        <p:spPr>
          <a:xfrm>
            <a:off x="5793903" y="2725482"/>
            <a:ext cx="2076338" cy="369332"/>
          </a:xfrm>
          <a:prstGeom prst="rect">
            <a:avLst/>
          </a:prstGeom>
          <a:noFill/>
        </p:spPr>
        <p:txBody>
          <a:bodyPr wrap="none" rtlCol="0">
            <a:spAutoFit/>
          </a:bodyPr>
          <a:lstStyle/>
          <a:p>
            <a:r>
              <a:rPr lang="en-US" dirty="0" smtClean="0"/>
              <a:t>MyParserListener.py</a:t>
            </a:r>
            <a:endParaRPr lang="en-US" dirty="0"/>
          </a:p>
        </p:txBody>
      </p:sp>
      <p:sp>
        <p:nvSpPr>
          <p:cNvPr id="18" name="Right Arrow 17"/>
          <p:cNvSpPr/>
          <p:nvPr/>
        </p:nvSpPr>
        <p:spPr>
          <a:xfrm>
            <a:off x="3657600" y="3966883"/>
            <a:ext cx="591670" cy="295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99589" y="3925810"/>
            <a:ext cx="2653174" cy="923330"/>
          </a:xfrm>
          <a:prstGeom prst="rect">
            <a:avLst/>
          </a:prstGeom>
          <a:noFill/>
        </p:spPr>
        <p:txBody>
          <a:bodyPr wrap="square" rtlCol="0">
            <a:spAutoFit/>
          </a:bodyPr>
          <a:lstStyle/>
          <a:p>
            <a:r>
              <a:rPr lang="en-US" dirty="0" smtClean="0"/>
              <a:t>This function gets called when the </a:t>
            </a:r>
            <a:r>
              <a:rPr lang="en-US" dirty="0" err="1" smtClean="0"/>
              <a:t>intfile</a:t>
            </a:r>
            <a:r>
              <a:rPr lang="en-US" dirty="0" smtClean="0"/>
              <a:t> rule is entered</a:t>
            </a:r>
            <a:endParaRPr lang="en-US" dirty="0"/>
          </a:p>
        </p:txBody>
      </p:sp>
      <p:sp>
        <p:nvSpPr>
          <p:cNvPr id="21" name="Right Arrow 20"/>
          <p:cNvSpPr/>
          <p:nvPr/>
        </p:nvSpPr>
        <p:spPr>
          <a:xfrm>
            <a:off x="3657600" y="5091091"/>
            <a:ext cx="591670" cy="295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199589" y="5050018"/>
            <a:ext cx="2653174" cy="923330"/>
          </a:xfrm>
          <a:prstGeom prst="rect">
            <a:avLst/>
          </a:prstGeom>
          <a:noFill/>
        </p:spPr>
        <p:txBody>
          <a:bodyPr wrap="square" rtlCol="0">
            <a:spAutoFit/>
          </a:bodyPr>
          <a:lstStyle/>
          <a:p>
            <a:r>
              <a:rPr lang="en-US" dirty="0" smtClean="0"/>
              <a:t>This function gets called when the </a:t>
            </a:r>
            <a:r>
              <a:rPr lang="en-US" dirty="0" err="1" smtClean="0"/>
              <a:t>intfile</a:t>
            </a:r>
            <a:r>
              <a:rPr lang="en-US" dirty="0" smtClean="0"/>
              <a:t> rule is exited</a:t>
            </a:r>
            <a:endParaRPr lang="en-US" dirty="0"/>
          </a:p>
        </p:txBody>
      </p:sp>
    </p:spTree>
    <p:extLst>
      <p:ext uri="{BB962C8B-B14F-4D97-AF65-F5344CB8AC3E}">
        <p14:creationId xmlns:p14="http://schemas.microsoft.com/office/powerpoint/2010/main" val="3239351237"/>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266329" y="4731080"/>
            <a:ext cx="2057400" cy="28209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66329" y="3644153"/>
            <a:ext cx="2227116" cy="25519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Create a file to replace the skeletal listener</a:t>
            </a:r>
            <a:endParaRPr lang="en-US" dirty="0"/>
          </a:p>
        </p:txBody>
      </p:sp>
      <p:sp>
        <p:nvSpPr>
          <p:cNvPr id="6" name="Rectangle 5"/>
          <p:cNvSpPr/>
          <p:nvPr/>
        </p:nvSpPr>
        <p:spPr>
          <a:xfrm>
            <a:off x="296197" y="2745190"/>
            <a:ext cx="5351569" cy="2585323"/>
          </a:xfrm>
          <a:prstGeom prst="rect">
            <a:avLst/>
          </a:prstGeom>
          <a:ln>
            <a:solidFill>
              <a:schemeClr val="tx1"/>
            </a:solidFill>
          </a:ln>
        </p:spPr>
        <p:txBody>
          <a:bodyPr wrap="square">
            <a:spAutoFit/>
          </a:bodyPr>
          <a:lstStyle/>
          <a:p>
            <a:r>
              <a:rPr lang="en-US" dirty="0"/>
              <a:t>class </a:t>
            </a:r>
            <a:r>
              <a:rPr lang="en-US" dirty="0" err="1"/>
              <a:t>MyParserListener</a:t>
            </a:r>
            <a:r>
              <a:rPr lang="en-US" dirty="0"/>
              <a:t>(</a:t>
            </a:r>
            <a:r>
              <a:rPr lang="en-US" dirty="0" err="1"/>
              <a:t>ParseTreeListener</a:t>
            </a:r>
            <a:r>
              <a:rPr lang="en-US" dirty="0"/>
              <a:t>):</a:t>
            </a:r>
          </a:p>
          <a:p>
            <a:endParaRPr lang="en-US" dirty="0"/>
          </a:p>
          <a:p>
            <a:r>
              <a:rPr lang="en-US" dirty="0"/>
              <a:t>    # Enter a parse tree produced by </a:t>
            </a:r>
            <a:r>
              <a:rPr lang="en-US" dirty="0" err="1"/>
              <a:t>MyParser#intfile</a:t>
            </a:r>
            <a:r>
              <a:rPr lang="en-US" dirty="0"/>
              <a:t>.</a:t>
            </a:r>
          </a:p>
          <a:p>
            <a:r>
              <a:rPr lang="en-US" dirty="0"/>
              <a:t>    </a:t>
            </a:r>
            <a:r>
              <a:rPr lang="en-US" dirty="0" err="1"/>
              <a:t>def</a:t>
            </a:r>
            <a:r>
              <a:rPr lang="en-US" dirty="0"/>
              <a:t> </a:t>
            </a:r>
            <a:r>
              <a:rPr lang="en-US" dirty="0" err="1"/>
              <a:t>enterIntfile</a:t>
            </a:r>
            <a:r>
              <a:rPr lang="en-US" dirty="0"/>
              <a:t>(self, </a:t>
            </a:r>
            <a:r>
              <a:rPr lang="en-US" dirty="0" err="1"/>
              <a:t>ctx</a:t>
            </a:r>
            <a:r>
              <a:rPr lang="en-US" dirty="0"/>
              <a:t>):</a:t>
            </a:r>
          </a:p>
          <a:p>
            <a:r>
              <a:rPr lang="en-US" dirty="0"/>
              <a:t>        pass</a:t>
            </a:r>
          </a:p>
          <a:p>
            <a:endParaRPr lang="en-US" dirty="0"/>
          </a:p>
          <a:p>
            <a:r>
              <a:rPr lang="en-US" dirty="0"/>
              <a:t>    # Exit a parse tree produced by </a:t>
            </a:r>
            <a:r>
              <a:rPr lang="en-US" dirty="0" err="1"/>
              <a:t>MyParser#intfile</a:t>
            </a:r>
            <a:r>
              <a:rPr lang="en-US" dirty="0"/>
              <a:t>.</a:t>
            </a:r>
          </a:p>
          <a:p>
            <a:r>
              <a:rPr lang="en-US" dirty="0"/>
              <a:t>    </a:t>
            </a:r>
            <a:r>
              <a:rPr lang="en-US" dirty="0" err="1"/>
              <a:t>def</a:t>
            </a:r>
            <a:r>
              <a:rPr lang="en-US" dirty="0"/>
              <a:t> </a:t>
            </a:r>
            <a:r>
              <a:rPr lang="en-US" dirty="0" err="1"/>
              <a:t>exitIntfile</a:t>
            </a:r>
            <a:r>
              <a:rPr lang="en-US" dirty="0"/>
              <a:t>(self, </a:t>
            </a:r>
            <a:r>
              <a:rPr lang="en-US" dirty="0" err="1"/>
              <a:t>ctx</a:t>
            </a:r>
            <a:r>
              <a:rPr lang="en-US" dirty="0"/>
              <a:t>):</a:t>
            </a:r>
          </a:p>
          <a:p>
            <a:r>
              <a:rPr lang="en-US" dirty="0"/>
              <a:t>        pass</a:t>
            </a:r>
          </a:p>
        </p:txBody>
      </p:sp>
      <p:sp>
        <p:nvSpPr>
          <p:cNvPr id="7" name="TextBox 6"/>
          <p:cNvSpPr txBox="1"/>
          <p:nvPr/>
        </p:nvSpPr>
        <p:spPr>
          <a:xfrm>
            <a:off x="1262245" y="2375858"/>
            <a:ext cx="2076338" cy="369332"/>
          </a:xfrm>
          <a:prstGeom prst="rect">
            <a:avLst/>
          </a:prstGeom>
          <a:noFill/>
        </p:spPr>
        <p:txBody>
          <a:bodyPr wrap="none" rtlCol="0">
            <a:spAutoFit/>
          </a:bodyPr>
          <a:lstStyle/>
          <a:p>
            <a:r>
              <a:rPr lang="en-US" dirty="0"/>
              <a:t>MyParserListener.py</a:t>
            </a:r>
          </a:p>
        </p:txBody>
      </p:sp>
      <p:sp>
        <p:nvSpPr>
          <p:cNvPr id="8" name="Rectangle 7"/>
          <p:cNvSpPr/>
          <p:nvPr/>
        </p:nvSpPr>
        <p:spPr>
          <a:xfrm>
            <a:off x="5800166" y="2745190"/>
            <a:ext cx="6118051" cy="2308324"/>
          </a:xfrm>
          <a:prstGeom prst="rect">
            <a:avLst/>
          </a:prstGeom>
          <a:ln>
            <a:solidFill>
              <a:schemeClr val="tx1"/>
            </a:solidFill>
          </a:ln>
        </p:spPr>
        <p:txBody>
          <a:bodyPr wrap="square">
            <a:spAutoFit/>
          </a:bodyPr>
          <a:lstStyle/>
          <a:p>
            <a:r>
              <a:rPr lang="en-US" dirty="0"/>
              <a:t>class </a:t>
            </a:r>
            <a:r>
              <a:rPr lang="en-US" dirty="0" err="1"/>
              <a:t>RewriteListener</a:t>
            </a:r>
            <a:r>
              <a:rPr lang="en-US" dirty="0"/>
              <a:t>(</a:t>
            </a:r>
            <a:r>
              <a:rPr lang="en-US" dirty="0" err="1"/>
              <a:t>MyParserListener</a:t>
            </a:r>
            <a:r>
              <a:rPr lang="en-US" dirty="0"/>
              <a:t>):</a:t>
            </a:r>
          </a:p>
          <a:p>
            <a:r>
              <a:rPr lang="en-US" dirty="0"/>
              <a:t>    # Enter a parse tree produced by </a:t>
            </a:r>
            <a:r>
              <a:rPr lang="en-US" dirty="0" err="1"/>
              <a:t>MyParserParser#intfile</a:t>
            </a:r>
            <a:r>
              <a:rPr lang="en-US" dirty="0"/>
              <a:t>.</a:t>
            </a:r>
          </a:p>
          <a:p>
            <a:r>
              <a:rPr lang="en-US" dirty="0"/>
              <a:t>    </a:t>
            </a:r>
            <a:r>
              <a:rPr lang="en-US" dirty="0" err="1"/>
              <a:t>def</a:t>
            </a:r>
            <a:r>
              <a:rPr lang="en-US" dirty="0"/>
              <a:t> </a:t>
            </a:r>
            <a:r>
              <a:rPr lang="en-US" dirty="0" err="1"/>
              <a:t>enterIntfile</a:t>
            </a:r>
            <a:r>
              <a:rPr lang="en-US" dirty="0"/>
              <a:t>(self, </a:t>
            </a:r>
            <a:r>
              <a:rPr lang="en-US" dirty="0" err="1"/>
              <a:t>ctx</a:t>
            </a:r>
            <a:r>
              <a:rPr lang="en-US" dirty="0"/>
              <a:t>):</a:t>
            </a:r>
          </a:p>
          <a:p>
            <a:r>
              <a:rPr lang="en-US" dirty="0"/>
              <a:t>        print("Entering </a:t>
            </a:r>
            <a:r>
              <a:rPr lang="en-US" dirty="0" err="1"/>
              <a:t>intfile</a:t>
            </a:r>
            <a:r>
              <a:rPr lang="en-US" dirty="0"/>
              <a:t>")</a:t>
            </a:r>
          </a:p>
          <a:p>
            <a:endParaRPr lang="en-US" dirty="0"/>
          </a:p>
          <a:p>
            <a:r>
              <a:rPr lang="en-US" dirty="0"/>
              <a:t>    # Exit a parse tree produced by </a:t>
            </a:r>
            <a:r>
              <a:rPr lang="en-US" dirty="0" err="1"/>
              <a:t>MyParserParser#intfile</a:t>
            </a:r>
            <a:r>
              <a:rPr lang="en-US" dirty="0"/>
              <a:t>.</a:t>
            </a:r>
          </a:p>
          <a:p>
            <a:r>
              <a:rPr lang="en-US" dirty="0"/>
              <a:t>    </a:t>
            </a:r>
            <a:r>
              <a:rPr lang="en-US" dirty="0" err="1"/>
              <a:t>def</a:t>
            </a:r>
            <a:r>
              <a:rPr lang="en-US" dirty="0"/>
              <a:t> </a:t>
            </a:r>
            <a:r>
              <a:rPr lang="en-US" dirty="0" err="1"/>
              <a:t>exitIntfile</a:t>
            </a:r>
            <a:r>
              <a:rPr lang="en-US" dirty="0"/>
              <a:t>(self, </a:t>
            </a:r>
            <a:r>
              <a:rPr lang="en-US" dirty="0" err="1"/>
              <a:t>ctx</a:t>
            </a:r>
            <a:r>
              <a:rPr lang="en-US" dirty="0"/>
              <a:t>):</a:t>
            </a:r>
          </a:p>
          <a:p>
            <a:r>
              <a:rPr lang="en-US" dirty="0"/>
              <a:t>        print("Exiting </a:t>
            </a:r>
            <a:r>
              <a:rPr lang="en-US" dirty="0" err="1"/>
              <a:t>intfile</a:t>
            </a:r>
            <a:r>
              <a:rPr lang="en-US" dirty="0"/>
              <a:t>")</a:t>
            </a:r>
          </a:p>
        </p:txBody>
      </p:sp>
      <p:sp>
        <p:nvSpPr>
          <p:cNvPr id="9" name="TextBox 8"/>
          <p:cNvSpPr txBox="1"/>
          <p:nvPr/>
        </p:nvSpPr>
        <p:spPr>
          <a:xfrm>
            <a:off x="7891646" y="2375858"/>
            <a:ext cx="1203599" cy="369332"/>
          </a:xfrm>
          <a:prstGeom prst="rect">
            <a:avLst/>
          </a:prstGeom>
          <a:noFill/>
        </p:spPr>
        <p:txBody>
          <a:bodyPr wrap="none" rtlCol="0">
            <a:spAutoFit/>
          </a:bodyPr>
          <a:lstStyle/>
          <a:p>
            <a:r>
              <a:rPr lang="en-US" dirty="0"/>
              <a:t>rewriter.py</a:t>
            </a:r>
          </a:p>
        </p:txBody>
      </p:sp>
    </p:spTree>
    <p:extLst>
      <p:ext uri="{BB962C8B-B14F-4D97-AF65-F5344CB8AC3E}">
        <p14:creationId xmlns:p14="http://schemas.microsoft.com/office/powerpoint/2010/main" val="1969890307"/>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52845" y="728132"/>
            <a:ext cx="5351569" cy="5909310"/>
          </a:xfrm>
          <a:prstGeom prst="rect">
            <a:avLst/>
          </a:prstGeom>
          <a:ln>
            <a:solidFill>
              <a:schemeClr val="tx1"/>
            </a:solidFill>
          </a:ln>
        </p:spPr>
        <p:txBody>
          <a:bodyPr wrap="square">
            <a:spAutoFit/>
          </a:bodyPr>
          <a:lstStyle/>
          <a:p>
            <a:r>
              <a:rPr lang="en-US" dirty="0"/>
              <a:t>import sys</a:t>
            </a:r>
          </a:p>
          <a:p>
            <a:r>
              <a:rPr lang="en-US" dirty="0"/>
              <a:t>from antlr4 import *</a:t>
            </a:r>
          </a:p>
          <a:p>
            <a:r>
              <a:rPr lang="en-US" dirty="0"/>
              <a:t>from </a:t>
            </a:r>
            <a:r>
              <a:rPr lang="en-US" dirty="0" err="1"/>
              <a:t>MyLexer</a:t>
            </a:r>
            <a:r>
              <a:rPr lang="en-US" dirty="0"/>
              <a:t> import </a:t>
            </a:r>
            <a:r>
              <a:rPr lang="en-US" dirty="0" err="1"/>
              <a:t>MyLexer</a:t>
            </a:r>
            <a:endParaRPr lang="en-US" dirty="0"/>
          </a:p>
          <a:p>
            <a:r>
              <a:rPr lang="en-US" dirty="0"/>
              <a:t>from </a:t>
            </a:r>
            <a:r>
              <a:rPr lang="en-US" dirty="0" err="1"/>
              <a:t>MyParser</a:t>
            </a:r>
            <a:r>
              <a:rPr lang="en-US" dirty="0"/>
              <a:t> import </a:t>
            </a:r>
            <a:r>
              <a:rPr lang="en-US" dirty="0" err="1"/>
              <a:t>MyParser</a:t>
            </a:r>
            <a:endParaRPr lang="en-US" dirty="0"/>
          </a:p>
          <a:p>
            <a:r>
              <a:rPr lang="en-US" dirty="0"/>
              <a:t>from rewriter import </a:t>
            </a:r>
            <a:r>
              <a:rPr lang="en-US" dirty="0" err="1"/>
              <a:t>RewriteListener</a:t>
            </a:r>
            <a:endParaRPr lang="en-US" dirty="0"/>
          </a:p>
          <a:p>
            <a:r>
              <a:rPr lang="en-US" dirty="0"/>
              <a:t>import </a:t>
            </a:r>
            <a:r>
              <a:rPr lang="en-US" dirty="0" err="1"/>
              <a:t>stdio</a:t>
            </a:r>
            <a:endParaRPr lang="en-US" dirty="0"/>
          </a:p>
          <a:p>
            <a:endParaRPr lang="en-US" dirty="0"/>
          </a:p>
          <a:p>
            <a:r>
              <a:rPr lang="en-US" dirty="0" err="1"/>
              <a:t>def</a:t>
            </a:r>
            <a:r>
              <a:rPr lang="en-US" dirty="0"/>
              <a:t> main(</a:t>
            </a:r>
            <a:r>
              <a:rPr lang="en-US" dirty="0" err="1"/>
              <a:t>argv</a:t>
            </a:r>
            <a:r>
              <a:rPr lang="en-US" dirty="0"/>
              <a:t>):</a:t>
            </a:r>
          </a:p>
          <a:p>
            <a:r>
              <a:rPr lang="en-US" dirty="0"/>
              <a:t>    </a:t>
            </a:r>
            <a:r>
              <a:rPr lang="en-US" dirty="0" err="1"/>
              <a:t>istream</a:t>
            </a:r>
            <a:r>
              <a:rPr lang="en-US" dirty="0"/>
              <a:t> = </a:t>
            </a:r>
            <a:r>
              <a:rPr lang="en-US" dirty="0" err="1"/>
              <a:t>FileStream</a:t>
            </a:r>
            <a:r>
              <a:rPr lang="en-US" dirty="0"/>
              <a:t>(</a:t>
            </a:r>
            <a:r>
              <a:rPr lang="en-US" dirty="0" err="1"/>
              <a:t>argv</a:t>
            </a:r>
            <a:r>
              <a:rPr lang="en-US" dirty="0"/>
              <a:t>[1])</a:t>
            </a:r>
          </a:p>
          <a:p>
            <a:r>
              <a:rPr lang="en-US" dirty="0"/>
              <a:t>    lexer = </a:t>
            </a:r>
            <a:r>
              <a:rPr lang="en-US" dirty="0" err="1"/>
              <a:t>MyLexer</a:t>
            </a:r>
            <a:r>
              <a:rPr lang="en-US" dirty="0"/>
              <a:t>(</a:t>
            </a:r>
            <a:r>
              <a:rPr lang="en-US" dirty="0" err="1"/>
              <a:t>istream</a:t>
            </a:r>
            <a:r>
              <a:rPr lang="en-US" dirty="0"/>
              <a:t>)</a:t>
            </a:r>
          </a:p>
          <a:p>
            <a:r>
              <a:rPr lang="en-US" dirty="0"/>
              <a:t>    stream = </a:t>
            </a:r>
            <a:r>
              <a:rPr lang="en-US" dirty="0" err="1"/>
              <a:t>CommonTokenStream</a:t>
            </a:r>
            <a:r>
              <a:rPr lang="en-US" dirty="0"/>
              <a:t>(lexer)</a:t>
            </a:r>
          </a:p>
          <a:p>
            <a:r>
              <a:rPr lang="en-US" dirty="0"/>
              <a:t>    parser = </a:t>
            </a:r>
            <a:r>
              <a:rPr lang="en-US" dirty="0" err="1"/>
              <a:t>MyParser</a:t>
            </a:r>
            <a:r>
              <a:rPr lang="en-US" dirty="0"/>
              <a:t>(stream)</a:t>
            </a:r>
          </a:p>
          <a:p>
            <a:r>
              <a:rPr lang="en-US" dirty="0"/>
              <a:t>    tree = </a:t>
            </a:r>
            <a:r>
              <a:rPr lang="en-US" dirty="0" err="1"/>
              <a:t>parser.intfile</a:t>
            </a:r>
            <a:r>
              <a:rPr lang="en-US" dirty="0"/>
              <a:t>()</a:t>
            </a:r>
          </a:p>
          <a:p>
            <a:r>
              <a:rPr lang="en-US" dirty="0"/>
              <a:t>    print(</a:t>
            </a:r>
            <a:r>
              <a:rPr lang="en-US" dirty="0" err="1"/>
              <a:t>tree.toStringTree</a:t>
            </a:r>
            <a:r>
              <a:rPr lang="en-US" dirty="0"/>
              <a:t>(</a:t>
            </a:r>
            <a:r>
              <a:rPr lang="en-US" dirty="0" err="1"/>
              <a:t>recog</a:t>
            </a:r>
            <a:r>
              <a:rPr lang="en-US" dirty="0"/>
              <a:t>=parser))</a:t>
            </a:r>
          </a:p>
          <a:p>
            <a:endParaRPr lang="en-US" dirty="0"/>
          </a:p>
          <a:p>
            <a:r>
              <a:rPr lang="en-US" dirty="0"/>
              <a:t>    walker = </a:t>
            </a:r>
            <a:r>
              <a:rPr lang="en-US" dirty="0" err="1"/>
              <a:t>ParseTreeWalker</a:t>
            </a:r>
            <a:r>
              <a:rPr lang="en-US" dirty="0"/>
              <a:t>()</a:t>
            </a:r>
          </a:p>
          <a:p>
            <a:r>
              <a:rPr lang="en-US" dirty="0"/>
              <a:t>    </a:t>
            </a:r>
            <a:r>
              <a:rPr lang="en-US" dirty="0" err="1"/>
              <a:t>walker.walk</a:t>
            </a:r>
            <a:r>
              <a:rPr lang="en-US" dirty="0"/>
              <a:t>(</a:t>
            </a:r>
            <a:r>
              <a:rPr lang="en-US" dirty="0" err="1"/>
              <a:t>RewriteListener</a:t>
            </a:r>
            <a:r>
              <a:rPr lang="en-US" dirty="0"/>
              <a:t>(), tree)</a:t>
            </a:r>
          </a:p>
          <a:p>
            <a:r>
              <a:rPr lang="en-US" dirty="0"/>
              <a:t>    print("Done")</a:t>
            </a:r>
          </a:p>
          <a:p>
            <a:endParaRPr lang="en-US" dirty="0"/>
          </a:p>
          <a:p>
            <a:r>
              <a:rPr lang="en-US" dirty="0"/>
              <a:t>if __name__ == '__main__':</a:t>
            </a:r>
          </a:p>
          <a:p>
            <a:r>
              <a:rPr lang="en-US" dirty="0"/>
              <a:t>    main(</a:t>
            </a:r>
            <a:r>
              <a:rPr lang="en-US" dirty="0" err="1"/>
              <a:t>sys.argv</a:t>
            </a:r>
            <a:r>
              <a:rPr lang="en-US" dirty="0"/>
              <a:t>)</a:t>
            </a:r>
          </a:p>
        </p:txBody>
      </p:sp>
      <p:sp>
        <p:nvSpPr>
          <p:cNvPr id="5" name="TextBox 4"/>
          <p:cNvSpPr txBox="1"/>
          <p:nvPr/>
        </p:nvSpPr>
        <p:spPr>
          <a:xfrm>
            <a:off x="3563471" y="349624"/>
            <a:ext cx="936923" cy="369332"/>
          </a:xfrm>
          <a:prstGeom prst="rect">
            <a:avLst/>
          </a:prstGeom>
          <a:noFill/>
        </p:spPr>
        <p:txBody>
          <a:bodyPr wrap="none" rtlCol="0">
            <a:spAutoFit/>
          </a:bodyPr>
          <a:lstStyle/>
          <a:p>
            <a:r>
              <a:rPr lang="en-US" dirty="0" smtClean="0"/>
              <a:t>main.py</a:t>
            </a:r>
            <a:endParaRPr lang="en-US" dirty="0"/>
          </a:p>
        </p:txBody>
      </p:sp>
    </p:spTree>
    <p:extLst>
      <p:ext uri="{BB962C8B-B14F-4D97-AF65-F5344CB8AC3E}">
        <p14:creationId xmlns:p14="http://schemas.microsoft.com/office/powerpoint/2010/main" val="3098217706"/>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9" y="4087906"/>
            <a:ext cx="524435" cy="2554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052845" y="728132"/>
            <a:ext cx="5351569" cy="5909310"/>
          </a:xfrm>
          <a:prstGeom prst="rect">
            <a:avLst/>
          </a:prstGeom>
          <a:ln>
            <a:solidFill>
              <a:schemeClr val="tx1"/>
            </a:solidFill>
          </a:ln>
        </p:spPr>
        <p:txBody>
          <a:bodyPr wrap="square">
            <a:spAutoFit/>
          </a:bodyPr>
          <a:lstStyle/>
          <a:p>
            <a:r>
              <a:rPr lang="en-US" dirty="0"/>
              <a:t>import sys</a:t>
            </a:r>
          </a:p>
          <a:p>
            <a:r>
              <a:rPr lang="en-US" dirty="0"/>
              <a:t>from antlr4 import *</a:t>
            </a:r>
          </a:p>
          <a:p>
            <a:r>
              <a:rPr lang="en-US" dirty="0"/>
              <a:t>from </a:t>
            </a:r>
            <a:r>
              <a:rPr lang="en-US" dirty="0" err="1"/>
              <a:t>MyLexer</a:t>
            </a:r>
            <a:r>
              <a:rPr lang="en-US" dirty="0"/>
              <a:t> import </a:t>
            </a:r>
            <a:r>
              <a:rPr lang="en-US" dirty="0" err="1"/>
              <a:t>MyLexer</a:t>
            </a:r>
            <a:endParaRPr lang="en-US" dirty="0"/>
          </a:p>
          <a:p>
            <a:r>
              <a:rPr lang="en-US" dirty="0"/>
              <a:t>from </a:t>
            </a:r>
            <a:r>
              <a:rPr lang="en-US" dirty="0" err="1"/>
              <a:t>MyParser</a:t>
            </a:r>
            <a:r>
              <a:rPr lang="en-US" dirty="0"/>
              <a:t> import </a:t>
            </a:r>
            <a:r>
              <a:rPr lang="en-US" dirty="0" err="1"/>
              <a:t>MyParser</a:t>
            </a:r>
            <a:endParaRPr lang="en-US" dirty="0"/>
          </a:p>
          <a:p>
            <a:r>
              <a:rPr lang="en-US" dirty="0"/>
              <a:t>from rewriter import </a:t>
            </a:r>
            <a:r>
              <a:rPr lang="en-US" dirty="0" err="1"/>
              <a:t>RewriteListener</a:t>
            </a:r>
            <a:endParaRPr lang="en-US" dirty="0"/>
          </a:p>
          <a:p>
            <a:r>
              <a:rPr lang="en-US" dirty="0"/>
              <a:t>import </a:t>
            </a:r>
            <a:r>
              <a:rPr lang="en-US" dirty="0" err="1"/>
              <a:t>stdio</a:t>
            </a:r>
            <a:endParaRPr lang="en-US" dirty="0"/>
          </a:p>
          <a:p>
            <a:endParaRPr lang="en-US" dirty="0"/>
          </a:p>
          <a:p>
            <a:r>
              <a:rPr lang="en-US" dirty="0" err="1"/>
              <a:t>def</a:t>
            </a:r>
            <a:r>
              <a:rPr lang="en-US" dirty="0"/>
              <a:t> main(</a:t>
            </a:r>
            <a:r>
              <a:rPr lang="en-US" dirty="0" err="1"/>
              <a:t>argv</a:t>
            </a:r>
            <a:r>
              <a:rPr lang="en-US" dirty="0"/>
              <a:t>):</a:t>
            </a:r>
          </a:p>
          <a:p>
            <a:r>
              <a:rPr lang="en-US" dirty="0"/>
              <a:t>    </a:t>
            </a:r>
            <a:r>
              <a:rPr lang="en-US" dirty="0" err="1"/>
              <a:t>istream</a:t>
            </a:r>
            <a:r>
              <a:rPr lang="en-US" dirty="0"/>
              <a:t> = </a:t>
            </a:r>
            <a:r>
              <a:rPr lang="en-US" dirty="0" err="1"/>
              <a:t>FileStream</a:t>
            </a:r>
            <a:r>
              <a:rPr lang="en-US" dirty="0"/>
              <a:t>(</a:t>
            </a:r>
            <a:r>
              <a:rPr lang="en-US" dirty="0" err="1"/>
              <a:t>argv</a:t>
            </a:r>
            <a:r>
              <a:rPr lang="en-US" dirty="0"/>
              <a:t>[1])</a:t>
            </a:r>
          </a:p>
          <a:p>
            <a:r>
              <a:rPr lang="en-US" dirty="0"/>
              <a:t>    lexer = </a:t>
            </a:r>
            <a:r>
              <a:rPr lang="en-US" dirty="0" err="1"/>
              <a:t>MyLexer</a:t>
            </a:r>
            <a:r>
              <a:rPr lang="en-US" dirty="0"/>
              <a:t>(</a:t>
            </a:r>
            <a:r>
              <a:rPr lang="en-US" dirty="0" err="1"/>
              <a:t>istream</a:t>
            </a:r>
            <a:r>
              <a:rPr lang="en-US" dirty="0"/>
              <a:t>)</a:t>
            </a:r>
          </a:p>
          <a:p>
            <a:r>
              <a:rPr lang="en-US" dirty="0"/>
              <a:t>    stream = </a:t>
            </a:r>
            <a:r>
              <a:rPr lang="en-US" dirty="0" err="1"/>
              <a:t>CommonTokenStream</a:t>
            </a:r>
            <a:r>
              <a:rPr lang="en-US" dirty="0"/>
              <a:t>(lexer)</a:t>
            </a:r>
          </a:p>
          <a:p>
            <a:r>
              <a:rPr lang="en-US" dirty="0"/>
              <a:t>    parser = </a:t>
            </a:r>
            <a:r>
              <a:rPr lang="en-US" dirty="0" err="1"/>
              <a:t>MyParser</a:t>
            </a:r>
            <a:r>
              <a:rPr lang="en-US" dirty="0"/>
              <a:t>(stream)</a:t>
            </a:r>
          </a:p>
          <a:p>
            <a:r>
              <a:rPr lang="en-US" dirty="0"/>
              <a:t>    tree = </a:t>
            </a:r>
            <a:r>
              <a:rPr lang="en-US" dirty="0" err="1"/>
              <a:t>parser.intfile</a:t>
            </a:r>
            <a:r>
              <a:rPr lang="en-US" dirty="0"/>
              <a:t>()</a:t>
            </a:r>
          </a:p>
          <a:p>
            <a:r>
              <a:rPr lang="en-US" dirty="0"/>
              <a:t>    print(</a:t>
            </a:r>
            <a:r>
              <a:rPr lang="en-US" dirty="0" err="1"/>
              <a:t>tree.toStringTree</a:t>
            </a:r>
            <a:r>
              <a:rPr lang="en-US" dirty="0"/>
              <a:t>(</a:t>
            </a:r>
            <a:r>
              <a:rPr lang="en-US" dirty="0" err="1"/>
              <a:t>recog</a:t>
            </a:r>
            <a:r>
              <a:rPr lang="en-US" dirty="0"/>
              <a:t>=parser))</a:t>
            </a:r>
          </a:p>
          <a:p>
            <a:endParaRPr lang="en-US" dirty="0"/>
          </a:p>
          <a:p>
            <a:r>
              <a:rPr lang="en-US" dirty="0"/>
              <a:t>    walker = </a:t>
            </a:r>
            <a:r>
              <a:rPr lang="en-US" dirty="0" err="1"/>
              <a:t>ParseTreeWalker</a:t>
            </a:r>
            <a:r>
              <a:rPr lang="en-US" dirty="0"/>
              <a:t>()</a:t>
            </a:r>
          </a:p>
          <a:p>
            <a:r>
              <a:rPr lang="en-US" dirty="0"/>
              <a:t>    </a:t>
            </a:r>
            <a:r>
              <a:rPr lang="en-US" dirty="0" err="1"/>
              <a:t>walker.walk</a:t>
            </a:r>
            <a:r>
              <a:rPr lang="en-US" dirty="0"/>
              <a:t>(</a:t>
            </a:r>
            <a:r>
              <a:rPr lang="en-US" dirty="0" err="1"/>
              <a:t>RewriteListener</a:t>
            </a:r>
            <a:r>
              <a:rPr lang="en-US" dirty="0"/>
              <a:t>(), tree)</a:t>
            </a:r>
          </a:p>
          <a:p>
            <a:r>
              <a:rPr lang="en-US" dirty="0"/>
              <a:t>    print("Done")</a:t>
            </a:r>
          </a:p>
          <a:p>
            <a:endParaRPr lang="en-US" dirty="0"/>
          </a:p>
          <a:p>
            <a:r>
              <a:rPr lang="en-US" dirty="0"/>
              <a:t>if __name__ == '__main__':</a:t>
            </a:r>
          </a:p>
          <a:p>
            <a:r>
              <a:rPr lang="en-US" dirty="0"/>
              <a:t>    main(</a:t>
            </a:r>
            <a:r>
              <a:rPr lang="en-US" dirty="0" err="1"/>
              <a:t>sys.argv</a:t>
            </a:r>
            <a:r>
              <a:rPr lang="en-US" dirty="0"/>
              <a:t>)</a:t>
            </a:r>
          </a:p>
        </p:txBody>
      </p:sp>
      <p:sp>
        <p:nvSpPr>
          <p:cNvPr id="5" name="TextBox 4"/>
          <p:cNvSpPr txBox="1"/>
          <p:nvPr/>
        </p:nvSpPr>
        <p:spPr>
          <a:xfrm>
            <a:off x="3563471" y="349624"/>
            <a:ext cx="936923" cy="369332"/>
          </a:xfrm>
          <a:prstGeom prst="rect">
            <a:avLst/>
          </a:prstGeom>
          <a:noFill/>
        </p:spPr>
        <p:txBody>
          <a:bodyPr wrap="none" rtlCol="0">
            <a:spAutoFit/>
          </a:bodyPr>
          <a:lstStyle/>
          <a:p>
            <a:r>
              <a:rPr lang="en-US" dirty="0" smtClean="0"/>
              <a:t>main.py</a:t>
            </a:r>
            <a:endParaRPr lang="en-US" dirty="0"/>
          </a:p>
        </p:txBody>
      </p:sp>
      <p:cxnSp>
        <p:nvCxnSpPr>
          <p:cNvPr id="6" name="Straight Arrow Connector 5"/>
          <p:cNvCxnSpPr/>
          <p:nvPr/>
        </p:nvCxnSpPr>
        <p:spPr>
          <a:xfrm flipH="1">
            <a:off x="5096434" y="2487706"/>
            <a:ext cx="3738284"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821271" y="2259106"/>
            <a:ext cx="2234330" cy="369332"/>
          </a:xfrm>
          <a:prstGeom prst="rect">
            <a:avLst/>
          </a:prstGeom>
          <a:noFill/>
        </p:spPr>
        <p:txBody>
          <a:bodyPr wrap="none" rtlCol="0">
            <a:spAutoFit/>
          </a:bodyPr>
          <a:lstStyle/>
          <a:p>
            <a:r>
              <a:rPr lang="en-US" dirty="0" smtClean="0"/>
              <a:t>name of the start rule</a:t>
            </a:r>
            <a:endParaRPr lang="en-US" dirty="0"/>
          </a:p>
        </p:txBody>
      </p:sp>
    </p:spTree>
    <p:extLst>
      <p:ext uri="{BB962C8B-B14F-4D97-AF65-F5344CB8AC3E}">
        <p14:creationId xmlns:p14="http://schemas.microsoft.com/office/powerpoint/2010/main" val="3289602238"/>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9574" y="714685"/>
            <a:ext cx="5351569" cy="5909310"/>
          </a:xfrm>
          <a:prstGeom prst="rect">
            <a:avLst/>
          </a:prstGeom>
          <a:ln>
            <a:solidFill>
              <a:schemeClr val="tx1"/>
            </a:solidFill>
          </a:ln>
        </p:spPr>
        <p:txBody>
          <a:bodyPr wrap="square">
            <a:spAutoFit/>
          </a:bodyPr>
          <a:lstStyle/>
          <a:p>
            <a:r>
              <a:rPr lang="en-US" dirty="0"/>
              <a:t>import sys</a:t>
            </a:r>
          </a:p>
          <a:p>
            <a:r>
              <a:rPr lang="en-US" dirty="0"/>
              <a:t>from antlr4 import *</a:t>
            </a:r>
          </a:p>
          <a:p>
            <a:r>
              <a:rPr lang="en-US" dirty="0"/>
              <a:t>from </a:t>
            </a:r>
            <a:r>
              <a:rPr lang="en-US" dirty="0" err="1"/>
              <a:t>MyLexer</a:t>
            </a:r>
            <a:r>
              <a:rPr lang="en-US" dirty="0"/>
              <a:t> import </a:t>
            </a:r>
            <a:r>
              <a:rPr lang="en-US" dirty="0" err="1"/>
              <a:t>MyLexer</a:t>
            </a:r>
            <a:endParaRPr lang="en-US" dirty="0"/>
          </a:p>
          <a:p>
            <a:r>
              <a:rPr lang="en-US" dirty="0"/>
              <a:t>from </a:t>
            </a:r>
            <a:r>
              <a:rPr lang="en-US" dirty="0" err="1"/>
              <a:t>MyParser</a:t>
            </a:r>
            <a:r>
              <a:rPr lang="en-US" dirty="0"/>
              <a:t> import </a:t>
            </a:r>
            <a:r>
              <a:rPr lang="en-US" dirty="0" err="1"/>
              <a:t>MyParser</a:t>
            </a:r>
            <a:endParaRPr lang="en-US" dirty="0"/>
          </a:p>
          <a:p>
            <a:r>
              <a:rPr lang="en-US" dirty="0"/>
              <a:t>from rewriter import </a:t>
            </a:r>
            <a:r>
              <a:rPr lang="en-US" dirty="0" err="1"/>
              <a:t>RewriteListener</a:t>
            </a:r>
            <a:endParaRPr lang="en-US" dirty="0"/>
          </a:p>
          <a:p>
            <a:r>
              <a:rPr lang="en-US" dirty="0"/>
              <a:t>import </a:t>
            </a:r>
            <a:r>
              <a:rPr lang="en-US" dirty="0" err="1"/>
              <a:t>stdio</a:t>
            </a:r>
            <a:endParaRPr lang="en-US" dirty="0"/>
          </a:p>
          <a:p>
            <a:endParaRPr lang="en-US" dirty="0"/>
          </a:p>
          <a:p>
            <a:r>
              <a:rPr lang="en-US" dirty="0" err="1"/>
              <a:t>def</a:t>
            </a:r>
            <a:r>
              <a:rPr lang="en-US" dirty="0"/>
              <a:t> main(</a:t>
            </a:r>
            <a:r>
              <a:rPr lang="en-US" dirty="0" err="1"/>
              <a:t>argv</a:t>
            </a:r>
            <a:r>
              <a:rPr lang="en-US" dirty="0"/>
              <a:t>):</a:t>
            </a:r>
          </a:p>
          <a:p>
            <a:r>
              <a:rPr lang="en-US" dirty="0"/>
              <a:t>    </a:t>
            </a:r>
            <a:r>
              <a:rPr lang="en-US" dirty="0" err="1"/>
              <a:t>istream</a:t>
            </a:r>
            <a:r>
              <a:rPr lang="en-US" dirty="0"/>
              <a:t> = </a:t>
            </a:r>
            <a:r>
              <a:rPr lang="en-US" dirty="0" err="1"/>
              <a:t>FileStream</a:t>
            </a:r>
            <a:r>
              <a:rPr lang="en-US" dirty="0"/>
              <a:t>(</a:t>
            </a:r>
            <a:r>
              <a:rPr lang="en-US" dirty="0" err="1"/>
              <a:t>argv</a:t>
            </a:r>
            <a:r>
              <a:rPr lang="en-US" dirty="0"/>
              <a:t>[1])</a:t>
            </a:r>
          </a:p>
          <a:p>
            <a:r>
              <a:rPr lang="en-US" dirty="0"/>
              <a:t>    lexer = </a:t>
            </a:r>
            <a:r>
              <a:rPr lang="en-US" dirty="0" err="1"/>
              <a:t>MyLexer</a:t>
            </a:r>
            <a:r>
              <a:rPr lang="en-US" dirty="0"/>
              <a:t>(</a:t>
            </a:r>
            <a:r>
              <a:rPr lang="en-US" dirty="0" err="1"/>
              <a:t>istream</a:t>
            </a:r>
            <a:r>
              <a:rPr lang="en-US" dirty="0"/>
              <a:t>)</a:t>
            </a:r>
          </a:p>
          <a:p>
            <a:r>
              <a:rPr lang="en-US" dirty="0"/>
              <a:t>    stream = </a:t>
            </a:r>
            <a:r>
              <a:rPr lang="en-US" dirty="0" err="1"/>
              <a:t>CommonTokenStream</a:t>
            </a:r>
            <a:r>
              <a:rPr lang="en-US" dirty="0"/>
              <a:t>(lexer)</a:t>
            </a:r>
          </a:p>
          <a:p>
            <a:r>
              <a:rPr lang="en-US" dirty="0"/>
              <a:t>    parser = </a:t>
            </a:r>
            <a:r>
              <a:rPr lang="en-US" dirty="0" err="1"/>
              <a:t>MyParser</a:t>
            </a:r>
            <a:r>
              <a:rPr lang="en-US" dirty="0"/>
              <a:t>(stream)</a:t>
            </a:r>
          </a:p>
          <a:p>
            <a:r>
              <a:rPr lang="en-US" dirty="0"/>
              <a:t>    tree = </a:t>
            </a:r>
            <a:r>
              <a:rPr lang="en-US" dirty="0" err="1"/>
              <a:t>parser.intfile</a:t>
            </a:r>
            <a:r>
              <a:rPr lang="en-US" dirty="0"/>
              <a:t>()</a:t>
            </a:r>
          </a:p>
          <a:p>
            <a:r>
              <a:rPr lang="en-US" dirty="0"/>
              <a:t>    print(</a:t>
            </a:r>
            <a:r>
              <a:rPr lang="en-US" dirty="0" err="1"/>
              <a:t>tree.toStringTree</a:t>
            </a:r>
            <a:r>
              <a:rPr lang="en-US" dirty="0"/>
              <a:t>(</a:t>
            </a:r>
            <a:r>
              <a:rPr lang="en-US" dirty="0" err="1"/>
              <a:t>recog</a:t>
            </a:r>
            <a:r>
              <a:rPr lang="en-US" dirty="0"/>
              <a:t>=parser))</a:t>
            </a:r>
          </a:p>
          <a:p>
            <a:endParaRPr lang="en-US" dirty="0"/>
          </a:p>
          <a:p>
            <a:r>
              <a:rPr lang="en-US" dirty="0"/>
              <a:t>    walker = </a:t>
            </a:r>
            <a:r>
              <a:rPr lang="en-US" dirty="0" err="1"/>
              <a:t>ParseTreeWalker</a:t>
            </a:r>
            <a:r>
              <a:rPr lang="en-US" dirty="0"/>
              <a:t>()</a:t>
            </a:r>
          </a:p>
          <a:p>
            <a:r>
              <a:rPr lang="en-US" dirty="0"/>
              <a:t>    </a:t>
            </a:r>
            <a:r>
              <a:rPr lang="en-US" dirty="0" err="1"/>
              <a:t>walker.walk</a:t>
            </a:r>
            <a:r>
              <a:rPr lang="en-US" dirty="0"/>
              <a:t>(</a:t>
            </a:r>
            <a:r>
              <a:rPr lang="en-US" dirty="0" err="1"/>
              <a:t>RewriteListener</a:t>
            </a:r>
            <a:r>
              <a:rPr lang="en-US" dirty="0"/>
              <a:t>(), tree)</a:t>
            </a:r>
          </a:p>
          <a:p>
            <a:r>
              <a:rPr lang="en-US" dirty="0"/>
              <a:t>    print("Done")</a:t>
            </a:r>
          </a:p>
          <a:p>
            <a:endParaRPr lang="en-US" dirty="0"/>
          </a:p>
          <a:p>
            <a:r>
              <a:rPr lang="en-US" dirty="0"/>
              <a:t>if __name__ == '__main__':</a:t>
            </a:r>
          </a:p>
          <a:p>
            <a:r>
              <a:rPr lang="en-US" dirty="0"/>
              <a:t>    main(</a:t>
            </a:r>
            <a:r>
              <a:rPr lang="en-US" dirty="0" err="1"/>
              <a:t>sys.argv</a:t>
            </a:r>
            <a:r>
              <a:rPr lang="en-US" dirty="0"/>
              <a:t>)</a:t>
            </a:r>
          </a:p>
        </p:txBody>
      </p:sp>
      <p:sp>
        <p:nvSpPr>
          <p:cNvPr id="5" name="TextBox 4"/>
          <p:cNvSpPr txBox="1"/>
          <p:nvPr/>
        </p:nvSpPr>
        <p:spPr>
          <a:xfrm>
            <a:off x="1600200" y="336177"/>
            <a:ext cx="936923" cy="369332"/>
          </a:xfrm>
          <a:prstGeom prst="rect">
            <a:avLst/>
          </a:prstGeom>
          <a:noFill/>
        </p:spPr>
        <p:txBody>
          <a:bodyPr wrap="none" rtlCol="0">
            <a:spAutoFit/>
          </a:bodyPr>
          <a:lstStyle/>
          <a:p>
            <a:r>
              <a:rPr lang="en-US" dirty="0" smtClean="0"/>
              <a:t>main.py</a:t>
            </a:r>
            <a:endParaRPr lang="en-US" dirty="0"/>
          </a:p>
        </p:txBody>
      </p:sp>
      <p:sp>
        <p:nvSpPr>
          <p:cNvPr id="4" name="Right Arrow 3"/>
          <p:cNvSpPr/>
          <p:nvPr/>
        </p:nvSpPr>
        <p:spPr>
          <a:xfrm>
            <a:off x="6777318" y="3375212"/>
            <a:ext cx="1653988" cy="564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77752" y="3939988"/>
            <a:ext cx="853119" cy="369332"/>
          </a:xfrm>
          <a:prstGeom prst="rect">
            <a:avLst/>
          </a:prstGeom>
          <a:noFill/>
        </p:spPr>
        <p:txBody>
          <a:bodyPr wrap="none" rtlCol="0">
            <a:spAutoFit/>
          </a:bodyPr>
          <a:lstStyle/>
          <a:p>
            <a:r>
              <a:rPr lang="en-US" dirty="0" smtClean="0"/>
              <a:t>python</a:t>
            </a:r>
            <a:endParaRPr lang="en-US" dirty="0"/>
          </a:p>
        </p:txBody>
      </p:sp>
      <p:sp>
        <p:nvSpPr>
          <p:cNvPr id="9" name="Rectangle 8"/>
          <p:cNvSpPr/>
          <p:nvPr/>
        </p:nvSpPr>
        <p:spPr>
          <a:xfrm>
            <a:off x="8588188" y="3069175"/>
            <a:ext cx="2357718" cy="1200329"/>
          </a:xfrm>
          <a:prstGeom prst="rect">
            <a:avLst/>
          </a:prstGeom>
        </p:spPr>
        <p:txBody>
          <a:bodyPr wrap="square">
            <a:spAutoFit/>
          </a:bodyPr>
          <a:lstStyle/>
          <a:p>
            <a:r>
              <a:rPr lang="en-US" dirty="0"/>
              <a:t>(</a:t>
            </a:r>
            <a:r>
              <a:rPr lang="en-US" dirty="0" err="1"/>
              <a:t>intfile</a:t>
            </a:r>
            <a:r>
              <a:rPr lang="en-US" dirty="0"/>
              <a:t> 2 9 10 3 1 2 3)</a:t>
            </a:r>
          </a:p>
          <a:p>
            <a:r>
              <a:rPr lang="en-US" dirty="0"/>
              <a:t>Entering </a:t>
            </a:r>
            <a:r>
              <a:rPr lang="en-US" dirty="0" err="1"/>
              <a:t>intfile</a:t>
            </a:r>
            <a:endParaRPr lang="en-US" dirty="0"/>
          </a:p>
          <a:p>
            <a:r>
              <a:rPr lang="en-US" dirty="0"/>
              <a:t>Exiting </a:t>
            </a:r>
            <a:r>
              <a:rPr lang="en-US" dirty="0" err="1"/>
              <a:t>intfile</a:t>
            </a:r>
            <a:endParaRPr lang="en-US" dirty="0"/>
          </a:p>
          <a:p>
            <a:r>
              <a:rPr lang="en-US" dirty="0"/>
              <a:t>Done</a:t>
            </a:r>
          </a:p>
        </p:txBody>
      </p:sp>
    </p:spTree>
    <p:extLst>
      <p:ext uri="{BB962C8B-B14F-4D97-AF65-F5344CB8AC3E}">
        <p14:creationId xmlns:p14="http://schemas.microsoft.com/office/powerpoint/2010/main" val="1622583225"/>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The End</a:t>
            </a:r>
            <a:endParaRPr lang="en-US" dirty="0"/>
          </a:p>
        </p:txBody>
      </p:sp>
    </p:spTree>
    <p:extLst>
      <p:ext uri="{BB962C8B-B14F-4D97-AF65-F5344CB8AC3E}">
        <p14:creationId xmlns:p14="http://schemas.microsoft.com/office/powerpoint/2010/main" val="3440088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519055" y="3876134"/>
            <a:ext cx="1482436" cy="55732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endCxn id="6" idx="4"/>
          </p:cNvCxnSpPr>
          <p:nvPr/>
        </p:nvCxnSpPr>
        <p:spPr>
          <a:xfrm flipV="1">
            <a:off x="4225636" y="4433455"/>
            <a:ext cx="0" cy="720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93127" y="5153891"/>
            <a:ext cx="3352521" cy="369332"/>
          </a:xfrm>
          <a:prstGeom prst="rect">
            <a:avLst/>
          </a:prstGeom>
          <a:noFill/>
        </p:spPr>
        <p:txBody>
          <a:bodyPr wrap="none" rtlCol="0">
            <a:spAutoFit/>
          </a:bodyPr>
          <a:lstStyle/>
          <a:p>
            <a:r>
              <a:rPr lang="en-US" dirty="0" smtClean="0"/>
              <a:t>filename, must have this suffix: g4</a:t>
            </a:r>
            <a:endParaRPr lang="en-US" dirty="0"/>
          </a:p>
        </p:txBody>
      </p:sp>
      <p:sp>
        <p:nvSpPr>
          <p:cNvPr id="4" name="TextBox 3"/>
          <p:cNvSpPr txBox="1"/>
          <p:nvPr/>
        </p:nvSpPr>
        <p:spPr>
          <a:xfrm>
            <a:off x="2068181" y="2466476"/>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334853" cy="369332"/>
          </a:xfrm>
          <a:prstGeom prst="rect">
            <a:avLst/>
          </a:prstGeom>
          <a:noFill/>
        </p:spPr>
        <p:txBody>
          <a:bodyPr wrap="none" rtlCol="0">
            <a:spAutoFit/>
          </a:bodyPr>
          <a:lstStyle/>
          <a:p>
            <a:r>
              <a:rPr lang="en-US" dirty="0" smtClean="0"/>
              <a:t>MyParser.g4</a:t>
            </a:r>
            <a:endParaRPr lang="en-US" dirty="0"/>
          </a:p>
        </p:txBody>
      </p:sp>
    </p:spTree>
    <p:extLst>
      <p:ext uri="{BB962C8B-B14F-4D97-AF65-F5344CB8AC3E}">
        <p14:creationId xmlns:p14="http://schemas.microsoft.com/office/powerpoint/2010/main" val="661632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228781" y="3929005"/>
            <a:ext cx="390780" cy="36933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176793" y="3996675"/>
            <a:ext cx="390780" cy="36933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2567573" y="4366007"/>
            <a:ext cx="3338942" cy="136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11810" y="5763570"/>
            <a:ext cx="6086923" cy="369332"/>
          </a:xfrm>
          <a:prstGeom prst="rect">
            <a:avLst/>
          </a:prstGeom>
          <a:noFill/>
        </p:spPr>
        <p:txBody>
          <a:bodyPr wrap="none" rtlCol="0">
            <a:spAutoFit/>
          </a:bodyPr>
          <a:lstStyle/>
          <a:p>
            <a:r>
              <a:rPr lang="en-US" dirty="0" smtClean="0"/>
              <a:t>The filename prefixes in the lexer and parser must be the same</a:t>
            </a:r>
            <a:endParaRPr lang="en-US" dirty="0"/>
          </a:p>
        </p:txBody>
      </p:sp>
      <p:sp>
        <p:nvSpPr>
          <p:cNvPr id="2" name="Title 1"/>
          <p:cNvSpPr>
            <a:spLocks noGrp="1"/>
          </p:cNvSpPr>
          <p:nvPr>
            <p:ph type="title"/>
          </p:nvPr>
        </p:nvSpPr>
        <p:spPr/>
        <p:txBody>
          <a:bodyPr/>
          <a:lstStyle/>
          <a:p>
            <a:r>
              <a:rPr lang="en-US" dirty="0" smtClean="0"/>
              <a:t>Lexer and parser filename must have the same prefix</a:t>
            </a:r>
            <a:endParaRPr lang="en-US" dirty="0"/>
          </a:p>
        </p:txBody>
      </p:sp>
      <p:sp>
        <p:nvSpPr>
          <p:cNvPr id="4" name="TextBox 3"/>
          <p:cNvSpPr txBox="1"/>
          <p:nvPr/>
        </p:nvSpPr>
        <p:spPr>
          <a:xfrm>
            <a:off x="6667071" y="2439582"/>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8228781" y="3916910"/>
            <a:ext cx="1334853" cy="369332"/>
          </a:xfrm>
          <a:prstGeom prst="rect">
            <a:avLst/>
          </a:prstGeom>
          <a:noFill/>
        </p:spPr>
        <p:txBody>
          <a:bodyPr wrap="none" rtlCol="0">
            <a:spAutoFit/>
          </a:bodyPr>
          <a:lstStyle/>
          <a:p>
            <a:r>
              <a:rPr lang="en-US" dirty="0" smtClean="0"/>
              <a:t>MyParser.g4</a:t>
            </a:r>
            <a:endParaRPr lang="en-US" dirty="0"/>
          </a:p>
        </p:txBody>
      </p:sp>
      <p:sp>
        <p:nvSpPr>
          <p:cNvPr id="9" name="TextBox 8"/>
          <p:cNvSpPr txBox="1"/>
          <p:nvPr/>
        </p:nvSpPr>
        <p:spPr>
          <a:xfrm>
            <a:off x="206052" y="2451677"/>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10" name="TextBox 9"/>
          <p:cNvSpPr txBox="1"/>
          <p:nvPr/>
        </p:nvSpPr>
        <p:spPr>
          <a:xfrm>
            <a:off x="2164161" y="3996675"/>
            <a:ext cx="1247649" cy="369332"/>
          </a:xfrm>
          <a:prstGeom prst="rect">
            <a:avLst/>
          </a:prstGeom>
          <a:noFill/>
        </p:spPr>
        <p:txBody>
          <a:bodyPr wrap="none" rtlCol="0">
            <a:spAutoFit/>
          </a:bodyPr>
          <a:lstStyle/>
          <a:p>
            <a:r>
              <a:rPr lang="en-US" dirty="0" smtClean="0"/>
              <a:t>MyLexer.g4</a:t>
            </a:r>
            <a:endParaRPr lang="en-US" dirty="0"/>
          </a:p>
        </p:txBody>
      </p:sp>
      <p:cxnSp>
        <p:nvCxnSpPr>
          <p:cNvPr id="14" name="Straight Arrow Connector 13"/>
          <p:cNvCxnSpPr/>
          <p:nvPr/>
        </p:nvCxnSpPr>
        <p:spPr>
          <a:xfrm flipV="1">
            <a:off x="5903259" y="4298337"/>
            <a:ext cx="2325522" cy="1430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99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ANTLR, grammars, and parsing</a:t>
            </a:r>
            <a:endParaRPr lang="en-US" dirty="0"/>
          </a:p>
        </p:txBody>
      </p:sp>
    </p:spTree>
    <p:extLst>
      <p:ext uri="{BB962C8B-B14F-4D97-AF65-F5344CB8AC3E}">
        <p14:creationId xmlns:p14="http://schemas.microsoft.com/office/powerpoint/2010/main" val="24022041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Filename recommendation</a:t>
            </a:r>
            <a:endParaRPr lang="en-US" dirty="0"/>
          </a:p>
        </p:txBody>
      </p:sp>
      <p:sp>
        <p:nvSpPr>
          <p:cNvPr id="4" name="Content Placeholder 3"/>
          <p:cNvSpPr>
            <a:spLocks noGrp="1"/>
          </p:cNvSpPr>
          <p:nvPr>
            <p:ph idx="1"/>
          </p:nvPr>
        </p:nvSpPr>
        <p:spPr/>
        <p:txBody>
          <a:bodyPr/>
          <a:lstStyle/>
          <a:p>
            <a:pPr marL="0" indent="0">
              <a:buNone/>
            </a:pPr>
            <a:r>
              <a:rPr lang="en-US" dirty="0" smtClean="0"/>
              <a:t>Always name your lexer: 	</a:t>
            </a:r>
            <a:r>
              <a:rPr lang="en-US" b="1" dirty="0" smtClean="0"/>
              <a:t>MyLexer.g4</a:t>
            </a:r>
            <a:r>
              <a:rPr lang="en-US" dirty="0" smtClean="0"/>
              <a:t/>
            </a:r>
            <a:br>
              <a:rPr lang="en-US" dirty="0" smtClean="0"/>
            </a:br>
            <a:endParaRPr lang="en-US" dirty="0" smtClean="0"/>
          </a:p>
          <a:p>
            <a:pPr marL="0" indent="0">
              <a:buNone/>
            </a:pPr>
            <a:r>
              <a:rPr lang="en-US" dirty="0" smtClean="0"/>
              <a:t>Always name your parser: </a:t>
            </a:r>
            <a:r>
              <a:rPr lang="en-US" b="1" dirty="0" smtClean="0"/>
              <a:t>MyParser.g4</a:t>
            </a:r>
            <a:endParaRPr lang="en-US" b="1" dirty="0"/>
          </a:p>
        </p:txBody>
      </p:sp>
    </p:spTree>
    <p:extLst>
      <p:ext uri="{BB962C8B-B14F-4D97-AF65-F5344CB8AC3E}">
        <p14:creationId xmlns:p14="http://schemas.microsoft.com/office/powerpoint/2010/main" val="3431976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068181" y="2379809"/>
            <a:ext cx="2119745" cy="55732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endCxn id="6" idx="0"/>
          </p:cNvCxnSpPr>
          <p:nvPr/>
        </p:nvCxnSpPr>
        <p:spPr>
          <a:xfrm>
            <a:off x="3128053" y="1655800"/>
            <a:ext cx="1" cy="72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24820" y="1286468"/>
            <a:ext cx="4566699" cy="369332"/>
          </a:xfrm>
          <a:prstGeom prst="rect">
            <a:avLst/>
          </a:prstGeom>
          <a:noFill/>
        </p:spPr>
        <p:txBody>
          <a:bodyPr wrap="none" rtlCol="0">
            <a:spAutoFit/>
          </a:bodyPr>
          <a:lstStyle/>
          <a:p>
            <a:r>
              <a:rPr lang="en-US" dirty="0" smtClean="0"/>
              <a:t>This is a parser grammar (not a lexer grammar)</a:t>
            </a:r>
            <a:endParaRPr lang="en-US" dirty="0"/>
          </a:p>
        </p:txBody>
      </p:sp>
      <p:sp>
        <p:nvSpPr>
          <p:cNvPr id="4" name="TextBox 3"/>
          <p:cNvSpPr txBox="1"/>
          <p:nvPr/>
        </p:nvSpPr>
        <p:spPr>
          <a:xfrm>
            <a:off x="2068181" y="2466476"/>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334853" cy="369332"/>
          </a:xfrm>
          <a:prstGeom prst="rect">
            <a:avLst/>
          </a:prstGeom>
          <a:noFill/>
        </p:spPr>
        <p:txBody>
          <a:bodyPr wrap="none" rtlCol="0">
            <a:spAutoFit/>
          </a:bodyPr>
          <a:lstStyle/>
          <a:p>
            <a:r>
              <a:rPr lang="en-US" dirty="0" smtClean="0"/>
              <a:t>MyParser.g4</a:t>
            </a:r>
            <a:endParaRPr lang="en-US" dirty="0"/>
          </a:p>
        </p:txBody>
      </p:sp>
    </p:spTree>
    <p:extLst>
      <p:ext uri="{BB962C8B-B14F-4D97-AF65-F5344CB8AC3E}">
        <p14:creationId xmlns:p14="http://schemas.microsoft.com/office/powerpoint/2010/main" val="2045341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4145770" y="2379809"/>
            <a:ext cx="1219608" cy="55732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9" idx="0"/>
          </p:cNvCxnSpPr>
          <p:nvPr/>
        </p:nvCxnSpPr>
        <p:spPr>
          <a:xfrm>
            <a:off x="4746812" y="1655800"/>
            <a:ext cx="0" cy="72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56032" y="1286468"/>
            <a:ext cx="2003305" cy="369332"/>
          </a:xfrm>
          <a:prstGeom prst="rect">
            <a:avLst/>
          </a:prstGeom>
          <a:noFill/>
        </p:spPr>
        <p:txBody>
          <a:bodyPr wrap="none" rtlCol="0">
            <a:spAutoFit/>
          </a:bodyPr>
          <a:lstStyle/>
          <a:p>
            <a:r>
              <a:rPr lang="en-US" dirty="0"/>
              <a:t>N</a:t>
            </a:r>
            <a:r>
              <a:rPr lang="en-US" dirty="0" smtClean="0"/>
              <a:t>ame of the parser</a:t>
            </a:r>
            <a:endParaRPr lang="en-US" dirty="0"/>
          </a:p>
        </p:txBody>
      </p:sp>
      <p:sp>
        <p:nvSpPr>
          <p:cNvPr id="4" name="TextBox 3"/>
          <p:cNvSpPr txBox="1"/>
          <p:nvPr/>
        </p:nvSpPr>
        <p:spPr>
          <a:xfrm>
            <a:off x="2068181" y="2466476"/>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334853" cy="369332"/>
          </a:xfrm>
          <a:prstGeom prst="rect">
            <a:avLst/>
          </a:prstGeom>
          <a:noFill/>
        </p:spPr>
        <p:txBody>
          <a:bodyPr wrap="none" rtlCol="0">
            <a:spAutoFit/>
          </a:bodyPr>
          <a:lstStyle/>
          <a:p>
            <a:r>
              <a:rPr lang="en-US" dirty="0" smtClean="0"/>
              <a:t>MyParser.g4</a:t>
            </a:r>
            <a:endParaRPr lang="en-US" dirty="0"/>
          </a:p>
        </p:txBody>
      </p:sp>
    </p:spTree>
    <p:extLst>
      <p:ext uri="{BB962C8B-B14F-4D97-AF65-F5344CB8AC3E}">
        <p14:creationId xmlns:p14="http://schemas.microsoft.com/office/powerpoint/2010/main" val="4245462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629891" y="3969177"/>
            <a:ext cx="973484" cy="34395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168588" y="2466476"/>
            <a:ext cx="1143000" cy="34395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68181" y="2466476"/>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334853" cy="369332"/>
          </a:xfrm>
          <a:prstGeom prst="rect">
            <a:avLst/>
          </a:prstGeom>
          <a:noFill/>
        </p:spPr>
        <p:txBody>
          <a:bodyPr wrap="none" rtlCol="0">
            <a:spAutoFit/>
          </a:bodyPr>
          <a:lstStyle/>
          <a:p>
            <a:r>
              <a:rPr lang="en-US" dirty="0" smtClean="0"/>
              <a:t>MyParser.g4</a:t>
            </a:r>
            <a:endParaRPr lang="en-US" dirty="0"/>
          </a:p>
        </p:txBody>
      </p:sp>
      <p:cxnSp>
        <p:nvCxnSpPr>
          <p:cNvPr id="12" name="Straight Arrow Connector 11"/>
          <p:cNvCxnSpPr/>
          <p:nvPr/>
        </p:nvCxnSpPr>
        <p:spPr>
          <a:xfrm flipH="1">
            <a:off x="4603375" y="1424519"/>
            <a:ext cx="1016181" cy="97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410635" y="1424519"/>
            <a:ext cx="1208920" cy="2519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25426" y="1229259"/>
            <a:ext cx="4667547" cy="646331"/>
          </a:xfrm>
          <a:prstGeom prst="rect">
            <a:avLst/>
          </a:prstGeom>
          <a:noFill/>
        </p:spPr>
        <p:txBody>
          <a:bodyPr wrap="square" rtlCol="0">
            <a:spAutoFit/>
          </a:bodyPr>
          <a:lstStyle/>
          <a:p>
            <a:r>
              <a:rPr lang="en-US" dirty="0" smtClean="0"/>
              <a:t>These two must be the same (i.e., the filename and the parser name must be the same)</a:t>
            </a:r>
            <a:endParaRPr lang="en-US" dirty="0"/>
          </a:p>
        </p:txBody>
      </p:sp>
    </p:spTree>
    <p:extLst>
      <p:ext uri="{BB962C8B-B14F-4D97-AF65-F5344CB8AC3E}">
        <p14:creationId xmlns:p14="http://schemas.microsoft.com/office/powerpoint/2010/main" val="4148849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181" y="3033160"/>
            <a:ext cx="4458272" cy="34395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68181" y="2466476"/>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334853" cy="369332"/>
          </a:xfrm>
          <a:prstGeom prst="rect">
            <a:avLst/>
          </a:prstGeom>
          <a:noFill/>
        </p:spPr>
        <p:txBody>
          <a:bodyPr wrap="none" rtlCol="0">
            <a:spAutoFit/>
          </a:bodyPr>
          <a:lstStyle/>
          <a:p>
            <a:r>
              <a:rPr lang="en-US" dirty="0" smtClean="0"/>
              <a:t>MyParser.g4</a:t>
            </a:r>
            <a:endParaRPr lang="en-US" dirty="0"/>
          </a:p>
        </p:txBody>
      </p:sp>
      <p:sp>
        <p:nvSpPr>
          <p:cNvPr id="3" name="Right Brace 2"/>
          <p:cNvSpPr/>
          <p:nvPr/>
        </p:nvSpPr>
        <p:spPr>
          <a:xfrm>
            <a:off x="6553347" y="3033160"/>
            <a:ext cx="223971" cy="3439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884894" y="3033160"/>
            <a:ext cx="5143972" cy="369332"/>
          </a:xfrm>
          <a:prstGeom prst="rect">
            <a:avLst/>
          </a:prstGeom>
          <a:noFill/>
        </p:spPr>
        <p:txBody>
          <a:bodyPr wrap="none" rtlCol="0">
            <a:spAutoFit/>
          </a:bodyPr>
          <a:lstStyle/>
          <a:p>
            <a:r>
              <a:rPr lang="en-US" dirty="0" smtClean="0"/>
              <a:t>This parser will use the tokens generated by MyLexer</a:t>
            </a:r>
            <a:endParaRPr lang="en-US" dirty="0"/>
          </a:p>
        </p:txBody>
      </p:sp>
    </p:spTree>
    <p:extLst>
      <p:ext uri="{BB962C8B-B14F-4D97-AF65-F5344CB8AC3E}">
        <p14:creationId xmlns:p14="http://schemas.microsoft.com/office/powerpoint/2010/main" val="3196758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181" y="3597934"/>
            <a:ext cx="4458272" cy="34395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68181" y="2466476"/>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334853" cy="369332"/>
          </a:xfrm>
          <a:prstGeom prst="rect">
            <a:avLst/>
          </a:prstGeom>
          <a:noFill/>
        </p:spPr>
        <p:txBody>
          <a:bodyPr wrap="none" rtlCol="0">
            <a:spAutoFit/>
          </a:bodyPr>
          <a:lstStyle/>
          <a:p>
            <a:r>
              <a:rPr lang="en-US" dirty="0" smtClean="0"/>
              <a:t>MyParser.g4</a:t>
            </a:r>
            <a:endParaRPr lang="en-US" dirty="0"/>
          </a:p>
        </p:txBody>
      </p:sp>
      <p:sp>
        <p:nvSpPr>
          <p:cNvPr id="3" name="Right Brace 2"/>
          <p:cNvSpPr/>
          <p:nvPr/>
        </p:nvSpPr>
        <p:spPr>
          <a:xfrm>
            <a:off x="6553347" y="3597934"/>
            <a:ext cx="223971" cy="3439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804212" y="3597934"/>
            <a:ext cx="5307106" cy="646331"/>
          </a:xfrm>
          <a:prstGeom prst="rect">
            <a:avLst/>
          </a:prstGeom>
          <a:noFill/>
        </p:spPr>
        <p:txBody>
          <a:bodyPr wrap="square" rtlCol="0">
            <a:spAutoFit/>
          </a:bodyPr>
          <a:lstStyle/>
          <a:p>
            <a:r>
              <a:rPr lang="en-US" dirty="0" smtClean="0"/>
              <a:t>Valid input must contain a token of type GREETING followed by a token of type ID.</a:t>
            </a:r>
            <a:endParaRPr lang="en-US" dirty="0"/>
          </a:p>
        </p:txBody>
      </p:sp>
    </p:spTree>
    <p:extLst>
      <p:ext uri="{BB962C8B-B14F-4D97-AF65-F5344CB8AC3E}">
        <p14:creationId xmlns:p14="http://schemas.microsoft.com/office/powerpoint/2010/main" val="118881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181" y="3597934"/>
            <a:ext cx="4458272" cy="34395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68181" y="2466476"/>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3629891" y="3943804"/>
            <a:ext cx="1334853" cy="369332"/>
          </a:xfrm>
          <a:prstGeom prst="rect">
            <a:avLst/>
          </a:prstGeom>
          <a:noFill/>
        </p:spPr>
        <p:txBody>
          <a:bodyPr wrap="none" rtlCol="0">
            <a:spAutoFit/>
          </a:bodyPr>
          <a:lstStyle/>
          <a:p>
            <a:r>
              <a:rPr lang="en-US" dirty="0" smtClean="0"/>
              <a:t>MyParser.g4</a:t>
            </a:r>
            <a:endParaRPr lang="en-US" dirty="0"/>
          </a:p>
        </p:txBody>
      </p:sp>
      <p:sp>
        <p:nvSpPr>
          <p:cNvPr id="3" name="Right Brace 2"/>
          <p:cNvSpPr/>
          <p:nvPr/>
        </p:nvSpPr>
        <p:spPr>
          <a:xfrm>
            <a:off x="6553347" y="3597934"/>
            <a:ext cx="223971" cy="3439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804212" y="3597934"/>
            <a:ext cx="2070847" cy="369332"/>
          </a:xfrm>
          <a:prstGeom prst="rect">
            <a:avLst/>
          </a:prstGeom>
          <a:noFill/>
        </p:spPr>
        <p:txBody>
          <a:bodyPr wrap="square" rtlCol="0">
            <a:spAutoFit/>
          </a:bodyPr>
          <a:lstStyle/>
          <a:p>
            <a:r>
              <a:rPr lang="en-US" dirty="0" smtClean="0"/>
              <a:t>This is a parser rule.</a:t>
            </a:r>
            <a:endParaRPr lang="en-US" dirty="0"/>
          </a:p>
        </p:txBody>
      </p:sp>
    </p:spTree>
    <p:extLst>
      <p:ext uri="{BB962C8B-B14F-4D97-AF65-F5344CB8AC3E}">
        <p14:creationId xmlns:p14="http://schemas.microsoft.com/office/powerpoint/2010/main" val="1858549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7663" y="3611156"/>
            <a:ext cx="1091878" cy="2958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Parser names must begin with a lower-case letter</a:t>
            </a:r>
            <a:endParaRPr lang="en-US" dirty="0"/>
          </a:p>
        </p:txBody>
      </p:sp>
      <p:sp>
        <p:nvSpPr>
          <p:cNvPr id="7" name="Left Brace 6"/>
          <p:cNvSpPr/>
          <p:nvPr/>
        </p:nvSpPr>
        <p:spPr>
          <a:xfrm>
            <a:off x="3644152" y="3611156"/>
            <a:ext cx="134471" cy="2958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761382" y="3583825"/>
            <a:ext cx="1882770" cy="646331"/>
          </a:xfrm>
          <a:prstGeom prst="rect">
            <a:avLst/>
          </a:prstGeom>
          <a:noFill/>
        </p:spPr>
        <p:txBody>
          <a:bodyPr wrap="square" rtlCol="0">
            <a:spAutoFit/>
          </a:bodyPr>
          <a:lstStyle/>
          <a:p>
            <a:r>
              <a:rPr lang="en-US" dirty="0" smtClean="0"/>
              <a:t>Must begin with a lower-case letter</a:t>
            </a:r>
            <a:endParaRPr lang="en-US" dirty="0"/>
          </a:p>
        </p:txBody>
      </p:sp>
      <p:sp>
        <p:nvSpPr>
          <p:cNvPr id="9" name="TextBox 8"/>
          <p:cNvSpPr txBox="1"/>
          <p:nvPr/>
        </p:nvSpPr>
        <p:spPr>
          <a:xfrm>
            <a:off x="2057400" y="5429713"/>
            <a:ext cx="7758953" cy="646331"/>
          </a:xfrm>
          <a:prstGeom prst="rect">
            <a:avLst/>
          </a:prstGeom>
          <a:noFill/>
        </p:spPr>
        <p:txBody>
          <a:bodyPr wrap="square" rtlCol="0">
            <a:spAutoFit/>
          </a:bodyPr>
          <a:lstStyle/>
          <a:p>
            <a:r>
              <a:rPr lang="en-US" dirty="0" smtClean="0"/>
              <a:t>Parser name: lower-case letter (from any alphabet) followed by zero or more digit (0-9), underscore, upper- or lower-case letter (from any alphabet).</a:t>
            </a:r>
            <a:endParaRPr lang="en-US" dirty="0"/>
          </a:p>
        </p:txBody>
      </p:sp>
      <p:sp>
        <p:nvSpPr>
          <p:cNvPr id="10" name="TextBox 9"/>
          <p:cNvSpPr txBox="1"/>
          <p:nvPr/>
        </p:nvSpPr>
        <p:spPr>
          <a:xfrm>
            <a:off x="3977663" y="2429663"/>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33103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eft Brace 2"/>
          <p:cNvSpPr/>
          <p:nvPr/>
        </p:nvSpPr>
        <p:spPr>
          <a:xfrm>
            <a:off x="4339886" y="3247107"/>
            <a:ext cx="330200" cy="28797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TextBox 3"/>
          <p:cNvSpPr txBox="1"/>
          <p:nvPr/>
        </p:nvSpPr>
        <p:spPr>
          <a:xfrm>
            <a:off x="2031808" y="3073414"/>
            <a:ext cx="2273301" cy="1200329"/>
          </a:xfrm>
          <a:prstGeom prst="rect">
            <a:avLst/>
          </a:prstGeom>
          <a:noFill/>
        </p:spPr>
        <p:txBody>
          <a:bodyPr wrap="square" rtlCol="0">
            <a:spAutoFit/>
          </a:bodyPr>
          <a:lstStyle/>
          <a:p>
            <a:r>
              <a:rPr lang="en-US" dirty="0" smtClean="0"/>
              <a:t>rule for defining the structure of tokens received from the lexer</a:t>
            </a:r>
            <a:endParaRPr lang="en-US" dirty="0"/>
          </a:p>
        </p:txBody>
      </p:sp>
      <p:sp>
        <p:nvSpPr>
          <p:cNvPr id="5" name="Left Brace 4"/>
          <p:cNvSpPr/>
          <p:nvPr/>
        </p:nvSpPr>
        <p:spPr>
          <a:xfrm>
            <a:off x="4293399" y="5363881"/>
            <a:ext cx="307041" cy="8865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2173618" y="5363881"/>
            <a:ext cx="2273301" cy="923330"/>
          </a:xfrm>
          <a:prstGeom prst="rect">
            <a:avLst/>
          </a:prstGeom>
          <a:noFill/>
        </p:spPr>
        <p:txBody>
          <a:bodyPr wrap="square" rtlCol="0">
            <a:spAutoFit/>
          </a:bodyPr>
          <a:lstStyle/>
          <a:p>
            <a:r>
              <a:rPr lang="en-US" dirty="0" smtClean="0"/>
              <a:t>rules for defining the vocabulary symbols (tokens) of the input</a:t>
            </a:r>
            <a:endParaRPr lang="en-US" dirty="0"/>
          </a:p>
        </p:txBody>
      </p:sp>
      <p:sp>
        <p:nvSpPr>
          <p:cNvPr id="7" name="TextBox 6"/>
          <p:cNvSpPr txBox="1"/>
          <p:nvPr/>
        </p:nvSpPr>
        <p:spPr>
          <a:xfrm>
            <a:off x="4739639" y="2057751"/>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4739639" y="4773134"/>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9" name="Title 8"/>
          <p:cNvSpPr>
            <a:spLocks noGrp="1"/>
          </p:cNvSpPr>
          <p:nvPr>
            <p:ph type="title"/>
          </p:nvPr>
        </p:nvSpPr>
        <p:spPr/>
        <p:txBody>
          <a:bodyPr/>
          <a:lstStyle/>
          <a:p>
            <a:r>
              <a:rPr lang="en-US" dirty="0" smtClean="0"/>
              <a:t>Parser versus Lexer</a:t>
            </a:r>
            <a:endParaRPr lang="en-US" dirty="0"/>
          </a:p>
        </p:txBody>
      </p:sp>
    </p:spTree>
    <p:extLst>
      <p:ext uri="{BB962C8B-B14F-4D97-AF65-F5344CB8AC3E}">
        <p14:creationId xmlns:p14="http://schemas.microsoft.com/office/powerpoint/2010/main" val="3763935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lexer rule for every character</a:t>
            </a:r>
            <a:endParaRPr lang="en-US" dirty="0"/>
          </a:p>
        </p:txBody>
      </p:sp>
      <p:sp>
        <p:nvSpPr>
          <p:cNvPr id="3" name="Content Placeholder 2"/>
          <p:cNvSpPr>
            <a:spLocks noGrp="1"/>
          </p:cNvSpPr>
          <p:nvPr>
            <p:ph idx="1"/>
          </p:nvPr>
        </p:nvSpPr>
        <p:spPr>
          <a:xfrm>
            <a:off x="838200" y="1825625"/>
            <a:ext cx="10515600" cy="904875"/>
          </a:xfrm>
        </p:spPr>
        <p:txBody>
          <a:bodyPr/>
          <a:lstStyle/>
          <a:p>
            <a:pPr marL="0" indent="0">
              <a:buNone/>
            </a:pPr>
            <a:r>
              <a:rPr lang="en-US" dirty="0" smtClean="0"/>
              <a:t>Every possible input character must be matched by at least one lexical rule.</a:t>
            </a:r>
            <a:endParaRPr lang="en-US" dirty="0"/>
          </a:p>
        </p:txBody>
      </p:sp>
      <p:sp>
        <p:nvSpPr>
          <p:cNvPr id="4" name="TextBox 3"/>
          <p:cNvSpPr txBox="1"/>
          <p:nvPr/>
        </p:nvSpPr>
        <p:spPr>
          <a:xfrm>
            <a:off x="3875505" y="3271725"/>
            <a:ext cx="5988178"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MyLexer ;</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GREETING	: ('Hello' | 'Greetings') ;	</a:t>
            </a:r>
          </a:p>
          <a:p>
            <a:pPr defTabSz="820738"/>
            <a:r>
              <a:rPr lang="en-US" dirty="0">
                <a:latin typeface="Courier New" panose="02070309020205020404" pitchFamily="49" charset="0"/>
                <a:cs typeface="Courier New" panose="02070309020205020404" pitchFamily="49" charset="0"/>
              </a:rPr>
              <a:t>ID  		: [a-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	</a:t>
            </a:r>
          </a:p>
          <a:p>
            <a:pPr defTabSz="820738"/>
            <a:r>
              <a:rPr lang="en-US" dirty="0">
                <a:latin typeface="Courier New" panose="02070309020205020404" pitchFamily="49" charset="0"/>
                <a:cs typeface="Courier New" panose="02070309020205020404" pitchFamily="49" charset="0"/>
              </a:rPr>
              <a:t>WS  		: [ \t\r\n]+ -&gt; skip ;</a:t>
            </a:r>
            <a:endParaRPr lang="en-US" dirty="0"/>
          </a:p>
        </p:txBody>
      </p:sp>
      <p:sp>
        <p:nvSpPr>
          <p:cNvPr id="5" name="Left Brace 4"/>
          <p:cNvSpPr/>
          <p:nvPr/>
        </p:nvSpPr>
        <p:spPr>
          <a:xfrm>
            <a:off x="3542452" y="3898837"/>
            <a:ext cx="256853" cy="850216"/>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838200" y="3898837"/>
            <a:ext cx="2628052" cy="923330"/>
          </a:xfrm>
          <a:prstGeom prst="rect">
            <a:avLst/>
          </a:prstGeom>
          <a:noFill/>
        </p:spPr>
        <p:txBody>
          <a:bodyPr wrap="square" rtlCol="0">
            <a:spAutoFit/>
          </a:bodyPr>
          <a:lstStyle/>
          <a:p>
            <a:r>
              <a:rPr lang="en-US" dirty="0" smtClean="0"/>
              <a:t>These lexer rules must be able to tokenize all of the input.</a:t>
            </a:r>
            <a:endParaRPr lang="en-US" dirty="0"/>
          </a:p>
        </p:txBody>
      </p:sp>
    </p:spTree>
    <p:extLst>
      <p:ext uri="{BB962C8B-B14F-4D97-AF65-F5344CB8AC3E}">
        <p14:creationId xmlns:p14="http://schemas.microsoft.com/office/powerpoint/2010/main" val="75964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ANTLR Mailing List</a:t>
            </a:r>
            <a:endParaRPr lang="en-US" dirty="0"/>
          </a:p>
        </p:txBody>
      </p:sp>
      <p:sp>
        <p:nvSpPr>
          <p:cNvPr id="4" name="TextBox 3"/>
          <p:cNvSpPr txBox="1"/>
          <p:nvPr/>
        </p:nvSpPr>
        <p:spPr>
          <a:xfrm>
            <a:off x="2032000" y="3048000"/>
            <a:ext cx="7611507" cy="461665"/>
          </a:xfrm>
          <a:prstGeom prst="rect">
            <a:avLst/>
          </a:prstGeom>
          <a:noFill/>
        </p:spPr>
        <p:txBody>
          <a:bodyPr wrap="none" rtlCol="0">
            <a:spAutoFit/>
          </a:bodyPr>
          <a:lstStyle/>
          <a:p>
            <a:r>
              <a:rPr lang="en-US" sz="2400" dirty="0" smtClean="0"/>
              <a:t>https://groups.google.com/forum/#!forum/antlr-discussion</a:t>
            </a:r>
            <a:endParaRPr lang="en-US" sz="2400" dirty="0"/>
          </a:p>
        </p:txBody>
      </p:sp>
    </p:spTree>
    <p:extLst>
      <p:ext uri="{BB962C8B-B14F-4D97-AF65-F5344CB8AC3E}">
        <p14:creationId xmlns:p14="http://schemas.microsoft.com/office/powerpoint/2010/main" val="296995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33699" y="3177540"/>
            <a:ext cx="1123951" cy="36896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ANTLR internals: parser rules are converted to Java/Python functions</a:t>
            </a:r>
            <a:endParaRPr lang="en-US" dirty="0"/>
          </a:p>
        </p:txBody>
      </p:sp>
      <p:sp>
        <p:nvSpPr>
          <p:cNvPr id="5" name="TextBox 4"/>
          <p:cNvSpPr txBox="1"/>
          <p:nvPr/>
        </p:nvSpPr>
        <p:spPr>
          <a:xfrm>
            <a:off x="2933699" y="2069181"/>
            <a:ext cx="4458272"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parser grammar </a:t>
            </a:r>
            <a:r>
              <a:rPr lang="en-US" dirty="0" err="1">
                <a:latin typeface="Courier New" panose="02070309020205020404" pitchFamily="49" charset="0"/>
                <a:cs typeface="Courier New" panose="02070309020205020404" pitchFamily="49" charset="0"/>
              </a:rPr>
              <a:t>MyParser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options { </a:t>
            </a:r>
            <a:r>
              <a:rPr lang="en-US" dirty="0" err="1">
                <a:latin typeface="Courier New" panose="02070309020205020404" pitchFamily="49" charset="0"/>
                <a:cs typeface="Courier New" panose="02070309020205020404" pitchFamily="49" charset="0"/>
              </a:rPr>
              <a:t>tokenVocab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MyLexer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defTabSz="820738"/>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message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GREETING ID;</a:t>
            </a:r>
            <a:endParaRPr lang="en-US" i="1" dirty="0" smtClean="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3486150" y="3546509"/>
            <a:ext cx="0" cy="57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30522" y="5277451"/>
            <a:ext cx="1311256" cy="1200329"/>
          </a:xfrm>
          <a:prstGeom prst="rect">
            <a:avLst/>
          </a:prstGeom>
          <a:noFill/>
          <a:ln>
            <a:solidFill>
              <a:schemeClr val="bg1">
                <a:lumMod val="75000"/>
              </a:schemeClr>
            </a:solidFill>
          </a:ln>
        </p:spPr>
        <p:txBody>
          <a:bodyPr wrap="none" rtlCol="0">
            <a:spAutoFit/>
          </a:bodyPr>
          <a:lstStyle/>
          <a:p>
            <a:r>
              <a:rPr lang="en-US" dirty="0" smtClean="0"/>
              <a:t>message(...)</a:t>
            </a:r>
          </a:p>
          <a:p>
            <a:r>
              <a:rPr lang="en-US" dirty="0" smtClean="0"/>
              <a:t>{</a:t>
            </a:r>
          </a:p>
          <a:p>
            <a:r>
              <a:rPr lang="en-US" dirty="0"/>
              <a:t> </a:t>
            </a:r>
            <a:r>
              <a:rPr lang="en-US" dirty="0" smtClean="0"/>
              <a:t>   ...</a:t>
            </a:r>
          </a:p>
          <a:p>
            <a:r>
              <a:rPr lang="en-US" dirty="0"/>
              <a:t>}</a:t>
            </a:r>
          </a:p>
        </p:txBody>
      </p:sp>
      <p:sp>
        <p:nvSpPr>
          <p:cNvPr id="10" name="TextBox 9"/>
          <p:cNvSpPr txBox="1"/>
          <p:nvPr/>
        </p:nvSpPr>
        <p:spPr>
          <a:xfrm>
            <a:off x="4777740" y="4777740"/>
            <a:ext cx="6880859" cy="1292662"/>
          </a:xfrm>
          <a:prstGeom prst="rect">
            <a:avLst/>
          </a:prstGeom>
          <a:noFill/>
        </p:spPr>
        <p:txBody>
          <a:bodyPr wrap="square" rtlCol="0">
            <a:spAutoFit/>
          </a:bodyPr>
          <a:lstStyle/>
          <a:p>
            <a:r>
              <a:rPr lang="en-US" sz="2400" dirty="0" smtClean="0"/>
              <a:t>C</a:t>
            </a:r>
            <a:r>
              <a:rPr lang="en-US" dirty="0" smtClean="0"/>
              <a:t>onsequently, your parser rule names must not conflict with Java/Python keywords. For example, do not have a parser rule like this:</a:t>
            </a:r>
          </a:p>
          <a:p>
            <a:endParaRPr lang="en-US" dirty="0"/>
          </a:p>
          <a:p>
            <a:r>
              <a:rPr lang="en-US" dirty="0" smtClean="0"/>
              <a:t>	char : CHAR ;</a:t>
            </a:r>
            <a:endParaRPr lang="en-US" dirty="0"/>
          </a:p>
        </p:txBody>
      </p:sp>
      <p:cxnSp>
        <p:nvCxnSpPr>
          <p:cNvPr id="12" name="Straight Arrow Connector 11"/>
          <p:cNvCxnSpPr/>
          <p:nvPr/>
        </p:nvCxnSpPr>
        <p:spPr>
          <a:xfrm flipV="1">
            <a:off x="5943600" y="5983941"/>
            <a:ext cx="0" cy="388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80103" y="6332220"/>
            <a:ext cx="3842655" cy="369332"/>
          </a:xfrm>
          <a:prstGeom prst="rect">
            <a:avLst/>
          </a:prstGeom>
          <a:noFill/>
        </p:spPr>
        <p:txBody>
          <a:bodyPr wrap="none" rtlCol="0">
            <a:spAutoFit/>
          </a:bodyPr>
          <a:lstStyle/>
          <a:p>
            <a:r>
              <a:rPr lang="en-US" dirty="0" smtClean="0"/>
              <a:t>illegal since "char" is a keyword in Java</a:t>
            </a:r>
            <a:endParaRPr lang="en-US" dirty="0"/>
          </a:p>
        </p:txBody>
      </p:sp>
      <p:sp>
        <p:nvSpPr>
          <p:cNvPr id="3" name="Rounded Rectangle 2"/>
          <p:cNvSpPr/>
          <p:nvPr/>
        </p:nvSpPr>
        <p:spPr>
          <a:xfrm>
            <a:off x="2720340" y="4126230"/>
            <a:ext cx="1570028"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ANTLR</a:t>
            </a:r>
            <a:endParaRPr lang="en-US" dirty="0"/>
          </a:p>
        </p:txBody>
      </p:sp>
      <p:cxnSp>
        <p:nvCxnSpPr>
          <p:cNvPr id="14" name="Straight Arrow Connector 13"/>
          <p:cNvCxnSpPr/>
          <p:nvPr/>
        </p:nvCxnSpPr>
        <p:spPr>
          <a:xfrm>
            <a:off x="3486150" y="4697730"/>
            <a:ext cx="0" cy="57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412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keywords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22721551"/>
              </p:ext>
            </p:extLst>
          </p:nvPr>
        </p:nvGraphicFramePr>
        <p:xfrm>
          <a:off x="838200" y="2629694"/>
          <a:ext cx="10515600" cy="2743200"/>
        </p:xfrm>
        <a:graphic>
          <a:graphicData uri="http://schemas.openxmlformats.org/drawingml/2006/table">
            <a:tbl>
              <a:tblPr/>
              <a:tblGrid>
                <a:gridCol w="2103120"/>
                <a:gridCol w="2103120"/>
                <a:gridCol w="2103120"/>
                <a:gridCol w="2103120"/>
                <a:gridCol w="2103120"/>
              </a:tblGrid>
              <a:tr h="0">
                <a:tc>
                  <a:txBody>
                    <a:bodyPr/>
                    <a:lstStyle/>
                    <a:p>
                      <a:pPr algn="l"/>
                      <a:r>
                        <a:rPr lang="en-US" dirty="0"/>
                        <a:t>abstract</a:t>
                      </a:r>
                    </a:p>
                  </a:txBody>
                  <a:tcPr marL="0" marR="0" marT="0" marB="0" anchor="ctr">
                    <a:lnL>
                      <a:noFill/>
                    </a:lnL>
                    <a:lnR>
                      <a:noFill/>
                    </a:lnR>
                    <a:lnT>
                      <a:noFill/>
                    </a:lnT>
                    <a:lnB>
                      <a:noFill/>
                    </a:lnB>
                  </a:tcPr>
                </a:tc>
                <a:tc>
                  <a:txBody>
                    <a:bodyPr/>
                    <a:lstStyle/>
                    <a:p>
                      <a:pPr algn="l"/>
                      <a:r>
                        <a:rPr lang="en-US"/>
                        <a:t>continue</a:t>
                      </a:r>
                    </a:p>
                  </a:txBody>
                  <a:tcPr marL="0" marR="0" marT="0" marB="0" anchor="ctr">
                    <a:lnL>
                      <a:noFill/>
                    </a:lnL>
                    <a:lnR>
                      <a:noFill/>
                    </a:lnR>
                    <a:lnT>
                      <a:noFill/>
                    </a:lnT>
                    <a:lnB>
                      <a:noFill/>
                    </a:lnB>
                  </a:tcPr>
                </a:tc>
                <a:tc>
                  <a:txBody>
                    <a:bodyPr/>
                    <a:lstStyle/>
                    <a:p>
                      <a:pPr algn="l"/>
                      <a:r>
                        <a:rPr lang="en-US"/>
                        <a:t>for</a:t>
                      </a:r>
                    </a:p>
                  </a:txBody>
                  <a:tcPr marL="0" marR="0" marT="0" marB="0" anchor="ctr">
                    <a:lnL>
                      <a:noFill/>
                    </a:lnL>
                    <a:lnR>
                      <a:noFill/>
                    </a:lnR>
                    <a:lnT>
                      <a:noFill/>
                    </a:lnT>
                    <a:lnB>
                      <a:noFill/>
                    </a:lnB>
                  </a:tcPr>
                </a:tc>
                <a:tc>
                  <a:txBody>
                    <a:bodyPr/>
                    <a:lstStyle/>
                    <a:p>
                      <a:pPr algn="l"/>
                      <a:r>
                        <a:rPr lang="en-US"/>
                        <a:t>new</a:t>
                      </a:r>
                    </a:p>
                  </a:txBody>
                  <a:tcPr marL="0" marR="0" marT="0" marB="0" anchor="ctr">
                    <a:lnL>
                      <a:noFill/>
                    </a:lnL>
                    <a:lnR>
                      <a:noFill/>
                    </a:lnR>
                    <a:lnT>
                      <a:noFill/>
                    </a:lnT>
                    <a:lnB>
                      <a:noFill/>
                    </a:lnB>
                  </a:tcPr>
                </a:tc>
                <a:tc>
                  <a:txBody>
                    <a:bodyPr/>
                    <a:lstStyle/>
                    <a:p>
                      <a:pPr algn="l"/>
                      <a:r>
                        <a:rPr lang="en-US" dirty="0"/>
                        <a:t>switch</a:t>
                      </a:r>
                    </a:p>
                  </a:txBody>
                  <a:tcPr marL="0" marR="0" marT="0" marB="0" anchor="ctr">
                    <a:lnL>
                      <a:noFill/>
                    </a:lnL>
                    <a:lnR>
                      <a:noFill/>
                    </a:lnR>
                    <a:lnT>
                      <a:noFill/>
                    </a:lnT>
                    <a:lnB>
                      <a:noFill/>
                    </a:lnB>
                  </a:tcPr>
                </a:tc>
              </a:tr>
              <a:tr h="0">
                <a:tc>
                  <a:txBody>
                    <a:bodyPr/>
                    <a:lstStyle/>
                    <a:p>
                      <a:r>
                        <a:rPr lang="en-US" dirty="0" smtClean="0"/>
                        <a:t>assert</a:t>
                      </a:r>
                      <a:endParaRPr lang="en-US" dirty="0"/>
                    </a:p>
                  </a:txBody>
                  <a:tcPr marL="0" marR="0" marT="0" marB="0" anchor="ctr">
                    <a:lnL>
                      <a:noFill/>
                    </a:lnL>
                    <a:lnR>
                      <a:noFill/>
                    </a:lnR>
                    <a:lnT>
                      <a:noFill/>
                    </a:lnT>
                    <a:lnB>
                      <a:noFill/>
                    </a:lnB>
                  </a:tcPr>
                </a:tc>
                <a:tc>
                  <a:txBody>
                    <a:bodyPr/>
                    <a:lstStyle/>
                    <a:p>
                      <a:pPr algn="l"/>
                      <a:r>
                        <a:rPr lang="en-US"/>
                        <a:t>default</a:t>
                      </a:r>
                    </a:p>
                  </a:txBody>
                  <a:tcPr marL="0" marR="0" marT="0" marB="0" anchor="ctr">
                    <a:lnL>
                      <a:noFill/>
                    </a:lnL>
                    <a:lnR>
                      <a:noFill/>
                    </a:lnR>
                    <a:lnT>
                      <a:noFill/>
                    </a:lnT>
                    <a:lnB>
                      <a:noFill/>
                    </a:lnB>
                  </a:tcPr>
                </a:tc>
                <a:tc>
                  <a:txBody>
                    <a:bodyPr/>
                    <a:lstStyle/>
                    <a:p>
                      <a:pPr algn="l"/>
                      <a:r>
                        <a:rPr lang="en-US" dirty="0" smtClean="0"/>
                        <a:t>goto</a:t>
                      </a:r>
                      <a:endParaRPr lang="en-US" dirty="0"/>
                    </a:p>
                  </a:txBody>
                  <a:tcPr marL="0" marR="0" marT="0" marB="0" anchor="ctr">
                    <a:lnL>
                      <a:noFill/>
                    </a:lnL>
                    <a:lnR>
                      <a:noFill/>
                    </a:lnR>
                    <a:lnT>
                      <a:noFill/>
                    </a:lnT>
                    <a:lnB>
                      <a:noFill/>
                    </a:lnB>
                  </a:tcPr>
                </a:tc>
                <a:tc>
                  <a:txBody>
                    <a:bodyPr/>
                    <a:lstStyle/>
                    <a:p>
                      <a:pPr algn="l"/>
                      <a:r>
                        <a:rPr lang="en-US"/>
                        <a:t>package</a:t>
                      </a:r>
                    </a:p>
                  </a:txBody>
                  <a:tcPr marL="0" marR="0" marT="0" marB="0" anchor="ctr">
                    <a:lnL>
                      <a:noFill/>
                    </a:lnL>
                    <a:lnR>
                      <a:noFill/>
                    </a:lnR>
                    <a:lnT>
                      <a:noFill/>
                    </a:lnT>
                    <a:lnB>
                      <a:noFill/>
                    </a:lnB>
                  </a:tcPr>
                </a:tc>
                <a:tc>
                  <a:txBody>
                    <a:bodyPr/>
                    <a:lstStyle/>
                    <a:p>
                      <a:pPr algn="l"/>
                      <a:r>
                        <a:rPr lang="en-US"/>
                        <a:t>synchronized</a:t>
                      </a:r>
                    </a:p>
                  </a:txBody>
                  <a:tcPr marL="0" marR="0" marT="0" marB="0" anchor="ctr">
                    <a:lnL>
                      <a:noFill/>
                    </a:lnL>
                    <a:lnR>
                      <a:noFill/>
                    </a:lnR>
                    <a:lnT>
                      <a:noFill/>
                    </a:lnT>
                    <a:lnB>
                      <a:noFill/>
                    </a:lnB>
                  </a:tcPr>
                </a:tc>
              </a:tr>
              <a:tr h="0">
                <a:tc>
                  <a:txBody>
                    <a:bodyPr/>
                    <a:lstStyle/>
                    <a:p>
                      <a:pPr algn="l"/>
                      <a:r>
                        <a:rPr lang="en-US"/>
                        <a:t>boolean</a:t>
                      </a:r>
                    </a:p>
                  </a:txBody>
                  <a:tcPr marL="0" marR="0" marT="0" marB="0" anchor="ctr">
                    <a:lnL>
                      <a:noFill/>
                    </a:lnL>
                    <a:lnR>
                      <a:noFill/>
                    </a:lnR>
                    <a:lnT>
                      <a:noFill/>
                    </a:lnT>
                    <a:lnB>
                      <a:noFill/>
                    </a:lnB>
                  </a:tcPr>
                </a:tc>
                <a:tc>
                  <a:txBody>
                    <a:bodyPr/>
                    <a:lstStyle/>
                    <a:p>
                      <a:pPr algn="l"/>
                      <a:r>
                        <a:rPr lang="en-US"/>
                        <a:t>do</a:t>
                      </a:r>
                    </a:p>
                  </a:txBody>
                  <a:tcPr marL="0" marR="0" marT="0" marB="0" anchor="ctr">
                    <a:lnL>
                      <a:noFill/>
                    </a:lnL>
                    <a:lnR>
                      <a:noFill/>
                    </a:lnR>
                    <a:lnT>
                      <a:noFill/>
                    </a:lnT>
                    <a:lnB>
                      <a:noFill/>
                    </a:lnB>
                  </a:tcPr>
                </a:tc>
                <a:tc>
                  <a:txBody>
                    <a:bodyPr/>
                    <a:lstStyle/>
                    <a:p>
                      <a:pPr algn="l"/>
                      <a:r>
                        <a:rPr lang="en-US"/>
                        <a:t>if</a:t>
                      </a:r>
                    </a:p>
                  </a:txBody>
                  <a:tcPr marL="0" marR="0" marT="0" marB="0" anchor="ctr">
                    <a:lnL>
                      <a:noFill/>
                    </a:lnL>
                    <a:lnR>
                      <a:noFill/>
                    </a:lnR>
                    <a:lnT>
                      <a:noFill/>
                    </a:lnT>
                    <a:lnB>
                      <a:noFill/>
                    </a:lnB>
                  </a:tcPr>
                </a:tc>
                <a:tc>
                  <a:txBody>
                    <a:bodyPr/>
                    <a:lstStyle/>
                    <a:p>
                      <a:pPr algn="l"/>
                      <a:r>
                        <a:rPr lang="en-US"/>
                        <a:t>private</a:t>
                      </a:r>
                    </a:p>
                  </a:txBody>
                  <a:tcPr marL="0" marR="0" marT="0" marB="0" anchor="ctr">
                    <a:lnL>
                      <a:noFill/>
                    </a:lnL>
                    <a:lnR>
                      <a:noFill/>
                    </a:lnR>
                    <a:lnT>
                      <a:noFill/>
                    </a:lnT>
                    <a:lnB>
                      <a:noFill/>
                    </a:lnB>
                  </a:tcPr>
                </a:tc>
                <a:tc>
                  <a:txBody>
                    <a:bodyPr/>
                    <a:lstStyle/>
                    <a:p>
                      <a:pPr algn="l"/>
                      <a:r>
                        <a:rPr lang="en-US"/>
                        <a:t>this</a:t>
                      </a:r>
                    </a:p>
                  </a:txBody>
                  <a:tcPr marL="0" marR="0" marT="0" marB="0" anchor="ctr">
                    <a:lnL>
                      <a:noFill/>
                    </a:lnL>
                    <a:lnR>
                      <a:noFill/>
                    </a:lnR>
                    <a:lnT>
                      <a:noFill/>
                    </a:lnT>
                    <a:lnB>
                      <a:noFill/>
                    </a:lnB>
                  </a:tcPr>
                </a:tc>
              </a:tr>
              <a:tr h="0">
                <a:tc>
                  <a:txBody>
                    <a:bodyPr/>
                    <a:lstStyle/>
                    <a:p>
                      <a:pPr algn="l"/>
                      <a:r>
                        <a:rPr lang="en-US"/>
                        <a:t>break</a:t>
                      </a:r>
                    </a:p>
                  </a:txBody>
                  <a:tcPr marL="0" marR="0" marT="0" marB="0" anchor="ctr">
                    <a:lnL>
                      <a:noFill/>
                    </a:lnL>
                    <a:lnR>
                      <a:noFill/>
                    </a:lnR>
                    <a:lnT>
                      <a:noFill/>
                    </a:lnT>
                    <a:lnB>
                      <a:noFill/>
                    </a:lnB>
                  </a:tcPr>
                </a:tc>
                <a:tc>
                  <a:txBody>
                    <a:bodyPr/>
                    <a:lstStyle/>
                    <a:p>
                      <a:pPr algn="l"/>
                      <a:r>
                        <a:rPr lang="en-US"/>
                        <a:t>double</a:t>
                      </a:r>
                    </a:p>
                  </a:txBody>
                  <a:tcPr marL="0" marR="0" marT="0" marB="0" anchor="ctr">
                    <a:lnL>
                      <a:noFill/>
                    </a:lnL>
                    <a:lnR>
                      <a:noFill/>
                    </a:lnR>
                    <a:lnT>
                      <a:noFill/>
                    </a:lnT>
                    <a:lnB>
                      <a:noFill/>
                    </a:lnB>
                  </a:tcPr>
                </a:tc>
                <a:tc>
                  <a:txBody>
                    <a:bodyPr/>
                    <a:lstStyle/>
                    <a:p>
                      <a:pPr algn="l"/>
                      <a:r>
                        <a:rPr lang="en-US"/>
                        <a:t>implements</a:t>
                      </a:r>
                    </a:p>
                  </a:txBody>
                  <a:tcPr marL="0" marR="0" marT="0" marB="0" anchor="ctr">
                    <a:lnL>
                      <a:noFill/>
                    </a:lnL>
                    <a:lnR>
                      <a:noFill/>
                    </a:lnR>
                    <a:lnT>
                      <a:noFill/>
                    </a:lnT>
                    <a:lnB>
                      <a:noFill/>
                    </a:lnB>
                  </a:tcPr>
                </a:tc>
                <a:tc>
                  <a:txBody>
                    <a:bodyPr/>
                    <a:lstStyle/>
                    <a:p>
                      <a:pPr algn="l"/>
                      <a:r>
                        <a:rPr lang="en-US"/>
                        <a:t>protected</a:t>
                      </a:r>
                    </a:p>
                  </a:txBody>
                  <a:tcPr marL="0" marR="0" marT="0" marB="0" anchor="ctr">
                    <a:lnL>
                      <a:noFill/>
                    </a:lnL>
                    <a:lnR>
                      <a:noFill/>
                    </a:lnR>
                    <a:lnT>
                      <a:noFill/>
                    </a:lnT>
                    <a:lnB>
                      <a:noFill/>
                    </a:lnB>
                  </a:tcPr>
                </a:tc>
                <a:tc>
                  <a:txBody>
                    <a:bodyPr/>
                    <a:lstStyle/>
                    <a:p>
                      <a:pPr algn="l"/>
                      <a:r>
                        <a:rPr lang="en-US"/>
                        <a:t>throw</a:t>
                      </a:r>
                    </a:p>
                  </a:txBody>
                  <a:tcPr marL="0" marR="0" marT="0" marB="0" anchor="ctr">
                    <a:lnL>
                      <a:noFill/>
                    </a:lnL>
                    <a:lnR>
                      <a:noFill/>
                    </a:lnR>
                    <a:lnT>
                      <a:noFill/>
                    </a:lnT>
                    <a:lnB>
                      <a:noFill/>
                    </a:lnB>
                  </a:tcPr>
                </a:tc>
              </a:tr>
              <a:tr h="0">
                <a:tc>
                  <a:txBody>
                    <a:bodyPr/>
                    <a:lstStyle/>
                    <a:p>
                      <a:pPr algn="l"/>
                      <a:r>
                        <a:rPr lang="en-US"/>
                        <a:t>byte</a:t>
                      </a:r>
                    </a:p>
                  </a:txBody>
                  <a:tcPr marL="0" marR="0" marT="0" marB="0" anchor="ctr">
                    <a:lnL>
                      <a:noFill/>
                    </a:lnL>
                    <a:lnR>
                      <a:noFill/>
                    </a:lnR>
                    <a:lnT>
                      <a:noFill/>
                    </a:lnT>
                    <a:lnB>
                      <a:noFill/>
                    </a:lnB>
                  </a:tcPr>
                </a:tc>
                <a:tc>
                  <a:txBody>
                    <a:bodyPr/>
                    <a:lstStyle/>
                    <a:p>
                      <a:pPr algn="l"/>
                      <a:r>
                        <a:rPr lang="en-US"/>
                        <a:t>else</a:t>
                      </a:r>
                    </a:p>
                  </a:txBody>
                  <a:tcPr marL="0" marR="0" marT="0" marB="0" anchor="ctr">
                    <a:lnL>
                      <a:noFill/>
                    </a:lnL>
                    <a:lnR>
                      <a:noFill/>
                    </a:lnR>
                    <a:lnT>
                      <a:noFill/>
                    </a:lnT>
                    <a:lnB>
                      <a:noFill/>
                    </a:lnB>
                  </a:tcPr>
                </a:tc>
                <a:tc>
                  <a:txBody>
                    <a:bodyPr/>
                    <a:lstStyle/>
                    <a:p>
                      <a:pPr algn="l"/>
                      <a:r>
                        <a:rPr lang="en-US"/>
                        <a:t>import</a:t>
                      </a:r>
                    </a:p>
                  </a:txBody>
                  <a:tcPr marL="0" marR="0" marT="0" marB="0" anchor="ctr">
                    <a:lnL>
                      <a:noFill/>
                    </a:lnL>
                    <a:lnR>
                      <a:noFill/>
                    </a:lnR>
                    <a:lnT>
                      <a:noFill/>
                    </a:lnT>
                    <a:lnB>
                      <a:noFill/>
                    </a:lnB>
                  </a:tcPr>
                </a:tc>
                <a:tc>
                  <a:txBody>
                    <a:bodyPr/>
                    <a:lstStyle/>
                    <a:p>
                      <a:pPr algn="l"/>
                      <a:r>
                        <a:rPr lang="en-US"/>
                        <a:t>public</a:t>
                      </a:r>
                    </a:p>
                  </a:txBody>
                  <a:tcPr marL="0" marR="0" marT="0" marB="0" anchor="ctr">
                    <a:lnL>
                      <a:noFill/>
                    </a:lnL>
                    <a:lnR>
                      <a:noFill/>
                    </a:lnR>
                    <a:lnT>
                      <a:noFill/>
                    </a:lnT>
                    <a:lnB>
                      <a:noFill/>
                    </a:lnB>
                  </a:tcPr>
                </a:tc>
                <a:tc>
                  <a:txBody>
                    <a:bodyPr/>
                    <a:lstStyle/>
                    <a:p>
                      <a:pPr algn="l"/>
                      <a:r>
                        <a:rPr lang="en-US"/>
                        <a:t>throws</a:t>
                      </a:r>
                    </a:p>
                  </a:txBody>
                  <a:tcPr marL="0" marR="0" marT="0" marB="0" anchor="ctr">
                    <a:lnL>
                      <a:noFill/>
                    </a:lnL>
                    <a:lnR>
                      <a:noFill/>
                    </a:lnR>
                    <a:lnT>
                      <a:noFill/>
                    </a:lnT>
                    <a:lnB>
                      <a:noFill/>
                    </a:lnB>
                  </a:tcPr>
                </a:tc>
              </a:tr>
              <a:tr h="0">
                <a:tc>
                  <a:txBody>
                    <a:bodyPr/>
                    <a:lstStyle/>
                    <a:p>
                      <a:pPr algn="l"/>
                      <a:r>
                        <a:rPr lang="en-US"/>
                        <a:t>case</a:t>
                      </a:r>
                    </a:p>
                  </a:txBody>
                  <a:tcPr marL="0" marR="0" marT="0" marB="0" anchor="ctr">
                    <a:lnL>
                      <a:noFill/>
                    </a:lnL>
                    <a:lnR>
                      <a:noFill/>
                    </a:lnR>
                    <a:lnT>
                      <a:noFill/>
                    </a:lnT>
                    <a:lnB>
                      <a:noFill/>
                    </a:lnB>
                  </a:tcPr>
                </a:tc>
                <a:tc>
                  <a:txBody>
                    <a:bodyPr/>
                    <a:lstStyle/>
                    <a:p>
                      <a:pPr algn="l"/>
                      <a:r>
                        <a:rPr lang="en-US" dirty="0" smtClean="0"/>
                        <a:t>enum</a:t>
                      </a:r>
                      <a:endParaRPr lang="en-US" dirty="0"/>
                    </a:p>
                  </a:txBody>
                  <a:tcPr marL="0" marR="0" marT="0" marB="0" anchor="ctr">
                    <a:lnL>
                      <a:noFill/>
                    </a:lnL>
                    <a:lnR>
                      <a:noFill/>
                    </a:lnR>
                    <a:lnT>
                      <a:noFill/>
                    </a:lnT>
                    <a:lnB>
                      <a:noFill/>
                    </a:lnB>
                  </a:tcPr>
                </a:tc>
                <a:tc>
                  <a:txBody>
                    <a:bodyPr/>
                    <a:lstStyle/>
                    <a:p>
                      <a:pPr algn="l"/>
                      <a:r>
                        <a:rPr lang="en-US"/>
                        <a:t>instanceof</a:t>
                      </a:r>
                    </a:p>
                  </a:txBody>
                  <a:tcPr marL="0" marR="0" marT="0" marB="0" anchor="ctr">
                    <a:lnL>
                      <a:noFill/>
                    </a:lnL>
                    <a:lnR>
                      <a:noFill/>
                    </a:lnR>
                    <a:lnT>
                      <a:noFill/>
                    </a:lnT>
                    <a:lnB>
                      <a:noFill/>
                    </a:lnB>
                  </a:tcPr>
                </a:tc>
                <a:tc>
                  <a:txBody>
                    <a:bodyPr/>
                    <a:lstStyle/>
                    <a:p>
                      <a:pPr algn="l"/>
                      <a:r>
                        <a:rPr lang="en-US"/>
                        <a:t>return</a:t>
                      </a:r>
                    </a:p>
                  </a:txBody>
                  <a:tcPr marL="0" marR="0" marT="0" marB="0" anchor="ctr">
                    <a:lnL>
                      <a:noFill/>
                    </a:lnL>
                    <a:lnR>
                      <a:noFill/>
                    </a:lnR>
                    <a:lnT>
                      <a:noFill/>
                    </a:lnT>
                    <a:lnB>
                      <a:noFill/>
                    </a:lnB>
                  </a:tcPr>
                </a:tc>
                <a:tc>
                  <a:txBody>
                    <a:bodyPr/>
                    <a:lstStyle/>
                    <a:p>
                      <a:pPr algn="l"/>
                      <a:r>
                        <a:rPr lang="en-US"/>
                        <a:t>transient</a:t>
                      </a:r>
                    </a:p>
                  </a:txBody>
                  <a:tcPr marL="0" marR="0" marT="0" marB="0" anchor="ctr">
                    <a:lnL>
                      <a:noFill/>
                    </a:lnL>
                    <a:lnR>
                      <a:noFill/>
                    </a:lnR>
                    <a:lnT>
                      <a:noFill/>
                    </a:lnT>
                    <a:lnB>
                      <a:noFill/>
                    </a:lnB>
                  </a:tcPr>
                </a:tc>
              </a:tr>
              <a:tr h="0">
                <a:tc>
                  <a:txBody>
                    <a:bodyPr/>
                    <a:lstStyle/>
                    <a:p>
                      <a:pPr algn="l"/>
                      <a:r>
                        <a:rPr lang="en-US"/>
                        <a:t>catch</a:t>
                      </a:r>
                    </a:p>
                  </a:txBody>
                  <a:tcPr marL="0" marR="0" marT="0" marB="0" anchor="ctr">
                    <a:lnL>
                      <a:noFill/>
                    </a:lnL>
                    <a:lnR>
                      <a:noFill/>
                    </a:lnR>
                    <a:lnT>
                      <a:noFill/>
                    </a:lnT>
                    <a:lnB>
                      <a:noFill/>
                    </a:lnB>
                  </a:tcPr>
                </a:tc>
                <a:tc>
                  <a:txBody>
                    <a:bodyPr/>
                    <a:lstStyle/>
                    <a:p>
                      <a:pPr algn="l"/>
                      <a:r>
                        <a:rPr lang="en-US"/>
                        <a:t>extends</a:t>
                      </a:r>
                    </a:p>
                  </a:txBody>
                  <a:tcPr marL="0" marR="0" marT="0" marB="0" anchor="ctr">
                    <a:lnL>
                      <a:noFill/>
                    </a:lnL>
                    <a:lnR>
                      <a:noFill/>
                    </a:lnR>
                    <a:lnT>
                      <a:noFill/>
                    </a:lnT>
                    <a:lnB>
                      <a:noFill/>
                    </a:lnB>
                  </a:tcPr>
                </a:tc>
                <a:tc>
                  <a:txBody>
                    <a:bodyPr/>
                    <a:lstStyle/>
                    <a:p>
                      <a:pPr algn="l"/>
                      <a:r>
                        <a:rPr lang="en-US"/>
                        <a:t>int</a:t>
                      </a:r>
                    </a:p>
                  </a:txBody>
                  <a:tcPr marL="0" marR="0" marT="0" marB="0" anchor="ctr">
                    <a:lnL>
                      <a:noFill/>
                    </a:lnL>
                    <a:lnR>
                      <a:noFill/>
                    </a:lnR>
                    <a:lnT>
                      <a:noFill/>
                    </a:lnT>
                    <a:lnB>
                      <a:noFill/>
                    </a:lnB>
                  </a:tcPr>
                </a:tc>
                <a:tc>
                  <a:txBody>
                    <a:bodyPr/>
                    <a:lstStyle/>
                    <a:p>
                      <a:pPr algn="l"/>
                      <a:r>
                        <a:rPr lang="en-US"/>
                        <a:t>short</a:t>
                      </a:r>
                    </a:p>
                  </a:txBody>
                  <a:tcPr marL="0" marR="0" marT="0" marB="0" anchor="ctr">
                    <a:lnL>
                      <a:noFill/>
                    </a:lnL>
                    <a:lnR>
                      <a:noFill/>
                    </a:lnR>
                    <a:lnT>
                      <a:noFill/>
                    </a:lnT>
                    <a:lnB>
                      <a:noFill/>
                    </a:lnB>
                  </a:tcPr>
                </a:tc>
                <a:tc>
                  <a:txBody>
                    <a:bodyPr/>
                    <a:lstStyle/>
                    <a:p>
                      <a:pPr algn="l"/>
                      <a:r>
                        <a:rPr lang="en-US"/>
                        <a:t>try</a:t>
                      </a:r>
                    </a:p>
                  </a:txBody>
                  <a:tcPr marL="0" marR="0" marT="0" marB="0" anchor="ctr">
                    <a:lnL>
                      <a:noFill/>
                    </a:lnL>
                    <a:lnR>
                      <a:noFill/>
                    </a:lnR>
                    <a:lnT>
                      <a:noFill/>
                    </a:lnT>
                    <a:lnB>
                      <a:noFill/>
                    </a:lnB>
                  </a:tcPr>
                </a:tc>
              </a:tr>
              <a:tr h="0">
                <a:tc>
                  <a:txBody>
                    <a:bodyPr/>
                    <a:lstStyle/>
                    <a:p>
                      <a:pPr algn="l"/>
                      <a:r>
                        <a:rPr lang="en-US"/>
                        <a:t>char</a:t>
                      </a:r>
                    </a:p>
                  </a:txBody>
                  <a:tcPr marL="0" marR="0" marT="0" marB="0" anchor="ctr">
                    <a:lnL>
                      <a:noFill/>
                    </a:lnL>
                    <a:lnR>
                      <a:noFill/>
                    </a:lnR>
                    <a:lnT>
                      <a:noFill/>
                    </a:lnT>
                    <a:lnB>
                      <a:noFill/>
                    </a:lnB>
                  </a:tcPr>
                </a:tc>
                <a:tc>
                  <a:txBody>
                    <a:bodyPr/>
                    <a:lstStyle/>
                    <a:p>
                      <a:pPr algn="l"/>
                      <a:r>
                        <a:rPr lang="en-US"/>
                        <a:t>final</a:t>
                      </a:r>
                    </a:p>
                  </a:txBody>
                  <a:tcPr marL="0" marR="0" marT="0" marB="0" anchor="ctr">
                    <a:lnL>
                      <a:noFill/>
                    </a:lnL>
                    <a:lnR>
                      <a:noFill/>
                    </a:lnR>
                    <a:lnT>
                      <a:noFill/>
                    </a:lnT>
                    <a:lnB>
                      <a:noFill/>
                    </a:lnB>
                  </a:tcPr>
                </a:tc>
                <a:tc>
                  <a:txBody>
                    <a:bodyPr/>
                    <a:lstStyle/>
                    <a:p>
                      <a:pPr algn="l"/>
                      <a:r>
                        <a:rPr lang="en-US"/>
                        <a:t>interface</a:t>
                      </a:r>
                    </a:p>
                  </a:txBody>
                  <a:tcPr marL="0" marR="0" marT="0" marB="0" anchor="ctr">
                    <a:lnL>
                      <a:noFill/>
                    </a:lnL>
                    <a:lnR>
                      <a:noFill/>
                    </a:lnR>
                    <a:lnT>
                      <a:noFill/>
                    </a:lnT>
                    <a:lnB>
                      <a:noFill/>
                    </a:lnB>
                  </a:tcPr>
                </a:tc>
                <a:tc>
                  <a:txBody>
                    <a:bodyPr/>
                    <a:lstStyle/>
                    <a:p>
                      <a:pPr algn="l"/>
                      <a:r>
                        <a:rPr lang="en-US"/>
                        <a:t>static</a:t>
                      </a:r>
                    </a:p>
                  </a:txBody>
                  <a:tcPr marL="0" marR="0" marT="0" marB="0" anchor="ctr">
                    <a:lnL>
                      <a:noFill/>
                    </a:lnL>
                    <a:lnR>
                      <a:noFill/>
                    </a:lnR>
                    <a:lnT>
                      <a:noFill/>
                    </a:lnT>
                    <a:lnB>
                      <a:noFill/>
                    </a:lnB>
                  </a:tcPr>
                </a:tc>
                <a:tc>
                  <a:txBody>
                    <a:bodyPr/>
                    <a:lstStyle/>
                    <a:p>
                      <a:pPr algn="l"/>
                      <a:r>
                        <a:rPr lang="en-US"/>
                        <a:t>void</a:t>
                      </a:r>
                    </a:p>
                  </a:txBody>
                  <a:tcPr marL="0" marR="0" marT="0" marB="0" anchor="ctr">
                    <a:lnL>
                      <a:noFill/>
                    </a:lnL>
                    <a:lnR>
                      <a:noFill/>
                    </a:lnR>
                    <a:lnT>
                      <a:noFill/>
                    </a:lnT>
                    <a:lnB>
                      <a:noFill/>
                    </a:lnB>
                  </a:tcPr>
                </a:tc>
              </a:tr>
              <a:tr h="0">
                <a:tc>
                  <a:txBody>
                    <a:bodyPr/>
                    <a:lstStyle/>
                    <a:p>
                      <a:pPr algn="l"/>
                      <a:r>
                        <a:rPr lang="en-US"/>
                        <a:t>class</a:t>
                      </a:r>
                    </a:p>
                  </a:txBody>
                  <a:tcPr marL="0" marR="0" marT="0" marB="0" anchor="ctr">
                    <a:lnL>
                      <a:noFill/>
                    </a:lnL>
                    <a:lnR>
                      <a:noFill/>
                    </a:lnR>
                    <a:lnT>
                      <a:noFill/>
                    </a:lnT>
                    <a:lnB>
                      <a:noFill/>
                    </a:lnB>
                  </a:tcPr>
                </a:tc>
                <a:tc>
                  <a:txBody>
                    <a:bodyPr/>
                    <a:lstStyle/>
                    <a:p>
                      <a:pPr algn="l"/>
                      <a:r>
                        <a:rPr lang="en-US"/>
                        <a:t>finally</a:t>
                      </a:r>
                    </a:p>
                  </a:txBody>
                  <a:tcPr marL="0" marR="0" marT="0" marB="0" anchor="ctr">
                    <a:lnL>
                      <a:noFill/>
                    </a:lnL>
                    <a:lnR>
                      <a:noFill/>
                    </a:lnR>
                    <a:lnT>
                      <a:noFill/>
                    </a:lnT>
                    <a:lnB>
                      <a:noFill/>
                    </a:lnB>
                  </a:tcPr>
                </a:tc>
                <a:tc>
                  <a:txBody>
                    <a:bodyPr/>
                    <a:lstStyle/>
                    <a:p>
                      <a:pPr algn="l"/>
                      <a:r>
                        <a:rPr lang="en-US"/>
                        <a:t>long</a:t>
                      </a:r>
                    </a:p>
                  </a:txBody>
                  <a:tcPr marL="0" marR="0" marT="0" marB="0" anchor="ctr">
                    <a:lnL>
                      <a:noFill/>
                    </a:lnL>
                    <a:lnR>
                      <a:noFill/>
                    </a:lnR>
                    <a:lnT>
                      <a:noFill/>
                    </a:lnT>
                    <a:lnB>
                      <a:noFill/>
                    </a:lnB>
                  </a:tcPr>
                </a:tc>
                <a:tc>
                  <a:txBody>
                    <a:bodyPr/>
                    <a:lstStyle/>
                    <a:p>
                      <a:pPr algn="l"/>
                      <a:r>
                        <a:rPr lang="en-US" dirty="0" err="1" smtClean="0"/>
                        <a:t>strictfp</a:t>
                      </a:r>
                      <a:endParaRPr lang="en-US" dirty="0"/>
                    </a:p>
                  </a:txBody>
                  <a:tcPr marL="0" marR="0" marT="0" marB="0" anchor="ctr">
                    <a:lnL>
                      <a:noFill/>
                    </a:lnL>
                    <a:lnR>
                      <a:noFill/>
                    </a:lnR>
                    <a:lnT>
                      <a:noFill/>
                    </a:lnT>
                    <a:lnB>
                      <a:noFill/>
                    </a:lnB>
                  </a:tcPr>
                </a:tc>
                <a:tc>
                  <a:txBody>
                    <a:bodyPr/>
                    <a:lstStyle/>
                    <a:p>
                      <a:pPr algn="l"/>
                      <a:r>
                        <a:rPr lang="en-US"/>
                        <a:t>volatile</a:t>
                      </a:r>
                    </a:p>
                  </a:txBody>
                  <a:tcPr marL="0" marR="0" marT="0" marB="0" anchor="ctr">
                    <a:lnL>
                      <a:noFill/>
                    </a:lnL>
                    <a:lnR>
                      <a:noFill/>
                    </a:lnR>
                    <a:lnT>
                      <a:noFill/>
                    </a:lnT>
                    <a:lnB>
                      <a:noFill/>
                    </a:lnB>
                  </a:tcPr>
                </a:tc>
              </a:tr>
              <a:tr h="0">
                <a:tc>
                  <a:txBody>
                    <a:bodyPr/>
                    <a:lstStyle/>
                    <a:p>
                      <a:pPr algn="l"/>
                      <a:r>
                        <a:rPr lang="en-US" dirty="0" err="1" smtClean="0"/>
                        <a:t>const</a:t>
                      </a:r>
                      <a:endParaRPr lang="en-US" dirty="0"/>
                    </a:p>
                  </a:txBody>
                  <a:tcPr marL="0" marR="0" marT="0" marB="0" anchor="ctr">
                    <a:lnL>
                      <a:noFill/>
                    </a:lnL>
                    <a:lnR>
                      <a:noFill/>
                    </a:lnR>
                    <a:lnT>
                      <a:noFill/>
                    </a:lnT>
                    <a:lnB>
                      <a:noFill/>
                    </a:lnB>
                  </a:tcPr>
                </a:tc>
                <a:tc>
                  <a:txBody>
                    <a:bodyPr/>
                    <a:lstStyle/>
                    <a:p>
                      <a:pPr algn="l"/>
                      <a:r>
                        <a:rPr lang="en-US"/>
                        <a:t>float</a:t>
                      </a:r>
                    </a:p>
                  </a:txBody>
                  <a:tcPr marL="0" marR="0" marT="0" marB="0" anchor="ctr">
                    <a:lnL>
                      <a:noFill/>
                    </a:lnL>
                    <a:lnR>
                      <a:noFill/>
                    </a:lnR>
                    <a:lnT>
                      <a:noFill/>
                    </a:lnT>
                    <a:lnB>
                      <a:noFill/>
                    </a:lnB>
                  </a:tcPr>
                </a:tc>
                <a:tc>
                  <a:txBody>
                    <a:bodyPr/>
                    <a:lstStyle/>
                    <a:p>
                      <a:pPr algn="l"/>
                      <a:r>
                        <a:rPr lang="en-US"/>
                        <a:t>native</a:t>
                      </a:r>
                    </a:p>
                  </a:txBody>
                  <a:tcPr marL="0" marR="0" marT="0" marB="0" anchor="ctr">
                    <a:lnL>
                      <a:noFill/>
                    </a:lnL>
                    <a:lnR>
                      <a:noFill/>
                    </a:lnR>
                    <a:lnT>
                      <a:noFill/>
                    </a:lnT>
                    <a:lnB>
                      <a:noFill/>
                    </a:lnB>
                  </a:tcPr>
                </a:tc>
                <a:tc>
                  <a:txBody>
                    <a:bodyPr/>
                    <a:lstStyle/>
                    <a:p>
                      <a:pPr algn="l"/>
                      <a:r>
                        <a:rPr lang="en-US"/>
                        <a:t>super</a:t>
                      </a:r>
                    </a:p>
                  </a:txBody>
                  <a:tcPr marL="0" marR="0" marT="0" marB="0" anchor="ctr">
                    <a:lnL>
                      <a:noFill/>
                    </a:lnL>
                    <a:lnR>
                      <a:noFill/>
                    </a:lnR>
                    <a:lnT>
                      <a:noFill/>
                    </a:lnT>
                    <a:lnB>
                      <a:noFill/>
                    </a:lnB>
                  </a:tcPr>
                </a:tc>
                <a:tc>
                  <a:txBody>
                    <a:bodyPr/>
                    <a:lstStyle/>
                    <a:p>
                      <a:pPr algn="l"/>
                      <a:r>
                        <a:rPr lang="en-US" dirty="0"/>
                        <a:t>while</a:t>
                      </a:r>
                    </a:p>
                  </a:txBody>
                  <a:tcPr marL="0" marR="0" marT="0" marB="0" anchor="ctr">
                    <a:lnL>
                      <a:noFill/>
                    </a:lnL>
                    <a:lnR>
                      <a:noFill/>
                    </a:lnR>
                    <a:lnT>
                      <a:noFill/>
                    </a:lnT>
                    <a:lnB>
                      <a:noFill/>
                    </a:lnB>
                  </a:tcPr>
                </a:tc>
              </a:tr>
            </a:tbl>
          </a:graphicData>
        </a:graphic>
      </p:graphicFrame>
      <p:sp>
        <p:nvSpPr>
          <p:cNvPr id="4" name="Rectangle 3"/>
          <p:cNvSpPr/>
          <p:nvPr/>
        </p:nvSpPr>
        <p:spPr>
          <a:xfrm>
            <a:off x="694763" y="1976282"/>
            <a:ext cx="9686366" cy="461665"/>
          </a:xfrm>
          <a:prstGeom prst="rect">
            <a:avLst/>
          </a:prstGeom>
        </p:spPr>
        <p:txBody>
          <a:bodyPr wrap="square">
            <a:spAutoFit/>
          </a:bodyPr>
          <a:lstStyle/>
          <a:p>
            <a:r>
              <a:rPr lang="en-US" sz="2400" dirty="0"/>
              <a:t>Your parser rule names and your lexer rule names must not </a:t>
            </a:r>
            <a:r>
              <a:rPr lang="en-US" sz="2400" dirty="0" smtClean="0"/>
              <a:t>be any </a:t>
            </a:r>
            <a:r>
              <a:rPr lang="en-US" sz="2400" dirty="0"/>
              <a:t>of these:</a:t>
            </a:r>
          </a:p>
        </p:txBody>
      </p:sp>
    </p:spTree>
    <p:extLst>
      <p:ext uri="{BB962C8B-B14F-4D97-AF65-F5344CB8AC3E}">
        <p14:creationId xmlns:p14="http://schemas.microsoft.com/office/powerpoint/2010/main" val="11568934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keywords</a:t>
            </a:r>
            <a:endParaRPr lang="en-US" dirty="0"/>
          </a:p>
        </p:txBody>
      </p:sp>
      <p:sp>
        <p:nvSpPr>
          <p:cNvPr id="4" name="Rectangle 3"/>
          <p:cNvSpPr/>
          <p:nvPr/>
        </p:nvSpPr>
        <p:spPr>
          <a:xfrm>
            <a:off x="694763" y="1976282"/>
            <a:ext cx="9686366" cy="461665"/>
          </a:xfrm>
          <a:prstGeom prst="rect">
            <a:avLst/>
          </a:prstGeom>
        </p:spPr>
        <p:txBody>
          <a:bodyPr wrap="square">
            <a:spAutoFit/>
          </a:bodyPr>
          <a:lstStyle/>
          <a:p>
            <a:r>
              <a:rPr lang="en-US" sz="2400" dirty="0"/>
              <a:t>Your parser rule names and your lexer rule names must not </a:t>
            </a:r>
            <a:r>
              <a:rPr lang="en-US" sz="2400" dirty="0" smtClean="0"/>
              <a:t>be any </a:t>
            </a:r>
            <a:r>
              <a:rPr lang="en-US" sz="2400" dirty="0"/>
              <a:t>of these:</a:t>
            </a:r>
          </a:p>
        </p:txBody>
      </p:sp>
      <p:pic>
        <p:nvPicPr>
          <p:cNvPr id="6" name="Picture 5"/>
          <p:cNvPicPr>
            <a:picLocks noChangeAspect="1"/>
          </p:cNvPicPr>
          <p:nvPr/>
        </p:nvPicPr>
        <p:blipFill rotWithShape="1">
          <a:blip r:embed="rId2"/>
          <a:srcRect l="2426" t="35511" r="67574" b="47027"/>
          <a:stretch/>
        </p:blipFill>
        <p:spPr>
          <a:xfrm>
            <a:off x="838200" y="2823880"/>
            <a:ext cx="5330755" cy="1842248"/>
          </a:xfrm>
          <a:prstGeom prst="rect">
            <a:avLst/>
          </a:prstGeom>
        </p:spPr>
      </p:pic>
    </p:spTree>
    <p:extLst>
      <p:ext uri="{BB962C8B-B14F-4D97-AF65-F5344CB8AC3E}">
        <p14:creationId xmlns:p14="http://schemas.microsoft.com/office/powerpoint/2010/main" val="2579122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ANTLR reserved words</a:t>
            </a:r>
            <a:endParaRPr lang="en-US" dirty="0"/>
          </a:p>
        </p:txBody>
      </p:sp>
      <p:sp>
        <p:nvSpPr>
          <p:cNvPr id="4" name="Content Placeholder 3"/>
          <p:cNvSpPr>
            <a:spLocks noGrp="1"/>
          </p:cNvSpPr>
          <p:nvPr>
            <p:ph idx="1"/>
          </p:nvPr>
        </p:nvSpPr>
        <p:spPr/>
        <p:txBody>
          <a:bodyPr>
            <a:normAutofit fontScale="85000" lnSpcReduction="20000"/>
          </a:bodyPr>
          <a:lstStyle/>
          <a:p>
            <a:pPr marL="0" indent="0">
              <a:buNone/>
            </a:pPr>
            <a:r>
              <a:rPr lang="en-US" dirty="0" smtClean="0"/>
              <a:t>Your parser rule names and your lexer rule names must not be any of these:</a:t>
            </a:r>
          </a:p>
          <a:p>
            <a:pPr lvl="1"/>
            <a:r>
              <a:rPr lang="en-US" dirty="0" smtClean="0"/>
              <a:t>import</a:t>
            </a:r>
          </a:p>
          <a:p>
            <a:pPr lvl="1"/>
            <a:r>
              <a:rPr lang="en-US" dirty="0" smtClean="0"/>
              <a:t>fragment</a:t>
            </a:r>
          </a:p>
          <a:p>
            <a:pPr lvl="1"/>
            <a:r>
              <a:rPr lang="en-US" dirty="0" smtClean="0"/>
              <a:t>lexer</a:t>
            </a:r>
          </a:p>
          <a:p>
            <a:pPr lvl="1"/>
            <a:r>
              <a:rPr lang="en-US" dirty="0" smtClean="0"/>
              <a:t>parser</a:t>
            </a:r>
          </a:p>
          <a:p>
            <a:pPr lvl="1"/>
            <a:r>
              <a:rPr lang="en-US" dirty="0" smtClean="0"/>
              <a:t>grammar</a:t>
            </a:r>
          </a:p>
          <a:p>
            <a:pPr lvl="1"/>
            <a:r>
              <a:rPr lang="en-US" dirty="0" smtClean="0"/>
              <a:t>returns</a:t>
            </a:r>
          </a:p>
          <a:p>
            <a:pPr lvl="1"/>
            <a:r>
              <a:rPr lang="en-US" dirty="0" smtClean="0"/>
              <a:t>locals</a:t>
            </a:r>
          </a:p>
          <a:p>
            <a:pPr lvl="1"/>
            <a:r>
              <a:rPr lang="en-US" dirty="0" smtClean="0"/>
              <a:t>throws</a:t>
            </a:r>
          </a:p>
          <a:p>
            <a:pPr lvl="1"/>
            <a:r>
              <a:rPr lang="en-US" dirty="0" smtClean="0"/>
              <a:t>catch</a:t>
            </a:r>
          </a:p>
          <a:p>
            <a:pPr lvl="1"/>
            <a:r>
              <a:rPr lang="en-US" dirty="0" smtClean="0"/>
              <a:t>finally</a:t>
            </a:r>
          </a:p>
          <a:p>
            <a:pPr lvl="1"/>
            <a:r>
              <a:rPr lang="en-US" dirty="0" smtClean="0"/>
              <a:t>mode</a:t>
            </a:r>
          </a:p>
          <a:p>
            <a:pPr lvl="1"/>
            <a:r>
              <a:rPr lang="en-US" dirty="0" smtClean="0"/>
              <a:t>options</a:t>
            </a:r>
          </a:p>
          <a:p>
            <a:pPr lvl="1"/>
            <a:r>
              <a:rPr lang="en-US" dirty="0" smtClean="0"/>
              <a:t>tokens</a:t>
            </a:r>
          </a:p>
          <a:p>
            <a:pPr lvl="1"/>
            <a:r>
              <a:rPr lang="en-US" dirty="0" smtClean="0"/>
              <a:t>rule</a:t>
            </a:r>
            <a:endParaRPr lang="en-US" dirty="0"/>
          </a:p>
        </p:txBody>
      </p:sp>
    </p:spTree>
    <p:extLst>
      <p:ext uri="{BB962C8B-B14F-4D97-AF65-F5344CB8AC3E}">
        <p14:creationId xmlns:p14="http://schemas.microsoft.com/office/powerpoint/2010/main" val="3414771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antlr4.bat</a:t>
            </a:r>
            <a:endParaRPr lang="en-US" dirty="0"/>
          </a:p>
        </p:txBody>
      </p:sp>
      <p:sp>
        <p:nvSpPr>
          <p:cNvPr id="4" name="Content Placeholder 3"/>
          <p:cNvSpPr>
            <a:spLocks noGrp="1"/>
          </p:cNvSpPr>
          <p:nvPr>
            <p:ph idx="1"/>
          </p:nvPr>
        </p:nvSpPr>
        <p:spPr>
          <a:xfrm>
            <a:off x="838200" y="1825625"/>
            <a:ext cx="10515600" cy="2880846"/>
          </a:xfrm>
        </p:spPr>
        <p:txBody>
          <a:bodyPr/>
          <a:lstStyle/>
          <a:p>
            <a:r>
              <a:rPr lang="en-US" dirty="0" smtClean="0"/>
              <a:t>We will run things from a DOS command window.</a:t>
            </a:r>
          </a:p>
          <a:p>
            <a:r>
              <a:rPr lang="en-US" dirty="0" smtClean="0"/>
              <a:t>I created a DOS batch file, antlr4.bat</a:t>
            </a:r>
          </a:p>
          <a:p>
            <a:r>
              <a:rPr lang="en-US" dirty="0" smtClean="0"/>
              <a:t>It invokes the ANTLR tool.</a:t>
            </a:r>
          </a:p>
          <a:p>
            <a:r>
              <a:rPr lang="en-US" dirty="0" smtClean="0"/>
              <a:t>When you invoke it, provide it the name of either the lexer</a:t>
            </a:r>
            <a:r>
              <a:rPr lang="en-US" dirty="0"/>
              <a:t> </a:t>
            </a:r>
            <a:r>
              <a:rPr lang="en-US" dirty="0" smtClean="0"/>
              <a:t>or parser.</a:t>
            </a:r>
          </a:p>
          <a:p>
            <a:r>
              <a:rPr lang="en-US" dirty="0" smtClean="0"/>
              <a:t>You </a:t>
            </a:r>
            <a:r>
              <a:rPr lang="en-US" i="1" dirty="0" smtClean="0"/>
              <a:t>must</a:t>
            </a:r>
            <a:r>
              <a:rPr lang="en-US" dirty="0" smtClean="0"/>
              <a:t> run ANTLR on the </a:t>
            </a:r>
            <a:r>
              <a:rPr lang="en-US" u="sng" dirty="0" smtClean="0"/>
              <a:t>lexer</a:t>
            </a:r>
            <a:r>
              <a:rPr lang="en-US" dirty="0" smtClean="0"/>
              <a:t> before the parser.</a:t>
            </a:r>
            <a:endParaRPr lang="en-US" dirty="0"/>
          </a:p>
        </p:txBody>
      </p:sp>
      <p:sp>
        <p:nvSpPr>
          <p:cNvPr id="5" name="TextBox 4"/>
          <p:cNvSpPr txBox="1"/>
          <p:nvPr/>
        </p:nvSpPr>
        <p:spPr>
          <a:xfrm>
            <a:off x="2749203" y="4585447"/>
            <a:ext cx="2926057" cy="954107"/>
          </a:xfrm>
          <a:prstGeom prst="rect">
            <a:avLst/>
          </a:prstGeom>
          <a:solidFill>
            <a:srgbClr val="FFFF00"/>
          </a:solidFill>
        </p:spPr>
        <p:txBody>
          <a:bodyPr wrap="none" rtlCol="0">
            <a:spAutoFit/>
          </a:bodyPr>
          <a:lstStyle/>
          <a:p>
            <a:r>
              <a:rPr lang="en-US" sz="2800" dirty="0" smtClean="0"/>
              <a:t>antlr4 MyLexer.g4</a:t>
            </a:r>
          </a:p>
          <a:p>
            <a:r>
              <a:rPr lang="en-US" sz="2800" dirty="0"/>
              <a:t>antlr4 </a:t>
            </a:r>
            <a:r>
              <a:rPr lang="en-US" sz="2800" dirty="0" smtClean="0"/>
              <a:t>MyParser.g4</a:t>
            </a:r>
            <a:endParaRPr lang="en-US" sz="2800" dirty="0"/>
          </a:p>
        </p:txBody>
      </p:sp>
    </p:spTree>
    <p:extLst>
      <p:ext uri="{BB962C8B-B14F-4D97-AF65-F5344CB8AC3E}">
        <p14:creationId xmlns:p14="http://schemas.microsoft.com/office/powerpoint/2010/main" val="2478745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First run ANTLR on the lexer grammar</a:t>
            </a:r>
            <a:endParaRPr lang="en-US" dirty="0"/>
          </a:p>
        </p:txBody>
      </p:sp>
      <p:sp>
        <p:nvSpPr>
          <p:cNvPr id="7" name="Flowchart: Document 6"/>
          <p:cNvSpPr/>
          <p:nvPr/>
        </p:nvSpPr>
        <p:spPr>
          <a:xfrm>
            <a:off x="838200" y="5288429"/>
            <a:ext cx="1193800" cy="685800"/>
          </a:xfrm>
          <a:prstGeom prst="flowChart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MyLexer.java</a:t>
            </a:r>
            <a:endParaRPr lang="en-US" sz="1200" dirty="0">
              <a:solidFill>
                <a:schemeClr val="tx1"/>
              </a:solidFill>
            </a:endParaRPr>
          </a:p>
        </p:txBody>
      </p:sp>
      <p:sp>
        <p:nvSpPr>
          <p:cNvPr id="11" name="Folded Corner 10"/>
          <p:cNvSpPr/>
          <p:nvPr/>
        </p:nvSpPr>
        <p:spPr>
          <a:xfrm>
            <a:off x="3732306" y="5288429"/>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MyLexer.tokens</a:t>
            </a:r>
            <a:endParaRPr lang="en-US" sz="1200" dirty="0">
              <a:solidFill>
                <a:schemeClr val="tx1"/>
              </a:solidFill>
            </a:endParaRPr>
          </a:p>
        </p:txBody>
      </p:sp>
      <p:sp>
        <p:nvSpPr>
          <p:cNvPr id="12" name="Flowchart: Document 11"/>
          <p:cNvSpPr/>
          <p:nvPr/>
        </p:nvSpPr>
        <p:spPr>
          <a:xfrm>
            <a:off x="2170610" y="2109321"/>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MyLexer.g4</a:t>
            </a:r>
            <a:endParaRPr lang="en-US" sz="1200" dirty="0">
              <a:solidFill>
                <a:schemeClr val="tx1"/>
              </a:solidFill>
            </a:endParaRPr>
          </a:p>
        </p:txBody>
      </p:sp>
      <p:sp>
        <p:nvSpPr>
          <p:cNvPr id="13" name="Rectangle 12"/>
          <p:cNvSpPr/>
          <p:nvPr/>
        </p:nvSpPr>
        <p:spPr>
          <a:xfrm>
            <a:off x="2134752" y="3430214"/>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5" name="Straight Arrow Connector 14"/>
          <p:cNvCxnSpPr>
            <a:stCxn id="12" idx="2"/>
            <a:endCxn id="13" idx="0"/>
          </p:cNvCxnSpPr>
          <p:nvPr/>
        </p:nvCxnSpPr>
        <p:spPr>
          <a:xfrm>
            <a:off x="2862760" y="2749782"/>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p:cNvCxnSpPr>
          <p:nvPr/>
        </p:nvCxnSpPr>
        <p:spPr>
          <a:xfrm flipH="1">
            <a:off x="1435100" y="4103314"/>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1" idx="0"/>
          </p:cNvCxnSpPr>
          <p:nvPr/>
        </p:nvCxnSpPr>
        <p:spPr>
          <a:xfrm>
            <a:off x="2877702" y="4103314"/>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p:cNvSpPr/>
          <p:nvPr/>
        </p:nvSpPr>
        <p:spPr>
          <a:xfrm>
            <a:off x="6598024" y="5288429"/>
            <a:ext cx="1193800" cy="685800"/>
          </a:xfrm>
          <a:prstGeom prst="flowChart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MyLexer.py</a:t>
            </a:r>
            <a:endParaRPr lang="en-US" sz="1200" dirty="0">
              <a:solidFill>
                <a:schemeClr val="tx1"/>
              </a:solidFill>
            </a:endParaRPr>
          </a:p>
        </p:txBody>
      </p:sp>
      <p:sp>
        <p:nvSpPr>
          <p:cNvPr id="14" name="Folded Corner 13"/>
          <p:cNvSpPr/>
          <p:nvPr/>
        </p:nvSpPr>
        <p:spPr>
          <a:xfrm>
            <a:off x="9492130" y="5288429"/>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MyLexer.tokens</a:t>
            </a:r>
            <a:endParaRPr lang="en-US" sz="1200" dirty="0">
              <a:solidFill>
                <a:schemeClr val="tx1"/>
              </a:solidFill>
            </a:endParaRPr>
          </a:p>
        </p:txBody>
      </p:sp>
      <p:sp>
        <p:nvSpPr>
          <p:cNvPr id="16" name="Flowchart: Document 15"/>
          <p:cNvSpPr/>
          <p:nvPr/>
        </p:nvSpPr>
        <p:spPr>
          <a:xfrm>
            <a:off x="7930434" y="2109321"/>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MyLexer.g4</a:t>
            </a:r>
            <a:endParaRPr lang="en-US" sz="1200" dirty="0">
              <a:solidFill>
                <a:schemeClr val="tx1"/>
              </a:solidFill>
            </a:endParaRPr>
          </a:p>
        </p:txBody>
      </p:sp>
      <p:sp>
        <p:nvSpPr>
          <p:cNvPr id="18" name="Rectangle 17"/>
          <p:cNvSpPr/>
          <p:nvPr/>
        </p:nvSpPr>
        <p:spPr>
          <a:xfrm>
            <a:off x="7894576" y="3430214"/>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20" name="Straight Arrow Connector 19"/>
          <p:cNvCxnSpPr>
            <a:stCxn id="16" idx="2"/>
            <a:endCxn id="18" idx="0"/>
          </p:cNvCxnSpPr>
          <p:nvPr/>
        </p:nvCxnSpPr>
        <p:spPr>
          <a:xfrm>
            <a:off x="8622584" y="2749782"/>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2"/>
          </p:cNvCxnSpPr>
          <p:nvPr/>
        </p:nvCxnSpPr>
        <p:spPr>
          <a:xfrm flipH="1">
            <a:off x="7194924" y="4103314"/>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14" idx="0"/>
          </p:cNvCxnSpPr>
          <p:nvPr/>
        </p:nvCxnSpPr>
        <p:spPr>
          <a:xfrm>
            <a:off x="8637526" y="4103314"/>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396897" y="4407082"/>
            <a:ext cx="961610" cy="369332"/>
          </a:xfrm>
          <a:prstGeom prst="rect">
            <a:avLst/>
          </a:prstGeom>
          <a:noFill/>
        </p:spPr>
        <p:txBody>
          <a:bodyPr wrap="none" rtlCol="0">
            <a:spAutoFit/>
          </a:bodyPr>
          <a:lstStyle/>
          <a:p>
            <a:r>
              <a:rPr lang="en-US" dirty="0" smtClean="0"/>
              <a:t>produce</a:t>
            </a:r>
            <a:endParaRPr lang="en-US" dirty="0"/>
          </a:p>
        </p:txBody>
      </p:sp>
      <p:sp>
        <p:nvSpPr>
          <p:cNvPr id="23" name="TextBox 22"/>
          <p:cNvSpPr txBox="1"/>
          <p:nvPr/>
        </p:nvSpPr>
        <p:spPr>
          <a:xfrm>
            <a:off x="8156721" y="4407082"/>
            <a:ext cx="961610" cy="369332"/>
          </a:xfrm>
          <a:prstGeom prst="rect">
            <a:avLst/>
          </a:prstGeom>
          <a:noFill/>
        </p:spPr>
        <p:txBody>
          <a:bodyPr wrap="none" rtlCol="0">
            <a:spAutoFit/>
          </a:bodyPr>
          <a:lstStyle/>
          <a:p>
            <a:r>
              <a:rPr lang="en-US" dirty="0" smtClean="0"/>
              <a:t>produce</a:t>
            </a:r>
            <a:endParaRPr lang="en-US" dirty="0"/>
          </a:p>
        </p:txBody>
      </p:sp>
    </p:spTree>
    <p:extLst>
      <p:ext uri="{BB962C8B-B14F-4D97-AF65-F5344CB8AC3E}">
        <p14:creationId xmlns:p14="http://schemas.microsoft.com/office/powerpoint/2010/main" val="15041362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ocument 6"/>
          <p:cNvSpPr/>
          <p:nvPr/>
        </p:nvSpPr>
        <p:spPr>
          <a:xfrm>
            <a:off x="818030" y="3607547"/>
            <a:ext cx="1193800" cy="685800"/>
          </a:xfrm>
          <a:prstGeom prst="flowChart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MyLexer.java</a:t>
            </a:r>
            <a:endParaRPr lang="en-US" sz="1200" dirty="0">
              <a:solidFill>
                <a:schemeClr val="tx1"/>
              </a:solidFill>
            </a:endParaRPr>
          </a:p>
        </p:txBody>
      </p:sp>
      <p:sp>
        <p:nvSpPr>
          <p:cNvPr id="11" name="Folded Corner 10"/>
          <p:cNvSpPr/>
          <p:nvPr/>
        </p:nvSpPr>
        <p:spPr>
          <a:xfrm>
            <a:off x="3712136" y="3607547"/>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MyLexer.tokens</a:t>
            </a:r>
            <a:endParaRPr lang="en-US" sz="1200" dirty="0">
              <a:solidFill>
                <a:schemeClr val="tx1"/>
              </a:solidFill>
            </a:endParaRPr>
          </a:p>
        </p:txBody>
      </p:sp>
      <p:sp>
        <p:nvSpPr>
          <p:cNvPr id="12" name="Flowchart: Document 11"/>
          <p:cNvSpPr/>
          <p:nvPr/>
        </p:nvSpPr>
        <p:spPr>
          <a:xfrm>
            <a:off x="2150440" y="428439"/>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MyLexer.g4</a:t>
            </a:r>
            <a:endParaRPr lang="en-US" sz="1200" dirty="0">
              <a:solidFill>
                <a:schemeClr val="tx1"/>
              </a:solidFill>
            </a:endParaRPr>
          </a:p>
        </p:txBody>
      </p:sp>
      <p:sp>
        <p:nvSpPr>
          <p:cNvPr id="13" name="Rectangle 12"/>
          <p:cNvSpPr/>
          <p:nvPr/>
        </p:nvSpPr>
        <p:spPr>
          <a:xfrm>
            <a:off x="2114582" y="1749332"/>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5" name="Straight Arrow Connector 14"/>
          <p:cNvCxnSpPr>
            <a:stCxn id="12" idx="2"/>
            <a:endCxn id="13" idx="0"/>
          </p:cNvCxnSpPr>
          <p:nvPr/>
        </p:nvCxnSpPr>
        <p:spPr>
          <a:xfrm>
            <a:off x="2842590" y="1068900"/>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p:cNvCxnSpPr>
          <p:nvPr/>
        </p:nvCxnSpPr>
        <p:spPr>
          <a:xfrm flipH="1">
            <a:off x="1414930" y="2422432"/>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1" idx="0"/>
          </p:cNvCxnSpPr>
          <p:nvPr/>
        </p:nvCxnSpPr>
        <p:spPr>
          <a:xfrm>
            <a:off x="2857532" y="2422432"/>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925189" y="5424673"/>
            <a:ext cx="2003613" cy="923330"/>
          </a:xfrm>
          <a:prstGeom prst="rect">
            <a:avLst/>
          </a:prstGeom>
          <a:noFill/>
        </p:spPr>
        <p:txBody>
          <a:bodyPr wrap="square" rtlCol="0">
            <a:spAutoFit/>
          </a:bodyPr>
          <a:lstStyle/>
          <a:p>
            <a:r>
              <a:rPr lang="en-US" dirty="0" smtClean="0"/>
              <a:t>This is the generated lexer code</a:t>
            </a:r>
            <a:endParaRPr lang="en-US" dirty="0"/>
          </a:p>
        </p:txBody>
      </p:sp>
      <p:sp>
        <p:nvSpPr>
          <p:cNvPr id="14" name="Flowchart: Document 13"/>
          <p:cNvSpPr/>
          <p:nvPr/>
        </p:nvSpPr>
        <p:spPr>
          <a:xfrm>
            <a:off x="6928802" y="3607547"/>
            <a:ext cx="1193800" cy="685800"/>
          </a:xfrm>
          <a:prstGeom prst="flowChart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MyLexer.py</a:t>
            </a:r>
            <a:endParaRPr lang="en-US" sz="1200" dirty="0">
              <a:solidFill>
                <a:schemeClr val="tx1"/>
              </a:solidFill>
            </a:endParaRPr>
          </a:p>
        </p:txBody>
      </p:sp>
      <p:sp>
        <p:nvSpPr>
          <p:cNvPr id="16" name="Folded Corner 15"/>
          <p:cNvSpPr/>
          <p:nvPr/>
        </p:nvSpPr>
        <p:spPr>
          <a:xfrm>
            <a:off x="9822908" y="3607547"/>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MyLexer.tokens</a:t>
            </a:r>
            <a:endParaRPr lang="en-US" sz="1200" dirty="0">
              <a:solidFill>
                <a:schemeClr val="tx1"/>
              </a:solidFill>
            </a:endParaRPr>
          </a:p>
        </p:txBody>
      </p:sp>
      <p:sp>
        <p:nvSpPr>
          <p:cNvPr id="18" name="Flowchart: Document 17"/>
          <p:cNvSpPr/>
          <p:nvPr/>
        </p:nvSpPr>
        <p:spPr>
          <a:xfrm>
            <a:off x="8261212" y="428439"/>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MyLexer.g4</a:t>
            </a:r>
            <a:endParaRPr lang="en-US" sz="1200" dirty="0">
              <a:solidFill>
                <a:schemeClr val="tx1"/>
              </a:solidFill>
            </a:endParaRPr>
          </a:p>
        </p:txBody>
      </p:sp>
      <p:sp>
        <p:nvSpPr>
          <p:cNvPr id="20" name="Rectangle 19"/>
          <p:cNvSpPr/>
          <p:nvPr/>
        </p:nvSpPr>
        <p:spPr>
          <a:xfrm>
            <a:off x="8225354" y="1749332"/>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21" name="Straight Arrow Connector 20"/>
          <p:cNvCxnSpPr>
            <a:stCxn id="18" idx="2"/>
            <a:endCxn id="20" idx="0"/>
          </p:cNvCxnSpPr>
          <p:nvPr/>
        </p:nvCxnSpPr>
        <p:spPr>
          <a:xfrm>
            <a:off x="8953362" y="1068900"/>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2"/>
          </p:cNvCxnSpPr>
          <p:nvPr/>
        </p:nvCxnSpPr>
        <p:spPr>
          <a:xfrm flipH="1">
            <a:off x="7525702" y="2422432"/>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16" idx="0"/>
          </p:cNvCxnSpPr>
          <p:nvPr/>
        </p:nvCxnSpPr>
        <p:spPr>
          <a:xfrm>
            <a:off x="8968304" y="2422432"/>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flipV="1">
            <a:off x="2084699" y="4182035"/>
            <a:ext cx="3145119" cy="1242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228496" y="4293347"/>
            <a:ext cx="1700306" cy="1131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6251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ocument 6"/>
          <p:cNvSpPr/>
          <p:nvPr/>
        </p:nvSpPr>
        <p:spPr>
          <a:xfrm>
            <a:off x="818030" y="3607547"/>
            <a:ext cx="1193800" cy="685800"/>
          </a:xfrm>
          <a:prstGeom prst="flowChart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MyLexer.java</a:t>
            </a:r>
            <a:endParaRPr lang="en-US" sz="1200" dirty="0">
              <a:solidFill>
                <a:schemeClr val="tx1"/>
              </a:solidFill>
            </a:endParaRPr>
          </a:p>
        </p:txBody>
      </p:sp>
      <p:sp>
        <p:nvSpPr>
          <p:cNvPr id="11" name="Folded Corner 10"/>
          <p:cNvSpPr/>
          <p:nvPr/>
        </p:nvSpPr>
        <p:spPr>
          <a:xfrm>
            <a:off x="3712136" y="3607547"/>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MyLexer.tokens</a:t>
            </a:r>
            <a:endParaRPr lang="en-US" sz="1200" dirty="0">
              <a:solidFill>
                <a:schemeClr val="tx1"/>
              </a:solidFill>
            </a:endParaRPr>
          </a:p>
        </p:txBody>
      </p:sp>
      <p:sp>
        <p:nvSpPr>
          <p:cNvPr id="12" name="Flowchart: Document 11"/>
          <p:cNvSpPr/>
          <p:nvPr/>
        </p:nvSpPr>
        <p:spPr>
          <a:xfrm>
            <a:off x="2150440" y="428439"/>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MyLexer.g4</a:t>
            </a:r>
            <a:endParaRPr lang="en-US" sz="1200" dirty="0">
              <a:solidFill>
                <a:schemeClr val="tx1"/>
              </a:solidFill>
            </a:endParaRPr>
          </a:p>
        </p:txBody>
      </p:sp>
      <p:sp>
        <p:nvSpPr>
          <p:cNvPr id="13" name="Rectangle 12"/>
          <p:cNvSpPr/>
          <p:nvPr/>
        </p:nvSpPr>
        <p:spPr>
          <a:xfrm>
            <a:off x="2114582" y="1749332"/>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5" name="Straight Arrow Connector 14"/>
          <p:cNvCxnSpPr>
            <a:stCxn id="12" idx="2"/>
            <a:endCxn id="13" idx="0"/>
          </p:cNvCxnSpPr>
          <p:nvPr/>
        </p:nvCxnSpPr>
        <p:spPr>
          <a:xfrm>
            <a:off x="2842590" y="1068900"/>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p:cNvCxnSpPr>
          <p:nvPr/>
        </p:nvCxnSpPr>
        <p:spPr>
          <a:xfrm flipH="1">
            <a:off x="1414930" y="2422432"/>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1" idx="0"/>
          </p:cNvCxnSpPr>
          <p:nvPr/>
        </p:nvCxnSpPr>
        <p:spPr>
          <a:xfrm>
            <a:off x="2857532" y="2422432"/>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p:cNvSpPr/>
          <p:nvPr/>
        </p:nvSpPr>
        <p:spPr>
          <a:xfrm>
            <a:off x="6928802" y="3607547"/>
            <a:ext cx="1193800" cy="685800"/>
          </a:xfrm>
          <a:prstGeom prst="flowChart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MyLexer.py</a:t>
            </a:r>
            <a:endParaRPr lang="en-US" sz="1200" dirty="0">
              <a:solidFill>
                <a:schemeClr val="tx1"/>
              </a:solidFill>
            </a:endParaRPr>
          </a:p>
        </p:txBody>
      </p:sp>
      <p:sp>
        <p:nvSpPr>
          <p:cNvPr id="16" name="Folded Corner 15"/>
          <p:cNvSpPr/>
          <p:nvPr/>
        </p:nvSpPr>
        <p:spPr>
          <a:xfrm>
            <a:off x="9822908" y="3607547"/>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MyLexer.tokens</a:t>
            </a:r>
            <a:endParaRPr lang="en-US" sz="1200" dirty="0">
              <a:solidFill>
                <a:schemeClr val="tx1"/>
              </a:solidFill>
            </a:endParaRPr>
          </a:p>
        </p:txBody>
      </p:sp>
      <p:sp>
        <p:nvSpPr>
          <p:cNvPr id="18" name="Flowchart: Document 17"/>
          <p:cNvSpPr/>
          <p:nvPr/>
        </p:nvSpPr>
        <p:spPr>
          <a:xfrm>
            <a:off x="8261212" y="428439"/>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MyLexer.g4</a:t>
            </a:r>
            <a:endParaRPr lang="en-US" sz="1200" dirty="0">
              <a:solidFill>
                <a:schemeClr val="tx1"/>
              </a:solidFill>
            </a:endParaRPr>
          </a:p>
        </p:txBody>
      </p:sp>
      <p:sp>
        <p:nvSpPr>
          <p:cNvPr id="20" name="Rectangle 19"/>
          <p:cNvSpPr/>
          <p:nvPr/>
        </p:nvSpPr>
        <p:spPr>
          <a:xfrm>
            <a:off x="8225354" y="1749332"/>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21" name="Straight Arrow Connector 20"/>
          <p:cNvCxnSpPr>
            <a:stCxn id="18" idx="2"/>
            <a:endCxn id="20" idx="0"/>
          </p:cNvCxnSpPr>
          <p:nvPr/>
        </p:nvCxnSpPr>
        <p:spPr>
          <a:xfrm>
            <a:off x="8953362" y="1068900"/>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2"/>
          </p:cNvCxnSpPr>
          <p:nvPr/>
        </p:nvCxnSpPr>
        <p:spPr>
          <a:xfrm flipH="1">
            <a:off x="7525702" y="2422432"/>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16" idx="0"/>
          </p:cNvCxnSpPr>
          <p:nvPr/>
        </p:nvCxnSpPr>
        <p:spPr>
          <a:xfrm>
            <a:off x="8968304" y="2422432"/>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235625" y="5596063"/>
            <a:ext cx="1483659" cy="923330"/>
          </a:xfrm>
          <a:prstGeom prst="rect">
            <a:avLst/>
          </a:prstGeom>
        </p:spPr>
        <p:txBody>
          <a:bodyPr wrap="square">
            <a:spAutoFit/>
          </a:bodyPr>
          <a:lstStyle/>
          <a:p>
            <a:r>
              <a:rPr lang="en-US" dirty="0"/>
              <a:t>GREETING=1</a:t>
            </a:r>
          </a:p>
          <a:p>
            <a:r>
              <a:rPr lang="en-US" dirty="0"/>
              <a:t>ID=2</a:t>
            </a:r>
          </a:p>
          <a:p>
            <a:r>
              <a:rPr lang="en-US" dirty="0"/>
              <a:t>WS=3</a:t>
            </a:r>
          </a:p>
        </p:txBody>
      </p:sp>
      <p:cxnSp>
        <p:nvCxnSpPr>
          <p:cNvPr id="3" name="Straight Connector 2"/>
          <p:cNvCxnSpPr/>
          <p:nvPr/>
        </p:nvCxnSpPr>
        <p:spPr>
          <a:xfrm flipH="1" flipV="1">
            <a:off x="3712136" y="4293347"/>
            <a:ext cx="1626346" cy="130271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flipV="1">
            <a:off x="5097527" y="4267357"/>
            <a:ext cx="277935" cy="132870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6545179" y="4319337"/>
            <a:ext cx="3277729" cy="142373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V="1">
            <a:off x="6582159" y="4319337"/>
            <a:ext cx="4550303" cy="1423737"/>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40157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ocument 6"/>
          <p:cNvSpPr/>
          <p:nvPr/>
        </p:nvSpPr>
        <p:spPr>
          <a:xfrm>
            <a:off x="818030" y="3607547"/>
            <a:ext cx="1193800" cy="685800"/>
          </a:xfrm>
          <a:prstGeom prst="flowChart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MyLexer.java</a:t>
            </a:r>
            <a:endParaRPr lang="en-US" sz="1200" dirty="0">
              <a:solidFill>
                <a:schemeClr val="tx1"/>
              </a:solidFill>
            </a:endParaRPr>
          </a:p>
        </p:txBody>
      </p:sp>
      <p:sp>
        <p:nvSpPr>
          <p:cNvPr id="11" name="Folded Corner 10"/>
          <p:cNvSpPr/>
          <p:nvPr/>
        </p:nvSpPr>
        <p:spPr>
          <a:xfrm>
            <a:off x="3712136" y="3607547"/>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MyLexer.tokens</a:t>
            </a:r>
            <a:endParaRPr lang="en-US" sz="1200" dirty="0">
              <a:solidFill>
                <a:schemeClr val="tx1"/>
              </a:solidFill>
            </a:endParaRPr>
          </a:p>
        </p:txBody>
      </p:sp>
      <p:sp>
        <p:nvSpPr>
          <p:cNvPr id="12" name="Flowchart: Document 11"/>
          <p:cNvSpPr/>
          <p:nvPr/>
        </p:nvSpPr>
        <p:spPr>
          <a:xfrm>
            <a:off x="2150440" y="428439"/>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MyLexer.g4</a:t>
            </a:r>
            <a:endParaRPr lang="en-US" sz="1200" dirty="0">
              <a:solidFill>
                <a:schemeClr val="tx1"/>
              </a:solidFill>
            </a:endParaRPr>
          </a:p>
        </p:txBody>
      </p:sp>
      <p:sp>
        <p:nvSpPr>
          <p:cNvPr id="13" name="Rectangle 12"/>
          <p:cNvSpPr/>
          <p:nvPr/>
        </p:nvSpPr>
        <p:spPr>
          <a:xfrm>
            <a:off x="2114582" y="1749332"/>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5" name="Straight Arrow Connector 14"/>
          <p:cNvCxnSpPr>
            <a:stCxn id="12" idx="2"/>
            <a:endCxn id="13" idx="0"/>
          </p:cNvCxnSpPr>
          <p:nvPr/>
        </p:nvCxnSpPr>
        <p:spPr>
          <a:xfrm>
            <a:off x="2842590" y="1068900"/>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p:cNvCxnSpPr>
          <p:nvPr/>
        </p:nvCxnSpPr>
        <p:spPr>
          <a:xfrm flipH="1">
            <a:off x="1414930" y="2422432"/>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1" idx="0"/>
          </p:cNvCxnSpPr>
          <p:nvPr/>
        </p:nvCxnSpPr>
        <p:spPr>
          <a:xfrm>
            <a:off x="2857532" y="2422432"/>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p:cNvSpPr/>
          <p:nvPr/>
        </p:nvSpPr>
        <p:spPr>
          <a:xfrm>
            <a:off x="6928802" y="3607547"/>
            <a:ext cx="1193800" cy="685800"/>
          </a:xfrm>
          <a:prstGeom prst="flowChart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MyLexer.py</a:t>
            </a:r>
            <a:endParaRPr lang="en-US" sz="1200" dirty="0">
              <a:solidFill>
                <a:schemeClr val="tx1"/>
              </a:solidFill>
            </a:endParaRPr>
          </a:p>
        </p:txBody>
      </p:sp>
      <p:sp>
        <p:nvSpPr>
          <p:cNvPr id="16" name="Folded Corner 15"/>
          <p:cNvSpPr/>
          <p:nvPr/>
        </p:nvSpPr>
        <p:spPr>
          <a:xfrm>
            <a:off x="9822908" y="3607547"/>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MyLexer.tokens</a:t>
            </a:r>
            <a:endParaRPr lang="en-US" sz="1200" dirty="0">
              <a:solidFill>
                <a:schemeClr val="tx1"/>
              </a:solidFill>
            </a:endParaRPr>
          </a:p>
        </p:txBody>
      </p:sp>
      <p:sp>
        <p:nvSpPr>
          <p:cNvPr id="18" name="Flowchart: Document 17"/>
          <p:cNvSpPr/>
          <p:nvPr/>
        </p:nvSpPr>
        <p:spPr>
          <a:xfrm>
            <a:off x="8261212" y="428439"/>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MyLexer.g4</a:t>
            </a:r>
            <a:endParaRPr lang="en-US" sz="1200" dirty="0">
              <a:solidFill>
                <a:schemeClr val="tx1"/>
              </a:solidFill>
            </a:endParaRPr>
          </a:p>
        </p:txBody>
      </p:sp>
      <p:sp>
        <p:nvSpPr>
          <p:cNvPr id="20" name="Rectangle 19"/>
          <p:cNvSpPr/>
          <p:nvPr/>
        </p:nvSpPr>
        <p:spPr>
          <a:xfrm>
            <a:off x="8225354" y="1749332"/>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21" name="Straight Arrow Connector 20"/>
          <p:cNvCxnSpPr>
            <a:stCxn id="18" idx="2"/>
            <a:endCxn id="20" idx="0"/>
          </p:cNvCxnSpPr>
          <p:nvPr/>
        </p:nvCxnSpPr>
        <p:spPr>
          <a:xfrm>
            <a:off x="8953362" y="1068900"/>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2"/>
          </p:cNvCxnSpPr>
          <p:nvPr/>
        </p:nvCxnSpPr>
        <p:spPr>
          <a:xfrm flipH="1">
            <a:off x="7525702" y="2422432"/>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16" idx="0"/>
          </p:cNvCxnSpPr>
          <p:nvPr/>
        </p:nvCxnSpPr>
        <p:spPr>
          <a:xfrm>
            <a:off x="8968304" y="2422432"/>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235625" y="5596063"/>
            <a:ext cx="1483659" cy="923330"/>
          </a:xfrm>
          <a:prstGeom prst="rect">
            <a:avLst/>
          </a:prstGeom>
        </p:spPr>
        <p:txBody>
          <a:bodyPr wrap="square">
            <a:spAutoFit/>
          </a:bodyPr>
          <a:lstStyle/>
          <a:p>
            <a:r>
              <a:rPr lang="en-US" dirty="0"/>
              <a:t>GREETING=1</a:t>
            </a:r>
          </a:p>
          <a:p>
            <a:r>
              <a:rPr lang="en-US" dirty="0"/>
              <a:t>ID=2</a:t>
            </a:r>
          </a:p>
          <a:p>
            <a:r>
              <a:rPr lang="en-US" dirty="0"/>
              <a:t>WS=3</a:t>
            </a:r>
          </a:p>
        </p:txBody>
      </p:sp>
      <p:cxnSp>
        <p:nvCxnSpPr>
          <p:cNvPr id="3" name="Straight Connector 2"/>
          <p:cNvCxnSpPr/>
          <p:nvPr/>
        </p:nvCxnSpPr>
        <p:spPr>
          <a:xfrm flipH="1" flipV="1">
            <a:off x="3712136" y="4293347"/>
            <a:ext cx="1626346" cy="130271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flipV="1">
            <a:off x="5097527" y="4267357"/>
            <a:ext cx="277935" cy="132870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6545179" y="4319337"/>
            <a:ext cx="3277729" cy="142373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V="1">
            <a:off x="6582159" y="4319337"/>
            <a:ext cx="4550303" cy="142373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133749" y="5319064"/>
            <a:ext cx="4894729" cy="1477328"/>
          </a:xfrm>
          <a:prstGeom prst="rect">
            <a:avLst/>
          </a:prstGeom>
          <a:solidFill>
            <a:srgbClr val="FFFF00"/>
          </a:solidFill>
        </p:spPr>
        <p:txBody>
          <a:bodyPr wrap="square" rtlCol="0">
            <a:spAutoFit/>
          </a:bodyPr>
          <a:lstStyle/>
          <a:p>
            <a:r>
              <a:rPr lang="en-US" dirty="0" smtClean="0"/>
              <a:t>Each token generated by the lexer has a value and  a type. ANTLR uses a number for the type. The first token specified in MyLexer.g4 is assigned the number 1, the second </a:t>
            </a:r>
            <a:r>
              <a:rPr lang="en-US" dirty="0"/>
              <a:t>token specified in MyLexer.g4 is assigned the number </a:t>
            </a:r>
            <a:r>
              <a:rPr lang="en-US" dirty="0" smtClean="0"/>
              <a:t>2, etc.</a:t>
            </a:r>
            <a:endParaRPr lang="en-US" dirty="0"/>
          </a:p>
        </p:txBody>
      </p:sp>
    </p:spTree>
    <p:extLst>
      <p:ext uri="{BB962C8B-B14F-4D97-AF65-F5344CB8AC3E}">
        <p14:creationId xmlns:p14="http://schemas.microsoft.com/office/powerpoint/2010/main" val="27123606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ocument 6"/>
          <p:cNvSpPr/>
          <p:nvPr/>
        </p:nvSpPr>
        <p:spPr>
          <a:xfrm>
            <a:off x="737820" y="5709063"/>
            <a:ext cx="1193800" cy="685800"/>
          </a:xfrm>
          <a:prstGeom prst="flowChart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MyLexer.java</a:t>
            </a:r>
            <a:endParaRPr lang="en-US" sz="1200" dirty="0">
              <a:solidFill>
                <a:schemeClr val="tx1"/>
              </a:solidFill>
            </a:endParaRPr>
          </a:p>
        </p:txBody>
      </p:sp>
      <p:sp>
        <p:nvSpPr>
          <p:cNvPr id="11" name="Folded Corner 10"/>
          <p:cNvSpPr/>
          <p:nvPr/>
        </p:nvSpPr>
        <p:spPr>
          <a:xfrm>
            <a:off x="3631926" y="5709063"/>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GREETING=1</a:t>
            </a:r>
          </a:p>
          <a:p>
            <a:r>
              <a:rPr lang="en-US" sz="1200" dirty="0"/>
              <a:t>ID=2</a:t>
            </a:r>
          </a:p>
          <a:p>
            <a:r>
              <a:rPr lang="en-US" sz="1200" dirty="0"/>
              <a:t>WS=3</a:t>
            </a:r>
          </a:p>
        </p:txBody>
      </p:sp>
      <p:sp>
        <p:nvSpPr>
          <p:cNvPr id="13" name="Rectangle 12"/>
          <p:cNvSpPr/>
          <p:nvPr/>
        </p:nvSpPr>
        <p:spPr>
          <a:xfrm>
            <a:off x="2034372" y="3850848"/>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7" name="Straight Arrow Connector 16"/>
          <p:cNvCxnSpPr>
            <a:stCxn id="13" idx="2"/>
          </p:cNvCxnSpPr>
          <p:nvPr/>
        </p:nvCxnSpPr>
        <p:spPr>
          <a:xfrm flipH="1">
            <a:off x="1334720" y="4523948"/>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1" idx="0"/>
          </p:cNvCxnSpPr>
          <p:nvPr/>
        </p:nvCxnSpPr>
        <p:spPr>
          <a:xfrm>
            <a:off x="2777322" y="4523948"/>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p:cNvSpPr/>
          <p:nvPr/>
        </p:nvSpPr>
        <p:spPr>
          <a:xfrm>
            <a:off x="6848592" y="5709063"/>
            <a:ext cx="1193800" cy="685800"/>
          </a:xfrm>
          <a:prstGeom prst="flowChart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MyLexer.py</a:t>
            </a:r>
            <a:endParaRPr lang="en-US" sz="1200" dirty="0">
              <a:solidFill>
                <a:schemeClr val="tx1"/>
              </a:solidFill>
            </a:endParaRPr>
          </a:p>
        </p:txBody>
      </p:sp>
      <p:sp>
        <p:nvSpPr>
          <p:cNvPr id="16" name="Folded Corner 15"/>
          <p:cNvSpPr/>
          <p:nvPr/>
        </p:nvSpPr>
        <p:spPr>
          <a:xfrm>
            <a:off x="9742698" y="5709063"/>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GREETING=1</a:t>
            </a:r>
          </a:p>
          <a:p>
            <a:r>
              <a:rPr lang="en-US" sz="1200" dirty="0"/>
              <a:t>ID=2</a:t>
            </a:r>
          </a:p>
          <a:p>
            <a:r>
              <a:rPr lang="en-US" sz="1200" dirty="0"/>
              <a:t>WS=3</a:t>
            </a:r>
          </a:p>
        </p:txBody>
      </p:sp>
      <p:sp>
        <p:nvSpPr>
          <p:cNvPr id="20" name="Rectangle 19"/>
          <p:cNvSpPr/>
          <p:nvPr/>
        </p:nvSpPr>
        <p:spPr>
          <a:xfrm>
            <a:off x="8145144" y="3850848"/>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22" name="Straight Arrow Connector 21"/>
          <p:cNvCxnSpPr>
            <a:stCxn id="20" idx="2"/>
          </p:cNvCxnSpPr>
          <p:nvPr/>
        </p:nvCxnSpPr>
        <p:spPr>
          <a:xfrm flipH="1">
            <a:off x="7445492" y="4523948"/>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16" idx="0"/>
          </p:cNvCxnSpPr>
          <p:nvPr/>
        </p:nvCxnSpPr>
        <p:spPr>
          <a:xfrm>
            <a:off x="8888094" y="4523948"/>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808854" y="3174497"/>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080" y="1250718"/>
            <a:ext cx="5523877" cy="1477328"/>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a:t>
            </a:r>
            <a:r>
              <a:rPr lang="en-US" dirty="0" smtClean="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p:txBody>
      </p:sp>
      <p:sp>
        <p:nvSpPr>
          <p:cNvPr id="26" name="TextBox 25"/>
          <p:cNvSpPr txBox="1"/>
          <p:nvPr/>
        </p:nvSpPr>
        <p:spPr>
          <a:xfrm>
            <a:off x="2224190" y="2795716"/>
            <a:ext cx="1247649" cy="369332"/>
          </a:xfrm>
          <a:prstGeom prst="rect">
            <a:avLst/>
          </a:prstGeom>
          <a:noFill/>
        </p:spPr>
        <p:txBody>
          <a:bodyPr wrap="none" rtlCol="0">
            <a:spAutoFit/>
          </a:bodyPr>
          <a:lstStyle/>
          <a:p>
            <a:r>
              <a:rPr lang="en-US" dirty="0" smtClean="0"/>
              <a:t>MyLexer.g4</a:t>
            </a:r>
            <a:endParaRPr lang="en-US" dirty="0"/>
          </a:p>
        </p:txBody>
      </p:sp>
      <p:sp>
        <p:nvSpPr>
          <p:cNvPr id="27" name="Oval 26"/>
          <p:cNvSpPr/>
          <p:nvPr/>
        </p:nvSpPr>
        <p:spPr>
          <a:xfrm>
            <a:off x="1526124" y="1876998"/>
            <a:ext cx="242047" cy="2554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28" name="Oval 27"/>
          <p:cNvSpPr/>
          <p:nvPr/>
        </p:nvSpPr>
        <p:spPr>
          <a:xfrm>
            <a:off x="761632" y="2132492"/>
            <a:ext cx="242047" cy="2554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29" name="Oval 28"/>
          <p:cNvSpPr/>
          <p:nvPr/>
        </p:nvSpPr>
        <p:spPr>
          <a:xfrm>
            <a:off x="663270" y="2423546"/>
            <a:ext cx="242047" cy="2554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cxnSp>
        <p:nvCxnSpPr>
          <p:cNvPr id="30" name="Straight Arrow Connector 29"/>
          <p:cNvCxnSpPr/>
          <p:nvPr/>
        </p:nvCxnSpPr>
        <p:spPr>
          <a:xfrm>
            <a:off x="8855175" y="3174497"/>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12402" y="1250718"/>
            <a:ext cx="5564985" cy="1477328"/>
          </a:xfrm>
          <a:prstGeom prst="rect">
            <a:avLst/>
          </a:prstGeom>
          <a:noFill/>
          <a:ln>
            <a:solidFill>
              <a:schemeClr val="tx1"/>
            </a:solidFill>
          </a:ln>
        </p:spPr>
        <p:txBody>
          <a:bodyPr wrap="non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 </a:t>
            </a:r>
            <a:endParaRPr lang="en-US" i="1" dirty="0" smtClean="0">
              <a:latin typeface="Courier New" panose="02070309020205020404" pitchFamily="49" charset="0"/>
              <a:cs typeface="Courier New" panose="02070309020205020404" pitchFamily="49" charset="0"/>
            </a:endParaRPr>
          </a:p>
        </p:txBody>
      </p:sp>
      <p:sp>
        <p:nvSpPr>
          <p:cNvPr id="32" name="TextBox 31"/>
          <p:cNvSpPr txBox="1"/>
          <p:nvPr/>
        </p:nvSpPr>
        <p:spPr>
          <a:xfrm>
            <a:off x="8270511" y="2795716"/>
            <a:ext cx="1247649" cy="369332"/>
          </a:xfrm>
          <a:prstGeom prst="rect">
            <a:avLst/>
          </a:prstGeom>
          <a:noFill/>
        </p:spPr>
        <p:txBody>
          <a:bodyPr wrap="none" rtlCol="0">
            <a:spAutoFit/>
          </a:bodyPr>
          <a:lstStyle/>
          <a:p>
            <a:r>
              <a:rPr lang="en-US" dirty="0" smtClean="0"/>
              <a:t>MyLexer.g4</a:t>
            </a:r>
            <a:endParaRPr lang="en-US" dirty="0"/>
          </a:p>
        </p:txBody>
      </p:sp>
      <p:sp>
        <p:nvSpPr>
          <p:cNvPr id="33" name="Oval 32"/>
          <p:cNvSpPr/>
          <p:nvPr/>
        </p:nvSpPr>
        <p:spPr>
          <a:xfrm>
            <a:off x="7572445" y="1876998"/>
            <a:ext cx="242047" cy="2554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34" name="Oval 33"/>
          <p:cNvSpPr/>
          <p:nvPr/>
        </p:nvSpPr>
        <p:spPr>
          <a:xfrm>
            <a:off x="6807953" y="2132492"/>
            <a:ext cx="242047" cy="2554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35" name="Oval 34"/>
          <p:cNvSpPr/>
          <p:nvPr/>
        </p:nvSpPr>
        <p:spPr>
          <a:xfrm>
            <a:off x="6709591" y="2423546"/>
            <a:ext cx="242047" cy="2554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Tree>
    <p:extLst>
      <p:ext uri="{BB962C8B-B14F-4D97-AF65-F5344CB8AC3E}">
        <p14:creationId xmlns:p14="http://schemas.microsoft.com/office/powerpoint/2010/main" val="225041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source code for examples in ANTLR book</a:t>
            </a:r>
            <a:endParaRPr lang="en-US" dirty="0"/>
          </a:p>
        </p:txBody>
      </p:sp>
      <p:sp>
        <p:nvSpPr>
          <p:cNvPr id="3" name="Rectangle 2"/>
          <p:cNvSpPr/>
          <p:nvPr/>
        </p:nvSpPr>
        <p:spPr>
          <a:xfrm>
            <a:off x="2349234" y="2317234"/>
            <a:ext cx="6447791" cy="461665"/>
          </a:xfrm>
          <a:prstGeom prst="rect">
            <a:avLst/>
          </a:prstGeom>
        </p:spPr>
        <p:txBody>
          <a:bodyPr wrap="none">
            <a:spAutoFit/>
          </a:bodyPr>
          <a:lstStyle/>
          <a:p>
            <a:r>
              <a:rPr lang="en-US" sz="2400" dirty="0"/>
              <a:t>https://pragprog.com/titles/tpantlr2/source_code</a:t>
            </a:r>
          </a:p>
        </p:txBody>
      </p:sp>
    </p:spTree>
    <p:extLst>
      <p:ext uri="{BB962C8B-B14F-4D97-AF65-F5344CB8AC3E}">
        <p14:creationId xmlns:p14="http://schemas.microsoft.com/office/powerpoint/2010/main" val="39995216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Then run ANTLR on the parser grammar</a:t>
            </a:r>
            <a:endParaRPr lang="en-US" dirty="0"/>
          </a:p>
        </p:txBody>
      </p:sp>
      <p:sp>
        <p:nvSpPr>
          <p:cNvPr id="7" name="Flowchart: Document 6"/>
          <p:cNvSpPr/>
          <p:nvPr/>
        </p:nvSpPr>
        <p:spPr>
          <a:xfrm>
            <a:off x="655957" y="5288901"/>
            <a:ext cx="1193800" cy="685800"/>
          </a:xfrm>
          <a:prstGeom prst="flowChart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MyParser.java</a:t>
            </a:r>
            <a:endParaRPr lang="en-US" sz="1200" dirty="0">
              <a:solidFill>
                <a:schemeClr val="tx1"/>
              </a:solidFill>
            </a:endParaRPr>
          </a:p>
        </p:txBody>
      </p:sp>
      <p:sp>
        <p:nvSpPr>
          <p:cNvPr id="11" name="Folded Corner 10"/>
          <p:cNvSpPr/>
          <p:nvPr/>
        </p:nvSpPr>
        <p:spPr>
          <a:xfrm>
            <a:off x="3550063" y="5288901"/>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MyParser.tokens</a:t>
            </a:r>
            <a:endParaRPr lang="en-US" sz="1200" dirty="0">
              <a:solidFill>
                <a:schemeClr val="tx1"/>
              </a:solidFill>
            </a:endParaRPr>
          </a:p>
        </p:txBody>
      </p:sp>
      <p:sp>
        <p:nvSpPr>
          <p:cNvPr id="12" name="Flowchart: Document 11"/>
          <p:cNvSpPr/>
          <p:nvPr/>
        </p:nvSpPr>
        <p:spPr>
          <a:xfrm>
            <a:off x="1988367" y="2109793"/>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MyParser.g4</a:t>
            </a:r>
            <a:endParaRPr lang="en-US" sz="1200" dirty="0">
              <a:solidFill>
                <a:schemeClr val="tx1"/>
              </a:solidFill>
            </a:endParaRPr>
          </a:p>
        </p:txBody>
      </p:sp>
      <p:sp>
        <p:nvSpPr>
          <p:cNvPr id="13" name="Rectangle 12"/>
          <p:cNvSpPr/>
          <p:nvPr/>
        </p:nvSpPr>
        <p:spPr>
          <a:xfrm>
            <a:off x="1952509" y="3430686"/>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5" name="Straight Arrow Connector 14"/>
          <p:cNvCxnSpPr>
            <a:stCxn id="12" idx="2"/>
            <a:endCxn id="13" idx="0"/>
          </p:cNvCxnSpPr>
          <p:nvPr/>
        </p:nvCxnSpPr>
        <p:spPr>
          <a:xfrm>
            <a:off x="2680517" y="2750254"/>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p:cNvCxnSpPr>
          <p:nvPr/>
        </p:nvCxnSpPr>
        <p:spPr>
          <a:xfrm flipH="1">
            <a:off x="1252857" y="4103786"/>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1" idx="0"/>
          </p:cNvCxnSpPr>
          <p:nvPr/>
        </p:nvCxnSpPr>
        <p:spPr>
          <a:xfrm>
            <a:off x="2695459" y="4103786"/>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p:cNvSpPr/>
          <p:nvPr/>
        </p:nvSpPr>
        <p:spPr>
          <a:xfrm>
            <a:off x="6054125" y="5288901"/>
            <a:ext cx="1193800" cy="685800"/>
          </a:xfrm>
          <a:prstGeom prst="flowChart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MyParser.py</a:t>
            </a:r>
            <a:endParaRPr lang="en-US" sz="1200" dirty="0">
              <a:solidFill>
                <a:schemeClr val="tx1"/>
              </a:solidFill>
            </a:endParaRPr>
          </a:p>
        </p:txBody>
      </p:sp>
      <p:sp>
        <p:nvSpPr>
          <p:cNvPr id="14" name="Folded Corner 13"/>
          <p:cNvSpPr/>
          <p:nvPr/>
        </p:nvSpPr>
        <p:spPr>
          <a:xfrm>
            <a:off x="8948231" y="5288901"/>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MyParser.tokens</a:t>
            </a:r>
            <a:endParaRPr lang="en-US" sz="1200" dirty="0">
              <a:solidFill>
                <a:schemeClr val="tx1"/>
              </a:solidFill>
            </a:endParaRPr>
          </a:p>
        </p:txBody>
      </p:sp>
      <p:sp>
        <p:nvSpPr>
          <p:cNvPr id="16" name="Flowchart: Document 15"/>
          <p:cNvSpPr/>
          <p:nvPr/>
        </p:nvSpPr>
        <p:spPr>
          <a:xfrm>
            <a:off x="7386535" y="2109793"/>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MyParser.g4</a:t>
            </a:r>
            <a:endParaRPr lang="en-US" sz="1200" dirty="0">
              <a:solidFill>
                <a:schemeClr val="tx1"/>
              </a:solidFill>
            </a:endParaRPr>
          </a:p>
        </p:txBody>
      </p:sp>
      <p:sp>
        <p:nvSpPr>
          <p:cNvPr id="18" name="Rectangle 17"/>
          <p:cNvSpPr/>
          <p:nvPr/>
        </p:nvSpPr>
        <p:spPr>
          <a:xfrm>
            <a:off x="7350677" y="3430686"/>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20" name="Straight Arrow Connector 19"/>
          <p:cNvCxnSpPr>
            <a:stCxn id="16" idx="2"/>
            <a:endCxn id="18" idx="0"/>
          </p:cNvCxnSpPr>
          <p:nvPr/>
        </p:nvCxnSpPr>
        <p:spPr>
          <a:xfrm>
            <a:off x="8078685" y="2750254"/>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2"/>
          </p:cNvCxnSpPr>
          <p:nvPr/>
        </p:nvCxnSpPr>
        <p:spPr>
          <a:xfrm flipH="1">
            <a:off x="6651025" y="4103786"/>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14" idx="0"/>
          </p:cNvCxnSpPr>
          <p:nvPr/>
        </p:nvCxnSpPr>
        <p:spPr>
          <a:xfrm>
            <a:off x="8093627" y="4103786"/>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14654" y="4369547"/>
            <a:ext cx="961610" cy="369332"/>
          </a:xfrm>
          <a:prstGeom prst="rect">
            <a:avLst/>
          </a:prstGeom>
          <a:noFill/>
        </p:spPr>
        <p:txBody>
          <a:bodyPr wrap="none" rtlCol="0">
            <a:spAutoFit/>
          </a:bodyPr>
          <a:lstStyle/>
          <a:p>
            <a:r>
              <a:rPr lang="en-US" dirty="0" smtClean="0"/>
              <a:t>produce</a:t>
            </a:r>
            <a:endParaRPr lang="en-US" dirty="0"/>
          </a:p>
        </p:txBody>
      </p:sp>
      <p:sp>
        <p:nvSpPr>
          <p:cNvPr id="24" name="TextBox 23"/>
          <p:cNvSpPr txBox="1"/>
          <p:nvPr/>
        </p:nvSpPr>
        <p:spPr>
          <a:xfrm>
            <a:off x="7612822" y="4371931"/>
            <a:ext cx="961610" cy="369332"/>
          </a:xfrm>
          <a:prstGeom prst="rect">
            <a:avLst/>
          </a:prstGeom>
          <a:noFill/>
        </p:spPr>
        <p:txBody>
          <a:bodyPr wrap="none" rtlCol="0">
            <a:spAutoFit/>
          </a:bodyPr>
          <a:lstStyle/>
          <a:p>
            <a:r>
              <a:rPr lang="en-US" dirty="0" smtClean="0"/>
              <a:t>produce</a:t>
            </a:r>
            <a:endParaRPr lang="en-US" dirty="0"/>
          </a:p>
        </p:txBody>
      </p:sp>
    </p:spTree>
    <p:extLst>
      <p:ext uri="{BB962C8B-B14F-4D97-AF65-F5344CB8AC3E}">
        <p14:creationId xmlns:p14="http://schemas.microsoft.com/office/powerpoint/2010/main" val="11408103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77520" y="5286444"/>
            <a:ext cx="2003613" cy="923330"/>
          </a:xfrm>
          <a:prstGeom prst="rect">
            <a:avLst/>
          </a:prstGeom>
          <a:noFill/>
        </p:spPr>
        <p:txBody>
          <a:bodyPr wrap="square" rtlCol="0">
            <a:spAutoFit/>
          </a:bodyPr>
          <a:lstStyle/>
          <a:p>
            <a:r>
              <a:rPr lang="en-US" dirty="0" smtClean="0"/>
              <a:t>This is the generated parser code</a:t>
            </a:r>
            <a:endParaRPr lang="en-US" dirty="0"/>
          </a:p>
        </p:txBody>
      </p:sp>
      <p:sp>
        <p:nvSpPr>
          <p:cNvPr id="14" name="Flowchart: Document 13"/>
          <p:cNvSpPr/>
          <p:nvPr/>
        </p:nvSpPr>
        <p:spPr>
          <a:xfrm>
            <a:off x="778435" y="3572395"/>
            <a:ext cx="1193800" cy="685800"/>
          </a:xfrm>
          <a:prstGeom prst="flowChart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MyParser.java</a:t>
            </a:r>
            <a:endParaRPr lang="en-US" sz="1200" dirty="0">
              <a:solidFill>
                <a:schemeClr val="tx1"/>
              </a:solidFill>
            </a:endParaRPr>
          </a:p>
        </p:txBody>
      </p:sp>
      <p:sp>
        <p:nvSpPr>
          <p:cNvPr id="16" name="Folded Corner 15"/>
          <p:cNvSpPr/>
          <p:nvPr/>
        </p:nvSpPr>
        <p:spPr>
          <a:xfrm>
            <a:off x="3672541" y="3572395"/>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MyParser.tokens</a:t>
            </a:r>
            <a:endParaRPr lang="en-US" sz="1200" dirty="0">
              <a:solidFill>
                <a:schemeClr val="tx1"/>
              </a:solidFill>
            </a:endParaRPr>
          </a:p>
        </p:txBody>
      </p:sp>
      <p:sp>
        <p:nvSpPr>
          <p:cNvPr id="18" name="Flowchart: Document 17"/>
          <p:cNvSpPr/>
          <p:nvPr/>
        </p:nvSpPr>
        <p:spPr>
          <a:xfrm>
            <a:off x="2110845" y="393287"/>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MyParser.g4</a:t>
            </a:r>
            <a:endParaRPr lang="en-US" sz="1200" dirty="0">
              <a:solidFill>
                <a:schemeClr val="tx1"/>
              </a:solidFill>
            </a:endParaRPr>
          </a:p>
        </p:txBody>
      </p:sp>
      <p:sp>
        <p:nvSpPr>
          <p:cNvPr id="20" name="Rectangle 19"/>
          <p:cNvSpPr/>
          <p:nvPr/>
        </p:nvSpPr>
        <p:spPr>
          <a:xfrm>
            <a:off x="2074987" y="1714180"/>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21" name="Straight Arrow Connector 20"/>
          <p:cNvCxnSpPr>
            <a:stCxn id="18" idx="2"/>
            <a:endCxn id="20" idx="0"/>
          </p:cNvCxnSpPr>
          <p:nvPr/>
        </p:nvCxnSpPr>
        <p:spPr>
          <a:xfrm>
            <a:off x="2802995" y="1033748"/>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2"/>
          </p:cNvCxnSpPr>
          <p:nvPr/>
        </p:nvCxnSpPr>
        <p:spPr>
          <a:xfrm flipH="1">
            <a:off x="1375335" y="2387280"/>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16" idx="0"/>
          </p:cNvCxnSpPr>
          <p:nvPr/>
        </p:nvCxnSpPr>
        <p:spPr>
          <a:xfrm>
            <a:off x="2817937" y="2387280"/>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p:cNvSpPr/>
          <p:nvPr/>
        </p:nvSpPr>
        <p:spPr>
          <a:xfrm>
            <a:off x="6369108" y="3572395"/>
            <a:ext cx="1193800" cy="685800"/>
          </a:xfrm>
          <a:prstGeom prst="flowChart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MyParser.py</a:t>
            </a:r>
            <a:endParaRPr lang="en-US" sz="1200" dirty="0">
              <a:solidFill>
                <a:schemeClr val="tx1"/>
              </a:solidFill>
            </a:endParaRPr>
          </a:p>
        </p:txBody>
      </p:sp>
      <p:sp>
        <p:nvSpPr>
          <p:cNvPr id="12" name="Folded Corner 11"/>
          <p:cNvSpPr/>
          <p:nvPr/>
        </p:nvSpPr>
        <p:spPr>
          <a:xfrm>
            <a:off x="9263214" y="3572395"/>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MyParser.tokens</a:t>
            </a:r>
            <a:endParaRPr lang="en-US" sz="1200" dirty="0">
              <a:solidFill>
                <a:schemeClr val="tx1"/>
              </a:solidFill>
            </a:endParaRPr>
          </a:p>
        </p:txBody>
      </p:sp>
      <p:sp>
        <p:nvSpPr>
          <p:cNvPr id="13" name="Flowchart: Document 12"/>
          <p:cNvSpPr/>
          <p:nvPr/>
        </p:nvSpPr>
        <p:spPr>
          <a:xfrm>
            <a:off x="7701518" y="393287"/>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MyParser.g4</a:t>
            </a:r>
            <a:endParaRPr lang="en-US" sz="1200" dirty="0">
              <a:solidFill>
                <a:schemeClr val="tx1"/>
              </a:solidFill>
            </a:endParaRPr>
          </a:p>
        </p:txBody>
      </p:sp>
      <p:sp>
        <p:nvSpPr>
          <p:cNvPr id="15" name="Rectangle 14"/>
          <p:cNvSpPr/>
          <p:nvPr/>
        </p:nvSpPr>
        <p:spPr>
          <a:xfrm>
            <a:off x="7665660" y="1714180"/>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7" name="Straight Arrow Connector 16"/>
          <p:cNvCxnSpPr>
            <a:stCxn id="13" idx="2"/>
            <a:endCxn id="15" idx="0"/>
          </p:cNvCxnSpPr>
          <p:nvPr/>
        </p:nvCxnSpPr>
        <p:spPr>
          <a:xfrm>
            <a:off x="8393668" y="1033748"/>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2"/>
          </p:cNvCxnSpPr>
          <p:nvPr/>
        </p:nvCxnSpPr>
        <p:spPr>
          <a:xfrm flipH="1">
            <a:off x="6966008" y="2387280"/>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2"/>
            <a:endCxn id="12" idx="0"/>
          </p:cNvCxnSpPr>
          <p:nvPr/>
        </p:nvCxnSpPr>
        <p:spPr>
          <a:xfrm>
            <a:off x="8408610" y="2387280"/>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flipV="1">
            <a:off x="2074987" y="4122822"/>
            <a:ext cx="2941514" cy="1163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016501" y="4258195"/>
            <a:ext cx="1352607" cy="1028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6918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Document 13"/>
          <p:cNvSpPr/>
          <p:nvPr/>
        </p:nvSpPr>
        <p:spPr>
          <a:xfrm>
            <a:off x="778435" y="3572395"/>
            <a:ext cx="1193800" cy="685800"/>
          </a:xfrm>
          <a:prstGeom prst="flowChart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MyParser.java</a:t>
            </a:r>
            <a:endParaRPr lang="en-US" sz="1200" dirty="0">
              <a:solidFill>
                <a:schemeClr val="tx1"/>
              </a:solidFill>
            </a:endParaRPr>
          </a:p>
        </p:txBody>
      </p:sp>
      <p:sp>
        <p:nvSpPr>
          <p:cNvPr id="16" name="Folded Corner 15"/>
          <p:cNvSpPr/>
          <p:nvPr/>
        </p:nvSpPr>
        <p:spPr>
          <a:xfrm>
            <a:off x="3672541" y="3572395"/>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MyParser.tokens</a:t>
            </a:r>
            <a:endParaRPr lang="en-US" sz="1200" dirty="0">
              <a:solidFill>
                <a:schemeClr val="tx1"/>
              </a:solidFill>
            </a:endParaRPr>
          </a:p>
        </p:txBody>
      </p:sp>
      <p:sp>
        <p:nvSpPr>
          <p:cNvPr id="18" name="Flowchart: Document 17"/>
          <p:cNvSpPr/>
          <p:nvPr/>
        </p:nvSpPr>
        <p:spPr>
          <a:xfrm>
            <a:off x="2110845" y="393287"/>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MyParser.g4</a:t>
            </a:r>
            <a:endParaRPr lang="en-US" sz="1200" dirty="0">
              <a:solidFill>
                <a:schemeClr val="tx1"/>
              </a:solidFill>
            </a:endParaRPr>
          </a:p>
        </p:txBody>
      </p:sp>
      <p:sp>
        <p:nvSpPr>
          <p:cNvPr id="20" name="Rectangle 19"/>
          <p:cNvSpPr/>
          <p:nvPr/>
        </p:nvSpPr>
        <p:spPr>
          <a:xfrm>
            <a:off x="2074987" y="1714180"/>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21" name="Straight Arrow Connector 20"/>
          <p:cNvCxnSpPr>
            <a:stCxn id="18" idx="2"/>
            <a:endCxn id="20" idx="0"/>
          </p:cNvCxnSpPr>
          <p:nvPr/>
        </p:nvCxnSpPr>
        <p:spPr>
          <a:xfrm>
            <a:off x="2802995" y="1033748"/>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2"/>
          </p:cNvCxnSpPr>
          <p:nvPr/>
        </p:nvCxnSpPr>
        <p:spPr>
          <a:xfrm flipH="1">
            <a:off x="1375335" y="2387280"/>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16" idx="0"/>
          </p:cNvCxnSpPr>
          <p:nvPr/>
        </p:nvCxnSpPr>
        <p:spPr>
          <a:xfrm>
            <a:off x="2817937" y="2387280"/>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p:cNvSpPr/>
          <p:nvPr/>
        </p:nvSpPr>
        <p:spPr>
          <a:xfrm>
            <a:off x="6369108" y="3572395"/>
            <a:ext cx="1193800" cy="685800"/>
          </a:xfrm>
          <a:prstGeom prst="flowChartDocumen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MyParser.py</a:t>
            </a:r>
            <a:endParaRPr lang="en-US" sz="1200" dirty="0">
              <a:solidFill>
                <a:schemeClr val="tx1"/>
              </a:solidFill>
            </a:endParaRPr>
          </a:p>
        </p:txBody>
      </p:sp>
      <p:sp>
        <p:nvSpPr>
          <p:cNvPr id="12" name="Folded Corner 11"/>
          <p:cNvSpPr/>
          <p:nvPr/>
        </p:nvSpPr>
        <p:spPr>
          <a:xfrm>
            <a:off x="9263214" y="3572395"/>
            <a:ext cx="1343960" cy="685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MyParser.tokens</a:t>
            </a:r>
            <a:endParaRPr lang="en-US" sz="1200" dirty="0">
              <a:solidFill>
                <a:schemeClr val="tx1"/>
              </a:solidFill>
            </a:endParaRPr>
          </a:p>
        </p:txBody>
      </p:sp>
      <p:sp>
        <p:nvSpPr>
          <p:cNvPr id="13" name="Flowchart: Document 12"/>
          <p:cNvSpPr/>
          <p:nvPr/>
        </p:nvSpPr>
        <p:spPr>
          <a:xfrm>
            <a:off x="7701518" y="393287"/>
            <a:ext cx="138430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MyParser.g4</a:t>
            </a:r>
            <a:endParaRPr lang="en-US" sz="1200" dirty="0">
              <a:solidFill>
                <a:schemeClr val="tx1"/>
              </a:solidFill>
            </a:endParaRPr>
          </a:p>
        </p:txBody>
      </p:sp>
      <p:sp>
        <p:nvSpPr>
          <p:cNvPr id="15" name="Rectangle 14"/>
          <p:cNvSpPr/>
          <p:nvPr/>
        </p:nvSpPr>
        <p:spPr>
          <a:xfrm>
            <a:off x="7665660" y="1714180"/>
            <a:ext cx="1485900" cy="673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a:t>
            </a:r>
            <a:endParaRPr lang="en-US" dirty="0">
              <a:solidFill>
                <a:schemeClr val="tx1"/>
              </a:solidFill>
            </a:endParaRPr>
          </a:p>
        </p:txBody>
      </p:sp>
      <p:cxnSp>
        <p:nvCxnSpPr>
          <p:cNvPr id="17" name="Straight Arrow Connector 16"/>
          <p:cNvCxnSpPr>
            <a:stCxn id="13" idx="2"/>
            <a:endCxn id="15" idx="0"/>
          </p:cNvCxnSpPr>
          <p:nvPr/>
        </p:nvCxnSpPr>
        <p:spPr>
          <a:xfrm>
            <a:off x="8393668" y="1033748"/>
            <a:ext cx="0" cy="68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2"/>
          </p:cNvCxnSpPr>
          <p:nvPr/>
        </p:nvCxnSpPr>
        <p:spPr>
          <a:xfrm flipH="1">
            <a:off x="6966008" y="2387280"/>
            <a:ext cx="1442602"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2"/>
            <a:endCxn id="12" idx="0"/>
          </p:cNvCxnSpPr>
          <p:nvPr/>
        </p:nvCxnSpPr>
        <p:spPr>
          <a:xfrm>
            <a:off x="8408610" y="2387280"/>
            <a:ext cx="1526584" cy="118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019048" y="5510579"/>
            <a:ext cx="1483659" cy="923330"/>
          </a:xfrm>
          <a:prstGeom prst="rect">
            <a:avLst/>
          </a:prstGeom>
        </p:spPr>
        <p:txBody>
          <a:bodyPr wrap="square">
            <a:spAutoFit/>
          </a:bodyPr>
          <a:lstStyle/>
          <a:p>
            <a:r>
              <a:rPr lang="en-US" dirty="0"/>
              <a:t>GREETING=1</a:t>
            </a:r>
          </a:p>
          <a:p>
            <a:r>
              <a:rPr lang="en-US" dirty="0"/>
              <a:t>ID=2</a:t>
            </a:r>
          </a:p>
          <a:p>
            <a:r>
              <a:rPr lang="en-US" dirty="0"/>
              <a:t>WS=3</a:t>
            </a:r>
          </a:p>
        </p:txBody>
      </p:sp>
      <p:cxnSp>
        <p:nvCxnSpPr>
          <p:cNvPr id="6" name="Straight Connector 5"/>
          <p:cNvCxnSpPr/>
          <p:nvPr/>
        </p:nvCxnSpPr>
        <p:spPr>
          <a:xfrm flipH="1" flipV="1">
            <a:off x="3672541" y="4258195"/>
            <a:ext cx="1476975" cy="125238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flipV="1">
            <a:off x="5016501" y="4245495"/>
            <a:ext cx="186818" cy="126508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6360461" y="4258195"/>
            <a:ext cx="2902753" cy="138862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6369108" y="4258195"/>
            <a:ext cx="4238066" cy="1388626"/>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61205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analysis (tokenizing)</a:t>
            </a:r>
            <a:endParaRPr lang="en-US" dirty="0"/>
          </a:p>
        </p:txBody>
      </p:sp>
      <p:sp>
        <p:nvSpPr>
          <p:cNvPr id="3" name="Content Placeholder 2"/>
          <p:cNvSpPr>
            <a:spLocks noGrp="1"/>
          </p:cNvSpPr>
          <p:nvPr>
            <p:ph idx="1"/>
          </p:nvPr>
        </p:nvSpPr>
        <p:spPr/>
        <p:txBody>
          <a:bodyPr/>
          <a:lstStyle/>
          <a:p>
            <a:pPr marL="0" indent="0">
              <a:buNone/>
            </a:pPr>
            <a:r>
              <a:rPr lang="en-US" dirty="0" smtClean="0"/>
              <a:t>Consider how our brains read English text. We don’t read a sentence character by character. Instead, we perceive a sentence as a stream of words. The process of grouping characters into words (tokens) is called </a:t>
            </a:r>
            <a:r>
              <a:rPr lang="en-US" i="1" dirty="0" smtClean="0"/>
              <a:t>lexical analysis</a:t>
            </a:r>
            <a:r>
              <a:rPr lang="en-US" dirty="0" smtClean="0"/>
              <a:t> or simply </a:t>
            </a:r>
            <a:r>
              <a:rPr lang="en-US" i="1" dirty="0" smtClean="0"/>
              <a:t>tokenizing</a:t>
            </a:r>
            <a:r>
              <a:rPr lang="en-US" dirty="0" smtClean="0"/>
              <a:t>. We call a program that tokenizes the input a </a:t>
            </a:r>
            <a:r>
              <a:rPr lang="en-US" i="1" dirty="0" smtClean="0"/>
              <a:t>lexer</a:t>
            </a:r>
            <a:r>
              <a:rPr lang="en-US" dirty="0" smtClean="0"/>
              <a:t>.</a:t>
            </a:r>
            <a:endParaRPr lang="en-US" dirty="0"/>
          </a:p>
        </p:txBody>
      </p:sp>
    </p:spTree>
    <p:extLst>
      <p:ext uri="{BB962C8B-B14F-4D97-AF65-F5344CB8AC3E}">
        <p14:creationId xmlns:p14="http://schemas.microsoft.com/office/powerpoint/2010/main" val="22759121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type</a:t>
            </a:r>
            <a:endParaRPr lang="en-US" dirty="0"/>
          </a:p>
        </p:txBody>
      </p:sp>
      <p:sp>
        <p:nvSpPr>
          <p:cNvPr id="3" name="Content Placeholder 2"/>
          <p:cNvSpPr>
            <a:spLocks noGrp="1"/>
          </p:cNvSpPr>
          <p:nvPr>
            <p:ph idx="1"/>
          </p:nvPr>
        </p:nvSpPr>
        <p:spPr>
          <a:xfrm>
            <a:off x="838200" y="1825625"/>
            <a:ext cx="10515600" cy="1692275"/>
          </a:xfrm>
        </p:spPr>
        <p:txBody>
          <a:bodyPr>
            <a:normAutofit/>
          </a:bodyPr>
          <a:lstStyle/>
          <a:p>
            <a:pPr marL="0" indent="0">
              <a:buNone/>
            </a:pPr>
            <a:r>
              <a:rPr lang="en-US" dirty="0" smtClean="0"/>
              <a:t>A lexer groups related tokens into token classes, or token types such as GREETING ('Hello' or 'Greetings'), ID (identifier), WS (whitespace), etc.</a:t>
            </a:r>
            <a:endParaRPr lang="en-US" dirty="0"/>
          </a:p>
        </p:txBody>
      </p:sp>
      <p:sp>
        <p:nvSpPr>
          <p:cNvPr id="4" name="TextBox 3"/>
          <p:cNvSpPr txBox="1"/>
          <p:nvPr/>
        </p:nvSpPr>
        <p:spPr>
          <a:xfrm>
            <a:off x="4419600" y="3517900"/>
            <a:ext cx="732188" cy="369332"/>
          </a:xfrm>
          <a:prstGeom prst="rect">
            <a:avLst/>
          </a:prstGeom>
          <a:noFill/>
        </p:spPr>
        <p:txBody>
          <a:bodyPr wrap="none" rtlCol="0">
            <a:spAutoFit/>
          </a:bodyPr>
          <a:lstStyle/>
          <a:p>
            <a:r>
              <a:rPr lang="en-US" dirty="0" smtClean="0"/>
              <a:t>Token</a:t>
            </a:r>
            <a:endParaRPr lang="en-US" dirty="0"/>
          </a:p>
        </p:txBody>
      </p:sp>
      <p:sp>
        <p:nvSpPr>
          <p:cNvPr id="5" name="TextBox 4"/>
          <p:cNvSpPr txBox="1"/>
          <p:nvPr/>
        </p:nvSpPr>
        <p:spPr>
          <a:xfrm>
            <a:off x="3568700" y="4648200"/>
            <a:ext cx="2394758" cy="369332"/>
          </a:xfrm>
          <a:prstGeom prst="rect">
            <a:avLst/>
          </a:prstGeom>
          <a:noFill/>
        </p:spPr>
        <p:txBody>
          <a:bodyPr wrap="none" rtlCol="0">
            <a:spAutoFit/>
          </a:bodyPr>
          <a:lstStyle/>
          <a:p>
            <a:r>
              <a:rPr lang="en-US" dirty="0" smtClean="0"/>
              <a:t>type		text</a:t>
            </a:r>
            <a:endParaRPr lang="en-US" dirty="0"/>
          </a:p>
        </p:txBody>
      </p:sp>
      <p:cxnSp>
        <p:nvCxnSpPr>
          <p:cNvPr id="7" name="Straight Connector 6"/>
          <p:cNvCxnSpPr>
            <a:stCxn id="4" idx="2"/>
          </p:cNvCxnSpPr>
          <p:nvPr/>
        </p:nvCxnSpPr>
        <p:spPr>
          <a:xfrm flipH="1">
            <a:off x="3873500" y="3887232"/>
            <a:ext cx="912194" cy="76096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a:stCxn id="4" idx="2"/>
          </p:cNvCxnSpPr>
          <p:nvPr/>
        </p:nvCxnSpPr>
        <p:spPr>
          <a:xfrm>
            <a:off x="4785694" y="3887232"/>
            <a:ext cx="891206" cy="76096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9443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a:t>
            </a:r>
            <a:endParaRPr lang="en-US" dirty="0"/>
          </a:p>
        </p:txBody>
      </p:sp>
      <p:sp>
        <p:nvSpPr>
          <p:cNvPr id="3" name="Content Placeholder 2"/>
          <p:cNvSpPr>
            <a:spLocks noGrp="1"/>
          </p:cNvSpPr>
          <p:nvPr>
            <p:ph idx="1"/>
          </p:nvPr>
        </p:nvSpPr>
        <p:spPr/>
        <p:txBody>
          <a:bodyPr/>
          <a:lstStyle/>
          <a:p>
            <a:pPr marL="0" indent="0">
              <a:buNone/>
            </a:pPr>
            <a:r>
              <a:rPr lang="en-US" dirty="0" smtClean="0"/>
              <a:t>The parser receives the tokens and determines if they conform to the grammar. ANTLR builds a </a:t>
            </a:r>
            <a:r>
              <a:rPr lang="en-US" i="1" dirty="0" smtClean="0"/>
              <a:t>parse tree</a:t>
            </a:r>
            <a:r>
              <a:rPr lang="en-US" dirty="0" smtClean="0"/>
              <a:t> that records how the parser structured the input per the grammar rules. </a:t>
            </a:r>
            <a:endParaRPr lang="en-US" dirty="0"/>
          </a:p>
        </p:txBody>
      </p:sp>
    </p:spTree>
    <p:extLst>
      <p:ext uri="{BB962C8B-B14F-4D97-AF65-F5344CB8AC3E}">
        <p14:creationId xmlns:p14="http://schemas.microsoft.com/office/powerpoint/2010/main" val="14947189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compile</a:t>
            </a:r>
            <a:endParaRPr lang="en-US" dirty="0"/>
          </a:p>
        </p:txBody>
      </p:sp>
      <p:sp>
        <p:nvSpPr>
          <p:cNvPr id="3" name="Flowchart: Document 2"/>
          <p:cNvSpPr/>
          <p:nvPr/>
        </p:nvSpPr>
        <p:spPr>
          <a:xfrm>
            <a:off x="4133319" y="2278883"/>
            <a:ext cx="1193800" cy="685800"/>
          </a:xfrm>
          <a:prstGeom prst="flowChart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MyParser.java</a:t>
            </a:r>
            <a:endParaRPr lang="en-US" sz="1200" dirty="0">
              <a:solidFill>
                <a:schemeClr val="tx1"/>
              </a:solidFill>
            </a:endParaRPr>
          </a:p>
        </p:txBody>
      </p:sp>
      <p:sp>
        <p:nvSpPr>
          <p:cNvPr id="4" name="Flowchart: Document 3"/>
          <p:cNvSpPr/>
          <p:nvPr/>
        </p:nvSpPr>
        <p:spPr>
          <a:xfrm>
            <a:off x="2143154" y="2278883"/>
            <a:ext cx="1193800" cy="685800"/>
          </a:xfrm>
          <a:prstGeom prst="flowChart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MyLexer.java</a:t>
            </a:r>
            <a:endParaRPr lang="en-US" sz="1200" dirty="0">
              <a:solidFill>
                <a:schemeClr val="tx1"/>
              </a:solidFill>
            </a:endParaRPr>
          </a:p>
        </p:txBody>
      </p:sp>
      <p:sp>
        <p:nvSpPr>
          <p:cNvPr id="5" name="TextBox 4"/>
          <p:cNvSpPr txBox="1"/>
          <p:nvPr/>
        </p:nvSpPr>
        <p:spPr>
          <a:xfrm>
            <a:off x="3478203" y="3835007"/>
            <a:ext cx="655116" cy="369332"/>
          </a:xfrm>
          <a:prstGeom prst="rect">
            <a:avLst/>
          </a:prstGeom>
          <a:noFill/>
        </p:spPr>
        <p:txBody>
          <a:bodyPr wrap="none" rtlCol="0">
            <a:spAutoFit/>
          </a:bodyPr>
          <a:lstStyle/>
          <a:p>
            <a:r>
              <a:rPr lang="en-US" dirty="0" err="1" smtClean="0"/>
              <a:t>javac</a:t>
            </a:r>
            <a:endParaRPr lang="en-US" dirty="0"/>
          </a:p>
        </p:txBody>
      </p:sp>
      <p:cxnSp>
        <p:nvCxnSpPr>
          <p:cNvPr id="7" name="Straight Arrow Connector 6"/>
          <p:cNvCxnSpPr>
            <a:stCxn id="4" idx="2"/>
          </p:cNvCxnSpPr>
          <p:nvPr/>
        </p:nvCxnSpPr>
        <p:spPr>
          <a:xfrm>
            <a:off x="2740054" y="2919344"/>
            <a:ext cx="938307" cy="915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2"/>
          </p:cNvCxnSpPr>
          <p:nvPr/>
        </p:nvCxnSpPr>
        <p:spPr>
          <a:xfrm flipH="1">
            <a:off x="3960749" y="2919344"/>
            <a:ext cx="769470" cy="915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p:cNvCxnSpPr>
          <p:nvPr/>
        </p:nvCxnSpPr>
        <p:spPr>
          <a:xfrm flipH="1">
            <a:off x="3209207" y="4204339"/>
            <a:ext cx="596554" cy="692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2481572" y="5047621"/>
            <a:ext cx="1196789" cy="44137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MyLexer.class</a:t>
            </a:r>
            <a:endParaRPr lang="en-US" sz="1200" dirty="0"/>
          </a:p>
        </p:txBody>
      </p:sp>
      <p:sp>
        <p:nvSpPr>
          <p:cNvPr id="13" name="Flowchart: Process 12"/>
          <p:cNvSpPr/>
          <p:nvPr/>
        </p:nvSpPr>
        <p:spPr>
          <a:xfrm>
            <a:off x="4345484" y="5047621"/>
            <a:ext cx="1196789" cy="44137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MyParser.class</a:t>
            </a:r>
            <a:endParaRPr lang="en-US" sz="1200" dirty="0"/>
          </a:p>
        </p:txBody>
      </p:sp>
      <p:cxnSp>
        <p:nvCxnSpPr>
          <p:cNvPr id="15" name="Straight Arrow Connector 14"/>
          <p:cNvCxnSpPr>
            <a:stCxn id="5" idx="2"/>
          </p:cNvCxnSpPr>
          <p:nvPr/>
        </p:nvCxnSpPr>
        <p:spPr>
          <a:xfrm>
            <a:off x="3805761" y="4204339"/>
            <a:ext cx="924458" cy="692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737684" y="3742674"/>
            <a:ext cx="3368841" cy="646331"/>
          </a:xfrm>
          <a:prstGeom prst="rect">
            <a:avLst/>
          </a:prstGeom>
          <a:noFill/>
        </p:spPr>
        <p:txBody>
          <a:bodyPr wrap="square" rtlCol="0">
            <a:spAutoFit/>
          </a:bodyPr>
          <a:lstStyle/>
          <a:p>
            <a:r>
              <a:rPr lang="en-US" dirty="0" smtClean="0"/>
              <a:t>Python is an interpreted language. No compiling required.</a:t>
            </a:r>
            <a:endParaRPr lang="en-US" dirty="0"/>
          </a:p>
        </p:txBody>
      </p:sp>
    </p:spTree>
    <p:extLst>
      <p:ext uri="{BB962C8B-B14F-4D97-AF65-F5344CB8AC3E}">
        <p14:creationId xmlns:p14="http://schemas.microsoft.com/office/powerpoint/2010/main" val="39218984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"test rig" comes bundled with ANTLR</a:t>
            </a:r>
            <a:endParaRPr lang="en-US" dirty="0"/>
          </a:p>
        </p:txBody>
      </p:sp>
      <p:sp>
        <p:nvSpPr>
          <p:cNvPr id="3" name="Content Placeholder 2"/>
          <p:cNvSpPr>
            <a:spLocks noGrp="1"/>
          </p:cNvSpPr>
          <p:nvPr>
            <p:ph idx="1"/>
          </p:nvPr>
        </p:nvSpPr>
        <p:spPr>
          <a:xfrm>
            <a:off x="838200" y="1825624"/>
            <a:ext cx="10515600" cy="1616823"/>
          </a:xfrm>
        </p:spPr>
        <p:txBody>
          <a:bodyPr/>
          <a:lstStyle/>
          <a:p>
            <a:r>
              <a:rPr lang="en-US" dirty="0" smtClean="0"/>
              <a:t>Use the test rig to generate a graphic depicting the parse tree.</a:t>
            </a:r>
          </a:p>
          <a:p>
            <a:r>
              <a:rPr lang="en-US" dirty="0" smtClean="0"/>
              <a:t>I created a batch file, grun.bat, that invokes the test rig.</a:t>
            </a:r>
            <a:endParaRPr lang="en-US" dirty="0"/>
          </a:p>
        </p:txBody>
      </p:sp>
      <p:sp>
        <p:nvSpPr>
          <p:cNvPr id="4" name="TextBox 3"/>
          <p:cNvSpPr txBox="1"/>
          <p:nvPr/>
        </p:nvSpPr>
        <p:spPr>
          <a:xfrm>
            <a:off x="2138083" y="3966882"/>
            <a:ext cx="7020512" cy="707886"/>
          </a:xfrm>
          <a:prstGeom prst="rect">
            <a:avLst/>
          </a:prstGeom>
          <a:noFill/>
        </p:spPr>
        <p:txBody>
          <a:bodyPr wrap="none" rtlCol="0">
            <a:spAutoFit/>
          </a:bodyPr>
          <a:lstStyle/>
          <a:p>
            <a:r>
              <a:rPr lang="en-US" sz="4000" dirty="0" err="1" smtClean="0"/>
              <a:t>grun</a:t>
            </a:r>
            <a:r>
              <a:rPr lang="en-US" sz="4000" dirty="0" smtClean="0"/>
              <a:t> My message -</a:t>
            </a:r>
            <a:r>
              <a:rPr lang="en-US" sz="4000" dirty="0" err="1" smtClean="0"/>
              <a:t>gui</a:t>
            </a:r>
            <a:r>
              <a:rPr lang="en-US" sz="4000" dirty="0" smtClean="0"/>
              <a:t> &lt; input.txt</a:t>
            </a:r>
            <a:endParaRPr lang="en-US" sz="4000" dirty="0"/>
          </a:p>
        </p:txBody>
      </p:sp>
      <p:cxnSp>
        <p:nvCxnSpPr>
          <p:cNvPr id="6" name="Straight Arrow Connector 5"/>
          <p:cNvCxnSpPr/>
          <p:nvPr/>
        </p:nvCxnSpPr>
        <p:spPr>
          <a:xfrm flipV="1">
            <a:off x="3590365" y="4674768"/>
            <a:ext cx="0" cy="636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82688" y="5311588"/>
            <a:ext cx="1815353" cy="923330"/>
          </a:xfrm>
          <a:prstGeom prst="rect">
            <a:avLst/>
          </a:prstGeom>
          <a:noFill/>
        </p:spPr>
        <p:txBody>
          <a:bodyPr wrap="square" rtlCol="0">
            <a:spAutoFit/>
          </a:bodyPr>
          <a:lstStyle/>
          <a:p>
            <a:r>
              <a:rPr lang="en-US" dirty="0" smtClean="0"/>
              <a:t>The prefix of the lexer and parser filenames</a:t>
            </a:r>
            <a:endParaRPr lang="en-US" dirty="0"/>
          </a:p>
        </p:txBody>
      </p:sp>
      <p:cxnSp>
        <p:nvCxnSpPr>
          <p:cNvPr id="11" name="Straight Arrow Connector 10"/>
          <p:cNvCxnSpPr/>
          <p:nvPr/>
        </p:nvCxnSpPr>
        <p:spPr>
          <a:xfrm flipH="1" flipV="1">
            <a:off x="4961965" y="4674768"/>
            <a:ext cx="0" cy="165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39135" y="6332112"/>
            <a:ext cx="2964529" cy="369332"/>
          </a:xfrm>
          <a:prstGeom prst="rect">
            <a:avLst/>
          </a:prstGeom>
          <a:noFill/>
        </p:spPr>
        <p:txBody>
          <a:bodyPr wrap="none" rtlCol="0">
            <a:spAutoFit/>
          </a:bodyPr>
          <a:lstStyle/>
          <a:p>
            <a:r>
              <a:rPr lang="en-US" dirty="0" smtClean="0"/>
              <a:t>The starting rule in the parser</a:t>
            </a:r>
            <a:endParaRPr lang="en-US" dirty="0"/>
          </a:p>
        </p:txBody>
      </p:sp>
      <p:cxnSp>
        <p:nvCxnSpPr>
          <p:cNvPr id="15" name="Straight Arrow Connector 14"/>
          <p:cNvCxnSpPr/>
          <p:nvPr/>
        </p:nvCxnSpPr>
        <p:spPr>
          <a:xfrm flipV="1">
            <a:off x="6454588" y="4674768"/>
            <a:ext cx="0" cy="636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27594" y="5311588"/>
            <a:ext cx="1940724" cy="369332"/>
          </a:xfrm>
          <a:prstGeom prst="rect">
            <a:avLst/>
          </a:prstGeom>
          <a:noFill/>
        </p:spPr>
        <p:txBody>
          <a:bodyPr wrap="none" rtlCol="0">
            <a:spAutoFit/>
          </a:bodyPr>
          <a:lstStyle/>
          <a:p>
            <a:r>
              <a:rPr lang="en-US" dirty="0" smtClean="0"/>
              <a:t>show me a graphic</a:t>
            </a:r>
            <a:endParaRPr lang="en-US" dirty="0"/>
          </a:p>
        </p:txBody>
      </p:sp>
      <p:cxnSp>
        <p:nvCxnSpPr>
          <p:cNvPr id="18" name="Straight Arrow Connector 17"/>
          <p:cNvCxnSpPr/>
          <p:nvPr/>
        </p:nvCxnSpPr>
        <p:spPr>
          <a:xfrm flipH="1" flipV="1">
            <a:off x="8041341" y="4674769"/>
            <a:ext cx="0" cy="1239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086600" y="5914183"/>
            <a:ext cx="3441327" cy="369332"/>
          </a:xfrm>
          <a:prstGeom prst="rect">
            <a:avLst/>
          </a:prstGeom>
          <a:noFill/>
        </p:spPr>
        <p:txBody>
          <a:bodyPr wrap="none" rtlCol="0">
            <a:spAutoFit/>
          </a:bodyPr>
          <a:lstStyle/>
          <a:p>
            <a:r>
              <a:rPr lang="en-US" dirty="0" smtClean="0"/>
              <a:t>use the content of this file as input</a:t>
            </a:r>
            <a:endParaRPr lang="en-US" dirty="0"/>
          </a:p>
        </p:txBody>
      </p:sp>
    </p:spTree>
    <p:extLst>
      <p:ext uri="{BB962C8B-B14F-4D97-AF65-F5344CB8AC3E}">
        <p14:creationId xmlns:p14="http://schemas.microsoft.com/office/powerpoint/2010/main" val="12983646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2248" y="1075765"/>
            <a:ext cx="7020512" cy="707886"/>
          </a:xfrm>
          <a:prstGeom prst="rect">
            <a:avLst/>
          </a:prstGeom>
          <a:noFill/>
        </p:spPr>
        <p:txBody>
          <a:bodyPr wrap="none" rtlCol="0">
            <a:spAutoFit/>
          </a:bodyPr>
          <a:lstStyle/>
          <a:p>
            <a:r>
              <a:rPr lang="en-US" sz="4000" dirty="0" err="1" smtClean="0"/>
              <a:t>grun</a:t>
            </a:r>
            <a:r>
              <a:rPr lang="en-US" sz="4000" dirty="0" smtClean="0"/>
              <a:t> My message -</a:t>
            </a:r>
            <a:r>
              <a:rPr lang="en-US" sz="4000" dirty="0" err="1" smtClean="0"/>
              <a:t>gui</a:t>
            </a:r>
            <a:r>
              <a:rPr lang="en-US" sz="4000" dirty="0" smtClean="0"/>
              <a:t> &lt; input.txt</a:t>
            </a:r>
            <a:endParaRPr lang="en-US" sz="4000" dirty="0"/>
          </a:p>
        </p:txBody>
      </p:sp>
      <p:sp>
        <p:nvSpPr>
          <p:cNvPr id="7" name="Down Arrow 6"/>
          <p:cNvSpPr/>
          <p:nvPr/>
        </p:nvSpPr>
        <p:spPr>
          <a:xfrm>
            <a:off x="4975412" y="1865549"/>
            <a:ext cx="1223682" cy="1536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2479903" y="3484005"/>
            <a:ext cx="6382857" cy="2567171"/>
          </a:xfrm>
          <a:prstGeom prst="rect">
            <a:avLst/>
          </a:prstGeom>
        </p:spPr>
      </p:pic>
    </p:spTree>
    <p:extLst>
      <p:ext uri="{BB962C8B-B14F-4D97-AF65-F5344CB8AC3E}">
        <p14:creationId xmlns:p14="http://schemas.microsoft.com/office/powerpoint/2010/main" val="1883736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79903" y="3484005"/>
            <a:ext cx="6382857" cy="2567171"/>
          </a:xfrm>
          <a:prstGeom prst="rect">
            <a:avLst/>
          </a:prstGeom>
        </p:spPr>
      </p:pic>
      <p:cxnSp>
        <p:nvCxnSpPr>
          <p:cNvPr id="8" name="Straight Arrow Connector 7"/>
          <p:cNvCxnSpPr/>
          <p:nvPr/>
        </p:nvCxnSpPr>
        <p:spPr>
          <a:xfrm flipH="1" flipV="1">
            <a:off x="8001000" y="5472953"/>
            <a:ext cx="1250576" cy="336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9251577" y="5634318"/>
            <a:ext cx="2940424" cy="923330"/>
          </a:xfrm>
          <a:prstGeom prst="rect">
            <a:avLst/>
          </a:prstGeom>
          <a:noFill/>
        </p:spPr>
        <p:txBody>
          <a:bodyPr wrap="square" rtlCol="0">
            <a:spAutoFit/>
          </a:bodyPr>
          <a:lstStyle/>
          <a:p>
            <a:r>
              <a:rPr lang="en-US" dirty="0" smtClean="0"/>
              <a:t>Move this left to make the parse tree smaller, right to make it bigger</a:t>
            </a:r>
            <a:endParaRPr lang="en-US" dirty="0"/>
          </a:p>
        </p:txBody>
      </p:sp>
    </p:spTree>
    <p:extLst>
      <p:ext uri="{BB962C8B-B14F-4D97-AF65-F5344CB8AC3E}">
        <p14:creationId xmlns:p14="http://schemas.microsoft.com/office/powerpoint/2010/main" val="39818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a:t>source code for examples in </a:t>
            </a:r>
            <a:r>
              <a:rPr lang="en-US" dirty="0" smtClean="0"/>
              <a:t>ANTLR </a:t>
            </a:r>
            <a:r>
              <a:rPr lang="en-US" dirty="0"/>
              <a:t>book</a:t>
            </a:r>
          </a:p>
        </p:txBody>
      </p:sp>
      <p:sp>
        <p:nvSpPr>
          <p:cNvPr id="5" name="Rectangle 4"/>
          <p:cNvSpPr/>
          <p:nvPr/>
        </p:nvSpPr>
        <p:spPr>
          <a:xfrm>
            <a:off x="2349234" y="2317234"/>
            <a:ext cx="5559727" cy="461665"/>
          </a:xfrm>
          <a:prstGeom prst="rect">
            <a:avLst/>
          </a:prstGeom>
        </p:spPr>
        <p:txBody>
          <a:bodyPr wrap="none">
            <a:spAutoFit/>
          </a:bodyPr>
          <a:lstStyle/>
          <a:p>
            <a:r>
              <a:rPr lang="en-US" sz="2400" dirty="0"/>
              <a:t>https://github.com/jszheng/py3antlr4book</a:t>
            </a:r>
          </a:p>
        </p:txBody>
      </p:sp>
    </p:spTree>
    <p:extLst>
      <p:ext uri="{BB962C8B-B14F-4D97-AF65-F5344CB8AC3E}">
        <p14:creationId xmlns:p14="http://schemas.microsoft.com/office/powerpoint/2010/main" val="27792625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1591236" y="5364676"/>
            <a:ext cx="2312894" cy="428252"/>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p:cNvSpPr/>
          <p:nvPr/>
        </p:nvSpPr>
        <p:spPr>
          <a:xfrm>
            <a:off x="1591236" y="4001294"/>
            <a:ext cx="2312894" cy="1008530"/>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Process 3"/>
          <p:cNvSpPr/>
          <p:nvPr/>
        </p:nvSpPr>
        <p:spPr>
          <a:xfrm>
            <a:off x="1748118" y="2608729"/>
            <a:ext cx="2312894" cy="1008530"/>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Comment your grammars!</a:t>
            </a:r>
            <a:endParaRPr lang="en-US" dirty="0"/>
          </a:p>
        </p:txBody>
      </p:sp>
      <p:sp>
        <p:nvSpPr>
          <p:cNvPr id="3" name="Content Placeholder 2"/>
          <p:cNvSpPr>
            <a:spLocks noGrp="1"/>
          </p:cNvSpPr>
          <p:nvPr>
            <p:ph idx="1"/>
          </p:nvPr>
        </p:nvSpPr>
        <p:spPr/>
        <p:txBody>
          <a:bodyPr/>
          <a:lstStyle/>
          <a:p>
            <a:pPr marL="0" indent="0">
              <a:buNone/>
            </a:pPr>
            <a:r>
              <a:rPr lang="en-US" dirty="0" smtClean="0"/>
              <a:t>There are 3 syntaxes for comments:</a:t>
            </a:r>
          </a:p>
          <a:p>
            <a:pPr marL="457200" lvl="1" indent="0">
              <a:buNone/>
            </a:pPr>
            <a:r>
              <a:rPr lang="en-US" dirty="0" smtClean="0"/>
              <a:t>Javadoc-style comments: </a:t>
            </a:r>
            <a:br>
              <a:rPr lang="en-US" dirty="0" smtClean="0"/>
            </a:br>
            <a:r>
              <a:rPr lang="en-US" dirty="0" smtClean="0"/>
              <a:t>	/** </a:t>
            </a:r>
            <a:br>
              <a:rPr lang="en-US" dirty="0" smtClean="0"/>
            </a:br>
            <a:r>
              <a:rPr lang="en-US" dirty="0" smtClean="0"/>
              <a:t>        * ... comment ... </a:t>
            </a:r>
            <a:br>
              <a:rPr lang="en-US" dirty="0" smtClean="0"/>
            </a:br>
            <a:r>
              <a:rPr lang="en-US" dirty="0" smtClean="0"/>
              <a:t>        */</a:t>
            </a:r>
          </a:p>
          <a:p>
            <a:pPr marL="457200" lvl="1" indent="0">
              <a:buNone/>
            </a:pPr>
            <a:r>
              <a:rPr lang="en-US" dirty="0" smtClean="0"/>
              <a:t>Multiline comments:</a:t>
            </a:r>
            <a:br>
              <a:rPr lang="en-US" dirty="0" smtClean="0"/>
            </a:br>
            <a:r>
              <a:rPr lang="en-US" dirty="0" smtClean="0"/>
              <a:t>    /*</a:t>
            </a:r>
            <a:br>
              <a:rPr lang="en-US" dirty="0" smtClean="0"/>
            </a:br>
            <a:r>
              <a:rPr lang="en-US" dirty="0" smtClean="0"/>
              <a:t>        ... comment ...</a:t>
            </a:r>
            <a:br>
              <a:rPr lang="en-US" dirty="0" smtClean="0"/>
            </a:br>
            <a:r>
              <a:rPr lang="en-US" dirty="0" smtClean="0"/>
              <a:t>     */</a:t>
            </a:r>
          </a:p>
          <a:p>
            <a:pPr marL="457200" lvl="1" indent="0">
              <a:buNone/>
            </a:pPr>
            <a:r>
              <a:rPr lang="en-US" dirty="0" smtClean="0"/>
              <a:t>Single-line comments:</a:t>
            </a:r>
            <a:br>
              <a:rPr lang="en-US" dirty="0" smtClean="0"/>
            </a:br>
            <a:r>
              <a:rPr lang="en-US" dirty="0" smtClean="0"/>
              <a:t>    // ... comment ...</a:t>
            </a:r>
            <a:endParaRPr lang="en-US" dirty="0"/>
          </a:p>
        </p:txBody>
      </p:sp>
    </p:spTree>
    <p:extLst>
      <p:ext uri="{BB962C8B-B14F-4D97-AF65-F5344CB8AC3E}">
        <p14:creationId xmlns:p14="http://schemas.microsoft.com/office/powerpoint/2010/main" val="34471906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p:cNvSpPr/>
          <p:nvPr/>
        </p:nvSpPr>
        <p:spPr>
          <a:xfrm>
            <a:off x="6082552" y="3671047"/>
            <a:ext cx="4661648" cy="912116"/>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6082552" y="2030506"/>
            <a:ext cx="3935507" cy="309282"/>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p:cNvSpPr/>
          <p:nvPr/>
        </p:nvSpPr>
        <p:spPr>
          <a:xfrm>
            <a:off x="551329" y="2528047"/>
            <a:ext cx="4114800" cy="1143000"/>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1329" y="1166843"/>
            <a:ext cx="3724836" cy="8636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51329" y="1166843"/>
            <a:ext cx="11062447" cy="3416320"/>
          </a:xfrm>
          <a:prstGeom prst="rect">
            <a:avLst/>
          </a:prstGeom>
          <a:ln>
            <a:solidFill>
              <a:schemeClr val="bg1">
                <a:lumMod val="50000"/>
              </a:schemeClr>
            </a:solidFill>
          </a:ln>
        </p:spPr>
        <p:txBody>
          <a:bodyPr wrap="square">
            <a:spAutoFit/>
          </a:bodyPr>
          <a:lstStyle/>
          <a:p>
            <a:r>
              <a:rPr lang="en-US" dirty="0"/>
              <a:t>/**</a:t>
            </a:r>
          </a:p>
          <a:p>
            <a:r>
              <a:rPr lang="en-US" dirty="0"/>
              <a:t> * Lexer grammar for a simple greeting</a:t>
            </a:r>
          </a:p>
          <a:p>
            <a:r>
              <a:rPr lang="en-US" dirty="0"/>
              <a:t> */</a:t>
            </a:r>
          </a:p>
          <a:p>
            <a:r>
              <a:rPr lang="en-US" dirty="0"/>
              <a:t>lexer grammar MyLexer;    				// Define a lexer grammar called MyLexer</a:t>
            </a:r>
          </a:p>
          <a:p>
            <a:endParaRPr lang="en-US" dirty="0"/>
          </a:p>
          <a:p>
            <a:r>
              <a:rPr lang="en-US" dirty="0"/>
              <a:t>/* Define three token rules: one for</a:t>
            </a:r>
          </a:p>
          <a:p>
            <a:r>
              <a:rPr lang="en-US" dirty="0"/>
              <a:t>   </a:t>
            </a:r>
            <a:r>
              <a:rPr lang="en-US" dirty="0" smtClean="0"/>
              <a:t>  the </a:t>
            </a:r>
            <a:r>
              <a:rPr lang="en-US" dirty="0"/>
              <a:t>greeting, one for the person's name,</a:t>
            </a:r>
          </a:p>
          <a:p>
            <a:r>
              <a:rPr lang="en-US" dirty="0"/>
              <a:t>   </a:t>
            </a:r>
            <a:r>
              <a:rPr lang="en-US" dirty="0" smtClean="0"/>
              <a:t>  and </a:t>
            </a:r>
            <a:r>
              <a:rPr lang="en-US" dirty="0"/>
              <a:t>one for whitespaces.</a:t>
            </a:r>
          </a:p>
          <a:p>
            <a:r>
              <a:rPr lang="en-US" dirty="0" smtClean="0"/>
              <a:t> */</a:t>
            </a:r>
            <a:endParaRPr lang="en-US" dirty="0"/>
          </a:p>
          <a:p>
            <a:r>
              <a:rPr lang="en-US" dirty="0"/>
              <a:t>GREETING : ('Hello' | 'Greetings') ;	</a:t>
            </a:r>
            <a:r>
              <a:rPr lang="en-US" dirty="0" smtClean="0"/>
              <a:t>		// </a:t>
            </a:r>
            <a:r>
              <a:rPr lang="en-US" dirty="0"/>
              <a:t>Match either of these strings</a:t>
            </a:r>
          </a:p>
          <a:p>
            <a:r>
              <a:rPr lang="en-US" dirty="0"/>
              <a:t>ID  : [a-</a:t>
            </a:r>
            <a:r>
              <a:rPr lang="en-US" dirty="0" err="1"/>
              <a:t>zA</a:t>
            </a:r>
            <a:r>
              <a:rPr lang="en-US" dirty="0"/>
              <a:t>-Z]+ ;					</a:t>
            </a:r>
            <a:r>
              <a:rPr lang="en-US" dirty="0" smtClean="0"/>
              <a:t>// </a:t>
            </a:r>
            <a:r>
              <a:rPr lang="en-US" dirty="0"/>
              <a:t>Match lower- and upper-case identifiers</a:t>
            </a:r>
          </a:p>
          <a:p>
            <a:r>
              <a:rPr lang="en-US" dirty="0"/>
              <a:t>WS  : [ \t\r\n]+ -&gt; skip ;  			</a:t>
            </a:r>
            <a:r>
              <a:rPr lang="en-US" dirty="0" smtClean="0"/>
              <a:t>	// </a:t>
            </a:r>
            <a:r>
              <a:rPr lang="en-US" dirty="0"/>
              <a:t>Match any whitespaces and then discard them</a:t>
            </a:r>
          </a:p>
        </p:txBody>
      </p:sp>
      <p:sp>
        <p:nvSpPr>
          <p:cNvPr id="9" name="TextBox 8"/>
          <p:cNvSpPr txBox="1"/>
          <p:nvPr/>
        </p:nvSpPr>
        <p:spPr>
          <a:xfrm>
            <a:off x="4834903" y="797511"/>
            <a:ext cx="1247649" cy="369332"/>
          </a:xfrm>
          <a:prstGeom prst="rect">
            <a:avLst/>
          </a:prstGeom>
          <a:noFill/>
        </p:spPr>
        <p:txBody>
          <a:bodyPr wrap="none" rtlCol="0">
            <a:spAutoFit/>
          </a:bodyPr>
          <a:lstStyle/>
          <a:p>
            <a:r>
              <a:rPr lang="en-US" dirty="0" smtClean="0"/>
              <a:t>MyLexer.g4</a:t>
            </a:r>
            <a:endParaRPr lang="en-US" dirty="0"/>
          </a:p>
        </p:txBody>
      </p:sp>
    </p:spTree>
    <p:extLst>
      <p:ext uri="{BB962C8B-B14F-4D97-AF65-F5344CB8AC3E}">
        <p14:creationId xmlns:p14="http://schemas.microsoft.com/office/powerpoint/2010/main" val="19354033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Process 9"/>
          <p:cNvSpPr/>
          <p:nvPr/>
        </p:nvSpPr>
        <p:spPr>
          <a:xfrm>
            <a:off x="6082552" y="2568386"/>
            <a:ext cx="4177554" cy="322729"/>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p:nvSpPr>
        <p:spPr>
          <a:xfrm>
            <a:off x="6082552" y="3926540"/>
            <a:ext cx="4271683" cy="339283"/>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6082552" y="2030505"/>
            <a:ext cx="4177554" cy="322729"/>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p:cNvSpPr/>
          <p:nvPr/>
        </p:nvSpPr>
        <p:spPr>
          <a:xfrm>
            <a:off x="551329" y="3025588"/>
            <a:ext cx="3935506" cy="941293"/>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1329" y="1184099"/>
            <a:ext cx="3935506" cy="8636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51329" y="1166843"/>
            <a:ext cx="11062447" cy="3139321"/>
          </a:xfrm>
          <a:prstGeom prst="rect">
            <a:avLst/>
          </a:prstGeom>
          <a:ln>
            <a:solidFill>
              <a:schemeClr val="bg1">
                <a:lumMod val="50000"/>
              </a:schemeClr>
            </a:solidFill>
          </a:ln>
        </p:spPr>
        <p:txBody>
          <a:bodyPr wrap="square">
            <a:spAutoFit/>
          </a:bodyPr>
          <a:lstStyle/>
          <a:p>
            <a:r>
              <a:rPr lang="en-US" dirty="0"/>
              <a:t>/**</a:t>
            </a:r>
          </a:p>
          <a:p>
            <a:r>
              <a:rPr lang="en-US" dirty="0"/>
              <a:t> * Parser grammar for a simple greeting</a:t>
            </a:r>
          </a:p>
          <a:p>
            <a:r>
              <a:rPr lang="en-US" dirty="0"/>
              <a:t> */</a:t>
            </a:r>
          </a:p>
          <a:p>
            <a:r>
              <a:rPr lang="en-US" dirty="0"/>
              <a:t>parser grammar </a:t>
            </a:r>
            <a:r>
              <a:rPr lang="en-US" dirty="0" err="1"/>
              <a:t>MyParser</a:t>
            </a:r>
            <a:r>
              <a:rPr lang="en-US" dirty="0"/>
              <a:t>;    			</a:t>
            </a:r>
            <a:r>
              <a:rPr lang="en-US" dirty="0" smtClean="0"/>
              <a:t>	// </a:t>
            </a:r>
            <a:r>
              <a:rPr lang="en-US" dirty="0"/>
              <a:t>Define a parser grammar called </a:t>
            </a:r>
            <a:r>
              <a:rPr lang="en-US" dirty="0" err="1"/>
              <a:t>MyParser</a:t>
            </a:r>
            <a:endParaRPr lang="en-US" dirty="0"/>
          </a:p>
          <a:p>
            <a:endParaRPr lang="en-US" dirty="0"/>
          </a:p>
          <a:p>
            <a:r>
              <a:rPr lang="en-US" dirty="0"/>
              <a:t>options { </a:t>
            </a:r>
            <a:r>
              <a:rPr lang="en-US" dirty="0" err="1"/>
              <a:t>tokenVocab</a:t>
            </a:r>
            <a:r>
              <a:rPr lang="en-US" dirty="0"/>
              <a:t>=MyLexer; }			// Reuse the lexer grammar called MyLexer</a:t>
            </a:r>
          </a:p>
          <a:p>
            <a:endParaRPr lang="en-US" dirty="0"/>
          </a:p>
          <a:p>
            <a:r>
              <a:rPr lang="en-US" dirty="0"/>
              <a:t>/* Define one parser rule: a message is</a:t>
            </a:r>
          </a:p>
          <a:p>
            <a:r>
              <a:rPr lang="en-US" dirty="0"/>
              <a:t>   </a:t>
            </a:r>
            <a:r>
              <a:rPr lang="en-US" dirty="0" smtClean="0"/>
              <a:t>  a </a:t>
            </a:r>
            <a:r>
              <a:rPr lang="en-US" dirty="0"/>
              <a:t>greeting followed by a name.</a:t>
            </a:r>
          </a:p>
          <a:p>
            <a:r>
              <a:rPr lang="en-US" dirty="0" smtClean="0"/>
              <a:t> */</a:t>
            </a:r>
            <a:endParaRPr lang="en-US" dirty="0"/>
          </a:p>
          <a:p>
            <a:r>
              <a:rPr lang="en-US" dirty="0"/>
              <a:t>message   : GREETING ID;				// match a greeting followed by an identifier</a:t>
            </a:r>
          </a:p>
        </p:txBody>
      </p:sp>
      <p:sp>
        <p:nvSpPr>
          <p:cNvPr id="9" name="TextBox 8"/>
          <p:cNvSpPr txBox="1"/>
          <p:nvPr/>
        </p:nvSpPr>
        <p:spPr>
          <a:xfrm>
            <a:off x="4626676" y="797511"/>
            <a:ext cx="1334853" cy="369332"/>
          </a:xfrm>
          <a:prstGeom prst="rect">
            <a:avLst/>
          </a:prstGeom>
          <a:noFill/>
        </p:spPr>
        <p:txBody>
          <a:bodyPr wrap="none" rtlCol="0">
            <a:spAutoFit/>
          </a:bodyPr>
          <a:lstStyle/>
          <a:p>
            <a:r>
              <a:rPr lang="en-US" dirty="0" smtClean="0"/>
              <a:t>MyParser.g4</a:t>
            </a:r>
            <a:endParaRPr lang="en-US" dirty="0"/>
          </a:p>
        </p:txBody>
      </p:sp>
    </p:spTree>
    <p:extLst>
      <p:ext uri="{BB962C8B-B14F-4D97-AF65-F5344CB8AC3E}">
        <p14:creationId xmlns:p14="http://schemas.microsoft.com/office/powerpoint/2010/main" val="35928818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run.bat does it all</a:t>
            </a:r>
            <a:endParaRPr lang="en-US" dirty="0"/>
          </a:p>
        </p:txBody>
      </p:sp>
      <p:sp>
        <p:nvSpPr>
          <p:cNvPr id="3" name="Content Placeholder 2"/>
          <p:cNvSpPr>
            <a:spLocks noGrp="1"/>
          </p:cNvSpPr>
          <p:nvPr>
            <p:ph idx="1"/>
          </p:nvPr>
        </p:nvSpPr>
        <p:spPr>
          <a:xfrm>
            <a:off x="838200" y="1825625"/>
            <a:ext cx="10515600" cy="3136340"/>
          </a:xfrm>
        </p:spPr>
        <p:txBody>
          <a:bodyPr/>
          <a:lstStyle/>
          <a:p>
            <a:r>
              <a:rPr lang="en-US" dirty="0" smtClean="0"/>
              <a:t>We have seen that these steps must be taken:</a:t>
            </a:r>
          </a:p>
          <a:p>
            <a:pPr marL="914400" lvl="1" indent="-457200">
              <a:buFont typeface="+mj-lt"/>
              <a:buAutoNum type="arabicPeriod"/>
            </a:pPr>
            <a:r>
              <a:rPr lang="en-US" dirty="0" smtClean="0"/>
              <a:t>Run ANTLR on the lexer grammar</a:t>
            </a:r>
          </a:p>
          <a:p>
            <a:pPr marL="914400" lvl="1" indent="-457200">
              <a:buFont typeface="+mj-lt"/>
              <a:buAutoNum type="arabicPeriod"/>
            </a:pPr>
            <a:r>
              <a:rPr lang="en-US" dirty="0" smtClean="0"/>
              <a:t>Run ANTLR on the parser grammar</a:t>
            </a:r>
          </a:p>
          <a:p>
            <a:pPr marL="914400" lvl="1" indent="-457200">
              <a:buFont typeface="+mj-lt"/>
              <a:buAutoNum type="arabicPeriod"/>
            </a:pPr>
            <a:r>
              <a:rPr lang="en-US" dirty="0" smtClean="0"/>
              <a:t>Where applicable, compile (run </a:t>
            </a:r>
            <a:r>
              <a:rPr lang="en-US" dirty="0" err="1" smtClean="0"/>
              <a:t>javac</a:t>
            </a:r>
            <a:r>
              <a:rPr lang="en-US" dirty="0" smtClean="0"/>
              <a:t> to compile the Java code)</a:t>
            </a:r>
          </a:p>
          <a:p>
            <a:pPr marL="914400" lvl="1" indent="-457200">
              <a:buFont typeface="+mj-lt"/>
              <a:buAutoNum type="arabicPeriod"/>
            </a:pPr>
            <a:r>
              <a:rPr lang="en-US" dirty="0" smtClean="0"/>
              <a:t>Run the test rig (</a:t>
            </a:r>
            <a:r>
              <a:rPr lang="en-US" dirty="0" err="1" smtClean="0"/>
              <a:t>grun</a:t>
            </a:r>
            <a:r>
              <a:rPr lang="en-US" dirty="0" smtClean="0"/>
              <a:t>)</a:t>
            </a:r>
          </a:p>
          <a:p>
            <a:r>
              <a:rPr lang="en-US" dirty="0" smtClean="0"/>
              <a:t>I created a batch file – run.bat – which does all those steps. Simply open a DOS window and type: </a:t>
            </a:r>
            <a:r>
              <a:rPr lang="en-US" dirty="0">
                <a:latin typeface="Courier New" panose="02070309020205020404" pitchFamily="49" charset="0"/>
                <a:cs typeface="Courier New" panose="02070309020205020404" pitchFamily="49" charset="0"/>
              </a:rPr>
              <a:t>run</a:t>
            </a:r>
            <a:endParaRPr lang="en-US" dirty="0"/>
          </a:p>
        </p:txBody>
      </p:sp>
      <p:sp>
        <p:nvSpPr>
          <p:cNvPr id="5" name="TextBox 4"/>
          <p:cNvSpPr txBox="1"/>
          <p:nvPr/>
        </p:nvSpPr>
        <p:spPr>
          <a:xfrm>
            <a:off x="4372707" y="5304747"/>
            <a:ext cx="3446585" cy="923330"/>
          </a:xfrm>
          <a:prstGeom prst="rect">
            <a:avLst/>
          </a:prstGeom>
          <a:noFill/>
        </p:spPr>
        <p:txBody>
          <a:bodyPr wrap="none" rtlCol="0">
            <a:spAutoFit/>
          </a:bodyPr>
          <a:lstStyle/>
          <a:p>
            <a:r>
              <a:rPr lang="en-US" dirty="0" smtClean="0"/>
              <a:t>See:</a:t>
            </a:r>
          </a:p>
          <a:p>
            <a:r>
              <a:rPr lang="en-US" dirty="0" smtClean="0"/>
              <a:t>          java-examples/example01</a:t>
            </a:r>
          </a:p>
          <a:p>
            <a:r>
              <a:rPr lang="en-US" dirty="0"/>
              <a:t> </a:t>
            </a:r>
            <a:r>
              <a:rPr lang="en-US" dirty="0" smtClean="0"/>
              <a:t>         python-examples/example01</a:t>
            </a:r>
            <a:endParaRPr lang="en-US" dirty="0"/>
          </a:p>
        </p:txBody>
      </p:sp>
    </p:spTree>
    <p:extLst>
      <p:ext uri="{BB962C8B-B14F-4D97-AF65-F5344CB8AC3E}">
        <p14:creationId xmlns:p14="http://schemas.microsoft.com/office/powerpoint/2010/main" val="31110317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run.bat (for Java target)</a:t>
            </a:r>
            <a:endParaRPr lang="en-US" dirty="0"/>
          </a:p>
        </p:txBody>
      </p:sp>
      <p:sp>
        <p:nvSpPr>
          <p:cNvPr id="5" name="Rectangle 4"/>
          <p:cNvSpPr/>
          <p:nvPr/>
        </p:nvSpPr>
        <p:spPr>
          <a:xfrm>
            <a:off x="1380564" y="1794930"/>
            <a:ext cx="8543365" cy="3970318"/>
          </a:xfrm>
          <a:prstGeom prst="rect">
            <a:avLst/>
          </a:prstGeom>
          <a:ln>
            <a:solidFill>
              <a:schemeClr val="bg1">
                <a:lumMod val="75000"/>
              </a:schemeClr>
            </a:solidFill>
          </a:ln>
        </p:spPr>
        <p:txBody>
          <a:bodyPr wrap="square">
            <a:spAutoFit/>
          </a:bodyPr>
          <a:lstStyle/>
          <a:p>
            <a:r>
              <a:rPr lang="en-US" dirty="0"/>
              <a:t>set CLASSPATH=.;../../</a:t>
            </a:r>
            <a:r>
              <a:rPr lang="en-US" dirty="0" err="1"/>
              <a:t>antlr</a:t>
            </a:r>
            <a:r>
              <a:rPr lang="en-US" dirty="0"/>
              <a:t>-jar/antlr-complete.jar;%CLASSPATH%</a:t>
            </a:r>
          </a:p>
          <a:p>
            <a:endParaRPr lang="en-US" dirty="0"/>
          </a:p>
          <a:p>
            <a:r>
              <a:rPr lang="en-US" i="1" dirty="0" smtClean="0"/>
              <a:t>echo </a:t>
            </a:r>
            <a:r>
              <a:rPr lang="en-US" i="1" dirty="0"/>
              <a:t>Running ANTLR on the lexer: MyLexer.g4</a:t>
            </a:r>
          </a:p>
          <a:p>
            <a:r>
              <a:rPr lang="en-US" dirty="0">
                <a:solidFill>
                  <a:srgbClr val="92D050"/>
                </a:solidFill>
              </a:rPr>
              <a:t>java</a:t>
            </a:r>
            <a:r>
              <a:rPr lang="en-US" dirty="0"/>
              <a:t> </a:t>
            </a:r>
            <a:r>
              <a:rPr lang="en-US" dirty="0">
                <a:solidFill>
                  <a:srgbClr val="FF0000"/>
                </a:solidFill>
              </a:rPr>
              <a:t>org.antlr.v4.Tool</a:t>
            </a:r>
            <a:r>
              <a:rPr lang="en-US" dirty="0"/>
              <a:t> </a:t>
            </a:r>
            <a:r>
              <a:rPr lang="en-US" b="1" dirty="0"/>
              <a:t>MyLexer.g4</a:t>
            </a:r>
            <a:r>
              <a:rPr lang="en-US" dirty="0"/>
              <a:t> </a:t>
            </a:r>
            <a:r>
              <a:rPr lang="en-US" dirty="0">
                <a:solidFill>
                  <a:srgbClr val="00B0F0"/>
                </a:solidFill>
              </a:rPr>
              <a:t>-no-listener -no-visitor</a:t>
            </a:r>
          </a:p>
          <a:p>
            <a:endParaRPr lang="en-US" dirty="0"/>
          </a:p>
          <a:p>
            <a:r>
              <a:rPr lang="en-US" i="1" dirty="0"/>
              <a:t>echo Running ANTLR on the parser: MyParser.g4</a:t>
            </a:r>
          </a:p>
          <a:p>
            <a:r>
              <a:rPr lang="en-US" dirty="0">
                <a:solidFill>
                  <a:srgbClr val="92D050"/>
                </a:solidFill>
              </a:rPr>
              <a:t>java</a:t>
            </a:r>
            <a:r>
              <a:rPr lang="en-US" dirty="0"/>
              <a:t> </a:t>
            </a:r>
            <a:r>
              <a:rPr lang="en-US" dirty="0">
                <a:solidFill>
                  <a:srgbClr val="FF0000"/>
                </a:solidFill>
              </a:rPr>
              <a:t>org.antlr.v4.Tool</a:t>
            </a:r>
            <a:r>
              <a:rPr lang="en-US" dirty="0"/>
              <a:t> </a:t>
            </a:r>
            <a:r>
              <a:rPr lang="en-US" b="1" dirty="0"/>
              <a:t>MyParser.g4</a:t>
            </a:r>
            <a:r>
              <a:rPr lang="en-US" dirty="0"/>
              <a:t> </a:t>
            </a:r>
            <a:r>
              <a:rPr lang="en-US" dirty="0">
                <a:solidFill>
                  <a:srgbClr val="00B0F0"/>
                </a:solidFill>
              </a:rPr>
              <a:t>-no-listener -no-visitor</a:t>
            </a:r>
          </a:p>
          <a:p>
            <a:endParaRPr lang="en-US" dirty="0"/>
          </a:p>
          <a:p>
            <a:r>
              <a:rPr lang="en-US" i="1" dirty="0"/>
              <a:t>echo Compiling the Java code that ANTLR generator (the </a:t>
            </a:r>
            <a:r>
              <a:rPr lang="en-US" i="1" dirty="0" smtClean="0"/>
              <a:t>lexer and parser </a:t>
            </a:r>
            <a:r>
              <a:rPr lang="en-US" i="1" dirty="0"/>
              <a:t>code)</a:t>
            </a:r>
          </a:p>
          <a:p>
            <a:r>
              <a:rPr lang="en-US" dirty="0" err="1">
                <a:solidFill>
                  <a:srgbClr val="92D050"/>
                </a:solidFill>
              </a:rPr>
              <a:t>javac</a:t>
            </a:r>
            <a:r>
              <a:rPr lang="en-US" dirty="0"/>
              <a:t> *.java</a:t>
            </a:r>
          </a:p>
          <a:p>
            <a:endParaRPr lang="en-US" dirty="0"/>
          </a:p>
          <a:p>
            <a:r>
              <a:rPr lang="en-US" i="1" dirty="0"/>
              <a:t>echo Running the test rig on the generated parser, using as input the string in: input.txt</a:t>
            </a:r>
          </a:p>
          <a:p>
            <a:r>
              <a:rPr lang="en-US" i="1" dirty="0"/>
              <a:t>echo And generating a GUI output (i.e., a parse tree graphic)</a:t>
            </a:r>
          </a:p>
          <a:p>
            <a:r>
              <a:rPr lang="en-US" dirty="0">
                <a:solidFill>
                  <a:srgbClr val="92D050"/>
                </a:solidFill>
              </a:rPr>
              <a:t>java</a:t>
            </a:r>
            <a:r>
              <a:rPr lang="en-US" dirty="0"/>
              <a:t> </a:t>
            </a:r>
            <a:r>
              <a:rPr lang="en-US" dirty="0">
                <a:solidFill>
                  <a:srgbClr val="FF0000"/>
                </a:solidFill>
              </a:rPr>
              <a:t>org.antlr.v4.gui.TestRig</a:t>
            </a:r>
            <a:r>
              <a:rPr lang="en-US" dirty="0" smtClean="0"/>
              <a:t> </a:t>
            </a:r>
            <a:r>
              <a:rPr lang="en-US" b="1" dirty="0"/>
              <a:t>My</a:t>
            </a:r>
            <a:r>
              <a:rPr lang="en-US" dirty="0"/>
              <a:t> </a:t>
            </a:r>
            <a:r>
              <a:rPr lang="en-US" b="1" dirty="0"/>
              <a:t>message</a:t>
            </a:r>
            <a:r>
              <a:rPr lang="en-US" dirty="0"/>
              <a:t> </a:t>
            </a:r>
            <a:r>
              <a:rPr lang="en-US" dirty="0">
                <a:solidFill>
                  <a:srgbClr val="00B0F0"/>
                </a:solidFill>
              </a:rPr>
              <a:t>-</a:t>
            </a:r>
            <a:r>
              <a:rPr lang="en-US" dirty="0" err="1">
                <a:solidFill>
                  <a:srgbClr val="00B0F0"/>
                </a:solidFill>
              </a:rPr>
              <a:t>gui</a:t>
            </a:r>
            <a:r>
              <a:rPr lang="en-US" dirty="0">
                <a:solidFill>
                  <a:srgbClr val="00B0F0"/>
                </a:solidFill>
              </a:rPr>
              <a:t> &lt; </a:t>
            </a:r>
            <a:r>
              <a:rPr lang="en-US" dirty="0" smtClean="0">
                <a:solidFill>
                  <a:srgbClr val="00B0F0"/>
                </a:solidFill>
              </a:rPr>
              <a:t>input.txt</a:t>
            </a:r>
            <a:endParaRPr lang="en-US" dirty="0">
              <a:solidFill>
                <a:srgbClr val="00B0F0"/>
              </a:solidFill>
            </a:endParaRPr>
          </a:p>
        </p:txBody>
      </p:sp>
    </p:spTree>
    <p:extLst>
      <p:ext uri="{BB962C8B-B14F-4D97-AF65-F5344CB8AC3E}">
        <p14:creationId xmlns:p14="http://schemas.microsoft.com/office/powerpoint/2010/main" val="632337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test rig: </a:t>
            </a:r>
            <a:r>
              <a:rPr lang="en-US" dirty="0" err="1" smtClean="0"/>
              <a:t>pygrun</a:t>
            </a:r>
            <a:endParaRPr lang="en-US" dirty="0"/>
          </a:p>
        </p:txBody>
      </p:sp>
      <p:sp>
        <p:nvSpPr>
          <p:cNvPr id="3" name="Content Placeholder 2"/>
          <p:cNvSpPr>
            <a:spLocks noGrp="1"/>
          </p:cNvSpPr>
          <p:nvPr>
            <p:ph idx="1"/>
          </p:nvPr>
        </p:nvSpPr>
        <p:spPr/>
        <p:txBody>
          <a:bodyPr/>
          <a:lstStyle/>
          <a:p>
            <a:r>
              <a:rPr lang="en-US" dirty="0" smtClean="0"/>
              <a:t>The creators of ANTLR provide a test rig for Python parsers called </a:t>
            </a:r>
            <a:r>
              <a:rPr lang="en-US" dirty="0" err="1" smtClean="0"/>
              <a:t>pygrun</a:t>
            </a:r>
            <a:r>
              <a:rPr lang="en-US" dirty="0" smtClean="0"/>
              <a:t>. </a:t>
            </a:r>
          </a:p>
          <a:p>
            <a:r>
              <a:rPr lang="en-US" dirty="0" smtClean="0"/>
              <a:t>However, </a:t>
            </a:r>
            <a:r>
              <a:rPr lang="en-US" dirty="0" err="1" smtClean="0"/>
              <a:t>pygrun</a:t>
            </a:r>
            <a:r>
              <a:rPr lang="en-US" dirty="0" smtClean="0"/>
              <a:t> does not provide the ability to generate a GUI.</a:t>
            </a:r>
          </a:p>
          <a:p>
            <a:r>
              <a:rPr lang="en-US" dirty="0" smtClean="0"/>
              <a:t>So </a:t>
            </a:r>
            <a:r>
              <a:rPr lang="en-US" dirty="0"/>
              <a:t>we will just use Java for a while. </a:t>
            </a:r>
            <a:r>
              <a:rPr lang="en-US" dirty="0" smtClean="0"/>
              <a:t>We </a:t>
            </a:r>
            <a:r>
              <a:rPr lang="en-US" dirty="0"/>
              <a:t>will return to generating Python parsers when we discuss </a:t>
            </a:r>
            <a:r>
              <a:rPr lang="en-US" i="1" dirty="0" smtClean="0">
                <a:hlinkClick r:id="rId2" action="ppaction://hlinksldjump"/>
              </a:rPr>
              <a:t>embedding </a:t>
            </a:r>
            <a:r>
              <a:rPr lang="en-US" i="1" dirty="0">
                <a:hlinkClick r:id="rId2" action="ppaction://hlinksldjump"/>
              </a:rPr>
              <a:t>code within the grammar</a:t>
            </a:r>
            <a:r>
              <a:rPr lang="en-US" dirty="0" smtClean="0"/>
              <a:t>.</a:t>
            </a:r>
            <a:endParaRPr lang="en-US" dirty="0"/>
          </a:p>
        </p:txBody>
      </p:sp>
      <p:sp>
        <p:nvSpPr>
          <p:cNvPr id="4" name="AutoShape 57"/>
          <p:cNvSpPr>
            <a:spLocks noChangeArrowheads="1"/>
          </p:cNvSpPr>
          <p:nvPr/>
        </p:nvSpPr>
        <p:spPr bwMode="auto">
          <a:xfrm>
            <a:off x="10876756" y="5765248"/>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5" name="Text Box 58"/>
          <p:cNvSpPr txBox="1">
            <a:spLocks noChangeArrowheads="1"/>
          </p:cNvSpPr>
          <p:nvPr/>
        </p:nvSpPr>
        <p:spPr bwMode="auto">
          <a:xfrm>
            <a:off x="11016456" y="5908123"/>
            <a:ext cx="7223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a:t>Do Lab1</a:t>
            </a:r>
            <a:endParaRPr lang="en-US" altLang="en-US" sz="1600"/>
          </a:p>
        </p:txBody>
      </p:sp>
    </p:spTree>
    <p:extLst>
      <p:ext uri="{BB962C8B-B14F-4D97-AF65-F5344CB8AC3E}">
        <p14:creationId xmlns:p14="http://schemas.microsoft.com/office/powerpoint/2010/main" val="12270101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30906" y="2877671"/>
            <a:ext cx="865094" cy="5756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Other test rig options</a:t>
            </a:r>
            <a:endParaRPr lang="en-US" dirty="0"/>
          </a:p>
        </p:txBody>
      </p:sp>
      <p:sp>
        <p:nvSpPr>
          <p:cNvPr id="4" name="TextBox 3"/>
          <p:cNvSpPr txBox="1"/>
          <p:nvPr/>
        </p:nvSpPr>
        <p:spPr>
          <a:xfrm>
            <a:off x="5461000" y="4367252"/>
            <a:ext cx="3559757" cy="369332"/>
          </a:xfrm>
          <a:prstGeom prst="rect">
            <a:avLst/>
          </a:prstGeom>
          <a:noFill/>
        </p:spPr>
        <p:txBody>
          <a:bodyPr wrap="none" rtlCol="0">
            <a:spAutoFit/>
          </a:bodyPr>
          <a:lstStyle/>
          <a:p>
            <a:r>
              <a:rPr lang="en-US" dirty="0" smtClean="0"/>
              <a:t>other options: -tokens, -tree, -trace</a:t>
            </a:r>
            <a:endParaRPr lang="en-US" dirty="0"/>
          </a:p>
        </p:txBody>
      </p:sp>
      <p:sp>
        <p:nvSpPr>
          <p:cNvPr id="5" name="TextBox 4"/>
          <p:cNvSpPr txBox="1"/>
          <p:nvPr/>
        </p:nvSpPr>
        <p:spPr>
          <a:xfrm>
            <a:off x="1438836" y="2745482"/>
            <a:ext cx="7020512" cy="707886"/>
          </a:xfrm>
          <a:prstGeom prst="rect">
            <a:avLst/>
          </a:prstGeom>
          <a:noFill/>
        </p:spPr>
        <p:txBody>
          <a:bodyPr wrap="none" rtlCol="0">
            <a:spAutoFit/>
          </a:bodyPr>
          <a:lstStyle/>
          <a:p>
            <a:r>
              <a:rPr lang="en-US" sz="4000" dirty="0" err="1" smtClean="0"/>
              <a:t>grun</a:t>
            </a:r>
            <a:r>
              <a:rPr lang="en-US" sz="4000" dirty="0" smtClean="0"/>
              <a:t> My message -</a:t>
            </a:r>
            <a:r>
              <a:rPr lang="en-US" sz="4000" dirty="0" err="1" smtClean="0"/>
              <a:t>gui</a:t>
            </a:r>
            <a:r>
              <a:rPr lang="en-US" sz="4000" dirty="0" smtClean="0"/>
              <a:t> &lt; input.txt</a:t>
            </a:r>
            <a:endParaRPr lang="en-US" sz="4000" dirty="0"/>
          </a:p>
        </p:txBody>
      </p:sp>
      <p:cxnSp>
        <p:nvCxnSpPr>
          <p:cNvPr id="8" name="Straight Arrow Connector 7"/>
          <p:cNvCxnSpPr/>
          <p:nvPr/>
        </p:nvCxnSpPr>
        <p:spPr>
          <a:xfrm flipV="1">
            <a:off x="5782236" y="3453368"/>
            <a:ext cx="0" cy="91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729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-tokens</a:t>
            </a:r>
            <a:endParaRPr lang="en-US" dirty="0"/>
          </a:p>
        </p:txBody>
      </p:sp>
      <p:sp>
        <p:nvSpPr>
          <p:cNvPr id="4" name="Content Placeholder 3"/>
          <p:cNvSpPr>
            <a:spLocks noGrp="1"/>
          </p:cNvSpPr>
          <p:nvPr>
            <p:ph idx="1"/>
          </p:nvPr>
        </p:nvSpPr>
        <p:spPr>
          <a:xfrm>
            <a:off x="838200" y="1825625"/>
            <a:ext cx="10515600" cy="1589928"/>
          </a:xfrm>
        </p:spPr>
        <p:txBody>
          <a:bodyPr/>
          <a:lstStyle/>
          <a:p>
            <a:r>
              <a:rPr lang="en-US" dirty="0" smtClean="0"/>
              <a:t>This option allows you to see what tokens are generated by the lexer.</a:t>
            </a:r>
          </a:p>
          <a:p>
            <a:r>
              <a:rPr lang="en-US" dirty="0" smtClean="0"/>
              <a:t>So you can create your lexer</a:t>
            </a:r>
            <a:r>
              <a:rPr lang="en-US" dirty="0"/>
              <a:t> </a:t>
            </a:r>
            <a:r>
              <a:rPr lang="en-US" dirty="0" smtClean="0"/>
              <a:t>and test it before creating your parser.</a:t>
            </a:r>
            <a:endParaRPr lang="en-US" dirty="0"/>
          </a:p>
        </p:txBody>
      </p:sp>
      <p:sp>
        <p:nvSpPr>
          <p:cNvPr id="5" name="TextBox 4"/>
          <p:cNvSpPr txBox="1"/>
          <p:nvPr/>
        </p:nvSpPr>
        <p:spPr>
          <a:xfrm>
            <a:off x="1869142" y="3550490"/>
            <a:ext cx="8451160" cy="707886"/>
          </a:xfrm>
          <a:prstGeom prst="rect">
            <a:avLst/>
          </a:prstGeom>
          <a:noFill/>
        </p:spPr>
        <p:txBody>
          <a:bodyPr wrap="none" rtlCol="0">
            <a:spAutoFit/>
          </a:bodyPr>
          <a:lstStyle/>
          <a:p>
            <a:r>
              <a:rPr lang="en-US" sz="4000" dirty="0" err="1" smtClean="0"/>
              <a:t>grun</a:t>
            </a:r>
            <a:r>
              <a:rPr lang="en-US" sz="4000" dirty="0" smtClean="0"/>
              <a:t> MyLexer tokens -tokens &lt; input.txt</a:t>
            </a:r>
            <a:endParaRPr lang="en-US" sz="4000" dirty="0"/>
          </a:p>
        </p:txBody>
      </p:sp>
      <p:cxnSp>
        <p:nvCxnSpPr>
          <p:cNvPr id="6" name="Straight Arrow Connector 5"/>
          <p:cNvCxnSpPr/>
          <p:nvPr/>
        </p:nvCxnSpPr>
        <p:spPr>
          <a:xfrm flipV="1">
            <a:off x="5487895" y="4199930"/>
            <a:ext cx="0" cy="46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46595" y="4611490"/>
            <a:ext cx="4018429" cy="646331"/>
          </a:xfrm>
          <a:prstGeom prst="rect">
            <a:avLst/>
          </a:prstGeom>
          <a:noFill/>
        </p:spPr>
        <p:txBody>
          <a:bodyPr wrap="square" rtlCol="0">
            <a:spAutoFit/>
          </a:bodyPr>
          <a:lstStyle/>
          <a:p>
            <a:r>
              <a:rPr lang="en-US" dirty="0" smtClean="0"/>
              <a:t>This </a:t>
            </a:r>
            <a:r>
              <a:rPr lang="en-US" u="sng" dirty="0" smtClean="0"/>
              <a:t>reserved word</a:t>
            </a:r>
            <a:r>
              <a:rPr lang="en-US" dirty="0" smtClean="0"/>
              <a:t> tells the test rig that only the lexer is to run, not the parser.</a:t>
            </a:r>
            <a:endParaRPr lang="en-US" dirty="0"/>
          </a:p>
        </p:txBody>
      </p:sp>
    </p:spTree>
    <p:extLst>
      <p:ext uri="{BB962C8B-B14F-4D97-AF65-F5344CB8AC3E}">
        <p14:creationId xmlns:p14="http://schemas.microsoft.com/office/powerpoint/2010/main" val="7879149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testing the lexer</a:t>
            </a:r>
            <a:endParaRPr lang="en-US" dirty="0"/>
          </a:p>
        </p:txBody>
      </p:sp>
      <p:sp>
        <p:nvSpPr>
          <p:cNvPr id="3" name="Content Placeholder 2"/>
          <p:cNvSpPr>
            <a:spLocks noGrp="1"/>
          </p:cNvSpPr>
          <p:nvPr>
            <p:ph idx="1"/>
          </p:nvPr>
        </p:nvSpPr>
        <p:spPr>
          <a:xfrm>
            <a:off x="838200" y="1825625"/>
            <a:ext cx="10515600" cy="3136340"/>
          </a:xfrm>
        </p:spPr>
        <p:txBody>
          <a:bodyPr/>
          <a:lstStyle/>
          <a:p>
            <a:r>
              <a:rPr lang="en-US" dirty="0" smtClean="0"/>
              <a:t>These are the steps that must be taken:</a:t>
            </a:r>
          </a:p>
          <a:p>
            <a:pPr marL="914400" lvl="1" indent="-457200">
              <a:buFont typeface="+mj-lt"/>
              <a:buAutoNum type="arabicPeriod"/>
            </a:pPr>
            <a:r>
              <a:rPr lang="en-US" dirty="0" smtClean="0"/>
              <a:t>Run ANTLR on the lexer grammar</a:t>
            </a:r>
          </a:p>
          <a:p>
            <a:pPr marL="914400" lvl="1" indent="-457200">
              <a:buFont typeface="+mj-lt"/>
              <a:buAutoNum type="arabicPeriod"/>
            </a:pPr>
            <a:r>
              <a:rPr lang="en-US" dirty="0" smtClean="0"/>
              <a:t>Run </a:t>
            </a:r>
            <a:r>
              <a:rPr lang="en-US" dirty="0" err="1" smtClean="0"/>
              <a:t>javac</a:t>
            </a:r>
            <a:r>
              <a:rPr lang="en-US" dirty="0" smtClean="0"/>
              <a:t> to compile the (lexer) Java code</a:t>
            </a:r>
          </a:p>
          <a:p>
            <a:pPr marL="914400" lvl="1" indent="-457200">
              <a:buFont typeface="+mj-lt"/>
              <a:buAutoNum type="arabicPeriod"/>
            </a:pPr>
            <a:r>
              <a:rPr lang="en-US" dirty="0" smtClean="0"/>
              <a:t>Run the test rig on the lexer (use the </a:t>
            </a:r>
            <a:r>
              <a:rPr lang="en-US" dirty="0" smtClean="0">
                <a:latin typeface="Courier New" panose="02070309020205020404" pitchFamily="49" charset="0"/>
                <a:cs typeface="Courier New" panose="02070309020205020404" pitchFamily="49" charset="0"/>
              </a:rPr>
              <a:t>-tokens </a:t>
            </a:r>
            <a:r>
              <a:rPr lang="en-US" dirty="0" smtClean="0"/>
              <a:t>option and the </a:t>
            </a:r>
            <a:r>
              <a:rPr lang="en-US" dirty="0" smtClean="0">
                <a:latin typeface="Courier New" panose="02070309020205020404" pitchFamily="49" charset="0"/>
                <a:cs typeface="Courier New" panose="02070309020205020404" pitchFamily="49" charset="0"/>
              </a:rPr>
              <a:t>tokens</a:t>
            </a:r>
            <a:r>
              <a:rPr lang="en-US" dirty="0" smtClean="0"/>
              <a:t> reserved word)</a:t>
            </a:r>
          </a:p>
          <a:p>
            <a:r>
              <a:rPr lang="en-US" dirty="0" smtClean="0"/>
              <a:t>I created a batch file – run.bat – which does all those steps. Simply open a DOS window and type: </a:t>
            </a:r>
            <a:r>
              <a:rPr lang="en-US" dirty="0">
                <a:latin typeface="Courier New" panose="02070309020205020404" pitchFamily="49" charset="0"/>
                <a:cs typeface="Courier New" panose="02070309020205020404" pitchFamily="49" charset="0"/>
              </a:rPr>
              <a:t>run</a:t>
            </a:r>
            <a:endParaRPr lang="en-US" dirty="0"/>
          </a:p>
        </p:txBody>
      </p:sp>
      <p:sp>
        <p:nvSpPr>
          <p:cNvPr id="4" name="TextBox 3"/>
          <p:cNvSpPr txBox="1"/>
          <p:nvPr/>
        </p:nvSpPr>
        <p:spPr>
          <a:xfrm>
            <a:off x="4800600" y="5325035"/>
            <a:ext cx="2995307" cy="369332"/>
          </a:xfrm>
          <a:prstGeom prst="rect">
            <a:avLst/>
          </a:prstGeom>
          <a:noFill/>
        </p:spPr>
        <p:txBody>
          <a:bodyPr wrap="none" rtlCol="0">
            <a:spAutoFit/>
          </a:bodyPr>
          <a:lstStyle/>
          <a:p>
            <a:r>
              <a:rPr lang="en-US" dirty="0" smtClean="0"/>
              <a:t>see java-examples/example02</a:t>
            </a:r>
            <a:endParaRPr lang="en-US" dirty="0"/>
          </a:p>
        </p:txBody>
      </p:sp>
    </p:spTree>
    <p:extLst>
      <p:ext uri="{BB962C8B-B14F-4D97-AF65-F5344CB8AC3E}">
        <p14:creationId xmlns:p14="http://schemas.microsoft.com/office/powerpoint/2010/main" val="24278541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run.bat</a:t>
            </a:r>
            <a:endParaRPr lang="en-US" dirty="0"/>
          </a:p>
        </p:txBody>
      </p:sp>
      <p:sp>
        <p:nvSpPr>
          <p:cNvPr id="5" name="Rectangle 4"/>
          <p:cNvSpPr/>
          <p:nvPr/>
        </p:nvSpPr>
        <p:spPr>
          <a:xfrm>
            <a:off x="1380564" y="1794930"/>
            <a:ext cx="8543365" cy="3139321"/>
          </a:xfrm>
          <a:prstGeom prst="rect">
            <a:avLst/>
          </a:prstGeom>
          <a:ln>
            <a:solidFill>
              <a:schemeClr val="bg1">
                <a:lumMod val="75000"/>
              </a:schemeClr>
            </a:solidFill>
          </a:ln>
        </p:spPr>
        <p:txBody>
          <a:bodyPr wrap="square">
            <a:spAutoFit/>
          </a:bodyPr>
          <a:lstStyle/>
          <a:p>
            <a:r>
              <a:rPr lang="en-US" dirty="0"/>
              <a:t>set CLASSPATH=.;../../</a:t>
            </a:r>
            <a:r>
              <a:rPr lang="en-US" dirty="0" err="1"/>
              <a:t>antlr</a:t>
            </a:r>
            <a:r>
              <a:rPr lang="en-US" dirty="0"/>
              <a:t>-jar/antlr-complete.jar;%CLASSPATH%</a:t>
            </a:r>
          </a:p>
          <a:p>
            <a:endParaRPr lang="en-US" dirty="0"/>
          </a:p>
          <a:p>
            <a:r>
              <a:rPr lang="en-US" i="1" dirty="0" smtClean="0"/>
              <a:t>echo </a:t>
            </a:r>
            <a:r>
              <a:rPr lang="en-US" i="1" dirty="0"/>
              <a:t>Running ANTLR on the lexer: MyLexer.g4</a:t>
            </a:r>
          </a:p>
          <a:p>
            <a:r>
              <a:rPr lang="en-US" dirty="0">
                <a:solidFill>
                  <a:srgbClr val="92D050"/>
                </a:solidFill>
              </a:rPr>
              <a:t>java</a:t>
            </a:r>
            <a:r>
              <a:rPr lang="en-US" dirty="0"/>
              <a:t> </a:t>
            </a:r>
            <a:r>
              <a:rPr lang="en-US" dirty="0">
                <a:solidFill>
                  <a:srgbClr val="FF0000"/>
                </a:solidFill>
              </a:rPr>
              <a:t>org.antlr.v4.Tool</a:t>
            </a:r>
            <a:r>
              <a:rPr lang="en-US" dirty="0"/>
              <a:t> </a:t>
            </a:r>
            <a:r>
              <a:rPr lang="en-US" b="1" dirty="0"/>
              <a:t>MyLexer.g4</a:t>
            </a:r>
            <a:r>
              <a:rPr lang="en-US" dirty="0"/>
              <a:t> </a:t>
            </a:r>
            <a:r>
              <a:rPr lang="en-US" dirty="0">
                <a:solidFill>
                  <a:srgbClr val="00B0F0"/>
                </a:solidFill>
              </a:rPr>
              <a:t>-no-listener -no-visitor</a:t>
            </a:r>
          </a:p>
          <a:p>
            <a:endParaRPr lang="en-US" dirty="0"/>
          </a:p>
          <a:p>
            <a:r>
              <a:rPr lang="en-US" i="1" dirty="0" smtClean="0"/>
              <a:t>echo </a:t>
            </a:r>
            <a:r>
              <a:rPr lang="en-US" i="1" dirty="0"/>
              <a:t>Compiling the Java code that ANTLR generator (the </a:t>
            </a:r>
            <a:r>
              <a:rPr lang="en-US" i="1" dirty="0" smtClean="0"/>
              <a:t>lexer </a:t>
            </a:r>
            <a:r>
              <a:rPr lang="en-US" i="1" dirty="0"/>
              <a:t>code)</a:t>
            </a:r>
          </a:p>
          <a:p>
            <a:r>
              <a:rPr lang="en-US" dirty="0" err="1">
                <a:solidFill>
                  <a:srgbClr val="92D050"/>
                </a:solidFill>
              </a:rPr>
              <a:t>javac</a:t>
            </a:r>
            <a:r>
              <a:rPr lang="en-US" dirty="0"/>
              <a:t> *.java</a:t>
            </a:r>
          </a:p>
          <a:p>
            <a:endParaRPr lang="en-US" dirty="0"/>
          </a:p>
          <a:p>
            <a:r>
              <a:rPr lang="en-US" i="1" dirty="0"/>
              <a:t>echo Running the test rig on the </a:t>
            </a:r>
            <a:r>
              <a:rPr lang="en-US" i="1" dirty="0" smtClean="0"/>
              <a:t>lexer, </a:t>
            </a:r>
            <a:r>
              <a:rPr lang="en-US" i="1" dirty="0"/>
              <a:t>using as input the string in: input.txt</a:t>
            </a:r>
          </a:p>
          <a:p>
            <a:r>
              <a:rPr lang="en-US" i="1" dirty="0"/>
              <a:t>echo And generating </a:t>
            </a:r>
            <a:r>
              <a:rPr lang="en-US" i="1" dirty="0" smtClean="0"/>
              <a:t>the token stream</a:t>
            </a:r>
            <a:endParaRPr lang="en-US" i="1" dirty="0"/>
          </a:p>
          <a:p>
            <a:r>
              <a:rPr lang="en-US" dirty="0">
                <a:solidFill>
                  <a:srgbClr val="92D050"/>
                </a:solidFill>
              </a:rPr>
              <a:t>java</a:t>
            </a:r>
            <a:r>
              <a:rPr lang="en-US" dirty="0"/>
              <a:t> </a:t>
            </a:r>
            <a:r>
              <a:rPr lang="en-US" dirty="0">
                <a:solidFill>
                  <a:srgbClr val="FF0000"/>
                </a:solidFill>
              </a:rPr>
              <a:t>org.antlr.v4.gui.TestRig</a:t>
            </a:r>
            <a:r>
              <a:rPr lang="en-US" dirty="0" smtClean="0"/>
              <a:t> </a:t>
            </a:r>
            <a:r>
              <a:rPr lang="en-US" b="1" dirty="0" smtClean="0"/>
              <a:t>MyLexer</a:t>
            </a:r>
            <a:r>
              <a:rPr lang="en-US" dirty="0" smtClean="0"/>
              <a:t> </a:t>
            </a:r>
            <a:r>
              <a:rPr lang="en-US" dirty="0" smtClean="0">
                <a:solidFill>
                  <a:srgbClr val="00B0F0"/>
                </a:solidFill>
              </a:rPr>
              <a:t>tokens -tokens </a:t>
            </a:r>
            <a:r>
              <a:rPr lang="en-US" dirty="0">
                <a:solidFill>
                  <a:srgbClr val="00B0F0"/>
                </a:solidFill>
              </a:rPr>
              <a:t>&lt; </a:t>
            </a:r>
            <a:r>
              <a:rPr lang="en-US" dirty="0" smtClean="0">
                <a:solidFill>
                  <a:srgbClr val="00B0F0"/>
                </a:solidFill>
              </a:rPr>
              <a:t>input.txt</a:t>
            </a:r>
            <a:endParaRPr lang="en-US" dirty="0">
              <a:solidFill>
                <a:srgbClr val="00B0F0"/>
              </a:solidFill>
            </a:endParaRPr>
          </a:p>
        </p:txBody>
      </p:sp>
    </p:spTree>
    <p:extLst>
      <p:ext uri="{BB962C8B-B14F-4D97-AF65-F5344CB8AC3E}">
        <p14:creationId xmlns:p14="http://schemas.microsoft.com/office/powerpoint/2010/main" val="8081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ANTLR Jar File, if you want to generate Java parsers</a:t>
            </a:r>
            <a:endParaRPr lang="en-US" dirty="0"/>
          </a:p>
        </p:txBody>
      </p:sp>
      <p:sp>
        <p:nvSpPr>
          <p:cNvPr id="3" name="Rectangle 2"/>
          <p:cNvSpPr/>
          <p:nvPr/>
        </p:nvSpPr>
        <p:spPr>
          <a:xfrm>
            <a:off x="2001421" y="2444234"/>
            <a:ext cx="4280403" cy="461665"/>
          </a:xfrm>
          <a:prstGeom prst="rect">
            <a:avLst/>
          </a:prstGeom>
        </p:spPr>
        <p:txBody>
          <a:bodyPr wrap="none">
            <a:spAutoFit/>
          </a:bodyPr>
          <a:lstStyle/>
          <a:p>
            <a:r>
              <a:rPr lang="en-US" sz="2400" dirty="0" smtClean="0"/>
              <a:t>http://www.antlr.org/download/</a:t>
            </a:r>
            <a:endParaRPr lang="en-US" sz="2400" dirty="0"/>
          </a:p>
        </p:txBody>
      </p:sp>
    </p:spTree>
    <p:extLst>
      <p:ext uri="{BB962C8B-B14F-4D97-AF65-F5344CB8AC3E}">
        <p14:creationId xmlns:p14="http://schemas.microsoft.com/office/powerpoint/2010/main" val="1147801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62699" y="1362465"/>
            <a:ext cx="5522395" cy="1477328"/>
          </a:xfrm>
          <a:prstGeom prst="rect">
            <a:avLst/>
          </a:prstGeom>
          <a:noFill/>
          <a:ln>
            <a:solidFill>
              <a:schemeClr val="tx1"/>
            </a:solidFill>
          </a:ln>
        </p:spPr>
        <p:txBody>
          <a:bodyPr wrap="square" rtlCol="0">
            <a:spAutoFit/>
          </a:bodyPr>
          <a:lstStyle/>
          <a:p>
            <a:pPr defTabSz="820738"/>
            <a:r>
              <a:rPr lang="en-US" dirty="0">
                <a:latin typeface="Courier New" panose="02070309020205020404" pitchFamily="49" charset="0"/>
                <a:cs typeface="Courier New" panose="02070309020205020404" pitchFamily="49" charset="0"/>
              </a:rPr>
              <a:t>lexer grammar </a:t>
            </a:r>
            <a:r>
              <a:rPr lang="en-US" dirty="0" smtClean="0">
                <a:latin typeface="Courier New" panose="02070309020205020404" pitchFamily="49" charset="0"/>
                <a:cs typeface="Courier New" panose="02070309020205020404" pitchFamily="49" charset="0"/>
              </a:rPr>
              <a:t>MyLexer ;</a:t>
            </a:r>
            <a:endParaRPr lang="en-US" dirty="0">
              <a:latin typeface="Courier New" panose="02070309020205020404" pitchFamily="49" charset="0"/>
              <a:cs typeface="Courier New" panose="02070309020205020404" pitchFamily="49" charset="0"/>
            </a:endParaRPr>
          </a:p>
          <a:p>
            <a:pPr defTabSz="820738"/>
            <a:endParaRPr lang="en-US" dirty="0">
              <a:latin typeface="Courier New" panose="02070309020205020404" pitchFamily="49" charset="0"/>
              <a:cs typeface="Courier New" panose="02070309020205020404" pitchFamily="49" charset="0"/>
            </a:endParaRPr>
          </a:p>
          <a:p>
            <a:pPr defTabSz="820738"/>
            <a:r>
              <a:rPr lang="en-US" dirty="0" smtClean="0">
                <a:latin typeface="Courier New" panose="02070309020205020404" pitchFamily="49" charset="0"/>
                <a:cs typeface="Courier New" panose="02070309020205020404" pitchFamily="49" charset="0"/>
              </a:rPr>
              <a:t>GREETING	: </a:t>
            </a:r>
            <a:r>
              <a:rPr lang="en-US" dirty="0">
                <a:latin typeface="Courier New" panose="02070309020205020404" pitchFamily="49" charset="0"/>
                <a:cs typeface="Courier New" panose="02070309020205020404" pitchFamily="49" charset="0"/>
              </a:rPr>
              <a:t>('Hello' | 'Greetings</a:t>
            </a:r>
            <a:r>
              <a:rPr lang="en-US" dirty="0" smtClean="0">
                <a:latin typeface="Courier New" panose="02070309020205020404" pitchFamily="49" charset="0"/>
                <a:cs typeface="Courier New" panose="02070309020205020404" pitchFamily="49" charset="0"/>
              </a:rPr>
              <a:t>') ;</a:t>
            </a:r>
          </a:p>
          <a:p>
            <a:pPr defTabSz="820738"/>
            <a:r>
              <a:rPr lang="en-US" dirty="0" smtClean="0">
                <a:latin typeface="Courier New" panose="02070309020205020404" pitchFamily="49" charset="0"/>
                <a:cs typeface="Courier New" panose="02070309020205020404" pitchFamily="49" charset="0"/>
              </a:rPr>
              <a:t>ID  		: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820738"/>
            <a:r>
              <a:rPr lang="en-US" dirty="0">
                <a:latin typeface="Courier New" panose="02070309020205020404" pitchFamily="49" charset="0"/>
                <a:cs typeface="Courier New" panose="02070309020205020404" pitchFamily="49" charset="0"/>
              </a:rPr>
              <a:t>WS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\t\r\n]+ -&gt; skip </a:t>
            </a:r>
            <a:r>
              <a:rPr lang="en-US" dirty="0" smtClean="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4920808" y="993133"/>
            <a:ext cx="1247649" cy="369332"/>
          </a:xfrm>
          <a:prstGeom prst="rect">
            <a:avLst/>
          </a:prstGeom>
          <a:noFill/>
        </p:spPr>
        <p:txBody>
          <a:bodyPr wrap="none" rtlCol="0">
            <a:spAutoFit/>
          </a:bodyPr>
          <a:lstStyle/>
          <a:p>
            <a:r>
              <a:rPr lang="en-US" dirty="0" smtClean="0"/>
              <a:t>MyLexer.g4</a:t>
            </a:r>
            <a:endParaRPr lang="en-US" dirty="0"/>
          </a:p>
        </p:txBody>
      </p:sp>
      <p:sp>
        <p:nvSpPr>
          <p:cNvPr id="5" name="Flowchart: Process 4"/>
          <p:cNvSpPr/>
          <p:nvPr/>
        </p:nvSpPr>
        <p:spPr>
          <a:xfrm>
            <a:off x="4773705" y="3455894"/>
            <a:ext cx="1734671" cy="685800"/>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 Test Rig</a:t>
            </a:r>
            <a:endParaRPr lang="en-US" dirty="0">
              <a:solidFill>
                <a:schemeClr val="tx1"/>
              </a:solidFill>
            </a:endParaRPr>
          </a:p>
        </p:txBody>
      </p:sp>
      <p:sp>
        <p:nvSpPr>
          <p:cNvPr id="6" name="Folded Corner 5"/>
          <p:cNvSpPr/>
          <p:nvPr/>
        </p:nvSpPr>
        <p:spPr>
          <a:xfrm>
            <a:off x="1344706" y="3455894"/>
            <a:ext cx="1250576" cy="833718"/>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76621" y="3086562"/>
            <a:ext cx="986745" cy="369332"/>
          </a:xfrm>
          <a:prstGeom prst="rect">
            <a:avLst/>
          </a:prstGeom>
          <a:noFill/>
        </p:spPr>
        <p:txBody>
          <a:bodyPr wrap="none" rtlCol="0">
            <a:spAutoFit/>
          </a:bodyPr>
          <a:lstStyle/>
          <a:p>
            <a:r>
              <a:rPr lang="en-US" dirty="0" smtClean="0"/>
              <a:t>input.txt</a:t>
            </a:r>
            <a:endParaRPr lang="en-US" dirty="0"/>
          </a:p>
        </p:txBody>
      </p:sp>
      <p:sp>
        <p:nvSpPr>
          <p:cNvPr id="8" name="TextBox 7"/>
          <p:cNvSpPr txBox="1"/>
          <p:nvPr/>
        </p:nvSpPr>
        <p:spPr>
          <a:xfrm>
            <a:off x="1325639" y="3503421"/>
            <a:ext cx="1269643" cy="369332"/>
          </a:xfrm>
          <a:prstGeom prst="rect">
            <a:avLst/>
          </a:prstGeom>
          <a:noFill/>
        </p:spPr>
        <p:txBody>
          <a:bodyPr wrap="none" rtlCol="0">
            <a:spAutoFit/>
          </a:bodyPr>
          <a:lstStyle/>
          <a:p>
            <a:r>
              <a:rPr lang="en-US" dirty="0" smtClean="0"/>
              <a:t>Hello Roger</a:t>
            </a:r>
            <a:endParaRPr lang="en-US" dirty="0"/>
          </a:p>
        </p:txBody>
      </p:sp>
      <p:sp>
        <p:nvSpPr>
          <p:cNvPr id="9" name="Right Arrow 8"/>
          <p:cNvSpPr/>
          <p:nvPr/>
        </p:nvSpPr>
        <p:spPr>
          <a:xfrm>
            <a:off x="2635624" y="3688087"/>
            <a:ext cx="2138081" cy="278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5432612" y="2893581"/>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432611" y="4190760"/>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46495" y="4739883"/>
            <a:ext cx="3056964" cy="923330"/>
          </a:xfrm>
          <a:prstGeom prst="rect">
            <a:avLst/>
          </a:prstGeom>
        </p:spPr>
        <p:txBody>
          <a:bodyPr wrap="square">
            <a:spAutoFit/>
          </a:bodyPr>
          <a:lstStyle/>
          <a:p>
            <a:r>
              <a:rPr lang="en-US" dirty="0"/>
              <a:t>[@0,0:4='Hello',&lt;1&gt;,1:0]</a:t>
            </a:r>
          </a:p>
          <a:p>
            <a:r>
              <a:rPr lang="en-US" dirty="0"/>
              <a:t>[@1,6:10='Roger',&lt;2&gt;,1:6]</a:t>
            </a:r>
          </a:p>
          <a:p>
            <a:r>
              <a:rPr lang="en-US" dirty="0"/>
              <a:t>[@2,11:10='&lt;EOF&gt;',&lt;-1&gt;,1:11]</a:t>
            </a:r>
          </a:p>
        </p:txBody>
      </p:sp>
      <p:sp>
        <p:nvSpPr>
          <p:cNvPr id="13" name="TextBox 12"/>
          <p:cNvSpPr txBox="1"/>
          <p:nvPr/>
        </p:nvSpPr>
        <p:spPr>
          <a:xfrm>
            <a:off x="5755340" y="4227432"/>
            <a:ext cx="875496" cy="369332"/>
          </a:xfrm>
          <a:prstGeom prst="rect">
            <a:avLst/>
          </a:prstGeom>
          <a:solidFill>
            <a:srgbClr val="FFFF00"/>
          </a:solidFill>
        </p:spPr>
        <p:txBody>
          <a:bodyPr wrap="none" rtlCol="0">
            <a:spAutoFit/>
          </a:bodyPr>
          <a:lstStyle/>
          <a:p>
            <a:r>
              <a:rPr lang="en-US" dirty="0" smtClean="0"/>
              <a:t>-tokens</a:t>
            </a:r>
            <a:endParaRPr lang="en-US" dirty="0"/>
          </a:p>
        </p:txBody>
      </p:sp>
    </p:spTree>
    <p:extLst>
      <p:ext uri="{BB962C8B-B14F-4D97-AF65-F5344CB8AC3E}">
        <p14:creationId xmlns:p14="http://schemas.microsoft.com/office/powerpoint/2010/main" val="31427698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the -token output</a:t>
            </a:r>
            <a:endParaRPr lang="en-US" dirty="0"/>
          </a:p>
        </p:txBody>
      </p:sp>
      <p:sp>
        <p:nvSpPr>
          <p:cNvPr id="4" name="Rectangle 3"/>
          <p:cNvSpPr/>
          <p:nvPr/>
        </p:nvSpPr>
        <p:spPr>
          <a:xfrm>
            <a:off x="1989848" y="3561834"/>
            <a:ext cx="4208203" cy="584775"/>
          </a:xfrm>
          <a:prstGeom prst="rect">
            <a:avLst/>
          </a:prstGeom>
        </p:spPr>
        <p:txBody>
          <a:bodyPr wrap="none">
            <a:spAutoFit/>
          </a:bodyPr>
          <a:lstStyle/>
          <a:p>
            <a:r>
              <a:rPr lang="en-US" sz="3200" dirty="0" smtClean="0"/>
              <a:t>[@0,0:4='Hello',&lt;1&gt;,1:0]</a:t>
            </a:r>
          </a:p>
        </p:txBody>
      </p:sp>
      <p:sp>
        <p:nvSpPr>
          <p:cNvPr id="7" name="TextBox 6"/>
          <p:cNvSpPr txBox="1"/>
          <p:nvPr/>
        </p:nvSpPr>
        <p:spPr>
          <a:xfrm>
            <a:off x="1184247" y="1632851"/>
            <a:ext cx="3200400" cy="646331"/>
          </a:xfrm>
          <a:prstGeom prst="rect">
            <a:avLst/>
          </a:prstGeom>
          <a:noFill/>
        </p:spPr>
        <p:txBody>
          <a:bodyPr wrap="square" rtlCol="0">
            <a:spAutoFit/>
          </a:bodyPr>
          <a:lstStyle/>
          <a:p>
            <a:r>
              <a:rPr lang="en-US" dirty="0"/>
              <a:t>indicates this is the first token recognized (counting starts at 0)</a:t>
            </a:r>
          </a:p>
        </p:txBody>
      </p:sp>
      <p:sp>
        <p:nvSpPr>
          <p:cNvPr id="8" name="Left Brace 7"/>
          <p:cNvSpPr/>
          <p:nvPr/>
        </p:nvSpPr>
        <p:spPr>
          <a:xfrm rot="16200000">
            <a:off x="3605803" y="3351805"/>
            <a:ext cx="249478" cy="16829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2889084" y="4510225"/>
            <a:ext cx="1987716" cy="646331"/>
          </a:xfrm>
          <a:prstGeom prst="rect">
            <a:avLst/>
          </a:prstGeom>
          <a:noFill/>
        </p:spPr>
        <p:txBody>
          <a:bodyPr wrap="square" rtlCol="0">
            <a:spAutoFit/>
          </a:bodyPr>
          <a:lstStyle/>
          <a:p>
            <a:r>
              <a:rPr lang="en-US" dirty="0" smtClean="0"/>
              <a:t>The token 'Hello' is at position 0 - 4</a:t>
            </a:r>
            <a:endParaRPr lang="en-US" dirty="0"/>
          </a:p>
        </p:txBody>
      </p:sp>
      <p:cxnSp>
        <p:nvCxnSpPr>
          <p:cNvPr id="10" name="Straight Arrow Connector 9"/>
          <p:cNvCxnSpPr/>
          <p:nvPr/>
        </p:nvCxnSpPr>
        <p:spPr>
          <a:xfrm>
            <a:off x="5029800" y="2973340"/>
            <a:ext cx="0" cy="615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436560" y="2528412"/>
            <a:ext cx="1186479" cy="369332"/>
          </a:xfrm>
          <a:prstGeom prst="rect">
            <a:avLst/>
          </a:prstGeom>
          <a:noFill/>
        </p:spPr>
        <p:txBody>
          <a:bodyPr wrap="none" rtlCol="0">
            <a:spAutoFit/>
          </a:bodyPr>
          <a:lstStyle/>
          <a:p>
            <a:r>
              <a:rPr lang="en-US" dirty="0" smtClean="0"/>
              <a:t>token type</a:t>
            </a:r>
            <a:endParaRPr lang="en-US" dirty="0"/>
          </a:p>
        </p:txBody>
      </p:sp>
      <p:cxnSp>
        <p:nvCxnSpPr>
          <p:cNvPr id="13" name="Straight Arrow Connector 12"/>
          <p:cNvCxnSpPr/>
          <p:nvPr/>
        </p:nvCxnSpPr>
        <p:spPr>
          <a:xfrm flipV="1">
            <a:off x="5570745" y="4068524"/>
            <a:ext cx="0" cy="1240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222733" y="5308600"/>
            <a:ext cx="696024" cy="369332"/>
          </a:xfrm>
          <a:prstGeom prst="rect">
            <a:avLst/>
          </a:prstGeom>
          <a:noFill/>
        </p:spPr>
        <p:txBody>
          <a:bodyPr wrap="none" rtlCol="0">
            <a:spAutoFit/>
          </a:bodyPr>
          <a:lstStyle/>
          <a:p>
            <a:r>
              <a:rPr lang="en-US" dirty="0" smtClean="0"/>
              <a:t>line #</a:t>
            </a:r>
            <a:endParaRPr lang="en-US" dirty="0"/>
          </a:p>
        </p:txBody>
      </p:sp>
      <p:sp>
        <p:nvSpPr>
          <p:cNvPr id="16" name="Arc 15"/>
          <p:cNvSpPr/>
          <p:nvPr/>
        </p:nvSpPr>
        <p:spPr>
          <a:xfrm rot="7466520">
            <a:off x="6088130" y="3708381"/>
            <a:ext cx="687484" cy="1240076"/>
          </a:xfrm>
          <a:prstGeom prst="arc">
            <a:avLst>
              <a:gd name="adj1" fmla="val 17655294"/>
              <a:gd name="adj2" fmla="val 4882583"/>
            </a:avLst>
          </a:pr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p:cNvSpPr txBox="1"/>
          <p:nvPr/>
        </p:nvSpPr>
        <p:spPr>
          <a:xfrm>
            <a:off x="6684521" y="4537929"/>
            <a:ext cx="3234540" cy="369332"/>
          </a:xfrm>
          <a:prstGeom prst="rect">
            <a:avLst/>
          </a:prstGeom>
          <a:noFill/>
        </p:spPr>
        <p:txBody>
          <a:bodyPr wrap="none" rtlCol="0">
            <a:spAutoFit/>
          </a:bodyPr>
          <a:lstStyle/>
          <a:p>
            <a:r>
              <a:rPr lang="en-US" dirty="0" smtClean="0"/>
              <a:t>position of the start of the token</a:t>
            </a:r>
            <a:endParaRPr lang="en-US" dirty="0"/>
          </a:p>
        </p:txBody>
      </p:sp>
      <p:sp>
        <p:nvSpPr>
          <p:cNvPr id="3" name="Left Brace 2"/>
          <p:cNvSpPr/>
          <p:nvPr/>
        </p:nvSpPr>
        <p:spPr>
          <a:xfrm rot="5400000">
            <a:off x="2349501" y="3209497"/>
            <a:ext cx="317500" cy="55239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p:nvPr/>
        </p:nvCxnSpPr>
        <p:spPr>
          <a:xfrm flipV="1">
            <a:off x="2508251" y="2279182"/>
            <a:ext cx="0" cy="104776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10885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9848" y="3561834"/>
            <a:ext cx="4558684" cy="584775"/>
          </a:xfrm>
          <a:prstGeom prst="rect">
            <a:avLst/>
          </a:prstGeom>
        </p:spPr>
        <p:txBody>
          <a:bodyPr wrap="none">
            <a:spAutoFit/>
          </a:bodyPr>
          <a:lstStyle/>
          <a:p>
            <a:r>
              <a:rPr lang="en-US" sz="3200" dirty="0"/>
              <a:t>[@1,6:10='Roger',&lt;2&gt;,1:6]</a:t>
            </a:r>
            <a:endParaRPr lang="en-US" sz="3200" dirty="0" smtClean="0"/>
          </a:p>
        </p:txBody>
      </p:sp>
      <p:sp>
        <p:nvSpPr>
          <p:cNvPr id="7" name="TextBox 6"/>
          <p:cNvSpPr txBox="1"/>
          <p:nvPr/>
        </p:nvSpPr>
        <p:spPr>
          <a:xfrm>
            <a:off x="1184246" y="1632851"/>
            <a:ext cx="3387753" cy="646331"/>
          </a:xfrm>
          <a:prstGeom prst="rect">
            <a:avLst/>
          </a:prstGeom>
          <a:noFill/>
        </p:spPr>
        <p:txBody>
          <a:bodyPr wrap="square" rtlCol="0">
            <a:spAutoFit/>
          </a:bodyPr>
          <a:lstStyle/>
          <a:p>
            <a:r>
              <a:rPr lang="en-US" dirty="0"/>
              <a:t>indicates this is the </a:t>
            </a:r>
            <a:r>
              <a:rPr lang="en-US" dirty="0" smtClean="0"/>
              <a:t>second </a:t>
            </a:r>
            <a:r>
              <a:rPr lang="en-US" dirty="0"/>
              <a:t>token </a:t>
            </a:r>
            <a:r>
              <a:rPr lang="en-US" dirty="0" smtClean="0"/>
              <a:t>recognized</a:t>
            </a:r>
            <a:endParaRPr lang="en-US" dirty="0"/>
          </a:p>
        </p:txBody>
      </p:sp>
      <p:sp>
        <p:nvSpPr>
          <p:cNvPr id="8" name="Left Brace 7"/>
          <p:cNvSpPr/>
          <p:nvPr/>
        </p:nvSpPr>
        <p:spPr>
          <a:xfrm rot="16200000">
            <a:off x="3726454" y="3231154"/>
            <a:ext cx="312976" cy="19877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2889084" y="4510225"/>
            <a:ext cx="1987716" cy="646331"/>
          </a:xfrm>
          <a:prstGeom prst="rect">
            <a:avLst/>
          </a:prstGeom>
          <a:noFill/>
        </p:spPr>
        <p:txBody>
          <a:bodyPr wrap="square" rtlCol="0">
            <a:spAutoFit/>
          </a:bodyPr>
          <a:lstStyle/>
          <a:p>
            <a:r>
              <a:rPr lang="en-US" dirty="0" smtClean="0"/>
              <a:t>The token 'Roger' is at position 6 - 10</a:t>
            </a:r>
            <a:endParaRPr lang="en-US" dirty="0"/>
          </a:p>
        </p:txBody>
      </p:sp>
      <p:cxnSp>
        <p:nvCxnSpPr>
          <p:cNvPr id="10" name="Straight Arrow Connector 9"/>
          <p:cNvCxnSpPr/>
          <p:nvPr/>
        </p:nvCxnSpPr>
        <p:spPr>
          <a:xfrm>
            <a:off x="5339081" y="2973340"/>
            <a:ext cx="0" cy="615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745841" y="2528412"/>
            <a:ext cx="1186479" cy="369332"/>
          </a:xfrm>
          <a:prstGeom prst="rect">
            <a:avLst/>
          </a:prstGeom>
          <a:noFill/>
        </p:spPr>
        <p:txBody>
          <a:bodyPr wrap="none" rtlCol="0">
            <a:spAutoFit/>
          </a:bodyPr>
          <a:lstStyle/>
          <a:p>
            <a:r>
              <a:rPr lang="en-US" dirty="0" smtClean="0"/>
              <a:t>token type</a:t>
            </a:r>
            <a:endParaRPr lang="en-US" dirty="0"/>
          </a:p>
        </p:txBody>
      </p:sp>
      <p:cxnSp>
        <p:nvCxnSpPr>
          <p:cNvPr id="13" name="Straight Arrow Connector 12"/>
          <p:cNvCxnSpPr/>
          <p:nvPr/>
        </p:nvCxnSpPr>
        <p:spPr>
          <a:xfrm flipV="1">
            <a:off x="5866579" y="4068524"/>
            <a:ext cx="0" cy="1240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518567" y="5308600"/>
            <a:ext cx="696024" cy="369332"/>
          </a:xfrm>
          <a:prstGeom prst="rect">
            <a:avLst/>
          </a:prstGeom>
          <a:noFill/>
        </p:spPr>
        <p:txBody>
          <a:bodyPr wrap="none" rtlCol="0">
            <a:spAutoFit/>
          </a:bodyPr>
          <a:lstStyle/>
          <a:p>
            <a:r>
              <a:rPr lang="en-US" dirty="0" smtClean="0"/>
              <a:t>line #</a:t>
            </a:r>
            <a:endParaRPr lang="en-US" dirty="0"/>
          </a:p>
        </p:txBody>
      </p:sp>
      <p:sp>
        <p:nvSpPr>
          <p:cNvPr id="16" name="Arc 15"/>
          <p:cNvSpPr/>
          <p:nvPr/>
        </p:nvSpPr>
        <p:spPr>
          <a:xfrm rot="7466520">
            <a:off x="6397411" y="3708381"/>
            <a:ext cx="687484" cy="1240076"/>
          </a:xfrm>
          <a:prstGeom prst="arc">
            <a:avLst>
              <a:gd name="adj1" fmla="val 17655294"/>
              <a:gd name="adj2" fmla="val 4882583"/>
            </a:avLst>
          </a:pr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p:cNvSpPr txBox="1"/>
          <p:nvPr/>
        </p:nvSpPr>
        <p:spPr>
          <a:xfrm>
            <a:off x="6993802" y="4537929"/>
            <a:ext cx="3234540" cy="369332"/>
          </a:xfrm>
          <a:prstGeom prst="rect">
            <a:avLst/>
          </a:prstGeom>
          <a:noFill/>
        </p:spPr>
        <p:txBody>
          <a:bodyPr wrap="none" rtlCol="0">
            <a:spAutoFit/>
          </a:bodyPr>
          <a:lstStyle/>
          <a:p>
            <a:r>
              <a:rPr lang="en-US" dirty="0" smtClean="0"/>
              <a:t>position of the start of the token</a:t>
            </a:r>
            <a:endParaRPr lang="en-US" dirty="0"/>
          </a:p>
        </p:txBody>
      </p:sp>
      <p:sp>
        <p:nvSpPr>
          <p:cNvPr id="3" name="Left Brace 2"/>
          <p:cNvSpPr/>
          <p:nvPr/>
        </p:nvSpPr>
        <p:spPr>
          <a:xfrm rot="5400000">
            <a:off x="2349501" y="3209497"/>
            <a:ext cx="317500" cy="55239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p:nvPr/>
        </p:nvCxnSpPr>
        <p:spPr>
          <a:xfrm flipV="1">
            <a:off x="2508251" y="2279182"/>
            <a:ext cx="0" cy="104776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05821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9848" y="3561834"/>
            <a:ext cx="5198859" cy="584775"/>
          </a:xfrm>
          <a:prstGeom prst="rect">
            <a:avLst/>
          </a:prstGeom>
        </p:spPr>
        <p:txBody>
          <a:bodyPr wrap="none">
            <a:spAutoFit/>
          </a:bodyPr>
          <a:lstStyle/>
          <a:p>
            <a:r>
              <a:rPr lang="en-US" sz="3200" dirty="0"/>
              <a:t>[@2,11:10='&lt;EOF&gt;',&lt;-1&gt;,1:11]</a:t>
            </a:r>
          </a:p>
        </p:txBody>
      </p:sp>
      <p:sp>
        <p:nvSpPr>
          <p:cNvPr id="7" name="TextBox 6"/>
          <p:cNvSpPr txBox="1"/>
          <p:nvPr/>
        </p:nvSpPr>
        <p:spPr>
          <a:xfrm>
            <a:off x="1184246" y="1632851"/>
            <a:ext cx="3387753" cy="646331"/>
          </a:xfrm>
          <a:prstGeom prst="rect">
            <a:avLst/>
          </a:prstGeom>
          <a:noFill/>
        </p:spPr>
        <p:txBody>
          <a:bodyPr wrap="square" rtlCol="0">
            <a:spAutoFit/>
          </a:bodyPr>
          <a:lstStyle/>
          <a:p>
            <a:r>
              <a:rPr lang="en-US" dirty="0"/>
              <a:t>indicates this is the </a:t>
            </a:r>
            <a:r>
              <a:rPr lang="en-US" dirty="0" smtClean="0"/>
              <a:t>third </a:t>
            </a:r>
            <a:r>
              <a:rPr lang="en-US" dirty="0"/>
              <a:t>token </a:t>
            </a:r>
            <a:r>
              <a:rPr lang="en-US" dirty="0" smtClean="0"/>
              <a:t>recognized</a:t>
            </a:r>
            <a:endParaRPr lang="en-US" dirty="0"/>
          </a:p>
        </p:txBody>
      </p:sp>
      <p:sp>
        <p:nvSpPr>
          <p:cNvPr id="8" name="Left Brace 7"/>
          <p:cNvSpPr/>
          <p:nvPr/>
        </p:nvSpPr>
        <p:spPr>
          <a:xfrm rot="16200000">
            <a:off x="3863166" y="3094442"/>
            <a:ext cx="312976" cy="22611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2889084" y="4510225"/>
            <a:ext cx="1987716" cy="646331"/>
          </a:xfrm>
          <a:prstGeom prst="rect">
            <a:avLst/>
          </a:prstGeom>
          <a:noFill/>
        </p:spPr>
        <p:txBody>
          <a:bodyPr wrap="square" rtlCol="0">
            <a:spAutoFit/>
          </a:bodyPr>
          <a:lstStyle/>
          <a:p>
            <a:r>
              <a:rPr lang="en-US" dirty="0" smtClean="0"/>
              <a:t>The token 'EOF' is at position 11</a:t>
            </a:r>
            <a:endParaRPr lang="en-US" dirty="0"/>
          </a:p>
        </p:txBody>
      </p:sp>
      <p:cxnSp>
        <p:nvCxnSpPr>
          <p:cNvPr id="10" name="Straight Arrow Connector 9"/>
          <p:cNvCxnSpPr/>
          <p:nvPr/>
        </p:nvCxnSpPr>
        <p:spPr>
          <a:xfrm>
            <a:off x="5755938" y="2973340"/>
            <a:ext cx="0" cy="615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162698" y="2528412"/>
            <a:ext cx="1186479" cy="369332"/>
          </a:xfrm>
          <a:prstGeom prst="rect">
            <a:avLst/>
          </a:prstGeom>
          <a:noFill/>
        </p:spPr>
        <p:txBody>
          <a:bodyPr wrap="none" rtlCol="0">
            <a:spAutoFit/>
          </a:bodyPr>
          <a:lstStyle/>
          <a:p>
            <a:r>
              <a:rPr lang="en-US" dirty="0" smtClean="0"/>
              <a:t>token type</a:t>
            </a:r>
            <a:endParaRPr lang="en-US" dirty="0"/>
          </a:p>
        </p:txBody>
      </p:sp>
      <p:cxnSp>
        <p:nvCxnSpPr>
          <p:cNvPr id="13" name="Straight Arrow Connector 12"/>
          <p:cNvCxnSpPr/>
          <p:nvPr/>
        </p:nvCxnSpPr>
        <p:spPr>
          <a:xfrm flipV="1">
            <a:off x="6296883" y="4068524"/>
            <a:ext cx="0" cy="1240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948871" y="5308600"/>
            <a:ext cx="696024" cy="369332"/>
          </a:xfrm>
          <a:prstGeom prst="rect">
            <a:avLst/>
          </a:prstGeom>
          <a:noFill/>
        </p:spPr>
        <p:txBody>
          <a:bodyPr wrap="none" rtlCol="0">
            <a:spAutoFit/>
          </a:bodyPr>
          <a:lstStyle/>
          <a:p>
            <a:r>
              <a:rPr lang="en-US" dirty="0" smtClean="0"/>
              <a:t>line #</a:t>
            </a:r>
            <a:endParaRPr lang="en-US" dirty="0"/>
          </a:p>
        </p:txBody>
      </p:sp>
      <p:sp>
        <p:nvSpPr>
          <p:cNvPr id="16" name="Arc 15"/>
          <p:cNvSpPr/>
          <p:nvPr/>
        </p:nvSpPr>
        <p:spPr>
          <a:xfrm rot="7466520">
            <a:off x="6935291" y="3708381"/>
            <a:ext cx="687484" cy="1240076"/>
          </a:xfrm>
          <a:prstGeom prst="arc">
            <a:avLst>
              <a:gd name="adj1" fmla="val 17655294"/>
              <a:gd name="adj2" fmla="val 4882583"/>
            </a:avLst>
          </a:pr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p:cNvSpPr txBox="1"/>
          <p:nvPr/>
        </p:nvSpPr>
        <p:spPr>
          <a:xfrm>
            <a:off x="7531682" y="4537929"/>
            <a:ext cx="3234540" cy="369332"/>
          </a:xfrm>
          <a:prstGeom prst="rect">
            <a:avLst/>
          </a:prstGeom>
          <a:noFill/>
        </p:spPr>
        <p:txBody>
          <a:bodyPr wrap="none" rtlCol="0">
            <a:spAutoFit/>
          </a:bodyPr>
          <a:lstStyle/>
          <a:p>
            <a:r>
              <a:rPr lang="en-US" dirty="0" smtClean="0"/>
              <a:t>position of the start of the token</a:t>
            </a:r>
            <a:endParaRPr lang="en-US" dirty="0"/>
          </a:p>
        </p:txBody>
      </p:sp>
      <p:sp>
        <p:nvSpPr>
          <p:cNvPr id="3" name="Left Brace 2"/>
          <p:cNvSpPr/>
          <p:nvPr/>
        </p:nvSpPr>
        <p:spPr>
          <a:xfrm rot="5400000">
            <a:off x="2349501" y="3209497"/>
            <a:ext cx="317500" cy="55239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p:nvPr/>
        </p:nvCxnSpPr>
        <p:spPr>
          <a:xfrm flipV="1">
            <a:off x="2508251" y="2279182"/>
            <a:ext cx="0" cy="104776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47839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test rig -tree option</a:t>
            </a:r>
            <a:endParaRPr lang="en-US" dirty="0"/>
          </a:p>
        </p:txBody>
      </p:sp>
      <p:sp>
        <p:nvSpPr>
          <p:cNvPr id="4" name="Content Placeholder 3"/>
          <p:cNvSpPr>
            <a:spLocks noGrp="1"/>
          </p:cNvSpPr>
          <p:nvPr>
            <p:ph idx="1"/>
          </p:nvPr>
        </p:nvSpPr>
        <p:spPr>
          <a:xfrm>
            <a:off x="838200" y="1825625"/>
            <a:ext cx="10515600" cy="2380280"/>
          </a:xfrm>
        </p:spPr>
        <p:txBody>
          <a:bodyPr>
            <a:normAutofit/>
          </a:bodyPr>
          <a:lstStyle/>
          <a:p>
            <a:r>
              <a:rPr lang="en-US" dirty="0" smtClean="0"/>
              <a:t>This option allows you to see the parse tree in a Lisp-style text form.</a:t>
            </a:r>
          </a:p>
          <a:p>
            <a:r>
              <a:rPr lang="en-US" dirty="0" smtClean="0"/>
              <a:t>This is sometimes preferable to the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gui</a:t>
            </a:r>
            <a:r>
              <a:rPr lang="en-US" dirty="0" smtClean="0">
                <a:cs typeface="Courier New" panose="02070309020205020404" pitchFamily="49" charset="0"/>
              </a:rPr>
              <a:t> </a:t>
            </a:r>
            <a:r>
              <a:rPr lang="en-US" dirty="0" smtClean="0"/>
              <a:t>option since it is text rather than graphical.</a:t>
            </a:r>
          </a:p>
          <a:p>
            <a:r>
              <a:rPr lang="en-US" dirty="0"/>
              <a:t>The form </a:t>
            </a:r>
            <a:r>
              <a:rPr lang="en-US" dirty="0" smtClean="0"/>
              <a:t>of the output is</a:t>
            </a:r>
            <a:r>
              <a:rPr lang="en-US" dirty="0"/>
              <a:t>:  (</a:t>
            </a:r>
            <a:r>
              <a:rPr lang="en-US" i="1" dirty="0"/>
              <a:t>root children</a:t>
            </a:r>
            <a:r>
              <a:rPr lang="en-US" dirty="0"/>
              <a:t>)</a:t>
            </a:r>
          </a:p>
        </p:txBody>
      </p:sp>
      <p:sp>
        <p:nvSpPr>
          <p:cNvPr id="5" name="TextBox 4"/>
          <p:cNvSpPr txBox="1"/>
          <p:nvPr/>
        </p:nvSpPr>
        <p:spPr>
          <a:xfrm>
            <a:off x="1869142" y="4559019"/>
            <a:ext cx="7246214" cy="707886"/>
          </a:xfrm>
          <a:prstGeom prst="rect">
            <a:avLst/>
          </a:prstGeom>
          <a:noFill/>
        </p:spPr>
        <p:txBody>
          <a:bodyPr wrap="none" rtlCol="0">
            <a:spAutoFit/>
          </a:bodyPr>
          <a:lstStyle/>
          <a:p>
            <a:r>
              <a:rPr lang="en-US" sz="4000" dirty="0" err="1" smtClean="0"/>
              <a:t>grun</a:t>
            </a:r>
            <a:r>
              <a:rPr lang="en-US" sz="4000" dirty="0" smtClean="0"/>
              <a:t> My message -tree &lt; input.txt</a:t>
            </a:r>
            <a:endParaRPr lang="en-US" sz="4000" dirty="0"/>
          </a:p>
        </p:txBody>
      </p:sp>
    </p:spTree>
    <p:extLst>
      <p:ext uri="{BB962C8B-B14F-4D97-AF65-F5344CB8AC3E}">
        <p14:creationId xmlns:p14="http://schemas.microsoft.com/office/powerpoint/2010/main" val="27333732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using -tree</a:t>
            </a:r>
            <a:endParaRPr lang="en-US" dirty="0"/>
          </a:p>
        </p:txBody>
      </p:sp>
      <p:sp>
        <p:nvSpPr>
          <p:cNvPr id="3" name="Content Placeholder 2"/>
          <p:cNvSpPr>
            <a:spLocks noGrp="1"/>
          </p:cNvSpPr>
          <p:nvPr>
            <p:ph idx="1"/>
          </p:nvPr>
        </p:nvSpPr>
        <p:spPr>
          <a:xfrm>
            <a:off x="838200" y="1825625"/>
            <a:ext cx="10515600" cy="3136340"/>
          </a:xfrm>
        </p:spPr>
        <p:txBody>
          <a:bodyPr>
            <a:normAutofit/>
          </a:bodyPr>
          <a:lstStyle/>
          <a:p>
            <a:r>
              <a:rPr lang="en-US" dirty="0" smtClean="0"/>
              <a:t>Here are the steps that must be taken:</a:t>
            </a:r>
          </a:p>
          <a:p>
            <a:pPr marL="914400" lvl="1" indent="-457200">
              <a:buFont typeface="+mj-lt"/>
              <a:buAutoNum type="arabicPeriod"/>
            </a:pPr>
            <a:r>
              <a:rPr lang="en-US" dirty="0" smtClean="0"/>
              <a:t>Run ANTLR on the lexer grammar</a:t>
            </a:r>
          </a:p>
          <a:p>
            <a:pPr marL="914400" lvl="1" indent="-457200">
              <a:buFont typeface="+mj-lt"/>
              <a:buAutoNum type="arabicPeriod"/>
            </a:pPr>
            <a:r>
              <a:rPr lang="en-US" dirty="0"/>
              <a:t>Run ANTLR on the </a:t>
            </a:r>
            <a:r>
              <a:rPr lang="en-US" dirty="0" smtClean="0"/>
              <a:t>parser grammar</a:t>
            </a:r>
          </a:p>
          <a:p>
            <a:pPr marL="914400" lvl="1" indent="-457200">
              <a:buFont typeface="+mj-lt"/>
              <a:buAutoNum type="arabicPeriod"/>
            </a:pPr>
            <a:r>
              <a:rPr lang="en-US" dirty="0" smtClean="0"/>
              <a:t>Run </a:t>
            </a:r>
            <a:r>
              <a:rPr lang="en-US" dirty="0" err="1" smtClean="0"/>
              <a:t>javac</a:t>
            </a:r>
            <a:r>
              <a:rPr lang="en-US" dirty="0" smtClean="0"/>
              <a:t> to compile the (lexer and parser) Java code</a:t>
            </a:r>
          </a:p>
          <a:p>
            <a:pPr marL="914400" lvl="1" indent="-457200">
              <a:buFont typeface="+mj-lt"/>
              <a:buAutoNum type="arabicPeriod"/>
            </a:pPr>
            <a:r>
              <a:rPr lang="en-US" dirty="0" smtClean="0"/>
              <a:t>Run the test rig on the lexer and parser (use the </a:t>
            </a:r>
            <a:r>
              <a:rPr lang="en-US" dirty="0" smtClean="0">
                <a:latin typeface="Courier New" panose="02070309020205020404" pitchFamily="49" charset="0"/>
                <a:cs typeface="Courier New" panose="02070309020205020404" pitchFamily="49" charset="0"/>
              </a:rPr>
              <a:t>-tree</a:t>
            </a:r>
            <a:r>
              <a:rPr lang="en-US" dirty="0" smtClean="0"/>
              <a:t> option)</a:t>
            </a:r>
          </a:p>
          <a:p>
            <a:r>
              <a:rPr lang="en-US" dirty="0" smtClean="0"/>
              <a:t>I created a batch file – run.bat – which does all those steps. Simply open a DOS window and type: </a:t>
            </a:r>
            <a:r>
              <a:rPr lang="en-US" dirty="0" smtClean="0">
                <a:latin typeface="Courier New" panose="02070309020205020404" pitchFamily="49" charset="0"/>
                <a:cs typeface="Courier New" panose="02070309020205020404" pitchFamily="49" charset="0"/>
              </a:rPr>
              <a:t>run</a:t>
            </a: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4800600" y="5325035"/>
            <a:ext cx="1584473" cy="369332"/>
          </a:xfrm>
          <a:prstGeom prst="rect">
            <a:avLst/>
          </a:prstGeom>
          <a:noFill/>
        </p:spPr>
        <p:txBody>
          <a:bodyPr wrap="none" rtlCol="0">
            <a:spAutoFit/>
          </a:bodyPr>
          <a:lstStyle/>
          <a:p>
            <a:r>
              <a:rPr lang="en-US" dirty="0" smtClean="0"/>
              <a:t>see example03</a:t>
            </a:r>
            <a:endParaRPr lang="en-US" dirty="0"/>
          </a:p>
        </p:txBody>
      </p:sp>
    </p:spTree>
    <p:extLst>
      <p:ext uri="{BB962C8B-B14F-4D97-AF65-F5344CB8AC3E}">
        <p14:creationId xmlns:p14="http://schemas.microsoft.com/office/powerpoint/2010/main" val="9228423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run.bat</a:t>
            </a:r>
            <a:endParaRPr lang="en-US" dirty="0"/>
          </a:p>
        </p:txBody>
      </p:sp>
      <p:sp>
        <p:nvSpPr>
          <p:cNvPr id="5" name="Rectangle 4"/>
          <p:cNvSpPr/>
          <p:nvPr/>
        </p:nvSpPr>
        <p:spPr>
          <a:xfrm>
            <a:off x="1380564" y="1794930"/>
            <a:ext cx="8543365" cy="3970318"/>
          </a:xfrm>
          <a:prstGeom prst="rect">
            <a:avLst/>
          </a:prstGeom>
          <a:ln>
            <a:solidFill>
              <a:schemeClr val="bg1">
                <a:lumMod val="75000"/>
              </a:schemeClr>
            </a:solidFill>
          </a:ln>
        </p:spPr>
        <p:txBody>
          <a:bodyPr wrap="square">
            <a:spAutoFit/>
          </a:bodyPr>
          <a:lstStyle/>
          <a:p>
            <a:r>
              <a:rPr lang="en-US" dirty="0"/>
              <a:t>set CLASSPATH=.;../../</a:t>
            </a:r>
            <a:r>
              <a:rPr lang="en-US" dirty="0" err="1"/>
              <a:t>antlr</a:t>
            </a:r>
            <a:r>
              <a:rPr lang="en-US" dirty="0"/>
              <a:t>-jar/antlr-complete.jar;%CLASSPATH%</a:t>
            </a:r>
          </a:p>
          <a:p>
            <a:endParaRPr lang="en-US" dirty="0"/>
          </a:p>
          <a:p>
            <a:r>
              <a:rPr lang="en-US" i="1" dirty="0"/>
              <a:t>echo Running ANTLR on the lexer: MyLexer.g4</a:t>
            </a:r>
          </a:p>
          <a:p>
            <a:r>
              <a:rPr lang="en-US" dirty="0">
                <a:solidFill>
                  <a:srgbClr val="92D050"/>
                </a:solidFill>
              </a:rPr>
              <a:t>java</a:t>
            </a:r>
            <a:r>
              <a:rPr lang="en-US" dirty="0"/>
              <a:t> </a:t>
            </a:r>
            <a:r>
              <a:rPr lang="en-US" dirty="0">
                <a:solidFill>
                  <a:srgbClr val="FF0000"/>
                </a:solidFill>
              </a:rPr>
              <a:t>org.antlr.v4.Tool</a:t>
            </a:r>
            <a:r>
              <a:rPr lang="en-US" dirty="0"/>
              <a:t> </a:t>
            </a:r>
            <a:r>
              <a:rPr lang="en-US" b="1" dirty="0"/>
              <a:t>MyLexer.g4</a:t>
            </a:r>
            <a:r>
              <a:rPr lang="en-US" dirty="0"/>
              <a:t> </a:t>
            </a:r>
            <a:r>
              <a:rPr lang="en-US" dirty="0">
                <a:solidFill>
                  <a:srgbClr val="00B0F0"/>
                </a:solidFill>
              </a:rPr>
              <a:t>-no-listener -no-visitor</a:t>
            </a:r>
          </a:p>
          <a:p>
            <a:endParaRPr lang="en-US" dirty="0"/>
          </a:p>
          <a:p>
            <a:r>
              <a:rPr lang="en-US" i="1" dirty="0"/>
              <a:t>echo Running ANTLR on the parser: MyParser.g4</a:t>
            </a:r>
          </a:p>
          <a:p>
            <a:r>
              <a:rPr lang="en-US" dirty="0">
                <a:solidFill>
                  <a:srgbClr val="92D050"/>
                </a:solidFill>
              </a:rPr>
              <a:t>java</a:t>
            </a:r>
            <a:r>
              <a:rPr lang="en-US" dirty="0"/>
              <a:t> </a:t>
            </a:r>
            <a:r>
              <a:rPr lang="en-US" dirty="0">
                <a:solidFill>
                  <a:srgbClr val="FF0000"/>
                </a:solidFill>
              </a:rPr>
              <a:t>org.antlr.v4.Tool</a:t>
            </a:r>
            <a:r>
              <a:rPr lang="en-US" dirty="0"/>
              <a:t> </a:t>
            </a:r>
            <a:r>
              <a:rPr lang="en-US" b="1" dirty="0"/>
              <a:t>MyParser.g4</a:t>
            </a:r>
            <a:r>
              <a:rPr lang="en-US" dirty="0"/>
              <a:t> </a:t>
            </a:r>
            <a:r>
              <a:rPr lang="en-US" dirty="0">
                <a:solidFill>
                  <a:srgbClr val="00B0F0"/>
                </a:solidFill>
              </a:rPr>
              <a:t>-no-listener -no-visitor</a:t>
            </a:r>
          </a:p>
          <a:p>
            <a:endParaRPr lang="en-US" dirty="0"/>
          </a:p>
          <a:p>
            <a:r>
              <a:rPr lang="en-US" i="1" dirty="0"/>
              <a:t>echo Compiling the Java code that ANTLR generator (the lexer and parser code)</a:t>
            </a:r>
          </a:p>
          <a:p>
            <a:r>
              <a:rPr lang="en-US" dirty="0" err="1">
                <a:solidFill>
                  <a:srgbClr val="92D050"/>
                </a:solidFill>
              </a:rPr>
              <a:t>javac</a:t>
            </a:r>
            <a:r>
              <a:rPr lang="en-US" dirty="0"/>
              <a:t> *.java</a:t>
            </a:r>
          </a:p>
          <a:p>
            <a:endParaRPr lang="en-US" dirty="0"/>
          </a:p>
          <a:p>
            <a:r>
              <a:rPr lang="en-US" i="1" dirty="0"/>
              <a:t>echo Running the test rig on the generated parser, using as input the string in: input.txt</a:t>
            </a:r>
          </a:p>
          <a:p>
            <a:r>
              <a:rPr lang="en-US" i="1" dirty="0"/>
              <a:t>echo And generating a tree output (i.e., a Lisp-style text form)</a:t>
            </a:r>
          </a:p>
          <a:p>
            <a:r>
              <a:rPr lang="en-US" dirty="0">
                <a:solidFill>
                  <a:srgbClr val="92D050"/>
                </a:solidFill>
              </a:rPr>
              <a:t>java</a:t>
            </a:r>
            <a:r>
              <a:rPr lang="en-US" dirty="0"/>
              <a:t> </a:t>
            </a:r>
            <a:r>
              <a:rPr lang="en-US" dirty="0">
                <a:solidFill>
                  <a:srgbClr val="FF0000"/>
                </a:solidFill>
              </a:rPr>
              <a:t>org.antlr.v4.gui.TestRig</a:t>
            </a:r>
            <a:r>
              <a:rPr lang="en-US" dirty="0" smtClean="0"/>
              <a:t> </a:t>
            </a:r>
            <a:r>
              <a:rPr lang="en-US" b="1" dirty="0"/>
              <a:t>My</a:t>
            </a:r>
            <a:r>
              <a:rPr lang="en-US" dirty="0"/>
              <a:t> </a:t>
            </a:r>
            <a:r>
              <a:rPr lang="en-US" b="1" dirty="0"/>
              <a:t>message</a:t>
            </a:r>
            <a:r>
              <a:rPr lang="en-US" dirty="0"/>
              <a:t> </a:t>
            </a:r>
            <a:r>
              <a:rPr lang="en-US" dirty="0" smtClean="0">
                <a:solidFill>
                  <a:srgbClr val="00B0F0"/>
                </a:solidFill>
              </a:rPr>
              <a:t>-tree </a:t>
            </a:r>
            <a:r>
              <a:rPr lang="en-US" dirty="0">
                <a:solidFill>
                  <a:srgbClr val="00B0F0"/>
                </a:solidFill>
              </a:rPr>
              <a:t>&lt; input.txt</a:t>
            </a:r>
          </a:p>
        </p:txBody>
      </p:sp>
    </p:spTree>
    <p:extLst>
      <p:ext uri="{BB962C8B-B14F-4D97-AF65-F5344CB8AC3E}">
        <p14:creationId xmlns:p14="http://schemas.microsoft.com/office/powerpoint/2010/main" val="18498775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6621" y="1259072"/>
            <a:ext cx="3935642" cy="1015663"/>
          </a:xfrm>
          <a:prstGeom prst="rect">
            <a:avLst/>
          </a:prstGeom>
          <a:noFill/>
          <a:ln>
            <a:solidFill>
              <a:schemeClr val="tx1"/>
            </a:solidFill>
          </a:ln>
        </p:spPr>
        <p:txBody>
          <a:bodyPr wrap="square" rtlCol="0">
            <a:spAutoFit/>
          </a:bodyPr>
          <a:lstStyle/>
          <a:p>
            <a:pPr defTabSz="820738"/>
            <a:r>
              <a:rPr lang="en-US" sz="1200" dirty="0">
                <a:latin typeface="Courier New" panose="02070309020205020404" pitchFamily="49" charset="0"/>
                <a:cs typeface="Courier New" panose="02070309020205020404" pitchFamily="49" charset="0"/>
              </a:rPr>
              <a:t>lexer grammar </a:t>
            </a:r>
            <a:r>
              <a:rPr lang="en-US" sz="1200" dirty="0" smtClean="0">
                <a:latin typeface="Courier New" panose="02070309020205020404" pitchFamily="49" charset="0"/>
                <a:cs typeface="Courier New" panose="02070309020205020404" pitchFamily="49" charset="0"/>
              </a:rPr>
              <a:t>MyLexer ;</a:t>
            </a:r>
            <a:endParaRPr lang="en-US" sz="1200" dirty="0">
              <a:latin typeface="Courier New" panose="02070309020205020404" pitchFamily="49" charset="0"/>
              <a:cs typeface="Courier New" panose="02070309020205020404" pitchFamily="49" charset="0"/>
            </a:endParaRP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smtClean="0">
                <a:latin typeface="Courier New" panose="02070309020205020404" pitchFamily="49" charset="0"/>
                <a:cs typeface="Courier New" panose="02070309020205020404" pitchFamily="49" charset="0"/>
              </a:rPr>
              <a:t>GREETING	: </a:t>
            </a:r>
            <a:r>
              <a:rPr lang="en-US" sz="1200" dirty="0">
                <a:latin typeface="Courier New" panose="02070309020205020404" pitchFamily="49" charset="0"/>
                <a:cs typeface="Courier New" panose="02070309020205020404" pitchFamily="49" charset="0"/>
              </a:rPr>
              <a:t>('Hello' | 'Greetings</a:t>
            </a:r>
            <a:r>
              <a:rPr lang="en-US" sz="1200" dirty="0" smtClean="0">
                <a:latin typeface="Courier New" panose="02070309020205020404" pitchFamily="49" charset="0"/>
                <a:cs typeface="Courier New" panose="02070309020205020404" pitchFamily="49" charset="0"/>
              </a:rPr>
              <a:t>') ;</a:t>
            </a:r>
          </a:p>
          <a:p>
            <a:pPr defTabSz="820738"/>
            <a:r>
              <a:rPr lang="en-US" sz="1200" dirty="0" smtClean="0">
                <a:latin typeface="Courier New" panose="02070309020205020404" pitchFamily="49" charset="0"/>
                <a:cs typeface="Courier New" panose="02070309020205020404" pitchFamily="49" charset="0"/>
              </a:rPr>
              <a:t>ID  	: </a:t>
            </a:r>
            <a:r>
              <a:rPr lang="en-US" sz="1200" dirty="0">
                <a:latin typeface="Courier New" panose="02070309020205020404" pitchFamily="49" charset="0"/>
                <a:cs typeface="Courier New" panose="02070309020205020404" pitchFamily="49" charset="0"/>
              </a:rPr>
              <a:t>[a-</a:t>
            </a:r>
            <a:r>
              <a:rPr lang="en-US" sz="1200" dirty="0" err="1">
                <a:latin typeface="Courier New" panose="02070309020205020404" pitchFamily="49" charset="0"/>
                <a:cs typeface="Courier New" panose="02070309020205020404" pitchFamily="49" charset="0"/>
              </a:rPr>
              <a:t>zA</a:t>
            </a:r>
            <a:r>
              <a:rPr lang="en-US" sz="1200" dirty="0">
                <a:latin typeface="Courier New" panose="02070309020205020404" pitchFamily="49" charset="0"/>
                <a:cs typeface="Courier New" panose="02070309020205020404" pitchFamily="49" charset="0"/>
              </a:rPr>
              <a:t>-Z]+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WS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 \t\r\n]+ -&gt; skip </a:t>
            </a:r>
            <a:r>
              <a:rPr lang="en-US" sz="1200" dirty="0" smtClean="0">
                <a:latin typeface="Courier New" panose="02070309020205020404" pitchFamily="49" charset="0"/>
                <a:cs typeface="Courier New" panose="02070309020205020404" pitchFamily="49" charset="0"/>
              </a:rPr>
              <a:t>;</a:t>
            </a:r>
            <a:endParaRPr lang="en-US" sz="1200" i="1"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2663801" y="889740"/>
            <a:ext cx="1247649" cy="369332"/>
          </a:xfrm>
          <a:prstGeom prst="rect">
            <a:avLst/>
          </a:prstGeom>
          <a:noFill/>
        </p:spPr>
        <p:txBody>
          <a:bodyPr wrap="none" rtlCol="0">
            <a:spAutoFit/>
          </a:bodyPr>
          <a:lstStyle/>
          <a:p>
            <a:r>
              <a:rPr lang="en-US" dirty="0" smtClean="0"/>
              <a:t>MyLexer.g4</a:t>
            </a:r>
            <a:endParaRPr lang="en-US" dirty="0"/>
          </a:p>
        </p:txBody>
      </p:sp>
      <p:sp>
        <p:nvSpPr>
          <p:cNvPr id="5" name="Flowchart: Process 4"/>
          <p:cNvSpPr/>
          <p:nvPr/>
        </p:nvSpPr>
        <p:spPr>
          <a:xfrm>
            <a:off x="4773705" y="3455894"/>
            <a:ext cx="1734671" cy="685800"/>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ANTLR Test Rig</a:t>
            </a:r>
            <a:endParaRPr lang="en-US" dirty="0">
              <a:solidFill>
                <a:schemeClr val="tx1"/>
              </a:solidFill>
            </a:endParaRPr>
          </a:p>
        </p:txBody>
      </p:sp>
      <p:sp>
        <p:nvSpPr>
          <p:cNvPr id="6" name="Folded Corner 5"/>
          <p:cNvSpPr/>
          <p:nvPr/>
        </p:nvSpPr>
        <p:spPr>
          <a:xfrm>
            <a:off x="1344706" y="3455894"/>
            <a:ext cx="1250576" cy="833718"/>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76621" y="3086562"/>
            <a:ext cx="986745" cy="369332"/>
          </a:xfrm>
          <a:prstGeom prst="rect">
            <a:avLst/>
          </a:prstGeom>
          <a:noFill/>
        </p:spPr>
        <p:txBody>
          <a:bodyPr wrap="none" rtlCol="0">
            <a:spAutoFit/>
          </a:bodyPr>
          <a:lstStyle/>
          <a:p>
            <a:r>
              <a:rPr lang="en-US" dirty="0" smtClean="0"/>
              <a:t>input.txt</a:t>
            </a:r>
            <a:endParaRPr lang="en-US" dirty="0"/>
          </a:p>
        </p:txBody>
      </p:sp>
      <p:sp>
        <p:nvSpPr>
          <p:cNvPr id="8" name="TextBox 7"/>
          <p:cNvSpPr txBox="1"/>
          <p:nvPr/>
        </p:nvSpPr>
        <p:spPr>
          <a:xfrm>
            <a:off x="1325639" y="3503421"/>
            <a:ext cx="1269643" cy="369332"/>
          </a:xfrm>
          <a:prstGeom prst="rect">
            <a:avLst/>
          </a:prstGeom>
          <a:noFill/>
        </p:spPr>
        <p:txBody>
          <a:bodyPr wrap="none" rtlCol="0">
            <a:spAutoFit/>
          </a:bodyPr>
          <a:lstStyle/>
          <a:p>
            <a:r>
              <a:rPr lang="en-US" dirty="0" smtClean="0"/>
              <a:t>Hello Roger</a:t>
            </a:r>
            <a:endParaRPr lang="en-US" dirty="0"/>
          </a:p>
        </p:txBody>
      </p:sp>
      <p:sp>
        <p:nvSpPr>
          <p:cNvPr id="9" name="Right Arrow 8"/>
          <p:cNvSpPr/>
          <p:nvPr/>
        </p:nvSpPr>
        <p:spPr>
          <a:xfrm>
            <a:off x="2635624" y="3688087"/>
            <a:ext cx="2138081" cy="278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5432612" y="2893581"/>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432611" y="4190760"/>
            <a:ext cx="322729" cy="56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19209" y="4761388"/>
            <a:ext cx="2344270" cy="369332"/>
          </a:xfrm>
          <a:prstGeom prst="rect">
            <a:avLst/>
          </a:prstGeom>
        </p:spPr>
        <p:txBody>
          <a:bodyPr wrap="square">
            <a:spAutoFit/>
          </a:bodyPr>
          <a:lstStyle/>
          <a:p>
            <a:r>
              <a:rPr lang="en-US" dirty="0"/>
              <a:t>(message Hello Roger)</a:t>
            </a:r>
          </a:p>
        </p:txBody>
      </p:sp>
      <p:sp>
        <p:nvSpPr>
          <p:cNvPr id="13" name="TextBox 12"/>
          <p:cNvSpPr txBox="1"/>
          <p:nvPr/>
        </p:nvSpPr>
        <p:spPr>
          <a:xfrm>
            <a:off x="5755340" y="1259072"/>
            <a:ext cx="3935642" cy="1015663"/>
          </a:xfrm>
          <a:prstGeom prst="rect">
            <a:avLst/>
          </a:prstGeom>
          <a:noFill/>
          <a:ln>
            <a:solidFill>
              <a:schemeClr val="tx1"/>
            </a:solidFill>
          </a:ln>
        </p:spPr>
        <p:txBody>
          <a:bodyPr wrap="square" rtlCol="0">
            <a:spAutoFit/>
          </a:bodyPr>
          <a:lstStyle/>
          <a:p>
            <a:pPr defTabSz="820738"/>
            <a:r>
              <a:rPr lang="en-US" sz="1200" dirty="0">
                <a:latin typeface="Courier New" panose="02070309020205020404" pitchFamily="49" charset="0"/>
                <a:cs typeface="Courier New" panose="02070309020205020404" pitchFamily="49" charset="0"/>
              </a:rPr>
              <a:t>parser grammar </a:t>
            </a:r>
            <a:r>
              <a:rPr lang="en-US" sz="1200" dirty="0" err="1">
                <a:latin typeface="Courier New" panose="02070309020205020404" pitchFamily="49" charset="0"/>
                <a:cs typeface="Courier New" panose="02070309020205020404" pitchFamily="49" charset="0"/>
              </a:rPr>
              <a:t>MyParser</a:t>
            </a:r>
            <a:r>
              <a:rPr lang="en-US" sz="1200" dirty="0">
                <a:latin typeface="Courier New" panose="02070309020205020404" pitchFamily="49" charset="0"/>
                <a:cs typeface="Courier New" panose="02070309020205020404" pitchFamily="49" charset="0"/>
              </a:rPr>
              <a:t>;</a:t>
            </a: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options { </a:t>
            </a:r>
            <a:r>
              <a:rPr lang="en-US" sz="1200" dirty="0" err="1">
                <a:latin typeface="Courier New" panose="02070309020205020404" pitchFamily="49" charset="0"/>
                <a:cs typeface="Courier New" panose="02070309020205020404" pitchFamily="49" charset="0"/>
              </a:rPr>
              <a:t>tokenVocab</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MyLexer</a:t>
            </a:r>
            <a:r>
              <a:rPr lang="en-US" sz="1200" dirty="0">
                <a:latin typeface="Courier New" panose="02070309020205020404" pitchFamily="49" charset="0"/>
                <a:cs typeface="Courier New" panose="02070309020205020404" pitchFamily="49" charset="0"/>
              </a:rPr>
              <a:t>; }</a:t>
            </a:r>
          </a:p>
          <a:p>
            <a:pPr defTabSz="820738"/>
            <a:endParaRPr lang="en-US" sz="1200" dirty="0">
              <a:latin typeface="Courier New" panose="02070309020205020404" pitchFamily="49" charset="0"/>
              <a:cs typeface="Courier New" panose="02070309020205020404" pitchFamily="49" charset="0"/>
            </a:endParaRPr>
          </a:p>
          <a:p>
            <a:pPr defTabSz="820738"/>
            <a:r>
              <a:rPr lang="en-US" sz="1200" dirty="0">
                <a:latin typeface="Courier New" panose="02070309020205020404" pitchFamily="49" charset="0"/>
                <a:cs typeface="Courier New" panose="02070309020205020404" pitchFamily="49" charset="0"/>
              </a:rPr>
              <a:t>message : GREETING ID;</a:t>
            </a:r>
            <a:endParaRPr lang="en-US" sz="1200" i="1" dirty="0" smtClean="0">
              <a:latin typeface="Courier New" panose="02070309020205020404" pitchFamily="49" charset="0"/>
              <a:cs typeface="Courier New" panose="02070309020205020404" pitchFamily="49" charset="0"/>
            </a:endParaRPr>
          </a:p>
        </p:txBody>
      </p:sp>
      <p:sp>
        <p:nvSpPr>
          <p:cNvPr id="14" name="TextBox 13"/>
          <p:cNvSpPr txBox="1"/>
          <p:nvPr/>
        </p:nvSpPr>
        <p:spPr>
          <a:xfrm>
            <a:off x="6942520" y="889740"/>
            <a:ext cx="1334853" cy="369332"/>
          </a:xfrm>
          <a:prstGeom prst="rect">
            <a:avLst/>
          </a:prstGeom>
          <a:noFill/>
        </p:spPr>
        <p:txBody>
          <a:bodyPr wrap="none" rtlCol="0">
            <a:spAutoFit/>
          </a:bodyPr>
          <a:lstStyle/>
          <a:p>
            <a:r>
              <a:rPr lang="en-US" dirty="0" smtClean="0"/>
              <a:t>MyParser.g4</a:t>
            </a:r>
            <a:endParaRPr lang="en-US" dirty="0"/>
          </a:p>
        </p:txBody>
      </p:sp>
      <p:cxnSp>
        <p:nvCxnSpPr>
          <p:cNvPr id="15" name="Straight Connector 14"/>
          <p:cNvCxnSpPr>
            <a:stCxn id="3" idx="2"/>
            <a:endCxn id="10" idx="0"/>
          </p:cNvCxnSpPr>
          <p:nvPr/>
        </p:nvCxnSpPr>
        <p:spPr>
          <a:xfrm>
            <a:off x="3444442" y="2274735"/>
            <a:ext cx="2149535" cy="618846"/>
          </a:xfrm>
          <a:prstGeom prst="line">
            <a:avLst/>
          </a:prstGeom>
          <a:ln w="1174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2"/>
            <a:endCxn id="10" idx="0"/>
          </p:cNvCxnSpPr>
          <p:nvPr/>
        </p:nvCxnSpPr>
        <p:spPr>
          <a:xfrm flipH="1">
            <a:off x="5593977" y="2274735"/>
            <a:ext cx="2129184" cy="618846"/>
          </a:xfrm>
          <a:prstGeom prst="line">
            <a:avLst/>
          </a:prstGeom>
          <a:ln w="117475"/>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55340" y="4179469"/>
            <a:ext cx="640112" cy="369332"/>
          </a:xfrm>
          <a:prstGeom prst="rect">
            <a:avLst/>
          </a:prstGeom>
          <a:solidFill>
            <a:srgbClr val="FFFF00"/>
          </a:solidFill>
        </p:spPr>
        <p:txBody>
          <a:bodyPr wrap="none" rtlCol="0">
            <a:spAutoFit/>
          </a:bodyPr>
          <a:lstStyle/>
          <a:p>
            <a:r>
              <a:rPr lang="en-US" dirty="0" smtClean="0"/>
              <a:t>-tree</a:t>
            </a:r>
            <a:endParaRPr lang="en-US" dirty="0"/>
          </a:p>
        </p:txBody>
      </p:sp>
    </p:spTree>
    <p:extLst>
      <p:ext uri="{BB962C8B-B14F-4D97-AF65-F5344CB8AC3E}">
        <p14:creationId xmlns:p14="http://schemas.microsoft.com/office/powerpoint/2010/main" val="3079992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test rig -trace option</a:t>
            </a:r>
            <a:endParaRPr lang="en-US" dirty="0"/>
          </a:p>
        </p:txBody>
      </p:sp>
      <p:sp>
        <p:nvSpPr>
          <p:cNvPr id="4" name="Content Placeholder 3"/>
          <p:cNvSpPr>
            <a:spLocks noGrp="1"/>
          </p:cNvSpPr>
          <p:nvPr>
            <p:ph idx="1"/>
          </p:nvPr>
        </p:nvSpPr>
        <p:spPr>
          <a:xfrm>
            <a:off x="838200" y="1825625"/>
            <a:ext cx="10515600" cy="1065493"/>
          </a:xfrm>
        </p:spPr>
        <p:txBody>
          <a:bodyPr>
            <a:normAutofit/>
          </a:bodyPr>
          <a:lstStyle/>
          <a:p>
            <a:pPr marL="0" indent="0">
              <a:buNone/>
            </a:pPr>
            <a:r>
              <a:rPr lang="en-US" dirty="0" smtClean="0"/>
              <a:t>This option allows you to see how ANTLR generates the tokens and executes the parser rules.</a:t>
            </a:r>
          </a:p>
        </p:txBody>
      </p:sp>
      <p:sp>
        <p:nvSpPr>
          <p:cNvPr id="5" name="TextBox 4"/>
          <p:cNvSpPr txBox="1"/>
          <p:nvPr/>
        </p:nvSpPr>
        <p:spPr>
          <a:xfrm>
            <a:off x="1869142" y="3523595"/>
            <a:ext cx="7449219" cy="707886"/>
          </a:xfrm>
          <a:prstGeom prst="rect">
            <a:avLst/>
          </a:prstGeom>
          <a:noFill/>
        </p:spPr>
        <p:txBody>
          <a:bodyPr wrap="none" rtlCol="0">
            <a:spAutoFit/>
          </a:bodyPr>
          <a:lstStyle/>
          <a:p>
            <a:r>
              <a:rPr lang="en-US" sz="4000" dirty="0" err="1" smtClean="0"/>
              <a:t>grun</a:t>
            </a:r>
            <a:r>
              <a:rPr lang="en-US" sz="4000" dirty="0" smtClean="0"/>
              <a:t> My message -trace &lt; input.txt</a:t>
            </a:r>
            <a:endParaRPr lang="en-US" sz="4000" dirty="0"/>
          </a:p>
        </p:txBody>
      </p:sp>
    </p:spTree>
    <p:extLst>
      <p:ext uri="{BB962C8B-B14F-4D97-AF65-F5344CB8AC3E}">
        <p14:creationId xmlns:p14="http://schemas.microsoft.com/office/powerpoint/2010/main" val="29963357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testing -trace</a:t>
            </a:r>
            <a:endParaRPr lang="en-US" dirty="0"/>
          </a:p>
        </p:txBody>
      </p:sp>
      <p:sp>
        <p:nvSpPr>
          <p:cNvPr id="3" name="Content Placeholder 2"/>
          <p:cNvSpPr>
            <a:spLocks noGrp="1"/>
          </p:cNvSpPr>
          <p:nvPr>
            <p:ph idx="1"/>
          </p:nvPr>
        </p:nvSpPr>
        <p:spPr>
          <a:xfrm>
            <a:off x="838200" y="1825625"/>
            <a:ext cx="10515600" cy="3136340"/>
          </a:xfrm>
        </p:spPr>
        <p:txBody>
          <a:bodyPr>
            <a:normAutofit/>
          </a:bodyPr>
          <a:lstStyle/>
          <a:p>
            <a:r>
              <a:rPr lang="en-US" dirty="0" smtClean="0"/>
              <a:t>Here are the steps that must be taken:</a:t>
            </a:r>
          </a:p>
          <a:p>
            <a:pPr marL="914400" lvl="1" indent="-457200">
              <a:buFont typeface="+mj-lt"/>
              <a:buAutoNum type="arabicPeriod"/>
            </a:pPr>
            <a:r>
              <a:rPr lang="en-US" dirty="0" smtClean="0"/>
              <a:t>Run ANTLR on the lexer grammar</a:t>
            </a:r>
          </a:p>
          <a:p>
            <a:pPr marL="914400" lvl="1" indent="-457200">
              <a:buFont typeface="+mj-lt"/>
              <a:buAutoNum type="arabicPeriod"/>
            </a:pPr>
            <a:r>
              <a:rPr lang="en-US" dirty="0"/>
              <a:t>Run ANTLR on the </a:t>
            </a:r>
            <a:r>
              <a:rPr lang="en-US" dirty="0" smtClean="0"/>
              <a:t>parser grammar</a:t>
            </a:r>
          </a:p>
          <a:p>
            <a:pPr marL="914400" lvl="1" indent="-457200">
              <a:buFont typeface="+mj-lt"/>
              <a:buAutoNum type="arabicPeriod"/>
            </a:pPr>
            <a:r>
              <a:rPr lang="en-US" dirty="0" smtClean="0"/>
              <a:t>Run </a:t>
            </a:r>
            <a:r>
              <a:rPr lang="en-US" dirty="0" err="1" smtClean="0"/>
              <a:t>javac</a:t>
            </a:r>
            <a:r>
              <a:rPr lang="en-US" dirty="0" smtClean="0"/>
              <a:t> to compile the (lexer and parser) Java code</a:t>
            </a:r>
          </a:p>
          <a:p>
            <a:pPr marL="914400" lvl="1" indent="-457200">
              <a:buFont typeface="+mj-lt"/>
              <a:buAutoNum type="arabicPeriod"/>
            </a:pPr>
            <a:r>
              <a:rPr lang="en-US" dirty="0" smtClean="0"/>
              <a:t>Run the test rig on the lexer and parser (use the </a:t>
            </a:r>
            <a:r>
              <a:rPr lang="en-US" dirty="0" smtClean="0">
                <a:latin typeface="Courier New" panose="02070309020205020404" pitchFamily="49" charset="0"/>
                <a:cs typeface="Courier New" panose="02070309020205020404" pitchFamily="49" charset="0"/>
              </a:rPr>
              <a:t>-trace</a:t>
            </a:r>
            <a:r>
              <a:rPr lang="en-US" dirty="0" smtClean="0"/>
              <a:t> option)</a:t>
            </a:r>
          </a:p>
          <a:p>
            <a:r>
              <a:rPr lang="en-US" dirty="0" smtClean="0"/>
              <a:t>I created a batch file – run.bat – which does all those steps. Simply open a DOS window and type: </a:t>
            </a:r>
            <a:r>
              <a:rPr lang="en-US" dirty="0" smtClean="0">
                <a:latin typeface="Courier New" panose="02070309020205020404" pitchFamily="49" charset="0"/>
                <a:cs typeface="Courier New" panose="02070309020205020404" pitchFamily="49" charset="0"/>
              </a:rPr>
              <a:t>run</a:t>
            </a: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4800600" y="5325035"/>
            <a:ext cx="1584473" cy="369332"/>
          </a:xfrm>
          <a:prstGeom prst="rect">
            <a:avLst/>
          </a:prstGeom>
          <a:noFill/>
        </p:spPr>
        <p:txBody>
          <a:bodyPr wrap="none" rtlCol="0">
            <a:spAutoFit/>
          </a:bodyPr>
          <a:lstStyle/>
          <a:p>
            <a:r>
              <a:rPr lang="en-US" dirty="0" smtClean="0"/>
              <a:t>see example04</a:t>
            </a:r>
            <a:endParaRPr lang="en-US" dirty="0"/>
          </a:p>
        </p:txBody>
      </p:sp>
    </p:spTree>
    <p:extLst>
      <p:ext uri="{BB962C8B-B14F-4D97-AF65-F5344CB8AC3E}">
        <p14:creationId xmlns:p14="http://schemas.microsoft.com/office/powerpoint/2010/main" val="1665300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151028</TotalTime>
  <Words>14987</Words>
  <Application>Microsoft Office PowerPoint</Application>
  <PresentationFormat>Widescreen</PresentationFormat>
  <Paragraphs>4415</Paragraphs>
  <Slides>478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478</vt:i4>
      </vt:variant>
    </vt:vector>
  </HeadingPairs>
  <TitlesOfParts>
    <vt:vector size="486" baseType="lpstr">
      <vt:lpstr>Arial</vt:lpstr>
      <vt:lpstr>Calibri</vt:lpstr>
      <vt:lpstr>Calibri Light</vt:lpstr>
      <vt:lpstr>Courier New</vt:lpstr>
      <vt:lpstr>Times New Roman</vt:lpstr>
      <vt:lpstr>Verdana</vt:lpstr>
      <vt:lpstr>Wingdings</vt:lpstr>
      <vt:lpstr>Office Theme</vt:lpstr>
      <vt:lpstr>ANTLR</vt:lpstr>
      <vt:lpstr>Who uses ANTLR?</vt:lpstr>
      <vt:lpstr>PowerPoint Presentation</vt:lpstr>
      <vt:lpstr>Table of Contents</vt:lpstr>
      <vt:lpstr>Introduction to ANTLR, grammars, and parsing</vt:lpstr>
      <vt:lpstr>ANTLR Mailing List</vt:lpstr>
      <vt:lpstr>Java source code for examples in ANTLR book</vt:lpstr>
      <vt:lpstr>Python source code for examples in ANTLR book</vt:lpstr>
      <vt:lpstr>ANTLR Jar File, if you want to generate Java parsers</vt:lpstr>
      <vt:lpstr>ANTLR Python runtime, if you want to generate Python parsers</vt:lpstr>
      <vt:lpstr>What is ANTLR?</vt:lpstr>
      <vt:lpstr>What is ANTLR? (cont.)</vt:lpstr>
      <vt:lpstr>ANTLR Supports Multiple Target Languages</vt:lpstr>
      <vt:lpstr>What kind of inputs need parsing?</vt:lpstr>
      <vt:lpstr>Kind of inputs that need parsing</vt:lpstr>
      <vt:lpstr>Two grammars</vt:lpstr>
      <vt:lpstr>Lexer grammar</vt:lpstr>
      <vt:lpstr>Parser grammar</vt:lpstr>
      <vt:lpstr>Parsing</vt:lpstr>
      <vt:lpstr>Parsing</vt:lpstr>
      <vt:lpstr>Grammar</vt:lpstr>
      <vt:lpstr>Reasons for parsing</vt:lpstr>
      <vt:lpstr>The science of parsing</vt:lpstr>
      <vt:lpstr>Many uses for parsing</vt:lpstr>
      <vt:lpstr>Data flow of a language recognizer</vt:lpstr>
      <vt:lpstr>Humans, sentences, parse trees</vt:lpstr>
      <vt:lpstr>PowerPoint Presentation</vt:lpstr>
      <vt:lpstr>Multiple applications may operate on a parse tree</vt:lpstr>
      <vt:lpstr>Creating language-independent grammars</vt:lpstr>
      <vt:lpstr>Let's create our first parser</vt:lpstr>
      <vt:lpstr>Our first parser (cont.)</vt:lpstr>
      <vt:lpstr>The lexer grammar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Delimiter of string literals in ANTLR</vt:lpstr>
      <vt:lpstr>PowerPoint Presentation</vt:lpstr>
      <vt:lpstr>PowerPoint Presentation</vt:lpstr>
      <vt:lpstr>PowerPoint Presentation</vt:lpstr>
      <vt:lpstr>Lexer command</vt:lpstr>
      <vt:lpstr>PowerPoint Presentation</vt:lpstr>
      <vt:lpstr>Token names must begin with an Upper-Case letter</vt:lpstr>
      <vt:lpstr>The parser grammar</vt:lpstr>
      <vt:lpstr>PowerPoint Presentation</vt:lpstr>
      <vt:lpstr>Lexer and parser filename must have the same prefix</vt:lpstr>
      <vt:lpstr>Filename recommendation</vt:lpstr>
      <vt:lpstr>PowerPoint Presentation</vt:lpstr>
      <vt:lpstr>PowerPoint Presentation</vt:lpstr>
      <vt:lpstr>PowerPoint Presentation</vt:lpstr>
      <vt:lpstr>PowerPoint Presentation</vt:lpstr>
      <vt:lpstr>PowerPoint Presentation</vt:lpstr>
      <vt:lpstr>PowerPoint Presentation</vt:lpstr>
      <vt:lpstr>Parser names must begin with a lower-case letter</vt:lpstr>
      <vt:lpstr>Parser versus Lexer</vt:lpstr>
      <vt:lpstr>A lexer rule for every character</vt:lpstr>
      <vt:lpstr>ANTLR internals: parser rules are converted to Java/Python functions</vt:lpstr>
      <vt:lpstr>Java keywords</vt:lpstr>
      <vt:lpstr>Python keywords</vt:lpstr>
      <vt:lpstr>ANTLR reserved words</vt:lpstr>
      <vt:lpstr>antlr4.bat</vt:lpstr>
      <vt:lpstr>First run ANTLR on the lexer grammar</vt:lpstr>
      <vt:lpstr>PowerPoint Presentation</vt:lpstr>
      <vt:lpstr>PowerPoint Presentation</vt:lpstr>
      <vt:lpstr>PowerPoint Presentation</vt:lpstr>
      <vt:lpstr>PowerPoint Presentation</vt:lpstr>
      <vt:lpstr>Then run ANTLR on the parser grammar</vt:lpstr>
      <vt:lpstr>PowerPoint Presentation</vt:lpstr>
      <vt:lpstr>PowerPoint Presentation</vt:lpstr>
      <vt:lpstr>Lexical analysis (tokenizing)</vt:lpstr>
      <vt:lpstr>Token type</vt:lpstr>
      <vt:lpstr>Parser</vt:lpstr>
      <vt:lpstr>Next, compile</vt:lpstr>
      <vt:lpstr>A "test rig" comes bundled with ANTLR</vt:lpstr>
      <vt:lpstr>PowerPoint Presentation</vt:lpstr>
      <vt:lpstr>PowerPoint Presentation</vt:lpstr>
      <vt:lpstr>Comment your grammars!</vt:lpstr>
      <vt:lpstr>PowerPoint Presentation</vt:lpstr>
      <vt:lpstr>PowerPoint Presentation</vt:lpstr>
      <vt:lpstr>run.bat does it all</vt:lpstr>
      <vt:lpstr>run.bat (for Java target)</vt:lpstr>
      <vt:lpstr>Python test rig: pygrun</vt:lpstr>
      <vt:lpstr>Other test rig options</vt:lpstr>
      <vt:lpstr>-tokens</vt:lpstr>
      <vt:lpstr>Steps to testing the lexer</vt:lpstr>
      <vt:lpstr>run.bat</vt:lpstr>
      <vt:lpstr>PowerPoint Presentation</vt:lpstr>
      <vt:lpstr>How to read the -token output</vt:lpstr>
      <vt:lpstr>PowerPoint Presentation</vt:lpstr>
      <vt:lpstr>PowerPoint Presentation</vt:lpstr>
      <vt:lpstr>The test rig -tree option</vt:lpstr>
      <vt:lpstr>Steps to using -tree</vt:lpstr>
      <vt:lpstr>run.bat</vt:lpstr>
      <vt:lpstr>PowerPoint Presentation</vt:lpstr>
      <vt:lpstr>The test rig -trace option</vt:lpstr>
      <vt:lpstr>Steps to testing -trace</vt:lpstr>
      <vt:lpstr>run.bat</vt:lpstr>
      <vt:lpstr>PowerPoint Presentation</vt:lpstr>
      <vt:lpstr>pygrun supports tree and token flags</vt:lpstr>
      <vt:lpstr>The + subrule operator</vt:lpstr>
      <vt:lpstr>Predefined token: EOF</vt:lpstr>
      <vt:lpstr>Which of these parser rules are better?</vt:lpstr>
      <vt:lpstr>PowerPoint Presentation</vt:lpstr>
      <vt:lpstr>Trailing Garbage in the Input</vt:lpstr>
      <vt:lpstr>Extra data not detected</vt:lpstr>
      <vt:lpstr>Revise the parser grammar</vt:lpstr>
      <vt:lpstr>Now extra data is detected</vt:lpstr>
      <vt:lpstr>Our second parser</vt:lpstr>
      <vt:lpstr>PowerPoint Presentation</vt:lpstr>
      <vt:lpstr>The newline token</vt:lpstr>
      <vt:lpstr>PowerPoint Presentation</vt:lpstr>
      <vt:lpstr>PowerPoint Presentation</vt:lpstr>
      <vt:lpstr>PowerPoint Presentation</vt:lpstr>
      <vt:lpstr>Start rule</vt:lpstr>
      <vt:lpstr>PowerPoint Presentation</vt:lpstr>
      <vt:lpstr>Any rule can be the start rule</vt:lpstr>
      <vt:lpstr>run.bat</vt:lpstr>
      <vt:lpstr>Our third parser</vt:lpstr>
      <vt:lpstr>PowerPoint Presentation</vt:lpstr>
      <vt:lpstr>The parser grammar</vt:lpstr>
      <vt:lpstr>PowerPoint Presentation</vt:lpstr>
      <vt:lpstr>PowerPoint Presentation</vt:lpstr>
      <vt:lpstr>PowerPoint Presentation</vt:lpstr>
      <vt:lpstr>PowerPoint Presentation</vt:lpstr>
      <vt:lpstr>The lexer grammar</vt:lpstr>
      <vt:lpstr>The "not" operator</vt:lpstr>
      <vt:lpstr>Evaluation order: first-to-last</vt:lpstr>
      <vt:lpstr>Order of lexer rules matter!</vt:lpstr>
      <vt:lpstr>Our fourth parser</vt:lpstr>
      <vt:lpstr>The parser grammar</vt:lpstr>
      <vt:lpstr>The lexer grammar</vt:lpstr>
      <vt:lpstr>PowerPoint Presentation</vt:lpstr>
      <vt:lpstr>PowerPoint Presentation</vt:lpstr>
      <vt:lpstr>Our fifth parser</vt:lpstr>
      <vt:lpstr>The parser grammar</vt:lpstr>
      <vt:lpstr>I switched the order of the alternatives</vt:lpstr>
      <vt:lpstr>Same lexer grammar as before</vt:lpstr>
      <vt:lpstr>PowerPoint Presentation</vt:lpstr>
      <vt:lpstr>Lessons Learned</vt:lpstr>
      <vt:lpstr>Ambiguous grammars are bad</vt:lpstr>
      <vt:lpstr>How the lexer chooses  token rules</vt:lpstr>
      <vt:lpstr>Create a parser and lexer for this input</vt:lpstr>
      <vt:lpstr>The lexer grammar</vt:lpstr>
      <vt:lpstr>PowerPoint Presentation</vt:lpstr>
      <vt:lpstr>The parser grammar</vt:lpstr>
      <vt:lpstr>PowerPoint Presentation</vt:lpstr>
      <vt:lpstr>PowerPoint Presentation</vt:lpstr>
      <vt:lpstr>PowerPoint Presentation</vt:lpstr>
      <vt:lpstr>PowerPoint Presentation</vt:lpstr>
      <vt:lpstr>PowerPoint Presentation</vt:lpstr>
      <vt:lpstr>Will the lexer split Kendra into two tokens?</vt:lpstr>
      <vt:lpstr>PowerPoint Presentation</vt:lpstr>
      <vt:lpstr>Lesson Learned</vt:lpstr>
      <vt:lpstr>Modified lexer grammar</vt:lpstr>
      <vt:lpstr>PowerPoint Presentation</vt:lpstr>
      <vt:lpstr>Same parser grammar</vt:lpstr>
      <vt:lpstr>PowerPoint Presentation</vt:lpstr>
      <vt:lpstr>PowerPoint Presentation</vt:lpstr>
      <vt:lpstr>Lesson Learned</vt:lpstr>
      <vt:lpstr>"not" operator</vt:lpstr>
      <vt:lpstr>Tilda (~) means "not"</vt:lpstr>
      <vt:lpstr>Equivalent</vt:lpstr>
      <vt:lpstr>Can't negate multi-character literals</vt:lpstr>
      <vt:lpstr>Will this work?</vt:lpstr>
      <vt:lpstr>PowerPoint Presentation</vt:lpstr>
      <vt:lpstr>PowerPoint Presentation</vt:lpstr>
      <vt:lpstr>PowerPoint Presentation</vt:lpstr>
      <vt:lpstr>PowerPoint Presentation</vt:lpstr>
      <vt:lpstr>Here's the problem</vt:lpstr>
      <vt:lpstr>No solution</vt:lpstr>
      <vt:lpstr>fragment</vt:lpstr>
      <vt:lpstr>Fragment</vt:lpstr>
      <vt:lpstr>Create a lexer rule for a name</vt:lpstr>
      <vt:lpstr>The lexer grammar</vt:lpstr>
      <vt:lpstr>The parser grammar</vt:lpstr>
      <vt:lpstr>PowerPoint Presentation</vt:lpstr>
      <vt:lpstr>Expressing Lexer Patterns using  ANTLR notation versus Regex notation</vt:lpstr>
      <vt:lpstr>Regex vs ANTLR notation</vt:lpstr>
      <vt:lpstr>Whitespace</vt:lpstr>
      <vt:lpstr>ID tokens</vt:lpstr>
      <vt:lpstr>Range operator</vt:lpstr>
      <vt:lpstr>Recursive Lexer Rules</vt:lpstr>
      <vt:lpstr>Define a parser for JSON arrays</vt:lpstr>
      <vt:lpstr>Examples of JSON arrays</vt:lpstr>
      <vt:lpstr>An input is an ARRAY if:</vt:lpstr>
      <vt:lpstr>The lexer grammar</vt:lpstr>
      <vt:lpstr>The parser grammar</vt:lpstr>
      <vt:lpstr>PowerPoint Presentation</vt:lpstr>
      <vt:lpstr>Recursive Parser Rules</vt:lpstr>
      <vt:lpstr>The parser grammar</vt:lpstr>
      <vt:lpstr>PowerPoint Presentation</vt:lpstr>
      <vt:lpstr>The lexer grammar</vt:lpstr>
      <vt:lpstr>PowerPoint Presentation</vt:lpstr>
      <vt:lpstr>Drawing the line between the lexer and the parser</vt:lpstr>
      <vt:lpstr>Define ARRAY in lexer or parser?</vt:lpstr>
      <vt:lpstr>PowerPoint Presentation</vt:lpstr>
      <vt:lpstr>PowerPoint Presentation</vt:lpstr>
      <vt:lpstr>Define in lexer or parser?</vt:lpstr>
      <vt:lpstr>Managing large grammars</vt:lpstr>
      <vt:lpstr>Import</vt:lpstr>
      <vt:lpstr>Laws of grammar imports</vt:lpstr>
      <vt:lpstr>Example</vt:lpstr>
      <vt:lpstr>Imported rule is unreachable</vt:lpstr>
      <vt:lpstr>First rule captures the input</vt:lpstr>
      <vt:lpstr>PowerPoint Presentation</vt:lpstr>
      <vt:lpstr>Lexers and parser</vt:lpstr>
      <vt:lpstr>run.bat</vt:lpstr>
      <vt:lpstr>Modes</vt:lpstr>
      <vt:lpstr>Input contains two different formats</vt:lpstr>
      <vt:lpstr>Need different lexer rules</vt:lpstr>
      <vt:lpstr>Switch to other lexer rules at separator</vt:lpstr>
      <vt:lpstr>Lexical modes</vt:lpstr>
      <vt:lpstr>Multiple sublexers</vt:lpstr>
      <vt:lpstr>The lexer grammar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parser grammar</vt:lpstr>
      <vt:lpstr>PowerPoint Presentation</vt:lpstr>
      <vt:lpstr>PowerPoint Presentation</vt:lpstr>
      <vt:lpstr>PowerPoint Presentation</vt:lpstr>
      <vt:lpstr>Alternating CSV and Key/Value sections</vt:lpstr>
      <vt:lpstr>Sample input</vt:lpstr>
      <vt:lpstr>Switch between modes</vt:lpstr>
      <vt:lpstr>The lexer grammar</vt:lpstr>
      <vt:lpstr>PowerPoint Presentation</vt:lpstr>
      <vt:lpstr>PowerPoint Presentation</vt:lpstr>
      <vt:lpstr>PowerPoint Presentation</vt:lpstr>
      <vt:lpstr>Lexer commands: pushMode, popMode, skip</vt:lpstr>
      <vt:lpstr>The parser grammar</vt:lpstr>
      <vt:lpstr>PowerPoint Presentation</vt:lpstr>
      <vt:lpstr>PowerPoint Presentation</vt:lpstr>
      <vt:lpstr>Context-sensitive problem #1</vt:lpstr>
      <vt:lpstr>Lexer &amp; parser for key/value pairs</vt:lpstr>
      <vt:lpstr>PowerPoint Presentation</vt:lpstr>
      <vt:lpstr>Person with an unusual first name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we solve the problem?</vt:lpstr>
      <vt:lpstr>PowerPoint Presentation</vt:lpstr>
      <vt:lpstr>The solution</vt:lpstr>
      <vt:lpstr>Context-sensitive problem #2</vt:lpstr>
      <vt:lpstr>Dash is used for the separator and empty field</vt:lpstr>
      <vt:lpstr>Will this correctly tokenize the dashes?</vt:lpstr>
      <vt:lpstr>How will the lexer tokenize this dash?</vt:lpstr>
      <vt:lpstr>PowerPoint Presentation</vt:lpstr>
      <vt:lpstr>How will the lexer tokenize this dash?</vt:lpstr>
      <vt:lpstr>PowerPoint Presentation</vt:lpstr>
      <vt:lpstr>Remember: the longest token is matched</vt:lpstr>
      <vt:lpstr>How will the lexer tokenize this dash?</vt:lpstr>
      <vt:lpstr>PowerPoint Presentation</vt:lpstr>
      <vt:lpstr>Context-sensitive problem #3</vt:lpstr>
      <vt:lpstr>Multi-line rows in CSV</vt:lpstr>
      <vt:lpstr>The lexer grammar</vt:lpstr>
      <vt:lpstr>PowerPoint Presentation</vt:lpstr>
      <vt:lpstr>The parser grammar (no changes)</vt:lpstr>
      <vt:lpstr>Multi-line rows, escaped commas in fields</vt:lpstr>
      <vt:lpstr>The lexer grammar</vt:lpstr>
      <vt:lpstr>PowerPoint Presentation</vt:lpstr>
      <vt:lpstr>Why we discard whitespace</vt:lpstr>
      <vt:lpstr>Here's why we discard whitespace</vt:lpstr>
      <vt:lpstr>Ditto for comments</vt:lpstr>
      <vt:lpstr>Common token rules</vt:lpstr>
      <vt:lpstr>Lexer command: more</vt:lpstr>
      <vt:lpstr>The "more" lexer command</vt:lpstr>
      <vt:lpstr>Compare a lexer rule without and with the "more" lexer command</vt:lpstr>
      <vt:lpstr>A lexer grammar that uses the "more" lexer command</vt:lpstr>
      <vt:lpstr>PowerPoint Presentation</vt:lpstr>
      <vt:lpstr>PowerPoint Presentation</vt:lpstr>
      <vt:lpstr>PowerPoint Presentation</vt:lpstr>
      <vt:lpstr>Parser grammar</vt:lpstr>
      <vt:lpstr>PowerPoint Presentation</vt:lpstr>
      <vt:lpstr>Equivalent</vt:lpstr>
      <vt:lpstr>Non-greedy operator</vt:lpstr>
      <vt:lpstr>Problem: Create a parser/lexer for a comment</vt:lpstr>
      <vt:lpstr>Will this lexer rule work?</vt:lpstr>
      <vt:lpstr>PowerPoint Presentation</vt:lpstr>
      <vt:lpstr>PowerPoint Presentation</vt:lpstr>
      <vt:lpstr>PowerPoint Presentation</vt:lpstr>
      <vt:lpstr>PowerPoint Presentation</vt:lpstr>
      <vt:lpstr>Greedy operator</vt:lpstr>
      <vt:lpstr>Non-greedy operator</vt:lpstr>
      <vt:lpstr>PowerPoint Presentation</vt:lpstr>
      <vt:lpstr>PowerPoint Presentation</vt:lpstr>
      <vt:lpstr>Greedy vs. non-greedy operators</vt:lpstr>
      <vt:lpstr>Fuzzy Parsing (a.k.a. course-grain parsing)</vt:lpstr>
      <vt:lpstr>Just want the names</vt:lpstr>
      <vt:lpstr>The lexer grammar</vt:lpstr>
      <vt:lpstr>PowerPoint Presentation</vt:lpstr>
      <vt:lpstr>The parser grammar</vt:lpstr>
      <vt:lpstr>PowerPoint Presentation</vt:lpstr>
      <vt:lpstr>PowerPoint Presentation</vt:lpstr>
      <vt:lpstr>We hardcoded the names in the lexer</vt:lpstr>
      <vt:lpstr>We hardcoded the names in the lexer</vt:lpstr>
      <vt:lpstr>The Tokens Section</vt:lpstr>
      <vt:lpstr>tokens { ... }</vt:lpstr>
      <vt:lpstr>Purpose and syntax</vt:lpstr>
      <vt:lpstr>PowerPoint Presentation</vt:lpstr>
      <vt:lpstr>Lexer command: type()</vt:lpstr>
      <vt:lpstr>One token type for two different inputs</vt:lpstr>
      <vt:lpstr>The lexer grammar</vt:lpstr>
      <vt:lpstr>PowerPoint Presentation</vt:lpstr>
      <vt:lpstr>PowerPoint Presentation</vt:lpstr>
      <vt:lpstr>PowerPoint Presentation</vt:lpstr>
      <vt:lpstr>The parser grammar</vt:lpstr>
      <vt:lpstr>PowerPoint Presentation</vt:lpstr>
      <vt:lpstr>PowerPoint Presentation</vt:lpstr>
      <vt:lpstr>Escaping characters  using \uXXXX</vt:lpstr>
      <vt:lpstr>Escape a character</vt:lpstr>
      <vt:lpstr>The lexer grammar</vt:lpstr>
      <vt:lpstr>The parser grammar</vt:lpstr>
      <vt:lpstr>PowerPoint Presentation</vt:lpstr>
      <vt:lpstr>Bad news</vt:lpstr>
      <vt:lpstr>Empty alternative</vt:lpstr>
      <vt:lpstr>Empty alternative</vt:lpstr>
      <vt:lpstr>PowerPoint Presentation</vt:lpstr>
      <vt:lpstr>The lexer grammar</vt:lpstr>
      <vt:lpstr>Input with, and without, endMarker</vt:lpstr>
      <vt:lpstr>Dot (.) in parser versus in lexer</vt:lpstr>
      <vt:lpstr>Dot (.) is different in lexer and parser</vt:lpstr>
      <vt:lpstr>PowerPoint Presentation</vt:lpstr>
      <vt:lpstr>Lexer command: channel</vt:lpstr>
      <vt:lpstr>Channels</vt:lpstr>
      <vt:lpstr>The "channel" lexer command</vt:lpstr>
      <vt:lpstr>Channels</vt:lpstr>
      <vt:lpstr>Default channel</vt:lpstr>
      <vt:lpstr>Problem</vt:lpstr>
      <vt:lpstr>Put as and bs on different channels</vt:lpstr>
      <vt:lpstr>The lexer grammar</vt:lpstr>
      <vt:lpstr>The parser grammar</vt:lpstr>
      <vt:lpstr>PowerPoint Presentation</vt:lpstr>
      <vt:lpstr>Swap channels</vt:lpstr>
      <vt:lpstr>Parser rules for different channels?</vt:lpstr>
      <vt:lpstr>Answer</vt:lpstr>
      <vt:lpstr>Lexer commands</vt:lpstr>
      <vt:lpstr>Here are the lexer commands</vt:lpstr>
      <vt:lpstr>Common Token Rules</vt:lpstr>
      <vt:lpstr>Common token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Library of ANTLR lexer/parser grammars</vt:lpstr>
      <vt:lpstr>Changing operator association in a parse tree</vt:lpstr>
      <vt:lpstr>This section might not be terribly useful</vt:lpstr>
      <vt:lpstr>Operator association</vt:lpstr>
      <vt:lpstr>Operator association (cont.)</vt:lpstr>
      <vt:lpstr>The assoc option</vt:lpstr>
      <vt:lpstr>ANTLR Grammar  for  ANTLR Grammars</vt:lpstr>
      <vt:lpstr>Grammar for grammars</vt:lpstr>
      <vt:lpstr>Limitations of ANTLR</vt:lpstr>
      <vt:lpstr>Grammar for a sequence of integers</vt:lpstr>
      <vt:lpstr>Here is the parse tree we desire:</vt:lpstr>
      <vt:lpstr>Will this grammar do the job?</vt:lpstr>
      <vt:lpstr>No!</vt:lpstr>
      <vt:lpstr>Here's the parse tree that is generated:</vt:lpstr>
      <vt:lpstr>PowerPoint Presentation</vt:lpstr>
      <vt:lpstr>Runtime determination of # of occurrences</vt:lpstr>
      <vt:lpstr>Bad news</vt:lpstr>
      <vt:lpstr>Error: stack overflow</vt:lpstr>
      <vt:lpstr>Simplify</vt:lpstr>
      <vt:lpstr>PowerPoint Presentation</vt:lpstr>
      <vt:lpstr>Using ANTLR with binary files</vt:lpstr>
      <vt:lpstr>SiLK</vt:lpstr>
      <vt:lpstr>Problem: Is it a SiLK file?</vt:lpstr>
      <vt:lpstr>The lexer grammar</vt:lpstr>
      <vt:lpstr>PowerPoint Presentation</vt:lpstr>
      <vt:lpstr>PowerPoint Presentation</vt:lpstr>
      <vt:lpstr>The parser grammar</vt:lpstr>
      <vt:lpstr>Embedding code in grammars</vt:lpstr>
      <vt:lpstr>Problem #1</vt:lpstr>
      <vt:lpstr>Grammar for a sequence of integers</vt:lpstr>
      <vt:lpstr>Here is the parse tree we desire:</vt:lpstr>
      <vt:lpstr>Will this do the job?</vt:lpstr>
      <vt:lpstr>Here's the parse tree that is generated:</vt:lpstr>
      <vt:lpstr>PowerPoint Presentation</vt:lpstr>
      <vt:lpstr>PowerPoint Presentation</vt:lpstr>
      <vt:lpstr>Runtime determination of # of occurrences</vt:lpstr>
      <vt:lpstr>Parser rule = function call</vt:lpstr>
      <vt:lpstr>Invoking a function and passing arguments</vt:lpstr>
      <vt:lpstr>Function parameter</vt:lpstr>
      <vt:lpstr>Local variable declaration and initialization</vt:lpstr>
      <vt:lpstr>Loop conditional</vt:lpstr>
      <vt:lpstr>Increment local variable</vt:lpstr>
      <vt:lpstr>Semantic predicate</vt:lpstr>
      <vt:lpstr>Syntax of a semantic predicate</vt:lpstr>
      <vt:lpstr>Action</vt:lpstr>
      <vt:lpstr>Syntax of an action</vt:lpstr>
      <vt:lpstr>Match on n integers</vt:lpstr>
      <vt:lpstr>Doesn't work when the target is Python</vt:lpstr>
      <vt:lpstr>PowerPoint Presentation</vt:lpstr>
      <vt:lpstr>Change rule name</vt:lpstr>
      <vt:lpstr>Remove semi-colons</vt:lpstr>
      <vt:lpstr>Don't use ++ operator</vt:lpstr>
      <vt:lpstr>This works</vt:lpstr>
      <vt:lpstr>Actions and semantic predicates are Java/Python code</vt:lpstr>
      <vt:lpstr>Acknowlegement</vt:lpstr>
      <vt:lpstr>Problem #2</vt:lpstr>
      <vt:lpstr>Lexer processes token</vt:lpstr>
      <vt:lpstr>Here's the parse tree we want</vt:lpstr>
      <vt:lpstr>PowerPoint Presentation</vt:lpstr>
      <vt:lpstr>PowerPoint Presentation</vt:lpstr>
      <vt:lpstr>PowerPoint Presentation</vt:lpstr>
      <vt:lpstr>PowerPoint Presentation</vt:lpstr>
      <vt:lpstr>PowerPoint Presentation</vt:lpstr>
      <vt:lpstr>PowerPoint Presentation</vt:lpstr>
      <vt:lpstr>Python version</vt:lpstr>
      <vt:lpstr>Here's the Python lexer</vt:lpstr>
      <vt:lpstr>Problem #3</vt:lpstr>
      <vt:lpstr>Parser rule checks line length</vt:lpstr>
      <vt:lpstr>This is insufficient</vt:lpstr>
      <vt:lpstr>No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Errors!</vt:lpstr>
      <vt:lpstr>Python version</vt:lpstr>
      <vt:lpstr>Changes (cont.)</vt:lpstr>
      <vt:lpstr>Here's the Python version</vt:lpstr>
      <vt:lpstr>Note: ANTLR curly braces indicate "action"</vt:lpstr>
      <vt:lpstr>Problem #4</vt:lpstr>
      <vt:lpstr>Gobble up characters till next reserved word</vt:lpstr>
      <vt:lpstr>Desired parse tree</vt:lpstr>
      <vt:lpstr>PowerPoint Presentation</vt:lpstr>
      <vt:lpstr>PowerPoint Presentation</vt:lpstr>
      <vt:lpstr>PowerPoint Presentation</vt:lpstr>
      <vt:lpstr>PowerPoint Presentation</vt:lpstr>
      <vt:lpstr>PowerPoint Presentation</vt:lpstr>
      <vt:lpstr>Parser grammar</vt:lpstr>
      <vt:lpstr>Info on Look Ahead (LA)</vt:lpstr>
      <vt:lpstr>Python version</vt:lpstr>
      <vt:lpstr>Writing applications to process parse trees</vt:lpstr>
      <vt:lpstr>Language recognition</vt:lpstr>
      <vt:lpstr>Language processing</vt:lpstr>
      <vt:lpstr>Recall this problem</vt:lpstr>
      <vt:lpstr>Here is the parse tree we desired:</vt:lpstr>
      <vt:lpstr>Here is the parser grammar we created</vt:lpstr>
      <vt:lpstr>Java code embedded in the grammar</vt:lpstr>
      <vt:lpstr>PowerPoint Presentation</vt:lpstr>
      <vt:lpstr>PowerPoint Presentation</vt:lpstr>
      <vt:lpstr>Create a grammar to produce this parse tree</vt:lpstr>
      <vt:lpstr>Here are the lexer and parser grammars</vt:lpstr>
      <vt:lpstr>Generate a Listener</vt:lpstr>
      <vt:lpstr>PowerPoint Presentation</vt:lpstr>
      <vt:lpstr>PowerPoint Presentation</vt:lpstr>
      <vt:lpstr>PowerPoint Presentation</vt:lpstr>
      <vt:lpstr>Create a file to replace the skeletal listener</vt:lpstr>
      <vt:lpstr>PowerPoint Presentation</vt:lpstr>
      <vt:lpstr>PowerPoint Presentation</vt:lpstr>
      <vt:lpstr>PowerPoint Presentation</vt:lpstr>
      <vt:lpstr>The End</vt:lpstr>
    </vt:vector>
  </TitlesOfParts>
  <Company>The MITRE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ANTLR</dc:title>
  <dc:creator>Costello, Roger L.</dc:creator>
  <cp:keywords>parsing, ANTLR, grammars, lexing, lexical analysis</cp:keywords>
  <cp:lastModifiedBy>Costello, Roger L.</cp:lastModifiedBy>
  <cp:revision>1192</cp:revision>
  <dcterms:created xsi:type="dcterms:W3CDTF">2014-11-11T12:10:19Z</dcterms:created>
  <dcterms:modified xsi:type="dcterms:W3CDTF">2015-10-31T16:32:21Z</dcterms:modified>
</cp:coreProperties>
</file>