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1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5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2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2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4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6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1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8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D043C-D64E-4A71-AC7D-F3A50ECA08CC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8: JSON with arrays and objects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fine-grained parse tree)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7075"/>
          </a:xfrm>
        </p:spPr>
        <p:txBody>
          <a:bodyPr>
            <a:normAutofit/>
          </a:bodyPr>
          <a:lstStyle/>
          <a:p>
            <a:r>
              <a:rPr lang="en-US" dirty="0" smtClean="0"/>
              <a:t>We just saw how to create a lexer and parser for JSON arrays.</a:t>
            </a:r>
          </a:p>
          <a:p>
            <a:r>
              <a:rPr lang="en-US" dirty="0" smtClean="0"/>
              <a:t>In that implementation the array is one unit. Consequently an application that processes the parse tree would see only one node that contains the entire array.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4863" t="5389" r="43726" b="69199"/>
          <a:stretch/>
        </p:blipFill>
        <p:spPr>
          <a:xfrm>
            <a:off x="3547036" y="3594110"/>
            <a:ext cx="2785783" cy="2755172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3340100" y="4629177"/>
            <a:ext cx="1930400" cy="1771623"/>
          </a:xfrm>
          <a:custGeom>
            <a:avLst/>
            <a:gdLst>
              <a:gd name="connsiteX0" fmla="*/ 584200 w 1930400"/>
              <a:gd name="connsiteY0" fmla="*/ 19023 h 1771623"/>
              <a:gd name="connsiteX1" fmla="*/ 419100 w 1930400"/>
              <a:gd name="connsiteY1" fmla="*/ 57123 h 1771623"/>
              <a:gd name="connsiteX2" fmla="*/ 381000 w 1930400"/>
              <a:gd name="connsiteY2" fmla="*/ 69823 h 1771623"/>
              <a:gd name="connsiteX3" fmla="*/ 304800 w 1930400"/>
              <a:gd name="connsiteY3" fmla="*/ 120623 h 1771623"/>
              <a:gd name="connsiteX4" fmla="*/ 228600 w 1930400"/>
              <a:gd name="connsiteY4" fmla="*/ 171423 h 1771623"/>
              <a:gd name="connsiteX5" fmla="*/ 177800 w 1930400"/>
              <a:gd name="connsiteY5" fmla="*/ 247623 h 1771623"/>
              <a:gd name="connsiteX6" fmla="*/ 165100 w 1930400"/>
              <a:gd name="connsiteY6" fmla="*/ 285723 h 1771623"/>
              <a:gd name="connsiteX7" fmla="*/ 127000 w 1930400"/>
              <a:gd name="connsiteY7" fmla="*/ 311123 h 1771623"/>
              <a:gd name="connsiteX8" fmla="*/ 76200 w 1930400"/>
              <a:gd name="connsiteY8" fmla="*/ 425423 h 1771623"/>
              <a:gd name="connsiteX9" fmla="*/ 63500 w 1930400"/>
              <a:gd name="connsiteY9" fmla="*/ 463523 h 1771623"/>
              <a:gd name="connsiteX10" fmla="*/ 50800 w 1930400"/>
              <a:gd name="connsiteY10" fmla="*/ 806423 h 1771623"/>
              <a:gd name="connsiteX11" fmla="*/ 25400 w 1930400"/>
              <a:gd name="connsiteY11" fmla="*/ 971523 h 1771623"/>
              <a:gd name="connsiteX12" fmla="*/ 12700 w 1930400"/>
              <a:gd name="connsiteY12" fmla="*/ 1060423 h 1771623"/>
              <a:gd name="connsiteX13" fmla="*/ 0 w 1930400"/>
              <a:gd name="connsiteY13" fmla="*/ 1098523 h 1771623"/>
              <a:gd name="connsiteX14" fmla="*/ 12700 w 1930400"/>
              <a:gd name="connsiteY14" fmla="*/ 1466823 h 1771623"/>
              <a:gd name="connsiteX15" fmla="*/ 38100 w 1930400"/>
              <a:gd name="connsiteY15" fmla="*/ 1504923 h 1771623"/>
              <a:gd name="connsiteX16" fmla="*/ 50800 w 1930400"/>
              <a:gd name="connsiteY16" fmla="*/ 1543023 h 1771623"/>
              <a:gd name="connsiteX17" fmla="*/ 114300 w 1930400"/>
              <a:gd name="connsiteY17" fmla="*/ 1619223 h 1771623"/>
              <a:gd name="connsiteX18" fmla="*/ 190500 w 1930400"/>
              <a:gd name="connsiteY18" fmla="*/ 1644623 h 1771623"/>
              <a:gd name="connsiteX19" fmla="*/ 266700 w 1930400"/>
              <a:gd name="connsiteY19" fmla="*/ 1695423 h 1771623"/>
              <a:gd name="connsiteX20" fmla="*/ 292100 w 1930400"/>
              <a:gd name="connsiteY20" fmla="*/ 1733523 h 1771623"/>
              <a:gd name="connsiteX21" fmla="*/ 469900 w 1930400"/>
              <a:gd name="connsiteY21" fmla="*/ 1771623 h 1771623"/>
              <a:gd name="connsiteX22" fmla="*/ 1320800 w 1930400"/>
              <a:gd name="connsiteY22" fmla="*/ 1758923 h 1771623"/>
              <a:gd name="connsiteX23" fmla="*/ 1689100 w 1930400"/>
              <a:gd name="connsiteY23" fmla="*/ 1746223 h 1771623"/>
              <a:gd name="connsiteX24" fmla="*/ 1765300 w 1930400"/>
              <a:gd name="connsiteY24" fmla="*/ 1708123 h 1771623"/>
              <a:gd name="connsiteX25" fmla="*/ 1803400 w 1930400"/>
              <a:gd name="connsiteY25" fmla="*/ 1695423 h 1771623"/>
              <a:gd name="connsiteX26" fmla="*/ 1879600 w 1930400"/>
              <a:gd name="connsiteY26" fmla="*/ 1644623 h 1771623"/>
              <a:gd name="connsiteX27" fmla="*/ 1917700 w 1930400"/>
              <a:gd name="connsiteY27" fmla="*/ 1568423 h 1771623"/>
              <a:gd name="connsiteX28" fmla="*/ 1930400 w 1930400"/>
              <a:gd name="connsiteY28" fmla="*/ 1530323 h 1771623"/>
              <a:gd name="connsiteX29" fmla="*/ 1905000 w 1930400"/>
              <a:gd name="connsiteY29" fmla="*/ 1301723 h 1771623"/>
              <a:gd name="connsiteX30" fmla="*/ 1879600 w 1930400"/>
              <a:gd name="connsiteY30" fmla="*/ 1212823 h 1771623"/>
              <a:gd name="connsiteX31" fmla="*/ 1854200 w 1930400"/>
              <a:gd name="connsiteY31" fmla="*/ 1174723 h 1771623"/>
              <a:gd name="connsiteX32" fmla="*/ 1803400 w 1930400"/>
              <a:gd name="connsiteY32" fmla="*/ 1111223 h 1771623"/>
              <a:gd name="connsiteX33" fmla="*/ 1752600 w 1930400"/>
              <a:gd name="connsiteY33" fmla="*/ 1035023 h 1771623"/>
              <a:gd name="connsiteX34" fmla="*/ 1739900 w 1930400"/>
              <a:gd name="connsiteY34" fmla="*/ 996923 h 1771623"/>
              <a:gd name="connsiteX35" fmla="*/ 1689100 w 1930400"/>
              <a:gd name="connsiteY35" fmla="*/ 920723 h 1771623"/>
              <a:gd name="connsiteX36" fmla="*/ 1663700 w 1930400"/>
              <a:gd name="connsiteY36" fmla="*/ 844523 h 1771623"/>
              <a:gd name="connsiteX37" fmla="*/ 1651000 w 1930400"/>
              <a:gd name="connsiteY37" fmla="*/ 717523 h 1771623"/>
              <a:gd name="connsiteX38" fmla="*/ 1625600 w 1930400"/>
              <a:gd name="connsiteY38" fmla="*/ 641323 h 1771623"/>
              <a:gd name="connsiteX39" fmla="*/ 1600200 w 1930400"/>
              <a:gd name="connsiteY39" fmla="*/ 539723 h 1771623"/>
              <a:gd name="connsiteX40" fmla="*/ 1574800 w 1930400"/>
              <a:gd name="connsiteY40" fmla="*/ 463523 h 1771623"/>
              <a:gd name="connsiteX41" fmla="*/ 1562100 w 1930400"/>
              <a:gd name="connsiteY41" fmla="*/ 425423 h 1771623"/>
              <a:gd name="connsiteX42" fmla="*/ 1511300 w 1930400"/>
              <a:gd name="connsiteY42" fmla="*/ 247623 h 1771623"/>
              <a:gd name="connsiteX43" fmla="*/ 1473200 w 1930400"/>
              <a:gd name="connsiteY43" fmla="*/ 209523 h 1771623"/>
              <a:gd name="connsiteX44" fmla="*/ 1447800 w 1930400"/>
              <a:gd name="connsiteY44" fmla="*/ 171423 h 1771623"/>
              <a:gd name="connsiteX45" fmla="*/ 1409700 w 1930400"/>
              <a:gd name="connsiteY45" fmla="*/ 146023 h 1771623"/>
              <a:gd name="connsiteX46" fmla="*/ 1384300 w 1930400"/>
              <a:gd name="connsiteY46" fmla="*/ 107923 h 1771623"/>
              <a:gd name="connsiteX47" fmla="*/ 1308100 w 1930400"/>
              <a:gd name="connsiteY47" fmla="*/ 57123 h 1771623"/>
              <a:gd name="connsiteX48" fmla="*/ 1270000 w 1930400"/>
              <a:gd name="connsiteY48" fmla="*/ 31723 h 1771623"/>
              <a:gd name="connsiteX49" fmla="*/ 584200 w 1930400"/>
              <a:gd name="connsiteY49" fmla="*/ 19023 h 177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930400" h="1771623">
                <a:moveTo>
                  <a:pt x="584200" y="19023"/>
                </a:moveTo>
                <a:cubicBezTo>
                  <a:pt x="468795" y="35509"/>
                  <a:pt x="523698" y="22257"/>
                  <a:pt x="419100" y="57123"/>
                </a:cubicBezTo>
                <a:lnTo>
                  <a:pt x="381000" y="69823"/>
                </a:lnTo>
                <a:cubicBezTo>
                  <a:pt x="296446" y="154377"/>
                  <a:pt x="387508" y="74674"/>
                  <a:pt x="304800" y="120623"/>
                </a:cubicBezTo>
                <a:cubicBezTo>
                  <a:pt x="278115" y="135448"/>
                  <a:pt x="228600" y="171423"/>
                  <a:pt x="228600" y="171423"/>
                </a:cubicBezTo>
                <a:cubicBezTo>
                  <a:pt x="211667" y="196823"/>
                  <a:pt x="187453" y="218663"/>
                  <a:pt x="177800" y="247623"/>
                </a:cubicBezTo>
                <a:cubicBezTo>
                  <a:pt x="173567" y="260323"/>
                  <a:pt x="173463" y="275270"/>
                  <a:pt x="165100" y="285723"/>
                </a:cubicBezTo>
                <a:cubicBezTo>
                  <a:pt x="155565" y="297642"/>
                  <a:pt x="139700" y="302656"/>
                  <a:pt x="127000" y="311123"/>
                </a:cubicBezTo>
                <a:cubicBezTo>
                  <a:pt x="86748" y="371500"/>
                  <a:pt x="106427" y="334743"/>
                  <a:pt x="76200" y="425423"/>
                </a:cubicBezTo>
                <a:lnTo>
                  <a:pt x="63500" y="463523"/>
                </a:lnTo>
                <a:cubicBezTo>
                  <a:pt x="59267" y="577823"/>
                  <a:pt x="56974" y="692211"/>
                  <a:pt x="50800" y="806423"/>
                </a:cubicBezTo>
                <a:cubicBezTo>
                  <a:pt x="44463" y="923659"/>
                  <a:pt x="49132" y="900326"/>
                  <a:pt x="25400" y="971523"/>
                </a:cubicBezTo>
                <a:cubicBezTo>
                  <a:pt x="21167" y="1001156"/>
                  <a:pt x="18571" y="1031070"/>
                  <a:pt x="12700" y="1060423"/>
                </a:cubicBezTo>
                <a:cubicBezTo>
                  <a:pt x="10075" y="1073550"/>
                  <a:pt x="0" y="1085136"/>
                  <a:pt x="0" y="1098523"/>
                </a:cubicBezTo>
                <a:cubicBezTo>
                  <a:pt x="0" y="1221363"/>
                  <a:pt x="1234" y="1344520"/>
                  <a:pt x="12700" y="1466823"/>
                </a:cubicBezTo>
                <a:cubicBezTo>
                  <a:pt x="14125" y="1482020"/>
                  <a:pt x="31274" y="1491271"/>
                  <a:pt x="38100" y="1504923"/>
                </a:cubicBezTo>
                <a:cubicBezTo>
                  <a:pt x="44087" y="1516897"/>
                  <a:pt x="44813" y="1531049"/>
                  <a:pt x="50800" y="1543023"/>
                </a:cubicBezTo>
                <a:cubicBezTo>
                  <a:pt x="61137" y="1563697"/>
                  <a:pt x="94855" y="1608420"/>
                  <a:pt x="114300" y="1619223"/>
                </a:cubicBezTo>
                <a:cubicBezTo>
                  <a:pt x="137705" y="1632226"/>
                  <a:pt x="168223" y="1629771"/>
                  <a:pt x="190500" y="1644623"/>
                </a:cubicBezTo>
                <a:lnTo>
                  <a:pt x="266700" y="1695423"/>
                </a:lnTo>
                <a:cubicBezTo>
                  <a:pt x="275167" y="1708123"/>
                  <a:pt x="279157" y="1725433"/>
                  <a:pt x="292100" y="1733523"/>
                </a:cubicBezTo>
                <a:cubicBezTo>
                  <a:pt x="337341" y="1761799"/>
                  <a:pt x="422473" y="1765695"/>
                  <a:pt x="469900" y="1771623"/>
                </a:cubicBezTo>
                <a:lnTo>
                  <a:pt x="1320800" y="1758923"/>
                </a:lnTo>
                <a:cubicBezTo>
                  <a:pt x="1443613" y="1756364"/>
                  <a:pt x="1566500" y="1753886"/>
                  <a:pt x="1689100" y="1746223"/>
                </a:cubicBezTo>
                <a:cubicBezTo>
                  <a:pt x="1725582" y="1743943"/>
                  <a:pt x="1734416" y="1723565"/>
                  <a:pt x="1765300" y="1708123"/>
                </a:cubicBezTo>
                <a:cubicBezTo>
                  <a:pt x="1777274" y="1702136"/>
                  <a:pt x="1791698" y="1701924"/>
                  <a:pt x="1803400" y="1695423"/>
                </a:cubicBezTo>
                <a:cubicBezTo>
                  <a:pt x="1830085" y="1680598"/>
                  <a:pt x="1879600" y="1644623"/>
                  <a:pt x="1879600" y="1644623"/>
                </a:cubicBezTo>
                <a:cubicBezTo>
                  <a:pt x="1911522" y="1548858"/>
                  <a:pt x="1868461" y="1666900"/>
                  <a:pt x="1917700" y="1568423"/>
                </a:cubicBezTo>
                <a:cubicBezTo>
                  <a:pt x="1923687" y="1556449"/>
                  <a:pt x="1926167" y="1543023"/>
                  <a:pt x="1930400" y="1530323"/>
                </a:cubicBezTo>
                <a:cubicBezTo>
                  <a:pt x="1925508" y="1481407"/>
                  <a:pt x="1913988" y="1355654"/>
                  <a:pt x="1905000" y="1301723"/>
                </a:cubicBezTo>
                <a:cubicBezTo>
                  <a:pt x="1902965" y="1289516"/>
                  <a:pt x="1887149" y="1227922"/>
                  <a:pt x="1879600" y="1212823"/>
                </a:cubicBezTo>
                <a:cubicBezTo>
                  <a:pt x="1872774" y="1199171"/>
                  <a:pt x="1861026" y="1188375"/>
                  <a:pt x="1854200" y="1174723"/>
                </a:cubicBezTo>
                <a:cubicBezTo>
                  <a:pt x="1823528" y="1113379"/>
                  <a:pt x="1867626" y="1154041"/>
                  <a:pt x="1803400" y="1111223"/>
                </a:cubicBezTo>
                <a:cubicBezTo>
                  <a:pt x="1773203" y="1020631"/>
                  <a:pt x="1816021" y="1130155"/>
                  <a:pt x="1752600" y="1035023"/>
                </a:cubicBezTo>
                <a:cubicBezTo>
                  <a:pt x="1745174" y="1023884"/>
                  <a:pt x="1746401" y="1008625"/>
                  <a:pt x="1739900" y="996923"/>
                </a:cubicBezTo>
                <a:cubicBezTo>
                  <a:pt x="1725075" y="970238"/>
                  <a:pt x="1698753" y="949683"/>
                  <a:pt x="1689100" y="920723"/>
                </a:cubicBezTo>
                <a:lnTo>
                  <a:pt x="1663700" y="844523"/>
                </a:lnTo>
                <a:cubicBezTo>
                  <a:pt x="1659467" y="802190"/>
                  <a:pt x="1658840" y="759339"/>
                  <a:pt x="1651000" y="717523"/>
                </a:cubicBezTo>
                <a:cubicBezTo>
                  <a:pt x="1646066" y="691208"/>
                  <a:pt x="1632094" y="667298"/>
                  <a:pt x="1625600" y="641323"/>
                </a:cubicBezTo>
                <a:cubicBezTo>
                  <a:pt x="1617133" y="607456"/>
                  <a:pt x="1611239" y="572841"/>
                  <a:pt x="1600200" y="539723"/>
                </a:cubicBezTo>
                <a:lnTo>
                  <a:pt x="1574800" y="463523"/>
                </a:lnTo>
                <a:cubicBezTo>
                  <a:pt x="1570567" y="450823"/>
                  <a:pt x="1565347" y="438410"/>
                  <a:pt x="1562100" y="425423"/>
                </a:cubicBezTo>
                <a:cubicBezTo>
                  <a:pt x="1561880" y="424544"/>
                  <a:pt x="1523446" y="259769"/>
                  <a:pt x="1511300" y="247623"/>
                </a:cubicBezTo>
                <a:cubicBezTo>
                  <a:pt x="1498600" y="234923"/>
                  <a:pt x="1484698" y="223321"/>
                  <a:pt x="1473200" y="209523"/>
                </a:cubicBezTo>
                <a:cubicBezTo>
                  <a:pt x="1463429" y="197797"/>
                  <a:pt x="1458593" y="182216"/>
                  <a:pt x="1447800" y="171423"/>
                </a:cubicBezTo>
                <a:cubicBezTo>
                  <a:pt x="1437007" y="160630"/>
                  <a:pt x="1422400" y="154490"/>
                  <a:pt x="1409700" y="146023"/>
                </a:cubicBezTo>
                <a:cubicBezTo>
                  <a:pt x="1401233" y="133323"/>
                  <a:pt x="1395787" y="117974"/>
                  <a:pt x="1384300" y="107923"/>
                </a:cubicBezTo>
                <a:cubicBezTo>
                  <a:pt x="1361326" y="87821"/>
                  <a:pt x="1333500" y="74056"/>
                  <a:pt x="1308100" y="57123"/>
                </a:cubicBezTo>
                <a:cubicBezTo>
                  <a:pt x="1295400" y="48656"/>
                  <a:pt x="1284808" y="35425"/>
                  <a:pt x="1270000" y="31723"/>
                </a:cubicBezTo>
                <a:cubicBezTo>
                  <a:pt x="1017960" y="-31287"/>
                  <a:pt x="1236654" y="19023"/>
                  <a:pt x="584200" y="19023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5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90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want the parse tree to show all the components of the array: left bracket, right bracket, colon, etc.</a:t>
            </a:r>
          </a:p>
          <a:p>
            <a:r>
              <a:rPr lang="en-US" dirty="0" smtClean="0"/>
              <a:t>Furthermore, we want the parser to deal with both arrays and objects: A JSON value can be an array or an object. An object contains name/value pairs, separated by commas as shown below.</a:t>
            </a:r>
          </a:p>
          <a:p>
            <a:r>
              <a:rPr lang="en-US" dirty="0" smtClean="0"/>
              <a:t>Use the below input. The desired parse tree is shown on the next slide. Use </a:t>
            </a:r>
            <a:r>
              <a:rPr lang="en-US" dirty="0" err="1" smtClean="0"/>
              <a:t>json</a:t>
            </a:r>
            <a:r>
              <a:rPr lang="en-US" dirty="0" smtClean="0"/>
              <a:t> as the name of the </a:t>
            </a:r>
            <a:r>
              <a:rPr lang="en-US" smtClean="0"/>
              <a:t>start rule.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68400" y="5029200"/>
            <a:ext cx="3302000" cy="14773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"age": 31,</a:t>
            </a:r>
          </a:p>
          <a:p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/>
              <a:t>numSpouses</a:t>
            </a:r>
            <a:r>
              <a:rPr lang="en-US" dirty="0"/>
              <a:t>": 2,</a:t>
            </a:r>
          </a:p>
          <a:p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/>
              <a:t>favoriteColors</a:t>
            </a:r>
            <a:r>
              <a:rPr lang="en-US" dirty="0"/>
              <a:t>": [6,7]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8400" y="4659868"/>
            <a:ext cx="101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07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938768"/>
            <a:ext cx="203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 (parse tree)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884" t="5999" r="3570" b="50534"/>
          <a:stretch/>
        </p:blipFill>
        <p:spPr>
          <a:xfrm>
            <a:off x="685800" y="1498600"/>
            <a:ext cx="9844448" cy="3378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5201" y="5168900"/>
            <a:ext cx="9158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Question: when should you design the lexer/parser grammars that result in parse trees with  huge nodes (course-grain parsing) versus parse trees with all the parts and pieces broken out (fine-grain parsing)?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7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Lab 8: JSON with arrays and objects  (fine-grained parse tree)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7: using "not"</dc:title>
  <dc:creator>Costello, Roger L.</dc:creator>
  <cp:lastModifiedBy>Costello, Roger L.</cp:lastModifiedBy>
  <cp:revision>12</cp:revision>
  <dcterms:created xsi:type="dcterms:W3CDTF">2015-06-04T21:06:53Z</dcterms:created>
  <dcterms:modified xsi:type="dcterms:W3CDTF">2015-09-24T20:00:45Z</dcterms:modified>
</cp:coreProperties>
</file>