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8" r:id="rId6"/>
    <p:sldId id="279" r:id="rId7"/>
    <p:sldId id="280" r:id="rId8"/>
    <p:sldId id="283" r:id="rId9"/>
    <p:sldId id="281" r:id="rId10"/>
    <p:sldId id="282"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7BA51F-9DB8-4ACA-B145-BD154AFDBD96}" v="1" dt="2024-04-12T01:02:08.616"/>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77" d="100"/>
          <a:sy n="77" d="100"/>
        </p:scale>
        <p:origin x="912" y="5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e, Joey M." userId="85dfdbb4-470d-46b8-9939-1ab3bcfe9d39" providerId="ADAL" clId="{377BA51F-9DB8-4ACA-B145-BD154AFDBD96}"/>
    <pc:docChg chg="custSel addSld modSld">
      <pc:chgData name="Simone, Joey M." userId="85dfdbb4-470d-46b8-9939-1ab3bcfe9d39" providerId="ADAL" clId="{377BA51F-9DB8-4ACA-B145-BD154AFDBD96}" dt="2024-04-12T01:02:57.059" v="234" actId="20577"/>
      <pc:docMkLst>
        <pc:docMk/>
      </pc:docMkLst>
      <pc:sldChg chg="modNotesTx">
        <pc:chgData name="Simone, Joey M." userId="85dfdbb4-470d-46b8-9939-1ab3bcfe9d39" providerId="ADAL" clId="{377BA51F-9DB8-4ACA-B145-BD154AFDBD96}" dt="2024-04-10T17:30:23.849" v="118" actId="20577"/>
        <pc:sldMkLst>
          <pc:docMk/>
          <pc:sldMk cId="1642425379" sldId="256"/>
        </pc:sldMkLst>
      </pc:sldChg>
      <pc:sldChg chg="addSp modSp new mod">
        <pc:chgData name="Simone, Joey M." userId="85dfdbb4-470d-46b8-9939-1ab3bcfe9d39" providerId="ADAL" clId="{377BA51F-9DB8-4ACA-B145-BD154AFDBD96}" dt="2024-04-12T01:02:57.059" v="234" actId="20577"/>
        <pc:sldMkLst>
          <pc:docMk/>
          <pc:sldMk cId="3626024938" sldId="283"/>
        </pc:sldMkLst>
        <pc:spChg chg="mod">
          <ac:chgData name="Simone, Joey M." userId="85dfdbb4-470d-46b8-9939-1ab3bcfe9d39" providerId="ADAL" clId="{377BA51F-9DB8-4ACA-B145-BD154AFDBD96}" dt="2024-04-12T00:59:21.942" v="163" actId="20577"/>
          <ac:spMkLst>
            <pc:docMk/>
            <pc:sldMk cId="3626024938" sldId="283"/>
            <ac:spMk id="2" creationId="{3027C138-75A3-4802-D284-B25C8F09EF3A}"/>
          </ac:spMkLst>
        </pc:spChg>
        <pc:spChg chg="mod">
          <ac:chgData name="Simone, Joey M." userId="85dfdbb4-470d-46b8-9939-1ab3bcfe9d39" providerId="ADAL" clId="{377BA51F-9DB8-4ACA-B145-BD154AFDBD96}" dt="2024-04-12T01:01:58.913" v="186" actId="21"/>
          <ac:spMkLst>
            <pc:docMk/>
            <pc:sldMk cId="3626024938" sldId="283"/>
            <ac:spMk id="3" creationId="{60D80CFE-2F29-D8ED-D629-D45660F917BB}"/>
          </ac:spMkLst>
        </pc:spChg>
        <pc:spChg chg="mod">
          <ac:chgData name="Simone, Joey M." userId="85dfdbb4-470d-46b8-9939-1ab3bcfe9d39" providerId="ADAL" clId="{377BA51F-9DB8-4ACA-B145-BD154AFDBD96}" dt="2024-04-12T01:02:57.059" v="234" actId="20577"/>
          <ac:spMkLst>
            <pc:docMk/>
            <pc:sldMk cId="3626024938" sldId="283"/>
            <ac:spMk id="4" creationId="{D35B4232-CED9-B993-BE7E-C9C0109C0AAD}"/>
          </ac:spMkLst>
        </pc:spChg>
        <pc:picChg chg="add mod">
          <ac:chgData name="Simone, Joey M." userId="85dfdbb4-470d-46b8-9939-1ab3bcfe9d39" providerId="ADAL" clId="{377BA51F-9DB8-4ACA-B145-BD154AFDBD96}" dt="2024-04-12T01:02:14.901" v="192" actId="14100"/>
          <ac:picMkLst>
            <pc:docMk/>
            <pc:sldMk cId="3626024938" sldId="283"/>
            <ac:picMk id="7" creationId="{0477A9EC-6607-A2C3-DE18-72B4D4D2B70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11-Apr-24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11-Apr-24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is on the Carriage of Goods at Sea Act, section 4, immunity of the ship from liability.</a:t>
            </a:r>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COGSA is just the US implementation of the Hague Rules, “International Convention for the Unification of Certain Rules of Law relating to Bills of Lading, and Protocol of Signature”, so the </a:t>
            </a:r>
            <a:r>
              <a:rPr lang="en-US" dirty="0" err="1"/>
              <a:t>Rubymar</a:t>
            </a:r>
            <a:r>
              <a:rPr lang="en-US" dirty="0"/>
              <a:t> is covered under that language. Article 4 has the exact same language as our own section 4, and the order is the same, so e and f for war and public enemies still apply.</a:t>
            </a:r>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98571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217716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britannica.com/place/The-Hague" TargetMode="External"/><Relationship Id="rId3" Type="http://schemas.openxmlformats.org/officeDocument/2006/relationships/hyperlink" Target="https://uscode.house.gov/view.xhtml?req=granuleid:USC-prelim-title46-section30701&amp;num=0&amp;edition=prelim" TargetMode="External"/><Relationship Id="rId7" Type="http://schemas.openxmlformats.org/officeDocument/2006/relationships/hyperlink" Target="https://people.com/celebrity/prince-dead-at-57-the-musician-has-died-in-minnesota/" TargetMode="External"/><Relationship Id="rId12" Type="http://schemas.openxmlformats.org/officeDocument/2006/relationships/hyperlink" Target="https://login.ezproxy.csum.edu/login?url=https://www.proquest.com/trade-journals/crew-abandon-ship-most-damaging-strike-yet-yemen/docview/2928145518/se-2?accountid=1035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jus.uio.no/english/services/library/treaties/07/7-04/hague-rules.html" TargetMode="External"/><Relationship Id="rId11" Type="http://schemas.openxmlformats.org/officeDocument/2006/relationships/hyperlink" Target="https://www.aljazeera.com/news/2024/3/2/rubymar-cargo-ship-earlier-hit-by-houthis-has-sunk-yemeni-government-says" TargetMode="External"/><Relationship Id="rId5" Type="http://schemas.openxmlformats.org/officeDocument/2006/relationships/hyperlink" Target="http://www.dutchcivillaw.com/legislation/haguevisbyrules.htm" TargetMode="External"/><Relationship Id="rId10" Type="http://schemas.openxmlformats.org/officeDocument/2006/relationships/hyperlink" Target="https://www.bbc.com/news/world-middle-east-68490695" TargetMode="External"/><Relationship Id="rId4" Type="http://schemas.openxmlformats.org/officeDocument/2006/relationships/hyperlink" Target="https://www.handybulk.com/hague-visby-rules-package-limitation/" TargetMode="External"/><Relationship Id="rId9" Type="http://schemas.openxmlformats.org/officeDocument/2006/relationships/hyperlink" Target="https://login.ezproxy.csum.edu/login?url=https://www.proquest.com/wire-feeds/this-is-mv-true-confidence-ship-attacked-yemeni/docview/2954391748/s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normAutofit/>
          </a:bodyPr>
          <a:lstStyle/>
          <a:p>
            <a:r>
              <a:rPr lang="en-US" dirty="0"/>
              <a:t>Overwhelming human forces</a:t>
            </a:r>
            <a:br>
              <a:rPr lang="en-US" dirty="0"/>
            </a:br>
            <a:endParaRPr lang="en-US" dirty="0"/>
          </a:p>
        </p:txBody>
      </p:sp>
      <p:sp>
        <p:nvSpPr>
          <p:cNvPr id="3" name="Subtitle 2">
            <a:extLst>
              <a:ext uri="{FF2B5EF4-FFF2-40B4-BE49-F238E27FC236}">
                <a16:creationId xmlns:a16="http://schemas.microsoft.com/office/drawing/2014/main" id="{92584503-0BF1-6D65-3CEF-67B97FE1D374}"/>
              </a:ext>
            </a:extLst>
          </p:cNvPr>
          <p:cNvSpPr>
            <a:spLocks noGrp="1"/>
          </p:cNvSpPr>
          <p:nvPr>
            <p:ph type="subTitle" idx="1"/>
          </p:nvPr>
        </p:nvSpPr>
        <p:spPr/>
        <p:txBody>
          <a:bodyPr/>
          <a:lstStyle/>
          <a:p>
            <a:r>
              <a:rPr lang="en-US" dirty="0"/>
              <a:t>Joey Simone, Individual presentation</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8C509E-83E7-D037-7283-9CF4673A40BC}"/>
              </a:ext>
            </a:extLst>
          </p:cNvPr>
          <p:cNvSpPr>
            <a:spLocks noGrp="1"/>
          </p:cNvSpPr>
          <p:nvPr>
            <p:ph type="title"/>
          </p:nvPr>
        </p:nvSpPr>
        <p:spPr/>
        <p:txBody>
          <a:bodyPr>
            <a:noAutofit/>
          </a:bodyPr>
          <a:lstStyle/>
          <a:p>
            <a:r>
              <a:rPr lang="en-US" sz="3600" dirty="0"/>
              <a:t>Neither the carrier nor the ship shall be responsible for loss or damage arising or resulting from</a:t>
            </a:r>
          </a:p>
        </p:txBody>
      </p:sp>
      <p:pic>
        <p:nvPicPr>
          <p:cNvPr id="9" name="Picture Placeholder 8" descr="Photo: Ebet Roberts/Redferns">
            <a:extLst>
              <a:ext uri="{FF2B5EF4-FFF2-40B4-BE49-F238E27FC236}">
                <a16:creationId xmlns:a16="http://schemas.microsoft.com/office/drawing/2014/main" id="{BB89E491-C17E-87AB-352F-7744DF9FE77E}"/>
              </a:ext>
            </a:extLst>
          </p:cNvPr>
          <p:cNvPicPr>
            <a:picLocks noGrp="1" noChangeAspect="1"/>
          </p:cNvPicPr>
          <p:nvPr>
            <p:ph type="pic" sz="quarter" idx="15"/>
          </p:nvPr>
        </p:nvPicPr>
        <p:blipFill>
          <a:blip r:embed="rId2"/>
          <a:srcRect l="22089" r="22089"/>
          <a:stretch>
            <a:fillRect/>
          </a:stretch>
        </p:blipFill>
        <p:spPr/>
      </p:pic>
      <p:sp>
        <p:nvSpPr>
          <p:cNvPr id="7" name="Content Placeholder 6">
            <a:extLst>
              <a:ext uri="{FF2B5EF4-FFF2-40B4-BE49-F238E27FC236}">
                <a16:creationId xmlns:a16="http://schemas.microsoft.com/office/drawing/2014/main" id="{7205936F-3D90-EA5C-8326-F5DE22E939E0}"/>
              </a:ext>
            </a:extLst>
          </p:cNvPr>
          <p:cNvSpPr>
            <a:spLocks noGrp="1"/>
          </p:cNvSpPr>
          <p:nvPr>
            <p:ph sz="half" idx="16"/>
          </p:nvPr>
        </p:nvSpPr>
        <p:spPr/>
        <p:txBody>
          <a:bodyPr/>
          <a:lstStyle/>
          <a:p>
            <a:r>
              <a:rPr lang="en-US" dirty="0">
                <a:highlight>
                  <a:srgbClr val="FF0000"/>
                </a:highlight>
              </a:rPr>
              <a:t>"(e) Act of war;</a:t>
            </a:r>
          </a:p>
          <a:p>
            <a:r>
              <a:rPr lang="en-US" dirty="0">
                <a:highlight>
                  <a:srgbClr val="FF0000"/>
                </a:highlight>
              </a:rPr>
              <a:t>"(f) Act of public enemies;</a:t>
            </a:r>
          </a:p>
          <a:p>
            <a:r>
              <a:rPr lang="en-US" dirty="0"/>
              <a:t>"(g) Arrest or restraint of princes, rulers, or people, or seizure under legal process;</a:t>
            </a:r>
          </a:p>
          <a:p>
            <a:endParaRPr lang="en-US" dirty="0"/>
          </a:p>
        </p:txBody>
      </p:sp>
      <p:sp>
        <p:nvSpPr>
          <p:cNvPr id="4" name="Slide Number Placeholder 3">
            <a:extLst>
              <a:ext uri="{FF2B5EF4-FFF2-40B4-BE49-F238E27FC236}">
                <a16:creationId xmlns:a16="http://schemas.microsoft.com/office/drawing/2014/main" id="{1CBBB04F-F59F-6A98-514B-887845E1DF3E}"/>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10" name="TextBox 9">
            <a:extLst>
              <a:ext uri="{FF2B5EF4-FFF2-40B4-BE49-F238E27FC236}">
                <a16:creationId xmlns:a16="http://schemas.microsoft.com/office/drawing/2014/main" id="{AD3999B1-54B0-735F-5965-50ADE7FC8FC5}"/>
              </a:ext>
            </a:extLst>
          </p:cNvPr>
          <p:cNvSpPr txBox="1"/>
          <p:nvPr/>
        </p:nvSpPr>
        <p:spPr>
          <a:xfrm>
            <a:off x="931893" y="4213425"/>
            <a:ext cx="2029967" cy="646331"/>
          </a:xfrm>
          <a:prstGeom prst="rect">
            <a:avLst/>
          </a:prstGeom>
          <a:noFill/>
        </p:spPr>
        <p:txBody>
          <a:bodyPr wrap="square" rtlCol="0">
            <a:spAutoFit/>
          </a:bodyPr>
          <a:lstStyle/>
          <a:p>
            <a:r>
              <a:rPr lang="en-US" dirty="0"/>
              <a:t>Photo: </a:t>
            </a:r>
            <a:r>
              <a:rPr lang="en-US" dirty="0" err="1"/>
              <a:t>Ebet</a:t>
            </a:r>
            <a:r>
              <a:rPr lang="en-US" dirty="0"/>
              <a:t> Roberts/</a:t>
            </a:r>
            <a:r>
              <a:rPr lang="en-US" dirty="0" err="1"/>
              <a:t>Redferns</a:t>
            </a:r>
            <a:endParaRPr lang="en-US" dirty="0"/>
          </a:p>
        </p:txBody>
      </p:sp>
      <p:sp>
        <p:nvSpPr>
          <p:cNvPr id="11" name="TextBox 10">
            <a:extLst>
              <a:ext uri="{FF2B5EF4-FFF2-40B4-BE49-F238E27FC236}">
                <a16:creationId xmlns:a16="http://schemas.microsoft.com/office/drawing/2014/main" id="{340E18BC-040E-2D00-DEAD-4FEA1C8D1B46}"/>
              </a:ext>
            </a:extLst>
          </p:cNvPr>
          <p:cNvSpPr txBox="1"/>
          <p:nvPr/>
        </p:nvSpPr>
        <p:spPr>
          <a:xfrm>
            <a:off x="3955774" y="6102626"/>
            <a:ext cx="2746457" cy="646331"/>
          </a:xfrm>
          <a:prstGeom prst="rect">
            <a:avLst/>
          </a:prstGeom>
          <a:noFill/>
        </p:spPr>
        <p:txBody>
          <a:bodyPr wrap="none" rtlCol="0">
            <a:spAutoFit/>
          </a:bodyPr>
          <a:lstStyle/>
          <a:p>
            <a:r>
              <a:rPr lang="en-US" dirty="0">
                <a:solidFill>
                  <a:schemeClr val="bg1"/>
                </a:solidFill>
              </a:rPr>
              <a:t>46 USC 30701 § 4.2</a:t>
            </a:r>
          </a:p>
          <a:p>
            <a:r>
              <a:rPr lang="en-US" dirty="0">
                <a:solidFill>
                  <a:schemeClr val="bg1"/>
                </a:solidFill>
              </a:rPr>
              <a:t>Via (</a:t>
            </a:r>
            <a:r>
              <a:rPr lang="en-US" dirty="0" err="1">
                <a:solidFill>
                  <a:schemeClr val="bg1"/>
                </a:solidFill>
              </a:rPr>
              <a:t>Schoenbaum</a:t>
            </a:r>
            <a:r>
              <a:rPr lang="en-US" dirty="0">
                <a:solidFill>
                  <a:schemeClr val="bg1"/>
                </a:solidFill>
              </a:rPr>
              <a:t>, 2019)</a:t>
            </a:r>
          </a:p>
        </p:txBody>
      </p:sp>
    </p:spTree>
    <p:extLst>
      <p:ext uri="{BB962C8B-B14F-4D97-AF65-F5344CB8AC3E}">
        <p14:creationId xmlns:p14="http://schemas.microsoft.com/office/powerpoint/2010/main" val="163436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15E369-CE7D-571D-9068-3EB7E2FD1F8B}"/>
              </a:ext>
            </a:extLst>
          </p:cNvPr>
          <p:cNvSpPr>
            <a:spLocks noGrp="1"/>
          </p:cNvSpPr>
          <p:nvPr>
            <p:ph type="title"/>
          </p:nvPr>
        </p:nvSpPr>
        <p:spPr/>
        <p:txBody>
          <a:bodyPr/>
          <a:lstStyle/>
          <a:p>
            <a:r>
              <a:rPr lang="en-US" dirty="0"/>
              <a:t>Not in the ship’s control</a:t>
            </a:r>
          </a:p>
        </p:txBody>
      </p:sp>
      <p:sp>
        <p:nvSpPr>
          <p:cNvPr id="5" name="Slide Number Placeholder 4">
            <a:extLst>
              <a:ext uri="{FF2B5EF4-FFF2-40B4-BE49-F238E27FC236}">
                <a16:creationId xmlns:a16="http://schemas.microsoft.com/office/drawing/2014/main" id="{E8CCC600-D8B4-8DA4-AA61-CCEB4F1EBEA3}"/>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9" name="Content Placeholder 8" descr="A ship in the water">
            <a:extLst>
              <a:ext uri="{FF2B5EF4-FFF2-40B4-BE49-F238E27FC236}">
                <a16:creationId xmlns:a16="http://schemas.microsoft.com/office/drawing/2014/main" id="{FBC93801-2CCD-F13E-8C1E-AC503476F70C}"/>
              </a:ext>
            </a:extLst>
          </p:cNvPr>
          <p:cNvPicPr>
            <a:picLocks noGrp="1" noChangeAspect="1"/>
          </p:cNvPicPr>
          <p:nvPr>
            <p:ph sz="half" idx="14"/>
          </p:nvPr>
        </p:nvPicPr>
        <p:blipFill>
          <a:blip r:embed="rId2"/>
          <a:stretch>
            <a:fillRect/>
          </a:stretch>
        </p:blipFill>
        <p:spPr>
          <a:xfrm>
            <a:off x="762000" y="3071868"/>
            <a:ext cx="6597650" cy="3270139"/>
          </a:xfrm>
        </p:spPr>
      </p:pic>
      <p:sp>
        <p:nvSpPr>
          <p:cNvPr id="10" name="TextBox 9">
            <a:extLst>
              <a:ext uri="{FF2B5EF4-FFF2-40B4-BE49-F238E27FC236}">
                <a16:creationId xmlns:a16="http://schemas.microsoft.com/office/drawing/2014/main" id="{6502F9CB-6601-BFC4-2DDC-C4A9B0FF7CCE}"/>
              </a:ext>
            </a:extLst>
          </p:cNvPr>
          <p:cNvSpPr txBox="1"/>
          <p:nvPr/>
        </p:nvSpPr>
        <p:spPr>
          <a:xfrm>
            <a:off x="762000" y="6350873"/>
            <a:ext cx="3997505" cy="369332"/>
          </a:xfrm>
          <a:prstGeom prst="rect">
            <a:avLst/>
          </a:prstGeom>
          <a:noFill/>
        </p:spPr>
        <p:txBody>
          <a:bodyPr wrap="none" rtlCol="0">
            <a:spAutoFit/>
          </a:bodyPr>
          <a:lstStyle/>
          <a:p>
            <a:r>
              <a:rPr lang="en-US" dirty="0"/>
              <a:t>Photo Credit Max Wales, Eurogamer</a:t>
            </a:r>
          </a:p>
        </p:txBody>
      </p:sp>
    </p:spTree>
    <p:extLst>
      <p:ext uri="{BB962C8B-B14F-4D97-AF65-F5344CB8AC3E}">
        <p14:creationId xmlns:p14="http://schemas.microsoft.com/office/powerpoint/2010/main" val="987758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9CEF93-D87A-5C96-AB2D-F8496413AF09}"/>
              </a:ext>
            </a:extLst>
          </p:cNvPr>
          <p:cNvSpPr>
            <a:spLocks noGrp="1"/>
          </p:cNvSpPr>
          <p:nvPr>
            <p:ph type="title"/>
          </p:nvPr>
        </p:nvSpPr>
        <p:spPr/>
        <p:txBody>
          <a:bodyPr/>
          <a:lstStyle/>
          <a:p>
            <a:r>
              <a:rPr lang="en-US" dirty="0"/>
              <a:t>The sinking of the </a:t>
            </a:r>
            <a:r>
              <a:rPr lang="en-US" dirty="0" err="1"/>
              <a:t>Rubymar</a:t>
            </a:r>
            <a:endParaRPr lang="en-US" dirty="0"/>
          </a:p>
        </p:txBody>
      </p:sp>
      <p:pic>
        <p:nvPicPr>
          <p:cNvPr id="11" name="Content Placeholder 10" descr="A large ship in the water&#10;&#10;Description automatically generated">
            <a:extLst>
              <a:ext uri="{FF2B5EF4-FFF2-40B4-BE49-F238E27FC236}">
                <a16:creationId xmlns:a16="http://schemas.microsoft.com/office/drawing/2014/main" id="{30F42248-E3B9-BF56-D13A-5E9BFD602A6F}"/>
              </a:ext>
            </a:extLst>
          </p:cNvPr>
          <p:cNvPicPr>
            <a:picLocks noGrp="1" noChangeAspect="1"/>
          </p:cNvPicPr>
          <p:nvPr>
            <p:ph sz="half" idx="15"/>
          </p:nvPr>
        </p:nvPicPr>
        <p:blipFill>
          <a:blip r:embed="rId2"/>
          <a:stretch>
            <a:fillRect/>
          </a:stretch>
        </p:blipFill>
        <p:spPr>
          <a:xfrm>
            <a:off x="2062375" y="2481263"/>
            <a:ext cx="5458987" cy="3636962"/>
          </a:xfrm>
        </p:spPr>
      </p:pic>
      <p:sp>
        <p:nvSpPr>
          <p:cNvPr id="8" name="Text Placeholder 7">
            <a:extLst>
              <a:ext uri="{FF2B5EF4-FFF2-40B4-BE49-F238E27FC236}">
                <a16:creationId xmlns:a16="http://schemas.microsoft.com/office/drawing/2014/main" id="{B274AAC3-CC58-2AF0-2F3F-7FBD47F87A9A}"/>
              </a:ext>
            </a:extLst>
          </p:cNvPr>
          <p:cNvSpPr>
            <a:spLocks noGrp="1"/>
          </p:cNvSpPr>
          <p:nvPr>
            <p:ph type="body" sz="quarter" idx="14"/>
          </p:nvPr>
        </p:nvSpPr>
        <p:spPr/>
        <p:txBody>
          <a:bodyPr/>
          <a:lstStyle/>
          <a:p>
            <a:r>
              <a:rPr lang="en-US" dirty="0"/>
              <a:t>Ship and Carrier will not be held liable for the loss of the cargo (</a:t>
            </a:r>
            <a:r>
              <a:rPr lang="en-US" i="1" dirty="0"/>
              <a:t>Hague-Visby Rules (1924, 1968, 1979)</a:t>
            </a:r>
            <a:r>
              <a:rPr lang="en-US" dirty="0"/>
              <a:t>, n.d.)</a:t>
            </a:r>
          </a:p>
          <a:p>
            <a:r>
              <a:rPr lang="en-US" dirty="0"/>
              <a:t>Even if they were, there is a maximum fee of 2000SDR/3 per package (Admin, 2024)</a:t>
            </a:r>
          </a:p>
          <a:p>
            <a:pPr marL="0" indent="0">
              <a:buNone/>
            </a:pPr>
            <a:endParaRPr lang="en-US" dirty="0"/>
          </a:p>
        </p:txBody>
      </p:sp>
      <p:sp>
        <p:nvSpPr>
          <p:cNvPr id="3" name="Slide Number Placeholder 2">
            <a:extLst>
              <a:ext uri="{FF2B5EF4-FFF2-40B4-BE49-F238E27FC236}">
                <a16:creationId xmlns:a16="http://schemas.microsoft.com/office/drawing/2014/main" id="{E68D8464-A729-F458-6C37-3C05AACBDFC1}"/>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12" name="TextBox 11">
            <a:extLst>
              <a:ext uri="{FF2B5EF4-FFF2-40B4-BE49-F238E27FC236}">
                <a16:creationId xmlns:a16="http://schemas.microsoft.com/office/drawing/2014/main" id="{C44B36DE-A637-D779-561A-D5408C8D55E5}"/>
              </a:ext>
            </a:extLst>
          </p:cNvPr>
          <p:cNvSpPr txBox="1"/>
          <p:nvPr/>
        </p:nvSpPr>
        <p:spPr>
          <a:xfrm>
            <a:off x="1552574" y="6284163"/>
            <a:ext cx="7072449" cy="369332"/>
          </a:xfrm>
          <a:prstGeom prst="rect">
            <a:avLst/>
          </a:prstGeom>
          <a:noFill/>
        </p:spPr>
        <p:txBody>
          <a:bodyPr wrap="none" rtlCol="0">
            <a:spAutoFit/>
          </a:bodyPr>
          <a:lstStyle/>
          <a:p>
            <a:r>
              <a:rPr lang="en-US" dirty="0"/>
              <a:t>The </a:t>
            </a:r>
            <a:r>
              <a:rPr lang="en-US" dirty="0" err="1"/>
              <a:t>Rubymar</a:t>
            </a:r>
            <a:r>
              <a:rPr lang="en-US" dirty="0"/>
              <a:t> was hit by Houthi rebels on February 18 [Al Jazeera]</a:t>
            </a:r>
          </a:p>
        </p:txBody>
      </p:sp>
    </p:spTree>
    <p:extLst>
      <p:ext uri="{BB962C8B-B14F-4D97-AF65-F5344CB8AC3E}">
        <p14:creationId xmlns:p14="http://schemas.microsoft.com/office/powerpoint/2010/main" val="67965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C138-75A3-4802-D284-B25C8F09EF3A}"/>
              </a:ext>
            </a:extLst>
          </p:cNvPr>
          <p:cNvSpPr>
            <a:spLocks noGrp="1"/>
          </p:cNvSpPr>
          <p:nvPr>
            <p:ph type="title"/>
          </p:nvPr>
        </p:nvSpPr>
        <p:spPr/>
        <p:txBody>
          <a:bodyPr/>
          <a:lstStyle/>
          <a:p>
            <a:r>
              <a:rPr lang="en-US" dirty="0"/>
              <a:t>Even when the ship is not lost</a:t>
            </a:r>
          </a:p>
        </p:txBody>
      </p:sp>
      <p:sp>
        <p:nvSpPr>
          <p:cNvPr id="3" name="Content Placeholder 2">
            <a:extLst>
              <a:ext uri="{FF2B5EF4-FFF2-40B4-BE49-F238E27FC236}">
                <a16:creationId xmlns:a16="http://schemas.microsoft.com/office/drawing/2014/main" id="{60D80CFE-2F29-D8ED-D629-D45660F917BB}"/>
              </a:ext>
            </a:extLst>
          </p:cNvPr>
          <p:cNvSpPr>
            <a:spLocks noGrp="1"/>
          </p:cNvSpPr>
          <p:nvPr>
            <p:ph sz="half" idx="15"/>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D35B4232-CED9-B993-BE7E-C9C0109C0AAD}"/>
              </a:ext>
            </a:extLst>
          </p:cNvPr>
          <p:cNvSpPr>
            <a:spLocks noGrp="1"/>
          </p:cNvSpPr>
          <p:nvPr>
            <p:ph type="body" sz="quarter" idx="14"/>
          </p:nvPr>
        </p:nvSpPr>
        <p:spPr/>
        <p:txBody>
          <a:bodyPr/>
          <a:lstStyle/>
          <a:p>
            <a:pPr marL="0" indent="0">
              <a:buNone/>
            </a:pPr>
            <a:r>
              <a:rPr lang="en-US" dirty="0"/>
              <a:t>True Confidence abandoned after missile strike (Tom Spender et al., 2024)</a:t>
            </a:r>
          </a:p>
          <a:p>
            <a:endParaRPr lang="en-US" dirty="0"/>
          </a:p>
        </p:txBody>
      </p:sp>
      <p:sp>
        <p:nvSpPr>
          <p:cNvPr id="5" name="Slide Number Placeholder 4">
            <a:extLst>
              <a:ext uri="{FF2B5EF4-FFF2-40B4-BE49-F238E27FC236}">
                <a16:creationId xmlns:a16="http://schemas.microsoft.com/office/drawing/2014/main" id="{F7F7D295-83C9-FEEF-8A24-C8654A86C5D0}"/>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7" name="Picture 6" descr="A large ship in the water&#10;&#10;Description automatically generated">
            <a:extLst>
              <a:ext uri="{FF2B5EF4-FFF2-40B4-BE49-F238E27FC236}">
                <a16:creationId xmlns:a16="http://schemas.microsoft.com/office/drawing/2014/main" id="{0477A9EC-6607-A2C3-DE18-72B4D4D2B70A}"/>
              </a:ext>
            </a:extLst>
          </p:cNvPr>
          <p:cNvPicPr>
            <a:picLocks noChangeAspect="1"/>
          </p:cNvPicPr>
          <p:nvPr/>
        </p:nvPicPr>
        <p:blipFill>
          <a:blip r:embed="rId2"/>
          <a:stretch>
            <a:fillRect/>
          </a:stretch>
        </p:blipFill>
        <p:spPr>
          <a:xfrm>
            <a:off x="1401417" y="2254251"/>
            <a:ext cx="6783026" cy="3815452"/>
          </a:xfrm>
          <a:prstGeom prst="rect">
            <a:avLst/>
          </a:prstGeom>
        </p:spPr>
      </p:pic>
    </p:spTree>
    <p:extLst>
      <p:ext uri="{BB962C8B-B14F-4D97-AF65-F5344CB8AC3E}">
        <p14:creationId xmlns:p14="http://schemas.microsoft.com/office/powerpoint/2010/main" val="362602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B43875-DEB1-1A0E-86AC-B202C7479468}"/>
              </a:ext>
            </a:extLst>
          </p:cNvPr>
          <p:cNvSpPr>
            <a:spLocks noGrp="1"/>
          </p:cNvSpPr>
          <p:nvPr>
            <p:ph type="title"/>
          </p:nvPr>
        </p:nvSpPr>
        <p:spPr/>
        <p:txBody>
          <a:bodyPr/>
          <a:lstStyle/>
          <a:p>
            <a:r>
              <a:rPr lang="en-US" dirty="0"/>
              <a:t>Any Distinction Between Rebels and Military?</a:t>
            </a:r>
          </a:p>
        </p:txBody>
      </p:sp>
      <p:sp>
        <p:nvSpPr>
          <p:cNvPr id="8" name="Content Placeholder 7">
            <a:extLst>
              <a:ext uri="{FF2B5EF4-FFF2-40B4-BE49-F238E27FC236}">
                <a16:creationId xmlns:a16="http://schemas.microsoft.com/office/drawing/2014/main" id="{FA49ACD4-F54E-C27A-B054-3AEEB9304D5B}"/>
              </a:ext>
            </a:extLst>
          </p:cNvPr>
          <p:cNvSpPr>
            <a:spLocks noGrp="1"/>
          </p:cNvSpPr>
          <p:nvPr>
            <p:ph sz="half" idx="14"/>
          </p:nvPr>
        </p:nvSpPr>
        <p:spPr/>
        <p:txBody>
          <a:bodyPr/>
          <a:lstStyle/>
          <a:p>
            <a:r>
              <a:rPr lang="en-US" dirty="0"/>
              <a:t>Houthis are Legal Combatants</a:t>
            </a:r>
          </a:p>
          <a:p>
            <a:r>
              <a:rPr lang="en-US" dirty="0"/>
              <a:t>This is an Act of War</a:t>
            </a:r>
          </a:p>
          <a:p>
            <a:r>
              <a:rPr lang="en-US" dirty="0"/>
              <a:t>(e) Acts of War</a:t>
            </a:r>
          </a:p>
          <a:p>
            <a:r>
              <a:rPr lang="en-US" dirty="0"/>
              <a:t>Ship and Carrier not Liable</a:t>
            </a:r>
          </a:p>
          <a:p>
            <a:endParaRPr lang="en-US" dirty="0"/>
          </a:p>
        </p:txBody>
      </p:sp>
      <p:sp>
        <p:nvSpPr>
          <p:cNvPr id="7" name="Content Placeholder 6">
            <a:extLst>
              <a:ext uri="{FF2B5EF4-FFF2-40B4-BE49-F238E27FC236}">
                <a16:creationId xmlns:a16="http://schemas.microsoft.com/office/drawing/2014/main" id="{1EA6864E-1E92-7E7B-7670-B000D3A50768}"/>
              </a:ext>
            </a:extLst>
          </p:cNvPr>
          <p:cNvSpPr>
            <a:spLocks noGrp="1"/>
          </p:cNvSpPr>
          <p:nvPr>
            <p:ph sz="half" idx="1"/>
          </p:nvPr>
        </p:nvSpPr>
        <p:spPr/>
        <p:txBody>
          <a:bodyPr/>
          <a:lstStyle/>
          <a:p>
            <a:pPr marL="285750" indent="-285750">
              <a:buFont typeface="Arial" panose="020B0604020202020204" pitchFamily="34" charset="0"/>
              <a:buChar char="•"/>
            </a:pPr>
            <a:r>
              <a:rPr lang="en-US" dirty="0"/>
              <a:t>Houthis are not Legal Combatants</a:t>
            </a:r>
          </a:p>
          <a:p>
            <a:pPr marL="285750" indent="-285750">
              <a:buFont typeface="Arial" panose="020B0604020202020204" pitchFamily="34" charset="0"/>
              <a:buChar char="•"/>
            </a:pPr>
            <a:r>
              <a:rPr lang="en-US" dirty="0"/>
              <a:t>They are terrorists</a:t>
            </a:r>
          </a:p>
          <a:p>
            <a:pPr marL="285750" indent="-285750">
              <a:buFont typeface="Arial" panose="020B0604020202020204" pitchFamily="34" charset="0"/>
              <a:buChar char="•"/>
            </a:pPr>
            <a:r>
              <a:rPr lang="en-US" dirty="0"/>
              <a:t>(f) Acts of Public Enemies</a:t>
            </a:r>
          </a:p>
          <a:p>
            <a:pPr marL="285750" indent="-285750">
              <a:buFont typeface="Arial" panose="020B0604020202020204" pitchFamily="34" charset="0"/>
              <a:buChar char="•"/>
            </a:pPr>
            <a:r>
              <a:rPr lang="en-US" dirty="0"/>
              <a:t>Ship and Carrier not Liable</a:t>
            </a:r>
          </a:p>
        </p:txBody>
      </p:sp>
      <p:sp>
        <p:nvSpPr>
          <p:cNvPr id="5" name="Slide Number Placeholder 4">
            <a:extLst>
              <a:ext uri="{FF2B5EF4-FFF2-40B4-BE49-F238E27FC236}">
                <a16:creationId xmlns:a16="http://schemas.microsoft.com/office/drawing/2014/main" id="{5345BDD6-893E-EC81-0718-C4F4D48B633B}"/>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24994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732D6A-4266-0778-BD1A-4DEC4CB32E28}"/>
              </a:ext>
            </a:extLst>
          </p:cNvPr>
          <p:cNvSpPr>
            <a:spLocks noGrp="1"/>
          </p:cNvSpPr>
          <p:nvPr>
            <p:ph type="title"/>
          </p:nvPr>
        </p:nvSpPr>
        <p:spPr>
          <a:xfrm>
            <a:off x="762001" y="896112"/>
            <a:ext cx="6589150" cy="1988706"/>
          </a:xfrm>
        </p:spPr>
        <p:txBody>
          <a:bodyPr anchor="t">
            <a:normAutofit/>
          </a:bodyPr>
          <a:lstStyle/>
          <a:p>
            <a:r>
              <a:rPr lang="en-US" dirty="0"/>
              <a:t>But </a:t>
            </a:r>
            <a:r>
              <a:rPr lang="en-US" dirty="0" err="1"/>
              <a:t>Rubymar</a:t>
            </a:r>
            <a:r>
              <a:rPr lang="en-US" dirty="0"/>
              <a:t> is Foreign?</a:t>
            </a:r>
          </a:p>
        </p:txBody>
      </p:sp>
      <p:sp>
        <p:nvSpPr>
          <p:cNvPr id="5" name="Slide Number Placeholder 4">
            <a:extLst>
              <a:ext uri="{FF2B5EF4-FFF2-40B4-BE49-F238E27FC236}">
                <a16:creationId xmlns:a16="http://schemas.microsoft.com/office/drawing/2014/main" id="{8F99A383-66C6-C740-C185-27287FB5EEC4}"/>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pic>
        <p:nvPicPr>
          <p:cNvPr id="11" name="Picture 10" descr="A building next to a body of water&#10;&#10;Description automatically generated">
            <a:extLst>
              <a:ext uri="{FF2B5EF4-FFF2-40B4-BE49-F238E27FC236}">
                <a16:creationId xmlns:a16="http://schemas.microsoft.com/office/drawing/2014/main" id="{0364E624-A786-3372-D98B-6F562BA08CF7}"/>
              </a:ext>
            </a:extLst>
          </p:cNvPr>
          <p:cNvPicPr>
            <a:picLocks noChangeAspect="1"/>
          </p:cNvPicPr>
          <p:nvPr/>
        </p:nvPicPr>
        <p:blipFill rotWithShape="1">
          <a:blip r:embed="rId3"/>
          <a:srcRect t="9524" r="2" b="14711"/>
          <a:stretch/>
        </p:blipFill>
        <p:spPr>
          <a:xfrm>
            <a:off x="762001" y="3058886"/>
            <a:ext cx="6597372" cy="3296194"/>
          </a:xfrm>
          <a:prstGeom prst="rect">
            <a:avLst/>
          </a:prstGeom>
          <a:noFill/>
        </p:spPr>
      </p:pic>
      <p:sp>
        <p:nvSpPr>
          <p:cNvPr id="12" name="TextBox 11">
            <a:extLst>
              <a:ext uri="{FF2B5EF4-FFF2-40B4-BE49-F238E27FC236}">
                <a16:creationId xmlns:a16="http://schemas.microsoft.com/office/drawing/2014/main" id="{9AFADD05-49A3-2678-8EA3-5043C8DFC6F3}"/>
              </a:ext>
            </a:extLst>
          </p:cNvPr>
          <p:cNvSpPr txBox="1"/>
          <p:nvPr/>
        </p:nvSpPr>
        <p:spPr>
          <a:xfrm>
            <a:off x="762001" y="6397039"/>
            <a:ext cx="8120269" cy="646331"/>
          </a:xfrm>
          <a:prstGeom prst="rect">
            <a:avLst/>
          </a:prstGeom>
          <a:noFill/>
        </p:spPr>
        <p:txBody>
          <a:bodyPr wrap="square" rtlCol="0">
            <a:spAutoFit/>
          </a:bodyPr>
          <a:lstStyle/>
          <a:p>
            <a:r>
              <a:rPr lang="en-US" dirty="0">
                <a:effectLst/>
              </a:rPr>
              <a:t>The Hague, Netherlands. </a:t>
            </a:r>
            <a:r>
              <a:rPr lang="en-US" dirty="0"/>
              <a:t>Andrew Ward—Life File/Getty Images</a:t>
            </a:r>
          </a:p>
          <a:p>
            <a:endParaRPr lang="en-US" dirty="0"/>
          </a:p>
        </p:txBody>
      </p:sp>
    </p:spTree>
    <p:extLst>
      <p:ext uri="{BB962C8B-B14F-4D97-AF65-F5344CB8AC3E}">
        <p14:creationId xmlns:p14="http://schemas.microsoft.com/office/powerpoint/2010/main" val="300274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962017"/>
          </a:xfrm>
        </p:spPr>
        <p:txBody>
          <a:bodyPr>
            <a:normAutofit/>
          </a:bodyPr>
          <a:lstStyle/>
          <a:p>
            <a:r>
              <a:rPr lang="en-US" dirty="0"/>
              <a:t>Works Cited</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174435" y="1689653"/>
            <a:ext cx="7103165" cy="4279348"/>
          </a:xfrm>
        </p:spPr>
        <p:txBody>
          <a:bodyPr>
            <a:normAutofit fontScale="32500" lnSpcReduction="20000"/>
          </a:bodyPr>
          <a:lstStyle/>
          <a:p>
            <a:r>
              <a:rPr lang="en-US" dirty="0">
                <a:effectLst/>
              </a:rPr>
              <a:t>“Act ‘That Every Bill of Lading or Similar Document of Title Which Is Evidence of a Contract for the Carriage of Goods by Sea to or from Ports of the United States, in Foreign Trade, Shall Have Effect Subject to the Provisions of This Act.’” </a:t>
            </a:r>
            <a:r>
              <a:rPr lang="en-US" i="1" dirty="0">
                <a:effectLst/>
              </a:rPr>
              <a:t>Title 46-Shipping</a:t>
            </a:r>
            <a:r>
              <a:rPr lang="en-US" dirty="0">
                <a:effectLst/>
              </a:rPr>
              <a:t>, vol. 46 USC 30701, 16 Apr. 1936, </a:t>
            </a:r>
            <a:r>
              <a:rPr lang="en-US" dirty="0">
                <a:effectLst/>
                <a:hlinkClick r:id="rId3"/>
              </a:rPr>
              <a:t>https://uscode.house.gov/view.xhtml?req=granuleid:USC-prelim-title46-section30701&amp;num=0&amp;edition=prelim</a:t>
            </a:r>
            <a:r>
              <a:rPr lang="en-US" dirty="0">
                <a:effectLst/>
              </a:rPr>
              <a:t>.</a:t>
            </a:r>
          </a:p>
          <a:p>
            <a:r>
              <a:rPr lang="en-US" dirty="0">
                <a:effectLst/>
              </a:rPr>
              <a:t>Admin. </a:t>
            </a:r>
            <a:r>
              <a:rPr lang="en-US" i="1" dirty="0">
                <a:effectLst/>
              </a:rPr>
              <a:t>Hague-Visby Rules Package Limitation | </a:t>
            </a:r>
            <a:r>
              <a:rPr lang="en-US" i="1" dirty="0" err="1">
                <a:effectLst/>
              </a:rPr>
              <a:t>HandyBulk</a:t>
            </a:r>
            <a:r>
              <a:rPr lang="en-US" dirty="0">
                <a:effectLst/>
              </a:rPr>
              <a:t>. 1 Apr. 2024, </a:t>
            </a:r>
            <a:r>
              <a:rPr lang="en-US" dirty="0">
                <a:effectLst/>
                <a:hlinkClick r:id="rId4"/>
              </a:rPr>
              <a:t>https://www.handybulk.com/hague-visby-rules-package-limitation/</a:t>
            </a:r>
            <a:r>
              <a:rPr lang="en-US" dirty="0">
                <a:effectLst/>
              </a:rPr>
              <a:t>.</a:t>
            </a:r>
          </a:p>
          <a:p>
            <a:r>
              <a:rPr lang="en-US" i="1" dirty="0">
                <a:effectLst/>
              </a:rPr>
              <a:t>Hague-Visby Rules (1924, 1968, 1979)</a:t>
            </a:r>
            <a:r>
              <a:rPr lang="en-US" dirty="0">
                <a:effectLst/>
              </a:rPr>
              <a:t>. </a:t>
            </a:r>
            <a:r>
              <a:rPr lang="en-US" dirty="0">
                <a:effectLst/>
                <a:hlinkClick r:id="rId5"/>
              </a:rPr>
              <a:t>http://www.dutchcivillaw.com/legislation/haguevisbyrules.htm</a:t>
            </a:r>
            <a:r>
              <a:rPr lang="en-US" dirty="0">
                <a:effectLst/>
              </a:rPr>
              <a:t>. Accessed 10 Apr. 2024.</a:t>
            </a:r>
          </a:p>
          <a:p>
            <a:r>
              <a:rPr lang="en-US" i="1" dirty="0">
                <a:effectLst/>
              </a:rPr>
              <a:t>International Convention for the Unification of Certain Rules of Law Relating to Bills of Lading (The Hague Rules) - The Faculty of Law</a:t>
            </a:r>
            <a:r>
              <a:rPr lang="en-US" dirty="0">
                <a:effectLst/>
              </a:rPr>
              <a:t>. </a:t>
            </a:r>
            <a:r>
              <a:rPr lang="en-US" dirty="0">
                <a:effectLst/>
                <a:hlinkClick r:id="rId6"/>
              </a:rPr>
              <a:t>https://www.jus.uio.no/english/services/library/treaties/07/7-04/hague-rules.html</a:t>
            </a:r>
            <a:r>
              <a:rPr lang="en-US" dirty="0">
                <a:effectLst/>
              </a:rPr>
              <a:t>. Accessed 10 Apr. 2024.</a:t>
            </a:r>
          </a:p>
          <a:p>
            <a:r>
              <a:rPr lang="en-US" dirty="0">
                <a:effectLst/>
              </a:rPr>
              <a:t>“Prince Dead at 57: The Musician Has Died in Minnesota.” </a:t>
            </a:r>
            <a:r>
              <a:rPr lang="en-US" i="1" dirty="0" err="1">
                <a:effectLst/>
              </a:rPr>
              <a:t>Peoplemag</a:t>
            </a:r>
            <a:r>
              <a:rPr lang="en-US" dirty="0">
                <a:effectLst/>
              </a:rPr>
              <a:t>, </a:t>
            </a:r>
            <a:r>
              <a:rPr lang="en-US" dirty="0">
                <a:effectLst/>
                <a:hlinkClick r:id="rId7"/>
              </a:rPr>
              <a:t>https://people.com/celebrity/prince-dead-at-57-the-musician-has-died-in-minnesota/</a:t>
            </a:r>
            <a:r>
              <a:rPr lang="en-US" dirty="0">
                <a:effectLst/>
              </a:rPr>
              <a:t>. Accessed 9 Apr. 2024.</a:t>
            </a:r>
          </a:p>
          <a:p>
            <a:r>
              <a:rPr lang="en-US" dirty="0" err="1">
                <a:effectLst/>
              </a:rPr>
              <a:t>Schoenbaum</a:t>
            </a:r>
            <a:r>
              <a:rPr lang="en-US" dirty="0">
                <a:effectLst/>
              </a:rPr>
              <a:t>, Thomas J. </a:t>
            </a:r>
            <a:r>
              <a:rPr lang="en-US" i="1" dirty="0">
                <a:effectLst/>
              </a:rPr>
              <a:t>Admiralty and Maritime Law</a:t>
            </a:r>
            <a:r>
              <a:rPr lang="en-US" dirty="0">
                <a:effectLst/>
              </a:rPr>
              <a:t>. Sixth edition, West Academic Publishing, 2019.</a:t>
            </a:r>
          </a:p>
          <a:p>
            <a:r>
              <a:rPr lang="en-US" i="1" dirty="0">
                <a:effectLst/>
              </a:rPr>
              <a:t>The Hague | History, Art Museums, Convention, Court, Map, &amp; Facts | Britannica</a:t>
            </a:r>
            <a:r>
              <a:rPr lang="en-US" dirty="0">
                <a:effectLst/>
              </a:rPr>
              <a:t>. 6 Apr. 2024, </a:t>
            </a:r>
            <a:r>
              <a:rPr lang="en-US" dirty="0">
                <a:effectLst/>
                <a:hlinkClick r:id="rId8"/>
              </a:rPr>
              <a:t>https://www.britannica.com/place/The-Hague</a:t>
            </a:r>
            <a:r>
              <a:rPr lang="en-US" dirty="0">
                <a:effectLst/>
              </a:rPr>
              <a:t>.</a:t>
            </a:r>
          </a:p>
          <a:p>
            <a:r>
              <a:rPr lang="en-US" dirty="0">
                <a:effectLst/>
              </a:rPr>
              <a:t>“This Is the MV True Confidence Ship Attacked by Yemeni Houthi Rebels in the Gulf of Aden.” </a:t>
            </a:r>
            <a:r>
              <a:rPr lang="en-US" i="1" dirty="0" err="1">
                <a:effectLst/>
              </a:rPr>
              <a:t>ContentEngine</a:t>
            </a:r>
            <a:r>
              <a:rPr lang="en-US" i="1" dirty="0">
                <a:effectLst/>
              </a:rPr>
              <a:t> LLC, a Florida Limited Liability Company</a:t>
            </a:r>
            <a:r>
              <a:rPr lang="en-US" dirty="0">
                <a:effectLst/>
              </a:rPr>
              <a:t>, 8 Mar. 2024, </a:t>
            </a:r>
            <a:r>
              <a:rPr lang="en-US" dirty="0">
                <a:effectLst/>
                <a:hlinkClick r:id="rId9"/>
              </a:rPr>
              <a:t>https://login.ezproxy.csum.edu/login?url=https://www.proquest.com/wire-feeds/this-is-mv-true-confidence-ship-attacked-yemeni/docview/2954391748/se-2</a:t>
            </a:r>
            <a:r>
              <a:rPr lang="en-US" dirty="0">
                <a:effectLst/>
              </a:rPr>
              <a:t>.</a:t>
            </a:r>
          </a:p>
          <a:p>
            <a:r>
              <a:rPr lang="en-US" dirty="0">
                <a:effectLst/>
              </a:rPr>
              <a:t>Tom Spender, et al. “Three Killed in Houthi Missile Attack on Cargo Ship in Gulf of Aden.” </a:t>
            </a:r>
            <a:r>
              <a:rPr lang="en-US" i="1" dirty="0">
                <a:effectLst/>
              </a:rPr>
              <a:t>British Broadcasting Corporation</a:t>
            </a:r>
            <a:r>
              <a:rPr lang="en-US" dirty="0">
                <a:effectLst/>
              </a:rPr>
              <a:t>, 7 Mar. 2024. </a:t>
            </a:r>
            <a:r>
              <a:rPr lang="en-US" i="1" dirty="0">
                <a:effectLst/>
              </a:rPr>
              <a:t>www.bbc.com</a:t>
            </a:r>
            <a:r>
              <a:rPr lang="en-US" dirty="0">
                <a:effectLst/>
              </a:rPr>
              <a:t>, </a:t>
            </a:r>
            <a:r>
              <a:rPr lang="en-US" dirty="0">
                <a:effectLst/>
                <a:hlinkClick r:id="rId10"/>
              </a:rPr>
              <a:t>https://www.bbc.com/news/world-middle-east-68490695</a:t>
            </a:r>
            <a:r>
              <a:rPr lang="en-US" dirty="0">
                <a:effectLst/>
              </a:rPr>
              <a:t>.</a:t>
            </a:r>
          </a:p>
          <a:p>
            <a:r>
              <a:rPr lang="en-US" dirty="0">
                <a:effectLst/>
              </a:rPr>
              <a:t>“UK Cargo Ship Hit by Yemen’s Houthis Sinks in the Red Sea.” </a:t>
            </a:r>
            <a:r>
              <a:rPr lang="en-US" i="1" dirty="0">
                <a:effectLst/>
              </a:rPr>
              <a:t>Al Jazeera</a:t>
            </a:r>
            <a:r>
              <a:rPr lang="en-US" dirty="0">
                <a:effectLst/>
              </a:rPr>
              <a:t>, </a:t>
            </a:r>
            <a:r>
              <a:rPr lang="en-US" dirty="0">
                <a:effectLst/>
                <a:hlinkClick r:id="rId11"/>
              </a:rPr>
              <a:t>https://www.aljazeera.com/news/2024/3/2/rubymar-cargo-ship-earlier-hit-by-houthis-has-sunk-yemeni-government-says</a:t>
            </a:r>
            <a:r>
              <a:rPr lang="en-US" dirty="0">
                <a:effectLst/>
              </a:rPr>
              <a:t>. Accessed 9 Apr. 2024.</a:t>
            </a:r>
          </a:p>
          <a:p>
            <a:r>
              <a:rPr lang="en-US" dirty="0">
                <a:effectLst/>
              </a:rPr>
              <a:t>Wright, Robert. “Crew Abandon Ship in Most Damaging Strike yet by Yemen’s Houthis.” </a:t>
            </a:r>
            <a:r>
              <a:rPr lang="en-US" i="1" dirty="0" err="1">
                <a:effectLst/>
              </a:rPr>
              <a:t>FT.Com</a:t>
            </a:r>
            <a:r>
              <a:rPr lang="en-US" dirty="0">
                <a:effectLst/>
              </a:rPr>
              <a:t>, 19 Feb. 2024, </a:t>
            </a:r>
            <a:r>
              <a:rPr lang="en-US" dirty="0">
                <a:effectLst/>
                <a:hlinkClick r:id="rId12"/>
              </a:rPr>
              <a:t>https://login.ezproxy.csum.edu/login?url=https://www.proquest.com/trade-journals/crew-abandon-ship-most-damaging-strike-yet-yemen/docview/2928145518/se-2?accountid=10353</a:t>
            </a:r>
            <a:r>
              <a:rPr lang="en-US" dirty="0">
                <a:effectLst/>
              </a:rPr>
              <a:t>. ABI/INFORM Collection; Global </a:t>
            </a:r>
            <a:r>
              <a:rPr lang="en-US" dirty="0" err="1">
                <a:effectLst/>
              </a:rPr>
              <a:t>Newsstream</a:t>
            </a:r>
            <a:r>
              <a:rPr lang="en-US" dirty="0">
                <a:effectLst/>
              </a:rPr>
              <a:t>, 2928145518.</a:t>
            </a:r>
          </a:p>
          <a:p>
            <a:endParaRPr lang="en-US" dirty="0">
              <a:effectLst/>
            </a:endParaRP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243494996"/>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{16FF02D9-5B3A-41EB-8896-C0341FFA6107}tf33968143_win32</Template>
  <TotalTime>67</TotalTime>
  <Words>860</Words>
  <Application>Microsoft Office PowerPoint</Application>
  <PresentationFormat>Widescreen</PresentationFormat>
  <Paragraphs>52</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Custom</vt:lpstr>
      <vt:lpstr>Overwhelming human forces </vt:lpstr>
      <vt:lpstr>Neither the carrier nor the ship shall be responsible for loss or damage arising or resulting from</vt:lpstr>
      <vt:lpstr>Not in the ship’s control</vt:lpstr>
      <vt:lpstr>The sinking of the Rubymar</vt:lpstr>
      <vt:lpstr>Even when the ship is not lost</vt:lpstr>
      <vt:lpstr>Any Distinction Between Rebels and Military?</vt:lpstr>
      <vt:lpstr>But Rubymar is Foreign?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Overwhelming human forces </dc:title>
  <dc:creator>Simone, Joey M.</dc:creator>
  <cp:lastModifiedBy>Simone, Joey M.</cp:lastModifiedBy>
  <cp:revision>1</cp:revision>
  <dcterms:created xsi:type="dcterms:W3CDTF">2024-04-10T06:33:54Z</dcterms:created>
  <dcterms:modified xsi:type="dcterms:W3CDTF">2024-04-12T01:03:01Z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