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3" r:id="rId8"/>
    <p:sldId id="266" r:id="rId9"/>
    <p:sldId id="269" r:id="rId10"/>
    <p:sldId id="261" r:id="rId11"/>
    <p:sldId id="267" r:id="rId12"/>
    <p:sldId id="268" r:id="rId13"/>
    <p:sldId id="270" r:id="rId14"/>
    <p:sldId id="271" r:id="rId15"/>
    <p:sldId id="272" r:id="rId16"/>
    <p:sldId id="273" r:id="rId17"/>
    <p:sldId id="274" r:id="rId18"/>
    <p:sldId id="276" r:id="rId19"/>
    <p:sldId id="277"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6" autoAdjust="0"/>
    <p:restoredTop sz="94660"/>
  </p:normalViewPr>
  <p:slideViewPr>
    <p:cSldViewPr snapToGrid="0">
      <p:cViewPr>
        <p:scale>
          <a:sx n="107" d="100"/>
          <a:sy n="107" d="100"/>
        </p:scale>
        <p:origin x="432" y="1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Reddit Comment Generation using Sentiment Analysis</a:t>
            </a:r>
          </a:p>
        </p:txBody>
      </p:sp>
      <p:sp>
        <p:nvSpPr>
          <p:cNvPr id="3" name="Subtitle 2"/>
          <p:cNvSpPr>
            <a:spLocks noGrp="1"/>
          </p:cNvSpPr>
          <p:nvPr>
            <p:ph type="subTitle" idx="1"/>
          </p:nvPr>
        </p:nvSpPr>
        <p:spPr/>
        <p:txBody>
          <a:bodyPr vert="horz" lIns="91440" tIns="91440" rIns="91440" bIns="91440" rtlCol="0" anchor="t">
            <a:noAutofit/>
          </a:bodyPr>
          <a:lstStyle/>
          <a:p>
            <a:r>
              <a:rPr lang="en-US" sz="1400" dirty="0"/>
              <a:t>Jordan Burns</a:t>
            </a:r>
          </a:p>
          <a:p>
            <a:r>
              <a:rPr lang="en-US" sz="1400" dirty="0"/>
              <a:t>Regis University </a:t>
            </a:r>
          </a:p>
          <a:p>
            <a:r>
              <a:rPr lang="en-US" sz="1400" dirty="0"/>
              <a:t>Data Practicum II</a:t>
            </a:r>
          </a:p>
          <a:p>
            <a:r>
              <a:rPr lang="en-US" sz="1400" dirty="0"/>
              <a:t>Fall 2022</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5CC1-1100-6CD9-2E38-EB98CD22F0D7}"/>
              </a:ext>
            </a:extLst>
          </p:cNvPr>
          <p:cNvSpPr>
            <a:spLocks noGrp="1"/>
          </p:cNvSpPr>
          <p:nvPr>
            <p:ph type="title"/>
          </p:nvPr>
        </p:nvSpPr>
        <p:spPr/>
        <p:txBody>
          <a:bodyPr/>
          <a:lstStyle/>
          <a:p>
            <a:r>
              <a:rPr lang="en-US" dirty="0"/>
              <a:t>Open AI</a:t>
            </a:r>
          </a:p>
        </p:txBody>
      </p:sp>
      <p:pic>
        <p:nvPicPr>
          <p:cNvPr id="4" name="Picture 4" descr="Logo&#10;&#10;Description automatically generated">
            <a:extLst>
              <a:ext uri="{FF2B5EF4-FFF2-40B4-BE49-F238E27FC236}">
                <a16:creationId xmlns:a16="http://schemas.microsoft.com/office/drawing/2014/main" id="{7B9C1F4C-FBE1-54DB-242D-349B9A40FF67}"/>
              </a:ext>
            </a:extLst>
          </p:cNvPr>
          <p:cNvPicPr>
            <a:picLocks noGrp="1" noChangeAspect="1"/>
          </p:cNvPicPr>
          <p:nvPr>
            <p:ph idx="1"/>
          </p:nvPr>
        </p:nvPicPr>
        <p:blipFill>
          <a:blip r:embed="rId2"/>
          <a:stretch>
            <a:fillRect/>
          </a:stretch>
        </p:blipFill>
        <p:spPr>
          <a:xfrm>
            <a:off x="7482818" y="2622125"/>
            <a:ext cx="3570689" cy="2009638"/>
          </a:xfrm>
        </p:spPr>
      </p:pic>
      <p:sp>
        <p:nvSpPr>
          <p:cNvPr id="5" name="TextBox 4">
            <a:extLst>
              <a:ext uri="{FF2B5EF4-FFF2-40B4-BE49-F238E27FC236}">
                <a16:creationId xmlns:a16="http://schemas.microsoft.com/office/drawing/2014/main" id="{589C44BE-2325-BAAC-9115-420AE3B313CE}"/>
              </a:ext>
            </a:extLst>
          </p:cNvPr>
          <p:cNvSpPr txBox="1"/>
          <p:nvPr/>
        </p:nvSpPr>
        <p:spPr>
          <a:xfrm>
            <a:off x="2207999" y="2832000"/>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5694EBAE-435F-D3C1-3F3D-0E0534FEC48E}"/>
              </a:ext>
            </a:extLst>
          </p:cNvPr>
          <p:cNvSpPr txBox="1"/>
          <p:nvPr/>
        </p:nvSpPr>
        <p:spPr>
          <a:xfrm>
            <a:off x="1332000" y="1902000"/>
            <a:ext cx="56700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OpenAI is an artificial intelligence research organization that has several publicly available natural language processing models</a:t>
            </a:r>
          </a:p>
          <a:p>
            <a:pPr marL="285750" indent="-285750">
              <a:buFont typeface="Arial"/>
              <a:buChar char="•"/>
            </a:pPr>
            <a:endParaRPr lang="en-US" dirty="0"/>
          </a:p>
          <a:p>
            <a:pPr marL="285750" indent="-285750">
              <a:buFont typeface="Arial"/>
              <a:buChar char="•"/>
            </a:pPr>
            <a:r>
              <a:rPr lang="en-US" dirty="0"/>
              <a:t>GPT-3 is an autoregressive language deep-learning model developed by OpenAI that can generate human-like responses from a given prompt</a:t>
            </a:r>
          </a:p>
          <a:p>
            <a:pPr marL="285750" indent="-285750">
              <a:buFont typeface="Arial"/>
              <a:buChar char="•"/>
            </a:pPr>
            <a:endParaRPr lang="en-US" dirty="0"/>
          </a:p>
          <a:p>
            <a:pPr marL="285750" indent="-285750">
              <a:buFont typeface="Arial"/>
              <a:buChar char="•"/>
            </a:pPr>
            <a:r>
              <a:rPr lang="en-US" dirty="0"/>
              <a:t>In addition to the natural language processing models, GPT-3 is integrated into the research to attempt to generate more realistic replies by fine-tuning the prompts with the results from the sentiment analysis</a:t>
            </a:r>
          </a:p>
        </p:txBody>
      </p:sp>
    </p:spTree>
    <p:extLst>
      <p:ext uri="{BB962C8B-B14F-4D97-AF65-F5344CB8AC3E}">
        <p14:creationId xmlns:p14="http://schemas.microsoft.com/office/powerpoint/2010/main" val="3244046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5CC1-1100-6CD9-2E38-EB98CD22F0D7}"/>
              </a:ext>
            </a:extLst>
          </p:cNvPr>
          <p:cNvSpPr>
            <a:spLocks noGrp="1"/>
          </p:cNvSpPr>
          <p:nvPr>
            <p:ph type="title"/>
          </p:nvPr>
        </p:nvSpPr>
        <p:spPr/>
        <p:txBody>
          <a:bodyPr/>
          <a:lstStyle/>
          <a:p>
            <a:r>
              <a:rPr lang="en-US" dirty="0"/>
              <a:t>Open AI (cont.)</a:t>
            </a:r>
          </a:p>
        </p:txBody>
      </p:sp>
      <p:sp>
        <p:nvSpPr>
          <p:cNvPr id="5" name="TextBox 4">
            <a:extLst>
              <a:ext uri="{FF2B5EF4-FFF2-40B4-BE49-F238E27FC236}">
                <a16:creationId xmlns:a16="http://schemas.microsoft.com/office/drawing/2014/main" id="{589C44BE-2325-BAAC-9115-420AE3B313CE}"/>
              </a:ext>
            </a:extLst>
          </p:cNvPr>
          <p:cNvSpPr txBox="1"/>
          <p:nvPr/>
        </p:nvSpPr>
        <p:spPr>
          <a:xfrm>
            <a:off x="2207999" y="2832000"/>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5694EBAE-435F-D3C1-3F3D-0E0534FEC48E}"/>
              </a:ext>
            </a:extLst>
          </p:cNvPr>
          <p:cNvSpPr txBox="1"/>
          <p:nvPr/>
        </p:nvSpPr>
        <p:spPr>
          <a:xfrm>
            <a:off x="1332000" y="1902000"/>
            <a:ext cx="56700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Open AI API is used to submit prompt requests to the GPT-3 model</a:t>
            </a:r>
          </a:p>
          <a:p>
            <a:pPr marL="285750" indent="-285750">
              <a:buFont typeface="Arial"/>
              <a:buChar char="•"/>
            </a:pPr>
            <a:endParaRPr lang="en-US" dirty="0"/>
          </a:p>
          <a:p>
            <a:pPr marL="285750" indent="-285750">
              <a:buFont typeface="Arial"/>
              <a:buChar char="•"/>
            </a:pPr>
            <a:r>
              <a:rPr lang="en-US" dirty="0"/>
              <a:t>In this case, the prompt can be something like:</a:t>
            </a:r>
          </a:p>
          <a:p>
            <a:pPr marL="742950" lvl="1" indent="-285750">
              <a:buFont typeface="Arial"/>
              <a:buChar char="•"/>
            </a:pPr>
            <a:r>
              <a:rPr lang="en-US" dirty="0"/>
              <a:t>“Make a comment about this Reddit post” + [reddit post title]</a:t>
            </a:r>
          </a:p>
          <a:p>
            <a:pPr marL="742950" lvl="1" indent="-285750">
              <a:buFont typeface="Arial"/>
              <a:buChar char="•"/>
            </a:pPr>
            <a:endParaRPr lang="en-US" dirty="0"/>
          </a:p>
          <a:p>
            <a:pPr marL="285750" indent="-285750">
              <a:buFont typeface="Arial"/>
              <a:buChar char="•"/>
            </a:pPr>
            <a:r>
              <a:rPr lang="en-US" dirty="0"/>
              <a:t>The prompt can be further refined to match the sentiment of other comments on the post in order to sound more realistic using the aspect-based sentiment analysis of other comments</a:t>
            </a:r>
          </a:p>
        </p:txBody>
      </p:sp>
      <p:sp>
        <p:nvSpPr>
          <p:cNvPr id="8" name="Round Diagonal Corner Rectangle 7">
            <a:extLst>
              <a:ext uri="{FF2B5EF4-FFF2-40B4-BE49-F238E27FC236}">
                <a16:creationId xmlns:a16="http://schemas.microsoft.com/office/drawing/2014/main" id="{A01CBF38-DB9F-3059-5D1C-BD136DA7D6A9}"/>
              </a:ext>
            </a:extLst>
          </p:cNvPr>
          <p:cNvSpPr/>
          <p:nvPr/>
        </p:nvSpPr>
        <p:spPr>
          <a:xfrm>
            <a:off x="7841909" y="2015732"/>
            <a:ext cx="3689030" cy="3868777"/>
          </a:xfrm>
          <a:prstGeom prst="round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solidFill>
                  <a:srgbClr val="00B050"/>
                </a:solidFill>
              </a:rPr>
              <a:t>response = </a:t>
            </a:r>
            <a:r>
              <a:rPr lang="en-US" dirty="0" err="1">
                <a:solidFill>
                  <a:srgbClr val="00B050"/>
                </a:solidFill>
              </a:rPr>
              <a:t>openai.Completion.create</a:t>
            </a:r>
            <a:r>
              <a:rPr lang="en-US" dirty="0">
                <a:solidFill>
                  <a:srgbClr val="00B050"/>
                </a:solidFill>
              </a:rPr>
              <a:t>(</a:t>
            </a:r>
          </a:p>
          <a:p>
            <a:r>
              <a:rPr lang="en-US" dirty="0">
                <a:solidFill>
                  <a:srgbClr val="00B050"/>
                </a:solidFill>
              </a:rPr>
              <a:t>        model="text-davinci-002",</a:t>
            </a:r>
          </a:p>
          <a:p>
            <a:r>
              <a:rPr lang="en-US" dirty="0">
                <a:solidFill>
                  <a:srgbClr val="00B050"/>
                </a:solidFill>
              </a:rPr>
              <a:t>        prompt=question    	 	 temperature=0,</a:t>
            </a:r>
          </a:p>
          <a:p>
            <a:r>
              <a:rPr lang="en-US" dirty="0">
                <a:solidFill>
                  <a:srgbClr val="00B050"/>
                </a:solidFill>
              </a:rPr>
              <a:t>        </a:t>
            </a:r>
            <a:r>
              <a:rPr lang="en-US" dirty="0" err="1">
                <a:solidFill>
                  <a:srgbClr val="00B050"/>
                </a:solidFill>
              </a:rPr>
              <a:t>max_tokens</a:t>
            </a:r>
            <a:r>
              <a:rPr lang="en-US" dirty="0">
                <a:solidFill>
                  <a:srgbClr val="00B050"/>
                </a:solidFill>
              </a:rPr>
              <a:t>=100,</a:t>
            </a:r>
          </a:p>
          <a:p>
            <a:r>
              <a:rPr lang="en-US" dirty="0">
                <a:solidFill>
                  <a:srgbClr val="00B050"/>
                </a:solidFill>
              </a:rPr>
              <a:t>        </a:t>
            </a:r>
            <a:r>
              <a:rPr lang="en-US" dirty="0" err="1">
                <a:solidFill>
                  <a:srgbClr val="00B050"/>
                </a:solidFill>
              </a:rPr>
              <a:t>top_p</a:t>
            </a:r>
            <a:r>
              <a:rPr lang="en-US" dirty="0">
                <a:solidFill>
                  <a:srgbClr val="00B050"/>
                </a:solidFill>
              </a:rPr>
              <a:t>=1,</a:t>
            </a:r>
          </a:p>
          <a:p>
            <a:r>
              <a:rPr lang="en-US" dirty="0">
                <a:solidFill>
                  <a:srgbClr val="00B050"/>
                </a:solidFill>
              </a:rPr>
              <a:t>        </a:t>
            </a:r>
            <a:r>
              <a:rPr lang="en-US" dirty="0" err="1">
                <a:solidFill>
                  <a:srgbClr val="00B050"/>
                </a:solidFill>
              </a:rPr>
              <a:t>frequency_penalty</a:t>
            </a:r>
            <a:r>
              <a:rPr lang="en-US" dirty="0">
                <a:solidFill>
                  <a:srgbClr val="00B050"/>
                </a:solidFill>
              </a:rPr>
              <a:t>=0,</a:t>
            </a:r>
          </a:p>
          <a:p>
            <a:r>
              <a:rPr lang="en-US" dirty="0">
                <a:solidFill>
                  <a:srgbClr val="00B050"/>
                </a:solidFill>
              </a:rPr>
              <a:t>        </a:t>
            </a:r>
            <a:r>
              <a:rPr lang="en-US" dirty="0" err="1">
                <a:solidFill>
                  <a:srgbClr val="00B050"/>
                </a:solidFill>
              </a:rPr>
              <a:t>presence_penalty</a:t>
            </a:r>
            <a:r>
              <a:rPr lang="en-US" dirty="0">
                <a:solidFill>
                  <a:srgbClr val="00B050"/>
                </a:solidFill>
              </a:rPr>
              <a:t>=0</a:t>
            </a:r>
          </a:p>
          <a:p>
            <a:r>
              <a:rPr lang="en-US" dirty="0">
                <a:solidFill>
                  <a:srgbClr val="00B050"/>
                </a:solidFill>
              </a:rPr>
              <a:t>    )</a:t>
            </a:r>
          </a:p>
        </p:txBody>
      </p:sp>
    </p:spTree>
    <p:extLst>
      <p:ext uri="{BB962C8B-B14F-4D97-AF65-F5344CB8AC3E}">
        <p14:creationId xmlns:p14="http://schemas.microsoft.com/office/powerpoint/2010/main" val="332871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BBC5-9AB5-462B-6BCE-D1C98D773F63}"/>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F22CC90-70EE-8C31-1B99-4CDF47839C03}"/>
              </a:ext>
            </a:extLst>
          </p:cNvPr>
          <p:cNvSpPr>
            <a:spLocks noGrp="1"/>
          </p:cNvSpPr>
          <p:nvPr>
            <p:ph idx="1"/>
          </p:nvPr>
        </p:nvSpPr>
        <p:spPr/>
        <p:txBody>
          <a:bodyPr>
            <a:normAutofit lnSpcReduction="10000"/>
          </a:bodyPr>
          <a:lstStyle/>
          <a:p>
            <a:r>
              <a:rPr lang="en-US" dirty="0"/>
              <a:t>Overall, positive results were received from comment generation model. The model demonstrated the ability to generate realistic human comments</a:t>
            </a:r>
          </a:p>
          <a:p>
            <a:endParaRPr lang="en-US" dirty="0"/>
          </a:p>
          <a:p>
            <a:r>
              <a:rPr lang="en-US" dirty="0"/>
              <a:t>Assessment of results were done manually by viewing the post and comment generated and determining if the comment was realistic </a:t>
            </a:r>
          </a:p>
          <a:p>
            <a:endParaRPr lang="en-US" dirty="0"/>
          </a:p>
          <a:p>
            <a:r>
              <a:rPr lang="en-US" dirty="0"/>
              <a:t>Some comments are a bit more ‘robotic’ than others, mostly due to how Reddit comments often consist of humor that is outside the context of the post</a:t>
            </a:r>
          </a:p>
          <a:p>
            <a:endParaRPr lang="en-US" dirty="0"/>
          </a:p>
        </p:txBody>
      </p:sp>
    </p:spTree>
    <p:extLst>
      <p:ext uri="{BB962C8B-B14F-4D97-AF65-F5344CB8AC3E}">
        <p14:creationId xmlns:p14="http://schemas.microsoft.com/office/powerpoint/2010/main" val="929333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BBC5-9AB5-462B-6BCE-D1C98D773F63}"/>
              </a:ext>
            </a:extLst>
          </p:cNvPr>
          <p:cNvSpPr>
            <a:spLocks noGrp="1"/>
          </p:cNvSpPr>
          <p:nvPr>
            <p:ph type="title"/>
          </p:nvPr>
        </p:nvSpPr>
        <p:spPr/>
        <p:txBody>
          <a:bodyPr/>
          <a:lstStyle/>
          <a:p>
            <a:r>
              <a:rPr lang="en-US" dirty="0"/>
              <a:t>Example 1 – No Modification</a:t>
            </a:r>
          </a:p>
        </p:txBody>
      </p:sp>
      <p:sp>
        <p:nvSpPr>
          <p:cNvPr id="5" name="Content Placeholder 4">
            <a:extLst>
              <a:ext uri="{FF2B5EF4-FFF2-40B4-BE49-F238E27FC236}">
                <a16:creationId xmlns:a16="http://schemas.microsoft.com/office/drawing/2014/main" id="{91378BC9-8672-03FD-19DF-7E3D69C1836E}"/>
              </a:ext>
            </a:extLst>
          </p:cNvPr>
          <p:cNvSpPr>
            <a:spLocks noGrp="1"/>
          </p:cNvSpPr>
          <p:nvPr>
            <p:ph idx="1"/>
          </p:nvPr>
        </p:nvSpPr>
        <p:spPr>
          <a:xfrm>
            <a:off x="1451579" y="2015733"/>
            <a:ext cx="9603275" cy="2544392"/>
          </a:xfrm>
        </p:spPr>
        <p:txBody>
          <a:bodyPr>
            <a:normAutofit lnSpcReduction="10000"/>
          </a:bodyPr>
          <a:lstStyle/>
          <a:p>
            <a:r>
              <a:rPr lang="en-US" sz="2400" dirty="0"/>
              <a:t>Post title: </a:t>
            </a:r>
          </a:p>
          <a:p>
            <a:pPr lvl="1"/>
            <a:r>
              <a:rPr lang="en-US" sz="2200" dirty="0"/>
              <a:t>Hopkins lacrosse executes a perfect "hidden ball trick" to score against Navy.</a:t>
            </a:r>
          </a:p>
          <a:p>
            <a:r>
              <a:rPr lang="en-US" sz="2400" dirty="0"/>
              <a:t>Response:</a:t>
            </a:r>
          </a:p>
          <a:p>
            <a:pPr lvl="1"/>
            <a:r>
              <a:rPr lang="en-US" sz="2000" dirty="0"/>
              <a:t>This is an amazing play by the Hopkins lacrosse team! The "hidden ball trick" is a difficult play to execute, and they did it perfectly to score against Navy. Great job, Hopkins!</a:t>
            </a:r>
          </a:p>
        </p:txBody>
      </p:sp>
    </p:spTree>
    <p:extLst>
      <p:ext uri="{BB962C8B-B14F-4D97-AF65-F5344CB8AC3E}">
        <p14:creationId xmlns:p14="http://schemas.microsoft.com/office/powerpoint/2010/main" val="1732770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BBC5-9AB5-462B-6BCE-D1C98D773F63}"/>
              </a:ext>
            </a:extLst>
          </p:cNvPr>
          <p:cNvSpPr>
            <a:spLocks noGrp="1"/>
          </p:cNvSpPr>
          <p:nvPr>
            <p:ph type="title"/>
          </p:nvPr>
        </p:nvSpPr>
        <p:spPr/>
        <p:txBody>
          <a:bodyPr/>
          <a:lstStyle/>
          <a:p>
            <a:r>
              <a:rPr lang="en-US" dirty="0"/>
              <a:t>Example 2 – Using Aspect-Based Sentiment Analysis Modification</a:t>
            </a:r>
          </a:p>
        </p:txBody>
      </p:sp>
      <p:sp>
        <p:nvSpPr>
          <p:cNvPr id="5" name="Content Placeholder 4">
            <a:extLst>
              <a:ext uri="{FF2B5EF4-FFF2-40B4-BE49-F238E27FC236}">
                <a16:creationId xmlns:a16="http://schemas.microsoft.com/office/drawing/2014/main" id="{91378BC9-8672-03FD-19DF-7E3D69C1836E}"/>
              </a:ext>
            </a:extLst>
          </p:cNvPr>
          <p:cNvSpPr>
            <a:spLocks noGrp="1"/>
          </p:cNvSpPr>
          <p:nvPr>
            <p:ph idx="1"/>
          </p:nvPr>
        </p:nvSpPr>
        <p:spPr>
          <a:xfrm>
            <a:off x="297792" y="2012661"/>
            <a:ext cx="7931808" cy="4206937"/>
          </a:xfrm>
        </p:spPr>
        <p:txBody>
          <a:bodyPr>
            <a:noAutofit/>
          </a:bodyPr>
          <a:lstStyle/>
          <a:p>
            <a:r>
              <a:rPr lang="en-US" sz="1400" dirty="0"/>
              <a:t>Post title: </a:t>
            </a:r>
          </a:p>
          <a:p>
            <a:pPr lvl="1"/>
            <a:r>
              <a:rPr lang="en-US" sz="1400" dirty="0"/>
              <a:t>Hopkins lacrosse executes a perfect "hidden ball trick" to score against Navy.</a:t>
            </a:r>
          </a:p>
          <a:p>
            <a:r>
              <a:rPr lang="en-US" sz="1400" dirty="0"/>
              <a:t>Chosen Response:</a:t>
            </a:r>
          </a:p>
          <a:p>
            <a:pPr lvl="1"/>
            <a:r>
              <a:rPr lang="en-US" sz="1400" dirty="0"/>
              <a:t>“Wow! That’s amazing!”</a:t>
            </a:r>
          </a:p>
          <a:p>
            <a:r>
              <a:rPr lang="en-US" sz="1400" dirty="0"/>
              <a:t>Alternatives:</a:t>
            </a:r>
          </a:p>
          <a:p>
            <a:pPr lvl="1"/>
            <a:r>
              <a:rPr lang="en-US" sz="1400" dirty="0"/>
              <a:t>"Wow, those Hopkins lacrosse players are really sneaky! I bet the Navy players feel pretty foolish right about now.”’,</a:t>
            </a:r>
          </a:p>
          <a:p>
            <a:pPr lvl="1"/>
            <a:r>
              <a:rPr lang="en-US" sz="1400" dirty="0"/>
              <a:t>'This is the world we live in.', ‘</a:t>
            </a:r>
          </a:p>
          <a:p>
            <a:pPr lvl="1"/>
            <a:r>
              <a:rPr lang="en-US" sz="1400" dirty="0"/>
              <a:t>"Wow, those Hopkins lacrosse players are really smart! I\'m sure the Navy players feel really stupid now."', ‘</a:t>
            </a:r>
          </a:p>
          <a:p>
            <a:pPr lvl="1"/>
            <a:r>
              <a:rPr lang="en-US" sz="1400" dirty="0"/>
              <a:t>This is the most frustrating thing ever.', ‘</a:t>
            </a:r>
          </a:p>
          <a:p>
            <a:pPr lvl="1"/>
            <a:r>
              <a:rPr lang="en-US" sz="1400" dirty="0"/>
              <a:t>This is the most exciting thing to happen in lacrosse in years!’, </a:t>
            </a:r>
          </a:p>
          <a:p>
            <a:pPr lvl="1"/>
            <a:r>
              <a:rPr lang="en-US" sz="1400" dirty="0"/>
              <a:t>"That's amazing! Hopkins is my favorite team!"</a:t>
            </a:r>
          </a:p>
        </p:txBody>
      </p:sp>
      <p:pic>
        <p:nvPicPr>
          <p:cNvPr id="4" name="Picture 3" descr="Table&#10;&#10;Description automatically generated">
            <a:extLst>
              <a:ext uri="{FF2B5EF4-FFF2-40B4-BE49-F238E27FC236}">
                <a16:creationId xmlns:a16="http://schemas.microsoft.com/office/drawing/2014/main" id="{89CA349A-2AC0-E972-BE34-1399D4CD9BAC}"/>
              </a:ext>
            </a:extLst>
          </p:cNvPr>
          <p:cNvPicPr>
            <a:picLocks noChangeAspect="1"/>
          </p:cNvPicPr>
          <p:nvPr/>
        </p:nvPicPr>
        <p:blipFill>
          <a:blip r:embed="rId2"/>
          <a:stretch>
            <a:fillRect/>
          </a:stretch>
        </p:blipFill>
        <p:spPr>
          <a:xfrm>
            <a:off x="8325508" y="2015733"/>
            <a:ext cx="3568700" cy="4660900"/>
          </a:xfrm>
          <a:prstGeom prst="rect">
            <a:avLst/>
          </a:prstGeom>
        </p:spPr>
      </p:pic>
    </p:spTree>
    <p:extLst>
      <p:ext uri="{BB962C8B-B14F-4D97-AF65-F5344CB8AC3E}">
        <p14:creationId xmlns:p14="http://schemas.microsoft.com/office/powerpoint/2010/main" val="1546549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BBC5-9AB5-462B-6BCE-D1C98D773F63}"/>
              </a:ext>
            </a:extLst>
          </p:cNvPr>
          <p:cNvSpPr>
            <a:spLocks noGrp="1"/>
          </p:cNvSpPr>
          <p:nvPr>
            <p:ph type="title"/>
          </p:nvPr>
        </p:nvSpPr>
        <p:spPr/>
        <p:txBody>
          <a:bodyPr/>
          <a:lstStyle/>
          <a:p>
            <a:r>
              <a:rPr lang="en-US" dirty="0"/>
              <a:t>Example 2 – Using Aspect-Based Sentiment Analysis Modification</a:t>
            </a:r>
          </a:p>
        </p:txBody>
      </p:sp>
      <p:pic>
        <p:nvPicPr>
          <p:cNvPr id="10" name="Content Placeholder 9" descr="Chart, scatter chart&#10;&#10;Description automatically generated">
            <a:extLst>
              <a:ext uri="{FF2B5EF4-FFF2-40B4-BE49-F238E27FC236}">
                <a16:creationId xmlns:a16="http://schemas.microsoft.com/office/drawing/2014/main" id="{F05EAED7-FFA5-BDB3-7B45-E5560035AD92}"/>
              </a:ext>
            </a:extLst>
          </p:cNvPr>
          <p:cNvPicPr>
            <a:picLocks noGrp="1" noChangeAspect="1"/>
          </p:cNvPicPr>
          <p:nvPr>
            <p:ph idx="1"/>
          </p:nvPr>
        </p:nvPicPr>
        <p:blipFill>
          <a:blip r:embed="rId2"/>
          <a:stretch>
            <a:fillRect/>
          </a:stretch>
        </p:blipFill>
        <p:spPr>
          <a:xfrm>
            <a:off x="5959559" y="2110736"/>
            <a:ext cx="5178422" cy="3449638"/>
          </a:xfrm>
        </p:spPr>
      </p:pic>
      <p:sp>
        <p:nvSpPr>
          <p:cNvPr id="11" name="Content Placeholder 4">
            <a:extLst>
              <a:ext uri="{FF2B5EF4-FFF2-40B4-BE49-F238E27FC236}">
                <a16:creationId xmlns:a16="http://schemas.microsoft.com/office/drawing/2014/main" id="{00E93005-1BDF-2420-3123-C758CD5B0C4C}"/>
              </a:ext>
            </a:extLst>
          </p:cNvPr>
          <p:cNvSpPr txBox="1">
            <a:spLocks/>
          </p:cNvSpPr>
          <p:nvPr/>
        </p:nvSpPr>
        <p:spPr>
          <a:xfrm>
            <a:off x="782827" y="2110736"/>
            <a:ext cx="5093605" cy="4206937"/>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400" dirty="0"/>
              <a:t>Using the joyful aspect, the generated comment (seen in red) scores high and is generally like the sentiments of the other comments</a:t>
            </a:r>
          </a:p>
        </p:txBody>
      </p:sp>
    </p:spTree>
    <p:extLst>
      <p:ext uri="{BB962C8B-B14F-4D97-AF65-F5344CB8AC3E}">
        <p14:creationId xmlns:p14="http://schemas.microsoft.com/office/powerpoint/2010/main" val="1622006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BBC5-9AB5-462B-6BCE-D1C98D773F63}"/>
              </a:ext>
            </a:extLst>
          </p:cNvPr>
          <p:cNvSpPr>
            <a:spLocks noGrp="1"/>
          </p:cNvSpPr>
          <p:nvPr>
            <p:ph type="title"/>
          </p:nvPr>
        </p:nvSpPr>
        <p:spPr/>
        <p:txBody>
          <a:bodyPr/>
          <a:lstStyle/>
          <a:p>
            <a:r>
              <a:rPr lang="en-US" dirty="0"/>
              <a:t>Example 3 – No Modification</a:t>
            </a:r>
          </a:p>
        </p:txBody>
      </p:sp>
      <p:sp>
        <p:nvSpPr>
          <p:cNvPr id="5" name="Content Placeholder 4">
            <a:extLst>
              <a:ext uri="{FF2B5EF4-FFF2-40B4-BE49-F238E27FC236}">
                <a16:creationId xmlns:a16="http://schemas.microsoft.com/office/drawing/2014/main" id="{91378BC9-8672-03FD-19DF-7E3D69C1836E}"/>
              </a:ext>
            </a:extLst>
          </p:cNvPr>
          <p:cNvSpPr>
            <a:spLocks noGrp="1"/>
          </p:cNvSpPr>
          <p:nvPr>
            <p:ph idx="1"/>
          </p:nvPr>
        </p:nvSpPr>
        <p:spPr>
          <a:xfrm>
            <a:off x="1451579" y="2015733"/>
            <a:ext cx="9603275" cy="2544392"/>
          </a:xfrm>
        </p:spPr>
        <p:txBody>
          <a:bodyPr>
            <a:normAutofit/>
          </a:bodyPr>
          <a:lstStyle/>
          <a:p>
            <a:r>
              <a:rPr lang="en-US" sz="2400" dirty="0"/>
              <a:t>Post title: </a:t>
            </a:r>
          </a:p>
          <a:p>
            <a:pPr lvl="1"/>
            <a:r>
              <a:rPr lang="en-US" sz="2400" dirty="0"/>
              <a:t>The Monterrey Stadium. Mexico.</a:t>
            </a:r>
          </a:p>
          <a:p>
            <a:r>
              <a:rPr lang="en-US" sz="2600" dirty="0"/>
              <a:t>Response:</a:t>
            </a:r>
          </a:p>
          <a:p>
            <a:pPr lvl="1"/>
            <a:r>
              <a:rPr lang="en-US" sz="2000" dirty="0"/>
              <a:t>“The Monterrey Stadium is a great place to watch a game. The fans are really into it and the atmosphere is electric.”</a:t>
            </a:r>
          </a:p>
        </p:txBody>
      </p:sp>
    </p:spTree>
    <p:extLst>
      <p:ext uri="{BB962C8B-B14F-4D97-AF65-F5344CB8AC3E}">
        <p14:creationId xmlns:p14="http://schemas.microsoft.com/office/powerpoint/2010/main" val="3575474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BBC5-9AB5-462B-6BCE-D1C98D773F63}"/>
              </a:ext>
            </a:extLst>
          </p:cNvPr>
          <p:cNvSpPr>
            <a:spLocks noGrp="1"/>
          </p:cNvSpPr>
          <p:nvPr>
            <p:ph type="title"/>
          </p:nvPr>
        </p:nvSpPr>
        <p:spPr/>
        <p:txBody>
          <a:bodyPr/>
          <a:lstStyle/>
          <a:p>
            <a:r>
              <a:rPr lang="en-US" dirty="0"/>
              <a:t>Example 4 – Using Aspect-Based Sentiment Analysis Modification</a:t>
            </a:r>
          </a:p>
        </p:txBody>
      </p:sp>
      <p:sp>
        <p:nvSpPr>
          <p:cNvPr id="5" name="Content Placeholder 4">
            <a:extLst>
              <a:ext uri="{FF2B5EF4-FFF2-40B4-BE49-F238E27FC236}">
                <a16:creationId xmlns:a16="http://schemas.microsoft.com/office/drawing/2014/main" id="{91378BC9-8672-03FD-19DF-7E3D69C1836E}"/>
              </a:ext>
            </a:extLst>
          </p:cNvPr>
          <p:cNvSpPr>
            <a:spLocks noGrp="1"/>
          </p:cNvSpPr>
          <p:nvPr>
            <p:ph idx="1"/>
          </p:nvPr>
        </p:nvSpPr>
        <p:spPr>
          <a:xfrm>
            <a:off x="667807" y="2015733"/>
            <a:ext cx="9603275" cy="2544392"/>
          </a:xfrm>
        </p:spPr>
        <p:txBody>
          <a:bodyPr>
            <a:normAutofit/>
          </a:bodyPr>
          <a:lstStyle/>
          <a:p>
            <a:r>
              <a:rPr lang="en-US" sz="2400" dirty="0"/>
              <a:t>Post title: </a:t>
            </a:r>
          </a:p>
          <a:p>
            <a:pPr lvl="1"/>
            <a:r>
              <a:rPr lang="en-US" sz="2400" dirty="0"/>
              <a:t>The Monterrey Stadium. Mexico.</a:t>
            </a:r>
          </a:p>
          <a:p>
            <a:r>
              <a:rPr lang="en-US" sz="2600" dirty="0"/>
              <a:t>Response:</a:t>
            </a:r>
          </a:p>
          <a:p>
            <a:pPr lvl="1"/>
            <a:r>
              <a:rPr lang="en-US" sz="2000" dirty="0"/>
              <a:t>“"This is amazing! I can't wait to see it!".”</a:t>
            </a:r>
          </a:p>
        </p:txBody>
      </p:sp>
      <p:pic>
        <p:nvPicPr>
          <p:cNvPr id="4" name="Picture 3" descr="Chart, scatter chart&#10;&#10;Description automatically generated">
            <a:extLst>
              <a:ext uri="{FF2B5EF4-FFF2-40B4-BE49-F238E27FC236}">
                <a16:creationId xmlns:a16="http://schemas.microsoft.com/office/drawing/2014/main" id="{7D85FBE6-CA23-F67D-6D85-CD9302C139B2}"/>
              </a:ext>
            </a:extLst>
          </p:cNvPr>
          <p:cNvPicPr>
            <a:picLocks noChangeAspect="1"/>
          </p:cNvPicPr>
          <p:nvPr/>
        </p:nvPicPr>
        <p:blipFill>
          <a:blip r:embed="rId2"/>
          <a:stretch>
            <a:fillRect/>
          </a:stretch>
        </p:blipFill>
        <p:spPr>
          <a:xfrm>
            <a:off x="6009244" y="2015733"/>
            <a:ext cx="6040252" cy="3906271"/>
          </a:xfrm>
          <a:prstGeom prst="rect">
            <a:avLst/>
          </a:prstGeom>
        </p:spPr>
      </p:pic>
    </p:spTree>
    <p:extLst>
      <p:ext uri="{BB962C8B-B14F-4D97-AF65-F5344CB8AC3E}">
        <p14:creationId xmlns:p14="http://schemas.microsoft.com/office/powerpoint/2010/main" val="1381238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D342-EE92-F506-BB15-39988CF64AF6}"/>
              </a:ext>
            </a:extLst>
          </p:cNvPr>
          <p:cNvSpPr>
            <a:spLocks noGrp="1"/>
          </p:cNvSpPr>
          <p:nvPr>
            <p:ph type="title"/>
          </p:nvPr>
        </p:nvSpPr>
        <p:spPr/>
        <p:txBody>
          <a:bodyPr/>
          <a:lstStyle/>
          <a:p>
            <a:r>
              <a:rPr lang="en-US" dirty="0"/>
              <a:t>Example 5 – No Modifications</a:t>
            </a:r>
          </a:p>
        </p:txBody>
      </p:sp>
      <p:sp>
        <p:nvSpPr>
          <p:cNvPr id="4" name="Content Placeholder 4">
            <a:extLst>
              <a:ext uri="{FF2B5EF4-FFF2-40B4-BE49-F238E27FC236}">
                <a16:creationId xmlns:a16="http://schemas.microsoft.com/office/drawing/2014/main" id="{EDFE2D3C-1499-C5AE-22F2-EB9F970FBA25}"/>
              </a:ext>
            </a:extLst>
          </p:cNvPr>
          <p:cNvSpPr>
            <a:spLocks noGrp="1"/>
          </p:cNvSpPr>
          <p:nvPr>
            <p:ph idx="1"/>
          </p:nvPr>
        </p:nvSpPr>
        <p:spPr/>
        <p:txBody>
          <a:bodyPr>
            <a:normAutofit fontScale="92500" lnSpcReduction="10000"/>
          </a:bodyPr>
          <a:lstStyle/>
          <a:p>
            <a:r>
              <a:rPr lang="en-US" sz="2200" dirty="0"/>
              <a:t>Post title: </a:t>
            </a:r>
          </a:p>
          <a:p>
            <a:pPr lvl="1"/>
            <a:r>
              <a:rPr lang="en-US" sz="2200" dirty="0"/>
              <a:t>Suns center Bismack Biyombo is donating the entirety of his $1.3 million salary for this season, to fund the construction of a hospital in the Democratic Republic of the Congo</a:t>
            </a:r>
          </a:p>
          <a:p>
            <a:r>
              <a:rPr lang="en-US" sz="2200" dirty="0"/>
              <a:t>Response:</a:t>
            </a:r>
          </a:p>
          <a:p>
            <a:pPr lvl="1"/>
            <a:r>
              <a:rPr lang="en-US" sz="2000" dirty="0"/>
              <a:t>‘This is an amazing act of charity by Bismack Biyombo. By donating his entire salary for this season, he will help fund the construction of a hospital in the Democratic Republic of the Congo. This will undoubtedly save many lives and improve the quality of life for countless people in the Congo.'</a:t>
            </a:r>
            <a:endParaRPr lang="en-US" sz="2000" dirty="0">
              <a:effectLst/>
              <a:latin typeface="var(--jp-code-font-family)"/>
            </a:endParaRPr>
          </a:p>
        </p:txBody>
      </p:sp>
    </p:spTree>
    <p:extLst>
      <p:ext uri="{BB962C8B-B14F-4D97-AF65-F5344CB8AC3E}">
        <p14:creationId xmlns:p14="http://schemas.microsoft.com/office/powerpoint/2010/main" val="160078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8FC58-0F64-D1D1-3076-3C4FF4F5A798}"/>
              </a:ext>
            </a:extLst>
          </p:cNvPr>
          <p:cNvSpPr>
            <a:spLocks noGrp="1"/>
          </p:cNvSpPr>
          <p:nvPr>
            <p:ph type="title"/>
          </p:nvPr>
        </p:nvSpPr>
        <p:spPr/>
        <p:txBody>
          <a:bodyPr/>
          <a:lstStyle/>
          <a:p>
            <a:r>
              <a:rPr lang="en-US" dirty="0"/>
              <a:t>Example 6 - Using Aspect-Based Sentiment Analysis Modification</a:t>
            </a:r>
          </a:p>
        </p:txBody>
      </p:sp>
      <p:sp>
        <p:nvSpPr>
          <p:cNvPr id="3" name="Content Placeholder 2">
            <a:extLst>
              <a:ext uri="{FF2B5EF4-FFF2-40B4-BE49-F238E27FC236}">
                <a16:creationId xmlns:a16="http://schemas.microsoft.com/office/drawing/2014/main" id="{5CF03BF1-038D-F724-E77D-8111DBCF9DC1}"/>
              </a:ext>
            </a:extLst>
          </p:cNvPr>
          <p:cNvSpPr>
            <a:spLocks noGrp="1"/>
          </p:cNvSpPr>
          <p:nvPr>
            <p:ph idx="1"/>
          </p:nvPr>
        </p:nvSpPr>
        <p:spPr/>
        <p:txBody>
          <a:bodyPr>
            <a:normAutofit lnSpcReduction="10000"/>
          </a:bodyPr>
          <a:lstStyle/>
          <a:p>
            <a:r>
              <a:rPr lang="en-US" sz="2200" dirty="0"/>
              <a:t>Post title: </a:t>
            </a:r>
          </a:p>
          <a:p>
            <a:pPr lvl="1"/>
            <a:r>
              <a:rPr lang="en-US" sz="2200" dirty="0"/>
              <a:t>Suns center Bismack Biyombo is donating the entirety of his $1.3 million salary for this season, to fund the construction of a hospital in the Democratic Republic of the Congo</a:t>
            </a:r>
          </a:p>
          <a:p>
            <a:r>
              <a:rPr lang="en-US" sz="2200" dirty="0"/>
              <a:t>Response:</a:t>
            </a:r>
          </a:p>
          <a:p>
            <a:pPr lvl="1"/>
            <a:r>
              <a:rPr lang="en-US" sz="2200" dirty="0">
                <a:effectLst/>
                <a:latin typeface="var(--jp-code-font-family)"/>
              </a:rPr>
              <a:t>Joking - "Wow, what a guy! I bet he's really popular with the ladies now.”</a:t>
            </a:r>
          </a:p>
          <a:p>
            <a:pPr lvl="1"/>
            <a:r>
              <a:rPr lang="en-US" sz="2200" dirty="0"/>
              <a:t>Excited - “This is amazing news! Bismack Biyombo is an incredible human being.”</a:t>
            </a:r>
            <a:endParaRPr lang="en-US" sz="2200" dirty="0">
              <a:effectLst/>
              <a:latin typeface="var(--jp-code-font-family)"/>
            </a:endParaRPr>
          </a:p>
          <a:p>
            <a:endParaRPr lang="en-US" dirty="0"/>
          </a:p>
        </p:txBody>
      </p:sp>
    </p:spTree>
    <p:extLst>
      <p:ext uri="{BB962C8B-B14F-4D97-AF65-F5344CB8AC3E}">
        <p14:creationId xmlns:p14="http://schemas.microsoft.com/office/powerpoint/2010/main" val="4287884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326F0-C707-BEF8-FDBA-22647ADA234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1FBB248-0E42-9E4A-89B4-E18171AEB267}"/>
              </a:ext>
            </a:extLst>
          </p:cNvPr>
          <p:cNvSpPr>
            <a:spLocks noGrp="1"/>
          </p:cNvSpPr>
          <p:nvPr>
            <p:ph idx="1"/>
          </p:nvPr>
        </p:nvSpPr>
        <p:spPr/>
        <p:txBody>
          <a:bodyPr/>
          <a:lstStyle/>
          <a:p>
            <a:r>
              <a:rPr lang="en-US" dirty="0"/>
              <a:t>Background</a:t>
            </a:r>
          </a:p>
          <a:p>
            <a:r>
              <a:rPr lang="en-US" dirty="0"/>
              <a:t>Research Question</a:t>
            </a:r>
          </a:p>
          <a:p>
            <a:r>
              <a:rPr lang="en-US" dirty="0"/>
              <a:t>Data Sets</a:t>
            </a:r>
          </a:p>
          <a:p>
            <a:r>
              <a:rPr lang="en-US" dirty="0">
                <a:ea typeface="+mn-lt"/>
                <a:cs typeface="+mn-lt"/>
              </a:rPr>
              <a:t>Approach</a:t>
            </a:r>
          </a:p>
          <a:p>
            <a:r>
              <a:rPr lang="en-US" dirty="0">
                <a:ea typeface="+mn-lt"/>
                <a:cs typeface="+mn-lt"/>
              </a:rPr>
              <a:t>Results</a:t>
            </a:r>
          </a:p>
          <a:p>
            <a:r>
              <a:rPr lang="en-US" dirty="0">
                <a:ea typeface="+mn-lt"/>
                <a:cs typeface="+mn-lt"/>
              </a:rPr>
              <a:t>Conclusions</a:t>
            </a:r>
            <a:endParaRPr lang="en-US" dirty="0"/>
          </a:p>
        </p:txBody>
      </p:sp>
    </p:spTree>
    <p:extLst>
      <p:ext uri="{BB962C8B-B14F-4D97-AF65-F5344CB8AC3E}">
        <p14:creationId xmlns:p14="http://schemas.microsoft.com/office/powerpoint/2010/main" val="2844754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973FE-DC28-9F6A-F8F6-4776126E2B1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51F6DDA-C22B-E49C-E78B-2FA2D6FD3CCE}"/>
              </a:ext>
            </a:extLst>
          </p:cNvPr>
          <p:cNvSpPr>
            <a:spLocks noGrp="1"/>
          </p:cNvSpPr>
          <p:nvPr>
            <p:ph idx="1"/>
          </p:nvPr>
        </p:nvSpPr>
        <p:spPr/>
        <p:txBody>
          <a:bodyPr>
            <a:normAutofit lnSpcReduction="10000"/>
          </a:bodyPr>
          <a:lstStyle/>
          <a:p>
            <a:r>
              <a:rPr lang="en-US" dirty="0"/>
              <a:t>Publicly available text generation and sentiment analysis models can be used to generate somewhat realistic comments for internet platforms such as Reddit</a:t>
            </a:r>
          </a:p>
          <a:p>
            <a:endParaRPr lang="en-US" dirty="0"/>
          </a:p>
          <a:p>
            <a:r>
              <a:rPr lang="en-US" dirty="0"/>
              <a:t>Further prompt refinement and models trained specifically on Reddit comment data could be done to make enhancements to comment generation</a:t>
            </a:r>
          </a:p>
          <a:p>
            <a:endParaRPr lang="en-US" dirty="0"/>
          </a:p>
          <a:p>
            <a:r>
              <a:rPr lang="en-US" dirty="0"/>
              <a:t>Words/references that are a part of Internet culture could also be integrated into the prompt generation/responses to make more realistic comments</a:t>
            </a:r>
          </a:p>
        </p:txBody>
      </p:sp>
    </p:spTree>
    <p:extLst>
      <p:ext uri="{BB962C8B-B14F-4D97-AF65-F5344CB8AC3E}">
        <p14:creationId xmlns:p14="http://schemas.microsoft.com/office/powerpoint/2010/main" val="245910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E6BF-F226-54D7-CD0C-BBB384A3D040}"/>
              </a:ext>
            </a:extLst>
          </p:cNvPr>
          <p:cNvSpPr>
            <a:spLocks noGrp="1"/>
          </p:cNvSpPr>
          <p:nvPr>
            <p:ph type="title"/>
          </p:nvPr>
        </p:nvSpPr>
        <p:spPr/>
        <p:txBody>
          <a:bodyPr/>
          <a:lstStyle/>
          <a:p>
            <a:r>
              <a:rPr lang="en-US" dirty="0"/>
              <a:t>Background</a:t>
            </a:r>
          </a:p>
        </p:txBody>
      </p:sp>
      <p:pic>
        <p:nvPicPr>
          <p:cNvPr id="4" name="Picture 4" descr="Icon&#10;&#10;Description automatically generated">
            <a:extLst>
              <a:ext uri="{FF2B5EF4-FFF2-40B4-BE49-F238E27FC236}">
                <a16:creationId xmlns:a16="http://schemas.microsoft.com/office/drawing/2014/main" id="{CC7A6A6E-4631-FFDC-1F6B-95A9C8A32F87}"/>
              </a:ext>
            </a:extLst>
          </p:cNvPr>
          <p:cNvPicPr>
            <a:picLocks noGrp="1" noChangeAspect="1"/>
          </p:cNvPicPr>
          <p:nvPr>
            <p:ph idx="1"/>
          </p:nvPr>
        </p:nvPicPr>
        <p:blipFill>
          <a:blip r:embed="rId2"/>
          <a:stretch>
            <a:fillRect/>
          </a:stretch>
        </p:blipFill>
        <p:spPr>
          <a:xfrm>
            <a:off x="9292343" y="2748125"/>
            <a:ext cx="1757638" cy="1757638"/>
          </a:xfrm>
        </p:spPr>
      </p:pic>
      <p:sp>
        <p:nvSpPr>
          <p:cNvPr id="3" name="TextBox 2">
            <a:extLst>
              <a:ext uri="{FF2B5EF4-FFF2-40B4-BE49-F238E27FC236}">
                <a16:creationId xmlns:a16="http://schemas.microsoft.com/office/drawing/2014/main" id="{A579F9E6-3C75-B1BD-9880-67DB5256728A}"/>
              </a:ext>
            </a:extLst>
          </p:cNvPr>
          <p:cNvSpPr txBox="1"/>
          <p:nvPr/>
        </p:nvSpPr>
        <p:spPr>
          <a:xfrm>
            <a:off x="1482000" y="2124000"/>
            <a:ext cx="685800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Reddit is a popular social media website that contains different forums, called subreddits, that are dedicated to different topics</a:t>
            </a:r>
          </a:p>
          <a:p>
            <a:pPr marL="285750" indent="-285750">
              <a:buFont typeface="Arial"/>
              <a:buChar char="•"/>
            </a:pPr>
            <a:endParaRPr lang="en-US" dirty="0"/>
          </a:p>
          <a:p>
            <a:pPr marL="285750" indent="-285750">
              <a:buFont typeface="Arial"/>
              <a:buChar char="•"/>
            </a:pPr>
            <a:r>
              <a:rPr lang="en-US" dirty="0"/>
              <a:t>The type of content posted is related to the overall topic of the subreddit and each contribution is voted up or down by the rest of the users, which usually results with most of the popular replies to the post being related in sentiment</a:t>
            </a:r>
          </a:p>
          <a:p>
            <a:pPr marL="285750" indent="-285750">
              <a:buFont typeface="Arial"/>
              <a:buChar char="•"/>
            </a:pPr>
            <a:endParaRPr lang="en-US" dirty="0"/>
          </a:p>
          <a:p>
            <a:pPr marL="285750" indent="-285750">
              <a:buFont typeface="Arial"/>
              <a:buChar char="•"/>
            </a:pPr>
            <a:r>
              <a:rPr lang="en-US" dirty="0"/>
              <a:t>The goal for this research is to attempt to build and analyze tools that can determine the sentiment of different posts on different subreddits, with a secondary goal of using publicly available language models to create related commentary</a:t>
            </a:r>
          </a:p>
          <a:p>
            <a:pPr marL="285750" indent="-285750">
              <a:buFont typeface="Arial"/>
              <a:buChar char="•"/>
            </a:pPr>
            <a:endParaRPr lang="en-US" dirty="0"/>
          </a:p>
          <a:p>
            <a:pPr marL="285750" indent="-285750">
              <a:buFont typeface="Arial"/>
              <a:buChar char="•"/>
            </a:pPr>
            <a:endParaRPr lang="en-US" dirty="0"/>
          </a:p>
          <a:p>
            <a:r>
              <a:rPr lang="en-US" dirty="0"/>
              <a:t> </a:t>
            </a:r>
          </a:p>
          <a:p>
            <a:pPr marL="285750" indent="-285750">
              <a:buFont typeface="Arial"/>
              <a:buChar char="•"/>
            </a:pPr>
            <a:endParaRPr lang="en-US" dirty="0"/>
          </a:p>
          <a:p>
            <a:pPr marL="285750" indent="-285750">
              <a:buFont typeface="Arial"/>
              <a:buChar char="•"/>
            </a:pPr>
            <a:endParaRPr lang="en-US" dirty="0"/>
          </a:p>
        </p:txBody>
      </p:sp>
    </p:spTree>
    <p:extLst>
      <p:ext uri="{BB962C8B-B14F-4D97-AF65-F5344CB8AC3E}">
        <p14:creationId xmlns:p14="http://schemas.microsoft.com/office/powerpoint/2010/main" val="408062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4D4E-C9ED-320F-7DD9-93D4467D98CA}"/>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E90E098A-F06F-C430-8667-7327D5427504}"/>
              </a:ext>
            </a:extLst>
          </p:cNvPr>
          <p:cNvSpPr>
            <a:spLocks noGrp="1"/>
          </p:cNvSpPr>
          <p:nvPr>
            <p:ph idx="1"/>
          </p:nvPr>
        </p:nvSpPr>
        <p:spPr/>
        <p:txBody>
          <a:bodyPr>
            <a:normAutofit/>
          </a:bodyPr>
          <a:lstStyle/>
          <a:p>
            <a:r>
              <a:rPr lang="en-US" sz="2400" dirty="0"/>
              <a:t>Can sentiment analysis on Reddit posts and comments be used to generate realistic replies that align with the popular opinions that are present on the thread?  </a:t>
            </a:r>
            <a:endParaRPr lang="en-US" sz="2800" dirty="0"/>
          </a:p>
        </p:txBody>
      </p:sp>
    </p:spTree>
    <p:extLst>
      <p:ext uri="{BB962C8B-B14F-4D97-AF65-F5344CB8AC3E}">
        <p14:creationId xmlns:p14="http://schemas.microsoft.com/office/powerpoint/2010/main" val="3698806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F07E0-F998-A162-6779-FB5BDC3023DF}"/>
              </a:ext>
            </a:extLst>
          </p:cNvPr>
          <p:cNvSpPr>
            <a:spLocks noGrp="1"/>
          </p:cNvSpPr>
          <p:nvPr>
            <p:ph type="title"/>
          </p:nvPr>
        </p:nvSpPr>
        <p:spPr/>
        <p:txBody>
          <a:bodyPr/>
          <a:lstStyle/>
          <a:p>
            <a:r>
              <a:rPr lang="en-US" dirty="0"/>
              <a:t>Data Sets</a:t>
            </a:r>
          </a:p>
        </p:txBody>
      </p:sp>
      <p:sp>
        <p:nvSpPr>
          <p:cNvPr id="3" name="Content Placeholder 2">
            <a:extLst>
              <a:ext uri="{FF2B5EF4-FFF2-40B4-BE49-F238E27FC236}">
                <a16:creationId xmlns:a16="http://schemas.microsoft.com/office/drawing/2014/main" id="{C765991A-2630-C727-9D69-F0C278FEAA74}"/>
              </a:ext>
            </a:extLst>
          </p:cNvPr>
          <p:cNvSpPr>
            <a:spLocks noGrp="1"/>
          </p:cNvSpPr>
          <p:nvPr>
            <p:ph idx="1"/>
          </p:nvPr>
        </p:nvSpPr>
        <p:spPr/>
        <p:txBody>
          <a:bodyPr>
            <a:normAutofit/>
          </a:bodyPr>
          <a:lstStyle/>
          <a:p>
            <a:r>
              <a:rPr lang="en-US" dirty="0"/>
              <a:t>Data was collected from various major 'subreddits' from Reddit using the Python Reddit API Wrapper</a:t>
            </a:r>
          </a:p>
          <a:p>
            <a:pPr lvl="1"/>
            <a:r>
              <a:rPr lang="en-US" dirty="0"/>
              <a:t>R/</a:t>
            </a:r>
            <a:r>
              <a:rPr lang="en-US" dirty="0" err="1"/>
              <a:t>AskReddit</a:t>
            </a:r>
            <a:r>
              <a:rPr lang="en-US" dirty="0"/>
              <a:t>, R/Sports, R/News, etc.</a:t>
            </a:r>
          </a:p>
          <a:p>
            <a:pPr lvl="1"/>
            <a:endParaRPr lang="en-US" dirty="0"/>
          </a:p>
          <a:p>
            <a:r>
              <a:rPr lang="en-US" dirty="0"/>
              <a:t>Some of the data attributes that are focused on are the post titles, number of comments, tags, the number of upvotes on the post and each comment</a:t>
            </a:r>
          </a:p>
        </p:txBody>
      </p:sp>
    </p:spTree>
    <p:extLst>
      <p:ext uri="{BB962C8B-B14F-4D97-AF65-F5344CB8AC3E}">
        <p14:creationId xmlns:p14="http://schemas.microsoft.com/office/powerpoint/2010/main" val="1269665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F07E0-F998-A162-6779-FB5BDC3023DF}"/>
              </a:ext>
            </a:extLst>
          </p:cNvPr>
          <p:cNvSpPr>
            <a:spLocks noGrp="1"/>
          </p:cNvSpPr>
          <p:nvPr>
            <p:ph type="title"/>
          </p:nvPr>
        </p:nvSpPr>
        <p:spPr>
          <a:xfrm>
            <a:off x="1028593" y="783384"/>
            <a:ext cx="9603275" cy="1049235"/>
          </a:xfrm>
        </p:spPr>
        <p:txBody>
          <a:bodyPr/>
          <a:lstStyle/>
          <a:p>
            <a:r>
              <a:rPr lang="en-US" dirty="0"/>
              <a:t>Data Sets (cont.)</a:t>
            </a:r>
          </a:p>
        </p:txBody>
      </p:sp>
      <p:pic>
        <p:nvPicPr>
          <p:cNvPr id="5" name="Content Placeholder 4" descr="Text&#10;&#10;Description automatically generated">
            <a:extLst>
              <a:ext uri="{FF2B5EF4-FFF2-40B4-BE49-F238E27FC236}">
                <a16:creationId xmlns:a16="http://schemas.microsoft.com/office/drawing/2014/main" id="{8BCBD33B-DF34-8585-B029-516817941939}"/>
              </a:ext>
            </a:extLst>
          </p:cNvPr>
          <p:cNvPicPr>
            <a:picLocks noGrp="1" noChangeAspect="1"/>
          </p:cNvPicPr>
          <p:nvPr>
            <p:ph idx="1"/>
          </p:nvPr>
        </p:nvPicPr>
        <p:blipFill>
          <a:blip r:embed="rId2"/>
          <a:stretch>
            <a:fillRect/>
          </a:stretch>
        </p:blipFill>
        <p:spPr>
          <a:xfrm>
            <a:off x="6431540" y="4406251"/>
            <a:ext cx="5272088" cy="1668365"/>
          </a:xfrm>
        </p:spPr>
      </p:pic>
      <p:sp>
        <p:nvSpPr>
          <p:cNvPr id="8" name="Rectangle 7">
            <a:extLst>
              <a:ext uri="{FF2B5EF4-FFF2-40B4-BE49-F238E27FC236}">
                <a16:creationId xmlns:a16="http://schemas.microsoft.com/office/drawing/2014/main" id="{E50EBC46-55C1-DE3F-B775-5557C8ADF3AC}"/>
              </a:ext>
            </a:extLst>
          </p:cNvPr>
          <p:cNvSpPr/>
          <p:nvPr/>
        </p:nvSpPr>
        <p:spPr>
          <a:xfrm>
            <a:off x="685046" y="1945009"/>
            <a:ext cx="2393950" cy="914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Target Subreddits</a:t>
            </a:r>
          </a:p>
        </p:txBody>
      </p:sp>
      <p:sp>
        <p:nvSpPr>
          <p:cNvPr id="10" name="Rectangle 9">
            <a:extLst>
              <a:ext uri="{FF2B5EF4-FFF2-40B4-BE49-F238E27FC236}">
                <a16:creationId xmlns:a16="http://schemas.microsoft.com/office/drawing/2014/main" id="{EC5DED4C-3567-66B6-028C-A2FFCD16D44A}"/>
              </a:ext>
            </a:extLst>
          </p:cNvPr>
          <p:cNvSpPr/>
          <p:nvPr/>
        </p:nvSpPr>
        <p:spPr>
          <a:xfrm>
            <a:off x="675646" y="5305304"/>
            <a:ext cx="2393950" cy="914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r/News</a:t>
            </a:r>
          </a:p>
        </p:txBody>
      </p:sp>
      <p:sp>
        <p:nvSpPr>
          <p:cNvPr id="12" name="Rectangle 11">
            <a:extLst>
              <a:ext uri="{FF2B5EF4-FFF2-40B4-BE49-F238E27FC236}">
                <a16:creationId xmlns:a16="http://schemas.microsoft.com/office/drawing/2014/main" id="{3BE6280D-2F4A-3345-DA72-F628559CA3FD}"/>
              </a:ext>
            </a:extLst>
          </p:cNvPr>
          <p:cNvSpPr/>
          <p:nvPr/>
        </p:nvSpPr>
        <p:spPr>
          <a:xfrm>
            <a:off x="7355341" y="3249183"/>
            <a:ext cx="2393950" cy="914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Comments</a:t>
            </a:r>
          </a:p>
        </p:txBody>
      </p:sp>
      <p:sp>
        <p:nvSpPr>
          <p:cNvPr id="13" name="Rectangle 12">
            <a:extLst>
              <a:ext uri="{FF2B5EF4-FFF2-40B4-BE49-F238E27FC236}">
                <a16:creationId xmlns:a16="http://schemas.microsoft.com/office/drawing/2014/main" id="{B6425F25-71D8-8446-1A8B-6B1621E0790B}"/>
              </a:ext>
            </a:extLst>
          </p:cNvPr>
          <p:cNvSpPr/>
          <p:nvPr/>
        </p:nvSpPr>
        <p:spPr>
          <a:xfrm>
            <a:off x="4002797" y="3249183"/>
            <a:ext cx="2393950" cy="914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Post Data</a:t>
            </a:r>
          </a:p>
        </p:txBody>
      </p:sp>
      <p:sp>
        <p:nvSpPr>
          <p:cNvPr id="9" name="Rectangle 8">
            <a:extLst>
              <a:ext uri="{FF2B5EF4-FFF2-40B4-BE49-F238E27FC236}">
                <a16:creationId xmlns:a16="http://schemas.microsoft.com/office/drawing/2014/main" id="{C106D25B-AC6B-8908-A054-A28993D3C9DB}"/>
              </a:ext>
            </a:extLst>
          </p:cNvPr>
          <p:cNvSpPr/>
          <p:nvPr/>
        </p:nvSpPr>
        <p:spPr>
          <a:xfrm>
            <a:off x="675646" y="4278514"/>
            <a:ext cx="2393950" cy="914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r/Sports</a:t>
            </a:r>
          </a:p>
        </p:txBody>
      </p:sp>
      <p:sp>
        <p:nvSpPr>
          <p:cNvPr id="11" name="Rectangle 10">
            <a:extLst>
              <a:ext uri="{FF2B5EF4-FFF2-40B4-BE49-F238E27FC236}">
                <a16:creationId xmlns:a16="http://schemas.microsoft.com/office/drawing/2014/main" id="{B5A907FF-CBFC-0CED-1EE0-F1FD3E9BF9F4}"/>
              </a:ext>
            </a:extLst>
          </p:cNvPr>
          <p:cNvSpPr/>
          <p:nvPr/>
        </p:nvSpPr>
        <p:spPr>
          <a:xfrm>
            <a:off x="675646" y="3251724"/>
            <a:ext cx="2393950" cy="914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a:t>
            </a:r>
            <a:r>
              <a:rPr lang="en-US" dirty="0" err="1"/>
              <a:t>AskReddit</a:t>
            </a:r>
            <a:endParaRPr lang="en-US" dirty="0"/>
          </a:p>
        </p:txBody>
      </p:sp>
      <p:cxnSp>
        <p:nvCxnSpPr>
          <p:cNvPr id="14" name="Elbow Connector 13">
            <a:extLst>
              <a:ext uri="{FF2B5EF4-FFF2-40B4-BE49-F238E27FC236}">
                <a16:creationId xmlns:a16="http://schemas.microsoft.com/office/drawing/2014/main" id="{F03E3A89-310B-DA1F-54CC-176034D3B3A0}"/>
              </a:ext>
            </a:extLst>
          </p:cNvPr>
          <p:cNvCxnSpPr>
            <a:cxnSpLocks/>
            <a:stCxn id="8" idx="2"/>
            <a:endCxn id="11" idx="1"/>
          </p:cNvCxnSpPr>
          <p:nvPr/>
        </p:nvCxnSpPr>
        <p:spPr>
          <a:xfrm rot="5400000">
            <a:off x="854077" y="2680979"/>
            <a:ext cx="849515" cy="1206375"/>
          </a:xfrm>
          <a:prstGeom prst="bentConnector4">
            <a:avLst>
              <a:gd name="adj1" fmla="val 23090"/>
              <a:gd name="adj2" fmla="val 118949"/>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8BF93F5-39CF-0256-83F1-E2F6227F68AC}"/>
              </a:ext>
            </a:extLst>
          </p:cNvPr>
          <p:cNvCxnSpPr>
            <a:cxnSpLocks/>
            <a:endCxn id="13" idx="1"/>
          </p:cNvCxnSpPr>
          <p:nvPr/>
        </p:nvCxnSpPr>
        <p:spPr>
          <a:xfrm>
            <a:off x="3078996" y="3706383"/>
            <a:ext cx="9238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DFEC4-9C44-D8E0-2238-0D92D4FC90B8}"/>
              </a:ext>
            </a:extLst>
          </p:cNvPr>
          <p:cNvCxnSpPr>
            <a:cxnSpLocks/>
          </p:cNvCxnSpPr>
          <p:nvPr/>
        </p:nvCxnSpPr>
        <p:spPr>
          <a:xfrm>
            <a:off x="6431540" y="3706383"/>
            <a:ext cx="9238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92947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9405-72A3-6D18-A7D1-A748F92EDC41}"/>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09F2469C-0DAC-568F-0BF8-73C63C2E4C60}"/>
              </a:ext>
            </a:extLst>
          </p:cNvPr>
          <p:cNvSpPr>
            <a:spLocks noGrp="1"/>
          </p:cNvSpPr>
          <p:nvPr>
            <p:ph idx="1"/>
          </p:nvPr>
        </p:nvSpPr>
        <p:spPr/>
        <p:txBody>
          <a:bodyPr>
            <a:normAutofit fontScale="92500" lnSpcReduction="10000"/>
          </a:bodyPr>
          <a:lstStyle/>
          <a:p>
            <a:r>
              <a:rPr lang="en-US" dirty="0"/>
              <a:t>The general approach of the research is to gather data from subreddits that are predominately text based</a:t>
            </a:r>
          </a:p>
          <a:p>
            <a:pPr lvl="1"/>
            <a:r>
              <a:rPr lang="en-US" dirty="0"/>
              <a:t>These are usually posts that ask questions to the audience</a:t>
            </a:r>
          </a:p>
          <a:p>
            <a:pPr lvl="1"/>
            <a:endParaRPr lang="en-US" dirty="0"/>
          </a:p>
          <a:p>
            <a:r>
              <a:rPr lang="en-US" dirty="0"/>
              <a:t>Additionally, the approach is to use publicly available models to perform the sentiment analysis and comment generation</a:t>
            </a:r>
          </a:p>
          <a:p>
            <a:endParaRPr lang="en-US" dirty="0"/>
          </a:p>
          <a:p>
            <a:r>
              <a:rPr lang="en-US" dirty="0"/>
              <a:t>The sentiment concluded from each post can be used to create prompts for text generation models (GPT-3 Davinci)</a:t>
            </a:r>
          </a:p>
        </p:txBody>
      </p:sp>
    </p:spTree>
    <p:extLst>
      <p:ext uri="{BB962C8B-B14F-4D97-AF65-F5344CB8AC3E}">
        <p14:creationId xmlns:p14="http://schemas.microsoft.com/office/powerpoint/2010/main" val="3328617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9405-72A3-6D18-A7D1-A748F92EDC41}"/>
              </a:ext>
            </a:extLst>
          </p:cNvPr>
          <p:cNvSpPr>
            <a:spLocks noGrp="1"/>
          </p:cNvSpPr>
          <p:nvPr>
            <p:ph type="title"/>
          </p:nvPr>
        </p:nvSpPr>
        <p:spPr/>
        <p:txBody>
          <a:bodyPr/>
          <a:lstStyle/>
          <a:p>
            <a:r>
              <a:rPr lang="en-US" dirty="0"/>
              <a:t>Aspect Based Sentiment Analysis</a:t>
            </a:r>
          </a:p>
        </p:txBody>
      </p:sp>
      <p:sp>
        <p:nvSpPr>
          <p:cNvPr id="3" name="Content Placeholder 2">
            <a:extLst>
              <a:ext uri="{FF2B5EF4-FFF2-40B4-BE49-F238E27FC236}">
                <a16:creationId xmlns:a16="http://schemas.microsoft.com/office/drawing/2014/main" id="{09F2469C-0DAC-568F-0BF8-73C63C2E4C60}"/>
              </a:ext>
            </a:extLst>
          </p:cNvPr>
          <p:cNvSpPr>
            <a:spLocks noGrp="1"/>
          </p:cNvSpPr>
          <p:nvPr>
            <p:ph idx="1"/>
          </p:nvPr>
        </p:nvSpPr>
        <p:spPr>
          <a:xfrm>
            <a:off x="1451579" y="2015732"/>
            <a:ext cx="5863621" cy="3450613"/>
          </a:xfrm>
        </p:spPr>
        <p:txBody>
          <a:bodyPr>
            <a:normAutofit/>
          </a:bodyPr>
          <a:lstStyle/>
          <a:p>
            <a:r>
              <a:rPr lang="en-US" dirty="0"/>
              <a:t>Aspect-based sentiment analysis is typically used to identify sentiment in product/service reviews, but it could also be applied in this application</a:t>
            </a:r>
          </a:p>
          <a:p>
            <a:endParaRPr lang="en-US" dirty="0"/>
          </a:p>
          <a:p>
            <a:r>
              <a:rPr lang="en-US" dirty="0"/>
              <a:t>Publicly available trained aspect-based sentiment analysis models can be used to identify specific sentiments that are </a:t>
            </a:r>
          </a:p>
        </p:txBody>
      </p:sp>
      <p:sp>
        <p:nvSpPr>
          <p:cNvPr id="4" name="Round Diagonal Corner Rectangle 3">
            <a:extLst>
              <a:ext uri="{FF2B5EF4-FFF2-40B4-BE49-F238E27FC236}">
                <a16:creationId xmlns:a16="http://schemas.microsoft.com/office/drawing/2014/main" id="{234DCB7A-6A2E-4563-B593-8034078BEB58}"/>
              </a:ext>
            </a:extLst>
          </p:cNvPr>
          <p:cNvSpPr/>
          <p:nvPr/>
        </p:nvSpPr>
        <p:spPr>
          <a:xfrm>
            <a:off x="7841909" y="2015732"/>
            <a:ext cx="3689030" cy="3868777"/>
          </a:xfrm>
          <a:prstGeom prst="round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err="1">
                <a:solidFill>
                  <a:srgbClr val="00B050"/>
                </a:solidFill>
              </a:rPr>
              <a:t>aspect_keywords</a:t>
            </a:r>
            <a:r>
              <a:rPr lang="en-US" dirty="0">
                <a:solidFill>
                  <a:srgbClr val="00B050"/>
                </a:solidFill>
              </a:rPr>
              <a:t> =  [</a:t>
            </a:r>
          </a:p>
          <a:p>
            <a:r>
              <a:rPr lang="en-US" dirty="0">
                <a:solidFill>
                  <a:srgbClr val="00B050"/>
                </a:solidFill>
              </a:rPr>
              <a:t>    'joking', </a:t>
            </a:r>
          </a:p>
          <a:p>
            <a:r>
              <a:rPr lang="en-US" dirty="0">
                <a:solidFill>
                  <a:srgbClr val="00B050"/>
                </a:solidFill>
              </a:rPr>
              <a:t>    'excited',</a:t>
            </a:r>
          </a:p>
          <a:p>
            <a:r>
              <a:rPr lang="en-US" dirty="0">
                <a:solidFill>
                  <a:srgbClr val="00B050"/>
                </a:solidFill>
              </a:rPr>
              <a:t>    'depressing',</a:t>
            </a:r>
          </a:p>
          <a:p>
            <a:r>
              <a:rPr lang="en-US" dirty="0">
                <a:solidFill>
                  <a:srgbClr val="00B050"/>
                </a:solidFill>
              </a:rPr>
              <a:t>    'sarcastic',</a:t>
            </a:r>
          </a:p>
          <a:p>
            <a:r>
              <a:rPr lang="en-US" dirty="0">
                <a:solidFill>
                  <a:srgbClr val="00B050"/>
                </a:solidFill>
              </a:rPr>
              <a:t>    'frustrating',</a:t>
            </a:r>
          </a:p>
          <a:p>
            <a:r>
              <a:rPr lang="en-US" dirty="0">
                <a:solidFill>
                  <a:srgbClr val="00B050"/>
                </a:solidFill>
              </a:rPr>
              <a:t>    'annoying',</a:t>
            </a:r>
          </a:p>
          <a:p>
            <a:r>
              <a:rPr lang="en-US" dirty="0">
                <a:solidFill>
                  <a:srgbClr val="00B050"/>
                </a:solidFill>
              </a:rPr>
              <a:t>    'joyful’</a:t>
            </a:r>
          </a:p>
          <a:p>
            <a:r>
              <a:rPr lang="en-US" dirty="0">
                <a:solidFill>
                  <a:srgbClr val="00B050"/>
                </a:solidFill>
              </a:rPr>
              <a:t>]</a:t>
            </a:r>
          </a:p>
        </p:txBody>
      </p:sp>
    </p:spTree>
    <p:extLst>
      <p:ext uri="{BB962C8B-B14F-4D97-AF65-F5344CB8AC3E}">
        <p14:creationId xmlns:p14="http://schemas.microsoft.com/office/powerpoint/2010/main" val="2149813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9405-72A3-6D18-A7D1-A748F92EDC41}"/>
              </a:ext>
            </a:extLst>
          </p:cNvPr>
          <p:cNvSpPr>
            <a:spLocks noGrp="1"/>
          </p:cNvSpPr>
          <p:nvPr>
            <p:ph type="title"/>
          </p:nvPr>
        </p:nvSpPr>
        <p:spPr/>
        <p:txBody>
          <a:bodyPr/>
          <a:lstStyle/>
          <a:p>
            <a:r>
              <a:rPr lang="en-US" dirty="0"/>
              <a:t>Aspect Based Sentiment Analysis</a:t>
            </a:r>
          </a:p>
        </p:txBody>
      </p:sp>
      <p:pic>
        <p:nvPicPr>
          <p:cNvPr id="6" name="Picture 5" descr="Table&#10;&#10;Description automatically generated">
            <a:extLst>
              <a:ext uri="{FF2B5EF4-FFF2-40B4-BE49-F238E27FC236}">
                <a16:creationId xmlns:a16="http://schemas.microsoft.com/office/drawing/2014/main" id="{1C0008E8-E78A-CD39-CEAB-70DCB4EEDFE1}"/>
              </a:ext>
            </a:extLst>
          </p:cNvPr>
          <p:cNvPicPr>
            <a:picLocks noChangeAspect="1"/>
          </p:cNvPicPr>
          <p:nvPr/>
        </p:nvPicPr>
        <p:blipFill>
          <a:blip r:embed="rId2"/>
          <a:stretch>
            <a:fillRect/>
          </a:stretch>
        </p:blipFill>
        <p:spPr>
          <a:xfrm>
            <a:off x="3870545" y="2185778"/>
            <a:ext cx="7772400" cy="3110519"/>
          </a:xfrm>
          <a:prstGeom prst="rect">
            <a:avLst/>
          </a:prstGeom>
        </p:spPr>
      </p:pic>
      <p:sp>
        <p:nvSpPr>
          <p:cNvPr id="8" name="Content Placeholder 7">
            <a:extLst>
              <a:ext uri="{FF2B5EF4-FFF2-40B4-BE49-F238E27FC236}">
                <a16:creationId xmlns:a16="http://schemas.microsoft.com/office/drawing/2014/main" id="{DEB08CB8-E286-CC6B-3D17-42FFA414F907}"/>
              </a:ext>
            </a:extLst>
          </p:cNvPr>
          <p:cNvSpPr>
            <a:spLocks noGrp="1"/>
          </p:cNvSpPr>
          <p:nvPr>
            <p:ph idx="1"/>
          </p:nvPr>
        </p:nvSpPr>
        <p:spPr>
          <a:xfrm>
            <a:off x="810312" y="2162746"/>
            <a:ext cx="2781974" cy="3450613"/>
          </a:xfrm>
        </p:spPr>
        <p:txBody>
          <a:bodyPr>
            <a:normAutofit fontScale="92500" lnSpcReduction="10000"/>
          </a:bodyPr>
          <a:lstStyle/>
          <a:p>
            <a:r>
              <a:rPr lang="en-US" dirty="0"/>
              <a:t>Negative, neutral, and positive values are outputted from the model for each of the aspect keywords</a:t>
            </a:r>
          </a:p>
          <a:p>
            <a:r>
              <a:rPr lang="en-US" dirty="0"/>
              <a:t>The aspect with the highest average positive score should be used for refining the prompt generation</a:t>
            </a:r>
          </a:p>
        </p:txBody>
      </p:sp>
    </p:spTree>
    <p:extLst>
      <p:ext uri="{BB962C8B-B14F-4D97-AF65-F5344CB8AC3E}">
        <p14:creationId xmlns:p14="http://schemas.microsoft.com/office/powerpoint/2010/main" val="352549349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14212</TotalTime>
  <Words>1228</Words>
  <Application>Microsoft Macintosh PowerPoint</Application>
  <PresentationFormat>Widescreen</PresentationFormat>
  <Paragraphs>131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Gill Sans MT</vt:lpstr>
      <vt:lpstr>var(--jp-code-font-family)</vt:lpstr>
      <vt:lpstr>Gallery</vt:lpstr>
      <vt:lpstr>Reddit Comment Generation using Sentiment Analysis</vt:lpstr>
      <vt:lpstr>Overview</vt:lpstr>
      <vt:lpstr>Background</vt:lpstr>
      <vt:lpstr>Research Question</vt:lpstr>
      <vt:lpstr>Data Sets</vt:lpstr>
      <vt:lpstr>Data Sets (cont.)</vt:lpstr>
      <vt:lpstr>Approach</vt:lpstr>
      <vt:lpstr>Aspect Based Sentiment Analysis</vt:lpstr>
      <vt:lpstr>Aspect Based Sentiment Analysis</vt:lpstr>
      <vt:lpstr>Open AI</vt:lpstr>
      <vt:lpstr>Open AI (cont.)</vt:lpstr>
      <vt:lpstr>Results</vt:lpstr>
      <vt:lpstr>Example 1 – No Modification</vt:lpstr>
      <vt:lpstr>Example 2 – Using Aspect-Based Sentiment Analysis Modification</vt:lpstr>
      <vt:lpstr>Example 2 – Using Aspect-Based Sentiment Analysis Modification</vt:lpstr>
      <vt:lpstr>Example 3 – No Modification</vt:lpstr>
      <vt:lpstr>Example 4 – Using Aspect-Based Sentiment Analysis Modification</vt:lpstr>
      <vt:lpstr>Example 5 – No Modifications</vt:lpstr>
      <vt:lpstr>Example 6 - Using Aspect-Based Sentiment Analysis Modification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Burns, Jordan A</cp:lastModifiedBy>
  <cp:revision>242</cp:revision>
  <dcterms:created xsi:type="dcterms:W3CDTF">2022-10-30T21:52:23Z</dcterms:created>
  <dcterms:modified xsi:type="dcterms:W3CDTF">2022-12-12T00:27:17Z</dcterms:modified>
</cp:coreProperties>
</file>