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61" r:id="rId5"/>
    <p:sldId id="267" r:id="rId6"/>
    <p:sldId id="277" r:id="rId7"/>
    <p:sldId id="264" r:id="rId8"/>
    <p:sldId id="266" r:id="rId9"/>
    <p:sldId id="265" r:id="rId10"/>
    <p:sldId id="269" r:id="rId11"/>
    <p:sldId id="270" r:id="rId12"/>
    <p:sldId id="273" r:id="rId13"/>
    <p:sldId id="274" r:id="rId14"/>
    <p:sldId id="278" r:id="rId15"/>
    <p:sldId id="275" r:id="rId16"/>
    <p:sldId id="276" r:id="rId17"/>
    <p:sldId id="279" r:id="rId18"/>
    <p:sldId id="286" r:id="rId19"/>
    <p:sldId id="271" r:id="rId20"/>
    <p:sldId id="272" r:id="rId21"/>
    <p:sldId id="285" r:id="rId22"/>
    <p:sldId id="284" r:id="rId23"/>
    <p:sldId id="280" r:id="rId24"/>
    <p:sldId id="281" r:id="rId25"/>
    <p:sldId id="282" r:id="rId26"/>
    <p:sldId id="283" r:id="rId27"/>
    <p:sldId id="263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1FB0DE"/>
    <a:srgbClr val="00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01875-1732-4D3A-AE0A-02125039605F}" type="datetimeFigureOut">
              <a:rPr lang="fr-FR" smtClean="0"/>
              <a:t>07/05/2025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DA131-B735-44C6-A8EE-C3B7836E7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66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docker container </a:t>
            </a:r>
            <a:r>
              <a:rPr lang="fr-FR" dirty="0" err="1"/>
              <a:t>ps</a:t>
            </a:r>
            <a:r>
              <a:rPr lang="fr-FR" dirty="0"/>
              <a:t> –a</a:t>
            </a:r>
          </a:p>
          <a:p>
            <a:r>
              <a:rPr lang="fr-FR" dirty="0"/>
              <a:t>docker container start </a:t>
            </a:r>
            <a:r>
              <a:rPr lang="fr-FR" dirty="0" err="1"/>
              <a:t>dependency-track</a:t>
            </a:r>
            <a:endParaRPr lang="fr-FR" dirty="0"/>
          </a:p>
          <a:p>
            <a:r>
              <a:rPr lang="en-US" dirty="0"/>
              <a:t>docker container logs --follow dependency-track</a:t>
            </a:r>
            <a:endParaRPr lang="fr-FR" dirty="0"/>
          </a:p>
          <a:p>
            <a:endParaRPr lang="fr-FR" dirty="0"/>
          </a:p>
          <a:p>
            <a:r>
              <a:rPr lang="en-US" dirty="0"/>
              <a:t>docker container run -m 8192m -p 8080:8080 --name dependency-track -v dependency-track:/data </a:t>
            </a:r>
            <a:r>
              <a:rPr lang="en-US" dirty="0" err="1"/>
              <a:t>dependencytrack</a:t>
            </a:r>
            <a:r>
              <a:rPr lang="en-US" dirty="0"/>
              <a:t>/bundled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DA131-B735-44C6-A8EE-C3B7836E795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73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95D8B98-67E2-3308-CD7E-BA5A38F77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2484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47EDF2-06BE-E93A-E6AC-EF2B59845C25}"/>
              </a:ext>
            </a:extLst>
          </p:cNvPr>
          <p:cNvSpPr/>
          <p:nvPr userDrawn="1"/>
        </p:nvSpPr>
        <p:spPr>
          <a:xfrm>
            <a:off x="8429625" y="-5595"/>
            <a:ext cx="3762375" cy="6863972"/>
          </a:xfrm>
          <a:prstGeom prst="rect">
            <a:avLst/>
          </a:prstGeom>
          <a:solidFill>
            <a:srgbClr val="001A2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pic>
        <p:nvPicPr>
          <p:cNvPr id="5" name="Image 4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989E2DD9-3500-1EFD-E2F6-B0BDDBE380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8" b="15038"/>
          <a:stretch/>
        </p:blipFill>
        <p:spPr>
          <a:xfrm rot="10800000">
            <a:off x="4738716" y="-11945"/>
            <a:ext cx="5690721" cy="68699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E3D564-60F6-A3F8-FA04-D557A233A2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26189" y="1037940"/>
            <a:ext cx="1567978" cy="1282891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1F31A7F-1C06-0463-FDFA-A9BB65F74FBA}"/>
              </a:ext>
            </a:extLst>
          </p:cNvPr>
          <p:cNvCxnSpPr>
            <a:cxnSpLocks/>
          </p:cNvCxnSpPr>
          <p:nvPr userDrawn="1"/>
        </p:nvCxnSpPr>
        <p:spPr>
          <a:xfrm>
            <a:off x="6738528" y="2790825"/>
            <a:ext cx="35433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83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+ Sous-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BDB68F-FAF6-998E-1255-79D997B4AC21}"/>
              </a:ext>
            </a:extLst>
          </p:cNvPr>
          <p:cNvSpPr/>
          <p:nvPr userDrawn="1"/>
        </p:nvSpPr>
        <p:spPr>
          <a:xfrm>
            <a:off x="0" y="1"/>
            <a:ext cx="6490447" cy="686397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47A6486-52B5-AA0E-D75E-22F6DC55CD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7335" y="0"/>
            <a:ext cx="3544047" cy="6858000"/>
          </a:xfrm>
          <a:prstGeom prst="rect">
            <a:avLst/>
          </a:prstGeom>
        </p:spPr>
        <p:txBody>
          <a:bodyPr anchor="ctr"/>
          <a:lstStyle>
            <a:lvl1pPr marL="342900" indent="-342900">
              <a:buFont typeface="+mj-lt"/>
              <a:buAutoNum type="arabicPeriod"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4" name="Image 13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CC7D7386-A2B3-1987-B220-7D1556495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8" b="15038"/>
          <a:stretch/>
        </p:blipFill>
        <p:spPr>
          <a:xfrm rot="10800000">
            <a:off x="4738716" y="-11945"/>
            <a:ext cx="5690721" cy="68699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EDEB28-AA7F-2DCD-EDD5-02FDF481D9EB}"/>
              </a:ext>
            </a:extLst>
          </p:cNvPr>
          <p:cNvSpPr/>
          <p:nvPr userDrawn="1"/>
        </p:nvSpPr>
        <p:spPr>
          <a:xfrm>
            <a:off x="8429625" y="5973"/>
            <a:ext cx="3762375" cy="6863971"/>
          </a:xfrm>
          <a:prstGeom prst="rect">
            <a:avLst/>
          </a:prstGeom>
          <a:solidFill>
            <a:srgbClr val="001A2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0B3C3E4D-B116-1F2E-B36B-5309820949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08884" y="1"/>
            <a:ext cx="914400" cy="685799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lang="fr-FR" sz="59500" b="1" dirty="0">
                <a:solidFill>
                  <a:schemeClr val="bg1">
                    <a:alpha val="6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914400" lvl="0" indent="-1143000" algn="ctr">
              <a:spcBef>
                <a:spcPct val="0"/>
              </a:spcBef>
            </a:pPr>
            <a:r>
              <a:rPr lang="fr-FR" dirty="0"/>
              <a:t>x</a:t>
            </a:r>
          </a:p>
        </p:txBody>
      </p:sp>
      <p:sp>
        <p:nvSpPr>
          <p:cNvPr id="4" name="Titre 11">
            <a:extLst>
              <a:ext uri="{FF2B5EF4-FFF2-40B4-BE49-F238E27FC236}">
                <a16:creationId xmlns:a16="http://schemas.microsoft.com/office/drawing/2014/main" id="{D9CA497A-9A26-5ADA-D6EA-96AA64ED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716" y="2518152"/>
            <a:ext cx="7454736" cy="180974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lang="fr-FR" sz="2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lvl="0" indent="-228600">
              <a:buFont typeface="Arial" panose="020B0604020202020204" pitchFamily="34" charset="0"/>
            </a:pPr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649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24CFB3-D618-7D10-22BA-974656CFECCB}"/>
              </a:ext>
            </a:extLst>
          </p:cNvPr>
          <p:cNvSpPr/>
          <p:nvPr userDrawn="1"/>
        </p:nvSpPr>
        <p:spPr>
          <a:xfrm>
            <a:off x="0" y="1"/>
            <a:ext cx="12191999" cy="686397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6">
            <a:extLst>
              <a:ext uri="{FF2B5EF4-FFF2-40B4-BE49-F238E27FC236}">
                <a16:creationId xmlns:a16="http://schemas.microsoft.com/office/drawing/2014/main" id="{29D48BE6-0A1E-55E3-BFA8-DEF372B4BD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38799" y="1"/>
            <a:ext cx="914400" cy="685799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lang="fr-FR" sz="59500" b="1" dirty="0">
                <a:solidFill>
                  <a:schemeClr val="bg1">
                    <a:alpha val="6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914400" lvl="0" indent="-1143000" algn="ctr">
              <a:spcBef>
                <a:spcPct val="0"/>
              </a:spcBef>
            </a:pPr>
            <a:r>
              <a:rPr lang="fr-FR" dirty="0"/>
              <a:t>x</a:t>
            </a:r>
          </a:p>
        </p:txBody>
      </p:sp>
      <p:sp>
        <p:nvSpPr>
          <p:cNvPr id="4" name="Titre 11">
            <a:extLst>
              <a:ext uri="{FF2B5EF4-FFF2-40B4-BE49-F238E27FC236}">
                <a16:creationId xmlns:a16="http://schemas.microsoft.com/office/drawing/2014/main" id="{D9CA497A-9A26-5ADA-D6EA-96AA64ED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5" y="2524125"/>
            <a:ext cx="7524750" cy="180974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lang="fr-FR" sz="2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lvl="0" indent="-228600">
              <a:buFont typeface="Arial" panose="020B0604020202020204" pitchFamily="34" charset="0"/>
            </a:pPr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320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BA6B29B9-E525-75A1-D6E1-AED20832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1"/>
            <a:ext cx="9544050" cy="71469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fr-FR" sz="1800" b="1" dirty="0">
                <a:solidFill>
                  <a:schemeClr val="accent5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lvl="0" indent="-228600">
              <a:buFont typeface="Arial" panose="020B0604020202020204" pitchFamily="34" charset="0"/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89F16991-4604-4877-F2A4-C329A3BF0B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500" y="727390"/>
            <a:ext cx="11271250" cy="5686109"/>
          </a:xfrm>
          <a:prstGeom prst="rect">
            <a:avLst/>
          </a:prstGeom>
        </p:spPr>
        <p:txBody>
          <a:bodyPr lIns="0" tIns="360000" rIns="0" bIns="360000" anchor="ctr"/>
          <a:lstStyle>
            <a:lvl1pPr marL="342900" indent="-342900">
              <a:lnSpc>
                <a:spcPct val="100000"/>
              </a:lnSpc>
              <a:buAutoNum type="arabicPeriod"/>
              <a:defRPr lang="fr-FR" sz="1800" b="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  <a:lvl2pPr>
              <a:defRPr lang="fr-FR" sz="1200" b="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2pPr>
            <a:lvl3pPr>
              <a:defRPr lang="fr-FR" sz="1100" b="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3pPr>
            <a:lvl4pPr>
              <a:defRPr lang="fr-FR" sz="1050" b="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4pPr>
            <a:lvl5pPr>
              <a:defRPr lang="fr-FR" sz="1050" b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5pPr>
          </a:lstStyle>
          <a:p>
            <a:pPr lvl="0"/>
            <a:r>
              <a:rPr lang="fr-FR" dirty="0"/>
              <a:t>Sommaire</a:t>
            </a:r>
          </a:p>
          <a:p>
            <a:pPr lvl="0"/>
            <a:r>
              <a:rPr lang="fr-FR" dirty="0"/>
              <a:t>Sommaire</a:t>
            </a:r>
          </a:p>
          <a:p>
            <a:pPr lvl="0"/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27707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BA6B29B9-E525-75A1-D6E1-AED20832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1"/>
            <a:ext cx="9544050" cy="71469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fr-FR" sz="1800" b="1" dirty="0">
                <a:solidFill>
                  <a:schemeClr val="accent5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lvl="0" indent="-228600">
              <a:buFont typeface="Arial" panose="020B0604020202020204" pitchFamily="34" charset="0"/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89F16991-4604-4877-F2A4-C329A3BF0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0" y="727390"/>
            <a:ext cx="11271250" cy="5686109"/>
          </a:xfrm>
          <a:prstGeom prst="rect">
            <a:avLst/>
          </a:prstGeom>
        </p:spPr>
        <p:txBody>
          <a:bodyPr lIns="0" tIns="360000" rIns="0" bIns="360000"/>
          <a:lstStyle>
            <a:lvl1pPr marL="0" indent="0">
              <a:buNone/>
              <a:defRPr lang="fr-FR" sz="1400" b="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  <a:lvl2pPr>
              <a:defRPr lang="fr-FR" sz="1200" b="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2pPr>
            <a:lvl3pPr>
              <a:defRPr lang="fr-FR" sz="1100" b="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3pPr>
            <a:lvl4pPr>
              <a:defRPr lang="fr-FR" sz="1050" b="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4pPr>
            <a:lvl5pPr>
              <a:defRPr lang="fr-FR" sz="1050" b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0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Sous-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BA6B29B9-E525-75A1-D6E1-AED20832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1"/>
            <a:ext cx="9544050" cy="71469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fr-FR" sz="1800" b="1" dirty="0">
                <a:solidFill>
                  <a:schemeClr val="accent5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lvl="0" indent="-228600">
              <a:buFont typeface="Arial" panose="020B0604020202020204" pitchFamily="34" charset="0"/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89F16991-4604-4877-F2A4-C329A3BF0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0" y="1041926"/>
            <a:ext cx="11271250" cy="5371573"/>
          </a:xfrm>
          <a:prstGeom prst="rect">
            <a:avLst/>
          </a:prstGeom>
        </p:spPr>
        <p:txBody>
          <a:bodyPr lIns="0" tIns="360000" rIns="0" bIns="360000"/>
          <a:lstStyle>
            <a:lvl1pPr marL="0" indent="0">
              <a:buNone/>
              <a:defRPr lang="fr-FR" sz="1400" b="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  <a:lvl2pPr>
              <a:defRPr lang="fr-FR" sz="1200" b="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2pPr>
            <a:lvl3pPr>
              <a:defRPr lang="fr-FR" sz="1100" b="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3pPr>
            <a:lvl4pPr>
              <a:defRPr lang="fr-FR" sz="1050" b="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4pPr>
            <a:lvl5pPr>
              <a:defRPr lang="fr-FR" sz="1050" b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1438C5-3766-03E5-0CC9-AD00527F5D30}"/>
              </a:ext>
            </a:extLst>
          </p:cNvPr>
          <p:cNvSpPr/>
          <p:nvPr userDrawn="1"/>
        </p:nvSpPr>
        <p:spPr>
          <a:xfrm>
            <a:off x="0" y="724217"/>
            <a:ext cx="11721726" cy="313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200E66BE-9C65-FA10-93CE-10C897836D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00" y="719139"/>
            <a:ext cx="9544050" cy="3132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lang="fr-FR" sz="1000" b="0" smtClean="0">
                <a:solidFill>
                  <a:schemeClr val="accent5"/>
                </a:solidFill>
                <a:ea typeface="Open Sans" pitchFamily="2" charset="0"/>
                <a:cs typeface="Open Sans" pitchFamily="2" charset="0"/>
              </a:defRPr>
            </a:lvl1pPr>
            <a:lvl2pPr>
              <a:defRPr lang="fr-FR" sz="1800" smtClean="0"/>
            </a:lvl2pPr>
            <a:lvl3pPr>
              <a:defRPr lang="fr-FR" sz="1800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marL="0" lvl="0"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8407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0217E5-6B4E-A08D-65F3-3BE3B641B0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E1DC0B30-BD42-E64A-6726-65BBAF2AF185}"/>
              </a:ext>
            </a:extLst>
          </p:cNvPr>
          <p:cNvSpPr txBox="1">
            <a:spLocks/>
          </p:cNvSpPr>
          <p:nvPr userDrawn="1"/>
        </p:nvSpPr>
        <p:spPr>
          <a:xfrm>
            <a:off x="4734074" y="6310312"/>
            <a:ext cx="5826044" cy="4381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" b="0" dirty="0">
                <a:solidFill>
                  <a:schemeClr val="accent2"/>
                </a:solidFill>
                <a:latin typeface="Inter ExtraBold" panose="02000903000000020004" pitchFamily="50" charset="0"/>
                <a:ea typeface="Inter ExtraBold" panose="02000903000000020004" pitchFamily="50" charset="0"/>
                <a:cs typeface="Inter ExtraBold" panose="02000903000000020004" pitchFamily="50" charset="0"/>
              </a:rPr>
              <a:t>FRANCE       -      MAROC       -      LUXEMBOURG       -      CANADA      -      SUISSE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3EDD2D-3A64-B3E0-2E14-36CE69D858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2295" y="2525072"/>
            <a:ext cx="2209602" cy="1807856"/>
          </a:xfrm>
          <a:prstGeom prst="rect">
            <a:avLst/>
          </a:prstGeom>
        </p:spPr>
      </p:pic>
      <p:pic>
        <p:nvPicPr>
          <p:cNvPr id="7" name="Image 6" descr="Une image contenant noir et blanc, art, Graphique, conception&#10;&#10;Description générée automatiquement">
            <a:extLst>
              <a:ext uri="{FF2B5EF4-FFF2-40B4-BE49-F238E27FC236}">
                <a16:creationId xmlns:a16="http://schemas.microsoft.com/office/drawing/2014/main" id="{BD444F6A-C6A2-5E4E-5676-BE97E289AD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12"/>
            <a:ext cx="3102193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3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C897E5DC-77A6-627D-AF06-93EC6E8AA13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84032" y="444125"/>
            <a:ext cx="2207968" cy="6242423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4EE54BB-9478-CB33-DEDD-D4D2EEA346ED}"/>
              </a:ext>
            </a:extLst>
          </p:cNvPr>
          <p:cNvCxnSpPr/>
          <p:nvPr userDrawn="1"/>
        </p:nvCxnSpPr>
        <p:spPr>
          <a:xfrm>
            <a:off x="0" y="717550"/>
            <a:ext cx="11715750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7A2A09-1ED7-B008-3845-9FBCDF13ECF7}"/>
              </a:ext>
            </a:extLst>
          </p:cNvPr>
          <p:cNvCxnSpPr/>
          <p:nvPr userDrawn="1"/>
        </p:nvCxnSpPr>
        <p:spPr>
          <a:xfrm>
            <a:off x="0" y="6419850"/>
            <a:ext cx="11715750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phique 1">
            <a:extLst>
              <a:ext uri="{FF2B5EF4-FFF2-40B4-BE49-F238E27FC236}">
                <a16:creationId xmlns:a16="http://schemas.microsoft.com/office/drawing/2014/main" id="{200B6A51-E65F-5103-1A9F-015D2C5C86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0233212" y="197699"/>
            <a:ext cx="1482538" cy="361594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79B0B75A-60AB-1839-BB91-015513236A42}"/>
              </a:ext>
            </a:extLst>
          </p:cNvPr>
          <p:cNvSpPr txBox="1">
            <a:spLocks/>
          </p:cNvSpPr>
          <p:nvPr userDrawn="1"/>
        </p:nvSpPr>
        <p:spPr>
          <a:xfrm>
            <a:off x="444500" y="6419850"/>
            <a:ext cx="8883650" cy="4381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www.</a:t>
            </a:r>
            <a:r>
              <a:rPr lang="fr-FR" b="1" dirty="0">
                <a:latin typeface="Inter ExtraBold" panose="02000903000000020004" pitchFamily="50" charset="0"/>
                <a:ea typeface="Inter ExtraBold" panose="02000903000000020004" pitchFamily="50" charset="0"/>
                <a:cs typeface="Inter ExtraBold" panose="02000903000000020004" pitchFamily="50" charset="0"/>
              </a:rPr>
              <a:t>catamania</a:t>
            </a:r>
            <a:r>
              <a:rPr lang="fr-FR" dirty="0"/>
              <a:t>.com</a:t>
            </a:r>
            <a:endParaRPr lang="fr-FR" b="1" dirty="0"/>
          </a:p>
        </p:txBody>
      </p:sp>
      <p:sp>
        <p:nvSpPr>
          <p:cNvPr id="10" name="Titre 11">
            <a:extLst>
              <a:ext uri="{FF2B5EF4-FFF2-40B4-BE49-F238E27FC236}">
                <a16:creationId xmlns:a16="http://schemas.microsoft.com/office/drawing/2014/main" id="{07F7772D-EBB2-F6BE-0394-1BAD208AC85A}"/>
              </a:ext>
            </a:extLst>
          </p:cNvPr>
          <p:cNvSpPr txBox="1">
            <a:spLocks/>
          </p:cNvSpPr>
          <p:nvPr userDrawn="1"/>
        </p:nvSpPr>
        <p:spPr>
          <a:xfrm>
            <a:off x="8771352" y="6426197"/>
            <a:ext cx="2944398" cy="431803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1800" b="1" kern="1200" dirty="0">
                <a:solidFill>
                  <a:schemeClr val="accent5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indent="-228600" algn="r">
              <a:buFont typeface="Arial" panose="020B0604020202020204" pitchFamily="34" charset="0"/>
              <a:buNone/>
            </a:pPr>
            <a:r>
              <a:rPr lang="fr-FR" sz="800" b="0" dirty="0">
                <a:latin typeface="+mn-lt"/>
              </a:rPr>
              <a:t>Page </a:t>
            </a:r>
            <a:fld id="{663DCADE-401D-491F-9605-C39368FACC44}" type="slidenum">
              <a:rPr lang="fr-FR" sz="800" b="0" smtClean="0">
                <a:latin typeface="Inter ExtraBold" panose="02000903000000020004" pitchFamily="50" charset="0"/>
                <a:ea typeface="Inter ExtraBold" panose="02000903000000020004" pitchFamily="50" charset="0"/>
                <a:cs typeface="Inter ExtraBold" panose="02000903000000020004" pitchFamily="50" charset="0"/>
              </a:rPr>
              <a:pPr indent="-228600" algn="r">
                <a:buFont typeface="Arial" panose="020B0604020202020204" pitchFamily="34" charset="0"/>
                <a:buNone/>
              </a:pPr>
              <a:t>‹N°›</a:t>
            </a:fld>
            <a:endParaRPr lang="fr-FR" sz="800" b="0" dirty="0">
              <a:latin typeface="Inter ExtraBold" panose="02000903000000020004" pitchFamily="50" charset="0"/>
              <a:ea typeface="Inter ExtraBold" panose="02000903000000020004" pitchFamily="50" charset="0"/>
              <a:cs typeface="Inter ExtraBold" panose="020009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06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0" r:id="rId4"/>
    <p:sldLayoutId id="2147483655" r:id="rId5"/>
    <p:sldLayoutId id="2147483656" r:id="rId6"/>
    <p:sldLayoutId id="214748365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xusconnect.io/articles/spdx-cyclonedx-or-swid-navigating-the-sbom-standard-landscape" TargetMode="External"/><Relationship Id="rId2" Type="http://schemas.openxmlformats.org/officeDocument/2006/relationships/hyperlink" Target="https://scvs.owasp.org/bom-maturity-model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hyperlink" Target="https://worklifenotes.com/2025/01/21/why-we-chose-cyclonedx-over-spdx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igital-strategy.ec.europa.eu/en/policies/cyber-resilience-act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sbom-demo/dependency-track-export/-/raw/main/webgoat-export.xlsx?ref_type=heads" TargetMode="External"/><Relationship Id="rId2" Type="http://schemas.openxmlformats.org/officeDocument/2006/relationships/hyperlink" Target="https://gitlab.com/sbom-demo/webgoat/-/blob/main/.gitlab-ci.yml?ref_type=heads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sbom-demo/spring-hello" TargetMode="External"/><Relationship Id="rId2" Type="http://schemas.openxmlformats.org/officeDocument/2006/relationships/hyperlink" Target="https://github.com/CycloneDX/cdxgen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hyperlink" Target="https://gitlab.com/sbom-demo/dependency-track-export/-/raw/main/spring_hello-export.xlsx?ref_type=head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lifenotes.com/2025/01/14/why-a-single-sbom-is-never-enough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38.68.93.168:8080/dashbo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lab.com/sbom-demo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38.68.93.168:8080/api/openapi.json" TargetMode="External"/><Relationship Id="rId2" Type="http://schemas.openxmlformats.org/officeDocument/2006/relationships/hyperlink" Target="https://docs.dependencytrack.org/integrations/rest-api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lab.com/sbom-demo/dependency-track-expo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onedx.org/capabilities/obom/" TargetMode="External"/><Relationship Id="rId2" Type="http://schemas.openxmlformats.org/officeDocument/2006/relationships/hyperlink" Target="https://fossa.com/blog/sbom-examples-explained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yclonedx.org/capabilities/cbom/" TargetMode="External"/><Relationship Id="rId5" Type="http://schemas.openxmlformats.org/officeDocument/2006/relationships/hyperlink" Target="https://cyclonedx.org/tool-center/" TargetMode="External"/><Relationship Id="rId4" Type="http://schemas.openxmlformats.org/officeDocument/2006/relationships/hyperlink" Target="https://cyclonedx.org/specification/overview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yclonedx.github.io/cdxgen/#/" TargetMode="External"/><Relationship Id="rId3" Type="http://schemas.openxmlformats.org/officeDocument/2006/relationships/hyperlink" Target="https://github.com/dlucasd/vol-au-dessus-d-un-nid-de-vulnerabilites" TargetMode="External"/><Relationship Id="rId7" Type="http://schemas.openxmlformats.org/officeDocument/2006/relationships/hyperlink" Target="https://cyclonedx.org/" TargetMode="External"/><Relationship Id="rId2" Type="http://schemas.openxmlformats.org/officeDocument/2006/relationships/hyperlink" Target="https://www.devoxx.fr/agenda-2025/talk/vol-au-dessus-d-un-nid-de-vulnerabilite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exusconnect.io/articles/spdx-cyclonedx-or-swid-navigating-the-sbom-standard-landscape" TargetMode="External"/><Relationship Id="rId11" Type="http://schemas.openxmlformats.org/officeDocument/2006/relationships/hyperlink" Target="https://dependencytrack.org/" TargetMode="External"/><Relationship Id="rId5" Type="http://schemas.openxmlformats.org/officeDocument/2006/relationships/hyperlink" Target="https://worklifenotes.com/2025/01/21/why-we-chose-cyclonedx-over-spdx/" TargetMode="External"/><Relationship Id="rId10" Type="http://schemas.openxmlformats.org/officeDocument/2006/relationships/hyperlink" Target="https://owasp.org/www-project-dependency-track/" TargetMode="External"/><Relationship Id="rId4" Type="http://schemas.openxmlformats.org/officeDocument/2006/relationships/hyperlink" Target="https://worklifenotes.com/2025/01/14/why-a-single-sbom-is-never-enough/" TargetMode="External"/><Relationship Id="rId9" Type="http://schemas.openxmlformats.org/officeDocument/2006/relationships/hyperlink" Target="https://github.com/CycloneDX/cyclonedx-cl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-strategy.ec.europa.eu/en/policies/cyber-resilience-ac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cert.ssi.gouv.fr/avis/CERTFR-2025-AVI-0200/" TargetMode="External"/><Relationship Id="rId4" Type="http://schemas.openxmlformats.org/officeDocument/2006/relationships/hyperlink" Target="https://worklifenotes.com/2025/01/14/why-a-single-sbom-is-never-enough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4">
            <a:extLst>
              <a:ext uri="{FF2B5EF4-FFF2-40B4-BE49-F238E27FC236}">
                <a16:creationId xmlns:a16="http://schemas.microsoft.com/office/drawing/2014/main" id="{F2AE80B1-51B8-42AD-7DB4-9D57722F5B70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967643" y="3210214"/>
            <a:ext cx="312436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fr-FR" sz="1600" dirty="0" smtClean="0">
                <a:solidFill>
                  <a:schemeClr val="bg1"/>
                </a:solidFill>
                <a:latin typeface="Inter "/>
              </a:defRPr>
            </a:lvl1pPr>
            <a:lvl2pPr>
              <a:defRPr lang="fr-FR" sz="1800" dirty="0" smtClean="0"/>
            </a:lvl2pPr>
            <a:lvl3pPr>
              <a:defRPr lang="fr-FR" sz="1800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marL="0" lvl="0"/>
            <a:r>
              <a:rPr lang="fr-FR" b="1" dirty="0">
                <a:latin typeface="+mj-lt"/>
              </a:rPr>
              <a:t>Meetup </a:t>
            </a:r>
            <a:r>
              <a:rPr lang="fr-FR" b="1" dirty="0" err="1">
                <a:latin typeface="+mj-lt"/>
              </a:rPr>
              <a:t>AppSec</a:t>
            </a:r>
            <a:r>
              <a:rPr lang="fr-FR" b="1" dirty="0">
                <a:latin typeface="+mj-lt"/>
              </a:rPr>
              <a:t> SBOM</a:t>
            </a:r>
          </a:p>
        </p:txBody>
      </p:sp>
      <p:sp>
        <p:nvSpPr>
          <p:cNvPr id="3" name="Espace réservé du texte 4">
            <a:extLst>
              <a:ext uri="{FF2B5EF4-FFF2-40B4-BE49-F238E27FC236}">
                <a16:creationId xmlns:a16="http://schemas.microsoft.com/office/drawing/2014/main" id="{60E9FF82-1609-36E6-E2FC-8E0C1A82C723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967643" y="4152702"/>
            <a:ext cx="3124368" cy="1689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lang="fr-FR" sz="1100" b="1" dirty="0">
                <a:solidFill>
                  <a:srgbClr val="1FB0DE"/>
                </a:solidFill>
                <a:latin typeface="Inter 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Juin 2025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64539A2-96C6-872E-3EC8-16E6033B4BF2}"/>
              </a:ext>
            </a:extLst>
          </p:cNvPr>
          <p:cNvCxnSpPr>
            <a:cxnSpLocks/>
          </p:cNvCxnSpPr>
          <p:nvPr/>
        </p:nvCxnSpPr>
        <p:spPr>
          <a:xfrm>
            <a:off x="6735854" y="4918973"/>
            <a:ext cx="35433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5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53244-8E3A-640F-A700-38639695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5CAA68ED-45C3-2BD8-F848-F645FFC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D13618BF-522A-C71F-EBA5-A7CC00FF41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0" y="1041927"/>
            <a:ext cx="11271250" cy="1993165"/>
          </a:xfrm>
        </p:spPr>
        <p:txBody>
          <a:bodyPr/>
          <a:lstStyle/>
          <a:p>
            <a:r>
              <a:rPr lang="fr-FR" dirty="0"/>
              <a:t>Formats</a:t>
            </a:r>
          </a:p>
          <a:p>
            <a:pPr marL="457200" lvl="1" indent="0">
              <a:buNone/>
            </a:pPr>
            <a:r>
              <a:rPr lang="fr-FR" sz="1400" dirty="0"/>
              <a:t>Linux SPDX vs OWASP </a:t>
            </a:r>
            <a:r>
              <a:rPr lang="fr-FR" sz="1400" dirty="0" err="1"/>
              <a:t>CycloneDX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2"/>
              </a:rPr>
              <a:t>https://scvs.owasp.org/bom-maturity-model/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3"/>
              </a:rPr>
              <a:t>https://nexusconnect.io/articles/spdx-cyclonedx-or-swid-navigating-the-sbom-standard-landscape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4"/>
              </a:rPr>
              <a:t>https://worklifenotes.com/2025/01/21/why-we-chose-cyclonedx-over-spdx/</a:t>
            </a:r>
            <a:endParaRPr lang="fr-FR" sz="1400" dirty="0"/>
          </a:p>
          <a:p>
            <a:r>
              <a:rPr lang="fr-FR" dirty="0"/>
              <a:t>Génération de </a:t>
            </a:r>
            <a:r>
              <a:rPr lang="fr-FR" dirty="0" err="1"/>
              <a:t>SBOMs</a:t>
            </a:r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2C36EB2-CB3E-210C-2AF9-579787C14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77A6392-7EC4-F7AD-8928-A3B529100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308" y="3087331"/>
            <a:ext cx="7887383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0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53244-8E3A-640F-A700-38639695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5CAA68ED-45C3-2BD8-F848-F645FFC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D13618BF-522A-C71F-EBA5-A7CC00FF41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Historisation des SBOM dans registre de binaires (</a:t>
            </a:r>
            <a:r>
              <a:rPr lang="en-US" sz="1400" dirty="0">
                <a:hlinkClick r:id="rId2"/>
              </a:rPr>
              <a:t>European CRA</a:t>
            </a:r>
            <a:r>
              <a:rPr lang="fr-FR" dirty="0"/>
              <a:t>)</a:t>
            </a:r>
          </a:p>
          <a:p>
            <a:r>
              <a:rPr lang="fr-FR" dirty="0"/>
              <a:t>Agrégation et analyse des </a:t>
            </a:r>
            <a:r>
              <a:rPr lang="fr-FR" dirty="0" err="1"/>
              <a:t>SBOMs</a:t>
            </a:r>
            <a:endParaRPr lang="fr-FR" dirty="0"/>
          </a:p>
          <a:p>
            <a:pPr marL="457200" lvl="1" indent="0">
              <a:buNone/>
            </a:pPr>
            <a:r>
              <a:rPr lang="fr-FR" sz="1400" dirty="0"/>
              <a:t>OWASP </a:t>
            </a:r>
            <a:r>
              <a:rPr lang="fr-FR" sz="1400" dirty="0" err="1"/>
              <a:t>Dependency</a:t>
            </a:r>
            <a:r>
              <a:rPr lang="fr-FR" sz="1400" dirty="0"/>
              <a:t>-Track</a:t>
            </a:r>
          </a:p>
          <a:p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2C36EB2-CB3E-210C-2AF9-579787C14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C53AAAC-0E55-F945-0BD4-E9077AD3A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06" y="2463141"/>
            <a:ext cx="8055038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1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2DDDEAC-2EDC-11AE-E708-7DE105C4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Plusieurs SBOM pour chaque repo git ?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4E571FA-9C9E-E26D-B077-6568897CCE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0"/>
            <a:ext cx="3941358" cy="6858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130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53244-8E3A-640F-A700-38639695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5CAA68ED-45C3-2BD8-F848-F645FFC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D13618BF-522A-C71F-EBA5-A7CC00FF41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0" y="1041927"/>
            <a:ext cx="11271250" cy="1347312"/>
          </a:xfrm>
        </p:spPr>
        <p:txBody>
          <a:bodyPr/>
          <a:lstStyle/>
          <a:p>
            <a:r>
              <a:rPr lang="fr-FR" dirty="0"/>
              <a:t>Génération à partir du code source, génération à partir d'une image de conteneur</a:t>
            </a:r>
          </a:p>
          <a:p>
            <a:r>
              <a:rPr lang="fr-FR" dirty="0">
                <a:hlinkClick r:id="rId2"/>
              </a:rPr>
              <a:t>https://gitlab.com/sbom-demo/webgoat/-/blob/main/.gitlab-ci.yml?ref_type=heads</a:t>
            </a:r>
            <a:endParaRPr lang="fr-FR" dirty="0"/>
          </a:p>
          <a:p>
            <a:r>
              <a:rPr lang="fr-FR" dirty="0">
                <a:hlinkClick r:id="rId3"/>
              </a:rPr>
              <a:t>https://gitlab.com/sbom-demo/dependency-track-export/-/raw/main/webgoat-export.xlsx?ref_type=heads</a:t>
            </a:r>
            <a:endParaRPr lang="fr-FR" dirty="0"/>
          </a:p>
          <a:p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2C36EB2-CB3E-210C-2AF9-579787C14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79B7AA8-DB4B-9A48-7400-7CD8D4E34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043" y="2554491"/>
            <a:ext cx="7033870" cy="12574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70C4888-FDB2-745F-A3EB-7F0824608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043" y="3924395"/>
            <a:ext cx="7049111" cy="93734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D707A0B-F274-0122-E39E-476B7491B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043" y="4954561"/>
            <a:ext cx="7064352" cy="739204"/>
          </a:xfrm>
          <a:prstGeom prst="rect">
            <a:avLst/>
          </a:prstGeom>
        </p:spPr>
      </p:pic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ADA8D8B1-35C8-3F48-10AA-7353267BA7CE}"/>
              </a:ext>
            </a:extLst>
          </p:cNvPr>
          <p:cNvSpPr/>
          <p:nvPr/>
        </p:nvSpPr>
        <p:spPr>
          <a:xfrm>
            <a:off x="8355830" y="3060086"/>
            <a:ext cx="253904" cy="7822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F9DC28AD-2E8B-6D13-4DE1-692815656F7A}"/>
              </a:ext>
            </a:extLst>
          </p:cNvPr>
          <p:cNvSpPr/>
          <p:nvPr/>
        </p:nvSpPr>
        <p:spPr>
          <a:xfrm>
            <a:off x="8355830" y="4033564"/>
            <a:ext cx="253904" cy="83800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4A8FD501-3B61-B316-4C00-17C9BD15C059}"/>
              </a:ext>
            </a:extLst>
          </p:cNvPr>
          <p:cNvSpPr/>
          <p:nvPr/>
        </p:nvSpPr>
        <p:spPr>
          <a:xfrm>
            <a:off x="8355830" y="5129457"/>
            <a:ext cx="253904" cy="52628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55CE1D-ABF2-1B56-44AC-883B0288D06C}"/>
              </a:ext>
            </a:extLst>
          </p:cNvPr>
          <p:cNvSpPr txBox="1"/>
          <p:nvPr/>
        </p:nvSpPr>
        <p:spPr>
          <a:xfrm>
            <a:off x="8693651" y="3275111"/>
            <a:ext cx="24482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«  application BOM »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64BA49-DC5B-2581-090E-59436EA1D0F0}"/>
              </a:ext>
            </a:extLst>
          </p:cNvPr>
          <p:cNvSpPr txBox="1"/>
          <p:nvPr/>
        </p:nvSpPr>
        <p:spPr>
          <a:xfrm>
            <a:off x="8693651" y="5238712"/>
            <a:ext cx="24482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«  container BOM »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CEB283-D9AF-10E2-BA33-5E5F8DCE6A6E}"/>
              </a:ext>
            </a:extLst>
          </p:cNvPr>
          <p:cNvSpPr txBox="1"/>
          <p:nvPr/>
        </p:nvSpPr>
        <p:spPr>
          <a:xfrm>
            <a:off x="8678410" y="4083233"/>
            <a:ext cx="24482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« application BOM »</a:t>
            </a:r>
          </a:p>
          <a:p>
            <a:r>
              <a:rPr lang="fr-FR" sz="1400" dirty="0"/>
              <a:t>ET (!)</a:t>
            </a:r>
          </a:p>
          <a:p>
            <a:r>
              <a:rPr lang="fr-FR" sz="1400" dirty="0"/>
              <a:t>«  container BOM »</a:t>
            </a:r>
          </a:p>
        </p:txBody>
      </p:sp>
      <p:sp>
        <p:nvSpPr>
          <p:cNvPr id="13" name="Espace réservé du texte 22">
            <a:extLst>
              <a:ext uri="{FF2B5EF4-FFF2-40B4-BE49-F238E27FC236}">
                <a16:creationId xmlns:a16="http://schemas.microsoft.com/office/drawing/2014/main" id="{7D1EDF0C-7F6F-9EC6-3130-42BC7B9F280D}"/>
              </a:ext>
            </a:extLst>
          </p:cNvPr>
          <p:cNvSpPr txBox="1">
            <a:spLocks/>
          </p:cNvSpPr>
          <p:nvPr/>
        </p:nvSpPr>
        <p:spPr>
          <a:xfrm>
            <a:off x="444500" y="5833458"/>
            <a:ext cx="11271250" cy="482080"/>
          </a:xfrm>
          <a:prstGeom prst="rect">
            <a:avLst/>
          </a:prstGeom>
        </p:spPr>
        <p:txBody>
          <a:bodyPr lIns="0" tIns="360000" rIns="0" bIns="36000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b="0" kern="120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200" b="0" kern="120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100" b="0" kern="120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050" b="0" kern="120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050" b="0" kern="120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ym typeface="Wingdings" panose="05000000000000000000" pitchFamily="2" charset="2"/>
              </a:rPr>
              <a:t> Préconisation : merge de SBOM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08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53244-8E3A-640F-A700-38639695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5CAA68ED-45C3-2BD8-F848-F645FFC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D13618BF-522A-C71F-EBA5-A7CC00FF41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0" y="1041926"/>
            <a:ext cx="11271250" cy="2881145"/>
          </a:xfrm>
        </p:spPr>
        <p:txBody>
          <a:bodyPr/>
          <a:lstStyle/>
          <a:p>
            <a:r>
              <a:rPr lang="fr-FR" dirty="0"/>
              <a:t>Dépendances de développement et dépendances embarquées dans le livrable de production</a:t>
            </a:r>
          </a:p>
          <a:p>
            <a:pPr marL="457200" lvl="1" indent="0">
              <a:buNone/>
            </a:pPr>
            <a:r>
              <a:rPr lang="fr-FR" sz="1400" dirty="0"/>
              <a:t>« </a:t>
            </a:r>
            <a:r>
              <a:rPr lang="en-US" sz="1400" dirty="0"/>
              <a:t>With the argument --required-only, you can limit the SBOM only to include packages with the scope "required", commonly called production or non-dev dependencies. </a:t>
            </a:r>
            <a:r>
              <a:rPr lang="fr-FR" sz="1400" dirty="0"/>
              <a:t>»</a:t>
            </a:r>
          </a:p>
          <a:p>
            <a:pPr marL="457200" lvl="1" indent="0">
              <a:buNone/>
            </a:pPr>
            <a:r>
              <a:rPr lang="fr-FR" sz="1400" dirty="0">
                <a:hlinkClick r:id="rId2"/>
              </a:rPr>
              <a:t>https://github.com/CycloneDX/cdxgen</a:t>
            </a:r>
            <a:endParaRPr lang="fr-FR" sz="1400" dirty="0"/>
          </a:p>
          <a:p>
            <a:endParaRPr lang="fr-FR" dirty="0"/>
          </a:p>
          <a:p>
            <a:r>
              <a:rPr lang="fr-FR" dirty="0">
                <a:hlinkClick r:id="rId3"/>
              </a:rPr>
              <a:t>https://gitlab.com/sbom-demo/spring-hello</a:t>
            </a:r>
            <a:endParaRPr lang="fr-FR" dirty="0"/>
          </a:p>
          <a:p>
            <a:r>
              <a:rPr lang="fr-FR" dirty="0">
                <a:hlinkClick r:id="rId4"/>
              </a:rPr>
              <a:t>https://gitlab.com/sbom-demo/dependency-track-export/-/raw/main/spring_hello-export.xlsx?ref_type=heads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2C36EB2-CB3E-210C-2AF9-579787C14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6B455CE-242F-E98E-BD2D-5337E41B2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019" y="3891279"/>
            <a:ext cx="5281118" cy="12726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79769D7-A4FD-A8C3-6B14-8EEF57D81B87}"/>
              </a:ext>
            </a:extLst>
          </p:cNvPr>
          <p:cNvSpPr txBox="1"/>
          <p:nvPr/>
        </p:nvSpPr>
        <p:spPr>
          <a:xfrm>
            <a:off x="7049729" y="4517943"/>
            <a:ext cx="24482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100% </a:t>
            </a:r>
            <a:r>
              <a:rPr lang="fr-FR" sz="1400" dirty="0" err="1"/>
              <a:t>present</a:t>
            </a:r>
            <a:endParaRPr lang="fr-FR" sz="1400" dirty="0"/>
          </a:p>
        </p:txBody>
      </p:sp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74A9CDBD-0446-BC94-53BF-3CFA976083EF}"/>
              </a:ext>
            </a:extLst>
          </p:cNvPr>
          <p:cNvSpPr/>
          <p:nvPr/>
        </p:nvSpPr>
        <p:spPr>
          <a:xfrm>
            <a:off x="6753344" y="4179736"/>
            <a:ext cx="296385" cy="9841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Espace réservé du texte 22">
            <a:extLst>
              <a:ext uri="{FF2B5EF4-FFF2-40B4-BE49-F238E27FC236}">
                <a16:creationId xmlns:a16="http://schemas.microsoft.com/office/drawing/2014/main" id="{ED8A2D43-D908-3BD9-C35E-656A702583E0}"/>
              </a:ext>
            </a:extLst>
          </p:cNvPr>
          <p:cNvSpPr txBox="1">
            <a:spLocks/>
          </p:cNvSpPr>
          <p:nvPr/>
        </p:nvSpPr>
        <p:spPr>
          <a:xfrm>
            <a:off x="444500" y="5715474"/>
            <a:ext cx="11271250" cy="482080"/>
          </a:xfrm>
          <a:prstGeom prst="rect">
            <a:avLst/>
          </a:prstGeom>
        </p:spPr>
        <p:txBody>
          <a:bodyPr lIns="0" tIns="360000" rIns="0" bIns="360000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b="0" kern="120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200" b="0" kern="120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100" b="0" kern="120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050" b="0" kern="1200" smtClean="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050" b="0" kern="1200">
                <a:solidFill>
                  <a:schemeClr val="tx2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ym typeface="Wingdings" panose="05000000000000000000" pitchFamily="2" charset="2"/>
              </a:rPr>
              <a:t> Préconisation : distinguer les deux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01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53244-8E3A-640F-A700-38639695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5CAA68ED-45C3-2BD8-F848-F645FFC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D13618BF-522A-C71F-EBA5-A7CC00FF41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0" y="1041927"/>
            <a:ext cx="11271250" cy="1785250"/>
          </a:xfrm>
        </p:spPr>
        <p:txBody>
          <a:bodyPr/>
          <a:lstStyle/>
          <a:p>
            <a:r>
              <a:rPr lang="en-US" dirty="0"/>
              <a:t>“Another observation I made in practice – when using common tools, you are frequently not getting the same result when generating an SBOM from the source code vs generating it from a container image built on top of the source code.</a:t>
            </a:r>
          </a:p>
          <a:p>
            <a:r>
              <a:rPr lang="en-US" dirty="0"/>
              <a:t>So a practical choice would be to build a bill of materials from the source code and another one from container. It is further possible to split the source code SBOM into several parts – for example, one including test dependencies and the one without those. “</a:t>
            </a:r>
          </a:p>
          <a:p>
            <a:r>
              <a:rPr lang="fr-FR" dirty="0">
                <a:hlinkClick r:id="rId2"/>
              </a:rPr>
              <a:t>https://worklifenotes.com/2025/01/14/why-a-single-sbom-is-never-enough/</a:t>
            </a:r>
            <a:endParaRPr lang="en-US" dirty="0"/>
          </a:p>
          <a:p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2C36EB2-CB3E-210C-2AF9-579787C14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1921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2DDDEAC-2EDC-11AE-E708-7DE105C4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POC / démo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4E571FA-9C9E-E26D-B077-6568897CCE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0"/>
            <a:ext cx="3941358" cy="6858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97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53244-8E3A-640F-A700-38639695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5CAA68ED-45C3-2BD8-F848-F645FFC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D13618BF-522A-C71F-EBA5-A7CC00FF41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Critères pour le choix des technos</a:t>
            </a:r>
          </a:p>
          <a:p>
            <a:pPr marL="457200" lvl="1" indent="0">
              <a:buNone/>
            </a:pPr>
            <a:r>
              <a:rPr lang="fr-FR" sz="1400" dirty="0" err="1"/>
              <a:t>Toolchain</a:t>
            </a:r>
            <a:r>
              <a:rPr lang="fr-FR" sz="1400" dirty="0"/>
              <a:t> mission BNP PF</a:t>
            </a:r>
          </a:p>
          <a:p>
            <a:pPr marL="914400" lvl="2" indent="0">
              <a:buNone/>
            </a:pPr>
            <a:r>
              <a:rPr lang="fr-FR" sz="1400" dirty="0" err="1"/>
              <a:t>GitLab</a:t>
            </a:r>
            <a:r>
              <a:rPr lang="fr-FR" sz="1400" dirty="0"/>
              <a:t>, </a:t>
            </a:r>
            <a:r>
              <a:rPr lang="fr-FR" sz="1400" dirty="0" err="1"/>
              <a:t>gitlab</a:t>
            </a:r>
            <a:r>
              <a:rPr lang="fr-FR" sz="1400" dirty="0"/>
              <a:t>-ci (mais facilement transposable sur Jenkins)</a:t>
            </a:r>
          </a:p>
          <a:p>
            <a:pPr marL="457200" lvl="1" indent="0">
              <a:buNone/>
            </a:pPr>
            <a:r>
              <a:rPr lang="fr-FR" sz="1400" dirty="0"/>
              <a:t>Conteneurisation Docker</a:t>
            </a:r>
          </a:p>
          <a:p>
            <a:pPr marL="457200" lvl="1" indent="0">
              <a:buNone/>
            </a:pPr>
            <a:r>
              <a:rPr lang="fr-FR" sz="1400" dirty="0"/>
              <a:t>OWASP </a:t>
            </a:r>
            <a:r>
              <a:rPr lang="fr-FR" sz="1400" dirty="0" err="1"/>
              <a:t>CycloneDX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OWASP </a:t>
            </a:r>
            <a:r>
              <a:rPr lang="fr-FR" sz="1400" dirty="0" err="1"/>
              <a:t>cdxgen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OWASP </a:t>
            </a:r>
            <a:r>
              <a:rPr lang="fr-FR" sz="1400" dirty="0" err="1"/>
              <a:t>Dependency</a:t>
            </a:r>
            <a:r>
              <a:rPr lang="fr-FR" sz="1400" dirty="0"/>
              <a:t>-Track</a:t>
            </a:r>
          </a:p>
          <a:p>
            <a:r>
              <a:rPr lang="fr-FR" dirty="0"/>
              <a:t>Périmètre du POC</a:t>
            </a:r>
          </a:p>
          <a:p>
            <a:pPr marL="457200" lvl="1" indent="0">
              <a:buNone/>
            </a:pPr>
            <a:r>
              <a:rPr lang="fr-FR" sz="1400" dirty="0"/>
              <a:t>Génération de </a:t>
            </a:r>
            <a:r>
              <a:rPr lang="fr-FR" sz="1400" dirty="0" err="1"/>
              <a:t>SBOMs</a:t>
            </a:r>
            <a:r>
              <a:rPr lang="fr-FR" sz="1400" dirty="0"/>
              <a:t> depuis </a:t>
            </a:r>
            <a:r>
              <a:rPr lang="fr-FR" sz="1400" dirty="0" err="1"/>
              <a:t>gitlab</a:t>
            </a:r>
            <a:r>
              <a:rPr lang="fr-FR" sz="1400" dirty="0"/>
              <a:t>-ci</a:t>
            </a:r>
          </a:p>
          <a:p>
            <a:pPr marL="914400" lvl="2" indent="0">
              <a:buNone/>
            </a:pPr>
            <a:r>
              <a:rPr lang="fr-FR" sz="1400" dirty="0"/>
              <a:t>Comparaison source code/image/merge des deux</a:t>
            </a:r>
          </a:p>
          <a:p>
            <a:pPr marL="914400" lvl="2" indent="0">
              <a:buNone/>
            </a:pPr>
            <a:r>
              <a:rPr lang="fr-FR" sz="1400" dirty="0"/>
              <a:t>Distinction dev/prod </a:t>
            </a:r>
            <a:r>
              <a:rPr lang="fr-FR" sz="1400" dirty="0" err="1"/>
              <a:t>dependencies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Collecte dans </a:t>
            </a:r>
            <a:r>
              <a:rPr lang="fr-FR" sz="1400" dirty="0" err="1"/>
              <a:t>Dependency</a:t>
            </a:r>
            <a:r>
              <a:rPr lang="fr-FR" sz="1400" dirty="0"/>
              <a:t>-Track</a:t>
            </a:r>
          </a:p>
          <a:p>
            <a:pPr marL="457200" lvl="1" indent="0">
              <a:buNone/>
            </a:pPr>
            <a:r>
              <a:rPr lang="fr-FR" sz="1400" dirty="0"/>
              <a:t>Utilisation de l'API </a:t>
            </a:r>
            <a:r>
              <a:rPr lang="fr-FR" sz="1400" dirty="0" err="1"/>
              <a:t>Dependency</a:t>
            </a:r>
            <a:r>
              <a:rPr lang="fr-FR" sz="1400" dirty="0"/>
              <a:t>-Track</a:t>
            </a:r>
          </a:p>
          <a:p>
            <a:pPr marL="914400" lvl="2" indent="0">
              <a:buNone/>
            </a:pPr>
            <a:r>
              <a:rPr lang="fr-FR" sz="1400" dirty="0"/>
              <a:t>Export de "</a:t>
            </a:r>
            <a:r>
              <a:rPr lang="fr-FR" sz="1400" dirty="0" err="1"/>
              <a:t>findings</a:t>
            </a:r>
            <a:r>
              <a:rPr lang="fr-FR" sz="1400" dirty="0"/>
              <a:t>"</a:t>
            </a:r>
          </a:p>
          <a:p>
            <a:pPr marL="914400" lvl="2" indent="0">
              <a:buNone/>
            </a:pPr>
            <a:r>
              <a:rPr lang="fr-FR" sz="1400" dirty="0"/>
              <a:t>Export de composants</a:t>
            </a:r>
          </a:p>
          <a:p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2C36EB2-CB3E-210C-2AF9-579787C14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367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53244-8E3A-640F-A700-38639695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5CAA68ED-45C3-2BD8-F848-F645FFC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754859-1FC8-B10A-71D9-2FA8F6E3BAAC}"/>
              </a:ext>
            </a:extLst>
          </p:cNvPr>
          <p:cNvSpPr txBox="1"/>
          <p:nvPr/>
        </p:nvSpPr>
        <p:spPr>
          <a:xfrm>
            <a:off x="2216516" y="2436982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GitLab.com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F20699-9B6E-906E-61E5-37EC21B317C7}"/>
              </a:ext>
            </a:extLst>
          </p:cNvPr>
          <p:cNvSpPr txBox="1"/>
          <p:nvPr/>
        </p:nvSpPr>
        <p:spPr>
          <a:xfrm>
            <a:off x="1589084" y="5175755"/>
            <a:ext cx="24080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ghcr.io/</a:t>
            </a:r>
            <a:r>
              <a:rPr lang="fr-FR" sz="1400" dirty="0" err="1"/>
              <a:t>cyclonedx</a:t>
            </a:r>
            <a:r>
              <a:rPr lang="fr-FR" sz="1400" dirty="0"/>
              <a:t>/</a:t>
            </a:r>
            <a:r>
              <a:rPr lang="fr-FR" sz="1400" dirty="0" err="1"/>
              <a:t>cdxgen</a:t>
            </a:r>
            <a:endParaRPr lang="fr-FR" sz="1400" dirty="0"/>
          </a:p>
          <a:p>
            <a:r>
              <a:rPr lang="fr-FR" sz="1400" dirty="0" err="1"/>
              <a:t>cyclonedx</a:t>
            </a:r>
            <a:r>
              <a:rPr lang="fr-FR" sz="1400" dirty="0"/>
              <a:t>/</a:t>
            </a:r>
            <a:r>
              <a:rPr lang="fr-FR" sz="1400" dirty="0" err="1"/>
              <a:t>cyclonedx</a:t>
            </a:r>
            <a:r>
              <a:rPr lang="fr-FR" sz="1400" dirty="0"/>
              <a:t>-cli</a:t>
            </a:r>
          </a:p>
          <a:p>
            <a:r>
              <a:rPr lang="fr-FR" sz="1400" dirty="0"/>
              <a:t>docker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E73714-B347-D350-F9AE-474D73B523F0}"/>
              </a:ext>
            </a:extLst>
          </p:cNvPr>
          <p:cNvSpPr txBox="1"/>
          <p:nvPr/>
        </p:nvSpPr>
        <p:spPr>
          <a:xfrm>
            <a:off x="5257404" y="4293600"/>
            <a:ext cx="183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Dependency</a:t>
            </a:r>
            <a:r>
              <a:rPr lang="fr-FR" sz="1400" dirty="0"/>
              <a:t>-Track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79D68C-FADE-F80A-97D8-D35CEFF31D03}"/>
              </a:ext>
            </a:extLst>
          </p:cNvPr>
          <p:cNvSpPr txBox="1"/>
          <p:nvPr/>
        </p:nvSpPr>
        <p:spPr>
          <a:xfrm>
            <a:off x="2122800" y="429360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GitLab</a:t>
            </a:r>
            <a:r>
              <a:rPr lang="fr-FR" sz="1400" dirty="0"/>
              <a:t> </a:t>
            </a:r>
            <a:r>
              <a:rPr lang="fr-FR" sz="1400" dirty="0" err="1"/>
              <a:t>runner</a:t>
            </a:r>
            <a:endParaRPr lang="fr-FR" sz="1400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D2DE34B-B8DA-9ADE-BAD1-92AA8BE6346D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2792956" y="2744759"/>
            <a:ext cx="861" cy="1548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B8D45E5-0CA6-D2AA-D4BC-76F81C348D7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77969" y="4447489"/>
            <a:ext cx="1879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49F2AF8-91CB-03D4-5D25-CD2B1FCB5C4D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2793100" y="4601377"/>
            <a:ext cx="717" cy="574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1A3F650-87DE-07D2-2631-9E46F3460BBD}"/>
              </a:ext>
            </a:extLst>
          </p:cNvPr>
          <p:cNvSpPr txBox="1"/>
          <p:nvPr/>
        </p:nvSpPr>
        <p:spPr>
          <a:xfrm>
            <a:off x="2820362" y="4733472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90EDF4-C66C-4465-2CEA-13C37A21235A}"/>
              </a:ext>
            </a:extLst>
          </p:cNvPr>
          <p:cNvSpPr txBox="1"/>
          <p:nvPr/>
        </p:nvSpPr>
        <p:spPr>
          <a:xfrm>
            <a:off x="4134645" y="4529020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33F1D2-546A-8BEA-C215-2B37D550A171}"/>
              </a:ext>
            </a:extLst>
          </p:cNvPr>
          <p:cNvSpPr txBox="1"/>
          <p:nvPr/>
        </p:nvSpPr>
        <p:spPr>
          <a:xfrm>
            <a:off x="3628898" y="415399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curl</a:t>
            </a:r>
            <a:r>
              <a:rPr lang="fr-FR" sz="1400" i="1" dirty="0"/>
              <a:t> localhost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1E84-25C7-C383-94E7-9C8FB091EE8F}"/>
              </a:ext>
            </a:extLst>
          </p:cNvPr>
          <p:cNvSpPr/>
          <p:nvPr/>
        </p:nvSpPr>
        <p:spPr>
          <a:xfrm>
            <a:off x="1399077" y="3773579"/>
            <a:ext cx="5725624" cy="2504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38EF185-BF79-FDE9-A373-067D880262A2}"/>
              </a:ext>
            </a:extLst>
          </p:cNvPr>
          <p:cNvSpPr txBox="1"/>
          <p:nvPr/>
        </p:nvSpPr>
        <p:spPr>
          <a:xfrm>
            <a:off x="2804947" y="3234108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polling</a:t>
            </a:r>
          </a:p>
        </p:txBody>
      </p:sp>
      <p:sp>
        <p:nvSpPr>
          <p:cNvPr id="25" name="Nuage 24">
            <a:extLst>
              <a:ext uri="{FF2B5EF4-FFF2-40B4-BE49-F238E27FC236}">
                <a16:creationId xmlns:a16="http://schemas.microsoft.com/office/drawing/2014/main" id="{F81A7162-8991-972E-A42C-769A34C345C3}"/>
              </a:ext>
            </a:extLst>
          </p:cNvPr>
          <p:cNvSpPr/>
          <p:nvPr/>
        </p:nvSpPr>
        <p:spPr>
          <a:xfrm>
            <a:off x="1399075" y="1089319"/>
            <a:ext cx="5857129" cy="2116193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D13618BF-522A-C71F-EBA5-A7CC00FF41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0" y="1041927"/>
            <a:ext cx="11271250" cy="826988"/>
          </a:xfrm>
          <a:solidFill>
            <a:schemeClr val="bg2"/>
          </a:solidFill>
        </p:spPr>
        <p:txBody>
          <a:bodyPr/>
          <a:lstStyle/>
          <a:p>
            <a:r>
              <a:rPr lang="fr-FR" dirty="0"/>
              <a:t>Architecture :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34A5E98-21A7-7C07-2B88-7102FEB7396D}"/>
              </a:ext>
            </a:extLst>
          </p:cNvPr>
          <p:cNvSpPr txBox="1"/>
          <p:nvPr/>
        </p:nvSpPr>
        <p:spPr>
          <a:xfrm>
            <a:off x="7539061" y="4307878"/>
            <a:ext cx="35106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hlinkClick r:id="rId3"/>
              </a:rPr>
              <a:t>http://138.68.93.168:8080/dashboard</a:t>
            </a:r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D8CC5C1-1D41-73EC-D8EB-C92753DEEF14}"/>
              </a:ext>
            </a:extLst>
          </p:cNvPr>
          <p:cNvSpPr txBox="1"/>
          <p:nvPr/>
        </p:nvSpPr>
        <p:spPr>
          <a:xfrm>
            <a:off x="1351034" y="3787805"/>
            <a:ext cx="1393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138.68.93.168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09182E4-B730-B750-7482-CC39C790863B}"/>
              </a:ext>
            </a:extLst>
          </p:cNvPr>
          <p:cNvSpPr txBox="1"/>
          <p:nvPr/>
        </p:nvSpPr>
        <p:spPr>
          <a:xfrm>
            <a:off x="5257404" y="4557963"/>
            <a:ext cx="1169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docker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E99BFD7-9149-421D-0B6C-8DDC3FA46C91}"/>
              </a:ext>
            </a:extLst>
          </p:cNvPr>
          <p:cNvCxnSpPr/>
          <p:nvPr/>
        </p:nvCxnSpPr>
        <p:spPr>
          <a:xfrm>
            <a:off x="1399075" y="5914419"/>
            <a:ext cx="57256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EFA2663-F150-E1E4-6408-0852E5AD0C5E}"/>
              </a:ext>
            </a:extLst>
          </p:cNvPr>
          <p:cNvSpPr txBox="1"/>
          <p:nvPr/>
        </p:nvSpPr>
        <p:spPr>
          <a:xfrm>
            <a:off x="1367272" y="5942415"/>
            <a:ext cx="1169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ubuntu</a:t>
            </a:r>
            <a:endParaRPr lang="fr-FR" sz="1400" dirty="0"/>
          </a:p>
        </p:txBody>
      </p:sp>
      <p:sp>
        <p:nvSpPr>
          <p:cNvPr id="37" name="Espace réservé du texte 23">
            <a:extLst>
              <a:ext uri="{FF2B5EF4-FFF2-40B4-BE49-F238E27FC236}">
                <a16:creationId xmlns:a16="http://schemas.microsoft.com/office/drawing/2014/main" id="{356DE3A4-99BC-5BFF-85F1-DD86C9CA15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00" y="719139"/>
            <a:ext cx="9544050" cy="31326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5ADA4B7-57CB-0347-9453-AC8E39245397}"/>
              </a:ext>
            </a:extLst>
          </p:cNvPr>
          <p:cNvSpPr txBox="1"/>
          <p:nvPr/>
        </p:nvSpPr>
        <p:spPr>
          <a:xfrm>
            <a:off x="7539061" y="2167871"/>
            <a:ext cx="3151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hlinkClick r:id="rId4"/>
              </a:rPr>
              <a:t>https://gitlab.com/sbom-demo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16722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53244-8E3A-640F-A700-38639695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5CAA68ED-45C3-2BD8-F848-F645FFC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2C36EB2-CB3E-210C-2AF9-579787C14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Espace réservé du texte 22">
            <a:extLst>
              <a:ext uri="{FF2B5EF4-FFF2-40B4-BE49-F238E27FC236}">
                <a16:creationId xmlns:a16="http://schemas.microsoft.com/office/drawing/2014/main" id="{229766D3-6369-D061-10AE-20703A2969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0" y="1041926"/>
            <a:ext cx="11271250" cy="2960907"/>
          </a:xfrm>
          <a:solidFill>
            <a:schemeClr val="bg2"/>
          </a:solidFill>
        </p:spPr>
        <p:txBody>
          <a:bodyPr/>
          <a:lstStyle/>
          <a:p>
            <a:r>
              <a:rPr lang="fr-FR" dirty="0"/>
              <a:t>API de </a:t>
            </a:r>
            <a:r>
              <a:rPr lang="fr-FR" dirty="0" err="1"/>
              <a:t>Dependency</a:t>
            </a:r>
            <a:r>
              <a:rPr lang="fr-FR" dirty="0"/>
              <a:t>-Track</a:t>
            </a:r>
          </a:p>
          <a:p>
            <a:pPr marL="457200" lvl="1" indent="0">
              <a:buNone/>
            </a:pPr>
            <a:r>
              <a:rPr lang="fr-FR" sz="1400" dirty="0">
                <a:hlinkClick r:id="rId2"/>
              </a:rPr>
              <a:t>https://docs.dependencytrack.org/integrations/rest-api/</a:t>
            </a:r>
            <a:endParaRPr lang="fr-FR" sz="1400" dirty="0"/>
          </a:p>
          <a:p>
            <a:r>
              <a:rPr lang="fr-FR" dirty="0" err="1"/>
              <a:t>Swagger</a:t>
            </a:r>
            <a:endParaRPr lang="fr-FR" dirty="0"/>
          </a:p>
          <a:p>
            <a:pPr marL="457200" lvl="1" indent="0">
              <a:buNone/>
            </a:pPr>
            <a:r>
              <a:rPr lang="fr-FR" sz="1400" dirty="0"/>
              <a:t>docker run -p 80:8080 docker.swagger.io/</a:t>
            </a:r>
            <a:r>
              <a:rPr lang="fr-FR" sz="1400" dirty="0" err="1"/>
              <a:t>swaggerapi</a:t>
            </a:r>
            <a:r>
              <a:rPr lang="fr-FR" sz="1400" dirty="0"/>
              <a:t>/</a:t>
            </a:r>
            <a:r>
              <a:rPr lang="fr-FR" sz="1400" dirty="0" err="1"/>
              <a:t>swagger-ui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3"/>
              </a:rPr>
              <a:t>http://138.68.93.168:8080/api/openapi.json</a:t>
            </a:r>
            <a:endParaRPr lang="fr-FR" sz="1400" dirty="0"/>
          </a:p>
          <a:p>
            <a:r>
              <a:rPr lang="fr-FR" dirty="0"/>
              <a:t>POC</a:t>
            </a:r>
          </a:p>
          <a:p>
            <a:pPr marL="457200" lvl="1" indent="0">
              <a:buNone/>
            </a:pPr>
            <a:r>
              <a:rPr lang="fr-FR" sz="1400" dirty="0">
                <a:hlinkClick r:id="rId4"/>
              </a:rPr>
              <a:t>https://gitlab.com/sbom-demo/dependency-track-export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Export de "</a:t>
            </a:r>
            <a:r>
              <a:rPr lang="fr-FR" sz="1400" dirty="0" err="1"/>
              <a:t>findings</a:t>
            </a:r>
            <a:r>
              <a:rPr lang="fr-FR" sz="1400" dirty="0"/>
              <a:t>"</a:t>
            </a:r>
          </a:p>
          <a:p>
            <a:pPr marL="457200" lvl="1" indent="0">
              <a:buNone/>
            </a:pPr>
            <a:r>
              <a:rPr lang="fr-FR" sz="1400" dirty="0"/>
              <a:t>Export de composants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91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B99F46F-8379-3697-9071-60F421A3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A6ED2A-68AB-B596-1721-5FDCE23586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  <a:p>
            <a:r>
              <a:rPr lang="fr-FR" dirty="0"/>
              <a:t>Besoin : pourquoi les SBOM</a:t>
            </a:r>
          </a:p>
          <a:p>
            <a:r>
              <a:rPr lang="fr-FR" dirty="0"/>
              <a:t>C’est quoi</a:t>
            </a:r>
          </a:p>
          <a:p>
            <a:r>
              <a:rPr lang="fr-FR" dirty="0"/>
              <a:t>Standards et outils du marché</a:t>
            </a:r>
          </a:p>
          <a:p>
            <a:r>
              <a:rPr lang="fr-FR" dirty="0"/>
              <a:t>Plusieurs SBOM pour chaque repo git</a:t>
            </a:r>
          </a:p>
          <a:p>
            <a:r>
              <a:rPr lang="fr-FR" dirty="0"/>
              <a:t>POC / démo</a:t>
            </a:r>
          </a:p>
          <a:p>
            <a:r>
              <a:rPr lang="fr-FR" dirty="0"/>
              <a:t>Résultats</a:t>
            </a:r>
          </a:p>
          <a:p>
            <a:r>
              <a:rPr lang="fr-FR" dirty="0"/>
              <a:t>Pour aller plus loin </a:t>
            </a:r>
          </a:p>
        </p:txBody>
      </p:sp>
    </p:spTree>
    <p:extLst>
      <p:ext uri="{BB962C8B-B14F-4D97-AF65-F5344CB8AC3E}">
        <p14:creationId xmlns:p14="http://schemas.microsoft.com/office/powerpoint/2010/main" val="2542456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2DDDEAC-2EDC-11AE-E708-7DE105C4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7. Résultats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4E571FA-9C9E-E26D-B077-6568897CCE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0"/>
            <a:ext cx="3941358" cy="6858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821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53244-8E3A-640F-A700-38639695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5CAA68ED-45C3-2BD8-F848-F645FFC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D13618BF-522A-C71F-EBA5-A7CC00FF41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0" y="1041926"/>
            <a:ext cx="5872324" cy="4761715"/>
          </a:xfrm>
        </p:spPr>
        <p:txBody>
          <a:bodyPr/>
          <a:lstStyle/>
          <a:p>
            <a:r>
              <a:rPr lang="fr-FR" dirty="0"/>
              <a:t>Prérequis/facilitation</a:t>
            </a:r>
          </a:p>
          <a:p>
            <a:pPr marL="457200" lvl="1" indent="0">
              <a:buNone/>
            </a:pPr>
            <a:r>
              <a:rPr lang="fr-FR" sz="1400" dirty="0"/>
              <a:t>Workflow de développement</a:t>
            </a:r>
          </a:p>
          <a:p>
            <a:pPr marL="457200" lvl="1" indent="0">
              <a:buNone/>
            </a:pPr>
            <a:r>
              <a:rPr lang="fr-FR" sz="1400" dirty="0"/>
              <a:t>Normalisation des workflows au sein des équipes de </a:t>
            </a:r>
            <a:r>
              <a:rPr lang="fr-FR" sz="1400" dirty="0" err="1"/>
              <a:t>dév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Génération des </a:t>
            </a:r>
            <a:r>
              <a:rPr lang="fr-FR" sz="1400" dirty="0" err="1"/>
              <a:t>SBOMs</a:t>
            </a:r>
            <a:r>
              <a:rPr lang="fr-FR" sz="1400" dirty="0"/>
              <a:t> pour tous les tags release</a:t>
            </a:r>
          </a:p>
          <a:p>
            <a:pPr marL="457200" lvl="1" indent="0">
              <a:buNone/>
            </a:pPr>
            <a:r>
              <a:rPr lang="fr-FR" sz="1400" dirty="0"/>
              <a:t>Réduire au maximum les tags release qui ne partent pas en prod</a:t>
            </a:r>
          </a:p>
          <a:p>
            <a:pPr marL="457200" lvl="1" indent="0">
              <a:buNone/>
            </a:pPr>
            <a:r>
              <a:rPr lang="fr-FR" sz="1400" dirty="0"/>
              <a:t>Gestion des environnements</a:t>
            </a:r>
          </a:p>
          <a:p>
            <a:pPr marL="457200" lvl="1" indent="0">
              <a:buNone/>
            </a:pPr>
            <a:r>
              <a:rPr lang="fr-FR" sz="1400" dirty="0"/>
              <a:t>Avantages d'un </a:t>
            </a:r>
            <a:r>
              <a:rPr lang="fr-FR" sz="1400" dirty="0" err="1"/>
              <a:t>outil+API</a:t>
            </a:r>
            <a:r>
              <a:rPr lang="fr-FR" sz="1400" dirty="0"/>
              <a:t> qui retourne la version de prod pour chaque process ou appli</a:t>
            </a:r>
          </a:p>
          <a:p>
            <a:r>
              <a:rPr lang="fr-FR" dirty="0"/>
              <a:t>Performances</a:t>
            </a:r>
          </a:p>
          <a:p>
            <a:pPr marL="457200" lvl="1" indent="0">
              <a:buNone/>
            </a:pPr>
            <a:r>
              <a:rPr lang="fr-FR" sz="1400" dirty="0" err="1"/>
              <a:t>cdxgen,cyclonedx</a:t>
            </a:r>
            <a:r>
              <a:rPr lang="fr-FR" sz="1400" dirty="0"/>
              <a:t>-cli/docker vs package </a:t>
            </a:r>
            <a:r>
              <a:rPr lang="fr-FR" sz="1400" dirty="0" err="1"/>
              <a:t>npm</a:t>
            </a:r>
            <a:endParaRPr lang="fr-FR" sz="1400" dirty="0"/>
          </a:p>
          <a:p>
            <a:r>
              <a:rPr lang="fr-FR" dirty="0"/>
              <a:t>Usages de </a:t>
            </a:r>
            <a:r>
              <a:rPr lang="fr-FR" dirty="0" err="1"/>
              <a:t>Dependency</a:t>
            </a:r>
            <a:r>
              <a:rPr lang="fr-FR" dirty="0"/>
              <a:t>-Track</a:t>
            </a:r>
          </a:p>
          <a:p>
            <a:pPr marL="457200" lvl="1" indent="0">
              <a:buNone/>
            </a:pPr>
            <a:r>
              <a:rPr lang="fr-FR" sz="1400" dirty="0"/>
              <a:t>Avoir une vision globale de la production</a:t>
            </a:r>
          </a:p>
          <a:p>
            <a:pPr marL="914400" lvl="2" indent="0">
              <a:buNone/>
            </a:pPr>
            <a:r>
              <a:rPr lang="fr-FR" sz="1400" dirty="0"/>
              <a:t>--&gt; à valider</a:t>
            </a:r>
          </a:p>
          <a:p>
            <a:pPr marL="457200" lvl="1" indent="0">
              <a:buNone/>
            </a:pPr>
            <a:r>
              <a:rPr lang="fr-FR" sz="1400" dirty="0"/>
              <a:t>Générer des alertes en cas de CVE</a:t>
            </a:r>
          </a:p>
          <a:p>
            <a:pPr marL="914400" lvl="2" indent="0">
              <a:buNone/>
            </a:pPr>
            <a:r>
              <a:rPr lang="fr-FR" sz="1400" dirty="0"/>
              <a:t>--&gt; à valider</a:t>
            </a:r>
          </a:p>
          <a:p>
            <a:pPr indent="-228600"/>
            <a:endParaRPr lang="fr-FR" sz="1600" dirty="0"/>
          </a:p>
          <a:p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2C36EB2-CB3E-210C-2AF9-579787C14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CD157F9-292B-C082-DF0F-556B3111E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72" y="0"/>
            <a:ext cx="5175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A85637-0DA2-4EBD-041A-0E62D3B35514}"/>
              </a:ext>
            </a:extLst>
          </p:cNvPr>
          <p:cNvSpPr/>
          <p:nvPr/>
        </p:nvSpPr>
        <p:spPr>
          <a:xfrm>
            <a:off x="10484804" y="5152103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3119D-15CB-9E9C-B17D-611A35CA4627}"/>
              </a:ext>
            </a:extLst>
          </p:cNvPr>
          <p:cNvSpPr/>
          <p:nvPr/>
        </p:nvSpPr>
        <p:spPr>
          <a:xfrm>
            <a:off x="10460223" y="2231923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64E49-135A-52BB-1F5B-E8CAA1356A6C}"/>
              </a:ext>
            </a:extLst>
          </p:cNvPr>
          <p:cNvSpPr/>
          <p:nvPr/>
        </p:nvSpPr>
        <p:spPr>
          <a:xfrm>
            <a:off x="10460223" y="521110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795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2DDDEAC-2EDC-11AE-E708-7DE105C4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8. Pour aller plus loin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4E571FA-9C9E-E26D-B077-6568897CCE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0"/>
            <a:ext cx="3941358" cy="6858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3616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53244-8E3A-640F-A700-38639695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5CAA68ED-45C3-2BD8-F848-F645FFC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D13618BF-522A-C71F-EBA5-A7CC00FF41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0" y="1041926"/>
            <a:ext cx="11271250" cy="4061919"/>
          </a:xfrm>
        </p:spPr>
        <p:txBody>
          <a:bodyPr/>
          <a:lstStyle/>
          <a:p>
            <a:r>
              <a:rPr lang="fr-FR" dirty="0">
                <a:latin typeface="+mn-lt"/>
              </a:rPr>
              <a:t>SBOM vs « formulation »</a:t>
            </a:r>
          </a:p>
          <a:p>
            <a:pPr marL="457200" lvl="1" indent="0">
              <a:buNone/>
            </a:pPr>
            <a:r>
              <a:rPr lang="en-US" sz="1400" b="1" dirty="0">
                <a:latin typeface="+mn-lt"/>
              </a:rPr>
              <a:t>Formulation (new to </a:t>
            </a:r>
            <a:r>
              <a:rPr lang="en-US" sz="1400" b="1" dirty="0" err="1">
                <a:latin typeface="+mn-lt"/>
              </a:rPr>
              <a:t>CycloneDX</a:t>
            </a:r>
            <a:r>
              <a:rPr lang="en-US" sz="1400" b="1" dirty="0">
                <a:latin typeface="+mn-lt"/>
              </a:rPr>
              <a:t> v1.5)</a:t>
            </a:r>
            <a:r>
              <a:rPr lang="en-US" sz="1400" dirty="0">
                <a:latin typeface="+mn-lt"/>
              </a:rPr>
              <a:t>: Describes how something was deployed or manufactured</a:t>
            </a:r>
          </a:p>
          <a:p>
            <a:pPr marL="457200" lvl="1" indent="0">
              <a:buNone/>
            </a:pPr>
            <a:r>
              <a:rPr lang="en-US" sz="1400" dirty="0">
                <a:latin typeface="+mn-lt"/>
              </a:rPr>
              <a:t>(</a:t>
            </a:r>
            <a:r>
              <a:rPr lang="en-US" sz="1400" dirty="0">
                <a:latin typeface="+mn-lt"/>
                <a:hlinkClick r:id="rId2"/>
              </a:rPr>
              <a:t>src</a:t>
            </a:r>
            <a:r>
              <a:rPr lang="en-US" sz="1400" dirty="0">
                <a:latin typeface="+mn-lt"/>
              </a:rPr>
              <a:t>)</a:t>
            </a:r>
            <a:endParaRPr lang="fr-FR" sz="1400" dirty="0">
              <a:latin typeface="+mn-lt"/>
            </a:endParaRPr>
          </a:p>
          <a:p>
            <a:r>
              <a:rPr lang="fr-FR" dirty="0">
                <a:latin typeface="+mn-lt"/>
              </a:rPr>
              <a:t>SBOM vs OBOM ?</a:t>
            </a:r>
          </a:p>
          <a:p>
            <a:pPr marL="457200" lvl="1" indent="0">
              <a:buNone/>
            </a:pPr>
            <a:r>
              <a:rPr lang="fr-FR" sz="1400" dirty="0">
                <a:latin typeface="+mn-lt"/>
                <a:hlinkClick r:id="rId3"/>
              </a:rPr>
              <a:t>https://cyclonedx.org/capabilities/obom/</a:t>
            </a:r>
            <a:endParaRPr lang="fr-FR" sz="1400" dirty="0">
              <a:latin typeface="+mn-lt"/>
            </a:endParaRPr>
          </a:p>
          <a:p>
            <a:r>
              <a:rPr lang="fr-FR" dirty="0">
                <a:latin typeface="+mn-lt"/>
              </a:rPr>
              <a:t>Spécifications du format </a:t>
            </a:r>
            <a:r>
              <a:rPr lang="fr-FR" dirty="0" err="1">
                <a:latin typeface="+mn-lt"/>
              </a:rPr>
              <a:t>CycloneDX</a:t>
            </a:r>
            <a:endParaRPr lang="fr-FR" dirty="0">
              <a:latin typeface="+mn-lt"/>
              <a:hlinkClick r:id="rId4" tooltip="https://cyclonedx.org/specification/overview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000000"/>
                </a:solidFill>
                <a:effectLst/>
                <a:latin typeface="+mn-lt"/>
                <a:hlinkClick r:id="rId4" tooltip="https://cyclonedx.org/specification/overview/"/>
              </a:rPr>
              <a:t>Specification</a:t>
            </a:r>
            <a:r>
              <a:rPr lang="fr-FR" sz="1400" dirty="0">
                <a:solidFill>
                  <a:srgbClr val="000000"/>
                </a:solidFill>
                <a:effectLst/>
                <a:latin typeface="+mn-lt"/>
                <a:hlinkClick r:id="rId4" tooltip="https://cyclonedx.org/specification/overview/"/>
              </a:rPr>
              <a:t> </a:t>
            </a:r>
            <a:r>
              <a:rPr lang="fr-FR" sz="1400" dirty="0" err="1">
                <a:solidFill>
                  <a:srgbClr val="000000"/>
                </a:solidFill>
                <a:effectLst/>
                <a:latin typeface="+mn-lt"/>
                <a:hlinkClick r:id="rId4" tooltip="https://cyclonedx.org/specification/overview/"/>
              </a:rPr>
              <a:t>Overview</a:t>
            </a:r>
            <a:r>
              <a:rPr lang="fr-FR" sz="1400" dirty="0">
                <a:solidFill>
                  <a:srgbClr val="000000"/>
                </a:solidFill>
                <a:effectLst/>
                <a:latin typeface="+mn-lt"/>
                <a:hlinkClick r:id="rId4" tooltip="https://cyclonedx.org/specification/overview/"/>
              </a:rPr>
              <a:t> | </a:t>
            </a:r>
            <a:r>
              <a:rPr lang="fr-FR" sz="1400" dirty="0" err="1">
                <a:solidFill>
                  <a:srgbClr val="000000"/>
                </a:solidFill>
                <a:effectLst/>
                <a:latin typeface="+mn-lt"/>
                <a:hlinkClick r:id="rId4" tooltip="https://cyclonedx.org/specification/overview/"/>
              </a:rPr>
              <a:t>CycloneDX</a:t>
            </a:r>
            <a:endParaRPr lang="fr-FR" sz="14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fr-FR" dirty="0">
                <a:solidFill>
                  <a:srgbClr val="000000"/>
                </a:solidFill>
                <a:latin typeface="+mn-lt"/>
              </a:rPr>
              <a:t>Ensemble des outils et solutions</a:t>
            </a:r>
            <a:endParaRPr lang="fr-FR" dirty="0">
              <a:solidFill>
                <a:srgbClr val="000000"/>
              </a:solidFill>
              <a:effectLst/>
              <a:latin typeface="+mn-lt"/>
            </a:endParaRPr>
          </a:p>
          <a:p>
            <a:pPr marL="457200" lvl="1" indent="0">
              <a:buNone/>
            </a:pPr>
            <a:r>
              <a:rPr lang="fr-FR" sz="1400" dirty="0" err="1">
                <a:solidFill>
                  <a:srgbClr val="000000"/>
                </a:solidFill>
                <a:effectLst/>
                <a:latin typeface="+mn-lt"/>
                <a:hlinkClick r:id="rId5" tooltip="https://cyclonedx.org/tool-center/"/>
              </a:rPr>
              <a:t>CycloneDX</a:t>
            </a:r>
            <a:r>
              <a:rPr lang="fr-FR" sz="1400" dirty="0">
                <a:solidFill>
                  <a:srgbClr val="000000"/>
                </a:solidFill>
                <a:effectLst/>
                <a:latin typeface="+mn-lt"/>
                <a:hlinkClick r:id="rId5" tooltip="https://cyclonedx.org/tool-center/"/>
              </a:rPr>
              <a:t> Tool Center | </a:t>
            </a:r>
            <a:r>
              <a:rPr lang="fr-FR" sz="1400" dirty="0" err="1">
                <a:solidFill>
                  <a:srgbClr val="000000"/>
                </a:solidFill>
                <a:effectLst/>
                <a:latin typeface="+mn-lt"/>
                <a:hlinkClick r:id="rId5" tooltip="https://cyclonedx.org/tool-center/"/>
              </a:rPr>
              <a:t>CycloneDX</a:t>
            </a:r>
            <a:endParaRPr lang="fr-FR" sz="140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fr-FR" dirty="0" err="1">
                <a:solidFill>
                  <a:srgbClr val="000000"/>
                </a:solidFill>
                <a:effectLst/>
                <a:latin typeface="+mn-lt"/>
                <a:hlinkClick r:id="rId6" tooltip="https://cyclonedx.org/capabilities/cbom/"/>
              </a:rPr>
              <a:t>Cryptography</a:t>
            </a:r>
            <a:r>
              <a:rPr lang="fr-FR" dirty="0">
                <a:solidFill>
                  <a:srgbClr val="000000"/>
                </a:solidFill>
                <a:effectLst/>
                <a:latin typeface="+mn-lt"/>
                <a:hlinkClick r:id="rId6" tooltip="https://cyclonedx.org/capabilities/cbom/"/>
              </a:rPr>
              <a:t> Bill of Materials (CBOM) | </a:t>
            </a:r>
            <a:r>
              <a:rPr lang="fr-FR" dirty="0" err="1">
                <a:solidFill>
                  <a:srgbClr val="000000"/>
                </a:solidFill>
                <a:effectLst/>
                <a:latin typeface="+mn-lt"/>
                <a:hlinkClick r:id="rId6" tooltip="https://cyclonedx.org/capabilities/cbom/"/>
              </a:rPr>
              <a:t>CycloneDX</a:t>
            </a:r>
            <a:endParaRPr lang="fr-FR" dirty="0">
              <a:solidFill>
                <a:srgbClr val="000000"/>
              </a:solidFill>
              <a:effectLst/>
              <a:latin typeface="+mn-lt"/>
            </a:endParaRPr>
          </a:p>
          <a:p>
            <a:pPr marL="457200" lvl="1" indent="0">
              <a:buNone/>
            </a:pPr>
            <a:r>
              <a:rPr lang="fr-FR" sz="1400" dirty="0">
                <a:solidFill>
                  <a:srgbClr val="000000"/>
                </a:solidFill>
                <a:latin typeface="+mn-lt"/>
              </a:rPr>
              <a:t>P</a:t>
            </a:r>
            <a:r>
              <a:rPr lang="fr-FR" sz="1400" dirty="0">
                <a:solidFill>
                  <a:srgbClr val="000000"/>
                </a:solidFill>
                <a:effectLst/>
                <a:latin typeface="+mn-lt"/>
              </a:rPr>
              <a:t>our identifier quels algos sont utilisés et où, demain pour répondre aux avancées de l'informatique quantique, ou lorsqu'un algo est cassé.</a:t>
            </a:r>
          </a:p>
          <a:p>
            <a:pPr indent="-228600"/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2C36EB2-CB3E-210C-2AF9-579787C14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3036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53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2DDDEAC-2EDC-11AE-E708-7DE105C4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Sources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4E571FA-9C9E-E26D-B077-6568897CCE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0"/>
            <a:ext cx="3941358" cy="6858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14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D0CE67-27E6-253C-DE56-2A5328DE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2515EC-1C7F-7EB6-5C66-61ECBB323C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La conférence de Damien LUCAS, </a:t>
            </a:r>
            <a:r>
              <a:rPr lang="fr-FR" dirty="0" err="1"/>
              <a:t>Devoxx</a:t>
            </a:r>
            <a:r>
              <a:rPr lang="fr-FR" dirty="0"/>
              <a:t> 2025, 16 avril "Vol au-dessus d'un nid de vulnérabilités« </a:t>
            </a:r>
          </a:p>
          <a:p>
            <a:pPr marL="457200" lvl="1" indent="0">
              <a:buNone/>
            </a:pPr>
            <a:r>
              <a:rPr lang="fr-FR" sz="1400" dirty="0">
                <a:hlinkClick r:id="rId2"/>
              </a:rPr>
              <a:t>https://www.devoxx.fr/agenda-2025/talk/vol-au-dessus-d-un-nid-de-vulnerabilites/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3"/>
              </a:rPr>
              <a:t>https://github.com/dlucasd/vol-au-dessus-d-un-nid-de-vulnerabilites</a:t>
            </a:r>
            <a:endParaRPr lang="fr-FR" sz="1400" dirty="0"/>
          </a:p>
          <a:p>
            <a:r>
              <a:rPr lang="fr-FR" dirty="0"/>
              <a:t>Articles de </a:t>
            </a:r>
            <a:r>
              <a:rPr lang="fr-FR" dirty="0" err="1"/>
              <a:t>worklifenotes</a:t>
            </a:r>
            <a:r>
              <a:rPr lang="fr-FR" dirty="0"/>
              <a:t>, janvier 2025</a:t>
            </a:r>
          </a:p>
          <a:p>
            <a:pPr marL="457200" lvl="1" indent="0">
              <a:buNone/>
            </a:pPr>
            <a:r>
              <a:rPr lang="fr-FR" sz="1400" dirty="0">
                <a:hlinkClick r:id="rId4"/>
              </a:rPr>
              <a:t>https://worklifenotes.com/2025/01/14/why-a-single-sbom-is-never-enough/</a:t>
            </a:r>
            <a:endParaRPr lang="en-US" sz="1400" dirty="0"/>
          </a:p>
          <a:p>
            <a:pPr marL="457200" lvl="1" indent="0">
              <a:buNone/>
            </a:pPr>
            <a:r>
              <a:rPr lang="fr-FR" sz="1400" dirty="0">
                <a:hlinkClick r:id="rId5"/>
              </a:rPr>
              <a:t>https://worklifenotes.com/2025/01/21/why-we-chose-cyclonedx-over-spdx/</a:t>
            </a:r>
            <a:endParaRPr lang="fr-FR" sz="1400" dirty="0"/>
          </a:p>
          <a:p>
            <a:r>
              <a:rPr lang="fr-FR" dirty="0"/>
              <a:t>Article nexusconnect.io, décembre 2024</a:t>
            </a:r>
          </a:p>
          <a:p>
            <a:pPr marL="457200" lvl="1" indent="0">
              <a:buNone/>
            </a:pPr>
            <a:r>
              <a:rPr lang="fr-FR" sz="1400" dirty="0">
                <a:hlinkClick r:id="rId6"/>
              </a:rPr>
              <a:t>https://nexusconnect.io/articles/spdx-cyclonedx-or-swid-navigating-the-sbom-standard-landscape</a:t>
            </a:r>
            <a:endParaRPr lang="fr-FR" sz="1400" dirty="0"/>
          </a:p>
          <a:p>
            <a:r>
              <a:rPr lang="fr-FR" dirty="0"/>
              <a:t>Documentation OWASP </a:t>
            </a:r>
            <a:r>
              <a:rPr lang="fr-FR" dirty="0" err="1"/>
              <a:t>CycloneDX</a:t>
            </a:r>
            <a:endParaRPr lang="fr-FR" dirty="0"/>
          </a:p>
          <a:p>
            <a:pPr marL="457200" lvl="1" indent="0">
              <a:buNone/>
            </a:pPr>
            <a:r>
              <a:rPr lang="fr-FR" sz="1400" dirty="0">
                <a:hlinkClick r:id="rId7"/>
              </a:rPr>
              <a:t>https://cyclonedx.org/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8"/>
              </a:rPr>
              <a:t>https://cyclonedx.github.io/cdxgen/#/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9"/>
              </a:rPr>
              <a:t>https://github.com/CycloneDX/cyclonedx-cli</a:t>
            </a:r>
            <a:endParaRPr lang="fr-FR" sz="1400" dirty="0"/>
          </a:p>
          <a:p>
            <a:r>
              <a:rPr lang="fr-FR" dirty="0"/>
              <a:t>Documentation OWASP </a:t>
            </a:r>
            <a:r>
              <a:rPr lang="fr-FR" dirty="0" err="1"/>
              <a:t>Dependency</a:t>
            </a:r>
            <a:r>
              <a:rPr lang="fr-FR" dirty="0"/>
              <a:t>-Track</a:t>
            </a:r>
          </a:p>
          <a:p>
            <a:pPr marL="457200" lvl="1" indent="0">
              <a:buNone/>
            </a:pPr>
            <a:r>
              <a:rPr lang="fr-FR" sz="1400" dirty="0">
                <a:hlinkClick r:id="rId10"/>
              </a:rPr>
              <a:t>https://owasp.org/www-project-dependency-track/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>
                <a:hlinkClick r:id="rId11"/>
              </a:rPr>
              <a:t>https://dependencytrack.org/</a:t>
            </a:r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43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2DDDEAC-2EDC-11AE-E708-7DE105C4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Besoin : pourquoi les SBOM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4E571FA-9C9E-E26D-B077-6568897CCE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0"/>
            <a:ext cx="3941358" cy="6858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19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53244-8E3A-640F-A700-38639695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5CAA68ED-45C3-2BD8-F848-F645FFC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D13618BF-522A-C71F-EBA5-A7CC00FF41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0" y="1041927"/>
            <a:ext cx="11271250" cy="1337480"/>
          </a:xfrm>
        </p:spPr>
        <p:txBody>
          <a:bodyPr/>
          <a:lstStyle/>
          <a:p>
            <a:r>
              <a:rPr lang="fr-FR" dirty="0"/>
              <a:t>Avoir une vision globale SCA de la production</a:t>
            </a:r>
          </a:p>
          <a:p>
            <a:r>
              <a:rPr lang="fr-FR" dirty="0"/>
              <a:t>Identifier les composants / générer des alertes en cas de CVE publiée</a:t>
            </a:r>
          </a:p>
          <a:p>
            <a:r>
              <a:rPr lang="fr-FR" dirty="0"/>
              <a:t>Avoir un historique auditable des états de prod (Cyber </a:t>
            </a:r>
            <a:r>
              <a:rPr lang="fr-FR" dirty="0" err="1"/>
              <a:t>Resilience</a:t>
            </a:r>
            <a:r>
              <a:rPr lang="fr-FR" dirty="0"/>
              <a:t> </a:t>
            </a:r>
            <a:r>
              <a:rPr lang="fr-FR" dirty="0" err="1"/>
              <a:t>Act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2C36EB2-CB3E-210C-2AF9-579787C14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9AD5E52-C7E6-A94E-631E-B739BAE0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2798675"/>
            <a:ext cx="4551097" cy="174080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E486457-3A41-1903-2674-E6D22625F33C}"/>
              </a:ext>
            </a:extLst>
          </p:cNvPr>
          <p:cNvSpPr txBox="1"/>
          <p:nvPr/>
        </p:nvSpPr>
        <p:spPr>
          <a:xfrm>
            <a:off x="444500" y="4977099"/>
            <a:ext cx="112712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Audit requirements – this is when we need to “go back in time” and request SBOM for a specific older version of our project capturing older states. This may happen for any reason, in example, </a:t>
            </a:r>
            <a:r>
              <a:rPr lang="en-US" sz="1400" dirty="0">
                <a:hlinkClick r:id="rId3"/>
              </a:rPr>
              <a:t>European CRA</a:t>
            </a:r>
            <a:r>
              <a:rPr lang="en-US" sz="1400" dirty="0"/>
              <a:t> is going to make this a legal requirement.</a:t>
            </a:r>
          </a:p>
          <a:p>
            <a:r>
              <a:rPr lang="fr-FR" sz="1400" dirty="0">
                <a:hlinkClick r:id="rId4"/>
              </a:rPr>
              <a:t>https://worklifenotes.com/2025/01/14/why-a-single-sbom-is-never-enough/</a:t>
            </a:r>
            <a:endParaRPr lang="en-US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52C14F-C6F8-1B12-5BAE-2A520BC07F3C}"/>
              </a:ext>
            </a:extLst>
          </p:cNvPr>
          <p:cNvSpPr txBox="1"/>
          <p:nvPr/>
        </p:nvSpPr>
        <p:spPr>
          <a:xfrm>
            <a:off x="5604387" y="3812458"/>
            <a:ext cx="5329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hlinkClick r:id="rId5"/>
              </a:rPr>
              <a:t>https://www.cert.ssi.gouv.fr/avis/CERTFR-2025-AVI-0200/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2038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2DDDEAC-2EDC-11AE-E708-7DE105C4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C’est quoi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4E571FA-9C9E-E26D-B077-6568897CCE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0"/>
            <a:ext cx="3941358" cy="6858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36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53244-8E3A-640F-A700-38639695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5CAA68ED-45C3-2BD8-F848-F645FFC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D13618BF-522A-C71F-EBA5-A7CC00FF41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0" y="1041927"/>
            <a:ext cx="11271250" cy="714694"/>
          </a:xfrm>
        </p:spPr>
        <p:txBody>
          <a:bodyPr/>
          <a:lstStyle/>
          <a:p>
            <a:r>
              <a:rPr lang="fr-FR" dirty="0"/>
              <a:t>Cf </a:t>
            </a:r>
            <a:r>
              <a:rPr lang="fr-FR" u="sng" dirty="0"/>
              <a:t>application-</a:t>
            </a:r>
            <a:r>
              <a:rPr lang="fr-FR" u="sng" dirty="0" err="1"/>
              <a:t>bom.json</a:t>
            </a:r>
            <a:endParaRPr lang="fr-FR" u="sng" dirty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2C36EB2-CB3E-210C-2AF9-579787C14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744FCC-6394-BD82-2F1C-19F4FC690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17"/>
          <a:stretch/>
        </p:blipFill>
        <p:spPr>
          <a:xfrm>
            <a:off x="1240529" y="3644185"/>
            <a:ext cx="8523886" cy="21718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AB110A9-3B2E-F1D8-44C6-57020F98F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79" y="1826096"/>
            <a:ext cx="8497036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2DDDEAC-2EDC-11AE-E708-7DE105C4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Standards et outils du marché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4E571FA-9C9E-E26D-B077-6568897CCE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0"/>
            <a:ext cx="3941358" cy="6858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13931"/>
      </p:ext>
    </p:extLst>
  </p:cSld>
  <p:clrMapOvr>
    <a:masterClrMapping/>
  </p:clrMapOvr>
</p:sld>
</file>

<file path=ppt/theme/theme1.xml><?xml version="1.0" encoding="utf-8"?>
<a:theme xmlns:a="http://schemas.openxmlformats.org/drawingml/2006/main" name="Catamania 2025">
  <a:themeElements>
    <a:clrScheme name="Catamania 2025">
      <a:dk1>
        <a:srgbClr val="001A2B"/>
      </a:dk1>
      <a:lt1>
        <a:srgbClr val="FFFFFF"/>
      </a:lt1>
      <a:dk2>
        <a:srgbClr val="001A2B"/>
      </a:dk2>
      <a:lt2>
        <a:srgbClr val="FFFFFF"/>
      </a:lt2>
      <a:accent1>
        <a:srgbClr val="818C8B"/>
      </a:accent1>
      <a:accent2>
        <a:srgbClr val="B8C0B7"/>
      </a:accent2>
      <a:accent3>
        <a:srgbClr val="1FB0DE"/>
      </a:accent3>
      <a:accent4>
        <a:srgbClr val="FCB814"/>
      </a:accent4>
      <a:accent5>
        <a:srgbClr val="2E5983"/>
      </a:accent5>
      <a:accent6>
        <a:srgbClr val="54AA46"/>
      </a:accent6>
      <a:hlink>
        <a:srgbClr val="1FB0DE"/>
      </a:hlink>
      <a:folHlink>
        <a:srgbClr val="2E5983"/>
      </a:folHlink>
    </a:clrScheme>
    <a:fontScheme name="CAT 2025">
      <a:majorFont>
        <a:latin typeface="Open San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ésentation3" id="{5920D95D-3770-0C43-B57C-8494D0DE7438}" vid="{AC594889-7452-1B4A-92CE-3F87933514F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D4AFBDAC36024CAEC886277B2D9218" ma:contentTypeVersion="17" ma:contentTypeDescription="Create a new document." ma:contentTypeScope="" ma:versionID="a5614b90f05f99ce2c7d2eb5649ea0bd">
  <xsd:schema xmlns:xsd="http://www.w3.org/2001/XMLSchema" xmlns:xs="http://www.w3.org/2001/XMLSchema" xmlns:p="http://schemas.microsoft.com/office/2006/metadata/properties" xmlns:ns2="d10f5bec-80bb-4dda-968d-2f5f830d6d59" xmlns:ns3="1a103575-3e38-40d9-b51b-b07cc4462bd7" targetNamespace="http://schemas.microsoft.com/office/2006/metadata/properties" ma:root="true" ma:fieldsID="44dc32abc9c68af70db687b573da922a" ns2:_="" ns3:_="">
    <xsd:import namespace="d10f5bec-80bb-4dda-968d-2f5f830d6d59"/>
    <xsd:import namespace="1a103575-3e38-40d9-b51b-b07cc4462b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f5bec-80bb-4dda-968d-2f5f830d6d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e6864c8-011f-4f44-84be-8e9f5080e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103575-3e38-40d9-b51b-b07cc4462bd7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6cf4989-9011-46f2-bd18-05575515e5b9}" ma:internalName="TaxCatchAll" ma:showField="CatchAllData" ma:web="1a103575-3e38-40d9-b51b-b07cc4462b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103575-3e38-40d9-b51b-b07cc4462bd7" xsi:nil="true"/>
    <lcf76f155ced4ddcb4097134ff3c332f xmlns="d10f5bec-80bb-4dda-968d-2f5f830d6d5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A15460-1FF8-4867-AE72-42B27BB3FC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F10735-8838-4F77-92A1-ACE5774B1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f5bec-80bb-4dda-968d-2f5f830d6d59"/>
    <ds:schemaRef ds:uri="1a103575-3e38-40d9-b51b-b07cc4462b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7DA7BF-EFDF-4A51-B676-8362E514710B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fc0ca498-bcc3-495a-b6ec-779e1e0396a9"/>
    <ds:schemaRef ds:uri="027d3d22-9dd5-49e8-89cc-3c45ce21028f"/>
    <ds:schemaRef ds:uri="http://purl.org/dc/terms/"/>
    <ds:schemaRef ds:uri="1a103575-3e38-40d9-b51b-b07cc4462bd7"/>
    <ds:schemaRef ds:uri="d10f5bec-80bb-4dda-968d-2f5f830d6d5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1026</Words>
  <Application>Microsoft Office PowerPoint</Application>
  <PresentationFormat>Grand écran</PresentationFormat>
  <Paragraphs>141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Aptos</vt:lpstr>
      <vt:lpstr>Arial</vt:lpstr>
      <vt:lpstr>Inter</vt:lpstr>
      <vt:lpstr>Inter ExtraBold</vt:lpstr>
      <vt:lpstr>Open Sans</vt:lpstr>
      <vt:lpstr>Wingdings</vt:lpstr>
      <vt:lpstr>Catamania 2025</vt:lpstr>
      <vt:lpstr>Présentation PowerPoint</vt:lpstr>
      <vt:lpstr>Présentation PowerPoint</vt:lpstr>
      <vt:lpstr>1. Sources</vt:lpstr>
      <vt:lpstr>Présentation PowerPoint</vt:lpstr>
      <vt:lpstr>2. Besoin : pourquoi les SBOM</vt:lpstr>
      <vt:lpstr>Présentation PowerPoint</vt:lpstr>
      <vt:lpstr>3. C’est quoi</vt:lpstr>
      <vt:lpstr>Présentation PowerPoint</vt:lpstr>
      <vt:lpstr>4. Standards et outils du marché</vt:lpstr>
      <vt:lpstr>Présentation PowerPoint</vt:lpstr>
      <vt:lpstr>Présentation PowerPoint</vt:lpstr>
      <vt:lpstr>5. Plusieurs SBOM pour chaque repo git ?</vt:lpstr>
      <vt:lpstr>Présentation PowerPoint</vt:lpstr>
      <vt:lpstr>Présentation PowerPoint</vt:lpstr>
      <vt:lpstr>Présentation PowerPoint</vt:lpstr>
      <vt:lpstr>6. POC / démo</vt:lpstr>
      <vt:lpstr>Présentation PowerPoint</vt:lpstr>
      <vt:lpstr>Présentation PowerPoint</vt:lpstr>
      <vt:lpstr>Présentation PowerPoint</vt:lpstr>
      <vt:lpstr>7. Résultats</vt:lpstr>
      <vt:lpstr>Présentation PowerPoint</vt:lpstr>
      <vt:lpstr>8. Pour aller plus loin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Frédéric MORIN</dc:creator>
  <cp:lastModifiedBy>Adrien VERGNAUD</cp:lastModifiedBy>
  <cp:revision>11</cp:revision>
  <dcterms:created xsi:type="dcterms:W3CDTF">2025-01-19T13:12:07Z</dcterms:created>
  <dcterms:modified xsi:type="dcterms:W3CDTF">2025-05-07T14:04:28Z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0x0101006BD4AFBDAC36024CAEC886277B2D9218</vt:lpwstr>
  </property>
</Properties>
</file>