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74" r:id="rId3"/>
    <p:sldId id="275" r:id="rId4"/>
    <p:sldId id="276" r:id="rId5"/>
    <p:sldId id="277" r:id="rId6"/>
    <p:sldId id="263" r:id="rId7"/>
    <p:sldId id="271" r:id="rId8"/>
    <p:sldId id="264" r:id="rId9"/>
    <p:sldId id="267" r:id="rId10"/>
    <p:sldId id="260" r:id="rId11"/>
    <p:sldId id="261" r:id="rId12"/>
    <p:sldId id="256" r:id="rId13"/>
    <p:sldId id="257" r:id="rId14"/>
    <p:sldId id="259" r:id="rId15"/>
    <p:sldId id="270" r:id="rId16"/>
    <p:sldId id="272" r:id="rId17"/>
    <p:sldId id="265" r:id="rId18"/>
    <p:sldId id="273" r:id="rId19"/>
    <p:sldId id="266" r:id="rId20"/>
    <p:sldId id="268" r:id="rId21"/>
    <p:sldId id="269" r:id="rId22"/>
    <p:sldId id="27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7C213-E020-4648-B092-C4DB01800065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B60AB-D80B-41E5-945E-FBDC6A21DB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26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B60AB-D80B-41E5-945E-FBDC6A21DB6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85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59E0F-221B-EBA1-FB9C-29396922C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B28581-7B26-740E-DC3B-2D6338B56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CA37C-BC62-6022-EB5C-0A864217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BD1A93-BCFF-F79A-BA7F-672B4AEA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C203DF-A9A9-DF40-9201-0763BD7F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8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03D60-922E-B55A-5555-84BD207F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5F2C57-990F-3A16-2E26-E9A51D14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292C2D-D59B-E174-D0FE-BBE58514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99085-5E4C-A48D-A403-47876339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5A118-979C-5941-D438-BF86C67E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1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E3EB64-64B6-AE9A-1E6E-9B83CF42D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8207A9-7DF2-FC66-336E-B94FA3A9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B1389-D56E-DC22-8EEC-DA8ED31A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3CE293-4B47-FE1C-02EF-A403E4D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F13908-56A2-09E2-6BB3-C8F0D4BF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0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124D9-C7B9-035A-7C7C-611F5604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06086D-EDDF-A0F4-DB15-74235B67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FE419-89A5-89BF-1E5C-8A22D1B9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4ACFF-0013-C2B4-6173-ECA25BF7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223FF-648A-8811-3BCC-D3A72D77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0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B8B47-A49A-E285-0353-F196310E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E5776-715F-6463-7C77-094D004E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052A37-023B-B22F-BD53-3789187B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A5DA9-EF1C-84CA-5B3D-CE3BA70C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D53D7-AD09-46BE-F44C-339CBCD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10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7BCA4-2FC0-9514-F353-597EDE39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F8A50-8D3A-6123-2F25-26DD1917E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9FF72-AC7D-CFE5-1DEC-69054994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C9EB2C-27C7-E601-A9D1-04CA4E09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0FA1C3-03F7-E965-9564-579073F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AF4A5E-75A5-2E5C-7BCD-571C6917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4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C5311-B12D-2206-BF7E-1E0064E0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67F673-6934-69D1-3BA4-C8B8B928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E4F9E1-F68B-F51D-B061-94EF1B68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E3FA6A-8E49-5064-3C6C-2624353F6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69A49B-7830-96CE-0E67-81C7D07ED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AEB8CD-52A5-04DE-1D86-E9823319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8A5211-8851-38F4-2097-9ACE3008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0A4A0B-A44C-74F6-0A93-AE7DDE18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84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C2D11-E943-58CE-8F75-6B86E955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0D5F27-3E38-18D7-ECBB-36BAC0D6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709C0B-FF6A-9973-6E00-880A53D1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062C9-EA78-F142-6410-C30A3D8F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EF755D-BB1C-F591-DD7D-D477048C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AAC656-C34B-9553-8354-7DA5FF23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1E1B49-4F40-6986-B1FA-C19259DE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30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3DF03-B8FC-015C-ED78-2E96A965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87007A-35EA-8552-81E1-898CD549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001EB6-9A27-7807-10DB-F8246ED4F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E72946-F564-0C68-AB08-F2A2CEB2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46212-A455-64C7-F607-0479BB1D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756B4D-5DD9-B12E-977E-9AD7BEF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49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47C75-02B4-9C41-C7D3-99DCC484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5BA786-E398-49CD-2335-240814328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17DB6A-802D-28BA-1FD3-87C377AD5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0B20F5-CAB2-AB9C-241D-FC791936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5498AE-9D69-1AC2-AC6A-51A4CA5A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AE9641-4C66-363A-5DF1-9504C183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9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DED271-9272-AF92-458B-479CA8AA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8319DA-2406-A9AB-D945-B196B374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F4DE3A-CA63-2B0D-4BEB-54241C437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C19A2-FEF7-4D78-8061-DDAEFB11027D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22116-5837-76A9-BF3D-77971574C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0286B5-2B10-7A8E-89A1-FDD74FFE0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2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-strategy.ec.europa.eu/en/policies/cyber-resilience-a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orklifenotes.com/2025/01/14/why-a-single-sbom-is-never-enough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lifenotes.com/2025/01/14/why-a-single-sbom-is-never-enough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ssa.com/blog/sbom-examples-explained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onedx.org/tool-center/" TargetMode="External"/><Relationship Id="rId2" Type="http://schemas.openxmlformats.org/officeDocument/2006/relationships/hyperlink" Target="https://cyclonedx.org/specification/overview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yclonedx.org/capabilities/cb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ergnaud/sboms" TargetMode="External"/><Relationship Id="rId2" Type="http://schemas.openxmlformats.org/officeDocument/2006/relationships/hyperlink" Target="https://gitlab.com/sbom-demo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38.68.93.168:808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8C91626-85DC-01CF-214F-B0D25C195518}"/>
              </a:ext>
            </a:extLst>
          </p:cNvPr>
          <p:cNvSpPr txBox="1"/>
          <p:nvPr/>
        </p:nvSpPr>
        <p:spPr>
          <a:xfrm>
            <a:off x="776748" y="1997248"/>
            <a:ext cx="9360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https://github.com/dlucasd/vol-au-dessus-d-un-nid-de-vulnerabilites?tab=readme-ov-file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75551F-0267-AE16-DBA5-26D1973AF943}"/>
              </a:ext>
            </a:extLst>
          </p:cNvPr>
          <p:cNvSpPr txBox="1"/>
          <p:nvPr/>
        </p:nvSpPr>
        <p:spPr>
          <a:xfrm>
            <a:off x="776748" y="1033686"/>
            <a:ext cx="970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https://www.devoxx.fr/agenda-2025/talk/vol-au-dessus-d-un-nid-de-vulnerabilites/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574348-4BD8-7177-99D0-B44CCB1EF09F}"/>
              </a:ext>
            </a:extLst>
          </p:cNvPr>
          <p:cNvSpPr txBox="1"/>
          <p:nvPr/>
        </p:nvSpPr>
        <p:spPr>
          <a:xfrm>
            <a:off x="776748" y="3021638"/>
            <a:ext cx="970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Damien LUCAS</a:t>
            </a:r>
          </a:p>
        </p:txBody>
      </p:sp>
    </p:spTree>
    <p:extLst>
      <p:ext uri="{BB962C8B-B14F-4D97-AF65-F5344CB8AC3E}">
        <p14:creationId xmlns:p14="http://schemas.microsoft.com/office/powerpoint/2010/main" val="83617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3EF9FAC-1610-7127-CD78-B72A579B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08" y="822440"/>
            <a:ext cx="7887383" cy="34826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393DD0-C07F-A0BC-604B-6629B62362BB}"/>
              </a:ext>
            </a:extLst>
          </p:cNvPr>
          <p:cNvSpPr txBox="1"/>
          <p:nvPr/>
        </p:nvSpPr>
        <p:spPr>
          <a:xfrm>
            <a:off x="1347020" y="499608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Contexte BNP PF  </a:t>
            </a:r>
            <a:r>
              <a:rPr lang="fr-FR" dirty="0" err="1"/>
              <a:t>GitLab</a:t>
            </a:r>
            <a:r>
              <a:rPr lang="fr-FR" dirty="0"/>
              <a:t>, </a:t>
            </a:r>
            <a:r>
              <a:rPr lang="fr-FR" dirty="0" err="1"/>
              <a:t>gitlab</a:t>
            </a:r>
            <a:r>
              <a:rPr lang="fr-FR" dirty="0"/>
              <a:t>-ci</a:t>
            </a:r>
          </a:p>
          <a:p>
            <a:endParaRPr lang="fr-FR" dirty="0"/>
          </a:p>
          <a:p>
            <a:r>
              <a:rPr lang="fr-FR" dirty="0"/>
              <a:t>Reproductibilité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17033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60B18C7-E99F-DD32-BBA9-2B1843F4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93" y="2649953"/>
            <a:ext cx="8055038" cy="377222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E8E8F98-3728-1FA7-5D2B-089ACD48642B}"/>
              </a:ext>
            </a:extLst>
          </p:cNvPr>
          <p:cNvSpPr txBox="1"/>
          <p:nvPr/>
        </p:nvSpPr>
        <p:spPr>
          <a:xfrm>
            <a:off x="1098679" y="435820"/>
            <a:ext cx="93422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Dependency-Track does not store raw SBOMs.</a:t>
            </a:r>
          </a:p>
          <a:p>
            <a:r>
              <a:rPr lang="en-US" dirty="0"/>
              <a:t>Audit requirements – this is when we need to “go back in time” and request SBOM for a specific older version of our project capturing older states. This may happen for any reason, in example, </a:t>
            </a:r>
            <a:r>
              <a:rPr lang="en-US" dirty="0">
                <a:hlinkClick r:id="rId3"/>
              </a:rPr>
              <a:t>European CRA</a:t>
            </a:r>
            <a:r>
              <a:rPr lang="en-US" dirty="0"/>
              <a:t> is going to make this a legal requirement.</a:t>
            </a:r>
          </a:p>
          <a:p>
            <a:r>
              <a:rPr lang="fr-FR" dirty="0">
                <a:hlinkClick r:id="rId4"/>
              </a:rPr>
              <a:t>https://worklifenotes.com/2025/01/14/why-a-single-sbom-is-never-enough/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75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96A7969-8ED7-E84B-6D5B-ABFAA0C884EF}"/>
              </a:ext>
            </a:extLst>
          </p:cNvPr>
          <p:cNvSpPr txBox="1"/>
          <p:nvPr/>
        </p:nvSpPr>
        <p:spPr>
          <a:xfrm>
            <a:off x="1199182" y="1746129"/>
            <a:ext cx="134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GitLab.com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49C785-B586-8BEE-413E-901C3A071AEB}"/>
              </a:ext>
            </a:extLst>
          </p:cNvPr>
          <p:cNvSpPr txBox="1"/>
          <p:nvPr/>
        </p:nvSpPr>
        <p:spPr>
          <a:xfrm>
            <a:off x="3909805" y="3429000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cdxgen</a:t>
            </a:r>
            <a:r>
              <a:rPr lang="fr-FR" dirty="0"/>
              <a:t> </a:t>
            </a:r>
            <a:r>
              <a:rPr lang="fr-FR" strike="sngStrike" dirty="0"/>
              <a:t>server</a:t>
            </a:r>
          </a:p>
          <a:p>
            <a:r>
              <a:rPr lang="fr-FR" strike="sngStrike" dirty="0" err="1"/>
              <a:t>Listens</a:t>
            </a:r>
            <a:r>
              <a:rPr lang="fr-FR" strike="sngStrike" dirty="0"/>
              <a:t> on localhost </a:t>
            </a:r>
            <a:r>
              <a:rPr lang="fr-FR" strike="sngStrike" dirty="0" err="1"/>
              <a:t>only</a:t>
            </a:r>
            <a:endParaRPr lang="fr-FR" strike="sngStrik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3A96C4-163D-8B8C-B562-937B2BFF7322}"/>
              </a:ext>
            </a:extLst>
          </p:cNvPr>
          <p:cNvSpPr txBox="1"/>
          <p:nvPr/>
        </p:nvSpPr>
        <p:spPr>
          <a:xfrm>
            <a:off x="8538717" y="1746129"/>
            <a:ext cx="19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Dependency</a:t>
            </a:r>
            <a:r>
              <a:rPr lang="fr-FR" dirty="0"/>
              <a:t> </a:t>
            </a:r>
            <a:r>
              <a:rPr lang="fr-FR" dirty="0" err="1"/>
              <a:t>track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CB557F-1586-909E-AF96-5C75DA8A5591}"/>
              </a:ext>
            </a:extLst>
          </p:cNvPr>
          <p:cNvSpPr txBox="1"/>
          <p:nvPr/>
        </p:nvSpPr>
        <p:spPr>
          <a:xfrm>
            <a:off x="4481039" y="174612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Gitlab</a:t>
            </a:r>
            <a:r>
              <a:rPr lang="fr-FR" dirty="0"/>
              <a:t> </a:t>
            </a:r>
            <a:r>
              <a:rPr lang="fr-FR" dirty="0" err="1"/>
              <a:t>runner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3A9019-04D0-5895-884F-181A035311AD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2546089" y="1930795"/>
            <a:ext cx="1934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E9CEE6F-5099-3E02-31F1-D42079ECAC87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5975359" y="1930795"/>
            <a:ext cx="2563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3CA1387-50CF-AF97-F053-1C97EB55133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228199" y="2115461"/>
            <a:ext cx="846" cy="1313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608BD25-14A0-CAF0-BA1B-3AACAB8A8864}"/>
              </a:ext>
            </a:extLst>
          </p:cNvPr>
          <p:cNvSpPr txBox="1"/>
          <p:nvPr/>
        </p:nvSpPr>
        <p:spPr>
          <a:xfrm>
            <a:off x="5391345" y="2589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77DC13-C75A-A0B4-3DE2-7562A4938CD2}"/>
              </a:ext>
            </a:extLst>
          </p:cNvPr>
          <p:cNvSpPr txBox="1"/>
          <p:nvPr/>
        </p:nvSpPr>
        <p:spPr>
          <a:xfrm>
            <a:off x="7114696" y="211546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D458BBA-D2DC-D8CE-CAA6-133001DFE478}"/>
              </a:ext>
            </a:extLst>
          </p:cNvPr>
          <p:cNvSpPr txBox="1"/>
          <p:nvPr/>
        </p:nvSpPr>
        <p:spPr>
          <a:xfrm>
            <a:off x="6519426" y="1537675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curl</a:t>
            </a:r>
            <a:r>
              <a:rPr lang="fr-FR" i="1" dirty="0"/>
              <a:t> localhost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1B25AC-8A00-2FC3-E344-9D77D069BD24}"/>
              </a:ext>
            </a:extLst>
          </p:cNvPr>
          <p:cNvSpPr/>
          <p:nvPr/>
        </p:nvSpPr>
        <p:spPr>
          <a:xfrm>
            <a:off x="3729322" y="1288026"/>
            <a:ext cx="7046835" cy="2995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Nuage 9">
            <a:extLst>
              <a:ext uri="{FF2B5EF4-FFF2-40B4-BE49-F238E27FC236}">
                <a16:creationId xmlns:a16="http://schemas.microsoft.com/office/drawing/2014/main" id="{95C6DCEF-69C0-2D5A-B4AF-36EA8F503950}"/>
              </a:ext>
            </a:extLst>
          </p:cNvPr>
          <p:cNvSpPr/>
          <p:nvPr/>
        </p:nvSpPr>
        <p:spPr>
          <a:xfrm>
            <a:off x="-2261418" y="-157316"/>
            <a:ext cx="5446674" cy="537824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0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7286C-0F92-6A93-E325-CE426B4FA2DC}"/>
              </a:ext>
            </a:extLst>
          </p:cNvPr>
          <p:cNvSpPr txBox="1"/>
          <p:nvPr/>
        </p:nvSpPr>
        <p:spPr>
          <a:xfrm>
            <a:off x="1848465" y="1210667"/>
            <a:ext cx="840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docker run -p 80:8080 docker.swagger.io/</a:t>
            </a:r>
            <a:r>
              <a:rPr lang="fr-FR" dirty="0" err="1"/>
              <a:t>swaggerapi</a:t>
            </a:r>
            <a:r>
              <a:rPr lang="fr-FR" dirty="0"/>
              <a:t>/</a:t>
            </a:r>
            <a:r>
              <a:rPr lang="fr-FR" dirty="0" err="1"/>
              <a:t>swagger-ui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235465-AB8C-2BCE-99FA-05B7471D98A9}"/>
              </a:ext>
            </a:extLst>
          </p:cNvPr>
          <p:cNvSpPr txBox="1"/>
          <p:nvPr/>
        </p:nvSpPr>
        <p:spPr>
          <a:xfrm>
            <a:off x="1966451" y="21554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http://localhost/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9BDB1D-231A-9C37-5615-DF13F7065327}"/>
              </a:ext>
            </a:extLst>
          </p:cNvPr>
          <p:cNvSpPr txBox="1"/>
          <p:nvPr/>
        </p:nvSpPr>
        <p:spPr>
          <a:xfrm>
            <a:off x="1799304" y="28231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http://138.68.93.168:8080/api/openapi.json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3C9D213-72F0-F084-60C3-53F8E12D839F}"/>
              </a:ext>
            </a:extLst>
          </p:cNvPr>
          <p:cNvSpPr txBox="1"/>
          <p:nvPr/>
        </p:nvSpPr>
        <p:spPr>
          <a:xfrm>
            <a:off x="1799304" y="7275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API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7B1438-7E7B-C99C-8E8E-36BEAA992A0F}"/>
              </a:ext>
            </a:extLst>
          </p:cNvPr>
          <p:cNvSpPr txBox="1"/>
          <p:nvPr/>
        </p:nvSpPr>
        <p:spPr>
          <a:xfrm>
            <a:off x="1848465" y="3789318"/>
            <a:ext cx="819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Exemple : https://gitlab.com/sbom-demo/dependency-track-export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A7900A-F4A7-60ED-8967-7EDC246E8E09}"/>
              </a:ext>
            </a:extLst>
          </p:cNvPr>
          <p:cNvSpPr txBox="1"/>
          <p:nvPr/>
        </p:nvSpPr>
        <p:spPr>
          <a:xfrm>
            <a:off x="1848465" y="475547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https://docs.dependencytrack.org/integrations/rest-api/</a:t>
            </a:r>
          </a:p>
        </p:txBody>
      </p:sp>
    </p:spTree>
    <p:extLst>
      <p:ext uri="{BB962C8B-B14F-4D97-AF65-F5344CB8AC3E}">
        <p14:creationId xmlns:p14="http://schemas.microsoft.com/office/powerpoint/2010/main" val="362355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7286C-0F92-6A93-E325-CE426B4FA2DC}"/>
              </a:ext>
            </a:extLst>
          </p:cNvPr>
          <p:cNvSpPr txBox="1"/>
          <p:nvPr/>
        </p:nvSpPr>
        <p:spPr>
          <a:xfrm>
            <a:off x="1848465" y="5125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Scans de dépendances vs scans de conteneurs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36139E-0C05-DBBD-4118-4332D5B8B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5" y="1148476"/>
            <a:ext cx="7033870" cy="125740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8AA057C-8ADD-DBDD-DD9A-80F5C65E178C}"/>
              </a:ext>
            </a:extLst>
          </p:cNvPr>
          <p:cNvSpPr txBox="1"/>
          <p:nvPr/>
        </p:nvSpPr>
        <p:spPr>
          <a:xfrm>
            <a:off x="910595" y="2567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2D8D691-901D-BA5A-278A-E025438E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5" y="3098483"/>
            <a:ext cx="7049111" cy="93734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FC58421-6198-EBBD-5A85-0F8A38DC89A4}"/>
              </a:ext>
            </a:extLst>
          </p:cNvPr>
          <p:cNvSpPr txBox="1"/>
          <p:nvPr/>
        </p:nvSpPr>
        <p:spPr>
          <a:xfrm>
            <a:off x="910595" y="41974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A17F1EC-A935-FA65-9204-CDFE91EA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95" y="4728422"/>
            <a:ext cx="7064352" cy="739204"/>
          </a:xfrm>
          <a:prstGeom prst="rect">
            <a:avLst/>
          </a:prstGeom>
        </p:spPr>
      </p:pic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A4ACB707-4B4E-F231-8BFF-005465E8BCEB}"/>
              </a:ext>
            </a:extLst>
          </p:cNvPr>
          <p:cNvSpPr/>
          <p:nvPr/>
        </p:nvSpPr>
        <p:spPr>
          <a:xfrm>
            <a:off x="8303341" y="1052051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A7182EEC-74DE-1E9F-1D40-EC06FA759E09}"/>
              </a:ext>
            </a:extLst>
          </p:cNvPr>
          <p:cNvSpPr/>
          <p:nvPr/>
        </p:nvSpPr>
        <p:spPr>
          <a:xfrm>
            <a:off x="8303341" y="2843624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7C0F2BD6-BD4D-5C2E-4059-5780286D5268}"/>
              </a:ext>
            </a:extLst>
          </p:cNvPr>
          <p:cNvSpPr/>
          <p:nvPr/>
        </p:nvSpPr>
        <p:spPr>
          <a:xfrm>
            <a:off x="8303341" y="4421107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2B1ACC3-6F1C-2965-17E7-9F71B7FAA4F3}"/>
              </a:ext>
            </a:extLst>
          </p:cNvPr>
          <p:cNvSpPr txBox="1"/>
          <p:nvPr/>
        </p:nvSpPr>
        <p:spPr>
          <a:xfrm>
            <a:off x="9065340" y="1544301"/>
            <a:ext cx="2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 application BOM »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74EE1E-AD51-5E1A-C35D-036F7A989B8C}"/>
              </a:ext>
            </a:extLst>
          </p:cNvPr>
          <p:cNvSpPr txBox="1"/>
          <p:nvPr/>
        </p:nvSpPr>
        <p:spPr>
          <a:xfrm>
            <a:off x="8962101" y="4913357"/>
            <a:ext cx="2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 container BOM »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C8ED83-3E95-071F-255F-254F3B5E61A7}"/>
              </a:ext>
            </a:extLst>
          </p:cNvPr>
          <p:cNvSpPr txBox="1"/>
          <p:nvPr/>
        </p:nvSpPr>
        <p:spPr>
          <a:xfrm>
            <a:off x="8962101" y="3335874"/>
            <a:ext cx="2448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application BOM »</a:t>
            </a:r>
          </a:p>
          <a:p>
            <a:r>
              <a:rPr lang="fr-FR" dirty="0"/>
              <a:t>ET (!)</a:t>
            </a:r>
          </a:p>
          <a:p>
            <a:r>
              <a:rPr lang="fr-FR" dirty="0"/>
              <a:t>«  container BOM »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3BF7D86-4053-C382-FF57-72EA75E65C1B}"/>
              </a:ext>
            </a:extLst>
          </p:cNvPr>
          <p:cNvSpPr txBox="1"/>
          <p:nvPr/>
        </p:nvSpPr>
        <p:spPr>
          <a:xfrm>
            <a:off x="801330" y="6044701"/>
            <a:ext cx="819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préco</a:t>
            </a:r>
            <a:r>
              <a:rPr lang="fr-FR" dirty="0">
                <a:sym typeface="Wingdings" panose="05000000000000000000" pitchFamily="2" charset="2"/>
              </a:rPr>
              <a:t>, séparer et faire les deux (?)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78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7286C-0F92-6A93-E325-CE426B4FA2DC}"/>
              </a:ext>
            </a:extLst>
          </p:cNvPr>
          <p:cNvSpPr txBox="1"/>
          <p:nvPr/>
        </p:nvSpPr>
        <p:spPr>
          <a:xfrm>
            <a:off x="1848465" y="5125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Dev </a:t>
            </a:r>
            <a:r>
              <a:rPr lang="fr-FR" dirty="0" err="1">
                <a:highlight>
                  <a:srgbClr val="FFFF00"/>
                </a:highlight>
              </a:rPr>
              <a:t>dependencies</a:t>
            </a:r>
            <a:r>
              <a:rPr lang="fr-FR" dirty="0">
                <a:highlight>
                  <a:srgbClr val="FFFF00"/>
                </a:highlight>
              </a:rPr>
              <a:t> vs production </a:t>
            </a:r>
            <a:r>
              <a:rPr lang="fr-FR" dirty="0" err="1">
                <a:highlight>
                  <a:srgbClr val="FFFF00"/>
                </a:highlight>
              </a:rPr>
              <a:t>dependencies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3BF7D86-4053-C382-FF57-72EA75E65C1B}"/>
              </a:ext>
            </a:extLst>
          </p:cNvPr>
          <p:cNvSpPr txBox="1"/>
          <p:nvPr/>
        </p:nvSpPr>
        <p:spPr>
          <a:xfrm>
            <a:off x="1120876" y="5840234"/>
            <a:ext cx="819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préco</a:t>
            </a:r>
            <a:r>
              <a:rPr lang="fr-FR" dirty="0">
                <a:sym typeface="Wingdings" panose="05000000000000000000" pitchFamily="2" charset="2"/>
              </a:rPr>
              <a:t>, séparer et faire les deux (?)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FB6E95-C4DB-CC81-5DEF-7883A76B1420}"/>
              </a:ext>
            </a:extLst>
          </p:cNvPr>
          <p:cNvSpPr txBox="1"/>
          <p:nvPr/>
        </p:nvSpPr>
        <p:spPr>
          <a:xfrm>
            <a:off x="1120877" y="16244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https://github.com/CycloneDX/cdxgen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E71C09-0495-7C35-4E57-7312D84E80A3}"/>
              </a:ext>
            </a:extLst>
          </p:cNvPr>
          <p:cNvSpPr txBox="1"/>
          <p:nvPr/>
        </p:nvSpPr>
        <p:spPr>
          <a:xfrm>
            <a:off x="1120876" y="2367031"/>
            <a:ext cx="9379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the argument --required-only, you can limit the SBOM only to include packages with the scope "required", commonly called production or non-dev dependencies. </a:t>
            </a:r>
            <a:r>
              <a:rPr lang="en-US" sz="1200" dirty="0"/>
              <a:t>(Combine with --no-babel to limit this list to only non-dev dependencies based on the dev attribute being false in the lock files.)</a:t>
            </a: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B6CAE9-ABCE-236F-EB96-460B8D1DB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76" y="3659973"/>
            <a:ext cx="5281118" cy="1272650"/>
          </a:xfrm>
          <a:prstGeom prst="rect">
            <a:avLst/>
          </a:prstGeom>
        </p:spPr>
      </p:pic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8ABF1BA2-22EF-518E-676F-82DF10482AD7}"/>
              </a:ext>
            </a:extLst>
          </p:cNvPr>
          <p:cNvSpPr/>
          <p:nvPr/>
        </p:nvSpPr>
        <p:spPr>
          <a:xfrm>
            <a:off x="6829105" y="3591837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B30B2D9-D2C2-8BC8-E4B6-4296973072B7}"/>
              </a:ext>
            </a:extLst>
          </p:cNvPr>
          <p:cNvSpPr txBox="1"/>
          <p:nvPr/>
        </p:nvSpPr>
        <p:spPr>
          <a:xfrm>
            <a:off x="7591104" y="4084087"/>
            <a:ext cx="2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100% </a:t>
            </a:r>
            <a:r>
              <a:rPr lang="fr-FR" dirty="0" err="1"/>
              <a:t>present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13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E1F8F2E-6062-BB93-AA91-F0DFB3EFD17E}"/>
              </a:ext>
            </a:extLst>
          </p:cNvPr>
          <p:cNvSpPr txBox="1"/>
          <p:nvPr/>
        </p:nvSpPr>
        <p:spPr>
          <a:xfrm>
            <a:off x="2218354" y="1305341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Another observation I made in practice – when using common tools, you are frequently not getting the same result when generating an SBOM from the source code vs generating it from a container image built on top of the source code.</a:t>
            </a:r>
          </a:p>
          <a:p>
            <a:endParaRPr lang="en-US" dirty="0"/>
          </a:p>
          <a:p>
            <a:r>
              <a:rPr lang="en-US" dirty="0"/>
              <a:t>So a practical choice would be to build a bill of materials from the source code and another one from container. It is further possible to split the source code SBOM into several parts – for example, one including test dependencies and the one without those. </a:t>
            </a:r>
          </a:p>
          <a:p>
            <a:endParaRPr lang="en-US" dirty="0"/>
          </a:p>
          <a:p>
            <a:r>
              <a:rPr lang="fr-FR" dirty="0">
                <a:hlinkClick r:id="rId2"/>
              </a:rPr>
              <a:t>https://worklifenotes.com/2025/01/14/why-a-single-sbom-is-never-enough/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265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B4E4D6B-0658-6F40-8E41-935019B56265}"/>
              </a:ext>
            </a:extLst>
          </p:cNvPr>
          <p:cNvSpPr txBox="1"/>
          <p:nvPr/>
        </p:nvSpPr>
        <p:spPr>
          <a:xfrm>
            <a:off x="1651820" y="1809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! SBOM vs « formulation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AD204F-5B5B-4F7F-BA72-2899CE4ECFB8}"/>
              </a:ext>
            </a:extLst>
          </p:cNvPr>
          <p:cNvSpPr txBox="1"/>
          <p:nvPr/>
        </p:nvSpPr>
        <p:spPr>
          <a:xfrm>
            <a:off x="3048000" y="31082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Formulation (new to </a:t>
            </a:r>
            <a:r>
              <a:rPr lang="en-US" b="1" dirty="0" err="1"/>
              <a:t>CycloneDX</a:t>
            </a:r>
            <a:r>
              <a:rPr lang="en-US" b="1" dirty="0"/>
              <a:t> v1.5)</a:t>
            </a:r>
            <a:r>
              <a:rPr lang="en-US" dirty="0"/>
              <a:t>: Describes how something was deployed or manufactured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src</a:t>
            </a:r>
            <a:r>
              <a:rPr lang="en-US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76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F9F9F5B-4118-3FAB-DEEE-D7AC3BAA829C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https://cyclonedx.org/capabilities/obom/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62F911-E238-625F-085F-76BC08F2CD79}"/>
              </a:ext>
            </a:extLst>
          </p:cNvPr>
          <p:cNvSpPr txBox="1"/>
          <p:nvPr/>
        </p:nvSpPr>
        <p:spPr>
          <a:xfrm>
            <a:off x="1651820" y="1809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? SBOM vs OBOM ?</a:t>
            </a:r>
          </a:p>
        </p:txBody>
      </p:sp>
    </p:spTree>
    <p:extLst>
      <p:ext uri="{BB962C8B-B14F-4D97-AF65-F5344CB8AC3E}">
        <p14:creationId xmlns:p14="http://schemas.microsoft.com/office/powerpoint/2010/main" val="89507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D064E9D-C4AC-4B5D-2B29-EEA0E904000A}"/>
              </a:ext>
            </a:extLst>
          </p:cNvPr>
          <p:cNvSpPr txBox="1"/>
          <p:nvPr/>
        </p:nvSpPr>
        <p:spPr>
          <a:xfrm>
            <a:off x="1651820" y="1809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Dependency</a:t>
            </a:r>
            <a:r>
              <a:rPr lang="fr-FR" dirty="0"/>
              <a:t>-Track, use cases…</a:t>
            </a:r>
          </a:p>
        </p:txBody>
      </p:sp>
    </p:spTree>
    <p:extLst>
      <p:ext uri="{BB962C8B-B14F-4D97-AF65-F5344CB8AC3E}">
        <p14:creationId xmlns:p14="http://schemas.microsoft.com/office/powerpoint/2010/main" val="375598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6AB5E23-119F-05D2-DFA0-1F42E92D1C18}"/>
              </a:ext>
            </a:extLst>
          </p:cNvPr>
          <p:cNvSpPr txBox="1"/>
          <p:nvPr/>
        </p:nvSpPr>
        <p:spPr>
          <a:xfrm>
            <a:off x="813707" y="1443841"/>
            <a:ext cx="103219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8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Sources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 conférence de Damien LUCAS,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Devoxx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2025, 16 avril "Vol au-dessus d'un nid de vulnérabilités"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Articles de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worklifenotes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janvier 2025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Article nexusconnect.io, décembre 2024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Documentation OWASP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CycloneDX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Documentation OWASP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Dependency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-Track</a:t>
            </a: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Besoin / pourquoi les </a:t>
            </a:r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SBOMs</a:t>
            </a:r>
            <a:endParaRPr lang="fr-FR" sz="18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Avoir une vision globale SCA de la production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Identifier les composants / générer des alertes en cas de CVE publiée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Avoir un historique auditable des états de prod (Cyber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Resilience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Act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53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B89D-CCF4-D906-7DEA-1879B71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(!)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DCB19-E38E-ABB7-E1F3-9112A129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 contexte BNP PF</a:t>
            </a:r>
          </a:p>
        </p:txBody>
      </p:sp>
    </p:spTree>
    <p:extLst>
      <p:ext uri="{BB962C8B-B14F-4D97-AF65-F5344CB8AC3E}">
        <p14:creationId xmlns:p14="http://schemas.microsoft.com/office/powerpoint/2010/main" val="3043849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BA3AF8F-2974-7006-7015-B44676D79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16" y="0"/>
            <a:ext cx="5175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567FA1-B4F3-0255-30E2-968851DCFDFA}"/>
              </a:ext>
            </a:extLst>
          </p:cNvPr>
          <p:cNvSpPr txBox="1"/>
          <p:nvPr/>
        </p:nvSpPr>
        <p:spPr>
          <a:xfrm>
            <a:off x="924233" y="1209368"/>
            <a:ext cx="426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 amont, il faut générer les SBOM pour tous les tags candidats à MEP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C989B3-13B1-F3C6-0E0D-7B43450DC85F}"/>
              </a:ext>
            </a:extLst>
          </p:cNvPr>
          <p:cNvSpPr txBox="1"/>
          <p:nvPr/>
        </p:nvSpPr>
        <p:spPr>
          <a:xfrm>
            <a:off x="924231" y="4832556"/>
            <a:ext cx="426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Il faut une gestion des environnements, pour savoir quelle version est déployée dans quel </a:t>
            </a:r>
            <a:r>
              <a:rPr lang="fr-FR" dirty="0" err="1"/>
              <a:t>env</a:t>
            </a:r>
            <a:r>
              <a:rPr lang="fr-FR" dirty="0"/>
              <a:t> (dont prod)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D194AB-6326-DB82-A91C-CA9C125CDC63}"/>
              </a:ext>
            </a:extLst>
          </p:cNvPr>
          <p:cNvSpPr txBox="1"/>
          <p:nvPr/>
        </p:nvSpPr>
        <p:spPr>
          <a:xfrm>
            <a:off x="924233" y="2161937"/>
            <a:ext cx="4267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Risque : alimentation excessive du </a:t>
            </a:r>
            <a:r>
              <a:rPr lang="fr-FR" dirty="0" err="1"/>
              <a:t>dependency-track</a:t>
            </a:r>
            <a:r>
              <a:rPr lang="fr-FR" dirty="0"/>
              <a:t>, avec des SBOM qui n’ont jamais atteint la production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92E6DD-B5FE-F1CE-9C17-7BC6480C3B9B}"/>
              </a:ext>
            </a:extLst>
          </p:cNvPr>
          <p:cNvSpPr txBox="1"/>
          <p:nvPr/>
        </p:nvSpPr>
        <p:spPr>
          <a:xfrm>
            <a:off x="924232" y="3301449"/>
            <a:ext cx="426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Il faut une rigueur dans les workflows de </a:t>
            </a:r>
            <a:r>
              <a:rPr lang="fr-FR" dirty="0" err="1">
                <a:sym typeface="Wingdings" panose="05000000000000000000" pitchFamily="2" charset="2"/>
              </a:rPr>
              <a:t>dév</a:t>
            </a:r>
            <a:r>
              <a:rPr lang="fr-FR" dirty="0">
                <a:sym typeface="Wingdings" panose="05000000000000000000" pitchFamily="2" charset="2"/>
              </a:rPr>
              <a:t>. Merge sur master + tag quand on est certain d’aller en prod (au « dernier moment »)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ACD7A4-5E73-13AC-1F21-46F156C79F0A}"/>
              </a:ext>
            </a:extLst>
          </p:cNvPr>
          <p:cNvSpPr/>
          <p:nvPr/>
        </p:nvSpPr>
        <p:spPr>
          <a:xfrm>
            <a:off x="10186219" y="5152103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42104-976B-15F9-1466-13079A6E47CA}"/>
              </a:ext>
            </a:extLst>
          </p:cNvPr>
          <p:cNvSpPr/>
          <p:nvPr/>
        </p:nvSpPr>
        <p:spPr>
          <a:xfrm>
            <a:off x="10161638" y="2231923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1D541-F307-1601-10E1-369D11EEEE87}"/>
              </a:ext>
            </a:extLst>
          </p:cNvPr>
          <p:cNvSpPr/>
          <p:nvPr/>
        </p:nvSpPr>
        <p:spPr>
          <a:xfrm>
            <a:off x="10161638" y="521110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58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C0AC525-BFB3-E4C2-1C4A-2D27A4CD2468}"/>
              </a:ext>
            </a:extLst>
          </p:cNvPr>
          <p:cNvSpPr txBox="1"/>
          <p:nvPr/>
        </p:nvSpPr>
        <p:spPr>
          <a:xfrm>
            <a:off x="774441" y="1502229"/>
            <a:ext cx="10123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 tooltip="https://cyclonedx.org/specification/overview/"/>
              </a:rPr>
              <a:t>Specification</a:t>
            </a:r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 tooltip="https://cyclonedx.org/specification/overview/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 tooltip="https://cyclonedx.org/specification/overview/"/>
              </a:rPr>
              <a:t>Overview</a:t>
            </a:r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 tooltip="https://cyclonedx.org/specification/overview/"/>
              </a:rPr>
              <a:t> | </a:t>
            </a:r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 tooltip="https://cyclonedx.org/specification/overview/"/>
              </a:rPr>
              <a:t>CycloneDX</a:t>
            </a:r>
            <a:endParaRPr lang="fr-FR" sz="18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 tooltip="https://cyclonedx.org/tool-center/"/>
              </a:rPr>
              <a:t>CycloneDX</a:t>
            </a:r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 tooltip="https://cyclonedx.org/tool-center/"/>
              </a:rPr>
              <a:t> Tool Center | </a:t>
            </a:r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 tooltip="https://cyclonedx.org/tool-center/"/>
              </a:rPr>
              <a:t>CycloneDX</a:t>
            </a:r>
            <a:endParaRPr lang="fr-FR" sz="18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4" tooltip="https://cyclonedx.org/capabilities/cbom/"/>
              </a:rPr>
              <a:t>Cryptography</a:t>
            </a:r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4" tooltip="https://cyclonedx.org/capabilities/cbom/"/>
              </a:rPr>
              <a:t> Bill of Materials (CBOM) | </a:t>
            </a:r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4" tooltip="https://cyclonedx.org/capabilities/cbom/"/>
              </a:rPr>
              <a:t>CycloneDX</a:t>
            </a:r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: pour identifier quels algos sont utilisés et où, demain pour répondre aux avancées de l'informatique quantique, ou lorsqu'un algo est cassé.</a:t>
            </a:r>
          </a:p>
        </p:txBody>
      </p:sp>
    </p:spTree>
    <p:extLst>
      <p:ext uri="{BB962C8B-B14F-4D97-AF65-F5344CB8AC3E}">
        <p14:creationId xmlns:p14="http://schemas.microsoft.com/office/powerpoint/2010/main" val="257552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E25FF46-F192-15BD-68E6-5678BFF4379D}"/>
              </a:ext>
            </a:extLst>
          </p:cNvPr>
          <p:cNvSpPr txBox="1"/>
          <p:nvPr/>
        </p:nvSpPr>
        <p:spPr>
          <a:xfrm>
            <a:off x="1352939" y="750566"/>
            <a:ext cx="10170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Standards et outils du marché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Formats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Linux SPDX vs OWASP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CycloneDX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Génération de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SBOMs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2"/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Syft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Gemnasium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Trivy, Docker Scout, Microsoft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sbom-tool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OWASP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cdxgen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Historisation des SBOM dans registre de binaires (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arti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Agrégation et analyse des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SBOMs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OWASP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Dependency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-Track</a:t>
            </a: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Pourquoi plusieurs </a:t>
            </a:r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SBOMs</a:t>
            </a:r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par repo git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Génération à partir du code source, génération à partir d'une image de conteneur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Dépendances de développement et dépendances embarquées dans le livrable de production</a:t>
            </a: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SBOM vs "formulation"</a:t>
            </a: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Concept de "OBOM" (?)</a:t>
            </a:r>
          </a:p>
          <a:p>
            <a:endParaRPr lang="fr-FR" sz="18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E59D221-3F0D-5B7E-9B3C-F7A2CCFE6771}"/>
              </a:ext>
            </a:extLst>
          </p:cNvPr>
          <p:cNvSpPr txBox="1"/>
          <p:nvPr/>
        </p:nvSpPr>
        <p:spPr>
          <a:xfrm>
            <a:off x="867747" y="767714"/>
            <a:ext cx="1039430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POC / démo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Critères pour le choix des technos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Toolchain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mission</a:t>
            </a:r>
          </a:p>
          <a:p>
            <a:pPr lvl="3"/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GitLab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gitlab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-ci (mais facilement transposable sur Jenkins)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Conteneurisation Docker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OWASP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CycloneDX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OWASP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cdxgen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OWASP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Dependency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-Track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Périmètre du POC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Avoir un historique auditable des états de prod (Cyber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Resilience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Act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</a:t>
            </a: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périmètre du CRA (exigences de cybersécurité applicables aux produits matériels et logiciels contenant des éléments numériques mis sur le marché de l'Union européenne)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Génération de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SBOMs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depuis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gitlab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-ci</a:t>
            </a: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Comparaison source code/image/merge des deux</a:t>
            </a: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Distinction dev/prod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dependencies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Collecte dans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Dependency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-Track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Utilisation de l'API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Dependency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-Track</a:t>
            </a: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Export de "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findings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"</a:t>
            </a: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Export de composants</a:t>
            </a:r>
          </a:p>
        </p:txBody>
      </p:sp>
    </p:spTree>
    <p:extLst>
      <p:ext uri="{BB962C8B-B14F-4D97-AF65-F5344CB8AC3E}">
        <p14:creationId xmlns:p14="http://schemas.microsoft.com/office/powerpoint/2010/main" val="34919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2363A7B-AC8F-BF94-0784-907D6528E758}"/>
              </a:ext>
            </a:extLst>
          </p:cNvPr>
          <p:cNvSpPr txBox="1"/>
          <p:nvPr/>
        </p:nvSpPr>
        <p:spPr>
          <a:xfrm>
            <a:off x="1156996" y="612845"/>
            <a:ext cx="104502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Résultats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 tooltip="https://gitlab.com/sbom-demo"/>
              </a:rPr>
              <a:t>https://gitlab.com/sbom-demo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 tooltip="https://github.com/avergnaud/sboms"/>
              </a:rPr>
              <a:t>https://github.com/avergnaud/sboms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4" tooltip="http://138.68.93.168:8080"/>
              </a:rPr>
              <a:t>http://138.68.93.168:8080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Prérequis/facilitation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Workflow de développement</a:t>
            </a: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Normalisation des workflows au sein des équipes de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dév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Génération des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SBOMs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pour tous les tags release</a:t>
            </a: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Réduire au maximum les tags release qui ne partent pas en prod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Gestion des environnements</a:t>
            </a: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Avantages d'un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outil+API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qui retourne la version de prod pour chaque process ou appli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Performances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cdxgen,cyclonedx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-cli/docker vs package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npm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Usages de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Dependency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-Track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Avoir une vision globale de la production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--&gt; à valider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Générer des alertes en cas de CVE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--&gt; à valider</a:t>
            </a:r>
          </a:p>
        </p:txBody>
      </p:sp>
    </p:spTree>
    <p:extLst>
      <p:ext uri="{BB962C8B-B14F-4D97-AF65-F5344CB8AC3E}">
        <p14:creationId xmlns:p14="http://schemas.microsoft.com/office/powerpoint/2010/main" val="44994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B89D-CCF4-D906-7DEA-1879B71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La conférence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DCB19-E38E-ABB7-E1F3-9112A129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974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F0C5016-1A34-7068-15EC-42003DA9FDEC}"/>
              </a:ext>
            </a:extLst>
          </p:cNvPr>
          <p:cNvSpPr txBox="1"/>
          <p:nvPr/>
        </p:nvSpPr>
        <p:spPr>
          <a:xfrm>
            <a:off x="776748" y="1033686"/>
            <a:ext cx="970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Pourquoi les SBOM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B26934-92D1-CBBB-AB49-B73B5C6B1360}"/>
              </a:ext>
            </a:extLst>
          </p:cNvPr>
          <p:cNvSpPr txBox="1"/>
          <p:nvPr/>
        </p:nvSpPr>
        <p:spPr>
          <a:xfrm>
            <a:off x="776748" y="1995492"/>
            <a:ext cx="8287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https://worklifenotes.com/2025/01/14/why-a-single-sbom-is-never-enough/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5C5B30-0C47-F796-0B13-4C94CD43B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2798675"/>
            <a:ext cx="4551097" cy="17408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2F2649-BACD-4503-57BE-4A39505F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57" y="4106243"/>
            <a:ext cx="4551097" cy="22245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047110B-844F-D181-6A0E-2A839F397291}"/>
              </a:ext>
            </a:extLst>
          </p:cNvPr>
          <p:cNvSpPr txBox="1"/>
          <p:nvPr/>
        </p:nvSpPr>
        <p:spPr>
          <a:xfrm>
            <a:off x="6027576" y="3643035"/>
            <a:ext cx="4001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Cyber </a:t>
            </a:r>
            <a:r>
              <a:rPr lang="fr-FR" dirty="0" err="1"/>
              <a:t>Resilience</a:t>
            </a:r>
            <a:r>
              <a:rPr lang="fr-FR" dirty="0"/>
              <a:t> </a:t>
            </a:r>
            <a:r>
              <a:rPr lang="fr-FR" dirty="0" err="1"/>
              <a:t>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56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B89D-CCF4-D906-7DEA-1879B71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Analyse, POC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DCB19-E38E-ABB7-E1F3-9112A129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 contexte BNP PF</a:t>
            </a:r>
          </a:p>
        </p:txBody>
      </p:sp>
    </p:spTree>
    <p:extLst>
      <p:ext uri="{BB962C8B-B14F-4D97-AF65-F5344CB8AC3E}">
        <p14:creationId xmlns:p14="http://schemas.microsoft.com/office/powerpoint/2010/main" val="313107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E31DD2-FA51-9E04-1100-7153D91AA77B}"/>
              </a:ext>
            </a:extLst>
          </p:cNvPr>
          <p:cNvSpPr txBox="1"/>
          <p:nvPr/>
        </p:nvSpPr>
        <p:spPr>
          <a:xfrm>
            <a:off x="1700981" y="21336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SPDX</a:t>
            </a:r>
          </a:p>
          <a:p>
            <a:r>
              <a:rPr lang="fr-FR" dirty="0"/>
              <a:t>Vs</a:t>
            </a:r>
          </a:p>
          <a:p>
            <a:r>
              <a:rPr lang="fr-FR" dirty="0" err="1"/>
              <a:t>CycloneDX</a:t>
            </a:r>
            <a:endParaRPr lang="fr-FR" dirty="0"/>
          </a:p>
          <a:p>
            <a:endParaRPr lang="fr-FR" dirty="0"/>
          </a:p>
          <a:p>
            <a:r>
              <a:rPr lang="fr-FR" dirty="0"/>
              <a:t>https://scvs.owasp.org/bom-maturity-model/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DB0E2B-45A4-713E-CE39-71D5DB4EAE22}"/>
              </a:ext>
            </a:extLst>
          </p:cNvPr>
          <p:cNvSpPr txBox="1"/>
          <p:nvPr/>
        </p:nvSpPr>
        <p:spPr>
          <a:xfrm>
            <a:off x="1700981" y="39833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https://nexusconnect.io/articles/spdx-cyclonedx-or-swid-navigating-the-sbom-standard-landscape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B4ADA9-7B08-3788-7895-EF1534329BD6}"/>
              </a:ext>
            </a:extLst>
          </p:cNvPr>
          <p:cNvSpPr txBox="1"/>
          <p:nvPr/>
        </p:nvSpPr>
        <p:spPr>
          <a:xfrm>
            <a:off x="1700981" y="48486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https://worklifenotes.com/2025/01/21/why-we-chose-cyclonedx-over-spdx/</a:t>
            </a:r>
          </a:p>
        </p:txBody>
      </p:sp>
    </p:spTree>
    <p:extLst>
      <p:ext uri="{BB962C8B-B14F-4D97-AF65-F5344CB8AC3E}">
        <p14:creationId xmlns:p14="http://schemas.microsoft.com/office/powerpoint/2010/main" val="31931837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13052</TotalTime>
  <Words>1004</Words>
  <Application>Microsoft Office PowerPoint</Application>
  <PresentationFormat>Grand écran</PresentationFormat>
  <Paragraphs>132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1. La conférence </vt:lpstr>
      <vt:lpstr>Présentation PowerPoint</vt:lpstr>
      <vt:lpstr>2. Analyse, POC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2. Prérequis (!)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VERGNAUD</dc:creator>
  <cp:lastModifiedBy>Adrien VERGNAUD</cp:lastModifiedBy>
  <cp:revision>22</cp:revision>
  <dcterms:created xsi:type="dcterms:W3CDTF">2025-04-22T08:21:03Z</dcterms:created>
  <dcterms:modified xsi:type="dcterms:W3CDTF">2025-05-07T14:04:23Z</dcterms:modified>
</cp:coreProperties>
</file>