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78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B6E"/>
    <a:srgbClr val="1B2A32"/>
    <a:srgbClr val="45A875"/>
    <a:srgbClr val="359F71"/>
    <a:srgbClr val="128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81000">
              <a:srgbClr val="1B2A32"/>
            </a:gs>
            <a:gs pos="91000">
              <a:srgbClr val="1B2A32"/>
            </a:gs>
            <a:gs pos="100000">
              <a:srgbClr val="1B2A3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100000">
              <a:srgbClr val="1B2A32"/>
            </a:gs>
            <a:gs pos="100000">
              <a:srgbClr val="1B2A32"/>
            </a:gs>
            <a:gs pos="100000">
              <a:srgbClr val="1B2A32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2125"/>
            <a:ext cx="9144000" cy="10858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Externalize </a:t>
            </a:r>
            <a:r>
              <a:rPr lang="en-US" dirty="0">
                <a:solidFill>
                  <a:schemeClr val="bg1"/>
                </a:solidFill>
                <a:sym typeface="+mn-ea"/>
              </a:rPr>
              <a:t>Spring C</a:t>
            </a:r>
            <a:r>
              <a:rPr lang="en-US" dirty="0">
                <a:solidFill>
                  <a:schemeClr val="bg1"/>
                </a:solidFill>
              </a:rPr>
              <a:t>onfiguration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49600" y="3185160"/>
            <a:ext cx="2002155" cy="2002155"/>
          </a:xfrm>
          <a:prstGeom prst="rect">
            <a:avLst/>
          </a:prstGeom>
          <a:noFill/>
        </p:spPr>
      </p:pic>
      <p:pic>
        <p:nvPicPr>
          <p:cNvPr id="105" name="Picture 10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3385" y="3185160"/>
            <a:ext cx="2228850" cy="20021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JSON Application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Autofit/>
          </a:bodyPr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  <a:sym typeface="+mn-ea"/>
              </a:rPr>
              <a:t>Spring Boot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позволяет определить блок параметров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как </a:t>
            </a:r>
            <a:r>
              <a:rPr lang="en-US" sz="2000">
                <a:solidFill>
                  <a:schemeClr val="bg1"/>
                </a:solidFill>
                <a:sym typeface="+mn-ea"/>
              </a:rPr>
              <a:t>JSON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-структуру и передать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ее в качестве параметра </a:t>
            </a:r>
            <a:r>
              <a:rPr lang="en-US" sz="2000">
                <a:solidFill>
                  <a:schemeClr val="bg1"/>
                </a:solidFill>
                <a:sym typeface="+mn-ea"/>
              </a:rPr>
              <a:t>`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spring.application.json</a:t>
            </a:r>
            <a:r>
              <a:rPr lang="en-US" sz="2000">
                <a:solidFill>
                  <a:schemeClr val="bg1"/>
                </a:solidFill>
                <a:sym typeface="+mn-ea"/>
              </a:rPr>
              <a:t>`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13175"/>
            <a:ext cx="10515600" cy="5397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2860040"/>
            <a:ext cx="10515600" cy="56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4736465"/>
            <a:ext cx="10515600" cy="49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External Application Properties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при старте приложения автоматически находит и загружает настройки из файлов </a:t>
            </a:r>
            <a:r>
              <a:rPr lang="en-US" sz="2000" i="1">
                <a:solidFill>
                  <a:schemeClr val="bg1"/>
                </a:solidFill>
              </a:rPr>
              <a:t>application.properties </a:t>
            </a:r>
            <a:r>
              <a:rPr lang="ru-RU" altLang="en-US" sz="2000">
                <a:solidFill>
                  <a:schemeClr val="bg1"/>
                </a:solidFill>
              </a:rPr>
              <a:t>и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application.yaml </a:t>
            </a:r>
            <a:r>
              <a:rPr lang="ru-RU" altLang="en-US" sz="2000">
                <a:solidFill>
                  <a:schemeClr val="bg1"/>
                </a:solidFill>
              </a:rPr>
              <a:t>из данных локаций</a:t>
            </a:r>
            <a:r>
              <a:rPr lang="en-US" sz="2000">
                <a:solidFill>
                  <a:schemeClr val="bg1"/>
                </a:solidFill>
              </a:rPr>
              <a:t>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Classpath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en-US" sz="2000">
                <a:solidFill>
                  <a:schemeClr val="bg1"/>
                </a:solidFill>
                <a:sym typeface="+mn-ea"/>
              </a:rPr>
              <a:t>classpath root</a:t>
            </a:r>
            <a:br>
              <a:rPr lang="en-US" sz="2000">
                <a:solidFill>
                  <a:schemeClr val="bg1"/>
                </a:solidFill>
                <a:sym typeface="+mn-ea"/>
              </a:rPr>
            </a:br>
            <a:r>
              <a:rPr lang="en-US" sz="2000">
                <a:solidFill>
                  <a:schemeClr val="bg1"/>
                </a:solidFill>
                <a:sym typeface="+mn-ea"/>
              </a:rPr>
              <a:t>- classpath /config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Текущая директория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altLang="en-US" sz="2000">
                <a:solidFill>
                  <a:schemeClr val="bg1"/>
                </a:solidFill>
              </a:rPr>
              <a:t>Текущая директория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altLang="en-US" sz="2000">
                <a:solidFill>
                  <a:schemeClr val="bg1"/>
                </a:solidFill>
              </a:rPr>
              <a:t>Поддиректория </a:t>
            </a:r>
            <a:r>
              <a:rPr lang="en-US" sz="2000">
                <a:solidFill>
                  <a:schemeClr val="bg1"/>
                </a:solidFill>
              </a:rPr>
              <a:t>config/</a:t>
            </a:r>
            <a:r>
              <a:rPr lang="ru-RU" altLang="en-US" sz="2000">
                <a:solidFill>
                  <a:schemeClr val="bg1"/>
                </a:solidFill>
              </a:rPr>
              <a:t> в текущей директории</a:t>
            </a:r>
            <a:br>
              <a:rPr lang="ru-RU" alt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- </a:t>
            </a:r>
            <a:r>
              <a:rPr lang="ru-RU" sz="2000">
                <a:solidFill>
                  <a:schemeClr val="bg1"/>
                </a:solidFill>
              </a:rPr>
              <a:t>Непосредственная дочерняя директория поддиректории </a:t>
            </a:r>
            <a:r>
              <a:rPr lang="en-US" sz="2000">
                <a:solidFill>
                  <a:schemeClr val="bg1"/>
                </a:solidFill>
              </a:rPr>
              <a:t>config/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Список упорядочен по старшинству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поздние переопределяют более ранние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Application Properties Customization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spring.config.name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переопределяет имя конфигурации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spring.config.location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явное определение </a:t>
            </a:r>
            <a:r>
              <a:rPr lang="en-US" sz="2000">
                <a:solidFill>
                  <a:schemeClr val="bg1"/>
                </a:solidFill>
              </a:rPr>
              <a:t>местоположение</a:t>
            </a:r>
            <a:r>
              <a:rPr lang="ru-RU" alt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конфигурации</a:t>
            </a:r>
            <a:r>
              <a:rPr lang="en-US" sz="2000">
                <a:solidFill>
                  <a:schemeClr val="bg1"/>
                </a:solidFill>
              </a:rPr>
              <a:t>; </a:t>
            </a:r>
            <a:r>
              <a:rPr lang="ru-RU" altLang="en-US" sz="2000">
                <a:solidFill>
                  <a:schemeClr val="bg1"/>
                </a:solidFill>
              </a:rPr>
              <a:t>может быть списком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spring.config.additional-location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определение </a:t>
            </a:r>
            <a:r>
              <a:rPr lang="en-US" sz="2000">
                <a:solidFill>
                  <a:schemeClr val="bg1"/>
                </a:solidFill>
                <a:sym typeface="+mn-ea"/>
              </a:rPr>
              <a:t>местоположение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конфигураций</a:t>
            </a:r>
            <a:r>
              <a:rPr lang="ru-RU" altLang="en-US" sz="2000">
                <a:solidFill>
                  <a:schemeClr val="bg1"/>
                </a:solidFill>
              </a:rPr>
              <a:t> которые дополняют/переопределяют основные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spring.config.name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i="1">
                <a:solidFill>
                  <a:schemeClr val="bg1"/>
                </a:solidFill>
              </a:rPr>
              <a:t>spring.config.location</a:t>
            </a:r>
            <a:r>
              <a:rPr lang="ru-RU" altLang="en-US" sz="2000" i="1">
                <a:solidFill>
                  <a:schemeClr val="bg1"/>
                </a:solidFill>
              </a:rPr>
              <a:t> и </a:t>
            </a:r>
            <a:r>
              <a:rPr lang="en-US" sz="2000" i="1">
                <a:solidFill>
                  <a:schemeClr val="bg1"/>
                </a:solidFill>
              </a:rPr>
              <a:t>spring.config.additional-location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используютс яна самом раннем этапе для определения какие файлы конфигураций загружать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Они должны быть определены в окружении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Префикс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optional:`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позволяет определить местоположение как необязательное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bg1"/>
                </a:solidFill>
              </a:rPr>
              <a:t>Поддерживается </a:t>
            </a:r>
            <a:r>
              <a:rPr lang="en-US" sz="2000">
                <a:solidFill>
                  <a:schemeClr val="bg1"/>
                </a:solidFill>
              </a:rPr>
              <a:t>profile-</a:t>
            </a:r>
            <a:r>
              <a:rPr lang="ru-RU" sz="2000">
                <a:solidFill>
                  <a:schemeClr val="bg1"/>
                </a:solidFill>
              </a:rPr>
              <a:t>специфичная загрузка конфигурационных файлов</a:t>
            </a:r>
            <a:endParaRPr lang="ru-RU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rgbClr val="80EB6E"/>
                </a:solidFill>
              </a:rPr>
              <a:t>Placeholders</a:t>
            </a:r>
            <a:br>
              <a:rPr lang="en-US">
                <a:solidFill>
                  <a:srgbClr val="80EB6E"/>
                </a:solidFill>
              </a:rPr>
            </a:br>
            <a:r>
              <a:rPr lang="en-US">
                <a:solidFill>
                  <a:srgbClr val="80EB6E"/>
                </a:solidFill>
              </a:rPr>
              <a:t>Relaxed Binding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435165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Значения в файлах </a:t>
            </a:r>
            <a:r>
              <a:rPr lang="en-US" sz="2000" i="1">
                <a:solidFill>
                  <a:schemeClr val="bg1"/>
                </a:solidFill>
              </a:rPr>
              <a:t>application.properties </a:t>
            </a:r>
            <a:r>
              <a:rPr lang="ru-RU" altLang="en-US" sz="2000">
                <a:solidFill>
                  <a:schemeClr val="bg1"/>
                </a:solidFill>
              </a:rPr>
              <a:t>и </a:t>
            </a:r>
            <a:r>
              <a:rPr lang="en-US" sz="2000" i="1">
                <a:solidFill>
                  <a:schemeClr val="bg1"/>
                </a:solidFill>
              </a:rPr>
              <a:t>application.yaml </a:t>
            </a:r>
            <a:r>
              <a:rPr lang="ru-RU" altLang="en-US" sz="2000">
                <a:solidFill>
                  <a:schemeClr val="bg1"/>
                </a:solidFill>
              </a:rPr>
              <a:t>обрабатываются и в них проставляются уже существующие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значения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Relax binding: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808730"/>
            <a:ext cx="10547985" cy="2522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548255"/>
            <a:ext cx="10547350" cy="60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Importing Additional Data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Конфигурации мог быть импортированы из других источников, для этог оиспользуется свойство </a:t>
            </a:r>
            <a:r>
              <a:rPr lang="en-US" sz="2000" i="1">
                <a:solidFill>
                  <a:schemeClr val="bg1"/>
                </a:solidFill>
              </a:rPr>
              <a:t>spring.config.import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Импорт отрабатывает путём добавления документа сразу за тем, в котором он определен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В свойстве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spring.config.import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может быть определено несколько местоположений, они будут обработаны в указанном порядке, последний выигрывает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Импорт так же поддерживает </a:t>
            </a:r>
            <a:r>
              <a:rPr lang="en-US" sz="2000" i="1">
                <a:solidFill>
                  <a:schemeClr val="bg1"/>
                </a:solidFill>
              </a:rPr>
              <a:t>profile-</a:t>
            </a:r>
            <a:r>
              <a:rPr lang="ru-RU" altLang="en-US" sz="2000" i="1">
                <a:solidFill>
                  <a:schemeClr val="bg1"/>
                </a:solidFill>
              </a:rPr>
              <a:t>специфичные </a:t>
            </a:r>
            <a:r>
              <a:rPr lang="ru-RU" altLang="en-US" sz="2000">
                <a:solidFill>
                  <a:schemeClr val="bg1"/>
                </a:solidFill>
              </a:rPr>
              <a:t>конфигурации,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будут импортированы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application.properties`</a:t>
            </a:r>
            <a:r>
              <a:rPr lang="en-US" sz="2000">
                <a:solidFill>
                  <a:schemeClr val="bg1"/>
                </a:solidFill>
              </a:rPr>
              <a:t>  </a:t>
            </a:r>
            <a:r>
              <a:rPr lang="ru-RU" sz="2000">
                <a:solidFill>
                  <a:schemeClr val="bg1"/>
                </a:solidFill>
              </a:rPr>
              <a:t>и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application</a:t>
            </a:r>
            <a:r>
              <a:rPr lang="en-US" sz="2000" i="1">
                <a:solidFill>
                  <a:schemeClr val="bg1"/>
                </a:solidFill>
              </a:rPr>
              <a:t>-&lt;profile&gt;.properties`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варианты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поддерживает расширяемый </a:t>
            </a:r>
            <a:r>
              <a:rPr lang="en-US" sz="2000">
                <a:solidFill>
                  <a:schemeClr val="bg1"/>
                </a:solidFill>
              </a:rPr>
              <a:t>API </a:t>
            </a:r>
            <a:r>
              <a:rPr lang="ru-RU" altLang="en-US" sz="2000">
                <a:solidFill>
                  <a:schemeClr val="bg1"/>
                </a:solidFill>
              </a:rPr>
              <a:t>позволяющий получать конфигурации из разных источников</a:t>
            </a:r>
            <a:r>
              <a:rPr lang="en-US" sz="2000">
                <a:solidFill>
                  <a:schemeClr val="bg1"/>
                </a:solidFill>
              </a:rPr>
              <a:t>. </a:t>
            </a:r>
            <a:r>
              <a:rPr lang="ru-RU" altLang="en-US" sz="2000">
                <a:solidFill>
                  <a:schemeClr val="bg1"/>
                </a:solidFill>
              </a:rPr>
              <a:t>Из коробки поддерживаются</a:t>
            </a:r>
            <a:r>
              <a:rPr lang="en-US" sz="2000">
                <a:solidFill>
                  <a:schemeClr val="bg1"/>
                </a:solidFill>
              </a:rPr>
              <a:t>: Java Properties, YAML </a:t>
            </a:r>
            <a:r>
              <a:rPr lang="ru-RU" altLang="en-US" sz="2000">
                <a:solidFill>
                  <a:schemeClr val="bg1"/>
                </a:solidFill>
              </a:rPr>
              <a:t>и </a:t>
            </a:r>
            <a:r>
              <a:rPr lang="en-US" sz="2000">
                <a:solidFill>
                  <a:schemeClr val="bg1"/>
                </a:solidFill>
              </a:rPr>
              <a:t>`configuration trees`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  <a:sym typeface="+mn-ea"/>
              </a:rPr>
              <a:t>Configuration Tree</a:t>
            </a:r>
            <a:endParaRPr lang="en-US">
              <a:solidFill>
                <a:srgbClr val="80EB6E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При запуске на облачных платформах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например, </a:t>
            </a:r>
            <a:r>
              <a:rPr lang="en-US" sz="2000">
                <a:solidFill>
                  <a:schemeClr val="bg1"/>
                </a:solidFill>
              </a:rPr>
              <a:t>Kubernetes) </a:t>
            </a:r>
            <a:r>
              <a:rPr lang="ru-RU" altLang="en-US" sz="2000">
                <a:solidFill>
                  <a:schemeClr val="bg1"/>
                </a:solidFill>
              </a:rPr>
              <a:t>часто нужно считать значения платформо-специфичным способом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Как альтернатива к переменным окружения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ru-RU" altLang="en-US" sz="2000">
                <a:solidFill>
                  <a:schemeClr val="bg1"/>
                </a:solidFill>
              </a:rPr>
              <a:t>многие облачные платформы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позволяют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представить настройки как </a:t>
            </a:r>
            <a:r>
              <a:rPr lang="en-US" sz="2000">
                <a:solidFill>
                  <a:schemeClr val="bg1"/>
                </a:solidFill>
              </a:rPr>
              <a:t>подключенные тома данных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Обычно используется два варианта</a:t>
            </a:r>
            <a:r>
              <a:rPr lang="en-US" sz="2000">
                <a:solidFill>
                  <a:schemeClr val="bg1"/>
                </a:solidFill>
              </a:rPr>
              <a:t>:</a:t>
            </a:r>
            <a:endParaRPr lang="en-US" sz="200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Один файл со всеми настройками</a:t>
            </a:r>
            <a:endParaRPr lang="en-US" sz="200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Несколько файлов записанных в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дерево директорий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ru-RU" altLang="en-US" sz="2000">
                <a:solidFill>
                  <a:schemeClr val="bg1"/>
                </a:solidFill>
              </a:rPr>
              <a:t>имя файла представляет </a:t>
            </a:r>
            <a:r>
              <a:rPr lang="en-US" sz="2000">
                <a:solidFill>
                  <a:schemeClr val="bg1"/>
                </a:solidFill>
              </a:rPr>
              <a:t>‘</a:t>
            </a:r>
            <a:r>
              <a:rPr lang="ru-RU" altLang="en-US" sz="2000">
                <a:solidFill>
                  <a:schemeClr val="bg1"/>
                </a:solidFill>
              </a:rPr>
              <a:t>ключ</a:t>
            </a:r>
            <a:r>
              <a:rPr lang="en-US" sz="2000">
                <a:solidFill>
                  <a:schemeClr val="bg1"/>
                </a:solidFill>
              </a:rPr>
              <a:t>’</a:t>
            </a:r>
            <a:r>
              <a:rPr lang="ru-RU" altLang="en-US" sz="2000">
                <a:solidFill>
                  <a:schemeClr val="bg1"/>
                </a:solidFill>
              </a:rPr>
              <a:t>,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а его содержимое - </a:t>
            </a:r>
            <a:r>
              <a:rPr lang="en-US" sz="2000">
                <a:solidFill>
                  <a:schemeClr val="bg1"/>
                </a:solidFill>
              </a:rPr>
              <a:t>‘</a:t>
            </a:r>
            <a:r>
              <a:rPr lang="ru-RU" altLang="en-US" sz="2000">
                <a:solidFill>
                  <a:schemeClr val="bg1"/>
                </a:solidFill>
              </a:rPr>
              <a:t>значение</a:t>
            </a:r>
            <a:r>
              <a:rPr lang="en-US" sz="2000">
                <a:solidFill>
                  <a:schemeClr val="bg1"/>
                </a:solidFill>
              </a:rPr>
              <a:t>’</a:t>
            </a:r>
            <a:endParaRPr lang="en-US" sz="2000">
              <a:solidFill>
                <a:schemeClr val="bg1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ru-RU" altLang="en-US" sz="2000">
                <a:solidFill>
                  <a:schemeClr val="bg1"/>
                </a:solidFill>
              </a:rPr>
              <a:t>Для второго случая используется префикс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configtree:`</a:t>
            </a:r>
            <a:r>
              <a:rPr lang="ru-RU" altLang="en-US" sz="2000">
                <a:solidFill>
                  <a:schemeClr val="bg1"/>
                </a:solidFill>
              </a:rPr>
              <a:t>, </a:t>
            </a: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обработает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все файлы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как настройки конфигурации</a:t>
            </a:r>
            <a:endParaRPr lang="en-US" sz="2000">
              <a:solidFill>
                <a:schemeClr val="bg1"/>
              </a:solidFill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  <a:sym typeface="+mn-ea"/>
              </a:rPr>
              <a:t>Spring Cloud Config Server</a:t>
            </a:r>
            <a:endParaRPr lang="en-US">
              <a:solidFill>
                <a:srgbClr val="80EB6E"/>
              </a:solidFill>
              <a:sym typeface="+mn-ea"/>
            </a:endParaRPr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6285" y="1691005"/>
            <a:ext cx="6787515" cy="3719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837565" y="1691005"/>
            <a:ext cx="3728085" cy="4007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Spring Cloud Config </a:t>
            </a:r>
            <a:r>
              <a:rPr lang="ru-RU" altLang="en-US" sz="2000">
                <a:solidFill>
                  <a:schemeClr val="bg1"/>
                </a:solidFill>
              </a:rPr>
              <a:t>предоставляет поддержку сервера и клиента для</a:t>
            </a:r>
            <a:r>
              <a:rPr lang="ru-RU" sz="2000">
                <a:solidFill>
                  <a:schemeClr val="bg1"/>
                </a:solidFill>
              </a:rPr>
              <a:t>внешних конфигураций в распределенных</a:t>
            </a:r>
            <a:r>
              <a:rPr lang="ru-RU" altLang="en-US" sz="2000">
                <a:solidFill>
                  <a:schemeClr val="bg1"/>
                </a:solidFill>
              </a:rPr>
              <a:t> системах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>
                <a:solidFill>
                  <a:schemeClr val="bg1"/>
                </a:solidFill>
              </a:rPr>
              <a:t>Config Server</a:t>
            </a:r>
            <a:r>
              <a:rPr lang="ru-RU" altLang="en-US" sz="2000">
                <a:solidFill>
                  <a:schemeClr val="bg1"/>
                </a:solidFill>
              </a:rPr>
              <a:t> представляет собой  централизованное место хранения и управления внешних конфигураций приложения для всех окружений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Bootify Profiles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spring.profiles.active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</a:rPr>
              <a:t>свойство определяет активный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профиля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</a:rPr>
              <a:t>spring.profiles.default</a:t>
            </a:r>
            <a:r>
              <a:rPr lang="en-US" sz="2000">
                <a:solidFill>
                  <a:schemeClr val="bg1"/>
                </a:solidFill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свойство определяет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профиль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используемый по-умолчанию</a:t>
            </a:r>
            <a:endParaRPr lang="ru-RU" alt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  <a:sym typeface="+mn-ea"/>
              </a:rPr>
              <a:t>spring.profiles.include</a:t>
            </a:r>
            <a:r>
              <a:rPr lang="en-US" sz="2000">
                <a:solidFill>
                  <a:schemeClr val="bg1"/>
                </a:solidFill>
                <a:sym typeface="+mn-ea"/>
              </a:rPr>
              <a:t> -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свойство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использыуется для добавления активного профиля</a:t>
            </a:r>
            <a:endParaRPr lang="ru-RU" alt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bg1"/>
                </a:solidFill>
                <a:sym typeface="+mn-ea"/>
              </a:rPr>
              <a:t>NB: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Может быть использован только не в профайл-специфичных файлах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Profile Groups: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ru-RU" altLang="en-US" sz="2000">
                <a:solidFill>
                  <a:schemeClr val="bg1"/>
                </a:solidFill>
              </a:rPr>
              <a:t>Позволяют определить логическое имя для связанных групп профилей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5274310"/>
            <a:ext cx="10529570" cy="72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Profile Specific Files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пытается загрузить профайл-специфичные файлы, для этого используется следующая договоренность: </a:t>
            </a:r>
            <a:r>
              <a:rPr lang="en-US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application-{profile}</a:t>
            </a:r>
            <a:r>
              <a:rPr lang="en-US" sz="2000">
                <a:solidFill>
                  <a:schemeClr val="bg1"/>
                </a:solidFill>
              </a:rPr>
              <a:t>`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Профайл-специфичные файлы </a:t>
            </a:r>
            <a:r>
              <a:rPr lang="ru-RU" altLang="en-US" sz="2000">
                <a:solidFill>
                  <a:schemeClr val="bg1"/>
                </a:solidFill>
              </a:rPr>
              <a:t>загружаются по тому же местоположению, что и стандартный </a:t>
            </a:r>
            <a:r>
              <a:rPr lang="en-US" altLang="ru-RU" sz="2000">
                <a:solidFill>
                  <a:schemeClr val="bg1"/>
                </a:solidFill>
              </a:rPr>
              <a:t>`</a:t>
            </a:r>
            <a:r>
              <a:rPr lang="en-US" sz="2000" i="1">
                <a:solidFill>
                  <a:schemeClr val="bg1"/>
                </a:solidFill>
              </a:rPr>
              <a:t>application.properties`</a:t>
            </a:r>
            <a:r>
              <a:rPr lang="ru-RU" altLang="en-US" sz="2000" i="1">
                <a:solidFill>
                  <a:schemeClr val="bg1"/>
                </a:solidFill>
              </a:rPr>
              <a:t>.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Профайл-специфичные файлы </a:t>
            </a:r>
            <a:r>
              <a:rPr lang="ru-RU" altLang="en-US" sz="2000">
                <a:solidFill>
                  <a:schemeClr val="bg1"/>
                </a:solidFill>
              </a:rPr>
              <a:t>всегда переопределяют значения в стандартных файлах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Файлы конфигураций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ru-RU" altLang="en-US" sz="2000">
                <a:solidFill>
                  <a:schemeClr val="bg1"/>
                </a:solidFill>
              </a:rPr>
              <a:t>всегда загружаются единожды</a:t>
            </a:r>
            <a:r>
              <a:rPr lang="en-US" sz="2000">
                <a:solidFill>
                  <a:schemeClr val="bg1"/>
                </a:solidFill>
              </a:rPr>
              <a:t>. Если </a:t>
            </a:r>
            <a:r>
              <a:rPr lang="ru-RU" altLang="en-US" sz="2000">
                <a:solidFill>
                  <a:schemeClr val="bg1"/>
                </a:solidFill>
              </a:rPr>
              <a:t>п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рофайл-специфичный файл </a:t>
            </a:r>
            <a:r>
              <a:rPr lang="en-US" sz="2000">
                <a:solidFill>
                  <a:schemeClr val="bg1"/>
                </a:solidFill>
              </a:rPr>
              <a:t>уже </a:t>
            </a:r>
            <a:r>
              <a:rPr lang="ru-RU" altLang="en-US" sz="2000">
                <a:solidFill>
                  <a:schemeClr val="bg1"/>
                </a:solidFill>
              </a:rPr>
              <a:t>был </a:t>
            </a:r>
            <a:r>
              <a:rPr lang="en-US" sz="2000">
                <a:solidFill>
                  <a:schemeClr val="bg1"/>
                </a:solidFill>
              </a:rPr>
              <a:t>импортирова</a:t>
            </a:r>
            <a:r>
              <a:rPr lang="ru-RU" altLang="en-US" sz="2000">
                <a:solidFill>
                  <a:schemeClr val="bg1"/>
                </a:solidFill>
              </a:rPr>
              <a:t>н напрямую</a:t>
            </a:r>
            <a:r>
              <a:rPr lang="en-US" sz="2000">
                <a:solidFill>
                  <a:schemeClr val="bg1"/>
                </a:solidFill>
              </a:rPr>
              <a:t>, то они не будут импортирован </a:t>
            </a:r>
            <a:r>
              <a:rPr lang="ru-RU" altLang="en-US" sz="2000">
                <a:solidFill>
                  <a:schemeClr val="bg1"/>
                </a:solidFill>
              </a:rPr>
              <a:t>повторно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настраивается профиль по-умолчанию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по-умолчанию</a:t>
            </a:r>
            <a:r>
              <a:rPr lang="en-US" sz="2000">
                <a:solidFill>
                  <a:schemeClr val="bg1"/>
                </a:solidFill>
              </a:rPr>
              <a:t>, [default])</a:t>
            </a:r>
            <a:r>
              <a:rPr lang="ru-RU" altLang="en-US" sz="2000">
                <a:solidFill>
                  <a:schemeClr val="bg1"/>
                </a:solidFill>
              </a:rPr>
              <a:t>, он будет использован если ни один другой профиль не был активирован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Summary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Конфигурации требуют строгого отделения конфигурации от кода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</a:t>
            </a:r>
            <a:r>
              <a:rPr lang="ru-RU" altLang="en-US" sz="2000">
                <a:solidFill>
                  <a:schemeClr val="bg1"/>
                </a:solidFill>
              </a:rPr>
              <a:t>использует абстракцию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для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представления окружения в котором выполняется приложение </a:t>
            </a:r>
            <a:r>
              <a:rPr lang="en-US" sz="2000">
                <a:solidFill>
                  <a:schemeClr val="bg1"/>
                </a:solidFill>
                <a:sym typeface="+mn-ea"/>
              </a:rPr>
              <a:t>(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profiles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и</a:t>
            </a:r>
            <a:r>
              <a:rPr lang="en-US" sz="2000">
                <a:solidFill>
                  <a:schemeClr val="bg1"/>
                </a:solidFill>
                <a:sym typeface="+mn-ea"/>
              </a:rPr>
              <a:t> </a:t>
            </a:r>
            <a:r>
              <a:rPr lang="en-US" sz="2000" i="1">
                <a:solidFill>
                  <a:schemeClr val="bg1"/>
                </a:solidFill>
                <a:sym typeface="+mn-ea"/>
              </a:rPr>
              <a:t>properties</a:t>
            </a:r>
            <a:r>
              <a:rPr lang="en-US" sz="2000">
                <a:solidFill>
                  <a:schemeClr val="bg1"/>
                </a:solidFill>
                <a:sym typeface="+mn-ea"/>
              </a:rPr>
              <a:t>)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Spring Boot </a:t>
            </a:r>
            <a:r>
              <a:rPr lang="ru-RU" altLang="en-US" sz="2000">
                <a:solidFill>
                  <a:schemeClr val="bg1"/>
                </a:solidFill>
              </a:rPr>
              <a:t>добавил много механизмов позволяющих вынести настройки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В </a:t>
            </a:r>
            <a:r>
              <a:rPr lang="en-US" sz="2000">
                <a:solidFill>
                  <a:schemeClr val="bg1"/>
                </a:solidFill>
                <a:sym typeface="+mn-ea"/>
              </a:rPr>
              <a:t>Spring Boot 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строго определен порядок применения </a:t>
            </a:r>
            <a:r>
              <a:rPr lang="en-US" sz="2000">
                <a:solidFill>
                  <a:schemeClr val="bg1"/>
                </a:solidFill>
                <a:sym typeface="+mn-ea"/>
              </a:rPr>
              <a:t>PropertySource чтобы обеспечить разумное переопределение</a:t>
            </a:r>
            <a:r>
              <a:rPr lang="ru-RU" altLang="en-US" sz="2000">
                <a:solidFill>
                  <a:schemeClr val="bg1"/>
                </a:solidFill>
                <a:sym typeface="+mn-ea"/>
              </a:rPr>
              <a:t> значений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Любое значение может быть переопределено через переменные окружения</a:t>
            </a:r>
            <a:r>
              <a:rPr lang="en-US" sz="2000">
                <a:solidFill>
                  <a:schemeClr val="bg1"/>
                </a:solidFill>
              </a:rPr>
              <a:t>, JVM properties </a:t>
            </a:r>
            <a:r>
              <a:rPr lang="ru-RU" altLang="en-US" sz="2000">
                <a:solidFill>
                  <a:schemeClr val="bg1"/>
                </a:solidFill>
              </a:rPr>
              <a:t>или аргументы командной строки</a:t>
            </a:r>
            <a:endParaRPr lang="ru-RU" alt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altLang="en-US" sz="2000">
                <a:solidFill>
                  <a:schemeClr val="bg1"/>
                </a:solidFill>
              </a:rPr>
              <a:t>Поддерживается множество источников конфигураций благодаря расширяемому </a:t>
            </a:r>
            <a:r>
              <a:rPr lang="en-US" altLang="en-US" sz="2000">
                <a:solidFill>
                  <a:schemeClr val="bg1"/>
                </a:solidFill>
              </a:rPr>
              <a:t>API</a:t>
            </a:r>
            <a:endParaRPr lang="en-US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80EB6E"/>
                </a:solidFill>
              </a:rPr>
              <a:t>12 Factor Application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60000"/>
          </a:bodyPr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В наши дни программное обеспечение обычно распространяется в виде сервисов, называемых веб-приложения (web apps) или software-as-a-service (SaaS). Приложение двенадцати факторов — это методология для создания SaaS-приложений, которые: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sym typeface="+mn-ea"/>
              </a:rPr>
              <a:t>Используют декларативный формат для описания процесса установки и настройки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Ясный контракт </a:t>
            </a:r>
            <a:r>
              <a:rPr lang="en-US">
                <a:solidFill>
                  <a:schemeClr val="bg1"/>
                </a:solidFill>
                <a:sym typeface="+mn-ea"/>
              </a:rPr>
              <a:t>с операционной системой, предполагающее максимальную переносимость между средами выполнения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Развертывабтся </a:t>
            </a:r>
            <a:r>
              <a:rPr lang="en-US">
                <a:solidFill>
                  <a:schemeClr val="bg1"/>
                </a:solidFill>
                <a:sym typeface="+mn-ea"/>
              </a:rPr>
              <a:t>на современных облачных платформах, устраняя необходимость в серверах и системном администрировании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r>
              <a:rPr lang="ru-RU" altLang="en-US">
                <a:solidFill>
                  <a:schemeClr val="bg1"/>
                </a:solidFill>
                <a:sym typeface="+mn-ea"/>
              </a:rPr>
              <a:t>Минимизация</a:t>
            </a:r>
            <a:r>
              <a:rPr lang="en-US">
                <a:solidFill>
                  <a:schemeClr val="bg1"/>
                </a:solidFill>
                <a:sym typeface="+mn-ea"/>
              </a:rPr>
              <a:t> расхождения между средой разработки и средой выполнения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М</a:t>
            </a:r>
            <a:r>
              <a:rPr lang="en-US">
                <a:solidFill>
                  <a:schemeClr val="bg1"/>
                </a:solidFill>
                <a:sym typeface="+mn-ea"/>
              </a:rPr>
              <a:t>асштабир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уемость </a:t>
            </a:r>
            <a:r>
              <a:rPr lang="en-US">
                <a:solidFill>
                  <a:schemeClr val="bg1"/>
                </a:solidFill>
                <a:sym typeface="+mn-ea"/>
              </a:rPr>
              <a:t>без существенных изменений в инструментах, архитектуре и практике разработки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Участники, внёсшие вклад в этот документ, были непосредственно вовлечены в разработку и развёртывание сотен приложений и косвенно были свидетелями разработки, выполнения и масштабирования сотен тысяч приложений во время нашей работы над платформой Heroku.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References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  <a:sym typeface="+mn-ea"/>
              </a:rPr>
              <a:t>https://12factor.net/</a:t>
            </a:r>
            <a:endParaRPr lang="en-US" sz="200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https://www.baeldung.com/properties-with-spring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https://docs.spring.io/spring-boot/docs/current/reference/html/features.html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https://docs.spring.io/spring-boot/docs/current/reference/html/application-properties.html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https://docs.spring.io/spring-cloud-config/docs/current/reference/html/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Cloud Native Java - Josh Long, Kenny Bastani, O'Reilly Media, ISBN ‏ : ‎ 978-1449374648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Beginning Spring Boot 3 - K. Siva Prasad Reddy, Sai Upadhyayula, Apress, ISBN: 978-1-4842-8792-7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1"/>
                </a:solidFill>
              </a:rPr>
              <a:t>Microservices with Spring Boot and Spring Cloud - Magnus Larsson, Packt Publishing, ISBN: 978-1-80107-297-7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28778"/>
            </a:gs>
            <a:gs pos="100000">
              <a:srgbClr val="1B2A32"/>
            </a:gs>
            <a:gs pos="100000">
              <a:srgbClr val="1B2A32"/>
            </a:gs>
            <a:gs pos="100000">
              <a:srgbClr val="1B2A32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2125"/>
            <a:ext cx="9144000" cy="108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24000" y="4861560"/>
            <a:ext cx="914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Source code:	https://github.com/averkhoglyad/spring-boot-properties-prototype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80EB6E"/>
                </a:solidFill>
              </a:rPr>
              <a:t>The Twelve Factors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6215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I. Codebase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Одна кодовая база</a:t>
            </a:r>
            <a:r>
              <a:rPr lang="ru-RU" altLang="en-US" sz="2335">
                <a:solidFill>
                  <a:schemeClr val="bg1"/>
                </a:solidFill>
              </a:rPr>
              <a:t> </a:t>
            </a:r>
            <a:r>
              <a:rPr lang="en-US" sz="2335">
                <a:solidFill>
                  <a:schemeClr val="bg1"/>
                </a:solidFill>
              </a:rPr>
              <a:t>в VCS </a:t>
            </a:r>
            <a:r>
              <a:rPr lang="ru-RU" sz="2335">
                <a:solidFill>
                  <a:schemeClr val="bg1"/>
                </a:solidFill>
              </a:rPr>
              <a:t>и</a:t>
            </a:r>
            <a:r>
              <a:rPr lang="en-US" sz="2335">
                <a:solidFill>
                  <a:schemeClr val="bg1"/>
                </a:solidFill>
              </a:rPr>
              <a:t> множество развертываний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II. Dependencies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Явно объявляйте и изолируйте зависимости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III. Config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Сохраняйте конфигурацию в среде выполнения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IV. Backing services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Считайте сторонние службы подключаемыми ресурсами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V. Build, release, run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Строго разделяйте стадии сборки и выполнения</a:t>
            </a:r>
            <a:endParaRPr lang="en-US" sz="2335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VI. Processes</a:t>
            </a:r>
            <a:endParaRPr lang="en-US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2335">
                <a:solidFill>
                  <a:schemeClr val="bg1"/>
                </a:solidFill>
              </a:rPr>
              <a:t>Запускай как один или несколько процессов </a:t>
            </a:r>
            <a:r>
              <a:rPr lang="ru-RU" altLang="en-US" sz="2335">
                <a:solidFill>
                  <a:schemeClr val="bg1"/>
                </a:solidFill>
              </a:rPr>
              <a:t>без состояния</a:t>
            </a:r>
            <a:endParaRPr lang="ru-RU" altLang="en-US" sz="2335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243320" y="1825625"/>
            <a:ext cx="5276215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VII. Port binding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Экспортируйте сервисы через привязку портов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VIII. Concurrency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Масштабируйте приложение с помощью процессов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IX. Disposability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Максимиз</a:t>
            </a:r>
            <a:r>
              <a:rPr lang="ru-RU" sz="1400">
                <a:solidFill>
                  <a:schemeClr val="bg1"/>
                </a:solidFill>
              </a:rPr>
              <a:t>ация</a:t>
            </a:r>
            <a:r>
              <a:rPr lang="en-US" sz="1400">
                <a:solidFill>
                  <a:schemeClr val="bg1"/>
                </a:solidFill>
              </a:rPr>
              <a:t> надежност</a:t>
            </a:r>
            <a:r>
              <a:rPr lang="ru-RU" altLang="en-US" sz="1400">
                <a:solidFill>
                  <a:schemeClr val="bg1"/>
                </a:solidFill>
              </a:rPr>
              <a:t>и</a:t>
            </a:r>
            <a:r>
              <a:rPr lang="en-US" sz="1400">
                <a:solidFill>
                  <a:schemeClr val="bg1"/>
                </a:solidFill>
              </a:rPr>
              <a:t> с помощью быстрого запуска и корректного завершения работы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X. Dev/prod parity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ru-RU" altLang="en-US" sz="1400">
                <a:solidFill>
                  <a:schemeClr val="bg1"/>
                </a:solidFill>
              </a:rPr>
              <a:t>Держите </a:t>
            </a:r>
            <a:r>
              <a:rPr lang="en-US" sz="1400">
                <a:solidFill>
                  <a:schemeClr val="bg1"/>
                </a:solidFill>
              </a:rPr>
              <a:t>dev, stage and prod </a:t>
            </a:r>
            <a:r>
              <a:rPr lang="ru-RU" altLang="en-US" sz="1400">
                <a:solidFill>
                  <a:schemeClr val="bg1"/>
                </a:solidFill>
              </a:rPr>
              <a:t>как можно более похожими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XI. Logs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Рассматривайте журнал как поток событий</a:t>
            </a:r>
            <a:endParaRPr 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XII. Admin processes</a:t>
            </a:r>
            <a:endParaRPr lang="en-US" sz="170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sz="1400">
                <a:solidFill>
                  <a:schemeClr val="bg1"/>
                </a:solidFill>
              </a:rPr>
              <a:t>Выполняйте задачи администрирования </a:t>
            </a:r>
            <a:r>
              <a:rPr lang="ru-RU" altLang="en-US" sz="1400">
                <a:solidFill>
                  <a:schemeClr val="bg1"/>
                </a:solidFill>
              </a:rPr>
              <a:t>как</a:t>
            </a:r>
            <a:r>
              <a:rPr lang="en-US" sz="1400">
                <a:solidFill>
                  <a:schemeClr val="bg1"/>
                </a:solidFill>
              </a:rPr>
              <a:t> разовы</a:t>
            </a:r>
            <a:r>
              <a:rPr lang="ru-RU" altLang="en-US" sz="1400">
                <a:solidFill>
                  <a:schemeClr val="bg1"/>
                </a:solidFill>
              </a:rPr>
              <a:t>е</a:t>
            </a:r>
            <a:r>
              <a:rPr lang="en-US" sz="1400">
                <a:solidFill>
                  <a:schemeClr val="bg1"/>
                </a:solidFill>
              </a:rPr>
              <a:t> процесс</a:t>
            </a:r>
            <a:r>
              <a:rPr lang="ru-RU" altLang="en-US" sz="1400">
                <a:solidFill>
                  <a:schemeClr val="bg1"/>
                </a:solidFill>
              </a:rPr>
              <a:t>ы</a:t>
            </a:r>
            <a:endParaRPr lang="ru-RU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eb6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III. Config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4260"/>
            <a:ext cx="10515600" cy="3843020"/>
          </a:xfrm>
        </p:spPr>
        <p:txBody>
          <a:bodyPr>
            <a:normAutofit fontScale="90000"/>
          </a:bodyPr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Под конфигами подразумевается все что меняется при разных деплоях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Требуется жесткое отделение конфигов от кода. Конфиги существенно различаются для каждого окружения, код - нет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Лакмусовая бумажка что все конфиги правильно отделены от кода - можно ли выложить код в открытый доступ </a:t>
            </a:r>
            <a:r>
              <a:rPr lang="ru-RU">
                <a:solidFill>
                  <a:schemeClr val="bg1"/>
                </a:solidFill>
              </a:rPr>
              <a:t>без компрометации учетных данных</a:t>
            </a:r>
            <a:endParaRPr lang="ru-RU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Данное определение не включает внутренние настройки приложения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38200" y="1691005"/>
            <a:ext cx="10514965" cy="642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en-US">
                <a:solidFill>
                  <a:schemeClr val="bg1"/>
                </a:solidFill>
              </a:rPr>
              <a:t>Конфиги хранятся в переменных окружения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249410" y="1322705"/>
            <a:ext cx="2104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https://12factor.net/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Spring Environment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9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Environment</a:t>
            </a:r>
            <a:r>
              <a:rPr lang="ru-RU" altLang="en-US">
                <a:solidFill>
                  <a:schemeClr val="bg1"/>
                </a:solidFill>
              </a:rPr>
              <a:t> абстрактное представление окружения в котором выполняется приложение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Построено на двух базовых концепциях</a:t>
            </a:r>
            <a:r>
              <a:rPr lang="en-US">
                <a:solidFill>
                  <a:schemeClr val="bg1"/>
                </a:solidFill>
              </a:rPr>
              <a:t>: </a:t>
            </a:r>
            <a:r>
              <a:rPr lang="en-US" i="1">
                <a:solidFill>
                  <a:schemeClr val="bg1"/>
                </a:solidFill>
              </a:rPr>
              <a:t>profiles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и </a:t>
            </a:r>
            <a:r>
              <a:rPr lang="en-US" i="1">
                <a:solidFill>
                  <a:schemeClr val="bg1"/>
                </a:solidFill>
              </a:rPr>
              <a:t>properties</a:t>
            </a:r>
            <a:endParaRPr lang="en-US" i="1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Properties </a:t>
            </a:r>
            <a:r>
              <a:rPr lang="ru-RU" altLang="en-US">
                <a:solidFill>
                  <a:schemeClr val="bg1"/>
                </a:solidFill>
              </a:rPr>
              <a:t>могут быть получены из разных источников</a:t>
            </a:r>
            <a:r>
              <a:rPr lang="en-US">
                <a:solidFill>
                  <a:schemeClr val="bg1"/>
                </a:solidFill>
              </a:rPr>
              <a:t>: properties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JVM system properties, </a:t>
            </a:r>
            <a:r>
              <a:rPr lang="ru-RU" altLang="en-US">
                <a:solidFill>
                  <a:schemeClr val="bg1"/>
                </a:solidFill>
              </a:rPr>
              <a:t>системные переменные окружения</a:t>
            </a:r>
            <a:r>
              <a:rPr lang="en-US">
                <a:solidFill>
                  <a:schemeClr val="bg1"/>
                </a:solidFill>
              </a:rPr>
              <a:t>, JNDI, </a:t>
            </a:r>
            <a:r>
              <a:rPr lang="ru-RU" altLang="en-US">
                <a:solidFill>
                  <a:schemeClr val="bg1"/>
                </a:solidFill>
              </a:rPr>
              <a:t>параметры </a:t>
            </a:r>
            <a:r>
              <a:rPr lang="en-US">
                <a:solidFill>
                  <a:schemeClr val="bg1"/>
                </a:solidFill>
              </a:rPr>
              <a:t>servlet</a:t>
            </a:r>
            <a:r>
              <a:rPr lang="ru-RU" altLang="en-US">
                <a:solidFill>
                  <a:schemeClr val="bg1"/>
                </a:solidFill>
              </a:rPr>
              <a:t>-контекста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и др.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Профиль -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именованая группа бинов которая будет зарегистрирована только если данный профиль активен</a:t>
            </a:r>
            <a:endParaRPr lang="ru-RU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@PropertySource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710"/>
            <a:ext cx="10515600" cy="4638675"/>
          </a:xfrm>
        </p:spPr>
        <p:txBody>
          <a:bodyPr>
            <a:normAutofit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Предоставляет механизм добавления </a:t>
            </a:r>
            <a:r>
              <a:rPr lang="en-US">
                <a:solidFill>
                  <a:schemeClr val="bg1"/>
                </a:solidFill>
              </a:rPr>
              <a:t>PropertySource </a:t>
            </a:r>
            <a:r>
              <a:rPr lang="ru-RU" altLang="en-US">
                <a:solidFill>
                  <a:schemeClr val="bg1"/>
                </a:solidFill>
              </a:rPr>
              <a:t>в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sym typeface="+mn-ea"/>
              </a:rPr>
              <a:t>Environment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 </a:t>
            </a:r>
            <a:r>
              <a:rPr lang="en-US">
                <a:solidFill>
                  <a:schemeClr val="bg1"/>
                </a:solidFill>
              </a:rPr>
              <a:t>Spring'</a:t>
            </a:r>
            <a:r>
              <a:rPr lang="ru-RU" altLang="en-US">
                <a:solidFill>
                  <a:schemeClr val="bg1"/>
                </a:solidFill>
              </a:rPr>
              <a:t>а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В случаях, когда ключ существует более чем в одном</a:t>
            </a:r>
            <a:r>
              <a:rPr lang="en-US">
                <a:solidFill>
                  <a:schemeClr val="bg1"/>
                </a:solidFill>
                <a:sym typeface="+mn-ea"/>
              </a:rPr>
              <a:t>property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-</a:t>
            </a:r>
            <a:r>
              <a:rPr lang="en-US">
                <a:solidFill>
                  <a:schemeClr val="bg1"/>
                </a:solidFill>
              </a:rPr>
              <a:t>file, </a:t>
            </a:r>
            <a:r>
              <a:rPr lang="ru-RU" altLang="en-US">
                <a:solidFill>
                  <a:schemeClr val="bg1"/>
                </a:solidFill>
              </a:rPr>
              <a:t>последнее обработанное значение </a:t>
            </a:r>
            <a:r>
              <a:rPr lang="en-US" altLang="en-US">
                <a:solidFill>
                  <a:schemeClr val="bg1"/>
                </a:solidFill>
              </a:rPr>
              <a:t>“</a:t>
            </a:r>
            <a:r>
              <a:rPr lang="ru-RU" altLang="en-US">
                <a:solidFill>
                  <a:schemeClr val="bg1"/>
                </a:solidFill>
              </a:rPr>
              <a:t>побеждает</a:t>
            </a:r>
            <a:r>
              <a:rPr lang="en-US" altLang="ru-RU">
                <a:solidFill>
                  <a:schemeClr val="bg1"/>
                </a:solidFill>
              </a:rPr>
              <a:t>“ </a:t>
            </a:r>
            <a:r>
              <a:rPr lang="ru-RU" altLang="en-US">
                <a:solidFill>
                  <a:schemeClr val="bg1"/>
                </a:solidFill>
              </a:rPr>
              <a:t>и предыдущие значения с таким именем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Порядок переопределения зависит от</a:t>
            </a:r>
            <a:r>
              <a:rPr lang="ru-RU" altLang="en-US">
                <a:solidFill>
                  <a:schemeClr val="bg1"/>
                </a:solidFill>
              </a:rPr>
              <a:t> порядка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в котором </a:t>
            </a:r>
            <a:r>
              <a:rPr lang="en-US">
                <a:solidFill>
                  <a:schemeClr val="bg1"/>
                </a:solidFill>
              </a:rPr>
              <a:t>PropertySource </a:t>
            </a:r>
            <a:r>
              <a:rPr lang="ru-RU">
                <a:solidFill>
                  <a:schemeClr val="bg1"/>
                </a:solidFill>
              </a:rPr>
              <a:t>зарегистрированы в </a:t>
            </a:r>
            <a:r>
              <a:rPr lang="ru-RU" altLang="en-US">
                <a:solidFill>
                  <a:schemeClr val="bg1"/>
                </a:solidFill>
              </a:rPr>
              <a:t>контексте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@Profile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710"/>
            <a:ext cx="10515600" cy="4170045"/>
          </a:xfrm>
        </p:spPr>
        <p:txBody>
          <a:bodyPr>
            <a:normAutofit fontScale="9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Profile 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предоставляет</a:t>
            </a:r>
            <a:r>
              <a:rPr lang="en-US">
                <a:solidFill>
                  <a:schemeClr val="bg1"/>
                </a:solidFill>
                <a:sym typeface="+mn-ea"/>
              </a:rPr>
              <a:t> способ разделения частей конфигурации приложения и сдела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ть</a:t>
            </a:r>
            <a:r>
              <a:rPr lang="en-US">
                <a:solidFill>
                  <a:schemeClr val="bg1"/>
                </a:solidFill>
                <a:sym typeface="+mn-ea"/>
              </a:rPr>
              <a:t> его доступным только в определенных 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окружениях</a:t>
            </a:r>
            <a:endParaRPr lang="en-US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Profile </a:t>
            </a:r>
            <a:r>
              <a:rPr lang="ru-RU" altLang="en-US">
                <a:solidFill>
                  <a:schemeClr val="bg1"/>
                </a:solidFill>
              </a:rPr>
              <a:t>может быть активирован программно или установлен через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ru-RU" altLang="en-US">
                <a:solidFill>
                  <a:schemeClr val="bg1"/>
                </a:solidFill>
              </a:rPr>
              <a:t>свойство </a:t>
            </a:r>
            <a:r>
              <a:rPr lang="en-US">
                <a:solidFill>
                  <a:schemeClr val="bg1"/>
                </a:solidFill>
              </a:rPr>
              <a:t>JVM </a:t>
            </a:r>
            <a:r>
              <a:rPr lang="en-US" i="1">
                <a:solidFill>
                  <a:schemeClr val="bg1"/>
                </a:solidFill>
              </a:rPr>
              <a:t>`</a:t>
            </a:r>
            <a:r>
              <a:rPr lang="en-US" i="1">
                <a:solidFill>
                  <a:schemeClr val="bg1"/>
                </a:solidFill>
                <a:sym typeface="+mn-ea"/>
              </a:rPr>
              <a:t>spring.profiles.active</a:t>
            </a:r>
            <a:r>
              <a:rPr lang="en-US" i="1">
                <a:solidFill>
                  <a:schemeClr val="bg1"/>
                </a:solidFill>
              </a:rPr>
              <a:t>`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переменную окружения</a:t>
            </a:r>
            <a:r>
              <a:rPr lang="en-US">
                <a:solidFill>
                  <a:schemeClr val="bg1"/>
                </a:solidFill>
              </a:rPr>
              <a:t> SPRING_PROFILES_ACTIVE</a:t>
            </a:r>
            <a:r>
              <a:rPr lang="ru-RU" altLang="en-US">
                <a:solidFill>
                  <a:schemeClr val="bg1"/>
                </a:solidFill>
              </a:rPr>
              <a:t> или через параметры </a:t>
            </a:r>
            <a:r>
              <a:rPr lang="en-US">
                <a:solidFill>
                  <a:schemeClr val="bg1"/>
                </a:solidFill>
              </a:rPr>
              <a:t>Servlet</a:t>
            </a:r>
            <a:r>
              <a:rPr lang="ru-RU" altLang="en-US">
                <a:solidFill>
                  <a:schemeClr val="bg1"/>
                </a:solidFill>
              </a:rPr>
              <a:t>-контекстав </a:t>
            </a:r>
            <a:r>
              <a:rPr lang="en-US">
                <a:solidFill>
                  <a:schemeClr val="bg1"/>
                </a:solidFill>
              </a:rPr>
              <a:t>web.xml </a:t>
            </a:r>
            <a:r>
              <a:rPr lang="ru-RU" altLang="en-US">
                <a:solidFill>
                  <a:schemeClr val="bg1"/>
                </a:solidFill>
              </a:rPr>
              <a:t>в веб-приложениях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Profile </a:t>
            </a:r>
            <a:r>
              <a:rPr lang="ru-RU" altLang="en-US">
                <a:solidFill>
                  <a:schemeClr val="bg1"/>
                </a:solidFill>
              </a:rPr>
              <a:t>так же может быть активирован в интеграционных тестах с помощью аннотации </a:t>
            </a:r>
            <a:r>
              <a:rPr lang="en-US">
                <a:solidFill>
                  <a:schemeClr val="bg1"/>
                </a:solidFill>
              </a:rPr>
              <a:t>@ActiveProfiles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Bootify Configs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20000"/>
          </a:bodyPr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</a:rPr>
              <a:t>Spring Boot </a:t>
            </a:r>
            <a:r>
              <a:rPr lang="ru-RU" altLang="en-US">
                <a:solidFill>
                  <a:schemeClr val="bg1"/>
                </a:solidFill>
              </a:rPr>
              <a:t>позволяет вынести конфигурации, так что одно приложение может отрабатывать в разных окружениях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Могут быть использованы различные источники внешних настроек, включая </a:t>
            </a:r>
            <a:r>
              <a:rPr lang="en-US">
                <a:solidFill>
                  <a:schemeClr val="bg1"/>
                </a:solidFill>
              </a:rPr>
              <a:t>Java properties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YAML</a:t>
            </a:r>
            <a:r>
              <a:rPr lang="ru-RU" altLang="en-US">
                <a:solidFill>
                  <a:schemeClr val="bg1"/>
                </a:solidFill>
              </a:rPr>
              <a:t>-файлы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ru-RU" altLang="en-US">
                <a:solidFill>
                  <a:schemeClr val="bg1"/>
                </a:solidFill>
              </a:rPr>
              <a:t>переменные окружения и аргументы командной строки</a:t>
            </a:r>
            <a:endParaRPr lang="ru-RU" altLang="en-US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ru-RU" altLang="en-US">
                <a:solidFill>
                  <a:schemeClr val="bg1"/>
                </a:solidFill>
              </a:rPr>
              <a:t>В </a:t>
            </a:r>
            <a:r>
              <a:rPr lang="en-US">
                <a:solidFill>
                  <a:schemeClr val="bg1"/>
                </a:solidFill>
              </a:rPr>
              <a:t>Spring Boot </a:t>
            </a:r>
            <a:r>
              <a:rPr lang="ru-RU" altLang="en-US">
                <a:solidFill>
                  <a:schemeClr val="bg1"/>
                </a:solidFill>
              </a:rPr>
              <a:t>строго определен порядок применения </a:t>
            </a:r>
            <a:r>
              <a:rPr lang="en-US">
                <a:solidFill>
                  <a:schemeClr val="bg1"/>
                </a:solidFill>
              </a:rPr>
              <a:t>PropertySource чтобы обеспечить разумное переопределение</a:t>
            </a:r>
            <a:r>
              <a:rPr lang="ru-RU" altLang="en-US">
                <a:solidFill>
                  <a:schemeClr val="bg1"/>
                </a:solidFill>
              </a:rPr>
              <a:t> значений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ru-RU" altLang="en-US">
                <a:solidFill>
                  <a:schemeClr val="bg1"/>
                </a:solidFill>
              </a:rPr>
              <a:t>Более поздние </a:t>
            </a:r>
            <a:r>
              <a:rPr lang="en-US">
                <a:solidFill>
                  <a:schemeClr val="bg1"/>
                </a:solidFill>
                <a:sym typeface="+mn-ea"/>
              </a:rPr>
              <a:t>PropertySource </a:t>
            </a:r>
            <a:r>
              <a:rPr lang="ru-RU" altLang="en-US">
                <a:solidFill>
                  <a:schemeClr val="bg1"/>
                </a:solidFill>
              </a:rPr>
              <a:t>переопределяют значения определенные ранее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rgbClr val="80EB6E"/>
                </a:solidFill>
              </a:rPr>
              <a:t>PropertySources Order</a:t>
            </a:r>
            <a:endParaRPr lang="en-US">
              <a:solidFill>
                <a:srgbClr val="80EB6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89780"/>
          </a:xfrm>
        </p:spPr>
        <p:txBody>
          <a:bodyPr>
            <a:noAutofit/>
          </a:bodyPr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Значения по-умолчанию</a:t>
            </a:r>
            <a:r>
              <a:rPr lang="en-US" sz="2000">
                <a:solidFill>
                  <a:schemeClr val="bg1"/>
                </a:solidFill>
              </a:rPr>
              <a:t> (</a:t>
            </a:r>
            <a:r>
              <a:rPr lang="ru-RU" altLang="en-US" sz="2000">
                <a:solidFill>
                  <a:schemeClr val="bg1"/>
                </a:solidFill>
              </a:rPr>
              <a:t>определяются через </a:t>
            </a:r>
            <a:r>
              <a:rPr lang="en-US" sz="2000">
                <a:solidFill>
                  <a:schemeClr val="bg1"/>
                </a:solidFill>
              </a:rPr>
              <a:t>SpringApplication.setDefaultProperties)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@PropertySource </a:t>
            </a:r>
            <a:r>
              <a:rPr lang="ru-RU" altLang="en-US" sz="2000">
                <a:solidFill>
                  <a:schemeClr val="bg1"/>
                </a:solidFill>
              </a:rPr>
              <a:t>аннотации над</a:t>
            </a:r>
            <a:r>
              <a:rPr lang="en-US" sz="2000">
                <a:solidFill>
                  <a:schemeClr val="bg1"/>
                </a:solidFill>
              </a:rPr>
              <a:t> @Configuration </a:t>
            </a:r>
            <a:r>
              <a:rPr lang="ru-RU" altLang="en-US" sz="2000">
                <a:solidFill>
                  <a:schemeClr val="bg1"/>
                </a:solidFill>
              </a:rPr>
              <a:t>классами</a:t>
            </a:r>
            <a:r>
              <a:rPr lang="en-US" sz="2000">
                <a:solidFill>
                  <a:schemeClr val="bg1"/>
                </a:solidFill>
              </a:rPr>
              <a:t>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NB: </a:t>
            </a:r>
            <a:r>
              <a:rPr lang="ru-RU" altLang="en-US" sz="2000">
                <a:solidFill>
                  <a:schemeClr val="bg1"/>
                </a:solidFill>
              </a:rPr>
              <a:t>добавляются в </a:t>
            </a:r>
            <a:r>
              <a:rPr lang="en-US" sz="2000">
                <a:solidFill>
                  <a:schemeClr val="bg1"/>
                </a:solidFill>
              </a:rPr>
              <a:t>Environment </a:t>
            </a:r>
            <a:r>
              <a:rPr lang="ru-RU" altLang="en-US" sz="2000">
                <a:solidFill>
                  <a:schemeClr val="bg1"/>
                </a:solidFill>
              </a:rPr>
              <a:t>при обновлении контекста</a:t>
            </a:r>
            <a:endParaRPr lang="ru-RU" alt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Файлы конфигурации 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такие как </a:t>
            </a:r>
            <a:r>
              <a:rPr lang="en-US" sz="2000" i="1">
                <a:solidFill>
                  <a:schemeClr val="bg1"/>
                </a:solidFill>
              </a:rPr>
              <a:t>application.properties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Переменные окружения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Java System properties (System.getProperties())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JNDI </a:t>
            </a:r>
            <a:r>
              <a:rPr lang="ru-RU" altLang="en-US" sz="2000">
                <a:solidFill>
                  <a:schemeClr val="bg1"/>
                </a:solidFill>
              </a:rPr>
              <a:t>атрибуты</a:t>
            </a:r>
            <a:r>
              <a:rPr lang="en-US" sz="2000">
                <a:solidFill>
                  <a:schemeClr val="bg1"/>
                </a:solidFill>
              </a:rPr>
              <a:t> java:comp/env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Параметры </a:t>
            </a:r>
            <a:r>
              <a:rPr lang="en-US" sz="2000">
                <a:solidFill>
                  <a:schemeClr val="bg1"/>
                </a:solidFill>
              </a:rPr>
              <a:t>ServletContext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  <a:sym typeface="+mn-ea"/>
              </a:rPr>
              <a:t>Параметры </a:t>
            </a:r>
            <a:r>
              <a:rPr lang="en-US" sz="2000">
                <a:solidFill>
                  <a:schemeClr val="bg1"/>
                </a:solidFill>
              </a:rPr>
              <a:t>ServletConfig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Свойства определённые через </a:t>
            </a:r>
            <a:r>
              <a:rPr lang="en-US" sz="2000">
                <a:solidFill>
                  <a:schemeClr val="bg1"/>
                </a:solidFill>
              </a:rPr>
              <a:t>SPRING_APPLICATION_JSON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ru-RU" altLang="en-US" sz="2000">
                <a:solidFill>
                  <a:schemeClr val="bg1"/>
                </a:solidFill>
              </a:rPr>
              <a:t>строка </a:t>
            </a:r>
            <a:r>
              <a:rPr lang="en-US" sz="2000">
                <a:solidFill>
                  <a:schemeClr val="bg1"/>
                </a:solidFill>
              </a:rPr>
              <a:t>JSON </a:t>
            </a:r>
            <a:r>
              <a:rPr lang="ru-RU" altLang="en-US" sz="2000">
                <a:solidFill>
                  <a:schemeClr val="bg1"/>
                </a:solidFill>
              </a:rPr>
              <a:t>определенная через переменные окружения или системные свойства</a:t>
            </a:r>
            <a:r>
              <a:rPr lang="en-US" sz="2000">
                <a:solidFill>
                  <a:schemeClr val="bg1"/>
                </a:solidFill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buAutoNum type="arabicPeriod"/>
            </a:pPr>
            <a:r>
              <a:rPr lang="ru-RU" altLang="en-US" sz="2000">
                <a:solidFill>
                  <a:schemeClr val="bg1"/>
                </a:solidFill>
              </a:rPr>
              <a:t>Аргументы командной строки</a:t>
            </a:r>
            <a:endParaRPr lang="ru-RU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9661</Words>
  <Application>WPS Presentation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Externalize Spring Configuration</vt:lpstr>
      <vt:lpstr>12 Factor Application</vt:lpstr>
      <vt:lpstr>The Twelve Factors</vt:lpstr>
      <vt:lpstr>III. Config</vt:lpstr>
      <vt:lpstr>Spring Environment</vt:lpstr>
      <vt:lpstr>@PropertySource</vt:lpstr>
      <vt:lpstr>@Profile</vt:lpstr>
      <vt:lpstr>Bootify Configs</vt:lpstr>
      <vt:lpstr>PropertySources Order</vt:lpstr>
      <vt:lpstr>PropertySources Order</vt:lpstr>
      <vt:lpstr>External Application Properties</vt:lpstr>
      <vt:lpstr>Application Properties Customization</vt:lpstr>
      <vt:lpstr>Application Properties Customization</vt:lpstr>
      <vt:lpstr>Importing Additional Data</vt:lpstr>
      <vt:lpstr>Configuration Tree</vt:lpstr>
      <vt:lpstr>Spring Cloud Config Server</vt:lpstr>
      <vt:lpstr>Bootify Profiles</vt:lpstr>
      <vt:lpstr>Bootify Profiles</vt:lpstr>
      <vt:lpstr>Summary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configurations in Spring</dc:title>
  <dc:creator/>
  <cp:lastModifiedBy>AWer</cp:lastModifiedBy>
  <cp:revision>17</cp:revision>
  <dcterms:created xsi:type="dcterms:W3CDTF">2023-07-11T16:57:00Z</dcterms:created>
  <dcterms:modified xsi:type="dcterms:W3CDTF">2023-07-12T08:17:09Z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4CD942C34BD940D883D05A9A5C08A8EE</vt:lpwstr>
  </property>
  <property fmtid="{D5CDD505-2E9C-101B-9397-08002B2CF9AE}" pid="3" name="KSOProductBuildVer">
    <vt:lpwstr>1033-11.2.0.11219</vt:lpwstr>
  </property>
</Properties>
</file>