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6" r:id="rId11"/>
    <p:sldId id="278" r:id="rId12"/>
    <p:sldId id="267" r:id="rId13"/>
    <p:sldId id="268" r:id="rId14"/>
    <p:sldId id="277" r:id="rId15"/>
    <p:sldId id="269" r:id="rId16"/>
    <p:sldId id="270" r:id="rId17"/>
    <p:sldId id="271" r:id="rId18"/>
    <p:sldId id="272" r:id="rId19"/>
    <p:sldId id="276"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EB6E"/>
    <a:srgbClr val="1B2A32"/>
    <a:srgbClr val="45A875"/>
    <a:srgbClr val="359F71"/>
    <a:srgbClr val="1287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28778"/>
            </a:gs>
            <a:gs pos="81000">
              <a:srgbClr val="1B2A32"/>
            </a:gs>
            <a:gs pos="91000">
              <a:srgbClr val="1B2A32"/>
            </a:gs>
            <a:gs pos="100000">
              <a:srgbClr val="1B2A3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128778"/>
            </a:gs>
            <a:gs pos="100000">
              <a:srgbClr val="1B2A32"/>
            </a:gs>
            <a:gs pos="100000">
              <a:srgbClr val="1B2A32"/>
            </a:gs>
            <a:gs pos="100000">
              <a:srgbClr val="1B2A32"/>
            </a:gs>
          </a:gsLst>
          <a:lin ang="4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2125"/>
            <a:ext cx="9144000" cy="1085850"/>
          </a:xfrm>
        </p:spPr>
        <p:txBody>
          <a:bodyPr>
            <a:normAutofit fontScale="90000"/>
          </a:bodyPr>
          <a:lstStyle/>
          <a:p>
            <a:r>
              <a:rPr lang="en-US" dirty="0">
                <a:solidFill>
                  <a:schemeClr val="bg1"/>
                </a:solidFill>
              </a:rPr>
              <a:t>Externalize </a:t>
            </a:r>
            <a:r>
              <a:rPr lang="en-US" dirty="0">
                <a:solidFill>
                  <a:schemeClr val="bg1"/>
                </a:solidFill>
                <a:sym typeface="+mn-ea"/>
              </a:rPr>
              <a:t>Spring C</a:t>
            </a:r>
            <a:r>
              <a:rPr lang="en-US" dirty="0">
                <a:solidFill>
                  <a:schemeClr val="bg1"/>
                </a:solidFill>
              </a:rPr>
              <a:t>onfiguration</a:t>
            </a:r>
            <a:endParaRPr lang="en-US" dirty="0">
              <a:solidFill>
                <a:schemeClr val="bg1"/>
              </a:solidFill>
            </a:endParaRPr>
          </a:p>
        </p:txBody>
      </p:sp>
      <p:pic>
        <p:nvPicPr>
          <p:cNvPr id="104" name="Picture 103"/>
          <p:cNvPicPr/>
          <p:nvPr/>
        </p:nvPicPr>
        <p:blipFill>
          <a:blip r:embed="rId1">
            <a:extLst>
              <a:ext uri="{96DAC541-7B7A-43D3-8B79-37D633B846F1}">
                <asvg:svgBlip xmlns:asvg="http://schemas.microsoft.com/office/drawing/2016/SVG/main" r:embed="rId2"/>
              </a:ext>
            </a:extLst>
          </a:blip>
          <a:stretch>
            <a:fillRect/>
          </a:stretch>
        </p:blipFill>
        <p:spPr>
          <a:xfrm>
            <a:off x="3149600" y="3185160"/>
            <a:ext cx="2002155" cy="2002155"/>
          </a:xfrm>
          <a:prstGeom prst="rect">
            <a:avLst/>
          </a:prstGeom>
          <a:noFill/>
        </p:spPr>
      </p:pic>
      <p:pic>
        <p:nvPicPr>
          <p:cNvPr id="105" name="Picture 104"/>
          <p:cNvPicPr/>
          <p:nvPr/>
        </p:nvPicPr>
        <p:blipFill>
          <a:blip r:embed="rId3">
            <a:extLst>
              <a:ext uri="{96DAC541-7B7A-43D3-8B79-37D633B846F1}">
                <asvg:svgBlip xmlns:asvg="http://schemas.microsoft.com/office/drawing/2016/SVG/main" r:embed="rId4"/>
              </a:ext>
            </a:extLst>
          </a:blip>
          <a:stretch>
            <a:fillRect/>
          </a:stretch>
        </p:blipFill>
        <p:spPr>
          <a:xfrm>
            <a:off x="6763385" y="3185160"/>
            <a:ext cx="2228850" cy="200215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JSON Application</a:t>
            </a:r>
            <a:endParaRPr lang="en-US">
              <a:solidFill>
                <a:srgbClr val="80EB6E"/>
              </a:solidFill>
            </a:endParaRPr>
          </a:p>
        </p:txBody>
      </p:sp>
      <p:sp>
        <p:nvSpPr>
          <p:cNvPr id="3" name="Content Placeholder 2"/>
          <p:cNvSpPr>
            <a:spLocks noGrp="1"/>
          </p:cNvSpPr>
          <p:nvPr>
            <p:ph sz="half" idx="1"/>
          </p:nvPr>
        </p:nvSpPr>
        <p:spPr>
          <a:xfrm>
            <a:off x="838200" y="1825625"/>
            <a:ext cx="10516235" cy="4351655"/>
          </a:xfrm>
        </p:spPr>
        <p:txBody>
          <a:bodyPr>
            <a:noAutofit/>
          </a:bodyPr>
          <a:p>
            <a:pPr marL="0" indent="0">
              <a:lnSpc>
                <a:spcPct val="90000"/>
              </a:lnSpc>
              <a:spcAft>
                <a:spcPts val="0"/>
              </a:spcAft>
              <a:buNone/>
            </a:pPr>
            <a:r>
              <a:rPr lang="en-US" sz="2000">
                <a:solidFill>
                  <a:schemeClr val="bg1"/>
                </a:solidFill>
                <a:sym typeface="+mn-ea"/>
              </a:rPr>
              <a:t>Spring Boot allows to encode a block of properties into a single JSON structure `</a:t>
            </a:r>
            <a:r>
              <a:rPr lang="en-US" sz="2000" i="1">
                <a:solidFill>
                  <a:schemeClr val="bg1"/>
                </a:solidFill>
                <a:sym typeface="+mn-ea"/>
              </a:rPr>
              <a:t>spring.application.json</a:t>
            </a:r>
            <a:r>
              <a:rPr lang="en-US" sz="2000">
                <a:solidFill>
                  <a:schemeClr val="bg1"/>
                </a:solidFill>
                <a:sym typeface="+mn-ea"/>
              </a:rPr>
              <a:t>`</a:t>
            </a:r>
            <a:endParaRPr lang="en-US" sz="2000">
              <a:solidFill>
                <a:schemeClr val="bg1"/>
              </a:solidFill>
            </a:endParaRPr>
          </a:p>
        </p:txBody>
      </p:sp>
      <p:pic>
        <p:nvPicPr>
          <p:cNvPr id="5" name="Picture 4"/>
          <p:cNvPicPr>
            <a:picLocks noChangeAspect="1"/>
          </p:cNvPicPr>
          <p:nvPr/>
        </p:nvPicPr>
        <p:blipFill>
          <a:blip r:embed="rId1"/>
          <a:stretch>
            <a:fillRect/>
          </a:stretch>
        </p:blipFill>
        <p:spPr>
          <a:xfrm>
            <a:off x="838200" y="3813175"/>
            <a:ext cx="10515600" cy="539750"/>
          </a:xfrm>
          <a:prstGeom prst="rect">
            <a:avLst/>
          </a:prstGeom>
        </p:spPr>
      </p:pic>
      <p:pic>
        <p:nvPicPr>
          <p:cNvPr id="9" name="Content Placeholder 8"/>
          <p:cNvPicPr>
            <a:picLocks noChangeAspect="1"/>
          </p:cNvPicPr>
          <p:nvPr>
            <p:ph sz="half" idx="2"/>
          </p:nvPr>
        </p:nvPicPr>
        <p:blipFill>
          <a:blip r:embed="rId2"/>
          <a:stretch>
            <a:fillRect/>
          </a:stretch>
        </p:blipFill>
        <p:spPr>
          <a:xfrm>
            <a:off x="838200" y="2860040"/>
            <a:ext cx="10515600" cy="569595"/>
          </a:xfrm>
          <a:prstGeom prst="rect">
            <a:avLst/>
          </a:prstGeom>
        </p:spPr>
      </p:pic>
      <p:pic>
        <p:nvPicPr>
          <p:cNvPr id="10" name="Picture 9"/>
          <p:cNvPicPr>
            <a:picLocks noChangeAspect="1"/>
          </p:cNvPicPr>
          <p:nvPr/>
        </p:nvPicPr>
        <p:blipFill>
          <a:blip r:embed="rId3"/>
          <a:stretch>
            <a:fillRect/>
          </a:stretch>
        </p:blipFill>
        <p:spPr>
          <a:xfrm>
            <a:off x="838835" y="4736465"/>
            <a:ext cx="10515600" cy="492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External Application Properties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100"/>
              </a:spcBef>
              <a:spcAft>
                <a:spcPts val="0"/>
              </a:spcAft>
              <a:buNone/>
            </a:pPr>
            <a:r>
              <a:rPr lang="en-US" sz="2000">
                <a:solidFill>
                  <a:schemeClr val="bg1"/>
                </a:solidFill>
              </a:rPr>
              <a:t>Spring Boot will automatically find and load application.properties and application.yaml files from the following locations when your application starts:</a:t>
            </a:r>
            <a:endParaRPr lang="en-US" sz="2000">
              <a:solidFill>
                <a:schemeClr val="bg1"/>
              </a:solidFill>
            </a:endParaRPr>
          </a:p>
          <a:p>
            <a:pPr marL="0" indent="0">
              <a:lnSpc>
                <a:spcPct val="110000"/>
              </a:lnSpc>
              <a:spcBef>
                <a:spcPts val="100"/>
              </a:spcBef>
              <a:spcAft>
                <a:spcPts val="0"/>
              </a:spcAft>
              <a:buNone/>
            </a:pPr>
            <a:endParaRPr lang="en-US" sz="2000">
              <a:solidFill>
                <a:schemeClr val="bg1"/>
              </a:solidFill>
            </a:endParaRPr>
          </a:p>
          <a:p>
            <a:pPr>
              <a:lnSpc>
                <a:spcPct val="110000"/>
              </a:lnSpc>
              <a:spcBef>
                <a:spcPts val="100"/>
              </a:spcBef>
              <a:spcAft>
                <a:spcPts val="0"/>
              </a:spcAft>
              <a:buAutoNum type="arabicPeriod"/>
            </a:pPr>
            <a:r>
              <a:rPr lang="en-US" sz="2000">
                <a:solidFill>
                  <a:schemeClr val="bg1"/>
                </a:solidFill>
              </a:rPr>
              <a:t>From the classpath</a:t>
            </a:r>
            <a:br>
              <a:rPr lang="en-US" sz="2000">
                <a:solidFill>
                  <a:schemeClr val="bg1"/>
                </a:solidFill>
              </a:rPr>
            </a:br>
            <a:r>
              <a:rPr lang="en-US" sz="2000">
                <a:solidFill>
                  <a:schemeClr val="bg1"/>
                </a:solidFill>
              </a:rPr>
              <a:t>- </a:t>
            </a:r>
            <a:r>
              <a:rPr lang="en-US" sz="2000">
                <a:solidFill>
                  <a:schemeClr val="bg1"/>
                </a:solidFill>
                <a:sym typeface="+mn-ea"/>
              </a:rPr>
              <a:t>The classpath root</a:t>
            </a:r>
            <a:br>
              <a:rPr lang="en-US" sz="2000">
                <a:solidFill>
                  <a:schemeClr val="bg1"/>
                </a:solidFill>
                <a:sym typeface="+mn-ea"/>
              </a:rPr>
            </a:br>
            <a:r>
              <a:rPr lang="en-US" sz="2000">
                <a:solidFill>
                  <a:schemeClr val="bg1"/>
                </a:solidFill>
                <a:sym typeface="+mn-ea"/>
              </a:rPr>
              <a:t>- The classpath /config package</a:t>
            </a:r>
            <a:endParaRPr lang="en-US" sz="2000">
              <a:solidFill>
                <a:schemeClr val="bg1"/>
              </a:solidFill>
            </a:endParaRPr>
          </a:p>
          <a:p>
            <a:pPr>
              <a:lnSpc>
                <a:spcPct val="110000"/>
              </a:lnSpc>
              <a:spcBef>
                <a:spcPts val="100"/>
              </a:spcBef>
              <a:spcAft>
                <a:spcPts val="0"/>
              </a:spcAft>
              <a:buAutoNum type="arabicPeriod"/>
            </a:pPr>
            <a:endParaRPr lang="en-US" sz="2000">
              <a:solidFill>
                <a:schemeClr val="bg1"/>
              </a:solidFill>
            </a:endParaRPr>
          </a:p>
          <a:p>
            <a:pPr>
              <a:lnSpc>
                <a:spcPct val="110000"/>
              </a:lnSpc>
              <a:spcBef>
                <a:spcPts val="100"/>
              </a:spcBef>
              <a:spcAft>
                <a:spcPts val="0"/>
              </a:spcAft>
              <a:buAutoNum type="arabicPeriod"/>
            </a:pPr>
            <a:r>
              <a:rPr lang="en-US" sz="2000">
                <a:solidFill>
                  <a:schemeClr val="bg1"/>
                </a:solidFill>
              </a:rPr>
              <a:t>From the current directory</a:t>
            </a:r>
            <a:br>
              <a:rPr lang="en-US" sz="2000">
                <a:solidFill>
                  <a:schemeClr val="bg1"/>
                </a:solidFill>
              </a:rPr>
            </a:br>
            <a:r>
              <a:rPr lang="en-US" sz="2000">
                <a:solidFill>
                  <a:schemeClr val="bg1"/>
                </a:solidFill>
              </a:rPr>
              <a:t>- The current directory</a:t>
            </a:r>
            <a:br>
              <a:rPr lang="en-US" sz="2000">
                <a:solidFill>
                  <a:schemeClr val="bg1"/>
                </a:solidFill>
              </a:rPr>
            </a:br>
            <a:r>
              <a:rPr lang="en-US" sz="2000">
                <a:solidFill>
                  <a:schemeClr val="bg1"/>
                </a:solidFill>
              </a:rPr>
              <a:t>- The config/subdirectory in the current directory</a:t>
            </a:r>
            <a:br>
              <a:rPr lang="en-US" sz="2000">
                <a:solidFill>
                  <a:schemeClr val="bg1"/>
                </a:solidFill>
              </a:rPr>
            </a:br>
            <a:r>
              <a:rPr lang="en-US" sz="2000">
                <a:solidFill>
                  <a:schemeClr val="bg1"/>
                </a:solidFill>
              </a:rPr>
              <a:t>- Immediate child directories of the config/ subdirectory</a:t>
            </a:r>
            <a:endParaRPr lang="en-US" sz="2000">
              <a:solidFill>
                <a:schemeClr val="bg1"/>
              </a:solidFill>
            </a:endParaRPr>
          </a:p>
          <a:p>
            <a:pPr marL="0" indent="0">
              <a:lnSpc>
                <a:spcPct val="110000"/>
              </a:lnSpc>
              <a:spcBef>
                <a:spcPts val="100"/>
              </a:spcBef>
              <a:spcAft>
                <a:spcPts val="0"/>
              </a:spcAft>
              <a:buNone/>
            </a:pPr>
            <a:endParaRPr lang="en-US" sz="2000">
              <a:solidFill>
                <a:schemeClr val="bg1"/>
              </a:solidFill>
            </a:endParaRPr>
          </a:p>
          <a:p>
            <a:pPr marL="0" indent="0">
              <a:lnSpc>
                <a:spcPct val="110000"/>
              </a:lnSpc>
              <a:spcBef>
                <a:spcPts val="100"/>
              </a:spcBef>
              <a:spcAft>
                <a:spcPts val="0"/>
              </a:spcAft>
              <a:buNone/>
            </a:pPr>
            <a:r>
              <a:rPr lang="en-US" sz="2000">
                <a:solidFill>
                  <a:schemeClr val="bg1"/>
                </a:solidFill>
              </a:rPr>
              <a:t>The list is ordered by precedence (with values from lower items overriding earlier ones)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Application Properties Customization</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i="1">
                <a:solidFill>
                  <a:schemeClr val="bg1"/>
                </a:solidFill>
              </a:rPr>
              <a:t>spring.config.name</a:t>
            </a:r>
            <a:r>
              <a:rPr lang="en-US" sz="2000">
                <a:solidFill>
                  <a:schemeClr val="bg1"/>
                </a:solidFill>
              </a:rPr>
              <a:t> - switch to another file name</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spring.config.location</a:t>
            </a:r>
            <a:r>
              <a:rPr lang="en-US" sz="2000">
                <a:solidFill>
                  <a:schemeClr val="bg1"/>
                </a:solidFill>
              </a:rPr>
              <a:t> - explicit location; this property accepts a comma-separated list</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spring.config.additional-location</a:t>
            </a:r>
            <a:r>
              <a:rPr lang="en-US" sz="2000">
                <a:solidFill>
                  <a:schemeClr val="bg1"/>
                </a:solidFill>
              </a:rPr>
              <a:t> - overrides properties in the default locations</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spring.config.name</a:t>
            </a:r>
            <a:r>
              <a:rPr lang="en-US" sz="2000">
                <a:solidFill>
                  <a:schemeClr val="bg1"/>
                </a:solidFill>
              </a:rPr>
              <a:t>, </a:t>
            </a:r>
            <a:r>
              <a:rPr lang="en-US" sz="2000" i="1">
                <a:solidFill>
                  <a:schemeClr val="bg1"/>
                </a:solidFill>
              </a:rPr>
              <a:t>spring.config.location</a:t>
            </a:r>
            <a:r>
              <a:rPr lang="en-US" sz="2000">
                <a:solidFill>
                  <a:schemeClr val="bg1"/>
                </a:solidFill>
              </a:rPr>
              <a:t>, and </a:t>
            </a:r>
            <a:r>
              <a:rPr lang="en-US" sz="2000" i="1">
                <a:solidFill>
                  <a:schemeClr val="bg1"/>
                </a:solidFill>
              </a:rPr>
              <a:t>spring.config.additional-location </a:t>
            </a:r>
            <a:r>
              <a:rPr lang="en-US" sz="2000">
                <a:solidFill>
                  <a:schemeClr val="bg1"/>
                </a:solidFill>
              </a:rPr>
              <a:t>are used very early to determine which files have to be loaded. They must be defined as an environment property (typically an OS environment variable, a system property, or a command-line argument)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Use the prefix `</a:t>
            </a:r>
            <a:r>
              <a:rPr lang="en-US" sz="2000" i="1">
                <a:solidFill>
                  <a:schemeClr val="bg1"/>
                </a:solidFill>
              </a:rPr>
              <a:t>optional:`</a:t>
            </a:r>
            <a:r>
              <a:rPr lang="en-US" sz="2000">
                <a:solidFill>
                  <a:schemeClr val="bg1"/>
                </a:solidFill>
              </a:rPr>
              <a:t> if the locations are optional and you do not mind if they do not exist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Both directory and file location values are also expanded to check for profile-specific files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rgbClr val="80EB6E"/>
                </a:solidFill>
              </a:rPr>
              <a:t>Placeholders</a:t>
            </a:r>
            <a:br>
              <a:rPr lang="en-US">
                <a:solidFill>
                  <a:srgbClr val="80EB6E"/>
                </a:solidFill>
              </a:rPr>
            </a:br>
            <a:r>
              <a:rPr lang="en-US">
                <a:solidFill>
                  <a:srgbClr val="80EB6E"/>
                </a:solidFill>
              </a:rPr>
              <a:t>Relaxed Binding</a:t>
            </a:r>
            <a:endParaRPr lang="en-US">
              <a:solidFill>
                <a:srgbClr val="80EB6E"/>
              </a:solidFill>
            </a:endParaRPr>
          </a:p>
        </p:txBody>
      </p:sp>
      <p:sp>
        <p:nvSpPr>
          <p:cNvPr id="3" name="Content Placeholder 2"/>
          <p:cNvSpPr>
            <a:spLocks noGrp="1"/>
          </p:cNvSpPr>
          <p:nvPr>
            <p:ph sz="half" idx="1"/>
          </p:nvPr>
        </p:nvSpPr>
        <p:spPr>
          <a:xfrm>
            <a:off x="838200" y="1691005"/>
            <a:ext cx="10515600" cy="4351655"/>
          </a:xfrm>
        </p:spPr>
        <p:txBody>
          <a:bodyPr>
            <a:noAutofit/>
          </a:bodyPr>
          <a:p>
            <a:pPr marL="0" indent="0">
              <a:lnSpc>
                <a:spcPct val="110000"/>
              </a:lnSpc>
              <a:spcBef>
                <a:spcPts val="2500"/>
              </a:spcBef>
              <a:spcAft>
                <a:spcPts val="0"/>
              </a:spcAft>
              <a:buNone/>
            </a:pPr>
            <a:r>
              <a:rPr lang="en-US" sz="2000">
                <a:solidFill>
                  <a:schemeClr val="bg1"/>
                </a:solidFill>
              </a:rPr>
              <a:t>The values in application.properties and application.yaml are filtered through the existing Environment when they are used. </a:t>
            </a:r>
            <a:r>
              <a:rPr lang="en-US" sz="2000">
                <a:solidFill>
                  <a:schemeClr val="bg1"/>
                </a:solidFill>
                <a:sym typeface="+mn-ea"/>
              </a:rPr>
              <a:t>Previously defined values could be used</a:t>
            </a:r>
            <a:r>
              <a:rPr lang="en-US" sz="2000">
                <a:solidFill>
                  <a:schemeClr val="bg1"/>
                </a:solidFill>
                <a:sym typeface="+mn-ea"/>
              </a:rPr>
              <a:t> to refer back to</a:t>
            </a:r>
            <a:endParaRPr lang="en-US" sz="2000">
              <a:solidFill>
                <a:schemeClr val="bg1"/>
              </a:solidFill>
              <a:sym typeface="+mn-ea"/>
            </a:endParaRPr>
          </a:p>
          <a:p>
            <a:pPr marL="0" indent="0">
              <a:lnSpc>
                <a:spcPct val="110000"/>
              </a:lnSpc>
              <a:spcBef>
                <a:spcPts val="2500"/>
              </a:spcBef>
              <a:spcAft>
                <a:spcPts val="0"/>
              </a:spcAft>
              <a:buNone/>
            </a:pPr>
            <a:endParaRPr lang="en-US" sz="2000">
              <a:solidFill>
                <a:schemeClr val="bg1"/>
              </a:solidFill>
              <a:sym typeface="+mn-ea"/>
            </a:endParaRPr>
          </a:p>
          <a:p>
            <a:pPr marL="0" indent="0">
              <a:lnSpc>
                <a:spcPct val="110000"/>
              </a:lnSpc>
              <a:spcBef>
                <a:spcPts val="2500"/>
              </a:spcBef>
              <a:spcAft>
                <a:spcPts val="0"/>
              </a:spcAft>
              <a:buNone/>
            </a:pPr>
            <a:r>
              <a:rPr lang="en-US" sz="2000">
                <a:solidFill>
                  <a:schemeClr val="bg1"/>
                </a:solidFill>
              </a:rPr>
              <a:t>Relax binding:</a:t>
            </a:r>
            <a:endParaRPr lang="en-US" sz="2000">
              <a:solidFill>
                <a:schemeClr val="bg1"/>
              </a:solidFill>
            </a:endParaRPr>
          </a:p>
          <a:p>
            <a:pPr marL="0" indent="0">
              <a:lnSpc>
                <a:spcPct val="110000"/>
              </a:lnSpc>
              <a:spcBef>
                <a:spcPts val="2500"/>
              </a:spcBef>
              <a:spcAft>
                <a:spcPts val="0"/>
              </a:spcAft>
              <a:buNone/>
            </a:pPr>
            <a:endParaRPr lang="en-US" sz="2000">
              <a:solidFill>
                <a:schemeClr val="bg1"/>
              </a:solidFill>
            </a:endParaRPr>
          </a:p>
        </p:txBody>
      </p:sp>
      <p:pic>
        <p:nvPicPr>
          <p:cNvPr id="4" name="Content Placeholder 3"/>
          <p:cNvPicPr>
            <a:picLocks noChangeAspect="1"/>
          </p:cNvPicPr>
          <p:nvPr>
            <p:ph sz="half" idx="2"/>
          </p:nvPr>
        </p:nvPicPr>
        <p:blipFill>
          <a:blip r:embed="rId1"/>
          <a:stretch>
            <a:fillRect/>
          </a:stretch>
        </p:blipFill>
        <p:spPr>
          <a:xfrm>
            <a:off x="838200" y="3808730"/>
            <a:ext cx="10547985" cy="2522220"/>
          </a:xfrm>
          <a:prstGeom prst="rect">
            <a:avLst/>
          </a:prstGeom>
        </p:spPr>
      </p:pic>
      <p:pic>
        <p:nvPicPr>
          <p:cNvPr id="6" name="Picture 5"/>
          <p:cNvPicPr>
            <a:picLocks noChangeAspect="1"/>
          </p:cNvPicPr>
          <p:nvPr/>
        </p:nvPicPr>
        <p:blipFill>
          <a:blip r:embed="rId2"/>
          <a:stretch>
            <a:fillRect/>
          </a:stretch>
        </p:blipFill>
        <p:spPr>
          <a:xfrm>
            <a:off x="805815" y="2653030"/>
            <a:ext cx="10547350" cy="6057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Importing Additional Data</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a:solidFill>
                  <a:schemeClr val="bg1"/>
                </a:solidFill>
              </a:rPr>
              <a:t>Application properties may import further config data from other locations using the spring.config.import property. Imports are processed as they are discovered, and are treated as additional documents inserted immediately below the one that declares the import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Several locations can be specified under a single spring.config.import key. Locations will be processed in the order that they are defined, with later imports taking precedence</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When appropriate, </a:t>
            </a:r>
            <a:r>
              <a:rPr lang="en-US" sz="2000" i="1">
                <a:solidFill>
                  <a:schemeClr val="bg1"/>
                </a:solidFill>
              </a:rPr>
              <a:t>profile-specific</a:t>
            </a:r>
            <a:r>
              <a:rPr lang="en-US" sz="2000">
                <a:solidFill>
                  <a:schemeClr val="bg1"/>
                </a:solidFill>
              </a:rPr>
              <a:t> variants are also considered for import</a:t>
            </a:r>
            <a:r>
              <a:rPr lang="ru-RU" altLang="en-US" sz="2000">
                <a:solidFill>
                  <a:schemeClr val="bg1"/>
                </a:solidFill>
              </a:rPr>
              <a:t>, </a:t>
            </a:r>
            <a:r>
              <a:rPr lang="en-US" sz="2000">
                <a:solidFill>
                  <a:schemeClr val="bg1"/>
                </a:solidFill>
              </a:rPr>
              <a:t>would import both `</a:t>
            </a:r>
            <a:r>
              <a:rPr lang="en-US" sz="2000" i="1">
                <a:solidFill>
                  <a:schemeClr val="bg1"/>
                </a:solidFill>
                <a:sym typeface="+mn-ea"/>
              </a:rPr>
              <a:t>application</a:t>
            </a:r>
            <a:r>
              <a:rPr lang="en-US" sz="2000" i="1">
                <a:solidFill>
                  <a:schemeClr val="bg1"/>
                </a:solidFill>
              </a:rPr>
              <a:t>.properties`</a:t>
            </a:r>
            <a:r>
              <a:rPr lang="en-US" sz="2000">
                <a:solidFill>
                  <a:schemeClr val="bg1"/>
                </a:solidFill>
              </a:rPr>
              <a:t> as well as any `</a:t>
            </a:r>
            <a:r>
              <a:rPr lang="en-US" sz="2000" i="1">
                <a:solidFill>
                  <a:schemeClr val="bg1"/>
                </a:solidFill>
                <a:sym typeface="+mn-ea"/>
              </a:rPr>
              <a:t>application</a:t>
            </a:r>
            <a:r>
              <a:rPr lang="en-US" sz="2000" i="1">
                <a:solidFill>
                  <a:schemeClr val="bg1"/>
                </a:solidFill>
              </a:rPr>
              <a:t>-&lt;profile&gt;.properties`</a:t>
            </a:r>
            <a:r>
              <a:rPr lang="en-US" sz="2000">
                <a:solidFill>
                  <a:schemeClr val="bg1"/>
                </a:solidFill>
              </a:rPr>
              <a:t> variants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Spring Boot includes pluggable API that allows various different location addresses to be supported. By default supported: Java Properties, YAML and `configuration trees`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sym typeface="+mn-ea"/>
              </a:rPr>
              <a:t>Configuration Tree</a:t>
            </a:r>
            <a:endParaRPr lang="en-US">
              <a:solidFill>
                <a:srgbClr val="80EB6E"/>
              </a:solidFill>
              <a:sym typeface="+mn-ea"/>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a:solidFill>
                  <a:schemeClr val="bg1"/>
                </a:solidFill>
              </a:rPr>
              <a:t>When running applications on a cloud platform (such as Kubernetes) it’s often needed to read config values that the platform supplies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As an alternative to environment variables, many cloud platforms now allow you to map configuration into mounted data volumes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There are two common volume mount patterns that can be used:</a:t>
            </a:r>
            <a:endParaRPr lang="en-US" sz="2000">
              <a:solidFill>
                <a:schemeClr val="bg1"/>
              </a:solidFill>
            </a:endParaRPr>
          </a:p>
          <a:p>
            <a:pPr algn="l">
              <a:lnSpc>
                <a:spcPct val="90000"/>
              </a:lnSpc>
              <a:spcBef>
                <a:spcPts val="1000"/>
              </a:spcBef>
              <a:spcAft>
                <a:spcPts val="0"/>
              </a:spcAft>
              <a:buClrTx/>
              <a:buSzTx/>
              <a:buAutoNum type="arabicPeriod"/>
            </a:pPr>
            <a:r>
              <a:rPr lang="en-US" sz="2000">
                <a:solidFill>
                  <a:schemeClr val="bg1"/>
                </a:solidFill>
              </a:rPr>
              <a:t>A single file contains a complete set of properties </a:t>
            </a:r>
            <a:endParaRPr lang="en-US" sz="2000">
              <a:solidFill>
                <a:schemeClr val="bg1"/>
              </a:solidFill>
            </a:endParaRPr>
          </a:p>
          <a:p>
            <a:pPr algn="l">
              <a:lnSpc>
                <a:spcPct val="90000"/>
              </a:lnSpc>
              <a:spcBef>
                <a:spcPts val="1000"/>
              </a:spcBef>
              <a:spcAft>
                <a:spcPts val="0"/>
              </a:spcAft>
              <a:buClrTx/>
              <a:buSzTx/>
              <a:buAutoNum type="arabicPeriod"/>
            </a:pPr>
            <a:r>
              <a:rPr lang="en-US" sz="2000">
                <a:solidFill>
                  <a:schemeClr val="bg1"/>
                </a:solidFill>
              </a:rPr>
              <a:t>Multiple files are written to a directory tree, with the filename becoming the ‘key’ and the contents becoming the ‘value’</a:t>
            </a:r>
            <a:endParaRPr lang="en-US" sz="2000">
              <a:solidFill>
                <a:schemeClr val="bg1"/>
              </a:solidFill>
            </a:endParaRPr>
          </a:p>
          <a:p>
            <a:pPr marL="0" indent="0" algn="l">
              <a:lnSpc>
                <a:spcPct val="90000"/>
              </a:lnSpc>
              <a:spcBef>
                <a:spcPts val="1000"/>
              </a:spcBef>
              <a:spcAft>
                <a:spcPts val="0"/>
              </a:spcAft>
              <a:buClrTx/>
              <a:buSzTx/>
              <a:buNone/>
            </a:pPr>
            <a:r>
              <a:rPr lang="en-US" sz="2000">
                <a:solidFill>
                  <a:schemeClr val="bg1"/>
                </a:solidFill>
              </a:rPr>
              <a:t>For the second case, you need to use the `</a:t>
            </a:r>
            <a:r>
              <a:rPr lang="en-US" sz="2000" i="1">
                <a:solidFill>
                  <a:schemeClr val="bg1"/>
                </a:solidFill>
              </a:rPr>
              <a:t>configtree:`</a:t>
            </a:r>
            <a:r>
              <a:rPr lang="en-US" sz="2000">
                <a:solidFill>
                  <a:schemeClr val="bg1"/>
                </a:solidFill>
              </a:rPr>
              <a:t> prefix so that Spring Boot knows it needs to expose all the files as properties</a:t>
            </a:r>
            <a:endParaRPr lang="en-US" sz="2000">
              <a:solidFill>
                <a:schemeClr val="bg1"/>
              </a:solidFill>
            </a:endParaRPr>
          </a:p>
          <a:p>
            <a:pPr marL="0" indent="0" algn="l">
              <a:lnSpc>
                <a:spcPct val="90000"/>
              </a:lnSpc>
              <a:spcBef>
                <a:spcPts val="1000"/>
              </a:spcBef>
              <a:spcAft>
                <a:spcPts val="0"/>
              </a:spcAft>
              <a:buClrTx/>
              <a:buSzTx/>
              <a:buNone/>
            </a:pP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sym typeface="+mn-ea"/>
              </a:rPr>
              <a:t>Spring Cloud Config Server</a:t>
            </a:r>
            <a:endParaRPr lang="en-US">
              <a:solidFill>
                <a:srgbClr val="80EB6E"/>
              </a:solidFill>
              <a:sym typeface="+mn-ea"/>
            </a:endParaRPr>
          </a:p>
        </p:txBody>
      </p:sp>
      <p:pic>
        <p:nvPicPr>
          <p:cNvPr id="100" name="Content Placeholder 99"/>
          <p:cNvPicPr/>
          <p:nvPr>
            <p:ph idx="1"/>
          </p:nvPr>
        </p:nvPicPr>
        <p:blipFill>
          <a:blip r:embed="rId1"/>
          <a:stretch>
            <a:fillRect/>
          </a:stretch>
        </p:blipFill>
        <p:spPr>
          <a:xfrm>
            <a:off x="4566285" y="1691005"/>
            <a:ext cx="6787515" cy="3719830"/>
          </a:xfrm>
          <a:prstGeom prst="rect">
            <a:avLst/>
          </a:prstGeom>
          <a:noFill/>
          <a:ln w="9525">
            <a:noFill/>
          </a:ln>
        </p:spPr>
      </p:pic>
      <p:sp>
        <p:nvSpPr>
          <p:cNvPr id="4" name="Text Box 3"/>
          <p:cNvSpPr txBox="1"/>
          <p:nvPr/>
        </p:nvSpPr>
        <p:spPr>
          <a:xfrm>
            <a:off x="837565" y="1691005"/>
            <a:ext cx="3728085" cy="3330575"/>
          </a:xfrm>
          <a:prstGeom prst="rect">
            <a:avLst/>
          </a:prstGeom>
          <a:noFill/>
        </p:spPr>
        <p:txBody>
          <a:bodyPr wrap="square" rtlCol="0">
            <a:spAutoFit/>
          </a:bodyPr>
          <a:p>
            <a:pPr>
              <a:lnSpc>
                <a:spcPct val="110000"/>
              </a:lnSpc>
              <a:spcBef>
                <a:spcPts val="1500"/>
              </a:spcBef>
              <a:spcAft>
                <a:spcPts val="0"/>
              </a:spcAft>
            </a:pPr>
            <a:r>
              <a:rPr lang="en-US" sz="2000">
                <a:solidFill>
                  <a:schemeClr val="bg1"/>
                </a:solidFill>
              </a:rPr>
              <a:t>Spring Cloud Config provides server-side and client-side support for externalized configuration in a distributed system</a:t>
            </a:r>
            <a:endParaRPr lang="en-US" sz="2000">
              <a:solidFill>
                <a:schemeClr val="bg1"/>
              </a:solidFill>
            </a:endParaRPr>
          </a:p>
          <a:p>
            <a:pPr>
              <a:lnSpc>
                <a:spcPct val="110000"/>
              </a:lnSpc>
              <a:spcBef>
                <a:spcPts val="1500"/>
              </a:spcBef>
              <a:spcAft>
                <a:spcPts val="0"/>
              </a:spcAft>
            </a:pPr>
            <a:r>
              <a:rPr lang="en-US" sz="2000">
                <a:solidFill>
                  <a:schemeClr val="bg1"/>
                </a:solidFill>
              </a:rPr>
              <a:t>With the Config Server, you have a central place to manage external properties for applications across all environments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Bootify Profiles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i="1">
                <a:solidFill>
                  <a:schemeClr val="bg1"/>
                </a:solidFill>
              </a:rPr>
              <a:t>spring.profiles.active</a:t>
            </a:r>
            <a:r>
              <a:rPr lang="en-US" sz="2000">
                <a:solidFill>
                  <a:schemeClr val="bg1"/>
                </a:solidFill>
              </a:rPr>
              <a:t> - used to specify which profiles are active</a:t>
            </a:r>
            <a:endParaRPr lang="en-US" sz="2000">
              <a:solidFill>
                <a:schemeClr val="bg1"/>
              </a:solidFill>
            </a:endParaRPr>
          </a:p>
          <a:p>
            <a:pPr marL="0" indent="0">
              <a:lnSpc>
                <a:spcPct val="110000"/>
              </a:lnSpc>
              <a:spcBef>
                <a:spcPts val="2500"/>
              </a:spcBef>
              <a:spcAft>
                <a:spcPts val="0"/>
              </a:spcAft>
              <a:buNone/>
            </a:pPr>
            <a:r>
              <a:rPr lang="en-US" sz="2000" i="1">
                <a:solidFill>
                  <a:schemeClr val="bg1"/>
                </a:solidFill>
              </a:rPr>
              <a:t>spring.profiles.default</a:t>
            </a:r>
            <a:r>
              <a:rPr lang="en-US" sz="2000">
                <a:solidFill>
                  <a:schemeClr val="bg1"/>
                </a:solidFill>
              </a:rPr>
              <a:t> - used </a:t>
            </a:r>
            <a:r>
              <a:rPr lang="en-US" sz="2000">
                <a:solidFill>
                  <a:schemeClr val="bg1"/>
                </a:solidFill>
                <a:sym typeface="+mn-ea"/>
              </a:rPr>
              <a:t>specify which profiles to use by default</a:t>
            </a:r>
            <a:endParaRPr lang="en-US" sz="2000">
              <a:solidFill>
                <a:schemeClr val="bg1"/>
              </a:solidFill>
              <a:sym typeface="+mn-ea"/>
            </a:endParaRPr>
          </a:p>
          <a:p>
            <a:pPr marL="0" indent="0">
              <a:lnSpc>
                <a:spcPct val="110000"/>
              </a:lnSpc>
              <a:spcBef>
                <a:spcPts val="2500"/>
              </a:spcBef>
              <a:spcAft>
                <a:spcPts val="0"/>
              </a:spcAft>
              <a:buNone/>
            </a:pPr>
            <a:r>
              <a:rPr lang="en-US" sz="2000" i="1">
                <a:solidFill>
                  <a:schemeClr val="bg1"/>
                </a:solidFill>
                <a:sym typeface="+mn-ea"/>
              </a:rPr>
              <a:t>spring.profiles.include</a:t>
            </a:r>
            <a:r>
              <a:rPr lang="en-US" sz="2000">
                <a:solidFill>
                  <a:schemeClr val="bg1"/>
                </a:solidFill>
                <a:sym typeface="+mn-ea"/>
              </a:rPr>
              <a:t> - used add to the active profiles rather than replace them</a:t>
            </a:r>
            <a:endParaRPr lang="en-US" sz="2000">
              <a:solidFill>
                <a:schemeClr val="bg1"/>
              </a:solidFill>
              <a:sym typeface="+mn-ea"/>
            </a:endParaRPr>
          </a:p>
          <a:p>
            <a:pPr marL="0" indent="0">
              <a:lnSpc>
                <a:spcPct val="110000"/>
              </a:lnSpc>
              <a:spcBef>
                <a:spcPts val="2500"/>
              </a:spcBef>
              <a:spcAft>
                <a:spcPts val="0"/>
              </a:spcAft>
              <a:buNone/>
            </a:pPr>
            <a:r>
              <a:rPr lang="en-US" sz="2000" i="1">
                <a:solidFill>
                  <a:schemeClr val="bg1"/>
                </a:solidFill>
                <a:sym typeface="+mn-ea"/>
              </a:rPr>
              <a:t>NB:</a:t>
            </a:r>
            <a:r>
              <a:rPr lang="en-US" sz="2000">
                <a:solidFill>
                  <a:schemeClr val="bg1"/>
                </a:solidFill>
                <a:sym typeface="+mn-ea"/>
              </a:rPr>
              <a:t> </a:t>
            </a:r>
            <a:r>
              <a:rPr lang="en-US" sz="2000">
                <a:solidFill>
                  <a:schemeClr val="bg1"/>
                </a:solidFill>
              </a:rPr>
              <a:t>can only be used in non-profile specific documents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Profile Groups:</a:t>
            </a:r>
            <a:br>
              <a:rPr lang="en-US" sz="2000">
                <a:solidFill>
                  <a:schemeClr val="bg1"/>
                </a:solidFill>
              </a:rPr>
            </a:br>
            <a:r>
              <a:rPr lang="en-US" sz="2000">
                <a:solidFill>
                  <a:schemeClr val="bg1"/>
                </a:solidFill>
              </a:rPr>
              <a:t>A profile group allows you to define a logical name for a related group of profiles</a:t>
            </a:r>
            <a:endParaRPr lang="en-US" sz="2000">
              <a:solidFill>
                <a:schemeClr val="bg1"/>
              </a:solidFill>
            </a:endParaRPr>
          </a:p>
          <a:p>
            <a:pPr marL="0" indent="0">
              <a:lnSpc>
                <a:spcPct val="110000"/>
              </a:lnSpc>
              <a:spcBef>
                <a:spcPts val="2500"/>
              </a:spcBef>
              <a:spcAft>
                <a:spcPts val="0"/>
              </a:spcAft>
              <a:buNone/>
            </a:pPr>
            <a:endParaRPr lang="en-US" sz="2000">
              <a:solidFill>
                <a:schemeClr val="bg1"/>
              </a:solidFill>
            </a:endParaRPr>
          </a:p>
        </p:txBody>
      </p:sp>
      <p:pic>
        <p:nvPicPr>
          <p:cNvPr id="4" name="Content Placeholder 3"/>
          <p:cNvPicPr>
            <a:picLocks noChangeAspect="1"/>
          </p:cNvPicPr>
          <p:nvPr>
            <p:ph sz="half" idx="2"/>
          </p:nvPr>
        </p:nvPicPr>
        <p:blipFill>
          <a:blip r:embed="rId1"/>
          <a:stretch>
            <a:fillRect/>
          </a:stretch>
        </p:blipFill>
        <p:spPr>
          <a:xfrm>
            <a:off x="838200" y="5163185"/>
            <a:ext cx="10529570" cy="720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Profile Specific Files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2500"/>
              </a:spcBef>
              <a:spcAft>
                <a:spcPts val="0"/>
              </a:spcAft>
              <a:buNone/>
            </a:pPr>
            <a:r>
              <a:rPr lang="en-US" sz="2000">
                <a:solidFill>
                  <a:schemeClr val="bg1"/>
                </a:solidFill>
              </a:rPr>
              <a:t>Spring Boot will also attempt to load profile-specific files using the naming convention </a:t>
            </a:r>
            <a:br>
              <a:rPr lang="en-US" sz="2000">
                <a:solidFill>
                  <a:schemeClr val="bg1"/>
                </a:solidFill>
              </a:rPr>
            </a:br>
            <a:r>
              <a:rPr lang="en-US" sz="2000">
                <a:solidFill>
                  <a:schemeClr val="bg1"/>
                </a:solidFill>
              </a:rPr>
              <a:t>`</a:t>
            </a:r>
            <a:r>
              <a:rPr lang="en-US" sz="2000" i="1">
                <a:solidFill>
                  <a:schemeClr val="bg1"/>
                </a:solidFill>
              </a:rPr>
              <a:t>application-{profile}</a:t>
            </a:r>
            <a:r>
              <a:rPr lang="en-US" sz="2000">
                <a:solidFill>
                  <a:schemeClr val="bg1"/>
                </a:solidFill>
              </a:rPr>
              <a:t>`</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Profile-specific properties are loaded from the same locations as standard application.properties, with profile-specific files always overriding the non-specific ones</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Properties files are only ever loaded once. If you have already directly imported a profile specific property files then it will not be imported a second time</a:t>
            </a:r>
            <a:endParaRPr lang="en-US" sz="2000">
              <a:solidFill>
                <a:schemeClr val="bg1"/>
              </a:solidFill>
            </a:endParaRPr>
          </a:p>
          <a:p>
            <a:pPr marL="0" indent="0">
              <a:lnSpc>
                <a:spcPct val="110000"/>
              </a:lnSpc>
              <a:spcBef>
                <a:spcPts val="2500"/>
              </a:spcBef>
              <a:spcAft>
                <a:spcPts val="0"/>
              </a:spcAft>
              <a:buNone/>
            </a:pPr>
            <a:r>
              <a:rPr lang="en-US" sz="2000">
                <a:solidFill>
                  <a:schemeClr val="bg1"/>
                </a:solidFill>
              </a:rPr>
              <a:t>The Environment has a set of default profiles (by default, [default]) that are used if no active profiles are set. In other words, if no profiles are explicitly activated, then properties from application-default are considered</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Summary</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1500"/>
              </a:spcBef>
              <a:spcAft>
                <a:spcPts val="0"/>
              </a:spcAft>
              <a:buNone/>
            </a:pPr>
            <a:r>
              <a:rPr lang="en-US" sz="2000">
                <a:solidFill>
                  <a:schemeClr val="bg1"/>
                </a:solidFill>
              </a:rPr>
              <a:t>Configs r</a:t>
            </a:r>
            <a:r>
              <a:rPr lang="en-US" sz="2000">
                <a:solidFill>
                  <a:schemeClr val="bg1"/>
                </a:solidFill>
                <a:sym typeface="+mn-ea"/>
              </a:rPr>
              <a:t>equires strict separation of config from code</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Spring uses Environment abstraction for </a:t>
            </a:r>
            <a:r>
              <a:rPr lang="en-US" sz="2000">
                <a:solidFill>
                  <a:schemeClr val="bg1"/>
                </a:solidFill>
                <a:sym typeface="+mn-ea"/>
              </a:rPr>
              <a:t>representing the environment in which the current application is running (</a:t>
            </a:r>
            <a:r>
              <a:rPr lang="en-US" sz="2000" i="1">
                <a:solidFill>
                  <a:schemeClr val="bg1"/>
                </a:solidFill>
                <a:sym typeface="+mn-ea"/>
              </a:rPr>
              <a:t>profiles</a:t>
            </a:r>
            <a:r>
              <a:rPr lang="en-US" sz="2000">
                <a:solidFill>
                  <a:schemeClr val="bg1"/>
                </a:solidFill>
                <a:sym typeface="+mn-ea"/>
              </a:rPr>
              <a:t> and </a:t>
            </a:r>
            <a:r>
              <a:rPr lang="en-US" sz="2000" i="1">
                <a:solidFill>
                  <a:schemeClr val="bg1"/>
                </a:solidFill>
                <a:sym typeface="+mn-ea"/>
              </a:rPr>
              <a:t>properties</a:t>
            </a:r>
            <a:r>
              <a:rPr lang="en-US" sz="2000">
                <a:solidFill>
                  <a:schemeClr val="bg1"/>
                </a:solidFill>
                <a:sym typeface="+mn-ea"/>
              </a:rPr>
              <a:t>)</a:t>
            </a:r>
            <a:endParaRPr lang="en-US" sz="2000">
              <a:solidFill>
                <a:schemeClr val="bg1"/>
              </a:solidFill>
              <a:sym typeface="+mn-ea"/>
            </a:endParaRPr>
          </a:p>
          <a:p>
            <a:pPr marL="0" indent="0">
              <a:lnSpc>
                <a:spcPct val="110000"/>
              </a:lnSpc>
              <a:spcBef>
                <a:spcPts val="1500"/>
              </a:spcBef>
              <a:spcAft>
                <a:spcPts val="0"/>
              </a:spcAft>
              <a:buNone/>
            </a:pPr>
            <a:r>
              <a:rPr lang="en-US" sz="2000">
                <a:solidFill>
                  <a:schemeClr val="bg1"/>
                </a:solidFill>
              </a:rPr>
              <a:t>Spring Boot added a lot of mechanisms to externalize configuration</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Spring Boot uses a very particular PropertySource order that is designed to allow sensible overriding of values</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Any property could be overriding using environment variable, JVM property or c</a:t>
            </a:r>
            <a:r>
              <a:rPr lang="en-US" sz="2000">
                <a:solidFill>
                  <a:schemeClr val="bg1"/>
                </a:solidFill>
                <a:sym typeface="+mn-ea"/>
              </a:rPr>
              <a:t>ommand line argument</a:t>
            </a:r>
            <a:endParaRPr lang="en-US" sz="2000">
              <a:solidFill>
                <a:schemeClr val="bg1"/>
              </a:solidFill>
              <a:sym typeface="+mn-ea"/>
            </a:endParaRPr>
          </a:p>
          <a:p>
            <a:pPr marL="0" indent="0">
              <a:lnSpc>
                <a:spcPct val="110000"/>
              </a:lnSpc>
              <a:spcBef>
                <a:spcPts val="1500"/>
              </a:spcBef>
              <a:spcAft>
                <a:spcPts val="0"/>
              </a:spcAft>
              <a:buNone/>
            </a:pPr>
            <a:r>
              <a:rPr lang="en-US" sz="2000">
                <a:solidFill>
                  <a:schemeClr val="bg1"/>
                </a:solidFill>
              </a:rPr>
              <a:t>More and more tools for externalize configs could be used </a:t>
            </a:r>
            <a:r>
              <a:rPr lang="en-US" altLang="ru-RU" sz="2000">
                <a:solidFill>
                  <a:schemeClr val="bg1"/>
                </a:solidFill>
              </a:rPr>
              <a:t>via </a:t>
            </a:r>
            <a:r>
              <a:rPr lang="en-US" sz="2000">
                <a:solidFill>
                  <a:schemeClr val="bg1"/>
                </a:solidFill>
              </a:rPr>
              <a:t>plugable API</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80EB6E"/>
                </a:solidFill>
              </a:rPr>
              <a:t>12 Factor Application</a:t>
            </a:r>
            <a:endParaRPr lang="en-US">
              <a:solidFill>
                <a:srgbClr val="80EB6E"/>
              </a:solidFill>
            </a:endParaRPr>
          </a:p>
        </p:txBody>
      </p:sp>
      <p:sp>
        <p:nvSpPr>
          <p:cNvPr id="3" name="Content Placeholder 2"/>
          <p:cNvSpPr>
            <a:spLocks noGrp="1"/>
          </p:cNvSpPr>
          <p:nvPr>
            <p:ph idx="1"/>
          </p:nvPr>
        </p:nvSpPr>
        <p:spPr>
          <a:xfrm>
            <a:off x="838200" y="1691005"/>
            <a:ext cx="10515600" cy="4486275"/>
          </a:xfrm>
        </p:spPr>
        <p:txBody>
          <a:bodyPr>
            <a:normAutofit fontScale="70000"/>
          </a:bodyPr>
          <a:p>
            <a:pPr marL="0" indent="0">
              <a:lnSpc>
                <a:spcPct val="110000"/>
              </a:lnSpc>
              <a:spcAft>
                <a:spcPts val="0"/>
              </a:spcAft>
              <a:buNone/>
            </a:pPr>
            <a:r>
              <a:rPr lang="en-US">
                <a:solidFill>
                  <a:schemeClr val="bg1"/>
                </a:solidFill>
              </a:rPr>
              <a:t>In the modern era, software is commonly delivered as a service: called web apps, or software-as-a-service. The twelve-factor app is a methodology for building software-as-a-service apps that:</a:t>
            </a:r>
            <a:endParaRPr lang="en-US">
              <a:solidFill>
                <a:schemeClr val="bg1"/>
              </a:solidFill>
            </a:endParaRPr>
          </a:p>
          <a:p>
            <a:r>
              <a:rPr lang="en-US">
                <a:solidFill>
                  <a:schemeClr val="bg1"/>
                </a:solidFill>
                <a:sym typeface="+mn-ea"/>
              </a:rPr>
              <a:t>Use declarative formats for setup automation</a:t>
            </a:r>
            <a:endParaRPr lang="en-US">
              <a:solidFill>
                <a:schemeClr val="bg1"/>
              </a:solidFill>
            </a:endParaRPr>
          </a:p>
          <a:p>
            <a:r>
              <a:rPr lang="en-US">
                <a:solidFill>
                  <a:schemeClr val="bg1"/>
                </a:solidFill>
              </a:rPr>
              <a:t>Have a clean contract with the underlying operating system</a:t>
            </a:r>
            <a:endParaRPr lang="en-US">
              <a:solidFill>
                <a:schemeClr val="bg1"/>
              </a:solidFill>
            </a:endParaRPr>
          </a:p>
          <a:p>
            <a:r>
              <a:rPr lang="en-US">
                <a:solidFill>
                  <a:schemeClr val="bg1"/>
                </a:solidFill>
              </a:rPr>
              <a:t>Are suitable for deployment on modern cloud platforms</a:t>
            </a:r>
            <a:endParaRPr lang="en-US">
              <a:solidFill>
                <a:schemeClr val="bg1"/>
              </a:solidFill>
            </a:endParaRPr>
          </a:p>
          <a:p>
            <a:r>
              <a:rPr lang="en-US">
                <a:solidFill>
                  <a:schemeClr val="bg1"/>
                </a:solidFill>
              </a:rPr>
              <a:t>Minimize divergence between development and production</a:t>
            </a:r>
            <a:endParaRPr lang="en-US">
              <a:solidFill>
                <a:schemeClr val="bg1"/>
              </a:solidFill>
            </a:endParaRPr>
          </a:p>
          <a:p>
            <a:r>
              <a:rPr lang="en-US">
                <a:solidFill>
                  <a:schemeClr val="bg1"/>
                </a:solidFill>
              </a:rPr>
              <a:t>Can scale up without significant changes</a:t>
            </a:r>
            <a:endParaRPr lang="en-US">
              <a:solidFill>
                <a:schemeClr val="bg1"/>
              </a:solidFill>
            </a:endParaRPr>
          </a:p>
          <a:p>
            <a:pPr marL="0" indent="0">
              <a:lnSpc>
                <a:spcPct val="110000"/>
              </a:lnSpc>
              <a:spcBef>
                <a:spcPts val="3000"/>
              </a:spcBef>
              <a:spcAft>
                <a:spcPts val="0"/>
              </a:spcAft>
              <a:buNone/>
            </a:pPr>
            <a:r>
              <a:rPr lang="en-US">
                <a:solidFill>
                  <a:schemeClr val="bg1"/>
                </a:solidFill>
              </a:rPr>
              <a:t>The contributors to this document have been directly involved in the development and deployment of hundreds of apps, and indirectly witnessed the development, operation, and scaling of hundreds of thousands of apps via our work on the Heroku platform.</a:t>
            </a:r>
            <a:endParaRPr lang="en-US">
              <a:solidFill>
                <a:schemeClr val="bg1"/>
              </a:solidFill>
            </a:endParaRPr>
          </a:p>
        </p:txBody>
      </p:sp>
      <p:sp>
        <p:nvSpPr>
          <p:cNvPr id="4" name="Text Box 3"/>
          <p:cNvSpPr txBox="1"/>
          <p:nvPr/>
        </p:nvSpPr>
        <p:spPr>
          <a:xfrm>
            <a:off x="9249410" y="1322705"/>
            <a:ext cx="2104390" cy="368300"/>
          </a:xfrm>
          <a:prstGeom prst="rect">
            <a:avLst/>
          </a:prstGeom>
          <a:noFill/>
        </p:spPr>
        <p:txBody>
          <a:bodyPr wrap="none" rtlCol="0">
            <a:spAutoFit/>
          </a:bodyPr>
          <a:p>
            <a:pPr algn="l"/>
            <a:r>
              <a:rPr lang="en-US">
                <a:solidFill>
                  <a:schemeClr val="bg1"/>
                </a:solidFill>
              </a:rPr>
              <a:t>https://12factor.net/</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References</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marL="0" indent="0">
              <a:lnSpc>
                <a:spcPct val="110000"/>
              </a:lnSpc>
              <a:spcBef>
                <a:spcPts val="1500"/>
              </a:spcBef>
              <a:spcAft>
                <a:spcPts val="0"/>
              </a:spcAft>
              <a:buNone/>
            </a:pPr>
            <a:r>
              <a:rPr lang="en-US" sz="2000">
                <a:solidFill>
                  <a:schemeClr val="bg1"/>
                </a:solidFill>
                <a:sym typeface="+mn-ea"/>
              </a:rPr>
              <a:t>https://12factor.net/</a:t>
            </a:r>
            <a:endParaRPr lang="en-US" sz="2000">
              <a:solidFill>
                <a:schemeClr val="bg1"/>
              </a:solidFill>
              <a:sym typeface="+mn-ea"/>
            </a:endParaRPr>
          </a:p>
          <a:p>
            <a:pPr marL="0" indent="0">
              <a:lnSpc>
                <a:spcPct val="110000"/>
              </a:lnSpc>
              <a:spcBef>
                <a:spcPts val="1500"/>
              </a:spcBef>
              <a:spcAft>
                <a:spcPts val="0"/>
              </a:spcAft>
              <a:buNone/>
            </a:pPr>
            <a:r>
              <a:rPr lang="en-US" sz="2000">
                <a:solidFill>
                  <a:schemeClr val="bg1"/>
                </a:solidFill>
              </a:rPr>
              <a:t>https://www.baeldung.com/properties-with-spring</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https://docs.spring.io/spring-boot/docs/current/reference/html/features.html</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https://docs.spring.io/spring-boot/docs/current/reference/html/application-properties.html</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https://docs.spring.io/spring-cloud-config/docs/current/reference/html/</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Cloud Native Java - Josh Long, Kenny Bastani, O'Reilly Media, ISBN ‏ : ‎ 978-1449374648</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Beginning Spring Boot 3 - K. Siva Prasad Reddy, Sai Upadhyayula, Apress, ISBN: 978-1-4842-8792-7</a:t>
            </a:r>
            <a:endParaRPr lang="en-US" sz="2000">
              <a:solidFill>
                <a:schemeClr val="bg1"/>
              </a:solidFill>
            </a:endParaRPr>
          </a:p>
          <a:p>
            <a:pPr marL="0" indent="0">
              <a:lnSpc>
                <a:spcPct val="110000"/>
              </a:lnSpc>
              <a:spcBef>
                <a:spcPts val="1500"/>
              </a:spcBef>
              <a:spcAft>
                <a:spcPts val="0"/>
              </a:spcAft>
              <a:buNone/>
            </a:pPr>
            <a:r>
              <a:rPr lang="en-US" sz="2000">
                <a:solidFill>
                  <a:schemeClr val="bg1"/>
                </a:solidFill>
              </a:rPr>
              <a:t>Microservices with Spring Boot and Spring Cloud - Magnus Larsson, Packt Publishing, ISBN: 978-1-80107-297-7</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128778"/>
            </a:gs>
            <a:gs pos="100000">
              <a:srgbClr val="1B2A32"/>
            </a:gs>
            <a:gs pos="100000">
              <a:srgbClr val="1B2A32"/>
            </a:gs>
            <a:gs pos="100000">
              <a:srgbClr val="1B2A32"/>
            </a:gs>
          </a:gsLst>
          <a:lin ang="4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2125"/>
            <a:ext cx="9144000" cy="1085850"/>
          </a:xfrm>
        </p:spPr>
        <p:txBody>
          <a:bodyPr>
            <a:normAutofit/>
          </a:bodyPr>
          <a:lstStyle/>
          <a:p>
            <a:r>
              <a:rPr lang="en-US" dirty="0">
                <a:solidFill>
                  <a:schemeClr val="bg1"/>
                </a:solidFill>
              </a:rPr>
              <a:t>Thank you!</a:t>
            </a:r>
            <a:endParaRPr lang="en-US" dirty="0">
              <a:solidFill>
                <a:schemeClr val="bg1"/>
              </a:solidFill>
            </a:endParaRPr>
          </a:p>
        </p:txBody>
      </p:sp>
      <p:sp>
        <p:nvSpPr>
          <p:cNvPr id="3" name="Text Box 2"/>
          <p:cNvSpPr txBox="1"/>
          <p:nvPr/>
        </p:nvSpPr>
        <p:spPr>
          <a:xfrm>
            <a:off x="1524000" y="4861560"/>
            <a:ext cx="9144635" cy="368300"/>
          </a:xfrm>
          <a:prstGeom prst="rect">
            <a:avLst/>
          </a:prstGeom>
          <a:noFill/>
        </p:spPr>
        <p:txBody>
          <a:bodyPr wrap="square" rtlCol="0">
            <a:spAutoFit/>
          </a:bodyPr>
          <a:p>
            <a:pPr algn="just"/>
            <a:r>
              <a:rPr lang="en-US">
                <a:solidFill>
                  <a:schemeClr val="bg1"/>
                </a:solidFill>
              </a:rPr>
              <a:t>Source code:	https://github.com/averkhoglyad/spring-boot-properties-prototype</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80EB6E"/>
                </a:solidFill>
              </a:rPr>
              <a:t>The Twelve Factors</a:t>
            </a:r>
            <a:endParaRPr lang="en-US">
              <a:solidFill>
                <a:srgbClr val="80EB6E"/>
              </a:solidFill>
            </a:endParaRPr>
          </a:p>
        </p:txBody>
      </p:sp>
      <p:sp>
        <p:nvSpPr>
          <p:cNvPr id="3" name="Content Placeholder 2"/>
          <p:cNvSpPr>
            <a:spLocks noGrp="1"/>
          </p:cNvSpPr>
          <p:nvPr>
            <p:ph idx="1"/>
          </p:nvPr>
        </p:nvSpPr>
        <p:spPr>
          <a:xfrm>
            <a:off x="838200" y="1825625"/>
            <a:ext cx="5276215" cy="4351655"/>
          </a:xfrm>
        </p:spPr>
        <p:txBody>
          <a:bodyPr>
            <a:normAutofit fontScale="60000"/>
          </a:bodyPr>
          <a:p>
            <a:pPr marL="0" indent="0">
              <a:buNone/>
            </a:pPr>
            <a:r>
              <a:rPr lang="en-US">
                <a:solidFill>
                  <a:schemeClr val="bg1"/>
                </a:solidFill>
              </a:rPr>
              <a:t>I. Codebase</a:t>
            </a:r>
            <a:endParaRPr lang="en-US">
              <a:solidFill>
                <a:schemeClr val="bg1"/>
              </a:solidFill>
            </a:endParaRPr>
          </a:p>
          <a:p>
            <a:pPr marL="0" indent="0" algn="r">
              <a:buNone/>
            </a:pPr>
            <a:r>
              <a:rPr lang="en-US" sz="2335">
                <a:solidFill>
                  <a:schemeClr val="bg1"/>
                </a:solidFill>
              </a:rPr>
              <a:t>One codebase tracked in revision control, many deploys</a:t>
            </a:r>
            <a:endParaRPr lang="en-US" sz="2335">
              <a:solidFill>
                <a:schemeClr val="bg1"/>
              </a:solidFill>
            </a:endParaRPr>
          </a:p>
          <a:p>
            <a:pPr marL="0" indent="0">
              <a:buNone/>
            </a:pPr>
            <a:r>
              <a:rPr lang="en-US">
                <a:solidFill>
                  <a:schemeClr val="bg1"/>
                </a:solidFill>
              </a:rPr>
              <a:t>II. Dependencies</a:t>
            </a:r>
            <a:endParaRPr lang="en-US">
              <a:solidFill>
                <a:schemeClr val="bg1"/>
              </a:solidFill>
            </a:endParaRPr>
          </a:p>
          <a:p>
            <a:pPr marL="0" indent="0" algn="r">
              <a:buNone/>
            </a:pPr>
            <a:r>
              <a:rPr lang="en-US" sz="2335">
                <a:solidFill>
                  <a:schemeClr val="bg1"/>
                </a:solidFill>
              </a:rPr>
              <a:t>Explicitly declare and isolate dependencies</a:t>
            </a:r>
            <a:endParaRPr lang="en-US" sz="2335">
              <a:solidFill>
                <a:schemeClr val="bg1"/>
              </a:solidFill>
            </a:endParaRPr>
          </a:p>
          <a:p>
            <a:pPr marL="0" indent="0">
              <a:buNone/>
            </a:pPr>
            <a:r>
              <a:rPr lang="en-US">
                <a:solidFill>
                  <a:schemeClr val="bg1"/>
                </a:solidFill>
              </a:rPr>
              <a:t>III. Config</a:t>
            </a:r>
            <a:endParaRPr lang="en-US">
              <a:solidFill>
                <a:schemeClr val="bg1"/>
              </a:solidFill>
            </a:endParaRPr>
          </a:p>
          <a:p>
            <a:pPr marL="0" indent="0" algn="r">
              <a:buNone/>
            </a:pPr>
            <a:r>
              <a:rPr lang="en-US" sz="2335">
                <a:solidFill>
                  <a:schemeClr val="bg1"/>
                </a:solidFill>
              </a:rPr>
              <a:t>Store config in the environment</a:t>
            </a:r>
            <a:endParaRPr lang="en-US" sz="2335">
              <a:solidFill>
                <a:schemeClr val="bg1"/>
              </a:solidFill>
            </a:endParaRPr>
          </a:p>
          <a:p>
            <a:pPr marL="0" indent="0">
              <a:buNone/>
            </a:pPr>
            <a:r>
              <a:rPr lang="en-US">
                <a:solidFill>
                  <a:schemeClr val="bg1"/>
                </a:solidFill>
              </a:rPr>
              <a:t>IV. Backing services</a:t>
            </a:r>
            <a:endParaRPr lang="en-US">
              <a:solidFill>
                <a:schemeClr val="bg1"/>
              </a:solidFill>
            </a:endParaRPr>
          </a:p>
          <a:p>
            <a:pPr marL="0" indent="0" algn="r">
              <a:buNone/>
            </a:pPr>
            <a:r>
              <a:rPr lang="en-US" sz="2335">
                <a:solidFill>
                  <a:schemeClr val="bg1"/>
                </a:solidFill>
              </a:rPr>
              <a:t>Treat </a:t>
            </a:r>
            <a:r>
              <a:rPr lang="en-US" sz="2335">
                <a:solidFill>
                  <a:schemeClr val="bg1"/>
                </a:solidFill>
              </a:rPr>
              <a:t>backing services as attached resources</a:t>
            </a:r>
            <a:endParaRPr lang="en-US" sz="2335">
              <a:solidFill>
                <a:schemeClr val="bg1"/>
              </a:solidFill>
            </a:endParaRPr>
          </a:p>
          <a:p>
            <a:pPr marL="0" indent="0">
              <a:buNone/>
            </a:pPr>
            <a:r>
              <a:rPr lang="en-US">
                <a:solidFill>
                  <a:schemeClr val="bg1"/>
                </a:solidFill>
              </a:rPr>
              <a:t>V. Build, release, run</a:t>
            </a:r>
            <a:endParaRPr lang="en-US">
              <a:solidFill>
                <a:schemeClr val="bg1"/>
              </a:solidFill>
            </a:endParaRPr>
          </a:p>
          <a:p>
            <a:pPr marL="0" indent="0" algn="r">
              <a:buNone/>
            </a:pPr>
            <a:r>
              <a:rPr lang="en-US" sz="2335">
                <a:solidFill>
                  <a:schemeClr val="bg1"/>
                </a:solidFill>
              </a:rPr>
              <a:t>Strictly separate build and run stages</a:t>
            </a:r>
            <a:endParaRPr lang="en-US" sz="2335">
              <a:solidFill>
                <a:schemeClr val="bg1"/>
              </a:solidFill>
            </a:endParaRPr>
          </a:p>
          <a:p>
            <a:pPr marL="0" indent="0">
              <a:buNone/>
            </a:pPr>
            <a:r>
              <a:rPr lang="en-US">
                <a:solidFill>
                  <a:schemeClr val="bg1"/>
                </a:solidFill>
              </a:rPr>
              <a:t>VI. Processes</a:t>
            </a:r>
            <a:endParaRPr lang="en-US">
              <a:solidFill>
                <a:schemeClr val="bg1"/>
              </a:solidFill>
            </a:endParaRPr>
          </a:p>
          <a:p>
            <a:pPr marL="0" indent="0" algn="r">
              <a:buNone/>
            </a:pPr>
            <a:r>
              <a:rPr lang="en-US" sz="2335">
                <a:solidFill>
                  <a:schemeClr val="bg1"/>
                </a:solidFill>
              </a:rPr>
              <a:t>Execute the app as one or more stateless processes</a:t>
            </a:r>
            <a:endParaRPr lang="en-US" sz="2335">
              <a:solidFill>
                <a:schemeClr val="bg1"/>
              </a:solidFill>
            </a:endParaRPr>
          </a:p>
        </p:txBody>
      </p:sp>
      <p:sp>
        <p:nvSpPr>
          <p:cNvPr id="4" name="Text Box 3"/>
          <p:cNvSpPr txBox="1"/>
          <p:nvPr/>
        </p:nvSpPr>
        <p:spPr>
          <a:xfrm>
            <a:off x="9249410" y="1322705"/>
            <a:ext cx="2104390" cy="368300"/>
          </a:xfrm>
          <a:prstGeom prst="rect">
            <a:avLst/>
          </a:prstGeom>
          <a:noFill/>
        </p:spPr>
        <p:txBody>
          <a:bodyPr wrap="none" rtlCol="0">
            <a:spAutoFit/>
          </a:bodyPr>
          <a:p>
            <a:pPr algn="l"/>
            <a:r>
              <a:rPr lang="en-US">
                <a:solidFill>
                  <a:schemeClr val="bg1"/>
                </a:solidFill>
              </a:rPr>
              <a:t>https://12factor.net/</a:t>
            </a:r>
            <a:endParaRPr lang="en-US">
              <a:solidFill>
                <a:schemeClr val="bg1"/>
              </a:solidFill>
            </a:endParaRPr>
          </a:p>
        </p:txBody>
      </p:sp>
      <p:sp>
        <p:nvSpPr>
          <p:cNvPr id="6" name="Content Placeholder 2"/>
          <p:cNvSpPr>
            <a:spLocks noGrp="1"/>
          </p:cNvSpPr>
          <p:nvPr/>
        </p:nvSpPr>
        <p:spPr>
          <a:xfrm>
            <a:off x="6243320" y="1825625"/>
            <a:ext cx="5276215" cy="435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a:solidFill>
                  <a:schemeClr val="bg1"/>
                </a:solidFill>
              </a:rPr>
              <a:t>VII. Port binding</a:t>
            </a:r>
            <a:endParaRPr lang="en-US" sz="1700">
              <a:solidFill>
                <a:schemeClr val="bg1"/>
              </a:solidFill>
            </a:endParaRPr>
          </a:p>
          <a:p>
            <a:pPr marL="0" indent="0" algn="r">
              <a:buNone/>
            </a:pPr>
            <a:r>
              <a:rPr lang="en-US" sz="1400">
                <a:solidFill>
                  <a:schemeClr val="bg1"/>
                </a:solidFill>
              </a:rPr>
              <a:t>Export services via port binding</a:t>
            </a:r>
            <a:endParaRPr lang="en-US" sz="1700">
              <a:solidFill>
                <a:schemeClr val="bg1"/>
              </a:solidFill>
            </a:endParaRPr>
          </a:p>
          <a:p>
            <a:pPr marL="0" indent="0">
              <a:buNone/>
            </a:pPr>
            <a:r>
              <a:rPr lang="en-US" sz="1700">
                <a:solidFill>
                  <a:schemeClr val="bg1"/>
                </a:solidFill>
              </a:rPr>
              <a:t>VIII. Concurrency</a:t>
            </a:r>
            <a:endParaRPr lang="en-US" sz="1700">
              <a:solidFill>
                <a:schemeClr val="bg1"/>
              </a:solidFill>
            </a:endParaRPr>
          </a:p>
          <a:p>
            <a:pPr marL="0" indent="0" algn="r">
              <a:buNone/>
            </a:pPr>
            <a:r>
              <a:rPr lang="en-US" sz="1400">
                <a:solidFill>
                  <a:schemeClr val="bg1"/>
                </a:solidFill>
              </a:rPr>
              <a:t>Scale out via the process model</a:t>
            </a:r>
            <a:endParaRPr lang="en-US" sz="1400">
              <a:solidFill>
                <a:schemeClr val="bg1"/>
              </a:solidFill>
            </a:endParaRPr>
          </a:p>
          <a:p>
            <a:pPr marL="0" indent="0">
              <a:buNone/>
            </a:pPr>
            <a:r>
              <a:rPr lang="en-US" sz="1700">
                <a:solidFill>
                  <a:schemeClr val="bg1"/>
                </a:solidFill>
              </a:rPr>
              <a:t>IX. Disposability</a:t>
            </a:r>
            <a:endParaRPr lang="en-US" sz="1700">
              <a:solidFill>
                <a:schemeClr val="bg1"/>
              </a:solidFill>
            </a:endParaRPr>
          </a:p>
          <a:p>
            <a:pPr marL="0" indent="0" algn="r">
              <a:buNone/>
            </a:pPr>
            <a:r>
              <a:rPr lang="en-US" sz="1400">
                <a:solidFill>
                  <a:schemeClr val="bg1"/>
                </a:solidFill>
              </a:rPr>
              <a:t>Maximize robustness with fast startup and graceful shutdown</a:t>
            </a:r>
            <a:endParaRPr lang="en-US" sz="1700">
              <a:solidFill>
                <a:schemeClr val="bg1"/>
              </a:solidFill>
            </a:endParaRPr>
          </a:p>
          <a:p>
            <a:pPr marL="0" indent="0">
              <a:buNone/>
            </a:pPr>
            <a:r>
              <a:rPr lang="en-US" sz="1700">
                <a:solidFill>
                  <a:schemeClr val="bg1"/>
                </a:solidFill>
              </a:rPr>
              <a:t>X. Dev/prod parity</a:t>
            </a:r>
            <a:endParaRPr lang="en-US" sz="1700">
              <a:solidFill>
                <a:schemeClr val="bg1"/>
              </a:solidFill>
            </a:endParaRPr>
          </a:p>
          <a:p>
            <a:pPr marL="0" indent="0" algn="r">
              <a:buNone/>
            </a:pPr>
            <a:r>
              <a:rPr lang="en-US" sz="1400">
                <a:solidFill>
                  <a:schemeClr val="bg1"/>
                </a:solidFill>
              </a:rPr>
              <a:t>Keep dev, stage and prod as similar as possible</a:t>
            </a:r>
            <a:endParaRPr lang="en-US" sz="1400">
              <a:solidFill>
                <a:schemeClr val="bg1"/>
              </a:solidFill>
            </a:endParaRPr>
          </a:p>
          <a:p>
            <a:pPr marL="0" indent="0">
              <a:buNone/>
            </a:pPr>
            <a:r>
              <a:rPr lang="en-US" sz="1700">
                <a:solidFill>
                  <a:schemeClr val="bg1"/>
                </a:solidFill>
              </a:rPr>
              <a:t>XI. Logs</a:t>
            </a:r>
            <a:endParaRPr lang="en-US" sz="1700">
              <a:solidFill>
                <a:schemeClr val="bg1"/>
              </a:solidFill>
            </a:endParaRPr>
          </a:p>
          <a:p>
            <a:pPr marL="0" indent="0" algn="r">
              <a:buNone/>
            </a:pPr>
            <a:r>
              <a:rPr lang="en-US" sz="1400">
                <a:solidFill>
                  <a:schemeClr val="bg1"/>
                </a:solidFill>
              </a:rPr>
              <a:t>Treat logs as event streams</a:t>
            </a:r>
            <a:endParaRPr lang="en-US" sz="1400">
              <a:solidFill>
                <a:schemeClr val="bg1"/>
              </a:solidFill>
            </a:endParaRPr>
          </a:p>
          <a:p>
            <a:pPr marL="0" indent="0">
              <a:buNone/>
            </a:pPr>
            <a:r>
              <a:rPr lang="en-US" sz="1700">
                <a:solidFill>
                  <a:schemeClr val="bg1"/>
                </a:solidFill>
              </a:rPr>
              <a:t>XII. Admin processes</a:t>
            </a:r>
            <a:endParaRPr lang="en-US" sz="1700">
              <a:solidFill>
                <a:schemeClr val="bg1"/>
              </a:solidFill>
            </a:endParaRPr>
          </a:p>
          <a:p>
            <a:pPr marL="0" indent="0" algn="r">
              <a:buNone/>
            </a:pPr>
            <a:r>
              <a:rPr lang="en-US" sz="1400">
                <a:solidFill>
                  <a:schemeClr val="bg1"/>
                </a:solidFill>
              </a:rPr>
              <a:t>Run admin/management tasks as one-off processes</a:t>
            </a:r>
            <a:endParaRPr lang="en-US" sz="1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80eb6e"/>
                                      </p:to>
                                    </p:animClr>
                                  </p:childTnLst>
                                </p:cTn>
                              </p:par>
                              <p:par>
                                <p:cTn id="7" presetID="3" presetClass="emph" presetSubtype="2" fill="hold" nodeType="withEffect">
                                  <p:stCondLst>
                                    <p:cond delay="0"/>
                                  </p:stCondLst>
                                  <p:childTnLst>
                                    <p:animClr clrSpc="rgb" dir="cw">
                                      <p:cBhvr override="childStyle">
                                        <p:cTn id="8" dur="500" fill="hold"/>
                                        <p:tgtEl>
                                          <p:spTgt spid="3">
                                            <p:txEl>
                                              <p:pRg st="5" end="5"/>
                                            </p:txEl>
                                          </p:spTgt>
                                        </p:tgtEl>
                                        <p:attrNameLst>
                                          <p:attrName>style.color</p:attrName>
                                        </p:attrNameLst>
                                      </p:cBhvr>
                                      <p:to>
                                        <a:srgbClr val="80eb6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III. Config</a:t>
            </a:r>
            <a:endParaRPr lang="en-US">
              <a:solidFill>
                <a:srgbClr val="80EB6E"/>
              </a:solidFill>
            </a:endParaRPr>
          </a:p>
        </p:txBody>
      </p:sp>
      <p:sp>
        <p:nvSpPr>
          <p:cNvPr id="3" name="Content Placeholder 2"/>
          <p:cNvSpPr>
            <a:spLocks noGrp="1"/>
          </p:cNvSpPr>
          <p:nvPr>
            <p:ph idx="1"/>
          </p:nvPr>
        </p:nvSpPr>
        <p:spPr>
          <a:xfrm>
            <a:off x="838200" y="2334260"/>
            <a:ext cx="10515600" cy="3843020"/>
          </a:xfrm>
        </p:spPr>
        <p:txBody>
          <a:bodyPr>
            <a:normAutofit fontScale="90000" lnSpcReduction="20000"/>
          </a:bodyPr>
          <a:p>
            <a:pPr marL="0" indent="0">
              <a:lnSpc>
                <a:spcPct val="110000"/>
              </a:lnSpc>
              <a:spcBef>
                <a:spcPts val="3000"/>
              </a:spcBef>
              <a:spcAft>
                <a:spcPts val="0"/>
              </a:spcAft>
              <a:buNone/>
            </a:pPr>
            <a:r>
              <a:rPr lang="en-US">
                <a:solidFill>
                  <a:schemeClr val="bg1"/>
                </a:solidFill>
              </a:rPr>
              <a:t>An app’s config is everything that is likely to vary between deploys</a:t>
            </a:r>
            <a:endParaRPr lang="en-US">
              <a:solidFill>
                <a:schemeClr val="bg1"/>
              </a:solidFill>
            </a:endParaRPr>
          </a:p>
          <a:p>
            <a:pPr marL="0" indent="0">
              <a:lnSpc>
                <a:spcPct val="110000"/>
              </a:lnSpc>
              <a:spcBef>
                <a:spcPts val="3000"/>
              </a:spcBef>
              <a:spcAft>
                <a:spcPts val="0"/>
              </a:spcAft>
              <a:buNone/>
            </a:pPr>
            <a:r>
              <a:rPr lang="en-US">
                <a:solidFill>
                  <a:schemeClr val="bg1"/>
                </a:solidFill>
              </a:rPr>
              <a:t>Requires strict separation of config from code. Config varies substantially across deploys, code does not.</a:t>
            </a:r>
            <a:endParaRPr lang="en-US">
              <a:solidFill>
                <a:schemeClr val="bg1"/>
              </a:solidFill>
            </a:endParaRPr>
          </a:p>
          <a:p>
            <a:pPr marL="0" indent="0">
              <a:lnSpc>
                <a:spcPct val="110000"/>
              </a:lnSpc>
              <a:spcBef>
                <a:spcPts val="3000"/>
              </a:spcBef>
              <a:spcAft>
                <a:spcPts val="0"/>
              </a:spcAft>
              <a:buNone/>
            </a:pPr>
            <a:r>
              <a:rPr lang="en-US">
                <a:solidFill>
                  <a:schemeClr val="bg1"/>
                </a:solidFill>
              </a:rPr>
              <a:t>A litmus test for whether an app has all config correctly factored out of the code is whether the codebase could be made open source at any moment, without compromising any credentials.</a:t>
            </a:r>
            <a:endParaRPr lang="en-US">
              <a:solidFill>
                <a:schemeClr val="bg1"/>
              </a:solidFill>
            </a:endParaRPr>
          </a:p>
          <a:p>
            <a:pPr marL="0" indent="0">
              <a:lnSpc>
                <a:spcPct val="110000"/>
              </a:lnSpc>
              <a:spcBef>
                <a:spcPts val="3000"/>
              </a:spcBef>
              <a:spcAft>
                <a:spcPts val="0"/>
              </a:spcAft>
              <a:buNone/>
            </a:pPr>
            <a:r>
              <a:rPr lang="en-US">
                <a:solidFill>
                  <a:schemeClr val="bg1"/>
                </a:solidFill>
              </a:rPr>
              <a:t>Note that this definition of “config” does not include internal application config</a:t>
            </a:r>
            <a:endParaRPr lang="en-US">
              <a:solidFill>
                <a:schemeClr val="bg1"/>
              </a:solidFill>
            </a:endParaRPr>
          </a:p>
        </p:txBody>
      </p:sp>
      <p:sp>
        <p:nvSpPr>
          <p:cNvPr id="5" name="Content Placeholder 2"/>
          <p:cNvSpPr>
            <a:spLocks noGrp="1"/>
          </p:cNvSpPr>
          <p:nvPr/>
        </p:nvSpPr>
        <p:spPr>
          <a:xfrm>
            <a:off x="838200" y="1691005"/>
            <a:ext cx="10514965" cy="642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Store config in the environment</a:t>
            </a:r>
            <a:endParaRPr lang="en-US">
              <a:solidFill>
                <a:schemeClr val="bg1"/>
              </a:solidFill>
            </a:endParaRPr>
          </a:p>
        </p:txBody>
      </p:sp>
      <p:sp>
        <p:nvSpPr>
          <p:cNvPr id="7" name="Text Box 6"/>
          <p:cNvSpPr txBox="1"/>
          <p:nvPr/>
        </p:nvSpPr>
        <p:spPr>
          <a:xfrm>
            <a:off x="9249410" y="1322705"/>
            <a:ext cx="2104390" cy="368300"/>
          </a:xfrm>
          <a:prstGeom prst="rect">
            <a:avLst/>
          </a:prstGeom>
          <a:noFill/>
        </p:spPr>
        <p:txBody>
          <a:bodyPr wrap="none" rtlCol="0">
            <a:spAutoFit/>
          </a:bodyPr>
          <a:p>
            <a:pPr algn="l"/>
            <a:r>
              <a:rPr lang="en-US">
                <a:solidFill>
                  <a:schemeClr val="bg1"/>
                </a:solidFill>
              </a:rPr>
              <a:t>https://12factor.net/</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Spring Environment</a:t>
            </a:r>
            <a:endParaRPr lang="en-US">
              <a:solidFill>
                <a:srgbClr val="80EB6E"/>
              </a:solidFill>
            </a:endParaRPr>
          </a:p>
        </p:txBody>
      </p:sp>
      <p:sp>
        <p:nvSpPr>
          <p:cNvPr id="3" name="Content Placeholder 2"/>
          <p:cNvSpPr>
            <a:spLocks noGrp="1"/>
          </p:cNvSpPr>
          <p:nvPr>
            <p:ph idx="1"/>
          </p:nvPr>
        </p:nvSpPr>
        <p:spPr>
          <a:xfrm>
            <a:off x="838200" y="1691005"/>
            <a:ext cx="10515600" cy="4486275"/>
          </a:xfrm>
        </p:spPr>
        <p:txBody>
          <a:bodyPr>
            <a:normAutofit fontScale="90000"/>
          </a:bodyPr>
          <a:p>
            <a:pPr marL="0" indent="0">
              <a:lnSpc>
                <a:spcPct val="110000"/>
              </a:lnSpc>
              <a:spcBef>
                <a:spcPts val="2500"/>
              </a:spcBef>
              <a:spcAft>
                <a:spcPts val="0"/>
              </a:spcAft>
              <a:buNone/>
            </a:pPr>
            <a:r>
              <a:rPr lang="en-US">
                <a:solidFill>
                  <a:schemeClr val="bg1"/>
                </a:solidFill>
              </a:rPr>
              <a:t>Environment abstraction representing the environment in which the current application is running</a:t>
            </a:r>
            <a:endParaRPr lang="en-US">
              <a:solidFill>
                <a:schemeClr val="bg1"/>
              </a:solidFill>
            </a:endParaRPr>
          </a:p>
          <a:p>
            <a:pPr marL="0" indent="0">
              <a:lnSpc>
                <a:spcPct val="110000"/>
              </a:lnSpc>
              <a:spcBef>
                <a:spcPts val="2500"/>
              </a:spcBef>
              <a:spcAft>
                <a:spcPts val="0"/>
              </a:spcAft>
              <a:buNone/>
            </a:pPr>
            <a:r>
              <a:rPr lang="en-US">
                <a:solidFill>
                  <a:schemeClr val="bg1"/>
                </a:solidFill>
              </a:rPr>
              <a:t>Models two key aspects of the application environment: </a:t>
            </a:r>
            <a:r>
              <a:rPr lang="en-US" i="1">
                <a:solidFill>
                  <a:schemeClr val="bg1"/>
                </a:solidFill>
              </a:rPr>
              <a:t>profiles</a:t>
            </a:r>
            <a:r>
              <a:rPr lang="en-US">
                <a:solidFill>
                  <a:schemeClr val="bg1"/>
                </a:solidFill>
              </a:rPr>
              <a:t> and </a:t>
            </a:r>
            <a:r>
              <a:rPr lang="en-US" i="1">
                <a:solidFill>
                  <a:schemeClr val="bg1"/>
                </a:solidFill>
              </a:rPr>
              <a:t>properties</a:t>
            </a:r>
            <a:endParaRPr lang="en-US" i="1">
              <a:solidFill>
                <a:schemeClr val="bg1"/>
              </a:solidFill>
            </a:endParaRPr>
          </a:p>
          <a:p>
            <a:pPr marL="0" indent="0">
              <a:lnSpc>
                <a:spcPct val="110000"/>
              </a:lnSpc>
              <a:spcBef>
                <a:spcPts val="2500"/>
              </a:spcBef>
              <a:spcAft>
                <a:spcPts val="0"/>
              </a:spcAft>
              <a:buNone/>
            </a:pPr>
            <a:r>
              <a:rPr lang="en-US">
                <a:solidFill>
                  <a:schemeClr val="bg1"/>
                </a:solidFill>
              </a:rPr>
              <a:t>Properties may originate from a variety of sources: properties files, JVM system properties, system environment variables, JNDI, servlet context parameters, etc</a:t>
            </a:r>
            <a:endParaRPr lang="en-US">
              <a:solidFill>
                <a:schemeClr val="bg1"/>
              </a:solidFill>
            </a:endParaRPr>
          </a:p>
          <a:p>
            <a:pPr marL="0" indent="0">
              <a:lnSpc>
                <a:spcPct val="110000"/>
              </a:lnSpc>
              <a:spcBef>
                <a:spcPts val="2500"/>
              </a:spcBef>
              <a:spcAft>
                <a:spcPts val="0"/>
              </a:spcAft>
              <a:buNone/>
            </a:pPr>
            <a:r>
              <a:rPr lang="en-US">
                <a:solidFill>
                  <a:schemeClr val="bg1"/>
                </a:solidFill>
              </a:rPr>
              <a:t>A profile is a named, logical group of bean definitions to be registered with the container only if the given profile is </a:t>
            </a:r>
            <a:r>
              <a:rPr lang="en-US" i="1">
                <a:solidFill>
                  <a:schemeClr val="bg1"/>
                </a:solidFill>
              </a:rPr>
              <a:t>active</a:t>
            </a:r>
            <a:endParaRPr lang="en-US" i="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@PropertySource</a:t>
            </a:r>
            <a:endParaRPr lang="en-US">
              <a:solidFill>
                <a:srgbClr val="80EB6E"/>
              </a:solidFill>
            </a:endParaRPr>
          </a:p>
        </p:txBody>
      </p:sp>
      <p:sp>
        <p:nvSpPr>
          <p:cNvPr id="3" name="Content Placeholder 2"/>
          <p:cNvSpPr>
            <a:spLocks noGrp="1"/>
          </p:cNvSpPr>
          <p:nvPr>
            <p:ph idx="1"/>
          </p:nvPr>
        </p:nvSpPr>
        <p:spPr>
          <a:xfrm>
            <a:off x="838200" y="1870710"/>
            <a:ext cx="10515600" cy="4638675"/>
          </a:xfrm>
        </p:spPr>
        <p:txBody>
          <a:bodyPr>
            <a:normAutofit/>
          </a:bodyPr>
          <a:p>
            <a:pPr marL="0" indent="0">
              <a:lnSpc>
                <a:spcPct val="110000"/>
              </a:lnSpc>
              <a:spcBef>
                <a:spcPts val="2500"/>
              </a:spcBef>
              <a:spcAft>
                <a:spcPts val="0"/>
              </a:spcAft>
              <a:buNone/>
            </a:pPr>
            <a:r>
              <a:rPr lang="en-US">
                <a:solidFill>
                  <a:schemeClr val="bg1"/>
                </a:solidFill>
              </a:rPr>
              <a:t>Provides mechanism for adding a PropertySource to Spring's Environment.</a:t>
            </a:r>
            <a:endParaRPr lang="en-US">
              <a:solidFill>
                <a:schemeClr val="bg1"/>
              </a:solidFill>
            </a:endParaRPr>
          </a:p>
          <a:p>
            <a:pPr marL="0" indent="0">
              <a:lnSpc>
                <a:spcPct val="110000"/>
              </a:lnSpc>
              <a:spcBef>
                <a:spcPts val="2500"/>
              </a:spcBef>
              <a:spcAft>
                <a:spcPts val="0"/>
              </a:spcAft>
              <a:buNone/>
            </a:pPr>
            <a:r>
              <a:rPr lang="en-US">
                <a:solidFill>
                  <a:schemeClr val="bg1"/>
                </a:solidFill>
              </a:rPr>
              <a:t>In cases where a given property key exists in more than one property resource file, the last processed source will 'win' and override any previous key with the same name</a:t>
            </a:r>
            <a:endParaRPr lang="en-US">
              <a:solidFill>
                <a:schemeClr val="bg1"/>
              </a:solidFill>
            </a:endParaRPr>
          </a:p>
          <a:p>
            <a:pPr marL="0" indent="0">
              <a:lnSpc>
                <a:spcPct val="110000"/>
              </a:lnSpc>
              <a:spcBef>
                <a:spcPts val="2500"/>
              </a:spcBef>
              <a:spcAft>
                <a:spcPts val="0"/>
              </a:spcAft>
              <a:buNone/>
            </a:pPr>
            <a:r>
              <a:rPr lang="en-US">
                <a:solidFill>
                  <a:schemeClr val="bg1"/>
                </a:solidFill>
              </a:rPr>
              <a:t>The override ordering depends on the order in which these source are registered with the application context</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@Profile</a:t>
            </a:r>
            <a:endParaRPr lang="en-US">
              <a:solidFill>
                <a:srgbClr val="80EB6E"/>
              </a:solidFill>
            </a:endParaRPr>
          </a:p>
        </p:txBody>
      </p:sp>
      <p:sp>
        <p:nvSpPr>
          <p:cNvPr id="3" name="Content Placeholder 2"/>
          <p:cNvSpPr>
            <a:spLocks noGrp="1"/>
          </p:cNvSpPr>
          <p:nvPr>
            <p:ph idx="1"/>
          </p:nvPr>
        </p:nvSpPr>
        <p:spPr>
          <a:xfrm>
            <a:off x="838200" y="1870710"/>
            <a:ext cx="10515600" cy="4170045"/>
          </a:xfrm>
        </p:spPr>
        <p:txBody>
          <a:bodyPr>
            <a:normAutofit lnSpcReduction="10000"/>
          </a:bodyPr>
          <a:p>
            <a:pPr marL="0" indent="0">
              <a:lnSpc>
                <a:spcPct val="110000"/>
              </a:lnSpc>
              <a:spcBef>
                <a:spcPts val="2500"/>
              </a:spcBef>
              <a:spcAft>
                <a:spcPts val="0"/>
              </a:spcAft>
              <a:buNone/>
            </a:pPr>
            <a:r>
              <a:rPr lang="en-US">
                <a:solidFill>
                  <a:schemeClr val="bg1"/>
                </a:solidFill>
                <a:sym typeface="+mn-ea"/>
              </a:rPr>
              <a:t>Profiles provide a way to segregate parts of your application configuration and make it be available only in certain environments</a:t>
            </a:r>
            <a:endParaRPr lang="en-US">
              <a:solidFill>
                <a:schemeClr val="bg1"/>
              </a:solidFill>
              <a:sym typeface="+mn-ea"/>
            </a:endParaRPr>
          </a:p>
          <a:p>
            <a:pPr marL="0" indent="0">
              <a:lnSpc>
                <a:spcPct val="110000"/>
              </a:lnSpc>
              <a:spcBef>
                <a:spcPts val="2500"/>
              </a:spcBef>
              <a:spcAft>
                <a:spcPts val="0"/>
              </a:spcAft>
              <a:buNone/>
            </a:pPr>
            <a:r>
              <a:rPr lang="en-US">
                <a:solidFill>
                  <a:schemeClr val="bg1"/>
                </a:solidFill>
              </a:rPr>
              <a:t>A profile may be activated programmatically or declaratively by setting the spring.profiles.active property as a JVM system property, as an environment variable SPRING_PROFILES_ACTIVE, or as a Servlet context parameter in web.xml for web applications</a:t>
            </a:r>
            <a:endParaRPr lang="en-US">
              <a:solidFill>
                <a:schemeClr val="bg1"/>
              </a:solidFill>
            </a:endParaRPr>
          </a:p>
          <a:p>
            <a:pPr marL="0" indent="0">
              <a:lnSpc>
                <a:spcPct val="110000"/>
              </a:lnSpc>
              <a:spcBef>
                <a:spcPts val="2500"/>
              </a:spcBef>
              <a:spcAft>
                <a:spcPts val="0"/>
              </a:spcAft>
              <a:buNone/>
            </a:pPr>
            <a:r>
              <a:rPr lang="en-US">
                <a:solidFill>
                  <a:schemeClr val="bg1"/>
                </a:solidFill>
              </a:rPr>
              <a:t>Profiles may also be activated declaratively in integration tests via the @ActiveProfiles annotation</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Bootify Configs</a:t>
            </a:r>
            <a:endParaRPr lang="en-US">
              <a:solidFill>
                <a:srgbClr val="80EB6E"/>
              </a:solidFill>
            </a:endParaRPr>
          </a:p>
        </p:txBody>
      </p:sp>
      <p:sp>
        <p:nvSpPr>
          <p:cNvPr id="3" name="Content Placeholder 2"/>
          <p:cNvSpPr>
            <a:spLocks noGrp="1"/>
          </p:cNvSpPr>
          <p:nvPr>
            <p:ph idx="1"/>
          </p:nvPr>
        </p:nvSpPr>
        <p:spPr>
          <a:xfrm>
            <a:off x="838200" y="1691005"/>
            <a:ext cx="10515600" cy="4486275"/>
          </a:xfrm>
        </p:spPr>
        <p:txBody>
          <a:bodyPr>
            <a:normAutofit/>
          </a:bodyPr>
          <a:p>
            <a:pPr marL="0" indent="0">
              <a:lnSpc>
                <a:spcPct val="110000"/>
              </a:lnSpc>
              <a:spcBef>
                <a:spcPts val="2500"/>
              </a:spcBef>
              <a:spcAft>
                <a:spcPts val="0"/>
              </a:spcAft>
              <a:buNone/>
            </a:pPr>
            <a:r>
              <a:rPr lang="en-US">
                <a:solidFill>
                  <a:schemeClr val="bg1"/>
                </a:solidFill>
              </a:rPr>
              <a:t>Spring Boot lets you externalize your configuration so that you can work with the same application code in different environments</a:t>
            </a:r>
            <a:endParaRPr lang="en-US">
              <a:solidFill>
                <a:schemeClr val="bg1"/>
              </a:solidFill>
            </a:endParaRPr>
          </a:p>
          <a:p>
            <a:pPr marL="0" indent="0">
              <a:lnSpc>
                <a:spcPct val="110000"/>
              </a:lnSpc>
              <a:spcBef>
                <a:spcPts val="2500"/>
              </a:spcBef>
              <a:spcAft>
                <a:spcPts val="0"/>
              </a:spcAft>
              <a:buNone/>
            </a:pPr>
            <a:r>
              <a:rPr lang="en-US">
                <a:solidFill>
                  <a:schemeClr val="bg1"/>
                </a:solidFill>
              </a:rPr>
              <a:t>You can use a variety of external configuration sources including Java properties files, YAML files, environment variables, and command-line arguments</a:t>
            </a:r>
            <a:endParaRPr lang="en-US">
              <a:solidFill>
                <a:schemeClr val="bg1"/>
              </a:solidFill>
            </a:endParaRPr>
          </a:p>
          <a:p>
            <a:pPr marL="0" indent="0">
              <a:lnSpc>
                <a:spcPct val="110000"/>
              </a:lnSpc>
              <a:spcBef>
                <a:spcPts val="2500"/>
              </a:spcBef>
              <a:spcAft>
                <a:spcPts val="0"/>
              </a:spcAft>
              <a:buNone/>
            </a:pPr>
            <a:r>
              <a:rPr lang="en-US">
                <a:solidFill>
                  <a:schemeClr val="bg1"/>
                </a:solidFill>
              </a:rPr>
              <a:t>Spring Boot uses a very particular PropertySource order that is designed to allow sensible overriding of values. Later property sources can override the values defined in earlier ones.</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80EB6E"/>
                </a:solidFill>
              </a:rPr>
              <a:t>PropertySources Order</a:t>
            </a:r>
            <a:endParaRPr lang="en-US">
              <a:solidFill>
                <a:srgbClr val="80EB6E"/>
              </a:solidFill>
            </a:endParaRPr>
          </a:p>
        </p:txBody>
      </p:sp>
      <p:sp>
        <p:nvSpPr>
          <p:cNvPr id="3" name="Content Placeholder 2"/>
          <p:cNvSpPr>
            <a:spLocks noGrp="1"/>
          </p:cNvSpPr>
          <p:nvPr>
            <p:ph idx="1"/>
          </p:nvPr>
        </p:nvSpPr>
        <p:spPr>
          <a:xfrm>
            <a:off x="838200" y="1691005"/>
            <a:ext cx="10515600" cy="4589780"/>
          </a:xfrm>
        </p:spPr>
        <p:txBody>
          <a:bodyPr>
            <a:noAutofit/>
          </a:bodyPr>
          <a:p>
            <a:pPr>
              <a:lnSpc>
                <a:spcPct val="90000"/>
              </a:lnSpc>
              <a:spcAft>
                <a:spcPts val="0"/>
              </a:spcAft>
              <a:buAutoNum type="arabicPeriod"/>
            </a:pPr>
            <a:r>
              <a:rPr lang="en-US" sz="2000">
                <a:solidFill>
                  <a:schemeClr val="bg1"/>
                </a:solidFill>
              </a:rPr>
              <a:t>Default properties (specified by setting SpringApplication.setDefaultProperties)</a:t>
            </a:r>
            <a:endParaRPr lang="en-US" sz="2000">
              <a:solidFill>
                <a:schemeClr val="bg1"/>
              </a:solidFill>
            </a:endParaRPr>
          </a:p>
          <a:p>
            <a:pPr>
              <a:lnSpc>
                <a:spcPct val="90000"/>
              </a:lnSpc>
              <a:spcAft>
                <a:spcPts val="0"/>
              </a:spcAft>
              <a:buAutoNum type="arabicPeriod"/>
            </a:pPr>
            <a:r>
              <a:rPr lang="en-US" sz="2000">
                <a:solidFill>
                  <a:schemeClr val="bg1"/>
                </a:solidFill>
              </a:rPr>
              <a:t>@PropertySource annotations on your @Configuration classes </a:t>
            </a:r>
            <a:br>
              <a:rPr lang="en-US" sz="2000">
                <a:solidFill>
                  <a:schemeClr val="bg1"/>
                </a:solidFill>
              </a:rPr>
            </a:br>
            <a:r>
              <a:rPr lang="en-US" sz="2000">
                <a:solidFill>
                  <a:schemeClr val="bg1"/>
                </a:solidFill>
              </a:rPr>
              <a:t>NB: added to Environment on application context refresh</a:t>
            </a:r>
            <a:endParaRPr lang="en-US" sz="2000">
              <a:solidFill>
                <a:schemeClr val="bg1"/>
              </a:solidFill>
            </a:endParaRPr>
          </a:p>
          <a:p>
            <a:pPr>
              <a:lnSpc>
                <a:spcPct val="90000"/>
              </a:lnSpc>
              <a:spcAft>
                <a:spcPts val="0"/>
              </a:spcAft>
              <a:buAutoNum type="arabicPeriod"/>
            </a:pPr>
            <a:r>
              <a:rPr lang="en-US" sz="2000">
                <a:solidFill>
                  <a:schemeClr val="bg1"/>
                </a:solidFill>
              </a:rPr>
              <a:t>Config data (such as </a:t>
            </a:r>
            <a:r>
              <a:rPr lang="en-US" sz="2000" i="1">
                <a:solidFill>
                  <a:schemeClr val="bg1"/>
                </a:solidFill>
              </a:rPr>
              <a:t>application.properties </a:t>
            </a:r>
            <a:r>
              <a:rPr lang="en-US" sz="2000">
                <a:solidFill>
                  <a:schemeClr val="bg1"/>
                </a:solidFill>
              </a:rPr>
              <a:t>files)</a:t>
            </a:r>
            <a:endParaRPr lang="en-US" sz="2000">
              <a:solidFill>
                <a:schemeClr val="bg1"/>
              </a:solidFill>
            </a:endParaRPr>
          </a:p>
          <a:p>
            <a:pPr>
              <a:lnSpc>
                <a:spcPct val="90000"/>
              </a:lnSpc>
              <a:spcAft>
                <a:spcPts val="0"/>
              </a:spcAft>
              <a:buAutoNum type="arabicPeriod"/>
            </a:pPr>
            <a:r>
              <a:rPr lang="en-US" sz="2000">
                <a:solidFill>
                  <a:schemeClr val="bg1"/>
                </a:solidFill>
              </a:rPr>
              <a:t>OS environment variables</a:t>
            </a:r>
            <a:endParaRPr lang="en-US" sz="2000">
              <a:solidFill>
                <a:schemeClr val="bg1"/>
              </a:solidFill>
            </a:endParaRPr>
          </a:p>
          <a:p>
            <a:pPr>
              <a:lnSpc>
                <a:spcPct val="90000"/>
              </a:lnSpc>
              <a:spcAft>
                <a:spcPts val="0"/>
              </a:spcAft>
              <a:buAutoNum type="arabicPeriod"/>
            </a:pPr>
            <a:r>
              <a:rPr lang="en-US" sz="2000">
                <a:solidFill>
                  <a:schemeClr val="bg1"/>
                </a:solidFill>
              </a:rPr>
              <a:t>Java System properties (System.getProperties())</a:t>
            </a:r>
            <a:endParaRPr lang="en-US" sz="2000">
              <a:solidFill>
                <a:schemeClr val="bg1"/>
              </a:solidFill>
            </a:endParaRPr>
          </a:p>
          <a:p>
            <a:pPr>
              <a:lnSpc>
                <a:spcPct val="90000"/>
              </a:lnSpc>
              <a:spcAft>
                <a:spcPts val="0"/>
              </a:spcAft>
              <a:buAutoNum type="arabicPeriod"/>
            </a:pPr>
            <a:r>
              <a:rPr lang="en-US" sz="2000">
                <a:solidFill>
                  <a:schemeClr val="bg1"/>
                </a:solidFill>
              </a:rPr>
              <a:t>JNDI attributes from java:comp/env</a:t>
            </a:r>
            <a:endParaRPr lang="en-US" sz="2000">
              <a:solidFill>
                <a:schemeClr val="bg1"/>
              </a:solidFill>
            </a:endParaRPr>
          </a:p>
          <a:p>
            <a:pPr>
              <a:lnSpc>
                <a:spcPct val="90000"/>
              </a:lnSpc>
              <a:spcAft>
                <a:spcPts val="0"/>
              </a:spcAft>
              <a:buAutoNum type="arabicPeriod"/>
            </a:pPr>
            <a:r>
              <a:rPr lang="en-US" sz="2000">
                <a:solidFill>
                  <a:schemeClr val="bg1"/>
                </a:solidFill>
              </a:rPr>
              <a:t>ServletContext init parameters</a:t>
            </a:r>
            <a:endParaRPr lang="en-US" sz="2000">
              <a:solidFill>
                <a:schemeClr val="bg1"/>
              </a:solidFill>
            </a:endParaRPr>
          </a:p>
          <a:p>
            <a:pPr>
              <a:lnSpc>
                <a:spcPct val="90000"/>
              </a:lnSpc>
              <a:spcAft>
                <a:spcPts val="0"/>
              </a:spcAft>
              <a:buAutoNum type="arabicPeriod"/>
            </a:pPr>
            <a:r>
              <a:rPr lang="en-US" sz="2000">
                <a:solidFill>
                  <a:schemeClr val="bg1"/>
                </a:solidFill>
              </a:rPr>
              <a:t>ServletConfig init parameters</a:t>
            </a:r>
            <a:endParaRPr lang="en-US" sz="2000">
              <a:solidFill>
                <a:schemeClr val="bg1"/>
              </a:solidFill>
            </a:endParaRPr>
          </a:p>
          <a:p>
            <a:pPr>
              <a:lnSpc>
                <a:spcPct val="90000"/>
              </a:lnSpc>
              <a:spcAft>
                <a:spcPts val="0"/>
              </a:spcAft>
              <a:buAutoNum type="arabicPeriod"/>
            </a:pPr>
            <a:r>
              <a:rPr lang="en-US" sz="2000">
                <a:solidFill>
                  <a:schemeClr val="bg1"/>
                </a:solidFill>
              </a:rPr>
              <a:t>Properties from SPRING_APPLICATION_JSON</a:t>
            </a:r>
            <a:br>
              <a:rPr lang="en-US" sz="2000">
                <a:solidFill>
                  <a:schemeClr val="bg1"/>
                </a:solidFill>
              </a:rPr>
            </a:br>
            <a:r>
              <a:rPr lang="en-US" sz="2000">
                <a:solidFill>
                  <a:schemeClr val="bg1"/>
                </a:solidFill>
              </a:rPr>
              <a:t>(inline JSON embedded in an environment variable or system property)</a:t>
            </a:r>
            <a:endParaRPr lang="en-US" sz="2000">
              <a:solidFill>
                <a:schemeClr val="bg1"/>
              </a:solidFill>
            </a:endParaRPr>
          </a:p>
          <a:p>
            <a:pPr>
              <a:lnSpc>
                <a:spcPct val="90000"/>
              </a:lnSpc>
              <a:spcAft>
                <a:spcPts val="0"/>
              </a:spcAft>
              <a:buAutoNum type="arabicPeriod"/>
            </a:pPr>
            <a:r>
              <a:rPr lang="en-US" sz="2000">
                <a:solidFill>
                  <a:schemeClr val="bg1"/>
                </a:solidFill>
              </a:rPr>
              <a:t>Command line arguments</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80eb6e"/>
                                      </p:to>
                                    </p:animClr>
                                  </p:childTnLst>
                                </p:cTn>
                              </p:par>
                              <p:par>
                                <p:cTn id="7" presetID="3" presetClass="emph" presetSubtype="2" fill="hold" nodeType="withEffect">
                                  <p:stCondLst>
                                    <p:cond delay="0"/>
                                  </p:stCondLst>
                                  <p:childTnLst>
                                    <p:animClr clrSpc="rgb" dir="cw">
                                      <p:cBhvr override="childStyle">
                                        <p:cTn id="8" dur="2000" fill="hold"/>
                                        <p:tgtEl>
                                          <p:spTgt spid="3">
                                            <p:txEl>
                                              <p:pRg st="3" end="3"/>
                                            </p:txEl>
                                          </p:spTgt>
                                        </p:tgtEl>
                                        <p:attrNameLst>
                                          <p:attrName>style.color</p:attrName>
                                        </p:attrNameLst>
                                      </p:cBhvr>
                                      <p:to>
                                        <a:srgbClr val="80eb6e"/>
                                      </p:to>
                                    </p:animClr>
                                  </p:childTnLst>
                                </p:cTn>
                              </p:par>
                              <p:par>
                                <p:cTn id="9" presetID="3" presetClass="emph" presetSubtype="2" fill="hold" nodeType="withEffect">
                                  <p:stCondLst>
                                    <p:cond delay="0"/>
                                  </p:stCondLst>
                                  <p:childTnLst>
                                    <p:animClr clrSpc="rgb" dir="cw">
                                      <p:cBhvr override="childStyle">
                                        <p:cTn id="10" dur="2000" fill="hold"/>
                                        <p:tgtEl>
                                          <p:spTgt spid="3">
                                            <p:txEl>
                                              <p:pRg st="8" end="8"/>
                                            </p:txEl>
                                          </p:spTgt>
                                        </p:tgtEl>
                                        <p:attrNameLst>
                                          <p:attrName>style.color</p:attrName>
                                        </p:attrNameLst>
                                      </p:cBhvr>
                                      <p:to>
                                        <a:srgbClr val="80eb6e"/>
                                      </p:to>
                                    </p:animClr>
                                  </p:childTnLst>
                                </p:cTn>
                              </p:par>
                              <p:par>
                                <p:cTn id="11" presetID="3" presetClass="emph" presetSubtype="2" fill="hold" nodeType="withEffect">
                                  <p:stCondLst>
                                    <p:cond delay="0"/>
                                  </p:stCondLst>
                                  <p:childTnLst>
                                    <p:animClr clrSpc="rgb" dir="cw">
                                      <p:cBhvr override="childStyle">
                                        <p:cTn id="12" dur="2000" fill="hold"/>
                                        <p:tgtEl>
                                          <p:spTgt spid="3">
                                            <p:txEl>
                                              <p:pRg st="9" end="9"/>
                                            </p:txEl>
                                          </p:spTgt>
                                        </p:tgtEl>
                                        <p:attrNameLst>
                                          <p:attrName>style.color</p:attrName>
                                        </p:attrNameLst>
                                      </p:cBhvr>
                                      <p:to>
                                        <a:srgbClr val="80eb6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9966</Words>
  <Application>WPS Presentation</Application>
  <PresentationFormat>Widescreen</PresentationFormat>
  <Paragraphs>185</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 Light</vt:lpstr>
      <vt:lpstr>Microsoft YaHei</vt:lpstr>
      <vt:lpstr>Arial Unicode MS</vt:lpstr>
      <vt:lpstr>Calibri</vt:lpstr>
      <vt:lpstr>Office Theme</vt:lpstr>
      <vt:lpstr>Externalize Spring Configuration</vt:lpstr>
      <vt:lpstr>12 Factor Application</vt:lpstr>
      <vt:lpstr>The Twelve Factors</vt:lpstr>
      <vt:lpstr>III. Config</vt:lpstr>
      <vt:lpstr>Spring Environment</vt:lpstr>
      <vt:lpstr>@PropertySource</vt:lpstr>
      <vt:lpstr>@Profile</vt:lpstr>
      <vt:lpstr>Bootify Configs</vt:lpstr>
      <vt:lpstr>PropertySources Order</vt:lpstr>
      <vt:lpstr>JSON Application</vt:lpstr>
      <vt:lpstr>External Application Properties</vt:lpstr>
      <vt:lpstr>Application Properties Customization</vt:lpstr>
      <vt:lpstr>Placeholders Relaxed Binding</vt:lpstr>
      <vt:lpstr>Importing Additional Data</vt:lpstr>
      <vt:lpstr>Configuration Tree</vt:lpstr>
      <vt:lpstr>Spring Cloud Config Server</vt:lpstr>
      <vt:lpstr>Bootify Profiles</vt:lpstr>
      <vt:lpstr>Profile Specific Files</vt:lpstr>
      <vt:lpstr>Summary</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configurations in Spring</dc:title>
  <dc:creator/>
  <cp:lastModifiedBy>AWer</cp:lastModifiedBy>
  <cp:revision>12</cp:revision>
  <dcterms:created xsi:type="dcterms:W3CDTF">2023-07-11T16:57:00Z</dcterms:created>
  <dcterms:modified xsi:type="dcterms:W3CDTF">2023-07-12T10:57:52Z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EDEF2EDCEF524D39B088460285ADE651</vt:lpwstr>
  </property>
  <property fmtid="{D5CDD505-2E9C-101B-9397-08002B2CF9AE}" pid="3" name="KSOProductBuildVer">
    <vt:lpwstr>1033-11.2.0.11219</vt:lpwstr>
  </property>
</Properties>
</file>