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y="5143500" cx="9144000"/>
  <p:notesSz cx="6858000" cy="9144000"/>
  <p:embeddedFontLst>
    <p:embeddedFont>
      <p:font typeface="Proxima Nova"/>
      <p:regular r:id="rId34"/>
      <p:bold r:id="rId35"/>
      <p:italic r:id="rId36"/>
      <p:boldItalic r:id="rId37"/>
    </p:embeddedFont>
    <p:embeddedFont>
      <p:font typeface="DM Mono Medium"/>
      <p:regular r:id="rId38"/>
      <p:italic r:id="rId39"/>
    </p:embeddedFont>
    <p:embeddedFont>
      <p:font typeface="Spectral"/>
      <p:regular r:id="rId40"/>
      <p:bold r:id="rId41"/>
      <p:italic r:id="rId42"/>
      <p:boldItalic r:id="rId43"/>
    </p:embeddedFont>
    <p:embeddedFont>
      <p:font typeface="DM Mono"/>
      <p:regular r:id="rId44"/>
      <p: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191B787-1D1A-4A79-A141-5BCC137B2177}">
  <a:tblStyle styleId="{3191B787-1D1A-4A79-A141-5BCC137B217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pectral-regular.fntdata"/><Relationship Id="rId20" Type="http://schemas.openxmlformats.org/officeDocument/2006/relationships/slide" Target="slides/slide13.xml"/><Relationship Id="rId42" Type="http://schemas.openxmlformats.org/officeDocument/2006/relationships/font" Target="fonts/Spectral-italic.fntdata"/><Relationship Id="rId41" Type="http://schemas.openxmlformats.org/officeDocument/2006/relationships/font" Target="fonts/Spectral-bold.fntdata"/><Relationship Id="rId22" Type="http://schemas.openxmlformats.org/officeDocument/2006/relationships/slide" Target="slides/slide15.xml"/><Relationship Id="rId44" Type="http://schemas.openxmlformats.org/officeDocument/2006/relationships/font" Target="fonts/DMMono-regular.fntdata"/><Relationship Id="rId21" Type="http://schemas.openxmlformats.org/officeDocument/2006/relationships/slide" Target="slides/slide14.xml"/><Relationship Id="rId43" Type="http://schemas.openxmlformats.org/officeDocument/2006/relationships/font" Target="fonts/Spectral-boldItalic.fntdata"/><Relationship Id="rId24" Type="http://schemas.openxmlformats.org/officeDocument/2006/relationships/slide" Target="slides/slide17.xml"/><Relationship Id="rId23" Type="http://schemas.openxmlformats.org/officeDocument/2006/relationships/slide" Target="slides/slide16.xml"/><Relationship Id="rId45" Type="http://schemas.openxmlformats.org/officeDocument/2006/relationships/font" Target="fonts/DMMon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ProximaNova-bold.fntdata"/><Relationship Id="rId12" Type="http://schemas.openxmlformats.org/officeDocument/2006/relationships/slide" Target="slides/slide5.xml"/><Relationship Id="rId34" Type="http://schemas.openxmlformats.org/officeDocument/2006/relationships/font" Target="fonts/ProximaNova-regular.fntdata"/><Relationship Id="rId15" Type="http://schemas.openxmlformats.org/officeDocument/2006/relationships/slide" Target="slides/slide8.xml"/><Relationship Id="rId37" Type="http://schemas.openxmlformats.org/officeDocument/2006/relationships/font" Target="fonts/ProximaNova-boldItalic.fntdata"/><Relationship Id="rId14" Type="http://schemas.openxmlformats.org/officeDocument/2006/relationships/slide" Target="slides/slide7.xml"/><Relationship Id="rId36" Type="http://schemas.openxmlformats.org/officeDocument/2006/relationships/font" Target="fonts/ProximaNova-italic.fntdata"/><Relationship Id="rId17" Type="http://schemas.openxmlformats.org/officeDocument/2006/relationships/slide" Target="slides/slide10.xml"/><Relationship Id="rId39" Type="http://schemas.openxmlformats.org/officeDocument/2006/relationships/font" Target="fonts/DMMonoMedium-italic.fntdata"/><Relationship Id="rId16" Type="http://schemas.openxmlformats.org/officeDocument/2006/relationships/slide" Target="slides/slide9.xml"/><Relationship Id="rId38" Type="http://schemas.openxmlformats.org/officeDocument/2006/relationships/font" Target="fonts/DMMonoMedium-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42e3e7cd_1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42e3e7c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eb60f8bb5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9eb60f8bb5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9eb60f8bb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9eb60f8bb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9eb60f8bb5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9eb60f8bb5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9eb60f8bb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9eb60f8bb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9ed755d49f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9ed755d49f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9ed755d49f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9ed755d49f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9ed755d49f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9ed755d49f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9ed755d49f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9ed755d49f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5f950326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a5f950326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9ed755d49f_3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9ed755d49f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2a9413ef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92a9413ef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9ed755d49f_3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9ed755d49f_3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9ed755d49f_3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9ed755d49f_3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a6057c55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a6057c55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9eac730f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9eac730f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9eac730f9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9eac730f9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93e8c2cd0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93e8c2cd0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d5f4b554c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d5f4b554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9c40d9f9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d9c40d9f9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742e3e7cd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42e3e7cd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b9a3abeb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b9a3abe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500cfcbb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500cfcbb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9c40d9f9_0_2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d9c40d9f9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eac730f9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9eac730f9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9ed755d49f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9ed755d49f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56" name="Google Shape;56;p14"/>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7" name="Google Shape;57;p14"/>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1" name="Google Shape;61;p1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Google Shape;6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0" name="Shape 80"/>
        <p:cNvGrpSpPr/>
        <p:nvPr/>
      </p:nvGrpSpPr>
      <p:grpSpPr>
        <a:xfrm>
          <a:off x="0" y="0"/>
          <a:ext cx="0" cy="0"/>
          <a:chOff x="0" y="0"/>
          <a:chExt cx="0" cy="0"/>
        </a:xfrm>
      </p:grpSpPr>
      <p:sp>
        <p:nvSpPr>
          <p:cNvPr id="81" name="Google Shape;81;p20"/>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21"/>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86" name="Google Shape;86;p21"/>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Google Shape;87;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89" name="Google Shape;8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22"/>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92" name="Google Shape;9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3"/>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96" name="Google Shape;96;p23"/>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6.jpg"/><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 Id="rId3" Type="http://schemas.openxmlformats.org/officeDocument/2006/relationships/image" Target="../media/image9.jpg"/><Relationship Id="rId4" Type="http://schemas.openxmlformats.org/officeDocument/2006/relationships/hyperlink" Target="https://alphamanual.audacityteam.org/" TargetMode="External"/><Relationship Id="rId9" Type="http://schemas.openxmlformats.org/officeDocument/2006/relationships/hyperlink" Target="https://www.ijirae.com/volumes/vol1/" TargetMode="External"/><Relationship Id="rId5" Type="http://schemas.openxmlformats.org/officeDocument/2006/relationships/hyperlink" Target="https://www.ijcsmc.com/docs/papers/April2014/V3I4201468.pdf" TargetMode="External"/><Relationship Id="rId6" Type="http://schemas.openxmlformats.org/officeDocument/2006/relationships/hyperlink" Target="https://medium.com/" TargetMode="External"/><Relationship Id="rId7" Type="http://schemas.openxmlformats.org/officeDocument/2006/relationships/hyperlink" Target="https://docs.python.org/" TargetMode="External"/><Relationship Id="rId8" Type="http://schemas.openxmlformats.org/officeDocument/2006/relationships/hyperlink" Target="https://asmp-eurasipjournals.springeropen.com/articles/10.1186/1687-4722-2012-2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3" name="Shape 103"/>
        <p:cNvGrpSpPr/>
        <p:nvPr/>
      </p:nvGrpSpPr>
      <p:grpSpPr>
        <a:xfrm>
          <a:off x="0" y="0"/>
          <a:ext cx="0" cy="0"/>
          <a:chOff x="0" y="0"/>
          <a:chExt cx="0" cy="0"/>
        </a:xfrm>
      </p:grpSpPr>
      <p:sp>
        <p:nvSpPr>
          <p:cNvPr id="104" name="Google Shape;104;p25"/>
          <p:cNvSpPr txBox="1"/>
          <p:nvPr>
            <p:ph type="ctrTitle"/>
          </p:nvPr>
        </p:nvSpPr>
        <p:spPr>
          <a:xfrm>
            <a:off x="131350" y="267225"/>
            <a:ext cx="4440600" cy="133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6300">
                <a:latin typeface="Spectral"/>
                <a:ea typeface="Spectral"/>
                <a:cs typeface="Spectral"/>
                <a:sym typeface="Spectral"/>
              </a:rPr>
              <a:t>Cymphony</a:t>
            </a:r>
            <a:endParaRPr b="1" sz="6300">
              <a:latin typeface="Spectral"/>
              <a:ea typeface="Spectral"/>
              <a:cs typeface="Spectral"/>
              <a:sym typeface="Spectral"/>
            </a:endParaRPr>
          </a:p>
        </p:txBody>
      </p:sp>
      <p:sp>
        <p:nvSpPr>
          <p:cNvPr id="105" name="Google Shape;105;p25"/>
          <p:cNvSpPr txBox="1"/>
          <p:nvPr>
            <p:ph idx="1" type="subTitle"/>
          </p:nvPr>
        </p:nvSpPr>
        <p:spPr>
          <a:xfrm>
            <a:off x="4849950" y="2985000"/>
            <a:ext cx="4652400" cy="19770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b="1" lang="en"/>
              <a:t>By -</a:t>
            </a:r>
            <a:endParaRPr b="1"/>
          </a:p>
          <a:p>
            <a:pPr indent="0" lvl="0" marL="0" rtl="0" algn="l">
              <a:spcBef>
                <a:spcPts val="0"/>
              </a:spcBef>
              <a:spcAft>
                <a:spcPts val="0"/>
              </a:spcAft>
              <a:buNone/>
            </a:pPr>
            <a:r>
              <a:rPr b="1" lang="en"/>
              <a:t>Group 13</a:t>
            </a:r>
            <a:endParaRPr b="1"/>
          </a:p>
          <a:p>
            <a:pPr indent="0" lvl="0" marL="0" rtl="0" algn="l">
              <a:spcBef>
                <a:spcPts val="0"/>
              </a:spcBef>
              <a:spcAft>
                <a:spcPts val="0"/>
              </a:spcAft>
              <a:buNone/>
            </a:pPr>
            <a:r>
              <a:rPr b="1" lang="en"/>
              <a:t>Pratul Maurya (19BCY10036)</a:t>
            </a:r>
            <a:endParaRPr b="1"/>
          </a:p>
          <a:p>
            <a:pPr indent="0" lvl="0" marL="0" rtl="0" algn="l">
              <a:spcBef>
                <a:spcPts val="0"/>
              </a:spcBef>
              <a:spcAft>
                <a:spcPts val="0"/>
              </a:spcAft>
              <a:buNone/>
            </a:pPr>
            <a:r>
              <a:rPr b="1" lang="en"/>
              <a:t>Param Chawla (19BCY10117)</a:t>
            </a:r>
            <a:endParaRPr b="1"/>
          </a:p>
          <a:p>
            <a:pPr indent="0" lvl="0" marL="0" rtl="0" algn="l">
              <a:spcBef>
                <a:spcPts val="0"/>
              </a:spcBef>
              <a:spcAft>
                <a:spcPts val="0"/>
              </a:spcAft>
              <a:buNone/>
            </a:pPr>
            <a:r>
              <a:rPr b="1" lang="en"/>
              <a:t>Akshat Verma (19BCY10075)</a:t>
            </a:r>
            <a:endParaRPr b="1"/>
          </a:p>
        </p:txBody>
      </p:sp>
      <p:cxnSp>
        <p:nvCxnSpPr>
          <p:cNvPr id="106" name="Google Shape;106;p25"/>
          <p:cNvCxnSpPr/>
          <p:nvPr/>
        </p:nvCxnSpPr>
        <p:spPr>
          <a:xfrm>
            <a:off x="148550" y="1647925"/>
            <a:ext cx="4061400" cy="0"/>
          </a:xfrm>
          <a:prstGeom prst="straightConnector1">
            <a:avLst/>
          </a:prstGeom>
          <a:noFill/>
          <a:ln cap="flat" cmpd="sng" w="19050">
            <a:solidFill>
              <a:schemeClr val="lt1"/>
            </a:solidFill>
            <a:prstDash val="solid"/>
            <a:round/>
            <a:headEnd len="med" w="med" type="none"/>
            <a:tailEnd len="med" w="med" type="none"/>
          </a:ln>
        </p:spPr>
      </p:cxnSp>
      <p:sp>
        <p:nvSpPr>
          <p:cNvPr id="107" name="Google Shape;107;p25"/>
          <p:cNvSpPr txBox="1"/>
          <p:nvPr/>
        </p:nvSpPr>
        <p:spPr>
          <a:xfrm>
            <a:off x="272825" y="3859625"/>
            <a:ext cx="3009000" cy="9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C9DAF8"/>
                </a:solidFill>
                <a:latin typeface="Proxima Nova"/>
                <a:ea typeface="Proxima Nova"/>
                <a:cs typeface="Proxima Nova"/>
                <a:sym typeface="Proxima Nova"/>
              </a:rPr>
              <a:t>Project Guide - </a:t>
            </a:r>
            <a:endParaRPr sz="2400">
              <a:solidFill>
                <a:srgbClr val="C9DAF8"/>
              </a:solidFill>
              <a:latin typeface="Proxima Nova"/>
              <a:ea typeface="Proxima Nova"/>
              <a:cs typeface="Proxima Nova"/>
              <a:sym typeface="Proxima Nova"/>
            </a:endParaRPr>
          </a:p>
          <a:p>
            <a:pPr indent="0" lvl="0" marL="0" rtl="0" algn="l">
              <a:spcBef>
                <a:spcPts val="0"/>
              </a:spcBef>
              <a:spcAft>
                <a:spcPts val="0"/>
              </a:spcAft>
              <a:buNone/>
            </a:pPr>
            <a:r>
              <a:rPr lang="en" sz="2400">
                <a:solidFill>
                  <a:srgbClr val="C9DAF8"/>
                </a:solidFill>
                <a:latin typeface="Proxima Nova"/>
                <a:ea typeface="Proxima Nova"/>
                <a:cs typeface="Proxima Nova"/>
                <a:sym typeface="Proxima Nova"/>
              </a:rPr>
              <a:t>Dr. Praveen Lalwani</a:t>
            </a:r>
            <a:endParaRPr sz="2400">
              <a:solidFill>
                <a:srgbClr val="C9DAF8"/>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160" name="Shape 160"/>
        <p:cNvGrpSpPr/>
        <p:nvPr/>
      </p:nvGrpSpPr>
      <p:grpSpPr>
        <a:xfrm>
          <a:off x="0" y="0"/>
          <a:ext cx="0" cy="0"/>
          <a:chOff x="0" y="0"/>
          <a:chExt cx="0" cy="0"/>
        </a:xfrm>
      </p:grpSpPr>
      <p:sp>
        <p:nvSpPr>
          <p:cNvPr id="161" name="Google Shape;16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LEAST SIGNIFICANT BIT ALGORITHM</a:t>
            </a:r>
            <a:endParaRPr/>
          </a:p>
        </p:txBody>
      </p:sp>
      <p:sp>
        <p:nvSpPr>
          <p:cNvPr id="162" name="Google Shape;162;p34"/>
          <p:cNvSpPr txBox="1"/>
          <p:nvPr>
            <p:ph idx="1" type="body"/>
          </p:nvPr>
        </p:nvSpPr>
        <p:spPr>
          <a:xfrm>
            <a:off x="311700" y="1152475"/>
            <a:ext cx="8520600" cy="3416400"/>
          </a:xfrm>
          <a:prstGeom prst="rect">
            <a:avLst/>
          </a:prstGeom>
          <a:noFill/>
        </p:spPr>
        <p:txBody>
          <a:bodyPr anchorCtr="0" anchor="t" bIns="91425" lIns="91425" spcFirstLastPara="1" rIns="91425" wrap="square" tIns="91425">
            <a:noAutofit/>
          </a:bodyPr>
          <a:lstStyle/>
          <a:p>
            <a:pPr indent="-349250" lvl="0" marL="457200" rtl="0" algn="l">
              <a:spcBef>
                <a:spcPts val="0"/>
              </a:spcBef>
              <a:spcAft>
                <a:spcPts val="0"/>
              </a:spcAft>
              <a:buClr>
                <a:srgbClr val="434343"/>
              </a:buClr>
              <a:buSzPts val="1900"/>
              <a:buFont typeface="DM Mono Medium"/>
              <a:buChar char="●"/>
            </a:pPr>
            <a:r>
              <a:rPr lang="en" sz="1900">
                <a:solidFill>
                  <a:srgbClr val="434343"/>
                </a:solidFill>
                <a:latin typeface="DM Mono Medium"/>
                <a:ea typeface="DM Mono Medium"/>
                <a:cs typeface="DM Mono Medium"/>
                <a:sym typeface="DM Mono Medium"/>
              </a:rPr>
              <a:t>L</a:t>
            </a:r>
            <a:r>
              <a:rPr lang="en" sz="1900">
                <a:solidFill>
                  <a:srgbClr val="434343"/>
                </a:solidFill>
                <a:latin typeface="DM Mono Medium"/>
                <a:ea typeface="DM Mono Medium"/>
                <a:cs typeface="DM Mono Medium"/>
                <a:sym typeface="DM Mono Medium"/>
              </a:rPr>
              <a:t>east Significant Bit (LSB) coding is the simplest way to embed information in a digital file audio file </a:t>
            </a:r>
            <a:endParaRPr sz="1900">
              <a:solidFill>
                <a:srgbClr val="434343"/>
              </a:solidFill>
              <a:latin typeface="DM Mono Medium"/>
              <a:ea typeface="DM Mono Medium"/>
              <a:cs typeface="DM Mono Medium"/>
              <a:sym typeface="DM Mono Medium"/>
            </a:endParaRPr>
          </a:p>
          <a:p>
            <a:pPr indent="-349250" lvl="0" marL="457200" rtl="0" algn="l">
              <a:spcBef>
                <a:spcPts val="0"/>
              </a:spcBef>
              <a:spcAft>
                <a:spcPts val="0"/>
              </a:spcAft>
              <a:buClr>
                <a:srgbClr val="434343"/>
              </a:buClr>
              <a:buSzPts val="1900"/>
              <a:buFont typeface="DM Mono Medium"/>
              <a:buChar char="●"/>
            </a:pPr>
            <a:r>
              <a:rPr lang="en" sz="1900">
                <a:solidFill>
                  <a:srgbClr val="434343"/>
                </a:solidFill>
                <a:latin typeface="DM Mono Medium"/>
                <a:ea typeface="DM Mono Medium"/>
                <a:cs typeface="DM Mono Medium"/>
                <a:sym typeface="DM Mono Medium"/>
              </a:rPr>
              <a:t>By </a:t>
            </a:r>
            <a:r>
              <a:rPr lang="en" sz="1900">
                <a:solidFill>
                  <a:srgbClr val="434343"/>
                </a:solidFill>
                <a:latin typeface="DM Mono Medium"/>
                <a:ea typeface="DM Mono Medium"/>
                <a:cs typeface="DM Mono Medium"/>
                <a:sym typeface="DM Mono Medium"/>
              </a:rPr>
              <a:t>substituting</a:t>
            </a:r>
            <a:r>
              <a:rPr lang="en" sz="1900">
                <a:solidFill>
                  <a:srgbClr val="434343"/>
                </a:solidFill>
                <a:latin typeface="DM Mono Medium"/>
                <a:ea typeface="DM Mono Medium"/>
                <a:cs typeface="DM Mono Medium"/>
                <a:sym typeface="DM Mono Medium"/>
              </a:rPr>
              <a:t> the significant bit of each sampling point with a binary message </a:t>
            </a:r>
            <a:endParaRPr sz="1900">
              <a:solidFill>
                <a:srgbClr val="434343"/>
              </a:solidFill>
              <a:latin typeface="DM Mono Medium"/>
              <a:ea typeface="DM Mono Medium"/>
              <a:cs typeface="DM Mono Medium"/>
              <a:sym typeface="DM Mono Medium"/>
            </a:endParaRPr>
          </a:p>
          <a:p>
            <a:pPr indent="-349250" lvl="0" marL="457200" rtl="0" algn="l">
              <a:spcBef>
                <a:spcPts val="0"/>
              </a:spcBef>
              <a:spcAft>
                <a:spcPts val="0"/>
              </a:spcAft>
              <a:buClr>
                <a:srgbClr val="434343"/>
              </a:buClr>
              <a:buSzPts val="1900"/>
              <a:buFont typeface="DM Mono Medium"/>
              <a:buChar char="●"/>
            </a:pPr>
            <a:r>
              <a:rPr lang="en" sz="1900">
                <a:solidFill>
                  <a:srgbClr val="434343"/>
                </a:solidFill>
                <a:latin typeface="DM Mono Medium"/>
                <a:ea typeface="DM Mono Medium"/>
                <a:cs typeface="DM Mono Medium"/>
                <a:sym typeface="DM Mono Medium"/>
              </a:rPr>
              <a:t>In implementation of LSB coding, the least significant bit of a sample are replaced with messaging bits</a:t>
            </a:r>
            <a:endParaRPr sz="1900">
              <a:solidFill>
                <a:srgbClr val="434343"/>
              </a:solidFill>
              <a:latin typeface="DM Mono Medium"/>
              <a:ea typeface="DM Mono Medium"/>
              <a:cs typeface="DM Mono Medium"/>
              <a:sym typeface="DM Mono Medium"/>
            </a:endParaRPr>
          </a:p>
          <a:p>
            <a:pPr indent="-349250" lvl="0" marL="457200" rtl="0" algn="l">
              <a:spcBef>
                <a:spcPts val="0"/>
              </a:spcBef>
              <a:spcAft>
                <a:spcPts val="0"/>
              </a:spcAft>
              <a:buClr>
                <a:srgbClr val="434343"/>
              </a:buClr>
              <a:buSzPts val="1900"/>
              <a:buFont typeface="DM Mono Medium"/>
              <a:buChar char="●"/>
            </a:pPr>
            <a:r>
              <a:rPr lang="en" sz="1900">
                <a:solidFill>
                  <a:srgbClr val="434343"/>
                </a:solidFill>
                <a:latin typeface="DM Mono Medium"/>
                <a:ea typeface="DM Mono Medium"/>
                <a:cs typeface="DM Mono Medium"/>
                <a:sym typeface="DM Mono Medium"/>
              </a:rPr>
              <a:t>To extract a secret message from an LSB encoded sound file, the </a:t>
            </a:r>
            <a:r>
              <a:rPr lang="en" sz="1900">
                <a:solidFill>
                  <a:srgbClr val="434343"/>
                </a:solidFill>
                <a:latin typeface="DM Mono Medium"/>
                <a:ea typeface="DM Mono Medium"/>
                <a:cs typeface="DM Mono Medium"/>
                <a:sym typeface="DM Mono Medium"/>
              </a:rPr>
              <a:t>receiver</a:t>
            </a:r>
            <a:r>
              <a:rPr lang="en" sz="1900">
                <a:solidFill>
                  <a:srgbClr val="434343"/>
                </a:solidFill>
                <a:latin typeface="DM Mono Medium"/>
                <a:ea typeface="DM Mono Medium"/>
                <a:cs typeface="DM Mono Medium"/>
                <a:sym typeface="DM Mono Medium"/>
              </a:rPr>
              <a:t> needs access to the sequence of sample indices used in the embedding process</a:t>
            </a:r>
            <a:endParaRPr sz="1900">
              <a:solidFill>
                <a:srgbClr val="434343"/>
              </a:solidFill>
              <a:latin typeface="DM Mono Medium"/>
              <a:ea typeface="DM Mono Medium"/>
              <a:cs typeface="DM Mono Medium"/>
              <a:sym typeface="DM Mono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166" name="Shape 166"/>
        <p:cNvGrpSpPr/>
        <p:nvPr/>
      </p:nvGrpSpPr>
      <p:grpSpPr>
        <a:xfrm>
          <a:off x="0" y="0"/>
          <a:ext cx="0" cy="0"/>
          <a:chOff x="0" y="0"/>
          <a:chExt cx="0" cy="0"/>
        </a:xfrm>
      </p:grpSpPr>
      <p:sp>
        <p:nvSpPr>
          <p:cNvPr id="167" name="Google Shape;167;p35"/>
          <p:cNvSpPr txBox="1"/>
          <p:nvPr>
            <p:ph type="title"/>
          </p:nvPr>
        </p:nvSpPr>
        <p:spPr>
          <a:xfrm>
            <a:off x="311700" y="445025"/>
            <a:ext cx="8520600" cy="73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t>Overall system architecture diagram</a:t>
            </a:r>
            <a:endParaRPr sz="3800"/>
          </a:p>
        </p:txBody>
      </p:sp>
      <p:grpSp>
        <p:nvGrpSpPr>
          <p:cNvPr id="168" name="Google Shape;168;p35"/>
          <p:cNvGrpSpPr/>
          <p:nvPr/>
        </p:nvGrpSpPr>
        <p:grpSpPr>
          <a:xfrm>
            <a:off x="344725" y="1423575"/>
            <a:ext cx="2027550" cy="1866650"/>
            <a:chOff x="497125" y="1423575"/>
            <a:chExt cx="2027550" cy="1866650"/>
          </a:xfrm>
        </p:grpSpPr>
        <p:sp>
          <p:nvSpPr>
            <p:cNvPr id="169" name="Google Shape;169;p35"/>
            <p:cNvSpPr/>
            <p:nvPr/>
          </p:nvSpPr>
          <p:spPr>
            <a:xfrm>
              <a:off x="537175" y="1745825"/>
              <a:ext cx="1987500" cy="1544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5"/>
            <p:cNvSpPr/>
            <p:nvPr/>
          </p:nvSpPr>
          <p:spPr>
            <a:xfrm>
              <a:off x="497125" y="1423575"/>
              <a:ext cx="1141500" cy="402900"/>
            </a:xfrm>
            <a:prstGeom prst="roundRect">
              <a:avLst>
                <a:gd fmla="val 16667" name="adj"/>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5"/>
            <p:cNvSpPr txBox="1"/>
            <p:nvPr/>
          </p:nvSpPr>
          <p:spPr>
            <a:xfrm>
              <a:off x="584125" y="1826475"/>
              <a:ext cx="1893600" cy="10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DM Mono Medium"/>
                  <a:ea typeface="DM Mono Medium"/>
                  <a:cs typeface="DM Mono Medium"/>
                  <a:sym typeface="DM Mono Medium"/>
                </a:rPr>
                <a:t>RECEIVE</a:t>
              </a:r>
              <a:r>
                <a:rPr lang="en" sz="1600">
                  <a:latin typeface="DM Mono Medium"/>
                  <a:ea typeface="DM Mono Medium"/>
                  <a:cs typeface="DM Mono Medium"/>
                  <a:sym typeface="DM Mono Medium"/>
                </a:rPr>
                <a:t> THE AUDIO FILE AND THEN CONVERT IT INTO BIT PATTERN</a:t>
              </a:r>
              <a:endParaRPr sz="1600">
                <a:latin typeface="DM Mono Medium"/>
                <a:ea typeface="DM Mono Medium"/>
                <a:cs typeface="DM Mono Medium"/>
                <a:sym typeface="DM Mono Medium"/>
              </a:endParaRPr>
            </a:p>
          </p:txBody>
        </p:sp>
        <p:sp>
          <p:nvSpPr>
            <p:cNvPr id="172" name="Google Shape;172;p35"/>
            <p:cNvSpPr txBox="1"/>
            <p:nvPr/>
          </p:nvSpPr>
          <p:spPr>
            <a:xfrm>
              <a:off x="537175" y="1430313"/>
              <a:ext cx="1141500" cy="389400"/>
            </a:xfrm>
            <a:prstGeom prst="rect">
              <a:avLst/>
            </a:prstGeom>
            <a:noFill/>
            <a:ln>
              <a:noFill/>
            </a:ln>
          </p:spPr>
          <p:txBody>
            <a:bodyPr anchorCtr="0" anchor="t" bIns="91425" lIns="91425" spcFirstLastPara="1" rIns="91425" wrap="square" tIns="91425">
              <a:noAutofit/>
            </a:bodyPr>
            <a:lstStyle/>
            <a:p>
              <a:pPr indent="0" lvl="0" marL="0" rtl="0" algn="l">
                <a:lnSpc>
                  <a:spcPct val="70000"/>
                </a:lnSpc>
                <a:spcBef>
                  <a:spcPts val="0"/>
                </a:spcBef>
                <a:spcAft>
                  <a:spcPts val="0"/>
                </a:spcAft>
                <a:buNone/>
              </a:pPr>
              <a:r>
                <a:rPr lang="en" sz="1800">
                  <a:latin typeface="DM Mono Medium"/>
                  <a:ea typeface="DM Mono Medium"/>
                  <a:cs typeface="DM Mono Medium"/>
                  <a:sym typeface="DM Mono Medium"/>
                </a:rPr>
                <a:t>STEP 1</a:t>
              </a:r>
              <a:endParaRPr sz="1800">
                <a:latin typeface="DM Mono Medium"/>
                <a:ea typeface="DM Mono Medium"/>
                <a:cs typeface="DM Mono Medium"/>
                <a:sym typeface="DM Mono Medium"/>
              </a:endParaRPr>
            </a:p>
          </p:txBody>
        </p:sp>
      </p:grpSp>
      <p:grpSp>
        <p:nvGrpSpPr>
          <p:cNvPr id="173" name="Google Shape;173;p35"/>
          <p:cNvGrpSpPr/>
          <p:nvPr/>
        </p:nvGrpSpPr>
        <p:grpSpPr>
          <a:xfrm>
            <a:off x="2490638" y="2994775"/>
            <a:ext cx="2054700" cy="2000950"/>
            <a:chOff x="2685900" y="2994775"/>
            <a:chExt cx="2054700" cy="2000950"/>
          </a:xfrm>
        </p:grpSpPr>
        <p:sp>
          <p:nvSpPr>
            <p:cNvPr id="174" name="Google Shape;174;p35"/>
            <p:cNvSpPr/>
            <p:nvPr/>
          </p:nvSpPr>
          <p:spPr>
            <a:xfrm>
              <a:off x="2685900" y="3290225"/>
              <a:ext cx="2054700" cy="170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5"/>
            <p:cNvSpPr txBox="1"/>
            <p:nvPr/>
          </p:nvSpPr>
          <p:spPr>
            <a:xfrm>
              <a:off x="2719500" y="3505175"/>
              <a:ext cx="1987500" cy="127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DM Mono Medium"/>
                  <a:ea typeface="DM Mono Medium"/>
                  <a:cs typeface="DM Mono Medium"/>
                  <a:sym typeface="DM Mono Medium"/>
                </a:rPr>
                <a:t>EACH CHARACTER IN THE MESSAGE FILE IS CONVERTED INTO BIT PATTERN</a:t>
              </a:r>
              <a:endParaRPr sz="1600">
                <a:latin typeface="DM Mono Medium"/>
                <a:ea typeface="DM Mono Medium"/>
                <a:cs typeface="DM Mono Medium"/>
                <a:sym typeface="DM Mono Medium"/>
              </a:endParaRPr>
            </a:p>
          </p:txBody>
        </p:sp>
        <p:sp>
          <p:nvSpPr>
            <p:cNvPr id="176" name="Google Shape;176;p35"/>
            <p:cNvSpPr/>
            <p:nvPr/>
          </p:nvSpPr>
          <p:spPr>
            <a:xfrm>
              <a:off x="2941050" y="2994775"/>
              <a:ext cx="1020600" cy="402900"/>
            </a:xfrm>
            <a:prstGeom prst="roundRect">
              <a:avLst>
                <a:gd fmla="val 16667" name="adj"/>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5"/>
            <p:cNvSpPr txBox="1"/>
            <p:nvPr/>
          </p:nvSpPr>
          <p:spPr>
            <a:xfrm>
              <a:off x="2981400" y="2994775"/>
              <a:ext cx="939900" cy="2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DM Mono Medium"/>
                  <a:ea typeface="DM Mono Medium"/>
                  <a:cs typeface="DM Mono Medium"/>
                  <a:sym typeface="DM Mono Medium"/>
                </a:rPr>
                <a:t>STEP 2</a:t>
              </a:r>
              <a:endParaRPr sz="1600">
                <a:latin typeface="DM Mono Medium"/>
                <a:ea typeface="DM Mono Medium"/>
                <a:cs typeface="DM Mono Medium"/>
                <a:sym typeface="DM Mono Medium"/>
              </a:endParaRPr>
            </a:p>
          </p:txBody>
        </p:sp>
      </p:grpSp>
      <p:sp>
        <p:nvSpPr>
          <p:cNvPr id="178" name="Google Shape;178;p35"/>
          <p:cNvSpPr/>
          <p:nvPr/>
        </p:nvSpPr>
        <p:spPr>
          <a:xfrm>
            <a:off x="4673375" y="1597231"/>
            <a:ext cx="2215800" cy="1809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5"/>
          <p:cNvSpPr txBox="1"/>
          <p:nvPr/>
        </p:nvSpPr>
        <p:spPr>
          <a:xfrm>
            <a:off x="4811033" y="1967798"/>
            <a:ext cx="1940400" cy="135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DM Mono Medium"/>
                <a:ea typeface="DM Mono Medium"/>
                <a:cs typeface="DM Mono Medium"/>
                <a:sym typeface="DM Mono Medium"/>
              </a:rPr>
              <a:t>CHECK WHICH LSB TO REPLACE AND HOW MANY LBSs TO USE.</a:t>
            </a:r>
            <a:endParaRPr sz="1600">
              <a:latin typeface="DM Mono Medium"/>
              <a:ea typeface="DM Mono Medium"/>
              <a:cs typeface="DM Mono Medium"/>
              <a:sym typeface="DM Mono Medium"/>
            </a:endParaRPr>
          </a:p>
        </p:txBody>
      </p:sp>
      <p:sp>
        <p:nvSpPr>
          <p:cNvPr id="180" name="Google Shape;180;p35"/>
          <p:cNvSpPr/>
          <p:nvPr/>
        </p:nvSpPr>
        <p:spPr>
          <a:xfrm>
            <a:off x="4803646" y="1454775"/>
            <a:ext cx="1230900" cy="427200"/>
          </a:xfrm>
          <a:prstGeom prst="roundRect">
            <a:avLst>
              <a:gd fmla="val 16667" name="adj"/>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5"/>
          <p:cNvSpPr txBox="1"/>
          <p:nvPr/>
        </p:nvSpPr>
        <p:spPr>
          <a:xfrm>
            <a:off x="4933999" y="1454775"/>
            <a:ext cx="11007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DM Mono Medium"/>
                <a:ea typeface="DM Mono Medium"/>
                <a:cs typeface="DM Mono Medium"/>
                <a:sym typeface="DM Mono Medium"/>
              </a:rPr>
              <a:t>STEP 3</a:t>
            </a:r>
            <a:endParaRPr sz="1600">
              <a:latin typeface="DM Mono Medium"/>
              <a:ea typeface="DM Mono Medium"/>
              <a:cs typeface="DM Mono Medium"/>
              <a:sym typeface="DM Mono Medium"/>
            </a:endParaRPr>
          </a:p>
        </p:txBody>
      </p:sp>
      <p:grpSp>
        <p:nvGrpSpPr>
          <p:cNvPr id="182" name="Google Shape;182;p35"/>
          <p:cNvGrpSpPr/>
          <p:nvPr/>
        </p:nvGrpSpPr>
        <p:grpSpPr>
          <a:xfrm>
            <a:off x="6969925" y="3048525"/>
            <a:ext cx="2054700" cy="1900250"/>
            <a:chOff x="6969925" y="3048525"/>
            <a:chExt cx="2054700" cy="1900250"/>
          </a:xfrm>
        </p:grpSpPr>
        <p:sp>
          <p:nvSpPr>
            <p:cNvPr id="183" name="Google Shape;183;p35"/>
            <p:cNvSpPr/>
            <p:nvPr/>
          </p:nvSpPr>
          <p:spPr>
            <a:xfrm>
              <a:off x="6969925" y="3337175"/>
              <a:ext cx="2054700" cy="161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5"/>
            <p:cNvSpPr/>
            <p:nvPr/>
          </p:nvSpPr>
          <p:spPr>
            <a:xfrm>
              <a:off x="7117750" y="3048525"/>
              <a:ext cx="1141500" cy="389400"/>
            </a:xfrm>
            <a:prstGeom prst="roundRect">
              <a:avLst>
                <a:gd fmla="val 16667" name="adj"/>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5"/>
            <p:cNvSpPr txBox="1"/>
            <p:nvPr/>
          </p:nvSpPr>
          <p:spPr>
            <a:xfrm>
              <a:off x="7003525" y="3437925"/>
              <a:ext cx="1987500" cy="127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DM Mono Medium"/>
                  <a:ea typeface="DM Mono Medium"/>
                  <a:cs typeface="DM Mono Medium"/>
                  <a:sym typeface="DM Mono Medium"/>
                </a:rPr>
                <a:t>REPLACES THE LSB BIT FROM AUDIO WITH LSB BIT FROM CHARACTER IN THE MESSAGE</a:t>
              </a:r>
              <a:endParaRPr sz="1500">
                <a:latin typeface="DM Mono Medium"/>
                <a:ea typeface="DM Mono Medium"/>
                <a:cs typeface="DM Mono Medium"/>
                <a:sym typeface="DM Mono Medium"/>
              </a:endParaRPr>
            </a:p>
          </p:txBody>
        </p:sp>
        <p:sp>
          <p:nvSpPr>
            <p:cNvPr id="186" name="Google Shape;186;p35"/>
            <p:cNvSpPr txBox="1"/>
            <p:nvPr/>
          </p:nvSpPr>
          <p:spPr>
            <a:xfrm>
              <a:off x="7171450" y="3048525"/>
              <a:ext cx="1020600" cy="3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DM Mono Medium"/>
                  <a:ea typeface="DM Mono Medium"/>
                  <a:cs typeface="DM Mono Medium"/>
                  <a:sym typeface="DM Mono Medium"/>
                </a:rPr>
                <a:t>STEP 4</a:t>
              </a:r>
              <a:endParaRPr sz="1600">
                <a:latin typeface="DM Mono Medium"/>
                <a:ea typeface="DM Mono Medium"/>
                <a:cs typeface="DM Mono Medium"/>
                <a:sym typeface="DM Mono Medium"/>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190" name="Shape 190"/>
        <p:cNvGrpSpPr/>
        <p:nvPr/>
      </p:nvGrpSpPr>
      <p:grpSpPr>
        <a:xfrm>
          <a:off x="0" y="0"/>
          <a:ext cx="0" cy="0"/>
          <a:chOff x="0" y="0"/>
          <a:chExt cx="0" cy="0"/>
        </a:xfrm>
      </p:grpSpPr>
      <p:sp>
        <p:nvSpPr>
          <p:cNvPr id="191" name="Google Shape;191;p36"/>
          <p:cNvSpPr txBox="1"/>
          <p:nvPr>
            <p:ph type="title"/>
          </p:nvPr>
        </p:nvSpPr>
        <p:spPr>
          <a:xfrm>
            <a:off x="311700" y="592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latin typeface="DM Mono Medium"/>
                <a:ea typeface="DM Mono Medium"/>
                <a:cs typeface="DM Mono Medium"/>
                <a:sym typeface="DM Mono Medium"/>
              </a:rPr>
              <a:t>ROLES AND RESPONSIBILITIES</a:t>
            </a:r>
            <a:endParaRPr sz="3400">
              <a:latin typeface="DM Mono Medium"/>
              <a:ea typeface="DM Mono Medium"/>
              <a:cs typeface="DM Mono Medium"/>
              <a:sym typeface="DM Mono Medium"/>
            </a:endParaRPr>
          </a:p>
        </p:txBody>
      </p:sp>
      <p:sp>
        <p:nvSpPr>
          <p:cNvPr id="192" name="Google Shape;192;p36"/>
          <p:cNvSpPr txBox="1"/>
          <p:nvPr>
            <p:ph idx="1" type="body"/>
          </p:nvPr>
        </p:nvSpPr>
        <p:spPr>
          <a:xfrm>
            <a:off x="311700" y="1474775"/>
            <a:ext cx="8520600" cy="3416400"/>
          </a:xfrm>
          <a:prstGeom prst="rect">
            <a:avLst/>
          </a:prstGeom>
          <a:noFill/>
        </p:spPr>
        <p:txBody>
          <a:bodyPr anchorCtr="0" anchor="t" bIns="91425" lIns="91425" spcFirstLastPara="1" rIns="91425" wrap="square" tIns="91425">
            <a:noAutofit/>
          </a:bodyPr>
          <a:lstStyle/>
          <a:p>
            <a:pPr indent="-349250" lvl="0" marL="457200" rtl="0" algn="l">
              <a:spcBef>
                <a:spcPts val="0"/>
              </a:spcBef>
              <a:spcAft>
                <a:spcPts val="0"/>
              </a:spcAft>
              <a:buClr>
                <a:srgbClr val="434343"/>
              </a:buClr>
              <a:buSzPts val="1900"/>
              <a:buFont typeface="DM Mono Medium"/>
              <a:buChar char="●"/>
            </a:pPr>
            <a:r>
              <a:rPr lang="en" sz="1900">
                <a:solidFill>
                  <a:srgbClr val="434343"/>
                </a:solidFill>
                <a:latin typeface="DM Mono Medium"/>
                <a:ea typeface="DM Mono Medium"/>
                <a:cs typeface="DM Mono Medium"/>
                <a:sym typeface="DM Mono Medium"/>
              </a:rPr>
              <a:t>USER MUST HAVE TO SELECT AUDIO FILE OF TYPE .WAV FORMAT</a:t>
            </a:r>
            <a:endParaRPr sz="1900">
              <a:solidFill>
                <a:srgbClr val="434343"/>
              </a:solidFill>
              <a:latin typeface="DM Mono Medium"/>
              <a:ea typeface="DM Mono Medium"/>
              <a:cs typeface="DM Mono Medium"/>
              <a:sym typeface="DM Mono Medium"/>
            </a:endParaRPr>
          </a:p>
          <a:p>
            <a:pPr indent="-349250" lvl="0" marL="457200" rtl="0" algn="l">
              <a:spcBef>
                <a:spcPts val="0"/>
              </a:spcBef>
              <a:spcAft>
                <a:spcPts val="0"/>
              </a:spcAft>
              <a:buClr>
                <a:srgbClr val="434343"/>
              </a:buClr>
              <a:buSzPts val="1900"/>
              <a:buFont typeface="DM Mono Medium"/>
              <a:buChar char="●"/>
            </a:pPr>
            <a:r>
              <a:rPr lang="en" sz="1900">
                <a:solidFill>
                  <a:srgbClr val="434343"/>
                </a:solidFill>
                <a:latin typeface="DM Mono Medium"/>
                <a:ea typeface="DM Mono Medium"/>
                <a:cs typeface="DM Mono Medium"/>
                <a:sym typeface="DM Mono Medium"/>
              </a:rPr>
              <a:t>USER HAVE TO WRITE TEXT MESSAGE OR SECRET MESSAGE FOR EMBEDDING IT IN AUDIO FILE </a:t>
            </a:r>
            <a:endParaRPr sz="1900">
              <a:solidFill>
                <a:srgbClr val="434343"/>
              </a:solidFill>
              <a:latin typeface="DM Mono Medium"/>
              <a:ea typeface="DM Mono Medium"/>
              <a:cs typeface="DM Mono Medium"/>
              <a:sym typeface="DM Mono Medium"/>
            </a:endParaRPr>
          </a:p>
          <a:p>
            <a:pPr indent="-349250" lvl="0" marL="457200" rtl="0" algn="l">
              <a:spcBef>
                <a:spcPts val="0"/>
              </a:spcBef>
              <a:spcAft>
                <a:spcPts val="0"/>
              </a:spcAft>
              <a:buClr>
                <a:srgbClr val="434343"/>
              </a:buClr>
              <a:buSzPts val="1900"/>
              <a:buFont typeface="DM Mono Medium"/>
              <a:buChar char="●"/>
            </a:pPr>
            <a:r>
              <a:rPr lang="en" sz="1900">
                <a:solidFill>
                  <a:srgbClr val="434343"/>
                </a:solidFill>
                <a:latin typeface="DM Mono Medium"/>
                <a:ea typeface="DM Mono Medium"/>
                <a:cs typeface="DM Mono Medium"/>
                <a:sym typeface="DM Mono Medium"/>
              </a:rPr>
              <a:t>USER MUST HAVE TO SELECT A AUDIO FILE FOR ENCODING / A STEGO-AUDIO FILE FOR DECODING MESSAGE</a:t>
            </a:r>
            <a:endParaRPr sz="1900">
              <a:solidFill>
                <a:srgbClr val="434343"/>
              </a:solidFill>
              <a:latin typeface="DM Mono Medium"/>
              <a:ea typeface="DM Mono Medium"/>
              <a:cs typeface="DM Mono Medium"/>
              <a:sym typeface="DM Mono Medium"/>
            </a:endParaRPr>
          </a:p>
          <a:p>
            <a:pPr indent="-349250" lvl="0" marL="457200" rtl="0" algn="l">
              <a:spcBef>
                <a:spcPts val="0"/>
              </a:spcBef>
              <a:spcAft>
                <a:spcPts val="0"/>
              </a:spcAft>
              <a:buClr>
                <a:srgbClr val="434343"/>
              </a:buClr>
              <a:buSzPts val="1900"/>
              <a:buFont typeface="DM Mono Medium"/>
              <a:buChar char="●"/>
            </a:pPr>
            <a:r>
              <a:rPr lang="en" sz="1900">
                <a:solidFill>
                  <a:srgbClr val="434343"/>
                </a:solidFill>
                <a:latin typeface="DM Mono Medium"/>
                <a:ea typeface="DM Mono Medium"/>
                <a:cs typeface="DM Mono Medium"/>
                <a:sym typeface="DM Mono Medium"/>
              </a:rPr>
              <a:t>USER MUST KNOW THE NUMBER OF LSBs USED AND THE BYTES OF DATA HIDDEN TO SUCCESSFULLY RECOVER A FILE.</a:t>
            </a:r>
            <a:endParaRPr sz="1900">
              <a:solidFill>
                <a:srgbClr val="434343"/>
              </a:solidFill>
              <a:latin typeface="DM Mono Medium"/>
              <a:ea typeface="DM Mono Medium"/>
              <a:cs typeface="DM Mono Medium"/>
              <a:sym typeface="DM Mono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196" name="Shape 196"/>
        <p:cNvGrpSpPr/>
        <p:nvPr/>
      </p:nvGrpSpPr>
      <p:grpSpPr>
        <a:xfrm>
          <a:off x="0" y="0"/>
          <a:ext cx="0" cy="0"/>
          <a:chOff x="0" y="0"/>
          <a:chExt cx="0" cy="0"/>
        </a:xfrm>
      </p:grpSpPr>
      <p:sp>
        <p:nvSpPr>
          <p:cNvPr id="197" name="Google Shape;197;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DM Mono Medium"/>
                <a:ea typeface="DM Mono Medium"/>
                <a:cs typeface="DM Mono Medium"/>
                <a:sym typeface="DM Mono Medium"/>
              </a:rPr>
              <a:t>Why are we using a .wav file?</a:t>
            </a:r>
            <a:endParaRPr sz="3000">
              <a:latin typeface="DM Mono Medium"/>
              <a:ea typeface="DM Mono Medium"/>
              <a:cs typeface="DM Mono Medium"/>
              <a:sym typeface="DM Mono Medium"/>
            </a:endParaRPr>
          </a:p>
        </p:txBody>
      </p:sp>
      <p:sp>
        <p:nvSpPr>
          <p:cNvPr id="198" name="Google Shape;198;p37"/>
          <p:cNvSpPr txBox="1"/>
          <p:nvPr>
            <p:ph idx="1" type="body"/>
          </p:nvPr>
        </p:nvSpPr>
        <p:spPr>
          <a:xfrm>
            <a:off x="311700" y="1474775"/>
            <a:ext cx="8520600" cy="19221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434343"/>
              </a:buClr>
              <a:buSzPts val="2200"/>
              <a:buFont typeface="DM Mono"/>
              <a:buChar char="●"/>
            </a:pPr>
            <a:r>
              <a:rPr lang="en" sz="2200">
                <a:solidFill>
                  <a:srgbClr val="434343"/>
                </a:solidFill>
                <a:latin typeface="DM Mono"/>
                <a:ea typeface="DM Mono"/>
                <a:cs typeface="DM Mono"/>
                <a:sym typeface="DM Mono"/>
              </a:rPr>
              <a:t>It has the least amount of quality decrement while recording</a:t>
            </a:r>
            <a:endParaRPr sz="2200">
              <a:solidFill>
                <a:srgbClr val="434343"/>
              </a:solidFill>
              <a:latin typeface="DM Mono"/>
              <a:ea typeface="DM Mono"/>
              <a:cs typeface="DM Mono"/>
              <a:sym typeface="DM Mono"/>
            </a:endParaRPr>
          </a:p>
          <a:p>
            <a:pPr indent="-368300" lvl="0" marL="457200" rtl="0" algn="l">
              <a:spcBef>
                <a:spcPts val="0"/>
              </a:spcBef>
              <a:spcAft>
                <a:spcPts val="0"/>
              </a:spcAft>
              <a:buClr>
                <a:srgbClr val="434343"/>
              </a:buClr>
              <a:buSzPts val="2200"/>
              <a:buFont typeface="DM Mono"/>
              <a:buChar char="●"/>
            </a:pPr>
            <a:r>
              <a:rPr lang="en" sz="2200">
                <a:solidFill>
                  <a:srgbClr val="434343"/>
                </a:solidFill>
                <a:latin typeface="DM Mono"/>
                <a:ea typeface="DM Mono"/>
                <a:cs typeface="DM Mono"/>
                <a:sym typeface="DM Mono"/>
              </a:rPr>
              <a:t>It’s the easiest format to develop from scratch</a:t>
            </a:r>
            <a:endParaRPr sz="2200">
              <a:solidFill>
                <a:srgbClr val="434343"/>
              </a:solidFill>
              <a:latin typeface="DM Mono"/>
              <a:ea typeface="DM Mono"/>
              <a:cs typeface="DM Mono"/>
              <a:sym typeface="DM Mono"/>
            </a:endParaRPr>
          </a:p>
          <a:p>
            <a:pPr indent="-368300" lvl="0" marL="457200" rtl="0" algn="l">
              <a:spcBef>
                <a:spcPts val="0"/>
              </a:spcBef>
              <a:spcAft>
                <a:spcPts val="0"/>
              </a:spcAft>
              <a:buClr>
                <a:srgbClr val="434343"/>
              </a:buClr>
              <a:buSzPts val="2200"/>
              <a:buFont typeface="DM Mono"/>
              <a:buChar char="●"/>
            </a:pPr>
            <a:r>
              <a:rPr lang="en" sz="2200">
                <a:solidFill>
                  <a:srgbClr val="434343"/>
                </a:solidFill>
                <a:latin typeface="DM Mono"/>
                <a:ea typeface="DM Mono"/>
                <a:cs typeface="DM Mono"/>
                <a:sym typeface="DM Mono"/>
              </a:rPr>
              <a:t>It gives us a file with 0% compression</a:t>
            </a:r>
            <a:endParaRPr sz="2200">
              <a:solidFill>
                <a:srgbClr val="434343"/>
              </a:solidFill>
              <a:latin typeface="DM Mono"/>
              <a:ea typeface="DM Mono"/>
              <a:cs typeface="DM Mono"/>
              <a:sym typeface="DM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202" name="Shape 202"/>
        <p:cNvGrpSpPr/>
        <p:nvPr/>
      </p:nvGrpSpPr>
      <p:grpSpPr>
        <a:xfrm>
          <a:off x="0" y="0"/>
          <a:ext cx="0" cy="0"/>
          <a:chOff x="0" y="0"/>
          <a:chExt cx="0" cy="0"/>
        </a:xfrm>
      </p:grpSpPr>
      <p:sp>
        <p:nvSpPr>
          <p:cNvPr id="203" name="Google Shape;203;p38"/>
          <p:cNvSpPr txBox="1"/>
          <p:nvPr>
            <p:ph type="title"/>
          </p:nvPr>
        </p:nvSpPr>
        <p:spPr>
          <a:xfrm>
            <a:off x="279900" y="176600"/>
            <a:ext cx="8584200" cy="96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200"/>
              <a:t>Literature review </a:t>
            </a:r>
            <a:endParaRPr sz="4200"/>
          </a:p>
        </p:txBody>
      </p:sp>
      <p:sp>
        <p:nvSpPr>
          <p:cNvPr id="204" name="Google Shape;204;p38"/>
          <p:cNvSpPr txBox="1"/>
          <p:nvPr/>
        </p:nvSpPr>
        <p:spPr>
          <a:xfrm>
            <a:off x="769650" y="925675"/>
            <a:ext cx="7604700" cy="3870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900">
                <a:solidFill>
                  <a:srgbClr val="434343"/>
                </a:solidFill>
              </a:rPr>
              <a:t>LSB coding allows for a large amount of data to be encoded. Among many different data hiding techniques proposed to embed secret message within audio file, the LSB data hiding technique is one of the simplest methods for inserting data into digital signals in noise free environments, which merely embeds secret message-bits in a subset of the LSB planes of the audio stream.</a:t>
            </a:r>
            <a:r>
              <a:rPr lang="en">
                <a:latin typeface="Proxima Nova"/>
                <a:ea typeface="Proxima Nova"/>
                <a:cs typeface="Proxima Nova"/>
                <a:sym typeface="Proxima Nova"/>
              </a:rPr>
              <a:t> </a:t>
            </a:r>
            <a:endParaRPr>
              <a:latin typeface="Proxima Nova"/>
              <a:ea typeface="Proxima Nova"/>
              <a:cs typeface="Proxima Nova"/>
              <a:sym typeface="Proxima Nova"/>
            </a:endParaRPr>
          </a:p>
          <a:p>
            <a:pPr indent="-317500" lvl="0" marL="457200" rtl="0" algn="l">
              <a:lnSpc>
                <a:spcPct val="115000"/>
              </a:lnSpc>
              <a:spcBef>
                <a:spcPts val="0"/>
              </a:spcBef>
              <a:spcAft>
                <a:spcPts val="0"/>
              </a:spcAft>
              <a:buSzPts val="1400"/>
              <a:buFont typeface="Proxima Nova"/>
              <a:buChar char="➔"/>
            </a:pPr>
            <a:r>
              <a:rPr lang="en" sz="1900">
                <a:solidFill>
                  <a:srgbClr val="434343"/>
                </a:solidFill>
              </a:rPr>
              <a:t>This proposed system is to provide a good, efficient method for hiding the data from hackers and sent to the destination in a safe manner. This proposed system will not change the size of the file even after encoding</a:t>
            </a:r>
            <a:r>
              <a:rPr lang="en">
                <a:latin typeface="Proxima Nova"/>
                <a:ea typeface="Proxima Nova"/>
                <a:cs typeface="Proxima Nova"/>
                <a:sym typeface="Proxima Nova"/>
              </a:rPr>
              <a:t>.</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208" name="Shape 208"/>
        <p:cNvGrpSpPr/>
        <p:nvPr/>
      </p:nvGrpSpPr>
      <p:grpSpPr>
        <a:xfrm>
          <a:off x="0" y="0"/>
          <a:ext cx="0" cy="0"/>
          <a:chOff x="0" y="0"/>
          <a:chExt cx="0" cy="0"/>
        </a:xfrm>
      </p:grpSpPr>
      <p:sp>
        <p:nvSpPr>
          <p:cNvPr id="209" name="Google Shape;209;p39"/>
          <p:cNvSpPr txBox="1"/>
          <p:nvPr>
            <p:ph type="title"/>
          </p:nvPr>
        </p:nvSpPr>
        <p:spPr>
          <a:xfrm>
            <a:off x="2279550" y="165900"/>
            <a:ext cx="4584900" cy="96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t>Mod</a:t>
            </a:r>
            <a:r>
              <a:rPr lang="en" sz="4200"/>
              <a:t>ule </a:t>
            </a:r>
            <a:r>
              <a:rPr lang="en" sz="4200"/>
              <a:t>Workflow</a:t>
            </a:r>
            <a:endParaRPr sz="4200"/>
          </a:p>
        </p:txBody>
      </p:sp>
      <p:pic>
        <p:nvPicPr>
          <p:cNvPr id="210" name="Google Shape;210;p39"/>
          <p:cNvPicPr preferRelativeResize="0"/>
          <p:nvPr/>
        </p:nvPicPr>
        <p:blipFill rotWithShape="1">
          <a:blip r:embed="rId3">
            <a:alphaModFix/>
          </a:blip>
          <a:srcRect b="8019" l="1182" r="1104" t="8010"/>
          <a:stretch/>
        </p:blipFill>
        <p:spPr>
          <a:xfrm>
            <a:off x="311925" y="1510900"/>
            <a:ext cx="8164126" cy="1178725"/>
          </a:xfrm>
          <a:prstGeom prst="rect">
            <a:avLst/>
          </a:prstGeom>
          <a:noFill/>
          <a:ln>
            <a:noFill/>
          </a:ln>
        </p:spPr>
      </p:pic>
      <p:pic>
        <p:nvPicPr>
          <p:cNvPr id="211" name="Google Shape;211;p39"/>
          <p:cNvPicPr preferRelativeResize="0"/>
          <p:nvPr/>
        </p:nvPicPr>
        <p:blipFill rotWithShape="1">
          <a:blip r:embed="rId4">
            <a:alphaModFix/>
          </a:blip>
          <a:srcRect b="5206" l="0" r="0" t="7874"/>
          <a:stretch/>
        </p:blipFill>
        <p:spPr>
          <a:xfrm>
            <a:off x="311925" y="3557575"/>
            <a:ext cx="8164126" cy="1178725"/>
          </a:xfrm>
          <a:prstGeom prst="rect">
            <a:avLst/>
          </a:prstGeom>
          <a:noFill/>
          <a:ln>
            <a:noFill/>
          </a:ln>
        </p:spPr>
      </p:pic>
      <p:sp>
        <p:nvSpPr>
          <p:cNvPr id="212" name="Google Shape;212;p39"/>
          <p:cNvSpPr txBox="1"/>
          <p:nvPr/>
        </p:nvSpPr>
        <p:spPr>
          <a:xfrm>
            <a:off x="257175" y="932250"/>
            <a:ext cx="6525900" cy="4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1st Step: Converting original audio stream into binary stream.</a:t>
            </a:r>
            <a:endParaRPr sz="1800"/>
          </a:p>
        </p:txBody>
      </p:sp>
      <p:sp>
        <p:nvSpPr>
          <p:cNvPr id="213" name="Google Shape;213;p39"/>
          <p:cNvSpPr txBox="1"/>
          <p:nvPr/>
        </p:nvSpPr>
        <p:spPr>
          <a:xfrm>
            <a:off x="257175" y="3067125"/>
            <a:ext cx="59793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2nd Step: Converting secret message into binary stream.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217" name="Shape 217"/>
        <p:cNvGrpSpPr/>
        <p:nvPr/>
      </p:nvGrpSpPr>
      <p:grpSpPr>
        <a:xfrm>
          <a:off x="0" y="0"/>
          <a:ext cx="0" cy="0"/>
          <a:chOff x="0" y="0"/>
          <a:chExt cx="0" cy="0"/>
        </a:xfrm>
      </p:grpSpPr>
      <p:pic>
        <p:nvPicPr>
          <p:cNvPr id="218" name="Google Shape;218;p40"/>
          <p:cNvPicPr preferRelativeResize="0"/>
          <p:nvPr/>
        </p:nvPicPr>
        <p:blipFill rotWithShape="1">
          <a:blip r:embed="rId3">
            <a:alphaModFix amt="63000"/>
          </a:blip>
          <a:srcRect b="7117" l="827" r="611" t="5116"/>
          <a:stretch/>
        </p:blipFill>
        <p:spPr>
          <a:xfrm>
            <a:off x="225025" y="1296600"/>
            <a:ext cx="8711799" cy="1028700"/>
          </a:xfrm>
          <a:prstGeom prst="rect">
            <a:avLst/>
          </a:prstGeom>
          <a:noFill/>
          <a:ln>
            <a:noFill/>
          </a:ln>
        </p:spPr>
      </p:pic>
      <p:pic>
        <p:nvPicPr>
          <p:cNvPr id="219" name="Google Shape;219;p40"/>
          <p:cNvPicPr preferRelativeResize="0"/>
          <p:nvPr/>
        </p:nvPicPr>
        <p:blipFill rotWithShape="1">
          <a:blip r:embed="rId4">
            <a:alphaModFix amt="70000"/>
          </a:blip>
          <a:srcRect b="6650" l="818" r="620" t="8946"/>
          <a:stretch/>
        </p:blipFill>
        <p:spPr>
          <a:xfrm>
            <a:off x="225025" y="3225425"/>
            <a:ext cx="8711800" cy="1114425"/>
          </a:xfrm>
          <a:prstGeom prst="rect">
            <a:avLst/>
          </a:prstGeom>
          <a:noFill/>
          <a:ln>
            <a:noFill/>
          </a:ln>
        </p:spPr>
      </p:pic>
      <p:sp>
        <p:nvSpPr>
          <p:cNvPr id="220" name="Google Shape;220;p40"/>
          <p:cNvSpPr txBox="1"/>
          <p:nvPr/>
        </p:nvSpPr>
        <p:spPr>
          <a:xfrm>
            <a:off x="148825" y="806050"/>
            <a:ext cx="5958000" cy="4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3rd Step: Embedding secret message into audio stream.</a:t>
            </a:r>
            <a:endParaRPr sz="1800"/>
          </a:p>
        </p:txBody>
      </p:sp>
      <p:sp>
        <p:nvSpPr>
          <p:cNvPr id="221" name="Google Shape;221;p40"/>
          <p:cNvSpPr txBox="1"/>
          <p:nvPr/>
        </p:nvSpPr>
        <p:spPr>
          <a:xfrm>
            <a:off x="225025" y="2765825"/>
            <a:ext cx="5958000" cy="4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4th Step: Decoding secret message from audio stream</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225" name="Shape 225"/>
        <p:cNvGrpSpPr/>
        <p:nvPr/>
      </p:nvGrpSpPr>
      <p:grpSpPr>
        <a:xfrm>
          <a:off x="0" y="0"/>
          <a:ext cx="0" cy="0"/>
          <a:chOff x="0" y="0"/>
          <a:chExt cx="0" cy="0"/>
        </a:xfrm>
      </p:grpSpPr>
      <p:sp>
        <p:nvSpPr>
          <p:cNvPr id="226" name="Google Shape;226;p41"/>
          <p:cNvSpPr txBox="1"/>
          <p:nvPr>
            <p:ph type="title"/>
          </p:nvPr>
        </p:nvSpPr>
        <p:spPr>
          <a:xfrm>
            <a:off x="279900" y="100400"/>
            <a:ext cx="8584200" cy="96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200"/>
              <a:t>Implementation and Coding</a:t>
            </a:r>
            <a:endParaRPr sz="4200"/>
          </a:p>
        </p:txBody>
      </p:sp>
      <p:sp>
        <p:nvSpPr>
          <p:cNvPr id="227" name="Google Shape;227;p41"/>
          <p:cNvSpPr txBox="1"/>
          <p:nvPr>
            <p:ph idx="1" type="body"/>
          </p:nvPr>
        </p:nvSpPr>
        <p:spPr>
          <a:xfrm>
            <a:off x="502500" y="839300"/>
            <a:ext cx="8285400" cy="4047600"/>
          </a:xfrm>
          <a:prstGeom prst="rect">
            <a:avLst/>
          </a:prstGeom>
          <a:noFill/>
        </p:spPr>
        <p:txBody>
          <a:bodyPr anchorCtr="0" anchor="t" bIns="91425" lIns="91425" spcFirstLastPara="1" rIns="91425" wrap="square" tIns="91425">
            <a:noAutofit/>
          </a:bodyPr>
          <a:lstStyle/>
          <a:p>
            <a:pPr indent="-349250" lvl="0" marL="457200" rtl="0" algn="just">
              <a:lnSpc>
                <a:spcPct val="115000"/>
              </a:lnSpc>
              <a:spcBef>
                <a:spcPts val="1200"/>
              </a:spcBef>
              <a:spcAft>
                <a:spcPts val="0"/>
              </a:spcAft>
              <a:buClr>
                <a:srgbClr val="434343"/>
              </a:buClr>
              <a:buSzPts val="1900"/>
              <a:buFont typeface="Arial"/>
              <a:buChar char="★"/>
            </a:pPr>
            <a:r>
              <a:rPr lang="en" sz="1900">
                <a:solidFill>
                  <a:srgbClr val="434343"/>
                </a:solidFill>
                <a:latin typeface="Arial"/>
                <a:ea typeface="Arial"/>
                <a:cs typeface="Arial"/>
                <a:sym typeface="Arial"/>
              </a:rPr>
              <a:t>The major goal of Steganography is to transmit data over a confidential media. Based on the type and the amount of data that needs to be transmitted carrier audio is selected.</a:t>
            </a:r>
            <a:endParaRPr sz="1900">
              <a:solidFill>
                <a:srgbClr val="434343"/>
              </a:solidFill>
              <a:latin typeface="Arial"/>
              <a:ea typeface="Arial"/>
              <a:cs typeface="Arial"/>
              <a:sym typeface="Arial"/>
            </a:endParaRPr>
          </a:p>
          <a:p>
            <a:pPr indent="-349250" lvl="0" marL="457200" rtl="0" algn="just">
              <a:lnSpc>
                <a:spcPct val="115000"/>
              </a:lnSpc>
              <a:spcBef>
                <a:spcPts val="0"/>
              </a:spcBef>
              <a:spcAft>
                <a:spcPts val="0"/>
              </a:spcAft>
              <a:buClr>
                <a:srgbClr val="434343"/>
              </a:buClr>
              <a:buSzPts val="1900"/>
              <a:buFont typeface="Arial"/>
              <a:buChar char="★"/>
            </a:pPr>
            <a:r>
              <a:rPr lang="en" sz="1900">
                <a:solidFill>
                  <a:srgbClr val="434343"/>
                </a:solidFill>
                <a:latin typeface="Arial"/>
                <a:ea typeface="Arial"/>
                <a:cs typeface="Arial"/>
                <a:sym typeface="Arial"/>
              </a:rPr>
              <a:t>Audio steganography is a good technique for storing small volumes of data. In any steganographic technique there are two different phases. One is at the sender phase and the other is the receiver phase.</a:t>
            </a:r>
            <a:endParaRPr sz="1900">
              <a:solidFill>
                <a:srgbClr val="434343"/>
              </a:solidFill>
              <a:latin typeface="Arial"/>
              <a:ea typeface="Arial"/>
              <a:cs typeface="Arial"/>
              <a:sym typeface="Arial"/>
            </a:endParaRPr>
          </a:p>
          <a:p>
            <a:pPr indent="-349250" lvl="0" marL="457200" rtl="0" algn="just">
              <a:lnSpc>
                <a:spcPct val="115000"/>
              </a:lnSpc>
              <a:spcBef>
                <a:spcPts val="0"/>
              </a:spcBef>
              <a:spcAft>
                <a:spcPts val="0"/>
              </a:spcAft>
              <a:buClr>
                <a:srgbClr val="434343"/>
              </a:buClr>
              <a:buSzPts val="1900"/>
              <a:buFont typeface="Arial"/>
              <a:buChar char="★"/>
            </a:pPr>
            <a:r>
              <a:rPr lang="en" sz="1900">
                <a:solidFill>
                  <a:srgbClr val="434343"/>
                </a:solidFill>
                <a:latin typeface="Arial"/>
                <a:ea typeface="Arial"/>
                <a:cs typeface="Arial"/>
                <a:sym typeface="Arial"/>
              </a:rPr>
              <a:t>In the sender side, an embedding algorithm is designed to embed the data into the audio file and at the receiver side retrieval algorithm is designed to retrieve the information.</a:t>
            </a:r>
            <a:endParaRPr sz="1900">
              <a:solidFill>
                <a:srgbClr val="434343"/>
              </a:solidFill>
              <a:latin typeface="Arial"/>
              <a:ea typeface="Arial"/>
              <a:cs typeface="Arial"/>
              <a:sym typeface="Arial"/>
            </a:endParaRPr>
          </a:p>
          <a:p>
            <a:pPr indent="-349250" lvl="0" marL="457200" rtl="0" algn="just">
              <a:lnSpc>
                <a:spcPct val="115000"/>
              </a:lnSpc>
              <a:spcBef>
                <a:spcPts val="0"/>
              </a:spcBef>
              <a:spcAft>
                <a:spcPts val="0"/>
              </a:spcAft>
              <a:buClr>
                <a:srgbClr val="434343"/>
              </a:buClr>
              <a:buSzPts val="1900"/>
              <a:buFont typeface="Arial"/>
              <a:buChar char="★"/>
            </a:pPr>
            <a:r>
              <a:rPr lang="en" sz="1900">
                <a:solidFill>
                  <a:srgbClr val="434343"/>
                </a:solidFill>
                <a:latin typeface="Arial"/>
                <a:ea typeface="Arial"/>
                <a:cs typeface="Arial"/>
                <a:sym typeface="Arial"/>
              </a:rPr>
              <a:t>These two (Embedding and Retrieval) algorithms are implemented in a single program.</a:t>
            </a:r>
            <a:endParaRPr sz="1900">
              <a:solidFill>
                <a:srgbClr val="434343"/>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231" name="Shape 231"/>
        <p:cNvGrpSpPr/>
        <p:nvPr/>
      </p:nvGrpSpPr>
      <p:grpSpPr>
        <a:xfrm>
          <a:off x="0" y="0"/>
          <a:ext cx="0" cy="0"/>
          <a:chOff x="0" y="0"/>
          <a:chExt cx="0" cy="0"/>
        </a:xfrm>
      </p:grpSpPr>
      <p:graphicFrame>
        <p:nvGraphicFramePr>
          <p:cNvPr id="232" name="Google Shape;232;p42"/>
          <p:cNvGraphicFramePr/>
          <p:nvPr/>
        </p:nvGraphicFramePr>
        <p:xfrm>
          <a:off x="282750" y="270275"/>
          <a:ext cx="3000000" cy="3000000"/>
        </p:xfrm>
        <a:graphic>
          <a:graphicData uri="http://schemas.openxmlformats.org/drawingml/2006/table">
            <a:tbl>
              <a:tblPr>
                <a:noFill/>
                <a:tableStyleId>{3191B787-1D1A-4A79-A141-5BCC137B2177}</a:tableStyleId>
              </a:tblPr>
              <a:tblGrid>
                <a:gridCol w="4294600"/>
                <a:gridCol w="4294600"/>
              </a:tblGrid>
              <a:tr h="4711525">
                <a:tc>
                  <a:txBody>
                    <a:bodyPr/>
                    <a:lstStyle/>
                    <a:p>
                      <a:pPr indent="0" lvl="0" marL="0" rtl="0" algn="l">
                        <a:lnSpc>
                          <a:spcPct val="100000"/>
                        </a:lnSpc>
                        <a:spcBef>
                          <a:spcPts val="0"/>
                        </a:spcBef>
                        <a:spcAft>
                          <a:spcPts val="0"/>
                        </a:spcAft>
                        <a:buNone/>
                      </a:pPr>
                      <a:r>
                        <a:rPr b="1" lang="en" sz="1300">
                          <a:solidFill>
                            <a:srgbClr val="008800"/>
                          </a:solidFill>
                          <a:latin typeface="Courier New"/>
                          <a:ea typeface="Courier New"/>
                          <a:cs typeface="Courier New"/>
                          <a:sym typeface="Courier New"/>
                        </a:rPr>
                        <a:t>import</a:t>
                      </a:r>
                      <a:r>
                        <a:rPr b="1" lang="en" sz="1300">
                          <a:solidFill>
                            <a:srgbClr val="333333"/>
                          </a:solidFill>
                          <a:latin typeface="Courier New"/>
                          <a:ea typeface="Courier New"/>
                          <a:cs typeface="Courier New"/>
                          <a:sym typeface="Courier New"/>
                        </a:rPr>
                        <a:t> </a:t>
                      </a:r>
                      <a:r>
                        <a:rPr b="1" lang="en" sz="1300">
                          <a:solidFill>
                            <a:srgbClr val="0E84B5"/>
                          </a:solidFill>
                          <a:latin typeface="Courier New"/>
                          <a:ea typeface="Courier New"/>
                          <a:cs typeface="Courier New"/>
                          <a:sym typeface="Courier New"/>
                        </a:rPr>
                        <a:t>getopt</a:t>
                      </a:r>
                      <a:r>
                        <a:rPr b="1" lang="en" sz="1300">
                          <a:solidFill>
                            <a:srgbClr val="333333"/>
                          </a:solidFill>
                          <a:latin typeface="Courier New"/>
                          <a:ea typeface="Courier New"/>
                          <a:cs typeface="Courier New"/>
                          <a:sym typeface="Courier New"/>
                        </a:rPr>
                        <a:t>, </a:t>
                      </a:r>
                      <a:r>
                        <a:rPr b="1" lang="en" sz="1300">
                          <a:solidFill>
                            <a:srgbClr val="0E84B5"/>
                          </a:solidFill>
                          <a:latin typeface="Courier New"/>
                          <a:ea typeface="Courier New"/>
                          <a:cs typeface="Courier New"/>
                          <a:sym typeface="Courier New"/>
                        </a:rPr>
                        <a:t>os</a:t>
                      </a:r>
                      <a:r>
                        <a:rPr b="1" lang="en" sz="1300">
                          <a:solidFill>
                            <a:srgbClr val="333333"/>
                          </a:solidFill>
                          <a:latin typeface="Courier New"/>
                          <a:ea typeface="Courier New"/>
                          <a:cs typeface="Courier New"/>
                          <a:sym typeface="Courier New"/>
                        </a:rPr>
                        <a:t>, </a:t>
                      </a:r>
                      <a:r>
                        <a:rPr b="1" lang="en" sz="1300">
                          <a:solidFill>
                            <a:srgbClr val="0E84B5"/>
                          </a:solidFill>
                          <a:latin typeface="Courier New"/>
                          <a:ea typeface="Courier New"/>
                          <a:cs typeface="Courier New"/>
                          <a:sym typeface="Courier New"/>
                        </a:rPr>
                        <a:t>sys</a:t>
                      </a:r>
                      <a:r>
                        <a:rPr b="1" lang="en" sz="1300">
                          <a:solidFill>
                            <a:srgbClr val="333333"/>
                          </a:solidFill>
                          <a:latin typeface="Courier New"/>
                          <a:ea typeface="Courier New"/>
                          <a:cs typeface="Courier New"/>
                          <a:sym typeface="Courier New"/>
                        </a:rPr>
                        <a:t>, </a:t>
                      </a:r>
                      <a:r>
                        <a:rPr b="1" lang="en" sz="1300">
                          <a:solidFill>
                            <a:srgbClr val="0E84B5"/>
                          </a:solidFill>
                          <a:latin typeface="Courier New"/>
                          <a:ea typeface="Courier New"/>
                          <a:cs typeface="Courier New"/>
                          <a:sym typeface="Courier New"/>
                        </a:rPr>
                        <a:t>math</a:t>
                      </a:r>
                      <a:r>
                        <a:rPr b="1" lang="en" sz="1300">
                          <a:solidFill>
                            <a:srgbClr val="333333"/>
                          </a:solidFill>
                          <a:latin typeface="Courier New"/>
                          <a:ea typeface="Courier New"/>
                          <a:cs typeface="Courier New"/>
                          <a:sym typeface="Courier New"/>
                        </a:rPr>
                        <a:t>, </a:t>
                      </a:r>
                      <a:r>
                        <a:rPr b="1" lang="en" sz="1300">
                          <a:solidFill>
                            <a:srgbClr val="0E84B5"/>
                          </a:solidFill>
                          <a:latin typeface="Courier New"/>
                          <a:ea typeface="Courier New"/>
                          <a:cs typeface="Courier New"/>
                          <a:sym typeface="Courier New"/>
                        </a:rPr>
                        <a:t>struct</a:t>
                      </a:r>
                      <a:r>
                        <a:rPr b="1" lang="en" sz="1300">
                          <a:solidFill>
                            <a:srgbClr val="333333"/>
                          </a:solidFill>
                          <a:latin typeface="Courier New"/>
                          <a:ea typeface="Courier New"/>
                          <a:cs typeface="Courier New"/>
                          <a:sym typeface="Courier New"/>
                        </a:rPr>
                        <a:t>, </a:t>
                      </a:r>
                      <a:r>
                        <a:rPr b="1" lang="en" sz="1300">
                          <a:solidFill>
                            <a:srgbClr val="0E84B5"/>
                          </a:solidFill>
                          <a:latin typeface="Courier New"/>
                          <a:ea typeface="Courier New"/>
                          <a:cs typeface="Courier New"/>
                          <a:sym typeface="Courier New"/>
                        </a:rPr>
                        <a:t>wave</a:t>
                      </a:r>
                      <a:endParaRPr b="1" sz="1300">
                        <a:solidFill>
                          <a:srgbClr val="0E84B5"/>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rgbClr val="008800"/>
                          </a:solidFill>
                          <a:highlight>
                            <a:srgbClr val="B6D7A8"/>
                          </a:highlight>
                          <a:latin typeface="Courier New"/>
                          <a:ea typeface="Courier New"/>
                          <a:cs typeface="Courier New"/>
                          <a:sym typeface="Courier New"/>
                        </a:rPr>
                        <a:t>def</a:t>
                      </a:r>
                      <a:r>
                        <a:rPr b="1" lang="en" sz="1300">
                          <a:solidFill>
                            <a:srgbClr val="333333"/>
                          </a:solidFill>
                          <a:highlight>
                            <a:srgbClr val="B6D7A8"/>
                          </a:highlight>
                          <a:latin typeface="Courier New"/>
                          <a:ea typeface="Courier New"/>
                          <a:cs typeface="Courier New"/>
                          <a:sym typeface="Courier New"/>
                        </a:rPr>
                        <a:t> </a:t>
                      </a:r>
                      <a:r>
                        <a:rPr b="1" lang="en" sz="1300">
                          <a:solidFill>
                            <a:srgbClr val="0066BB"/>
                          </a:solidFill>
                          <a:highlight>
                            <a:srgbClr val="B6D7A8"/>
                          </a:highlight>
                          <a:latin typeface="Courier New"/>
                          <a:ea typeface="Courier New"/>
                          <a:cs typeface="Courier New"/>
                          <a:sym typeface="Courier New"/>
                        </a:rPr>
                        <a:t>print_usage</a:t>
                      </a:r>
                      <a:r>
                        <a:rPr b="1" lang="en" sz="1300">
                          <a:solidFill>
                            <a:srgbClr val="333333"/>
                          </a:solidFill>
                          <a:highlight>
                            <a:srgbClr val="B6D7A8"/>
                          </a:highlight>
                          <a:latin typeface="Courier New"/>
                          <a:ea typeface="Courier New"/>
                          <a:cs typeface="Courier New"/>
                          <a:sym typeface="Courier New"/>
                        </a:rPr>
                        <a:t>()</a:t>
                      </a:r>
                      <a:endParaRPr b="1" sz="1300">
                        <a:solidFill>
                          <a:srgbClr val="333333"/>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rgbClr val="008800"/>
                          </a:solidFill>
                          <a:highlight>
                            <a:srgbClr val="B6D7A8"/>
                          </a:highlight>
                          <a:latin typeface="Courier New"/>
                          <a:ea typeface="Courier New"/>
                          <a:cs typeface="Courier New"/>
                          <a:sym typeface="Courier New"/>
                        </a:rPr>
                        <a:t>def</a:t>
                      </a:r>
                      <a:r>
                        <a:rPr b="1" lang="en" sz="1300">
                          <a:solidFill>
                            <a:srgbClr val="333333"/>
                          </a:solidFill>
                          <a:highlight>
                            <a:srgbClr val="B6D7A8"/>
                          </a:highlight>
                          <a:latin typeface="Courier New"/>
                          <a:ea typeface="Courier New"/>
                          <a:cs typeface="Courier New"/>
                          <a:sym typeface="Courier New"/>
                        </a:rPr>
                        <a:t> </a:t>
                      </a:r>
                      <a:r>
                        <a:rPr b="1" lang="en" sz="1300">
                          <a:solidFill>
                            <a:srgbClr val="0066BB"/>
                          </a:solidFill>
                          <a:highlight>
                            <a:srgbClr val="B6D7A8"/>
                          </a:highlight>
                          <a:latin typeface="Courier New"/>
                          <a:ea typeface="Courier New"/>
                          <a:cs typeface="Courier New"/>
                          <a:sym typeface="Courier New"/>
                        </a:rPr>
                        <a:t>prepare</a:t>
                      </a:r>
                      <a:r>
                        <a:rPr b="1" lang="en" sz="1300">
                          <a:solidFill>
                            <a:srgbClr val="333333"/>
                          </a:solidFill>
                          <a:highlight>
                            <a:srgbClr val="B6D7A8"/>
                          </a:highlight>
                          <a:latin typeface="Courier New"/>
                          <a:ea typeface="Courier New"/>
                          <a:cs typeface="Courier New"/>
                          <a:sym typeface="Courier New"/>
                        </a:rPr>
                        <a:t>(sound_path)</a:t>
                      </a:r>
                      <a:endParaRPr b="1" sz="1300">
                        <a:solidFill>
                          <a:srgbClr val="333333"/>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rgbClr val="008800"/>
                          </a:solidFill>
                          <a:highlight>
                            <a:srgbClr val="B6D7A8"/>
                          </a:highlight>
                          <a:latin typeface="Courier New"/>
                          <a:ea typeface="Courier New"/>
                          <a:cs typeface="Courier New"/>
                          <a:sym typeface="Courier New"/>
                        </a:rPr>
                        <a:t>def</a:t>
                      </a:r>
                      <a:r>
                        <a:rPr b="1" lang="en" sz="1300">
                          <a:solidFill>
                            <a:srgbClr val="333333"/>
                          </a:solidFill>
                          <a:highlight>
                            <a:srgbClr val="B6D7A8"/>
                          </a:highlight>
                          <a:latin typeface="Courier New"/>
                          <a:ea typeface="Courier New"/>
                          <a:cs typeface="Courier New"/>
                          <a:sym typeface="Courier New"/>
                        </a:rPr>
                        <a:t> </a:t>
                      </a:r>
                      <a:r>
                        <a:rPr b="1" lang="en" sz="1300">
                          <a:solidFill>
                            <a:srgbClr val="0066BB"/>
                          </a:solidFill>
                          <a:highlight>
                            <a:srgbClr val="B6D7A8"/>
                          </a:highlight>
                          <a:latin typeface="Courier New"/>
                          <a:ea typeface="Courier New"/>
                          <a:cs typeface="Courier New"/>
                          <a:sym typeface="Courier New"/>
                        </a:rPr>
                        <a:t>hide_data</a:t>
                      </a:r>
                      <a:r>
                        <a:rPr b="1" lang="en" sz="1300">
                          <a:solidFill>
                            <a:srgbClr val="333333"/>
                          </a:solidFill>
                          <a:highlight>
                            <a:srgbClr val="B6D7A8"/>
                          </a:highlight>
                          <a:latin typeface="Courier New"/>
                          <a:ea typeface="Courier New"/>
                          <a:cs typeface="Courier New"/>
                          <a:sym typeface="Courier New"/>
                        </a:rPr>
                        <a:t>(sound_path, file_path, output_path, num_lsb):</a:t>
                      </a:r>
                      <a:endParaRPr b="1" sz="1300">
                        <a:solidFill>
                          <a:srgbClr val="333333"/>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rgbClr val="008800"/>
                          </a:solidFill>
                          <a:highlight>
                            <a:srgbClr val="B6D7A8"/>
                          </a:highlight>
                          <a:latin typeface="Courier New"/>
                          <a:ea typeface="Courier New"/>
                          <a:cs typeface="Courier New"/>
                          <a:sym typeface="Courier New"/>
                        </a:rPr>
                        <a:t>def</a:t>
                      </a:r>
                      <a:r>
                        <a:rPr b="1" lang="en" sz="1300">
                          <a:solidFill>
                            <a:srgbClr val="333333"/>
                          </a:solidFill>
                          <a:highlight>
                            <a:srgbClr val="B6D7A8"/>
                          </a:highlight>
                          <a:latin typeface="Courier New"/>
                          <a:ea typeface="Courier New"/>
                          <a:cs typeface="Courier New"/>
                          <a:sym typeface="Courier New"/>
                        </a:rPr>
                        <a:t> </a:t>
                      </a:r>
                      <a:r>
                        <a:rPr b="1" lang="en" sz="1300">
                          <a:solidFill>
                            <a:srgbClr val="0066BB"/>
                          </a:solidFill>
                          <a:highlight>
                            <a:srgbClr val="B6D7A8"/>
                          </a:highlight>
                          <a:latin typeface="Courier New"/>
                          <a:ea typeface="Courier New"/>
                          <a:cs typeface="Courier New"/>
                          <a:sym typeface="Courier New"/>
                        </a:rPr>
                        <a:t>recover_data</a:t>
                      </a:r>
                      <a:r>
                        <a:rPr b="1" lang="en" sz="1300">
                          <a:solidFill>
                            <a:srgbClr val="333333"/>
                          </a:solidFill>
                          <a:highlight>
                            <a:srgbClr val="B6D7A8"/>
                          </a:highlight>
                          <a:latin typeface="Courier New"/>
                          <a:ea typeface="Courier New"/>
                          <a:cs typeface="Courier New"/>
                          <a:sym typeface="Courier New"/>
                        </a:rPr>
                        <a:t>(sound_path, output_path, num_lsb, bytes_to_recover):</a:t>
                      </a:r>
                      <a:endParaRPr b="1" sz="1300">
                        <a:solidFill>
                          <a:srgbClr val="333333"/>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rgbClr val="008800"/>
                          </a:solidFill>
                          <a:latin typeface="Courier New"/>
                          <a:ea typeface="Courier New"/>
                          <a:cs typeface="Courier New"/>
                          <a:sym typeface="Courier New"/>
                        </a:rPr>
                        <a:t>try</a:t>
                      </a:r>
                      <a:r>
                        <a:rPr b="1" lang="en" sz="1300">
                          <a:solidFill>
                            <a:srgbClr val="333333"/>
                          </a:solidFill>
                          <a:latin typeface="Courier New"/>
                          <a:ea typeface="Courier New"/>
                          <a:cs typeface="Courier New"/>
                          <a:sym typeface="Courier New"/>
                        </a:rPr>
                        <a:t>:</a:t>
                      </a:r>
                      <a:endParaRPr b="1" sz="13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rgbClr val="333333"/>
                          </a:solidFill>
                          <a:latin typeface="Courier New"/>
                          <a:ea typeface="Courier New"/>
                          <a:cs typeface="Courier New"/>
                          <a:sym typeface="Courier New"/>
                        </a:rPr>
                        <a:t>	opts, args = getopt.getopt(sys.argv[</a:t>
                      </a:r>
                      <a:r>
                        <a:rPr b="1" lang="en" sz="1300">
                          <a:solidFill>
                            <a:srgbClr val="0000DD"/>
                          </a:solidFill>
                          <a:latin typeface="Courier New"/>
                          <a:ea typeface="Courier New"/>
                          <a:cs typeface="Courier New"/>
                          <a:sym typeface="Courier New"/>
                        </a:rPr>
                        <a:t>1</a:t>
                      </a:r>
                      <a:r>
                        <a:rPr b="1" lang="en" sz="1300">
                          <a:solidFill>
                            <a:srgbClr val="333333"/>
                          </a:solidFill>
                          <a:latin typeface="Courier New"/>
                          <a:ea typeface="Courier New"/>
                          <a:cs typeface="Courier New"/>
                          <a:sym typeface="Courier New"/>
                        </a:rPr>
                        <a:t>:], </a:t>
                      </a:r>
                      <a:r>
                        <a:rPr b="1" lang="en" sz="1300">
                          <a:solidFill>
                            <a:srgbClr val="333333"/>
                          </a:solidFill>
                          <a:highlight>
                            <a:srgbClr val="FFF0F0"/>
                          </a:highlight>
                          <a:latin typeface="Courier New"/>
                          <a:ea typeface="Courier New"/>
                          <a:cs typeface="Courier New"/>
                          <a:sym typeface="Courier New"/>
                        </a:rPr>
                        <a:t>'hrs:d:o:n:b:'</a:t>
                      </a:r>
                      <a:r>
                        <a:rPr b="1" lang="en" sz="1300">
                          <a:solidFill>
                            <a:srgbClr val="333333"/>
                          </a:solidFill>
                          <a:latin typeface="Courier New"/>
                          <a:ea typeface="Courier New"/>
                          <a:cs typeface="Courier New"/>
                          <a:sym typeface="Courier New"/>
                        </a:rPr>
                        <a:t>,</a:t>
                      </a:r>
                      <a:endParaRPr b="1" sz="13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rgbClr val="333333"/>
                          </a:solidFill>
                          <a:latin typeface="Courier New"/>
                          <a:ea typeface="Courier New"/>
                          <a:cs typeface="Courier New"/>
                          <a:sym typeface="Courier New"/>
                        </a:rPr>
                        <a:t>                          	[</a:t>
                      </a:r>
                      <a:r>
                        <a:rPr b="1" lang="en" sz="1300">
                          <a:solidFill>
                            <a:srgbClr val="333333"/>
                          </a:solidFill>
                          <a:highlight>
                            <a:srgbClr val="FFF0F0"/>
                          </a:highlight>
                          <a:latin typeface="Courier New"/>
                          <a:ea typeface="Courier New"/>
                          <a:cs typeface="Courier New"/>
                          <a:sym typeface="Courier New"/>
                        </a:rPr>
                        <a:t>'hide'</a:t>
                      </a:r>
                      <a:r>
                        <a:rPr b="1" lang="en" sz="1300">
                          <a:solidFill>
                            <a:srgbClr val="333333"/>
                          </a:solidFill>
                          <a:latin typeface="Courier New"/>
                          <a:ea typeface="Courier New"/>
                          <a:cs typeface="Courier New"/>
                          <a:sym typeface="Courier New"/>
                        </a:rPr>
                        <a:t>, </a:t>
                      </a:r>
                      <a:r>
                        <a:rPr b="1" lang="en" sz="1300">
                          <a:solidFill>
                            <a:srgbClr val="333333"/>
                          </a:solidFill>
                          <a:highlight>
                            <a:srgbClr val="FFF0F0"/>
                          </a:highlight>
                          <a:latin typeface="Courier New"/>
                          <a:ea typeface="Courier New"/>
                          <a:cs typeface="Courier New"/>
                          <a:sym typeface="Courier New"/>
                        </a:rPr>
                        <a:t>'recover'</a:t>
                      </a:r>
                      <a:r>
                        <a:rPr b="1" lang="en" sz="1300">
                          <a:solidFill>
                            <a:srgbClr val="333333"/>
                          </a:solidFill>
                          <a:latin typeface="Courier New"/>
                          <a:ea typeface="Courier New"/>
                          <a:cs typeface="Courier New"/>
                          <a:sym typeface="Courier New"/>
                        </a:rPr>
                        <a:t>, </a:t>
                      </a:r>
                      <a:r>
                        <a:rPr b="1" lang="en" sz="1300">
                          <a:solidFill>
                            <a:srgbClr val="333333"/>
                          </a:solidFill>
                          <a:highlight>
                            <a:srgbClr val="FFF0F0"/>
                          </a:highlight>
                          <a:latin typeface="Courier New"/>
                          <a:ea typeface="Courier New"/>
                          <a:cs typeface="Courier New"/>
                          <a:sym typeface="Courier New"/>
                        </a:rPr>
                        <a:t>'sound='</a:t>
                      </a:r>
                      <a:r>
                        <a:rPr b="1" lang="en" sz="1300">
                          <a:solidFill>
                            <a:srgbClr val="333333"/>
                          </a:solidFill>
                          <a:latin typeface="Courier New"/>
                          <a:ea typeface="Courier New"/>
                          <a:cs typeface="Courier New"/>
                          <a:sym typeface="Courier New"/>
                        </a:rPr>
                        <a:t>, </a:t>
                      </a:r>
                      <a:r>
                        <a:rPr b="1" lang="en" sz="1300">
                          <a:solidFill>
                            <a:srgbClr val="333333"/>
                          </a:solidFill>
                          <a:highlight>
                            <a:srgbClr val="FFF0F0"/>
                          </a:highlight>
                          <a:latin typeface="Courier New"/>
                          <a:ea typeface="Courier New"/>
                          <a:cs typeface="Courier New"/>
                          <a:sym typeface="Courier New"/>
                        </a:rPr>
                        <a:t>'data='</a:t>
                      </a:r>
                      <a:r>
                        <a:rPr b="1" lang="en" sz="1300">
                          <a:solidFill>
                            <a:srgbClr val="333333"/>
                          </a:solidFill>
                          <a:latin typeface="Courier New"/>
                          <a:ea typeface="Courier New"/>
                          <a:cs typeface="Courier New"/>
                          <a:sym typeface="Courier New"/>
                        </a:rPr>
                        <a:t>,</a:t>
                      </a:r>
                      <a:endParaRPr b="1" sz="13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rgbClr val="333333"/>
                          </a:solidFill>
                          <a:latin typeface="Courier New"/>
                          <a:ea typeface="Courier New"/>
                          <a:cs typeface="Courier New"/>
                          <a:sym typeface="Courier New"/>
                        </a:rPr>
                        <a:t>                           	</a:t>
                      </a:r>
                      <a:r>
                        <a:rPr b="1" lang="en" sz="1300">
                          <a:solidFill>
                            <a:srgbClr val="333333"/>
                          </a:solidFill>
                          <a:highlight>
                            <a:srgbClr val="FFF0F0"/>
                          </a:highlight>
                          <a:latin typeface="Courier New"/>
                          <a:ea typeface="Courier New"/>
                          <a:cs typeface="Courier New"/>
                          <a:sym typeface="Courier New"/>
                        </a:rPr>
                        <a:t>'output='</a:t>
                      </a:r>
                      <a:r>
                        <a:rPr b="1" lang="en" sz="1300">
                          <a:solidFill>
                            <a:srgbClr val="333333"/>
                          </a:solidFill>
                          <a:latin typeface="Courier New"/>
                          <a:ea typeface="Courier New"/>
                          <a:cs typeface="Courier New"/>
                          <a:sym typeface="Courier New"/>
                        </a:rPr>
                        <a:t>, </a:t>
                      </a:r>
                      <a:r>
                        <a:rPr b="1" lang="en" sz="1300">
                          <a:solidFill>
                            <a:srgbClr val="333333"/>
                          </a:solidFill>
                          <a:highlight>
                            <a:srgbClr val="FFF0F0"/>
                          </a:highlight>
                          <a:latin typeface="Courier New"/>
                          <a:ea typeface="Courier New"/>
                          <a:cs typeface="Courier New"/>
                          <a:sym typeface="Courier New"/>
                        </a:rPr>
                        <a:t>'nlsb='</a:t>
                      </a:r>
                      <a:r>
                        <a:rPr b="1" lang="en" sz="1300">
                          <a:solidFill>
                            <a:srgbClr val="333333"/>
                          </a:solidFill>
                          <a:latin typeface="Courier New"/>
                          <a:ea typeface="Courier New"/>
                          <a:cs typeface="Courier New"/>
                          <a:sym typeface="Courier New"/>
                        </a:rPr>
                        <a:t>, </a:t>
                      </a:r>
                      <a:r>
                        <a:rPr b="1" lang="en" sz="1300">
                          <a:solidFill>
                            <a:srgbClr val="333333"/>
                          </a:solidFill>
                          <a:highlight>
                            <a:srgbClr val="FFF0F0"/>
                          </a:highlight>
                          <a:latin typeface="Courier New"/>
                          <a:ea typeface="Courier New"/>
                          <a:cs typeface="Courier New"/>
                          <a:sym typeface="Courier New"/>
                        </a:rPr>
                        <a:t>'bytes='</a:t>
                      </a:r>
                      <a:r>
                        <a:rPr b="1" lang="en" sz="1300">
                          <a:solidFill>
                            <a:srgbClr val="333333"/>
                          </a:solidFill>
                          <a:latin typeface="Courier New"/>
                          <a:ea typeface="Courier New"/>
                          <a:cs typeface="Courier New"/>
                          <a:sym typeface="Courier New"/>
                        </a:rPr>
                        <a:t>, </a:t>
                      </a:r>
                      <a:r>
                        <a:rPr b="1" lang="en" sz="1300">
                          <a:solidFill>
                            <a:srgbClr val="333333"/>
                          </a:solidFill>
                          <a:highlight>
                            <a:srgbClr val="FFF0F0"/>
                          </a:highlight>
                          <a:latin typeface="Courier New"/>
                          <a:ea typeface="Courier New"/>
                          <a:cs typeface="Courier New"/>
                          <a:sym typeface="Courier New"/>
                        </a:rPr>
                        <a:t>'help'</a:t>
                      </a:r>
                      <a:r>
                        <a:rPr b="1" lang="en" sz="1300">
                          <a:solidFill>
                            <a:srgbClr val="333333"/>
                          </a:solidFill>
                          <a:latin typeface="Courier New"/>
                          <a:ea typeface="Courier New"/>
                          <a:cs typeface="Courier New"/>
                          <a:sym typeface="Courier New"/>
                        </a:rPr>
                        <a:t>])</a:t>
                      </a:r>
                      <a:endParaRPr b="1" sz="13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rgbClr val="008800"/>
                          </a:solidFill>
                          <a:latin typeface="Courier New"/>
                          <a:ea typeface="Courier New"/>
                          <a:cs typeface="Courier New"/>
                          <a:sym typeface="Courier New"/>
                        </a:rPr>
                        <a:t>except</a:t>
                      </a:r>
                      <a:r>
                        <a:rPr b="1" lang="en" sz="1300">
                          <a:solidFill>
                            <a:srgbClr val="333333"/>
                          </a:solidFill>
                          <a:latin typeface="Courier New"/>
                          <a:ea typeface="Courier New"/>
                          <a:cs typeface="Courier New"/>
                          <a:sym typeface="Courier New"/>
                        </a:rPr>
                        <a:t> getopt.GetoptError:</a:t>
                      </a:r>
                      <a:endParaRPr b="1" sz="13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rgbClr val="333333"/>
                          </a:solidFill>
                          <a:latin typeface="Courier New"/>
                          <a:ea typeface="Courier New"/>
                          <a:cs typeface="Courier New"/>
                          <a:sym typeface="Courier New"/>
                        </a:rPr>
                        <a:t>	print_usage()</a:t>
                      </a:r>
                      <a:endParaRPr b="1" sz="13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rgbClr val="333333"/>
                          </a:solidFill>
                          <a:latin typeface="Courier New"/>
                          <a:ea typeface="Courier New"/>
                          <a:cs typeface="Courier New"/>
                          <a:sym typeface="Courier New"/>
                        </a:rPr>
                        <a:t>	sys.exit(</a:t>
                      </a:r>
                      <a:r>
                        <a:rPr b="1" lang="en" sz="1300">
                          <a:solidFill>
                            <a:srgbClr val="0000DD"/>
                          </a:solidFill>
                          <a:latin typeface="Courier New"/>
                          <a:ea typeface="Courier New"/>
                          <a:cs typeface="Courier New"/>
                          <a:sym typeface="Courier New"/>
                        </a:rPr>
                        <a:t>1</a:t>
                      </a:r>
                      <a:r>
                        <a:rPr b="1" lang="en" sz="1300">
                          <a:solidFill>
                            <a:srgbClr val="333333"/>
                          </a:solidFill>
                          <a:latin typeface="Courier New"/>
                          <a:ea typeface="Courier New"/>
                          <a:cs typeface="Courier New"/>
                          <a:sym typeface="Courier New"/>
                        </a:rPr>
                        <a:t>)</a:t>
                      </a:r>
                      <a:endParaRPr b="1" sz="13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rgbClr val="333333"/>
                          </a:solidFill>
                          <a:latin typeface="Courier New"/>
                          <a:ea typeface="Courier New"/>
                          <a:cs typeface="Courier New"/>
                          <a:sym typeface="Courier New"/>
                        </a:rPr>
                        <a:t>hiding_data = </a:t>
                      </a:r>
                      <a:r>
                        <a:rPr b="1" lang="en" sz="1300">
                          <a:solidFill>
                            <a:srgbClr val="007020"/>
                          </a:solidFill>
                          <a:latin typeface="Courier New"/>
                          <a:ea typeface="Courier New"/>
                          <a:cs typeface="Courier New"/>
                          <a:sym typeface="Courier New"/>
                        </a:rPr>
                        <a:t>False</a:t>
                      </a:r>
                      <a:endParaRPr b="1" sz="1300">
                        <a:solidFill>
                          <a:srgbClr val="00702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300">
                          <a:solidFill>
                            <a:srgbClr val="333333"/>
                          </a:solidFill>
                          <a:latin typeface="Courier New"/>
                          <a:ea typeface="Courier New"/>
                          <a:cs typeface="Courier New"/>
                          <a:sym typeface="Courier New"/>
                        </a:rPr>
                        <a:t>recovering_data = </a:t>
                      </a:r>
                      <a:r>
                        <a:rPr b="1" lang="en" sz="1300">
                          <a:solidFill>
                            <a:srgbClr val="007020"/>
                          </a:solidFill>
                          <a:latin typeface="Courier New"/>
                          <a:ea typeface="Courier New"/>
                          <a:cs typeface="Courier New"/>
                          <a:sym typeface="Courier New"/>
                        </a:rPr>
                        <a:t>False</a:t>
                      </a:r>
                      <a:endParaRPr b="1" sz="1300">
                        <a:solidFill>
                          <a:srgbClr val="007020"/>
                        </a:solidFill>
                        <a:latin typeface="Courier New"/>
                        <a:ea typeface="Courier New"/>
                        <a:cs typeface="Courier New"/>
                        <a:sym typeface="Courier New"/>
                      </a:endParaRPr>
                    </a:p>
                    <a:p>
                      <a:pPr indent="0" lvl="0" marL="0" rtl="0" algn="l">
                        <a:lnSpc>
                          <a:spcPct val="100000"/>
                        </a:lnSpc>
                        <a:spcBef>
                          <a:spcPts val="500"/>
                        </a:spcBef>
                        <a:spcAft>
                          <a:spcPts val="0"/>
                        </a:spcAft>
                        <a:buNone/>
                      </a:pPr>
                      <a:r>
                        <a:t/>
                      </a:r>
                      <a:endParaRPr b="1" sz="1200"/>
                    </a:p>
                  </a:txBody>
                  <a:tcPr marT="91425" marB="91425" marR="91425" marL="91425"/>
                </a:tc>
                <a:tc>
                  <a:txBody>
                    <a:bodyPr/>
                    <a:lstStyle/>
                    <a:p>
                      <a:pPr indent="0" lvl="0" marL="0" rtl="0" algn="l">
                        <a:lnSpc>
                          <a:spcPct val="95000"/>
                        </a:lnSpc>
                        <a:spcBef>
                          <a:spcPts val="0"/>
                        </a:spcBef>
                        <a:spcAft>
                          <a:spcPts val="0"/>
                        </a:spcAft>
                        <a:buNone/>
                      </a:pPr>
                      <a:r>
                        <a:rPr b="1" lang="en" sz="1200">
                          <a:solidFill>
                            <a:srgbClr val="333333"/>
                          </a:solidFill>
                          <a:latin typeface="Courier New"/>
                          <a:ea typeface="Courier New"/>
                          <a:cs typeface="Courier New"/>
                          <a:sym typeface="Courier New"/>
                        </a:rPr>
                        <a:t>sound_path = arg</a:t>
                      </a:r>
                      <a:endParaRPr b="1" sz="1200">
                        <a:solidFill>
                          <a:srgbClr val="333333"/>
                        </a:solidFill>
                        <a:latin typeface="Courier New"/>
                        <a:ea typeface="Courier New"/>
                        <a:cs typeface="Courier New"/>
                        <a:sym typeface="Courier New"/>
                      </a:endParaRPr>
                    </a:p>
                    <a:p>
                      <a:pPr indent="0" lvl="0" marL="0" rtl="0" algn="l">
                        <a:lnSpc>
                          <a:spcPct val="95000"/>
                        </a:lnSpc>
                        <a:spcBef>
                          <a:spcPts val="0"/>
                        </a:spcBef>
                        <a:spcAft>
                          <a:spcPts val="0"/>
                        </a:spcAft>
                        <a:buNone/>
                      </a:pPr>
                      <a:r>
                        <a:rPr b="1" lang="en" sz="1200">
                          <a:solidFill>
                            <a:srgbClr val="333333"/>
                          </a:solidFill>
                          <a:latin typeface="Courier New"/>
                          <a:ea typeface="Courier New"/>
                          <a:cs typeface="Courier New"/>
                          <a:sym typeface="Courier New"/>
                        </a:rPr>
                        <a:t>	</a:t>
                      </a:r>
                      <a:r>
                        <a:rPr b="1" lang="en" sz="1200">
                          <a:solidFill>
                            <a:srgbClr val="008800"/>
                          </a:solidFill>
                          <a:latin typeface="Courier New"/>
                          <a:ea typeface="Courier New"/>
                          <a:cs typeface="Courier New"/>
                          <a:sym typeface="Courier New"/>
                        </a:rPr>
                        <a:t>elif</a:t>
                      </a:r>
                      <a:r>
                        <a:rPr b="1" lang="en" sz="1200">
                          <a:solidFill>
                            <a:srgbClr val="333333"/>
                          </a:solidFill>
                          <a:latin typeface="Courier New"/>
                          <a:ea typeface="Courier New"/>
                          <a:cs typeface="Courier New"/>
                          <a:sym typeface="Courier New"/>
                        </a:rPr>
                        <a:t> opt </a:t>
                      </a:r>
                      <a:r>
                        <a:rPr b="1" lang="en" sz="1200">
                          <a:latin typeface="Courier New"/>
                          <a:ea typeface="Courier New"/>
                          <a:cs typeface="Courier New"/>
                          <a:sym typeface="Courier New"/>
                        </a:rPr>
                        <a:t>in</a:t>
                      </a:r>
                      <a:r>
                        <a:rPr b="1" lang="en" sz="1200">
                          <a:solidFill>
                            <a:srgbClr val="333333"/>
                          </a:solidFill>
                          <a:latin typeface="Courier New"/>
                          <a:ea typeface="Courier New"/>
                          <a:cs typeface="Courier New"/>
                          <a:sym typeface="Courier New"/>
                        </a:rPr>
                        <a:t> (</a:t>
                      </a:r>
                      <a:r>
                        <a:rPr b="1" lang="en" sz="1200">
                          <a:solidFill>
                            <a:srgbClr val="333333"/>
                          </a:solidFill>
                          <a:highlight>
                            <a:srgbClr val="FFF0F0"/>
                          </a:highlight>
                          <a:latin typeface="Courier New"/>
                          <a:ea typeface="Courier New"/>
                          <a:cs typeface="Courier New"/>
                          <a:sym typeface="Courier New"/>
                        </a:rPr>
                        <a:t>"-d"</a:t>
                      </a:r>
                      <a:r>
                        <a:rPr b="1" lang="en" sz="1200">
                          <a:solidFill>
                            <a:srgbClr val="333333"/>
                          </a:solidFill>
                          <a:latin typeface="Courier New"/>
                          <a:ea typeface="Courier New"/>
                          <a:cs typeface="Courier New"/>
                          <a:sym typeface="Courier New"/>
                        </a:rPr>
                        <a:t>, </a:t>
                      </a:r>
                      <a:r>
                        <a:rPr b="1" lang="en" sz="1200">
                          <a:solidFill>
                            <a:srgbClr val="333333"/>
                          </a:solidFill>
                          <a:highlight>
                            <a:srgbClr val="FFF0F0"/>
                          </a:highlight>
                          <a:latin typeface="Courier New"/>
                          <a:ea typeface="Courier New"/>
                          <a:cs typeface="Courier New"/>
                          <a:sym typeface="Courier New"/>
                        </a:rPr>
                        <a:t>"--data"</a:t>
                      </a:r>
                      <a:r>
                        <a:rPr b="1" lang="en" sz="1200">
                          <a:solidFill>
                            <a:srgbClr val="333333"/>
                          </a:solidFill>
                          <a:latin typeface="Courier New"/>
                          <a:ea typeface="Courier New"/>
                          <a:cs typeface="Courier New"/>
                          <a:sym typeface="Courier New"/>
                        </a:rPr>
                        <a:t>):</a:t>
                      </a:r>
                      <a:endParaRPr b="1" sz="1200">
                        <a:solidFill>
                          <a:srgbClr val="333333"/>
                        </a:solidFill>
                        <a:latin typeface="Courier New"/>
                        <a:ea typeface="Courier New"/>
                        <a:cs typeface="Courier New"/>
                        <a:sym typeface="Courier New"/>
                      </a:endParaRPr>
                    </a:p>
                    <a:p>
                      <a:pPr indent="0" lvl="0" marL="0" rtl="0" algn="l">
                        <a:lnSpc>
                          <a:spcPct val="95000"/>
                        </a:lnSpc>
                        <a:spcBef>
                          <a:spcPts val="0"/>
                        </a:spcBef>
                        <a:spcAft>
                          <a:spcPts val="0"/>
                        </a:spcAft>
                        <a:buNone/>
                      </a:pPr>
                      <a:r>
                        <a:rPr b="1" lang="en" sz="1200">
                          <a:solidFill>
                            <a:srgbClr val="333333"/>
                          </a:solidFill>
                          <a:latin typeface="Courier New"/>
                          <a:ea typeface="Courier New"/>
                          <a:cs typeface="Courier New"/>
                          <a:sym typeface="Courier New"/>
                        </a:rPr>
                        <a:t>    	     file_path = arg</a:t>
                      </a:r>
                      <a:endParaRPr b="1" sz="1200">
                        <a:solidFill>
                          <a:srgbClr val="333333"/>
                        </a:solidFill>
                        <a:latin typeface="Courier New"/>
                        <a:ea typeface="Courier New"/>
                        <a:cs typeface="Courier New"/>
                        <a:sym typeface="Courier New"/>
                      </a:endParaRPr>
                    </a:p>
                    <a:p>
                      <a:pPr indent="0" lvl="0" marL="0" rtl="0" algn="l">
                        <a:lnSpc>
                          <a:spcPct val="95000"/>
                        </a:lnSpc>
                        <a:spcBef>
                          <a:spcPts val="0"/>
                        </a:spcBef>
                        <a:spcAft>
                          <a:spcPts val="0"/>
                        </a:spcAft>
                        <a:buNone/>
                      </a:pPr>
                      <a:r>
                        <a:rPr b="1" lang="en" sz="1200">
                          <a:solidFill>
                            <a:srgbClr val="333333"/>
                          </a:solidFill>
                          <a:latin typeface="Courier New"/>
                          <a:ea typeface="Courier New"/>
                          <a:cs typeface="Courier New"/>
                          <a:sym typeface="Courier New"/>
                        </a:rPr>
                        <a:t>    	     bytes_to_recover = </a:t>
                      </a:r>
                      <a:r>
                        <a:rPr b="1" lang="en" sz="1200">
                          <a:solidFill>
                            <a:srgbClr val="007020"/>
                          </a:solidFill>
                          <a:latin typeface="Courier New"/>
                          <a:ea typeface="Courier New"/>
                          <a:cs typeface="Courier New"/>
                          <a:sym typeface="Courier New"/>
                        </a:rPr>
                        <a:t>int</a:t>
                      </a:r>
                      <a:r>
                        <a:rPr b="1" lang="en" sz="1200">
                          <a:solidFill>
                            <a:srgbClr val="333333"/>
                          </a:solidFill>
                          <a:latin typeface="Courier New"/>
                          <a:ea typeface="Courier New"/>
                          <a:cs typeface="Courier New"/>
                          <a:sym typeface="Courier New"/>
                        </a:rPr>
                        <a:t>(arg)</a:t>
                      </a:r>
                      <a:endParaRPr b="1" sz="1200">
                        <a:solidFill>
                          <a:srgbClr val="333333"/>
                        </a:solidFill>
                        <a:latin typeface="Courier New"/>
                        <a:ea typeface="Courier New"/>
                        <a:cs typeface="Courier New"/>
                        <a:sym typeface="Courier New"/>
                      </a:endParaRPr>
                    </a:p>
                    <a:p>
                      <a:pPr indent="0" lvl="0" marL="0" rtl="0" algn="l">
                        <a:lnSpc>
                          <a:spcPct val="95000"/>
                        </a:lnSpc>
                        <a:spcBef>
                          <a:spcPts val="0"/>
                        </a:spcBef>
                        <a:spcAft>
                          <a:spcPts val="0"/>
                        </a:spcAft>
                        <a:buNone/>
                      </a:pPr>
                      <a:r>
                        <a:rPr b="1" lang="en" sz="1200">
                          <a:solidFill>
                            <a:srgbClr val="333333"/>
                          </a:solidFill>
                          <a:latin typeface="Courier New"/>
                          <a:ea typeface="Courier New"/>
                          <a:cs typeface="Courier New"/>
                          <a:sym typeface="Courier New"/>
                        </a:rPr>
                        <a:t>	</a:t>
                      </a:r>
                      <a:r>
                        <a:rPr b="1" lang="en" sz="1200">
                          <a:solidFill>
                            <a:srgbClr val="008800"/>
                          </a:solidFill>
                          <a:latin typeface="Courier New"/>
                          <a:ea typeface="Courier New"/>
                          <a:cs typeface="Courier New"/>
                          <a:sym typeface="Courier New"/>
                        </a:rPr>
                        <a:t>elif</a:t>
                      </a:r>
                      <a:r>
                        <a:rPr b="1" lang="en" sz="1200">
                          <a:solidFill>
                            <a:srgbClr val="333333"/>
                          </a:solidFill>
                          <a:latin typeface="Courier New"/>
                          <a:ea typeface="Courier New"/>
                          <a:cs typeface="Courier New"/>
                          <a:sym typeface="Courier New"/>
                        </a:rPr>
                        <a:t> opt </a:t>
                      </a:r>
                      <a:r>
                        <a:rPr b="1" lang="en" sz="1200">
                          <a:latin typeface="Courier New"/>
                          <a:ea typeface="Courier New"/>
                          <a:cs typeface="Courier New"/>
                          <a:sym typeface="Courier New"/>
                        </a:rPr>
                        <a:t>in</a:t>
                      </a:r>
                      <a:r>
                        <a:rPr b="1" lang="en" sz="1200">
                          <a:solidFill>
                            <a:srgbClr val="333333"/>
                          </a:solidFill>
                          <a:latin typeface="Courier New"/>
                          <a:ea typeface="Courier New"/>
                          <a:cs typeface="Courier New"/>
                          <a:sym typeface="Courier New"/>
                        </a:rPr>
                        <a:t> (</a:t>
                      </a:r>
                      <a:r>
                        <a:rPr b="1" lang="en" sz="1200">
                          <a:solidFill>
                            <a:srgbClr val="333333"/>
                          </a:solidFill>
                          <a:highlight>
                            <a:srgbClr val="FFF0F0"/>
                          </a:highlight>
                          <a:latin typeface="Courier New"/>
                          <a:ea typeface="Courier New"/>
                          <a:cs typeface="Courier New"/>
                          <a:sym typeface="Courier New"/>
                        </a:rPr>
                        <a:t>"--help"</a:t>
                      </a:r>
                      <a:r>
                        <a:rPr b="1" lang="en" sz="1200">
                          <a:solidFill>
                            <a:srgbClr val="333333"/>
                          </a:solidFill>
                          <a:latin typeface="Courier New"/>
                          <a:ea typeface="Courier New"/>
                          <a:cs typeface="Courier New"/>
                          <a:sym typeface="Courier New"/>
                        </a:rPr>
                        <a:t>):</a:t>
                      </a:r>
                      <a:endParaRPr b="1" sz="1200">
                        <a:solidFill>
                          <a:srgbClr val="333333"/>
                        </a:solidFill>
                        <a:latin typeface="Courier New"/>
                        <a:ea typeface="Courier New"/>
                        <a:cs typeface="Courier New"/>
                        <a:sym typeface="Courier New"/>
                      </a:endParaRPr>
                    </a:p>
                    <a:p>
                      <a:pPr indent="0" lvl="0" marL="0" rtl="0" algn="l">
                        <a:lnSpc>
                          <a:spcPct val="95000"/>
                        </a:lnSpc>
                        <a:spcBef>
                          <a:spcPts val="0"/>
                        </a:spcBef>
                        <a:spcAft>
                          <a:spcPts val="0"/>
                        </a:spcAft>
                        <a:buNone/>
                      </a:pPr>
                      <a:r>
                        <a:rPr b="1" lang="en" sz="1200">
                          <a:solidFill>
                            <a:srgbClr val="333333"/>
                          </a:solidFill>
                          <a:latin typeface="Courier New"/>
                          <a:ea typeface="Courier New"/>
                          <a:cs typeface="Courier New"/>
                          <a:sym typeface="Courier New"/>
                        </a:rPr>
                        <a:t>    	     print_usage()</a:t>
                      </a:r>
                      <a:endParaRPr b="1" sz="1200">
                        <a:solidFill>
                          <a:srgbClr val="333333"/>
                        </a:solidFill>
                        <a:latin typeface="Courier New"/>
                        <a:ea typeface="Courier New"/>
                        <a:cs typeface="Courier New"/>
                        <a:sym typeface="Courier New"/>
                      </a:endParaRPr>
                    </a:p>
                    <a:p>
                      <a:pPr indent="0" lvl="0" marL="0" rtl="0" algn="l">
                        <a:lnSpc>
                          <a:spcPct val="95000"/>
                        </a:lnSpc>
                        <a:spcBef>
                          <a:spcPts val="0"/>
                        </a:spcBef>
                        <a:spcAft>
                          <a:spcPts val="0"/>
                        </a:spcAft>
                        <a:buNone/>
                      </a:pPr>
                      <a:r>
                        <a:rPr b="1" lang="en" sz="1200">
                          <a:solidFill>
                            <a:srgbClr val="333333"/>
                          </a:solidFill>
                          <a:latin typeface="Courier New"/>
                          <a:ea typeface="Courier New"/>
                          <a:cs typeface="Courier New"/>
                          <a:sym typeface="Courier New"/>
                        </a:rPr>
                        <a:t>    	     sys.exit(</a:t>
                      </a:r>
                      <a:r>
                        <a:rPr b="1" lang="en" sz="1200">
                          <a:solidFill>
                            <a:srgbClr val="0000DD"/>
                          </a:solidFill>
                          <a:latin typeface="Courier New"/>
                          <a:ea typeface="Courier New"/>
                          <a:cs typeface="Courier New"/>
                          <a:sym typeface="Courier New"/>
                        </a:rPr>
                        <a:t>1</a:t>
                      </a:r>
                      <a:r>
                        <a:rPr b="1" lang="en" sz="1200">
                          <a:solidFill>
                            <a:srgbClr val="333333"/>
                          </a:solidFill>
                          <a:latin typeface="Courier New"/>
                          <a:ea typeface="Courier New"/>
                          <a:cs typeface="Courier New"/>
                          <a:sym typeface="Courier New"/>
                        </a:rPr>
                        <a:t>)</a:t>
                      </a:r>
                      <a:endParaRPr b="1" sz="1200">
                        <a:solidFill>
                          <a:srgbClr val="333333"/>
                        </a:solidFill>
                        <a:latin typeface="Courier New"/>
                        <a:ea typeface="Courier New"/>
                        <a:cs typeface="Courier New"/>
                        <a:sym typeface="Courier New"/>
                      </a:endParaRPr>
                    </a:p>
                    <a:p>
                      <a:pPr indent="0" lvl="0" marL="0" rtl="0" algn="l">
                        <a:lnSpc>
                          <a:spcPct val="95000"/>
                        </a:lnSpc>
                        <a:spcBef>
                          <a:spcPts val="0"/>
                        </a:spcBef>
                        <a:spcAft>
                          <a:spcPts val="0"/>
                        </a:spcAft>
                        <a:buNone/>
                      </a:pPr>
                      <a:r>
                        <a:rPr b="1" lang="en" sz="1200">
                          <a:solidFill>
                            <a:srgbClr val="008800"/>
                          </a:solidFill>
                          <a:latin typeface="Courier New"/>
                          <a:ea typeface="Courier New"/>
                          <a:cs typeface="Courier New"/>
                          <a:sym typeface="Courier New"/>
                        </a:rPr>
                        <a:t>     elif</a:t>
                      </a:r>
                      <a:r>
                        <a:rPr b="1" lang="en" sz="1200">
                          <a:solidFill>
                            <a:srgbClr val="333333"/>
                          </a:solidFill>
                          <a:latin typeface="Courier New"/>
                          <a:ea typeface="Courier New"/>
                          <a:cs typeface="Courier New"/>
                          <a:sym typeface="Courier New"/>
                        </a:rPr>
                        <a:t> opt </a:t>
                      </a:r>
                      <a:r>
                        <a:rPr b="1" lang="en" sz="1200">
                          <a:latin typeface="Courier New"/>
                          <a:ea typeface="Courier New"/>
                          <a:cs typeface="Courier New"/>
                          <a:sym typeface="Courier New"/>
                        </a:rPr>
                        <a:t>in</a:t>
                      </a:r>
                      <a:r>
                        <a:rPr b="1" lang="en" sz="1200">
                          <a:solidFill>
                            <a:srgbClr val="333333"/>
                          </a:solidFill>
                          <a:latin typeface="Courier New"/>
                          <a:ea typeface="Courier New"/>
                          <a:cs typeface="Courier New"/>
                          <a:sym typeface="Courier New"/>
                        </a:rPr>
                        <a:t> (</a:t>
                      </a:r>
                      <a:r>
                        <a:rPr b="1" lang="en" sz="1200">
                          <a:solidFill>
                            <a:srgbClr val="333333"/>
                          </a:solidFill>
                          <a:highlight>
                            <a:srgbClr val="FFF0F0"/>
                          </a:highlight>
                          <a:latin typeface="Courier New"/>
                          <a:ea typeface="Courier New"/>
                          <a:cs typeface="Courier New"/>
                          <a:sym typeface="Courier New"/>
                        </a:rPr>
                        <a:t>"-d"</a:t>
                      </a:r>
                      <a:r>
                        <a:rPr b="1" lang="en" sz="1200">
                          <a:solidFill>
                            <a:srgbClr val="333333"/>
                          </a:solidFill>
                          <a:latin typeface="Courier New"/>
                          <a:ea typeface="Courier New"/>
                          <a:cs typeface="Courier New"/>
                          <a:sym typeface="Courier New"/>
                        </a:rPr>
                        <a:t>, </a:t>
                      </a:r>
                      <a:r>
                        <a:rPr b="1" lang="en" sz="1200">
                          <a:solidFill>
                            <a:srgbClr val="333333"/>
                          </a:solidFill>
                          <a:highlight>
                            <a:srgbClr val="FFF0F0"/>
                          </a:highlight>
                          <a:latin typeface="Courier New"/>
                          <a:ea typeface="Courier New"/>
                          <a:cs typeface="Courier New"/>
                          <a:sym typeface="Courier New"/>
                        </a:rPr>
                        <a:t>"--data"</a:t>
                      </a:r>
                      <a:r>
                        <a:rPr b="1" lang="en" sz="1200">
                          <a:solidFill>
                            <a:srgbClr val="333333"/>
                          </a:solidFill>
                          <a:latin typeface="Courier New"/>
                          <a:ea typeface="Courier New"/>
                          <a:cs typeface="Courier New"/>
                          <a:sym typeface="Courier New"/>
                        </a:rPr>
                        <a:t>):</a:t>
                      </a:r>
                      <a:endParaRPr b="1" sz="1200">
                        <a:solidFill>
                          <a:srgbClr val="333333"/>
                        </a:solidFill>
                        <a:latin typeface="Courier New"/>
                        <a:ea typeface="Courier New"/>
                        <a:cs typeface="Courier New"/>
                        <a:sym typeface="Courier New"/>
                      </a:endParaRPr>
                    </a:p>
                    <a:p>
                      <a:pPr indent="0" lvl="0" marL="0" rtl="0" algn="l">
                        <a:lnSpc>
                          <a:spcPct val="95000"/>
                        </a:lnSpc>
                        <a:spcBef>
                          <a:spcPts val="0"/>
                        </a:spcBef>
                        <a:spcAft>
                          <a:spcPts val="0"/>
                        </a:spcAft>
                        <a:buNone/>
                      </a:pPr>
                      <a:r>
                        <a:rPr b="1" lang="en" sz="1200">
                          <a:solidFill>
                            <a:srgbClr val="333333"/>
                          </a:solidFill>
                          <a:latin typeface="Courier New"/>
                          <a:ea typeface="Courier New"/>
                          <a:cs typeface="Courier New"/>
                          <a:sym typeface="Courier New"/>
                        </a:rPr>
                        <a:t>    	     file_path = arg</a:t>
                      </a:r>
                      <a:endParaRPr b="1" sz="1200">
                        <a:solidFill>
                          <a:srgbClr val="333333"/>
                        </a:solidFill>
                        <a:latin typeface="Courier New"/>
                        <a:ea typeface="Courier New"/>
                        <a:cs typeface="Courier New"/>
                        <a:sym typeface="Courier New"/>
                      </a:endParaRPr>
                    </a:p>
                    <a:p>
                      <a:pPr indent="0" lvl="0" marL="0" rtl="0" algn="l">
                        <a:lnSpc>
                          <a:spcPct val="95000"/>
                        </a:lnSpc>
                        <a:spcBef>
                          <a:spcPts val="0"/>
                        </a:spcBef>
                        <a:spcAft>
                          <a:spcPts val="0"/>
                        </a:spcAft>
                        <a:buNone/>
                      </a:pPr>
                      <a:r>
                        <a:rPr b="1" lang="en" sz="1200">
                          <a:solidFill>
                            <a:srgbClr val="333333"/>
                          </a:solidFill>
                          <a:latin typeface="Courier New"/>
                          <a:ea typeface="Courier New"/>
                          <a:cs typeface="Courier New"/>
                          <a:sym typeface="Courier New"/>
                        </a:rPr>
                        <a:t>	</a:t>
                      </a:r>
                      <a:r>
                        <a:rPr b="1" lang="en" sz="1200">
                          <a:solidFill>
                            <a:srgbClr val="008800"/>
                          </a:solidFill>
                          <a:latin typeface="Courier New"/>
                          <a:ea typeface="Courier New"/>
                          <a:cs typeface="Courier New"/>
                          <a:sym typeface="Courier New"/>
                        </a:rPr>
                        <a:t>else</a:t>
                      </a:r>
                      <a:r>
                        <a:rPr b="1" lang="en" sz="1200">
                          <a:solidFill>
                            <a:srgbClr val="333333"/>
                          </a:solidFill>
                          <a:latin typeface="Courier New"/>
                          <a:ea typeface="Courier New"/>
                          <a:cs typeface="Courier New"/>
                          <a:sym typeface="Courier New"/>
                        </a:rPr>
                        <a:t>:</a:t>
                      </a:r>
                      <a:endParaRPr b="1" sz="1200">
                        <a:solidFill>
                          <a:srgbClr val="333333"/>
                        </a:solidFill>
                        <a:latin typeface="Courier New"/>
                        <a:ea typeface="Courier New"/>
                        <a:cs typeface="Courier New"/>
                        <a:sym typeface="Courier New"/>
                      </a:endParaRPr>
                    </a:p>
                    <a:p>
                      <a:pPr indent="0" lvl="0" marL="0" rtl="0" algn="l">
                        <a:lnSpc>
                          <a:spcPct val="95000"/>
                        </a:lnSpc>
                        <a:spcBef>
                          <a:spcPts val="0"/>
                        </a:spcBef>
                        <a:spcAft>
                          <a:spcPts val="0"/>
                        </a:spcAft>
                        <a:buNone/>
                      </a:pPr>
                      <a:r>
                        <a:rPr b="1" lang="en" sz="1200">
                          <a:solidFill>
                            <a:srgbClr val="333333"/>
                          </a:solidFill>
                          <a:latin typeface="Courier New"/>
                          <a:ea typeface="Courier New"/>
                          <a:cs typeface="Courier New"/>
                          <a:sym typeface="Courier New"/>
                        </a:rPr>
                        <a:t>    	</a:t>
                      </a:r>
                      <a:r>
                        <a:rPr b="1" lang="en" sz="1200">
                          <a:solidFill>
                            <a:srgbClr val="008800"/>
                          </a:solidFill>
                          <a:latin typeface="Courier New"/>
                          <a:ea typeface="Courier New"/>
                          <a:cs typeface="Courier New"/>
                          <a:sym typeface="Courier New"/>
                        </a:rPr>
                        <a:t>print</a:t>
                      </a:r>
                      <a:r>
                        <a:rPr b="1" lang="en" sz="1200">
                          <a:solidFill>
                            <a:srgbClr val="333333"/>
                          </a:solidFill>
                          <a:latin typeface="Courier New"/>
                          <a:ea typeface="Courier New"/>
                          <a:cs typeface="Courier New"/>
                          <a:sym typeface="Courier New"/>
                        </a:rPr>
                        <a:t>(</a:t>
                      </a:r>
                      <a:r>
                        <a:rPr b="1" lang="en" sz="1200">
                          <a:solidFill>
                            <a:srgbClr val="333333"/>
                          </a:solidFill>
                          <a:highlight>
                            <a:srgbClr val="FFF0F0"/>
                          </a:highlight>
                          <a:latin typeface="Courier New"/>
                          <a:ea typeface="Courier New"/>
                          <a:cs typeface="Courier New"/>
                          <a:sym typeface="Courier New"/>
                        </a:rPr>
                        <a:t>"Invalid argument {}"</a:t>
                      </a:r>
                      <a:r>
                        <a:rPr b="1" lang="en" sz="1200">
                          <a:solidFill>
                            <a:srgbClr val="333333"/>
                          </a:solidFill>
                          <a:latin typeface="Courier New"/>
                          <a:ea typeface="Courier New"/>
                          <a:cs typeface="Courier New"/>
                          <a:sym typeface="Courier New"/>
                        </a:rPr>
                        <a:t>.format(opt))</a:t>
                      </a:r>
                      <a:endParaRPr b="1" sz="1200">
                        <a:solidFill>
                          <a:srgbClr val="333333"/>
                        </a:solidFill>
                        <a:latin typeface="Courier New"/>
                        <a:ea typeface="Courier New"/>
                        <a:cs typeface="Courier New"/>
                        <a:sym typeface="Courier New"/>
                      </a:endParaRPr>
                    </a:p>
                    <a:p>
                      <a:pPr indent="0" lvl="0" marL="0" rtl="0" algn="l">
                        <a:lnSpc>
                          <a:spcPct val="95000"/>
                        </a:lnSpc>
                        <a:spcBef>
                          <a:spcPts val="0"/>
                        </a:spcBef>
                        <a:spcAft>
                          <a:spcPts val="0"/>
                        </a:spcAft>
                        <a:buNone/>
                      </a:pPr>
                      <a:r>
                        <a:rPr b="1" lang="en" sz="1200">
                          <a:solidFill>
                            <a:srgbClr val="333333"/>
                          </a:solidFill>
                          <a:latin typeface="Courier New"/>
                          <a:ea typeface="Courier New"/>
                          <a:cs typeface="Courier New"/>
                          <a:sym typeface="Courier New"/>
                        </a:rPr>
                        <a:t> </a:t>
                      </a:r>
                      <a:r>
                        <a:rPr b="1" lang="en" sz="1200">
                          <a:solidFill>
                            <a:srgbClr val="008800"/>
                          </a:solidFill>
                          <a:latin typeface="Courier New"/>
                          <a:ea typeface="Courier New"/>
                          <a:cs typeface="Courier New"/>
                          <a:sym typeface="Courier New"/>
                        </a:rPr>
                        <a:t>try</a:t>
                      </a:r>
                      <a:r>
                        <a:rPr b="1" lang="en" sz="1200">
                          <a:solidFill>
                            <a:srgbClr val="333333"/>
                          </a:solidFill>
                          <a:latin typeface="Courier New"/>
                          <a:ea typeface="Courier New"/>
                          <a:cs typeface="Courier New"/>
                          <a:sym typeface="Courier New"/>
                        </a:rPr>
                        <a:t>:</a:t>
                      </a:r>
                      <a:endParaRPr b="1" sz="1200">
                        <a:solidFill>
                          <a:srgbClr val="333333"/>
                        </a:solidFill>
                        <a:latin typeface="Courier New"/>
                        <a:ea typeface="Courier New"/>
                        <a:cs typeface="Courier New"/>
                        <a:sym typeface="Courier New"/>
                      </a:endParaRPr>
                    </a:p>
                    <a:p>
                      <a:pPr indent="0" lvl="0" marL="0" rtl="0" algn="l">
                        <a:lnSpc>
                          <a:spcPct val="95000"/>
                        </a:lnSpc>
                        <a:spcBef>
                          <a:spcPts val="0"/>
                        </a:spcBef>
                        <a:spcAft>
                          <a:spcPts val="0"/>
                        </a:spcAft>
                        <a:buNone/>
                      </a:pPr>
                      <a:r>
                        <a:rPr b="1" lang="en" sz="1200">
                          <a:solidFill>
                            <a:srgbClr val="333333"/>
                          </a:solidFill>
                          <a:latin typeface="Courier New"/>
                          <a:ea typeface="Courier New"/>
                          <a:cs typeface="Courier New"/>
                          <a:sym typeface="Courier New"/>
                        </a:rPr>
                        <a:t>	</a:t>
                      </a:r>
                      <a:r>
                        <a:rPr b="1" lang="en" sz="1200">
                          <a:solidFill>
                            <a:srgbClr val="008800"/>
                          </a:solidFill>
                          <a:latin typeface="Courier New"/>
                          <a:ea typeface="Courier New"/>
                          <a:cs typeface="Courier New"/>
                          <a:sym typeface="Courier New"/>
                        </a:rPr>
                        <a:t>if</a:t>
                      </a:r>
                      <a:r>
                        <a:rPr b="1" lang="en" sz="1200">
                          <a:solidFill>
                            <a:srgbClr val="333333"/>
                          </a:solidFill>
                          <a:latin typeface="Courier New"/>
                          <a:ea typeface="Courier New"/>
                          <a:cs typeface="Courier New"/>
                          <a:sym typeface="Courier New"/>
                        </a:rPr>
                        <a:t> (hiding_data):</a:t>
                      </a:r>
                      <a:endParaRPr b="1" sz="1200">
                        <a:solidFill>
                          <a:srgbClr val="333333"/>
                        </a:solidFill>
                        <a:latin typeface="Courier New"/>
                        <a:ea typeface="Courier New"/>
                        <a:cs typeface="Courier New"/>
                        <a:sym typeface="Courier New"/>
                      </a:endParaRPr>
                    </a:p>
                    <a:p>
                      <a:pPr indent="0" lvl="0" marL="0" rtl="0" algn="l">
                        <a:lnSpc>
                          <a:spcPct val="95000"/>
                        </a:lnSpc>
                        <a:spcBef>
                          <a:spcPts val="0"/>
                        </a:spcBef>
                        <a:spcAft>
                          <a:spcPts val="0"/>
                        </a:spcAft>
                        <a:buNone/>
                      </a:pPr>
                      <a:r>
                        <a:rPr b="1" lang="en" sz="1200">
                          <a:solidFill>
                            <a:srgbClr val="333333"/>
                          </a:solidFill>
                          <a:latin typeface="Courier New"/>
                          <a:ea typeface="Courier New"/>
                          <a:cs typeface="Courier New"/>
                          <a:sym typeface="Courier New"/>
                        </a:rPr>
                        <a:t>    	hide_data(sound_path, file_path, output_path, num_lsb)</a:t>
                      </a:r>
                      <a:endParaRPr b="1" sz="1200">
                        <a:solidFill>
                          <a:srgbClr val="333333"/>
                        </a:solidFill>
                        <a:latin typeface="Courier New"/>
                        <a:ea typeface="Courier New"/>
                        <a:cs typeface="Courier New"/>
                        <a:sym typeface="Courier New"/>
                      </a:endParaRPr>
                    </a:p>
                    <a:p>
                      <a:pPr indent="0" lvl="0" marL="0" rtl="0" algn="l">
                        <a:lnSpc>
                          <a:spcPct val="95000"/>
                        </a:lnSpc>
                        <a:spcBef>
                          <a:spcPts val="0"/>
                        </a:spcBef>
                        <a:spcAft>
                          <a:spcPts val="0"/>
                        </a:spcAft>
                        <a:buNone/>
                      </a:pPr>
                      <a:r>
                        <a:rPr b="1" lang="en" sz="1200">
                          <a:solidFill>
                            <a:srgbClr val="333333"/>
                          </a:solidFill>
                          <a:latin typeface="Courier New"/>
                          <a:ea typeface="Courier New"/>
                          <a:cs typeface="Courier New"/>
                          <a:sym typeface="Courier New"/>
                        </a:rPr>
                        <a:t>	</a:t>
                      </a:r>
                      <a:r>
                        <a:rPr b="1" lang="en" sz="1200">
                          <a:solidFill>
                            <a:srgbClr val="008800"/>
                          </a:solidFill>
                          <a:latin typeface="Courier New"/>
                          <a:ea typeface="Courier New"/>
                          <a:cs typeface="Courier New"/>
                          <a:sym typeface="Courier New"/>
                        </a:rPr>
                        <a:t>if</a:t>
                      </a:r>
                      <a:r>
                        <a:rPr b="1" lang="en" sz="1200">
                          <a:solidFill>
                            <a:srgbClr val="333333"/>
                          </a:solidFill>
                          <a:latin typeface="Courier New"/>
                          <a:ea typeface="Courier New"/>
                          <a:cs typeface="Courier New"/>
                          <a:sym typeface="Courier New"/>
                        </a:rPr>
                        <a:t> (recovering_data):</a:t>
                      </a:r>
                      <a:endParaRPr b="1" sz="1200">
                        <a:solidFill>
                          <a:srgbClr val="333333"/>
                        </a:solidFill>
                        <a:latin typeface="Courier New"/>
                        <a:ea typeface="Courier New"/>
                        <a:cs typeface="Courier New"/>
                        <a:sym typeface="Courier New"/>
                      </a:endParaRPr>
                    </a:p>
                    <a:p>
                      <a:pPr indent="0" lvl="0" marL="0" rtl="0" algn="l">
                        <a:lnSpc>
                          <a:spcPct val="95000"/>
                        </a:lnSpc>
                        <a:spcBef>
                          <a:spcPts val="0"/>
                        </a:spcBef>
                        <a:spcAft>
                          <a:spcPts val="0"/>
                        </a:spcAft>
                        <a:buNone/>
                      </a:pPr>
                      <a:r>
                        <a:rPr b="1" lang="en" sz="1200">
                          <a:solidFill>
                            <a:srgbClr val="333333"/>
                          </a:solidFill>
                          <a:latin typeface="Courier New"/>
                          <a:ea typeface="Courier New"/>
                          <a:cs typeface="Courier New"/>
                          <a:sym typeface="Courier New"/>
                        </a:rPr>
                        <a:t>    	recover_data(sound_path, output_path, num_lsb, bytes_to_recover)</a:t>
                      </a:r>
                      <a:endParaRPr b="1" sz="1200">
                        <a:solidFill>
                          <a:srgbClr val="333333"/>
                        </a:solidFill>
                        <a:latin typeface="Courier New"/>
                        <a:ea typeface="Courier New"/>
                        <a:cs typeface="Courier New"/>
                        <a:sym typeface="Courier New"/>
                      </a:endParaRPr>
                    </a:p>
                    <a:p>
                      <a:pPr indent="0" lvl="0" marL="0" rtl="0" algn="l">
                        <a:lnSpc>
                          <a:spcPct val="95000"/>
                        </a:lnSpc>
                        <a:spcBef>
                          <a:spcPts val="0"/>
                        </a:spcBef>
                        <a:spcAft>
                          <a:spcPts val="0"/>
                        </a:spcAft>
                        <a:buNone/>
                      </a:pPr>
                      <a:r>
                        <a:rPr b="1" lang="en" sz="1200">
                          <a:solidFill>
                            <a:srgbClr val="008800"/>
                          </a:solidFill>
                          <a:latin typeface="Courier New"/>
                          <a:ea typeface="Courier New"/>
                          <a:cs typeface="Courier New"/>
                          <a:sym typeface="Courier New"/>
                        </a:rPr>
                        <a:t>except</a:t>
                      </a:r>
                      <a:r>
                        <a:rPr b="1" lang="en" sz="1200">
                          <a:solidFill>
                            <a:srgbClr val="333333"/>
                          </a:solidFill>
                          <a:latin typeface="Courier New"/>
                          <a:ea typeface="Courier New"/>
                          <a:cs typeface="Courier New"/>
                          <a:sym typeface="Courier New"/>
                        </a:rPr>
                        <a:t> </a:t>
                      </a:r>
                      <a:r>
                        <a:rPr b="1" lang="en" sz="1200">
                          <a:solidFill>
                            <a:srgbClr val="FF0000"/>
                          </a:solidFill>
                          <a:latin typeface="Courier New"/>
                          <a:ea typeface="Courier New"/>
                          <a:cs typeface="Courier New"/>
                          <a:sym typeface="Courier New"/>
                        </a:rPr>
                        <a:t>Exception</a:t>
                      </a:r>
                      <a:r>
                        <a:rPr b="1" lang="en" sz="1200">
                          <a:solidFill>
                            <a:srgbClr val="333333"/>
                          </a:solidFill>
                          <a:latin typeface="Courier New"/>
                          <a:ea typeface="Courier New"/>
                          <a:cs typeface="Courier New"/>
                          <a:sym typeface="Courier New"/>
                        </a:rPr>
                        <a:t> </a:t>
                      </a:r>
                      <a:r>
                        <a:rPr b="1" lang="en" sz="1200">
                          <a:solidFill>
                            <a:srgbClr val="008800"/>
                          </a:solidFill>
                          <a:latin typeface="Courier New"/>
                          <a:ea typeface="Courier New"/>
                          <a:cs typeface="Courier New"/>
                          <a:sym typeface="Courier New"/>
                        </a:rPr>
                        <a:t>as</a:t>
                      </a:r>
                      <a:r>
                        <a:rPr b="1" lang="en" sz="1200">
                          <a:solidFill>
                            <a:srgbClr val="333333"/>
                          </a:solidFill>
                          <a:latin typeface="Courier New"/>
                          <a:ea typeface="Courier New"/>
                          <a:cs typeface="Courier New"/>
                          <a:sym typeface="Courier New"/>
                        </a:rPr>
                        <a:t> e:</a:t>
                      </a:r>
                      <a:endParaRPr b="1" sz="1200">
                        <a:solidFill>
                          <a:srgbClr val="333333"/>
                        </a:solidFill>
                        <a:latin typeface="Courier New"/>
                        <a:ea typeface="Courier New"/>
                        <a:cs typeface="Courier New"/>
                        <a:sym typeface="Courier New"/>
                      </a:endParaRPr>
                    </a:p>
                    <a:p>
                      <a:pPr indent="0" lvl="0" marL="0" rtl="0" algn="l">
                        <a:lnSpc>
                          <a:spcPct val="95000"/>
                        </a:lnSpc>
                        <a:spcBef>
                          <a:spcPts val="0"/>
                        </a:spcBef>
                        <a:spcAft>
                          <a:spcPts val="0"/>
                        </a:spcAft>
                        <a:buNone/>
                      </a:pPr>
                      <a:r>
                        <a:rPr b="1" lang="en" sz="1200">
                          <a:solidFill>
                            <a:srgbClr val="333333"/>
                          </a:solidFill>
                          <a:latin typeface="Courier New"/>
                          <a:ea typeface="Courier New"/>
                          <a:cs typeface="Courier New"/>
                          <a:sym typeface="Courier New"/>
                        </a:rPr>
                        <a:t>	</a:t>
                      </a:r>
                      <a:r>
                        <a:rPr b="1" lang="en" sz="1200">
                          <a:solidFill>
                            <a:srgbClr val="008800"/>
                          </a:solidFill>
                          <a:latin typeface="Courier New"/>
                          <a:ea typeface="Courier New"/>
                          <a:cs typeface="Courier New"/>
                          <a:sym typeface="Courier New"/>
                        </a:rPr>
                        <a:t>print</a:t>
                      </a:r>
                      <a:r>
                        <a:rPr b="1" lang="en" sz="1200">
                          <a:solidFill>
                            <a:srgbClr val="333333"/>
                          </a:solidFill>
                          <a:latin typeface="Courier New"/>
                          <a:ea typeface="Courier New"/>
                          <a:cs typeface="Courier New"/>
                          <a:sym typeface="Courier New"/>
                        </a:rPr>
                        <a:t>(</a:t>
                      </a:r>
                      <a:r>
                        <a:rPr b="1" lang="en" sz="1200">
                          <a:solidFill>
                            <a:srgbClr val="333333"/>
                          </a:solidFill>
                          <a:highlight>
                            <a:srgbClr val="FFF0F0"/>
                          </a:highlight>
                          <a:latin typeface="Courier New"/>
                          <a:ea typeface="Courier New"/>
                          <a:cs typeface="Courier New"/>
                          <a:sym typeface="Courier New"/>
                        </a:rPr>
                        <a:t>"Ran into an error during execution. Check input and try again.</a:t>
                      </a:r>
                      <a:r>
                        <a:rPr b="1" lang="en" sz="1200">
                          <a:solidFill>
                            <a:srgbClr val="666666"/>
                          </a:solidFill>
                          <a:highlight>
                            <a:srgbClr val="FFF0F0"/>
                          </a:highlight>
                          <a:latin typeface="Courier New"/>
                          <a:ea typeface="Courier New"/>
                          <a:cs typeface="Courier New"/>
                          <a:sym typeface="Courier New"/>
                        </a:rPr>
                        <a:t>\n</a:t>
                      </a:r>
                      <a:r>
                        <a:rPr b="1" lang="en" sz="1200">
                          <a:solidFill>
                            <a:srgbClr val="333333"/>
                          </a:solidFill>
                          <a:highlight>
                            <a:srgbClr val="FFF0F0"/>
                          </a:highlight>
                          <a:latin typeface="Courier New"/>
                          <a:ea typeface="Courier New"/>
                          <a:cs typeface="Courier New"/>
                          <a:sym typeface="Courier New"/>
                        </a:rPr>
                        <a:t>"</a:t>
                      </a:r>
                      <a:r>
                        <a:rPr b="1" lang="en" sz="1200">
                          <a:solidFill>
                            <a:srgbClr val="333333"/>
                          </a:solidFill>
                          <a:latin typeface="Courier New"/>
                          <a:ea typeface="Courier New"/>
                          <a:cs typeface="Courier New"/>
                          <a:sym typeface="Courier New"/>
                        </a:rPr>
                        <a:t>)</a:t>
                      </a:r>
                      <a:endParaRPr b="1" sz="1200">
                        <a:solidFill>
                          <a:srgbClr val="333333"/>
                        </a:solidFill>
                        <a:latin typeface="Courier New"/>
                        <a:ea typeface="Courier New"/>
                        <a:cs typeface="Courier New"/>
                        <a:sym typeface="Courier New"/>
                      </a:endParaRPr>
                    </a:p>
                    <a:p>
                      <a:pPr indent="0" lvl="0" marL="0" rtl="0" algn="l">
                        <a:lnSpc>
                          <a:spcPct val="95000"/>
                        </a:lnSpc>
                        <a:spcBef>
                          <a:spcPts val="0"/>
                        </a:spcBef>
                        <a:spcAft>
                          <a:spcPts val="0"/>
                        </a:spcAft>
                        <a:buNone/>
                      </a:pPr>
                      <a:r>
                        <a:rPr b="1" lang="en" sz="1200">
                          <a:solidFill>
                            <a:srgbClr val="333333"/>
                          </a:solidFill>
                          <a:latin typeface="Courier New"/>
                          <a:ea typeface="Courier New"/>
                          <a:cs typeface="Courier New"/>
                          <a:sym typeface="Courier New"/>
                        </a:rPr>
                        <a:t>	</a:t>
                      </a:r>
                      <a:r>
                        <a:rPr b="1" lang="en" sz="1200">
                          <a:solidFill>
                            <a:srgbClr val="008800"/>
                          </a:solidFill>
                          <a:latin typeface="Courier New"/>
                          <a:ea typeface="Courier New"/>
                          <a:cs typeface="Courier New"/>
                          <a:sym typeface="Courier New"/>
                        </a:rPr>
                        <a:t>print</a:t>
                      </a:r>
                      <a:r>
                        <a:rPr b="1" lang="en" sz="1200">
                          <a:solidFill>
                            <a:srgbClr val="333333"/>
                          </a:solidFill>
                          <a:latin typeface="Courier New"/>
                          <a:ea typeface="Courier New"/>
                          <a:cs typeface="Courier New"/>
                          <a:sym typeface="Courier New"/>
                        </a:rPr>
                        <a:t>(e)</a:t>
                      </a:r>
                      <a:endParaRPr b="1" sz="1200">
                        <a:solidFill>
                          <a:srgbClr val="333333"/>
                        </a:solidFill>
                        <a:latin typeface="Courier New"/>
                        <a:ea typeface="Courier New"/>
                        <a:cs typeface="Courier New"/>
                        <a:sym typeface="Courier New"/>
                      </a:endParaRPr>
                    </a:p>
                    <a:p>
                      <a:pPr indent="0" lvl="0" marL="0" rtl="0" algn="l">
                        <a:lnSpc>
                          <a:spcPct val="95000"/>
                        </a:lnSpc>
                        <a:spcBef>
                          <a:spcPts val="0"/>
                        </a:spcBef>
                        <a:spcAft>
                          <a:spcPts val="0"/>
                        </a:spcAft>
                        <a:buNone/>
                      </a:pPr>
                      <a:r>
                        <a:rPr b="1" lang="en" sz="1200">
                          <a:solidFill>
                            <a:srgbClr val="333333"/>
                          </a:solidFill>
                          <a:latin typeface="Courier New"/>
                          <a:ea typeface="Courier New"/>
                          <a:cs typeface="Courier New"/>
                          <a:sym typeface="Courier New"/>
                        </a:rPr>
                        <a:t>	print_usage()</a:t>
                      </a:r>
                      <a:endParaRPr b="1" sz="1200">
                        <a:solidFill>
                          <a:srgbClr val="333333"/>
                        </a:solidFill>
                        <a:latin typeface="Courier New"/>
                        <a:ea typeface="Courier New"/>
                        <a:cs typeface="Courier New"/>
                        <a:sym typeface="Courier New"/>
                      </a:endParaRPr>
                    </a:p>
                    <a:p>
                      <a:pPr indent="0" lvl="0" marL="0" rtl="0" algn="l">
                        <a:lnSpc>
                          <a:spcPct val="95000"/>
                        </a:lnSpc>
                        <a:spcBef>
                          <a:spcPts val="0"/>
                        </a:spcBef>
                        <a:spcAft>
                          <a:spcPts val="0"/>
                        </a:spcAft>
                        <a:buNone/>
                      </a:pPr>
                      <a:r>
                        <a:rPr b="1" lang="en" sz="1200">
                          <a:solidFill>
                            <a:srgbClr val="333333"/>
                          </a:solidFill>
                          <a:latin typeface="Courier New"/>
                          <a:ea typeface="Courier New"/>
                          <a:cs typeface="Courier New"/>
                          <a:sym typeface="Courier New"/>
                        </a:rPr>
                        <a:t>	sys.exit(</a:t>
                      </a:r>
                      <a:r>
                        <a:rPr b="1" lang="en" sz="1200">
                          <a:solidFill>
                            <a:srgbClr val="0000DD"/>
                          </a:solidFill>
                          <a:latin typeface="Courier New"/>
                          <a:ea typeface="Courier New"/>
                          <a:cs typeface="Courier New"/>
                          <a:sym typeface="Courier New"/>
                        </a:rPr>
                        <a:t>1</a:t>
                      </a:r>
                      <a:r>
                        <a:rPr b="1" lang="en" sz="1200">
                          <a:solidFill>
                            <a:srgbClr val="333333"/>
                          </a:solidFill>
                          <a:latin typeface="Courier New"/>
                          <a:ea typeface="Courier New"/>
                          <a:cs typeface="Courier New"/>
                          <a:sym typeface="Courier New"/>
                        </a:rPr>
                        <a:t>)</a:t>
                      </a:r>
                      <a:endParaRPr b="1" sz="1200">
                        <a:solidFill>
                          <a:srgbClr val="333333"/>
                        </a:solidFill>
                        <a:latin typeface="Courier New"/>
                        <a:ea typeface="Courier New"/>
                        <a:cs typeface="Courier New"/>
                        <a:sym typeface="Courier New"/>
                      </a:endParaRPr>
                    </a:p>
                    <a:p>
                      <a:pPr indent="0" lvl="0" marL="0" rtl="0" algn="l">
                        <a:lnSpc>
                          <a:spcPct val="100000"/>
                        </a:lnSpc>
                        <a:spcBef>
                          <a:spcPts val="500"/>
                        </a:spcBef>
                        <a:spcAft>
                          <a:spcPts val="0"/>
                        </a:spcAft>
                        <a:buNone/>
                      </a:pPr>
                      <a:r>
                        <a:t/>
                      </a:r>
                      <a:endParaRPr b="1" sz="1100"/>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236" name="Shape 236"/>
        <p:cNvGrpSpPr/>
        <p:nvPr/>
      </p:nvGrpSpPr>
      <p:grpSpPr>
        <a:xfrm>
          <a:off x="0" y="0"/>
          <a:ext cx="0" cy="0"/>
          <a:chOff x="0" y="0"/>
          <a:chExt cx="0" cy="0"/>
        </a:xfrm>
      </p:grpSpPr>
      <p:sp>
        <p:nvSpPr>
          <p:cNvPr id="237" name="Google Shape;237;p43"/>
          <p:cNvSpPr txBox="1"/>
          <p:nvPr>
            <p:ph type="title"/>
          </p:nvPr>
        </p:nvSpPr>
        <p:spPr>
          <a:xfrm>
            <a:off x="279900" y="100400"/>
            <a:ext cx="8584200" cy="84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200"/>
              <a:t>Snapshot of our Project</a:t>
            </a:r>
            <a:endParaRPr sz="4200"/>
          </a:p>
        </p:txBody>
      </p:sp>
      <p:pic>
        <p:nvPicPr>
          <p:cNvPr id="238" name="Google Shape;238;p43"/>
          <p:cNvPicPr preferRelativeResize="0"/>
          <p:nvPr/>
        </p:nvPicPr>
        <p:blipFill>
          <a:blip r:embed="rId3">
            <a:alphaModFix/>
          </a:blip>
          <a:stretch>
            <a:fillRect/>
          </a:stretch>
        </p:blipFill>
        <p:spPr>
          <a:xfrm>
            <a:off x="1952625" y="1078737"/>
            <a:ext cx="5238750" cy="2324100"/>
          </a:xfrm>
          <a:prstGeom prst="rect">
            <a:avLst/>
          </a:prstGeom>
          <a:noFill/>
          <a:ln>
            <a:noFill/>
          </a:ln>
        </p:spPr>
      </p:pic>
      <p:pic>
        <p:nvPicPr>
          <p:cNvPr id="239" name="Google Shape;239;p43"/>
          <p:cNvPicPr preferRelativeResize="0"/>
          <p:nvPr/>
        </p:nvPicPr>
        <p:blipFill>
          <a:blip r:embed="rId4">
            <a:alphaModFix/>
          </a:blip>
          <a:stretch>
            <a:fillRect/>
          </a:stretch>
        </p:blipFill>
        <p:spPr>
          <a:xfrm>
            <a:off x="216150" y="3657250"/>
            <a:ext cx="8711699" cy="980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111" name="Shape 111"/>
        <p:cNvGrpSpPr/>
        <p:nvPr/>
      </p:nvGrpSpPr>
      <p:grpSpPr>
        <a:xfrm>
          <a:off x="0" y="0"/>
          <a:ext cx="0" cy="0"/>
          <a:chOff x="0" y="0"/>
          <a:chExt cx="0" cy="0"/>
        </a:xfrm>
      </p:grpSpPr>
      <p:sp>
        <p:nvSpPr>
          <p:cNvPr id="112" name="Google Shape;112;p26"/>
          <p:cNvSpPr txBox="1"/>
          <p:nvPr>
            <p:ph type="title"/>
          </p:nvPr>
        </p:nvSpPr>
        <p:spPr>
          <a:xfrm>
            <a:off x="2682450" y="122775"/>
            <a:ext cx="3779100" cy="976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200"/>
              <a:t>Introduction</a:t>
            </a:r>
            <a:endParaRPr sz="5200"/>
          </a:p>
        </p:txBody>
      </p:sp>
      <p:sp>
        <p:nvSpPr>
          <p:cNvPr id="113" name="Google Shape;113;p26"/>
          <p:cNvSpPr txBox="1"/>
          <p:nvPr/>
        </p:nvSpPr>
        <p:spPr>
          <a:xfrm>
            <a:off x="202975" y="1175475"/>
            <a:ext cx="8692500" cy="3706500"/>
          </a:xfrm>
          <a:prstGeom prst="rect">
            <a:avLst/>
          </a:prstGeom>
          <a:noFill/>
          <a:ln>
            <a:noFill/>
          </a:ln>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rgbClr val="434343"/>
              </a:buClr>
              <a:buSzPts val="1400"/>
              <a:buChar char="●"/>
            </a:pPr>
            <a:r>
              <a:rPr lang="en">
                <a:solidFill>
                  <a:srgbClr val="434343"/>
                </a:solidFill>
              </a:rPr>
              <a:t>Steganography is the technique of hiding secret data within an ordinary, non-secret, file or message in order to avoid detection; the secret data is then extracted at its destination. The use of steganography can be combined with encryption as an extra step for hiding or protecting data.</a:t>
            </a:r>
            <a:endParaRPr>
              <a:solidFill>
                <a:srgbClr val="434343"/>
              </a:solidFill>
            </a:endParaRPr>
          </a:p>
          <a:p>
            <a:pPr indent="-317500" lvl="0" marL="457200" rtl="0" algn="just">
              <a:lnSpc>
                <a:spcPct val="150000"/>
              </a:lnSpc>
              <a:spcBef>
                <a:spcPts val="0"/>
              </a:spcBef>
              <a:spcAft>
                <a:spcPts val="0"/>
              </a:spcAft>
              <a:buClr>
                <a:srgbClr val="434343"/>
              </a:buClr>
              <a:buSzPts val="1400"/>
              <a:buChar char="●"/>
            </a:pPr>
            <a:r>
              <a:rPr lang="en">
                <a:solidFill>
                  <a:srgbClr val="434343"/>
                </a:solidFill>
              </a:rPr>
              <a:t>The word steganography is derived from the Greek words steganos (meaning hidden or covered) and the Greek root graph (meaning to write).</a:t>
            </a:r>
            <a:endParaRPr>
              <a:solidFill>
                <a:srgbClr val="434343"/>
              </a:solidFill>
            </a:endParaRPr>
          </a:p>
          <a:p>
            <a:pPr indent="-317500" lvl="0" marL="457200" rtl="0" algn="just">
              <a:lnSpc>
                <a:spcPct val="150000"/>
              </a:lnSpc>
              <a:spcBef>
                <a:spcPts val="0"/>
              </a:spcBef>
              <a:spcAft>
                <a:spcPts val="0"/>
              </a:spcAft>
              <a:buClr>
                <a:srgbClr val="434343"/>
              </a:buClr>
              <a:buSzPts val="1400"/>
              <a:buChar char="●"/>
            </a:pPr>
            <a:r>
              <a:rPr lang="en">
                <a:solidFill>
                  <a:srgbClr val="434343"/>
                </a:solidFill>
              </a:rPr>
              <a:t>Steganography can be used to conceal almost any type of digital content, including text, image, video or audio content; the data to be hidden can be hidden inside almost any other type of digital content.</a:t>
            </a:r>
            <a:endParaRPr>
              <a:solidFill>
                <a:srgbClr val="434343"/>
              </a:solidFill>
            </a:endParaRPr>
          </a:p>
          <a:p>
            <a:pPr indent="-317500" lvl="0" marL="457200" rtl="0" algn="just">
              <a:lnSpc>
                <a:spcPct val="150000"/>
              </a:lnSpc>
              <a:spcBef>
                <a:spcPts val="0"/>
              </a:spcBef>
              <a:spcAft>
                <a:spcPts val="0"/>
              </a:spcAft>
              <a:buClr>
                <a:srgbClr val="434343"/>
              </a:buClr>
              <a:buSzPts val="1400"/>
              <a:buChar char="●"/>
            </a:pPr>
            <a:r>
              <a:rPr lang="en">
                <a:solidFill>
                  <a:srgbClr val="434343"/>
                </a:solidFill>
              </a:rPr>
              <a:t>The content to be concealed through steganography -- called hidden text -- is often encrypted before being incorporated into the innocuous-seeming cover text file or data stream. If not encrypted, the hidden text is commonly processed in some way in order to increase the difficulty of detecting the secret content</a:t>
            </a:r>
            <a:endParaRPr>
              <a:solidFill>
                <a:srgbClr val="43434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243" name="Shape 243"/>
        <p:cNvGrpSpPr/>
        <p:nvPr/>
      </p:nvGrpSpPr>
      <p:grpSpPr>
        <a:xfrm>
          <a:off x="0" y="0"/>
          <a:ext cx="0" cy="0"/>
          <a:chOff x="0" y="0"/>
          <a:chExt cx="0" cy="0"/>
        </a:xfrm>
      </p:grpSpPr>
      <p:sp>
        <p:nvSpPr>
          <p:cNvPr id="244" name="Google Shape;244;p44"/>
          <p:cNvSpPr txBox="1"/>
          <p:nvPr>
            <p:ph type="title"/>
          </p:nvPr>
        </p:nvSpPr>
        <p:spPr>
          <a:xfrm>
            <a:off x="279900" y="176600"/>
            <a:ext cx="8584200" cy="96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200"/>
              <a:t>Testing</a:t>
            </a:r>
            <a:endParaRPr sz="4200"/>
          </a:p>
        </p:txBody>
      </p:sp>
      <p:sp>
        <p:nvSpPr>
          <p:cNvPr id="245" name="Google Shape;245;p44"/>
          <p:cNvSpPr txBox="1"/>
          <p:nvPr>
            <p:ph idx="1" type="body"/>
          </p:nvPr>
        </p:nvSpPr>
        <p:spPr>
          <a:xfrm>
            <a:off x="457800" y="1144100"/>
            <a:ext cx="8228400" cy="2785500"/>
          </a:xfrm>
          <a:prstGeom prst="rect">
            <a:avLst/>
          </a:prstGeom>
          <a:noFill/>
        </p:spPr>
        <p:txBody>
          <a:bodyPr anchorCtr="0" anchor="t" bIns="91425" lIns="91425" spcFirstLastPara="1" rIns="91425" wrap="square" tIns="91425">
            <a:noAutofit/>
          </a:bodyPr>
          <a:lstStyle/>
          <a:p>
            <a:pPr indent="-349250" lvl="0" marL="457200" marR="0" rtl="0" algn="just">
              <a:lnSpc>
                <a:spcPct val="115000"/>
              </a:lnSpc>
              <a:spcBef>
                <a:spcPts val="1200"/>
              </a:spcBef>
              <a:spcAft>
                <a:spcPts val="0"/>
              </a:spcAft>
              <a:buClr>
                <a:srgbClr val="434343"/>
              </a:buClr>
              <a:buSzPts val="1900"/>
              <a:buFont typeface="Arial"/>
              <a:buChar char="★"/>
            </a:pPr>
            <a:r>
              <a:rPr lang="en" sz="1900">
                <a:solidFill>
                  <a:srgbClr val="434343"/>
                </a:solidFill>
                <a:latin typeface="Arial"/>
                <a:ea typeface="Arial"/>
                <a:cs typeface="Arial"/>
                <a:sym typeface="Arial"/>
              </a:rPr>
              <a:t>Listening tests showed that described algorithm succeeds in taking two bit positions to embed secret data without affecting the perceptual transparency of the carrier audio signal. </a:t>
            </a:r>
            <a:endParaRPr sz="1900">
              <a:solidFill>
                <a:srgbClr val="434343"/>
              </a:solidFill>
              <a:latin typeface="Arial"/>
              <a:ea typeface="Arial"/>
              <a:cs typeface="Arial"/>
              <a:sym typeface="Arial"/>
            </a:endParaRPr>
          </a:p>
          <a:p>
            <a:pPr indent="-349250" lvl="0" marL="457200" marR="0" rtl="0" algn="just">
              <a:lnSpc>
                <a:spcPct val="115000"/>
              </a:lnSpc>
              <a:spcBef>
                <a:spcPts val="0"/>
              </a:spcBef>
              <a:spcAft>
                <a:spcPts val="0"/>
              </a:spcAft>
              <a:buClr>
                <a:srgbClr val="434343"/>
              </a:buClr>
              <a:buSzPts val="1900"/>
              <a:buFont typeface="Arial"/>
              <a:buChar char="★"/>
            </a:pPr>
            <a:r>
              <a:rPr lang="en" sz="1900">
                <a:solidFill>
                  <a:srgbClr val="434343"/>
                </a:solidFill>
                <a:latin typeface="Arial"/>
                <a:ea typeface="Arial"/>
                <a:cs typeface="Arial"/>
                <a:sym typeface="Arial"/>
              </a:rPr>
              <a:t>The tests were performed with a large collection of audio samples and individuals with different background and musical experience.</a:t>
            </a:r>
            <a:endParaRPr sz="1900">
              <a:solidFill>
                <a:srgbClr val="434343"/>
              </a:solidFill>
              <a:latin typeface="Arial"/>
              <a:ea typeface="Arial"/>
              <a:cs typeface="Arial"/>
              <a:sym typeface="Arial"/>
            </a:endParaRPr>
          </a:p>
          <a:p>
            <a:pPr indent="-349250" lvl="0" marL="457200" marR="0" rtl="0" algn="just">
              <a:lnSpc>
                <a:spcPct val="115000"/>
              </a:lnSpc>
              <a:spcBef>
                <a:spcPts val="0"/>
              </a:spcBef>
              <a:spcAft>
                <a:spcPts val="0"/>
              </a:spcAft>
              <a:buClr>
                <a:srgbClr val="434343"/>
              </a:buClr>
              <a:buSzPts val="1900"/>
              <a:buFont typeface="Arial"/>
              <a:buChar char="★"/>
            </a:pPr>
            <a:r>
              <a:rPr lang="en" sz="1900">
                <a:solidFill>
                  <a:srgbClr val="434343"/>
                </a:solidFill>
                <a:latin typeface="Arial"/>
                <a:ea typeface="Arial"/>
                <a:cs typeface="Arial"/>
                <a:sym typeface="Arial"/>
              </a:rPr>
              <a:t>None of the tested audio sequences had perceptual artifacts</a:t>
            </a:r>
            <a:r>
              <a:rPr lang="en" sz="1900">
                <a:solidFill>
                  <a:srgbClr val="434343"/>
                </a:solidFill>
                <a:latin typeface="Arial"/>
                <a:ea typeface="Arial"/>
                <a:cs typeface="Arial"/>
                <a:sym typeface="Arial"/>
              </a:rPr>
              <a:t> when used for data hiding.</a:t>
            </a:r>
            <a:endParaRPr/>
          </a:p>
          <a:p>
            <a:pPr indent="0" lvl="0" marL="0" rtl="0" algn="l">
              <a:lnSpc>
                <a:spcPct val="100000"/>
              </a:lnSpc>
              <a:spcBef>
                <a:spcPts val="12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249" name="Shape 249"/>
        <p:cNvGrpSpPr/>
        <p:nvPr/>
      </p:nvGrpSpPr>
      <p:grpSpPr>
        <a:xfrm>
          <a:off x="0" y="0"/>
          <a:ext cx="0" cy="0"/>
          <a:chOff x="0" y="0"/>
          <a:chExt cx="0" cy="0"/>
        </a:xfrm>
      </p:grpSpPr>
      <p:sp>
        <p:nvSpPr>
          <p:cNvPr id="250" name="Google Shape;250;p45"/>
          <p:cNvSpPr txBox="1"/>
          <p:nvPr>
            <p:ph type="title"/>
          </p:nvPr>
        </p:nvSpPr>
        <p:spPr>
          <a:xfrm>
            <a:off x="279900" y="187125"/>
            <a:ext cx="8584200" cy="141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t>Result and Discussion. </a:t>
            </a:r>
            <a:endParaRPr sz="4200"/>
          </a:p>
          <a:p>
            <a:pPr indent="0" lvl="0" marL="0" rtl="0" algn="l">
              <a:spcBef>
                <a:spcPts val="0"/>
              </a:spcBef>
              <a:spcAft>
                <a:spcPts val="0"/>
              </a:spcAft>
              <a:buNone/>
            </a:pPr>
            <a:r>
              <a:rPr lang="en" sz="4200"/>
              <a:t>(Input and output)</a:t>
            </a:r>
            <a:endParaRPr sz="4200"/>
          </a:p>
        </p:txBody>
      </p:sp>
      <p:sp>
        <p:nvSpPr>
          <p:cNvPr id="251" name="Google Shape;251;p45"/>
          <p:cNvSpPr txBox="1"/>
          <p:nvPr>
            <p:ph idx="1" type="body"/>
          </p:nvPr>
        </p:nvSpPr>
        <p:spPr>
          <a:xfrm>
            <a:off x="578700" y="1767075"/>
            <a:ext cx="7986600" cy="2734800"/>
          </a:xfrm>
          <a:prstGeom prst="rect">
            <a:avLst/>
          </a:prstGeom>
          <a:noFill/>
        </p:spPr>
        <p:txBody>
          <a:bodyPr anchorCtr="0" anchor="t" bIns="91425" lIns="91425" spcFirstLastPara="1" rIns="91425" wrap="square" tIns="91425">
            <a:noAutofit/>
          </a:bodyPr>
          <a:lstStyle/>
          <a:p>
            <a:pPr indent="-349250" lvl="0" marL="457200" rtl="0" algn="just">
              <a:spcBef>
                <a:spcPts val="1200"/>
              </a:spcBef>
              <a:spcAft>
                <a:spcPts val="0"/>
              </a:spcAft>
              <a:buClr>
                <a:srgbClr val="000000"/>
              </a:buClr>
              <a:buSzPts val="1900"/>
              <a:buFont typeface="Arial"/>
              <a:buChar char="➔"/>
            </a:pPr>
            <a:r>
              <a:rPr lang="en" sz="1900">
                <a:solidFill>
                  <a:srgbClr val="000000"/>
                </a:solidFill>
                <a:latin typeface="Arial"/>
                <a:ea typeface="Arial"/>
                <a:cs typeface="Arial"/>
                <a:sym typeface="Arial"/>
              </a:rPr>
              <a:t>The user has to provide the program with two files i.e. the secret text message and the public carrier sound that will be used to hide the message.</a:t>
            </a:r>
            <a:endParaRPr sz="1900">
              <a:solidFill>
                <a:srgbClr val="000000"/>
              </a:solidFill>
              <a:latin typeface="Arial"/>
              <a:ea typeface="Arial"/>
              <a:cs typeface="Arial"/>
              <a:sym typeface="Arial"/>
            </a:endParaRPr>
          </a:p>
          <a:p>
            <a:pPr indent="-349250" lvl="0" marL="457200" rtl="0" algn="just">
              <a:spcBef>
                <a:spcPts val="0"/>
              </a:spcBef>
              <a:spcAft>
                <a:spcPts val="0"/>
              </a:spcAft>
              <a:buClr>
                <a:srgbClr val="000000"/>
              </a:buClr>
              <a:buSzPts val="1900"/>
              <a:buFont typeface="Arial"/>
              <a:buChar char="➔"/>
            </a:pPr>
            <a:r>
              <a:rPr lang="en" sz="1900">
                <a:solidFill>
                  <a:srgbClr val="000000"/>
                </a:solidFill>
                <a:latin typeface="Arial"/>
                <a:ea typeface="Arial"/>
                <a:cs typeface="Arial"/>
                <a:sym typeface="Arial"/>
              </a:rPr>
              <a:t>The user then choose the number of Least Significant Bits to use and then the program embeds the the secret data with the public carrier sound to give a output sound file.</a:t>
            </a:r>
            <a:endParaRPr sz="1900">
              <a:solidFill>
                <a:srgbClr val="000000"/>
              </a:solidFill>
              <a:latin typeface="Arial"/>
              <a:ea typeface="Arial"/>
              <a:cs typeface="Arial"/>
              <a:sym typeface="Arial"/>
            </a:endParaRPr>
          </a:p>
          <a:p>
            <a:pPr indent="0" lvl="0" marL="0" rtl="0" algn="just">
              <a:lnSpc>
                <a:spcPct val="100000"/>
              </a:lnSpc>
              <a:spcBef>
                <a:spcPts val="1200"/>
              </a:spcBef>
              <a:spcAft>
                <a:spcPts val="1600"/>
              </a:spcAft>
              <a:buNone/>
            </a:pPr>
            <a:r>
              <a:t/>
            </a:r>
            <a:endParaRPr sz="1900">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255" name="Shape 255"/>
        <p:cNvGrpSpPr/>
        <p:nvPr/>
      </p:nvGrpSpPr>
      <p:grpSpPr>
        <a:xfrm>
          <a:off x="0" y="0"/>
          <a:ext cx="0" cy="0"/>
          <a:chOff x="0" y="0"/>
          <a:chExt cx="0" cy="0"/>
        </a:xfrm>
      </p:grpSpPr>
      <p:sp>
        <p:nvSpPr>
          <p:cNvPr id="256" name="Google Shape;256;p46"/>
          <p:cNvSpPr txBox="1"/>
          <p:nvPr>
            <p:ph idx="1" type="body"/>
          </p:nvPr>
        </p:nvSpPr>
        <p:spPr>
          <a:xfrm>
            <a:off x="578700" y="631200"/>
            <a:ext cx="7986600" cy="3881100"/>
          </a:xfrm>
          <a:prstGeom prst="rect">
            <a:avLst/>
          </a:prstGeom>
          <a:noFill/>
        </p:spPr>
        <p:txBody>
          <a:bodyPr anchorCtr="0" anchor="t" bIns="91425" lIns="91425" spcFirstLastPara="1" rIns="91425" wrap="square" tIns="91425">
            <a:noAutofit/>
          </a:bodyPr>
          <a:lstStyle/>
          <a:p>
            <a:pPr indent="-349250" lvl="0" marL="457200" rtl="0" algn="just">
              <a:lnSpc>
                <a:spcPct val="150000"/>
              </a:lnSpc>
              <a:spcBef>
                <a:spcPts val="1200"/>
              </a:spcBef>
              <a:spcAft>
                <a:spcPts val="0"/>
              </a:spcAft>
              <a:buClr>
                <a:srgbClr val="000000"/>
              </a:buClr>
              <a:buSzPts val="1900"/>
              <a:buFont typeface="Arial"/>
              <a:buChar char="➔"/>
            </a:pPr>
            <a:r>
              <a:rPr lang="en" sz="1900">
                <a:solidFill>
                  <a:srgbClr val="000000"/>
                </a:solidFill>
                <a:latin typeface="Arial"/>
                <a:ea typeface="Arial"/>
                <a:cs typeface="Arial"/>
                <a:sym typeface="Arial"/>
              </a:rPr>
              <a:t>On the receiver’s end the user has to provide the embedded sound file as input along with the number of Least Significant Bits to used and the bytes of data hidden.</a:t>
            </a:r>
            <a:endParaRPr sz="1900">
              <a:solidFill>
                <a:srgbClr val="000000"/>
              </a:solidFill>
              <a:latin typeface="Arial"/>
              <a:ea typeface="Arial"/>
              <a:cs typeface="Arial"/>
              <a:sym typeface="Arial"/>
            </a:endParaRPr>
          </a:p>
          <a:p>
            <a:pPr indent="-349250" lvl="0" marL="457200" rtl="0" algn="just">
              <a:lnSpc>
                <a:spcPct val="150000"/>
              </a:lnSpc>
              <a:spcBef>
                <a:spcPts val="0"/>
              </a:spcBef>
              <a:spcAft>
                <a:spcPts val="0"/>
              </a:spcAft>
              <a:buClr>
                <a:srgbClr val="000000"/>
              </a:buClr>
              <a:buSzPts val="1900"/>
              <a:buFont typeface="Arial"/>
              <a:buChar char="➔"/>
            </a:pPr>
            <a:r>
              <a:rPr lang="en" sz="1900">
                <a:solidFill>
                  <a:srgbClr val="000000"/>
                </a:solidFill>
                <a:latin typeface="Arial"/>
                <a:ea typeface="Arial"/>
                <a:cs typeface="Arial"/>
                <a:sym typeface="Arial"/>
              </a:rPr>
              <a:t>Then the program gives the secret message from the embedded audio as a text file output.</a:t>
            </a:r>
            <a:endParaRPr sz="1900">
              <a:solidFill>
                <a:srgbClr val="000000"/>
              </a:solidFill>
              <a:latin typeface="Arial"/>
              <a:ea typeface="Arial"/>
              <a:cs typeface="Arial"/>
              <a:sym typeface="Arial"/>
            </a:endParaRPr>
          </a:p>
          <a:p>
            <a:pPr indent="-349250" lvl="0" marL="457200" rtl="0" algn="just">
              <a:lnSpc>
                <a:spcPct val="150000"/>
              </a:lnSpc>
              <a:spcBef>
                <a:spcPts val="0"/>
              </a:spcBef>
              <a:spcAft>
                <a:spcPts val="0"/>
              </a:spcAft>
              <a:buClr>
                <a:srgbClr val="000000"/>
              </a:buClr>
              <a:buSzPts val="1900"/>
              <a:buFont typeface="Arial"/>
              <a:buChar char="➔"/>
            </a:pPr>
            <a:r>
              <a:rPr lang="en" sz="1900">
                <a:solidFill>
                  <a:srgbClr val="000000"/>
                </a:solidFill>
                <a:latin typeface="Arial"/>
                <a:ea typeface="Arial"/>
                <a:cs typeface="Arial"/>
                <a:sym typeface="Arial"/>
              </a:rPr>
              <a:t>However it must be noted that entering even one of them wrong (LSBs used or bytes of data hidden) will result in getting a corrupted text output or an incomplete one.</a:t>
            </a:r>
            <a:endParaRPr sz="1900">
              <a:solidFill>
                <a:srgbClr val="000000"/>
              </a:solidFill>
              <a:latin typeface="Arial"/>
              <a:ea typeface="Arial"/>
              <a:cs typeface="Arial"/>
              <a:sym typeface="Arial"/>
            </a:endParaRPr>
          </a:p>
          <a:p>
            <a:pPr indent="0" lvl="0" marL="0" rtl="0" algn="just">
              <a:lnSpc>
                <a:spcPct val="100000"/>
              </a:lnSpc>
              <a:spcBef>
                <a:spcPts val="1200"/>
              </a:spcBef>
              <a:spcAft>
                <a:spcPts val="1600"/>
              </a:spcAft>
              <a:buNone/>
            </a:pPr>
            <a:r>
              <a:t/>
            </a:r>
            <a:endParaRPr sz="1900">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260" name="Shape 260"/>
        <p:cNvGrpSpPr/>
        <p:nvPr/>
      </p:nvGrpSpPr>
      <p:grpSpPr>
        <a:xfrm>
          <a:off x="0" y="0"/>
          <a:ext cx="0" cy="0"/>
          <a:chOff x="0" y="0"/>
          <a:chExt cx="0" cy="0"/>
        </a:xfrm>
      </p:grpSpPr>
      <p:sp>
        <p:nvSpPr>
          <p:cNvPr id="261" name="Google Shape;261;p47"/>
          <p:cNvSpPr txBox="1"/>
          <p:nvPr>
            <p:ph type="title"/>
          </p:nvPr>
        </p:nvSpPr>
        <p:spPr>
          <a:xfrm>
            <a:off x="279900" y="176600"/>
            <a:ext cx="8584200" cy="96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200"/>
              <a:t>Conclusion</a:t>
            </a:r>
            <a:endParaRPr sz="4200"/>
          </a:p>
        </p:txBody>
      </p:sp>
      <p:sp>
        <p:nvSpPr>
          <p:cNvPr id="262" name="Google Shape;262;p47"/>
          <p:cNvSpPr txBox="1"/>
          <p:nvPr>
            <p:ph idx="1" type="body"/>
          </p:nvPr>
        </p:nvSpPr>
        <p:spPr>
          <a:xfrm>
            <a:off x="578700" y="1144100"/>
            <a:ext cx="7986600" cy="3726900"/>
          </a:xfrm>
          <a:prstGeom prst="rect">
            <a:avLst/>
          </a:prstGeom>
          <a:noFill/>
        </p:spPr>
        <p:txBody>
          <a:bodyPr anchorCtr="0" anchor="t" bIns="91425" lIns="91425" spcFirstLastPara="1" rIns="91425" wrap="square" tIns="91425">
            <a:noAutofit/>
          </a:bodyPr>
          <a:lstStyle/>
          <a:p>
            <a:pPr indent="-349250" lvl="0" marL="457200" rtl="0" algn="just">
              <a:spcBef>
                <a:spcPts val="1200"/>
              </a:spcBef>
              <a:spcAft>
                <a:spcPts val="0"/>
              </a:spcAft>
              <a:buClr>
                <a:srgbClr val="000000"/>
              </a:buClr>
              <a:buSzPts val="1900"/>
              <a:buFont typeface="Arial"/>
              <a:buChar char="❖"/>
            </a:pPr>
            <a:r>
              <a:rPr lang="en" sz="1900">
                <a:solidFill>
                  <a:srgbClr val="000000"/>
                </a:solidFill>
                <a:latin typeface="Arial"/>
                <a:ea typeface="Arial"/>
                <a:cs typeface="Arial"/>
                <a:sym typeface="Arial"/>
              </a:rPr>
              <a:t>We present an intelligent framework for steganography using LSB encoding for audio data. The idea of the algorithm is that two watermark bits are embedding which provides the minimal distortion of the fixed length host audio with high capacity.</a:t>
            </a:r>
            <a:endParaRPr sz="1900">
              <a:solidFill>
                <a:srgbClr val="000000"/>
              </a:solidFill>
              <a:latin typeface="Arial"/>
              <a:ea typeface="Arial"/>
              <a:cs typeface="Arial"/>
              <a:sym typeface="Arial"/>
            </a:endParaRPr>
          </a:p>
          <a:p>
            <a:pPr indent="-349250" lvl="0" marL="457200" rtl="0" algn="just">
              <a:spcBef>
                <a:spcPts val="0"/>
              </a:spcBef>
              <a:spcAft>
                <a:spcPts val="0"/>
              </a:spcAft>
              <a:buClr>
                <a:srgbClr val="000000"/>
              </a:buClr>
              <a:buSzPts val="1900"/>
              <a:buFont typeface="Arial"/>
              <a:buChar char="❖"/>
            </a:pPr>
            <a:r>
              <a:rPr lang="en" sz="1900">
                <a:solidFill>
                  <a:srgbClr val="000000"/>
                </a:solidFill>
                <a:latin typeface="Arial"/>
                <a:ea typeface="Arial"/>
                <a:cs typeface="Arial"/>
                <a:sym typeface="Arial"/>
              </a:rPr>
              <a:t>The improvement in robustness in presence of additive noise is obvious, as the proposed algorithm obtains significantly lower bit error rates than the standard algorithm .</a:t>
            </a:r>
            <a:endParaRPr sz="1900">
              <a:solidFill>
                <a:srgbClr val="000000"/>
              </a:solidFill>
              <a:latin typeface="Arial"/>
              <a:ea typeface="Arial"/>
              <a:cs typeface="Arial"/>
              <a:sym typeface="Arial"/>
            </a:endParaRPr>
          </a:p>
          <a:p>
            <a:pPr indent="0" lvl="0" marL="0" rtl="0" algn="just">
              <a:lnSpc>
                <a:spcPct val="100000"/>
              </a:lnSpc>
              <a:spcBef>
                <a:spcPts val="1200"/>
              </a:spcBef>
              <a:spcAft>
                <a:spcPts val="1600"/>
              </a:spcAft>
              <a:buNone/>
            </a:pPr>
            <a:r>
              <a:t/>
            </a:r>
            <a:endParaRPr sz="1900">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266" name="Shape 266"/>
        <p:cNvGrpSpPr/>
        <p:nvPr/>
      </p:nvGrpSpPr>
      <p:grpSpPr>
        <a:xfrm>
          <a:off x="0" y="0"/>
          <a:ext cx="0" cy="0"/>
          <a:chOff x="0" y="0"/>
          <a:chExt cx="0" cy="0"/>
        </a:xfrm>
      </p:grpSpPr>
      <p:sp>
        <p:nvSpPr>
          <p:cNvPr id="267" name="Google Shape;267;p48"/>
          <p:cNvSpPr txBox="1"/>
          <p:nvPr>
            <p:ph idx="1" type="body"/>
          </p:nvPr>
        </p:nvSpPr>
        <p:spPr>
          <a:xfrm>
            <a:off x="672775" y="697350"/>
            <a:ext cx="7986600" cy="3748800"/>
          </a:xfrm>
          <a:prstGeom prst="rect">
            <a:avLst/>
          </a:prstGeom>
          <a:noFill/>
        </p:spPr>
        <p:txBody>
          <a:bodyPr anchorCtr="0" anchor="t" bIns="91425" lIns="91425" spcFirstLastPara="1" rIns="91425" wrap="square" tIns="91425">
            <a:noAutofit/>
          </a:bodyPr>
          <a:lstStyle/>
          <a:p>
            <a:pPr indent="-355600" lvl="0" marL="457200" rtl="0" algn="just">
              <a:spcBef>
                <a:spcPts val="1200"/>
              </a:spcBef>
              <a:spcAft>
                <a:spcPts val="0"/>
              </a:spcAft>
              <a:buClr>
                <a:srgbClr val="000000"/>
              </a:buClr>
              <a:buSzPts val="2000"/>
              <a:buFont typeface="Arial"/>
              <a:buChar char="❖"/>
            </a:pPr>
            <a:r>
              <a:rPr lang="en" sz="2000">
                <a:solidFill>
                  <a:srgbClr val="000000"/>
                </a:solidFill>
                <a:latin typeface="Arial"/>
                <a:ea typeface="Arial"/>
                <a:cs typeface="Arial"/>
                <a:sym typeface="Arial"/>
              </a:rPr>
              <a:t>Steganography has a number of drawbacks when compared to encryption. It required a lot of overhead to hide a relatively few bits of information. Once the system is discovered it becomes virtually worthless.  </a:t>
            </a:r>
            <a:endParaRPr sz="2000">
              <a:solidFill>
                <a:srgbClr val="000000"/>
              </a:solidFill>
              <a:latin typeface="Arial"/>
              <a:ea typeface="Arial"/>
              <a:cs typeface="Arial"/>
              <a:sym typeface="Arial"/>
            </a:endParaRPr>
          </a:p>
          <a:p>
            <a:pPr indent="-355600" lvl="0" marL="457200" rtl="0" algn="just">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Experimental results show that the stego-audio is audibly indistinguishable from the original cover-audio when n&lt;=4, because of better PSNR (Peak signal-to-noise ratio) which is achieved by this technique.</a:t>
            </a:r>
            <a:endParaRPr sz="2000">
              <a:solidFill>
                <a:srgbClr val="000000"/>
              </a:solidFill>
              <a:latin typeface="Arial"/>
              <a:ea typeface="Arial"/>
              <a:cs typeface="Arial"/>
              <a:sym typeface="Arial"/>
            </a:endParaRPr>
          </a:p>
          <a:p>
            <a:pPr indent="0" lvl="0" marL="0" rtl="0" algn="just">
              <a:lnSpc>
                <a:spcPct val="100000"/>
              </a:lnSpc>
              <a:spcBef>
                <a:spcPts val="1200"/>
              </a:spcBef>
              <a:spcAft>
                <a:spcPts val="1600"/>
              </a:spcAft>
              <a:buNone/>
            </a:pPr>
            <a:r>
              <a:t/>
            </a:r>
            <a:endParaRPr sz="2000">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271" name="Shape 271"/>
        <p:cNvGrpSpPr/>
        <p:nvPr/>
      </p:nvGrpSpPr>
      <p:grpSpPr>
        <a:xfrm>
          <a:off x="0" y="0"/>
          <a:ext cx="0" cy="0"/>
          <a:chOff x="0" y="0"/>
          <a:chExt cx="0" cy="0"/>
        </a:xfrm>
      </p:grpSpPr>
      <p:sp>
        <p:nvSpPr>
          <p:cNvPr id="272" name="Google Shape;272;p49"/>
          <p:cNvSpPr/>
          <p:nvPr/>
        </p:nvSpPr>
        <p:spPr>
          <a:xfrm>
            <a:off x="1082961" y="1920649"/>
            <a:ext cx="6978081" cy="1302225"/>
          </a:xfrm>
          <a:prstGeom prst="rect">
            <a:avLst/>
          </a:prstGeom>
        </p:spPr>
        <p:txBody>
          <a:bodyPr>
            <a:prstTxWarp prst="textPlain"/>
          </a:bodyPr>
          <a:lstStyle/>
          <a:p>
            <a:pPr lvl="0" algn="ctr"/>
            <a:r>
              <a:rPr b="1" i="0">
                <a:ln cap="flat" cmpd="sng" w="9525">
                  <a:solidFill>
                    <a:srgbClr val="FFFFFF"/>
                  </a:solidFill>
                  <a:prstDash val="solid"/>
                  <a:round/>
                  <a:headEnd len="sm" w="sm" type="none"/>
                  <a:tailEnd len="sm" w="sm" type="none"/>
                </a:ln>
                <a:solidFill>
                  <a:srgbClr val="000000"/>
                </a:solidFill>
                <a:latin typeface="Righteous"/>
              </a:rPr>
              <a:t>THANK YOU</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276" name="Shape 276"/>
        <p:cNvGrpSpPr/>
        <p:nvPr/>
      </p:nvGrpSpPr>
      <p:grpSpPr>
        <a:xfrm>
          <a:off x="0" y="0"/>
          <a:ext cx="0" cy="0"/>
          <a:chOff x="0" y="0"/>
          <a:chExt cx="0" cy="0"/>
        </a:xfrm>
      </p:grpSpPr>
      <p:sp>
        <p:nvSpPr>
          <p:cNvPr id="277" name="Google Shape;277;p50"/>
          <p:cNvSpPr txBox="1"/>
          <p:nvPr>
            <p:ph idx="4294967295" type="title"/>
          </p:nvPr>
        </p:nvSpPr>
        <p:spPr>
          <a:xfrm>
            <a:off x="311700" y="709050"/>
            <a:ext cx="3890100" cy="106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400"/>
              <a:t>References</a:t>
            </a:r>
            <a:endParaRPr sz="3800"/>
          </a:p>
        </p:txBody>
      </p:sp>
      <p:pic>
        <p:nvPicPr>
          <p:cNvPr id="278" name="Google Shape;278;p50"/>
          <p:cNvPicPr preferRelativeResize="0"/>
          <p:nvPr/>
        </p:nvPicPr>
        <p:blipFill rotWithShape="1">
          <a:blip r:embed="rId3">
            <a:alphaModFix/>
          </a:blip>
          <a:srcRect b="0" l="0" r="37826" t="0"/>
          <a:stretch/>
        </p:blipFill>
        <p:spPr>
          <a:xfrm>
            <a:off x="4756525" y="0"/>
            <a:ext cx="4387475" cy="5143500"/>
          </a:xfrm>
          <a:prstGeom prst="rect">
            <a:avLst/>
          </a:prstGeom>
          <a:noFill/>
          <a:ln>
            <a:noFill/>
          </a:ln>
        </p:spPr>
      </p:pic>
      <p:sp>
        <p:nvSpPr>
          <p:cNvPr id="279" name="Google Shape;279;p50"/>
          <p:cNvSpPr txBox="1"/>
          <p:nvPr/>
        </p:nvSpPr>
        <p:spPr>
          <a:xfrm>
            <a:off x="197475" y="1709125"/>
            <a:ext cx="4387500" cy="2070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u="sng">
                <a:solidFill>
                  <a:schemeClr val="accent5"/>
                </a:solidFill>
                <a:hlinkClick r:id="rId4">
                  <a:extLst>
                    <a:ext uri="{A12FA001-AC4F-418D-AE19-62706E023703}">
                      <ahyp:hlinkClr val="tx"/>
                    </a:ext>
                  </a:extLst>
                </a:hlinkClick>
              </a:rPr>
              <a:t>https://alphamanual.audacityteam.org/</a:t>
            </a:r>
            <a:endParaRPr>
              <a:latin typeface="Proxima Nova"/>
              <a:ea typeface="Proxima Nova"/>
              <a:cs typeface="Proxima Nova"/>
              <a:sym typeface="Proxima Nova"/>
            </a:endParaRPr>
          </a:p>
          <a:p>
            <a:pPr indent="-317500" lvl="0" marL="457200" rtl="0" algn="l">
              <a:lnSpc>
                <a:spcPct val="115000"/>
              </a:lnSpc>
              <a:spcBef>
                <a:spcPts val="0"/>
              </a:spcBef>
              <a:spcAft>
                <a:spcPts val="0"/>
              </a:spcAft>
              <a:buSzPts val="1400"/>
              <a:buChar char="●"/>
            </a:pPr>
            <a:r>
              <a:rPr lang="en" u="sng">
                <a:solidFill>
                  <a:schemeClr val="hlink"/>
                </a:solidFill>
                <a:hlinkClick r:id="rId5"/>
              </a:rPr>
              <a:t>https://www.ijcsmc.com/docs/papers/April2014/V3I4201468.pdf</a:t>
            </a:r>
            <a:endParaRPr>
              <a:latin typeface="Proxima Nova"/>
              <a:ea typeface="Proxima Nova"/>
              <a:cs typeface="Proxima Nova"/>
              <a:sym typeface="Proxima Nova"/>
            </a:endParaRPr>
          </a:p>
          <a:p>
            <a:pPr indent="-317500" lvl="0" marL="457200" rtl="0" algn="l">
              <a:lnSpc>
                <a:spcPct val="115000"/>
              </a:lnSpc>
              <a:spcBef>
                <a:spcPts val="0"/>
              </a:spcBef>
              <a:spcAft>
                <a:spcPts val="0"/>
              </a:spcAft>
              <a:buSzPts val="1400"/>
              <a:buChar char="●"/>
            </a:pPr>
            <a:r>
              <a:rPr lang="en" u="sng">
                <a:solidFill>
                  <a:schemeClr val="hlink"/>
                </a:solidFill>
                <a:hlinkClick r:id="rId6"/>
              </a:rPr>
              <a:t>https://medium.com/</a:t>
            </a:r>
            <a:endParaRPr>
              <a:latin typeface="Proxima Nova"/>
              <a:ea typeface="Proxima Nova"/>
              <a:cs typeface="Proxima Nova"/>
              <a:sym typeface="Proxima Nova"/>
            </a:endParaRPr>
          </a:p>
          <a:p>
            <a:pPr indent="-317500" lvl="0" marL="457200" rtl="0" algn="l">
              <a:lnSpc>
                <a:spcPct val="115000"/>
              </a:lnSpc>
              <a:spcBef>
                <a:spcPts val="0"/>
              </a:spcBef>
              <a:spcAft>
                <a:spcPts val="0"/>
              </a:spcAft>
              <a:buSzPts val="1400"/>
              <a:buChar char="●"/>
            </a:pPr>
            <a:r>
              <a:rPr lang="en" u="sng">
                <a:solidFill>
                  <a:schemeClr val="hlink"/>
                </a:solidFill>
                <a:hlinkClick r:id="rId7"/>
              </a:rPr>
              <a:t>https://docs.python.org/</a:t>
            </a:r>
            <a:endParaRPr>
              <a:latin typeface="Proxima Nova"/>
              <a:ea typeface="Proxima Nova"/>
              <a:cs typeface="Proxima Nova"/>
              <a:sym typeface="Proxima Nova"/>
            </a:endParaRPr>
          </a:p>
          <a:p>
            <a:pPr indent="-317500" lvl="0" marL="457200" rtl="0" algn="l">
              <a:lnSpc>
                <a:spcPct val="115000"/>
              </a:lnSpc>
              <a:spcBef>
                <a:spcPts val="0"/>
              </a:spcBef>
              <a:spcAft>
                <a:spcPts val="0"/>
              </a:spcAft>
              <a:buSzPts val="1400"/>
              <a:buChar char="●"/>
            </a:pPr>
            <a:r>
              <a:rPr lang="en" u="sng">
                <a:solidFill>
                  <a:schemeClr val="hlink"/>
                </a:solidFill>
                <a:latin typeface="Proxima Nova"/>
                <a:ea typeface="Proxima Nova"/>
                <a:cs typeface="Proxima Nova"/>
                <a:sym typeface="Proxima Nova"/>
                <a:hlinkClick r:id="rId8"/>
              </a:rPr>
              <a:t>https://asmp-eurasipjournals.springeropen.com/articles/10.1186/1687-4722-2012-25</a:t>
            </a:r>
            <a:endParaRPr>
              <a:latin typeface="Proxima Nova"/>
              <a:ea typeface="Proxima Nova"/>
              <a:cs typeface="Proxima Nova"/>
              <a:sym typeface="Proxima Nova"/>
            </a:endParaRPr>
          </a:p>
          <a:p>
            <a:pPr indent="-317500" lvl="0" marL="457200" rtl="0" algn="l">
              <a:lnSpc>
                <a:spcPct val="115000"/>
              </a:lnSpc>
              <a:spcBef>
                <a:spcPts val="0"/>
              </a:spcBef>
              <a:spcAft>
                <a:spcPts val="0"/>
              </a:spcAft>
              <a:buSzPts val="1400"/>
              <a:buChar char="●"/>
            </a:pPr>
            <a:r>
              <a:rPr lang="en" u="sng">
                <a:solidFill>
                  <a:schemeClr val="hlink"/>
                </a:solidFill>
                <a:latin typeface="Proxima Nova"/>
                <a:ea typeface="Proxima Nova"/>
                <a:cs typeface="Proxima Nova"/>
                <a:sym typeface="Proxima Nova"/>
                <a:hlinkClick r:id="rId9"/>
              </a:rPr>
              <a:t>https://www.ijirae.com/volumes/vol1/</a:t>
            </a:r>
            <a:endParaRPr>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117" name="Shape 117"/>
        <p:cNvGrpSpPr/>
        <p:nvPr/>
      </p:nvGrpSpPr>
      <p:grpSpPr>
        <a:xfrm>
          <a:off x="0" y="0"/>
          <a:ext cx="0" cy="0"/>
          <a:chOff x="0" y="0"/>
          <a:chExt cx="0" cy="0"/>
        </a:xfrm>
      </p:grpSpPr>
      <p:sp>
        <p:nvSpPr>
          <p:cNvPr id="118" name="Google Shape;118;p27"/>
          <p:cNvSpPr txBox="1"/>
          <p:nvPr>
            <p:ph type="title"/>
          </p:nvPr>
        </p:nvSpPr>
        <p:spPr>
          <a:xfrm>
            <a:off x="311700" y="292625"/>
            <a:ext cx="8520600" cy="7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Existing Work</a:t>
            </a:r>
            <a:endParaRPr sz="3600"/>
          </a:p>
        </p:txBody>
      </p:sp>
      <p:sp>
        <p:nvSpPr>
          <p:cNvPr id="119" name="Google Shape;119;p27"/>
          <p:cNvSpPr txBox="1"/>
          <p:nvPr>
            <p:ph idx="1" type="body"/>
          </p:nvPr>
        </p:nvSpPr>
        <p:spPr>
          <a:xfrm>
            <a:off x="247050" y="1112375"/>
            <a:ext cx="8649900" cy="3536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434343"/>
              </a:buClr>
              <a:buSzPts val="2400"/>
              <a:buChar char="➔"/>
            </a:pPr>
            <a:r>
              <a:rPr lang="en" sz="2400">
                <a:solidFill>
                  <a:srgbClr val="434343"/>
                </a:solidFill>
              </a:rPr>
              <a:t>Successful</a:t>
            </a:r>
            <a:r>
              <a:rPr lang="en" sz="2400">
                <a:solidFill>
                  <a:srgbClr val="434343"/>
                </a:solidFill>
              </a:rPr>
              <a:t> implementation of the algorithm for audio </a:t>
            </a:r>
            <a:r>
              <a:rPr lang="en" sz="2400">
                <a:solidFill>
                  <a:srgbClr val="434343"/>
                </a:solidFill>
              </a:rPr>
              <a:t>steganography</a:t>
            </a:r>
            <a:r>
              <a:rPr lang="en" sz="2400">
                <a:solidFill>
                  <a:srgbClr val="434343"/>
                </a:solidFill>
              </a:rPr>
              <a:t>.</a:t>
            </a:r>
            <a:endParaRPr sz="2400">
              <a:solidFill>
                <a:srgbClr val="434343"/>
              </a:solidFill>
            </a:endParaRPr>
          </a:p>
          <a:p>
            <a:pPr indent="-381000" lvl="0" marL="457200" rtl="0" algn="l">
              <a:spcBef>
                <a:spcPts val="0"/>
              </a:spcBef>
              <a:spcAft>
                <a:spcPts val="0"/>
              </a:spcAft>
              <a:buClr>
                <a:srgbClr val="434343"/>
              </a:buClr>
              <a:buSzPts val="2400"/>
              <a:buChar char="➔"/>
            </a:pPr>
            <a:r>
              <a:rPr lang="en" sz="2400">
                <a:solidFill>
                  <a:srgbClr val="434343"/>
                </a:solidFill>
              </a:rPr>
              <a:t>A working program to select the carrier audio file and the secret file.</a:t>
            </a:r>
            <a:endParaRPr sz="2400">
              <a:solidFill>
                <a:srgbClr val="434343"/>
              </a:solidFill>
            </a:endParaRPr>
          </a:p>
          <a:p>
            <a:pPr indent="-381000" lvl="0" marL="457200" rtl="0" algn="l">
              <a:spcBef>
                <a:spcPts val="0"/>
              </a:spcBef>
              <a:spcAft>
                <a:spcPts val="0"/>
              </a:spcAft>
              <a:buClr>
                <a:srgbClr val="434343"/>
              </a:buClr>
              <a:buSzPts val="2400"/>
              <a:buChar char="➔"/>
            </a:pPr>
            <a:r>
              <a:rPr lang="en" sz="2400">
                <a:solidFill>
                  <a:srgbClr val="434343"/>
                </a:solidFill>
              </a:rPr>
              <a:t>The user is able to choose the number of Least </a:t>
            </a:r>
            <a:r>
              <a:rPr lang="en" sz="2400">
                <a:solidFill>
                  <a:srgbClr val="434343"/>
                </a:solidFill>
              </a:rPr>
              <a:t>Significant</a:t>
            </a:r>
            <a:r>
              <a:rPr lang="en" sz="2400">
                <a:solidFill>
                  <a:srgbClr val="434343"/>
                </a:solidFill>
              </a:rPr>
              <a:t> Bits used and the number of bytes hidden </a:t>
            </a:r>
            <a:r>
              <a:rPr lang="en" sz="2400">
                <a:solidFill>
                  <a:srgbClr val="434343"/>
                </a:solidFill>
              </a:rPr>
              <a:t>which</a:t>
            </a:r>
            <a:r>
              <a:rPr lang="en" sz="2400">
                <a:solidFill>
                  <a:srgbClr val="434343"/>
                </a:solidFill>
              </a:rPr>
              <a:t> must be known to the </a:t>
            </a:r>
            <a:r>
              <a:rPr lang="en" sz="2400">
                <a:solidFill>
                  <a:srgbClr val="434343"/>
                </a:solidFill>
              </a:rPr>
              <a:t>receiver</a:t>
            </a:r>
            <a:r>
              <a:rPr lang="en" sz="2400">
                <a:solidFill>
                  <a:srgbClr val="434343"/>
                </a:solidFill>
              </a:rPr>
              <a:t> to recover data from the steganographic output at the </a:t>
            </a:r>
            <a:r>
              <a:rPr lang="en" sz="2400">
                <a:solidFill>
                  <a:srgbClr val="434343"/>
                </a:solidFill>
              </a:rPr>
              <a:t>receiving</a:t>
            </a:r>
            <a:r>
              <a:rPr lang="en" sz="2400">
                <a:solidFill>
                  <a:srgbClr val="434343"/>
                </a:solidFill>
              </a:rPr>
              <a:t> end.</a:t>
            </a:r>
            <a:endParaRPr sz="2400">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123" name="Shape 123"/>
        <p:cNvGrpSpPr/>
        <p:nvPr/>
      </p:nvGrpSpPr>
      <p:grpSpPr>
        <a:xfrm>
          <a:off x="0" y="0"/>
          <a:ext cx="0" cy="0"/>
          <a:chOff x="0" y="0"/>
          <a:chExt cx="0" cy="0"/>
        </a:xfrm>
      </p:grpSpPr>
      <p:sp>
        <p:nvSpPr>
          <p:cNvPr id="124" name="Google Shape;124;p28"/>
          <p:cNvSpPr txBox="1"/>
          <p:nvPr>
            <p:ph type="title"/>
          </p:nvPr>
        </p:nvSpPr>
        <p:spPr>
          <a:xfrm>
            <a:off x="346700" y="2198250"/>
            <a:ext cx="3729900" cy="74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Limitations</a:t>
            </a:r>
            <a:endParaRPr/>
          </a:p>
        </p:txBody>
      </p:sp>
      <p:sp>
        <p:nvSpPr>
          <p:cNvPr id="125" name="Google Shape;125;p2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The secret file size is limited to few kbs and that too is dependent on the carrier file size.</a:t>
            </a:r>
            <a:endParaRPr sz="2400"/>
          </a:p>
          <a:p>
            <a:pPr indent="0" lvl="0" marL="0" rtl="0" algn="l">
              <a:spcBef>
                <a:spcPts val="1600"/>
              </a:spcBef>
              <a:spcAft>
                <a:spcPts val="1600"/>
              </a:spcAft>
              <a:buNone/>
            </a:pPr>
            <a:r>
              <a:rPr lang="en" sz="2400"/>
              <a:t>Also till now the secret file must be a text file.</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129" name="Shape 129"/>
        <p:cNvGrpSpPr/>
        <p:nvPr/>
      </p:nvGrpSpPr>
      <p:grpSpPr>
        <a:xfrm>
          <a:off x="0" y="0"/>
          <a:ext cx="0" cy="0"/>
          <a:chOff x="0" y="0"/>
          <a:chExt cx="0" cy="0"/>
        </a:xfrm>
      </p:grpSpPr>
      <p:sp>
        <p:nvSpPr>
          <p:cNvPr id="130" name="Google Shape;130;p2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Proposed Work</a:t>
            </a:r>
            <a:endParaRPr/>
          </a:p>
        </p:txBody>
      </p:sp>
      <p:sp>
        <p:nvSpPr>
          <p:cNvPr id="131" name="Google Shape;131;p29"/>
          <p:cNvSpPr txBox="1"/>
          <p:nvPr>
            <p:ph idx="2" type="body"/>
          </p:nvPr>
        </p:nvSpPr>
        <p:spPr>
          <a:xfrm>
            <a:off x="4992075" y="42075"/>
            <a:ext cx="3837000" cy="4869900"/>
          </a:xfrm>
          <a:prstGeom prst="rect">
            <a:avLst/>
          </a:prstGeom>
        </p:spPr>
        <p:txBody>
          <a:bodyPr anchorCtr="0" anchor="ctr" bIns="91425" lIns="91425" spcFirstLastPara="1" rIns="91425" wrap="square" tIns="91425">
            <a:noAutofit/>
          </a:bodyPr>
          <a:lstStyle/>
          <a:p>
            <a:pPr indent="-336550" lvl="0" marL="457200" rtl="0" algn="l">
              <a:spcBef>
                <a:spcPts val="0"/>
              </a:spcBef>
              <a:spcAft>
                <a:spcPts val="0"/>
              </a:spcAft>
              <a:buSzPts val="1700"/>
              <a:buChar char="●"/>
            </a:pPr>
            <a:r>
              <a:rPr lang="en" sz="1700"/>
              <a:t>Our project intended to overcome the existing problems and limitations of current steganography programs.</a:t>
            </a:r>
            <a:endParaRPr sz="1700"/>
          </a:p>
          <a:p>
            <a:pPr indent="-336550" lvl="0" marL="457200" rtl="0" algn="l">
              <a:spcBef>
                <a:spcPts val="1600"/>
              </a:spcBef>
              <a:spcAft>
                <a:spcPts val="0"/>
              </a:spcAft>
              <a:buSzPts val="1700"/>
              <a:buChar char="●"/>
            </a:pPr>
            <a:r>
              <a:rPr lang="en" sz="1700"/>
              <a:t>Our project is based on Least Significant Bit algorithm</a:t>
            </a:r>
            <a:endParaRPr sz="1700"/>
          </a:p>
          <a:p>
            <a:pPr indent="-336550" lvl="0" marL="457200" rtl="0" algn="l">
              <a:spcBef>
                <a:spcPts val="1600"/>
              </a:spcBef>
              <a:spcAft>
                <a:spcPts val="1600"/>
              </a:spcAft>
              <a:buSzPts val="1700"/>
              <a:buChar char="●"/>
            </a:pPr>
            <a:r>
              <a:rPr lang="en" sz="1700"/>
              <a:t>This will allow us to create a output audio file in such a way that it retains the basic acoustic characteristics of the original carrier file.</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135" name="Shape 135"/>
        <p:cNvGrpSpPr/>
        <p:nvPr/>
      </p:nvGrpSpPr>
      <p:grpSpPr>
        <a:xfrm>
          <a:off x="0" y="0"/>
          <a:ext cx="0" cy="0"/>
          <a:chOff x="0" y="0"/>
          <a:chExt cx="0" cy="0"/>
        </a:xfrm>
      </p:grpSpPr>
      <p:pic>
        <p:nvPicPr>
          <p:cNvPr id="136" name="Google Shape;136;p30"/>
          <p:cNvPicPr preferRelativeResize="0"/>
          <p:nvPr/>
        </p:nvPicPr>
        <p:blipFill rotWithShape="1">
          <a:blip r:embed="rId3">
            <a:alphaModFix/>
          </a:blip>
          <a:srcRect b="1445" l="8118" r="8534" t="10927"/>
          <a:stretch/>
        </p:blipFill>
        <p:spPr>
          <a:xfrm>
            <a:off x="1877025" y="770650"/>
            <a:ext cx="5088125" cy="4135925"/>
          </a:xfrm>
          <a:prstGeom prst="rect">
            <a:avLst/>
          </a:prstGeom>
          <a:noFill/>
          <a:ln>
            <a:noFill/>
          </a:ln>
        </p:spPr>
      </p:pic>
      <p:sp>
        <p:nvSpPr>
          <p:cNvPr id="137" name="Google Shape;137;p30"/>
          <p:cNvSpPr txBox="1"/>
          <p:nvPr>
            <p:ph type="title"/>
          </p:nvPr>
        </p:nvSpPr>
        <p:spPr>
          <a:xfrm>
            <a:off x="2866400" y="26400"/>
            <a:ext cx="2865300" cy="7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Methodology </a:t>
            </a:r>
            <a:endParaRPr sz="3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141" name="Shape 141"/>
        <p:cNvGrpSpPr/>
        <p:nvPr/>
      </p:nvGrpSpPr>
      <p:grpSpPr>
        <a:xfrm>
          <a:off x="0" y="0"/>
          <a:ext cx="0" cy="0"/>
          <a:chOff x="0" y="0"/>
          <a:chExt cx="0" cy="0"/>
        </a:xfrm>
      </p:grpSpPr>
      <p:sp>
        <p:nvSpPr>
          <p:cNvPr id="142" name="Google Shape;142;p31"/>
          <p:cNvSpPr txBox="1"/>
          <p:nvPr>
            <p:ph idx="4294967295" type="title"/>
          </p:nvPr>
        </p:nvSpPr>
        <p:spPr>
          <a:xfrm>
            <a:off x="547500" y="445025"/>
            <a:ext cx="3612900" cy="82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Novelty of work</a:t>
            </a:r>
            <a:endParaRPr b="1" sz="3600"/>
          </a:p>
        </p:txBody>
      </p:sp>
      <p:sp>
        <p:nvSpPr>
          <p:cNvPr id="143" name="Google Shape;143;p31"/>
          <p:cNvSpPr txBox="1"/>
          <p:nvPr>
            <p:ph idx="4294967295" type="body"/>
          </p:nvPr>
        </p:nvSpPr>
        <p:spPr>
          <a:xfrm>
            <a:off x="311700" y="1630600"/>
            <a:ext cx="4084500" cy="2981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434343"/>
              </a:buClr>
              <a:buSzPts val="1700"/>
              <a:buFont typeface="Arial"/>
              <a:buAutoNum type="arabicPeriod"/>
            </a:pPr>
            <a:r>
              <a:rPr lang="en" sz="1700">
                <a:solidFill>
                  <a:srgbClr val="434343"/>
                </a:solidFill>
                <a:latin typeface="Arial"/>
                <a:ea typeface="Arial"/>
                <a:cs typeface="Arial"/>
                <a:sym typeface="Arial"/>
              </a:rPr>
              <a:t>Trying to improve the quality of the steganographic carrier output file to keep the existence of the secret file unknown to the </a:t>
            </a:r>
            <a:r>
              <a:rPr lang="en" sz="1700">
                <a:solidFill>
                  <a:srgbClr val="434343"/>
                </a:solidFill>
                <a:latin typeface="Arial"/>
                <a:ea typeface="Arial"/>
                <a:cs typeface="Arial"/>
                <a:sym typeface="Arial"/>
              </a:rPr>
              <a:t>eavesdropper.</a:t>
            </a:r>
            <a:r>
              <a:rPr lang="en" sz="1700">
                <a:solidFill>
                  <a:srgbClr val="434343"/>
                </a:solidFill>
                <a:latin typeface="Arial"/>
                <a:ea typeface="Arial"/>
                <a:cs typeface="Arial"/>
                <a:sym typeface="Arial"/>
              </a:rPr>
              <a:t> </a:t>
            </a:r>
            <a:endParaRPr sz="1700">
              <a:solidFill>
                <a:srgbClr val="434343"/>
              </a:solidFill>
              <a:latin typeface="Arial"/>
              <a:ea typeface="Arial"/>
              <a:cs typeface="Arial"/>
              <a:sym typeface="Arial"/>
            </a:endParaRPr>
          </a:p>
          <a:p>
            <a:pPr indent="-336550" lvl="0" marL="457200" rtl="0" algn="l">
              <a:spcBef>
                <a:spcPts val="1600"/>
              </a:spcBef>
              <a:spcAft>
                <a:spcPts val="1600"/>
              </a:spcAft>
              <a:buClr>
                <a:srgbClr val="434343"/>
              </a:buClr>
              <a:buSzPts val="1700"/>
              <a:buFont typeface="Arial"/>
              <a:buAutoNum type="arabicPeriod"/>
            </a:pPr>
            <a:r>
              <a:rPr lang="en" sz="1700">
                <a:solidFill>
                  <a:srgbClr val="434343"/>
                </a:solidFill>
                <a:latin typeface="Arial"/>
                <a:ea typeface="Arial"/>
                <a:cs typeface="Arial"/>
                <a:sym typeface="Arial"/>
              </a:rPr>
              <a:t>Improve the size of the secret file that can be stored in the public carrier file.</a:t>
            </a:r>
            <a:endParaRPr sz="1700">
              <a:solidFill>
                <a:srgbClr val="434343"/>
              </a:solidFill>
              <a:latin typeface="Arial"/>
              <a:ea typeface="Arial"/>
              <a:cs typeface="Arial"/>
              <a:sym typeface="Arial"/>
            </a:endParaRPr>
          </a:p>
        </p:txBody>
      </p:sp>
      <p:pic>
        <p:nvPicPr>
          <p:cNvPr id="144" name="Google Shape;144;p31"/>
          <p:cNvPicPr preferRelativeResize="0"/>
          <p:nvPr/>
        </p:nvPicPr>
        <p:blipFill>
          <a:blip r:embed="rId3">
            <a:alphaModFix/>
          </a:blip>
          <a:stretch>
            <a:fillRect/>
          </a:stretch>
        </p:blipFill>
        <p:spPr>
          <a:xfrm>
            <a:off x="4931725" y="582038"/>
            <a:ext cx="3979425" cy="3979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148" name="Shape 148"/>
        <p:cNvGrpSpPr/>
        <p:nvPr/>
      </p:nvGrpSpPr>
      <p:grpSpPr>
        <a:xfrm>
          <a:off x="0" y="0"/>
          <a:ext cx="0" cy="0"/>
          <a:chOff x="0" y="0"/>
          <a:chExt cx="0" cy="0"/>
        </a:xfrm>
      </p:grpSpPr>
      <p:sp>
        <p:nvSpPr>
          <p:cNvPr id="149" name="Google Shape;149;p32"/>
          <p:cNvSpPr txBox="1"/>
          <p:nvPr>
            <p:ph type="title"/>
          </p:nvPr>
        </p:nvSpPr>
        <p:spPr>
          <a:xfrm>
            <a:off x="311700" y="445025"/>
            <a:ext cx="4008300" cy="74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Real Time Usage</a:t>
            </a:r>
            <a:endParaRPr sz="3600"/>
          </a:p>
        </p:txBody>
      </p:sp>
      <p:sp>
        <p:nvSpPr>
          <p:cNvPr id="150" name="Google Shape;150;p32"/>
          <p:cNvSpPr txBox="1"/>
          <p:nvPr>
            <p:ph idx="1" type="body"/>
          </p:nvPr>
        </p:nvSpPr>
        <p:spPr>
          <a:xfrm>
            <a:off x="311700" y="1352975"/>
            <a:ext cx="8520600" cy="3345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434343"/>
              </a:buClr>
              <a:buSzPts val="2400"/>
              <a:buChar char="➔"/>
            </a:pPr>
            <a:r>
              <a:rPr lang="en" sz="2400">
                <a:solidFill>
                  <a:srgbClr val="434343"/>
                </a:solidFill>
              </a:rPr>
              <a:t>Confidential communication and secret data storing</a:t>
            </a:r>
            <a:endParaRPr sz="2400">
              <a:solidFill>
                <a:srgbClr val="434343"/>
              </a:solidFill>
            </a:endParaRPr>
          </a:p>
          <a:p>
            <a:pPr indent="-368300" lvl="1" marL="914400" rtl="0" algn="l">
              <a:spcBef>
                <a:spcPts val="0"/>
              </a:spcBef>
              <a:spcAft>
                <a:spcPts val="0"/>
              </a:spcAft>
              <a:buClr>
                <a:srgbClr val="434343"/>
              </a:buClr>
              <a:buSzPts val="2200"/>
              <a:buChar char="◆"/>
            </a:pPr>
            <a:r>
              <a:rPr lang="en" sz="2300">
                <a:solidFill>
                  <a:srgbClr val="434343"/>
                </a:solidFill>
              </a:rPr>
              <a:t>One simple application of this for private journal keeping. </a:t>
            </a:r>
            <a:endParaRPr sz="2300">
              <a:solidFill>
                <a:srgbClr val="434343"/>
              </a:solidFill>
            </a:endParaRPr>
          </a:p>
          <a:p>
            <a:pPr indent="-368300" lvl="1" marL="914400" rtl="0" algn="l">
              <a:spcBef>
                <a:spcPts val="0"/>
              </a:spcBef>
              <a:spcAft>
                <a:spcPts val="0"/>
              </a:spcAft>
              <a:buClr>
                <a:srgbClr val="434343"/>
              </a:buClr>
              <a:buSzPts val="2200"/>
              <a:buChar char="◆"/>
            </a:pPr>
            <a:r>
              <a:rPr lang="en" sz="2300">
                <a:solidFill>
                  <a:srgbClr val="434343"/>
                </a:solidFill>
              </a:rPr>
              <a:t>Another example is to send stego files over emails to the intended user</a:t>
            </a:r>
            <a:endParaRPr sz="2300">
              <a:solidFill>
                <a:srgbClr val="434343"/>
              </a:solidFill>
            </a:endParaRPr>
          </a:p>
          <a:p>
            <a:pPr indent="-381000" lvl="0" marL="457200" rtl="0" algn="l">
              <a:spcBef>
                <a:spcPts val="0"/>
              </a:spcBef>
              <a:spcAft>
                <a:spcPts val="0"/>
              </a:spcAft>
              <a:buClr>
                <a:srgbClr val="434343"/>
              </a:buClr>
              <a:buSzPts val="2400"/>
              <a:buChar char="➔"/>
            </a:pPr>
            <a:r>
              <a:rPr lang="en" sz="2400">
                <a:solidFill>
                  <a:srgbClr val="434343"/>
                </a:solidFill>
              </a:rPr>
              <a:t>Protection of data alteration</a:t>
            </a:r>
            <a:endParaRPr sz="2400">
              <a:solidFill>
                <a:srgbClr val="434343"/>
              </a:solidFill>
            </a:endParaRPr>
          </a:p>
          <a:p>
            <a:pPr indent="-368300" lvl="1" marL="914400" rtl="0" algn="l">
              <a:spcBef>
                <a:spcPts val="0"/>
              </a:spcBef>
              <a:spcAft>
                <a:spcPts val="0"/>
              </a:spcAft>
              <a:buClr>
                <a:srgbClr val="434343"/>
              </a:buClr>
              <a:buSzPts val="2200"/>
              <a:buChar char="◆"/>
            </a:pPr>
            <a:r>
              <a:rPr lang="en" sz="2300">
                <a:solidFill>
                  <a:srgbClr val="434343"/>
                </a:solidFill>
              </a:rPr>
              <a:t>We take advantage of the fragility of the embedded data in this application area.</a:t>
            </a:r>
            <a:endParaRPr sz="2300">
              <a:solidFill>
                <a:srgbClr val="43434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154" name="Shape 154"/>
        <p:cNvGrpSpPr/>
        <p:nvPr/>
      </p:nvGrpSpPr>
      <p:grpSpPr>
        <a:xfrm>
          <a:off x="0" y="0"/>
          <a:ext cx="0" cy="0"/>
          <a:chOff x="0" y="0"/>
          <a:chExt cx="0" cy="0"/>
        </a:xfrm>
      </p:grpSpPr>
      <p:sp>
        <p:nvSpPr>
          <p:cNvPr id="155" name="Google Shape;155;p33"/>
          <p:cNvSpPr txBox="1"/>
          <p:nvPr>
            <p:ph type="title"/>
          </p:nvPr>
        </p:nvSpPr>
        <p:spPr>
          <a:xfrm>
            <a:off x="311700" y="216425"/>
            <a:ext cx="8520600" cy="7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Hardware &amp; software requirements</a:t>
            </a:r>
            <a:endParaRPr sz="3600"/>
          </a:p>
        </p:txBody>
      </p:sp>
      <p:sp>
        <p:nvSpPr>
          <p:cNvPr id="156" name="Google Shape;156;p33"/>
          <p:cNvSpPr txBox="1"/>
          <p:nvPr>
            <p:ph idx="1" type="body"/>
          </p:nvPr>
        </p:nvSpPr>
        <p:spPr>
          <a:xfrm>
            <a:off x="311700" y="1200575"/>
            <a:ext cx="8520600" cy="35037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434343"/>
              </a:buClr>
              <a:buSzPts val="2100"/>
              <a:buChar char="➔"/>
            </a:pPr>
            <a:r>
              <a:rPr lang="en" sz="2000">
                <a:solidFill>
                  <a:srgbClr val="434343"/>
                </a:solidFill>
              </a:rPr>
              <a:t>There is no particular minimum memory requirement for Python. While it’s high level, it’s not compiled, it’s interpreted real time. Python was released in ’91 and anywhere between 1MB and 4MB was pretty much the normal.</a:t>
            </a:r>
            <a:endParaRPr sz="2000">
              <a:solidFill>
                <a:srgbClr val="434343"/>
              </a:solidFill>
            </a:endParaRPr>
          </a:p>
          <a:p>
            <a:pPr indent="-355600" lvl="0" marL="457200" rtl="0" algn="l">
              <a:spcBef>
                <a:spcPts val="0"/>
              </a:spcBef>
              <a:spcAft>
                <a:spcPts val="0"/>
              </a:spcAft>
              <a:buClr>
                <a:srgbClr val="434343"/>
              </a:buClr>
              <a:buSzPts val="2000"/>
              <a:buChar char="➔"/>
            </a:pPr>
            <a:r>
              <a:rPr lang="en" sz="2000">
                <a:solidFill>
                  <a:srgbClr val="434343"/>
                </a:solidFill>
              </a:rPr>
              <a:t>Really all you need are:</a:t>
            </a:r>
            <a:endParaRPr sz="2000">
              <a:solidFill>
                <a:srgbClr val="434343"/>
              </a:solidFill>
            </a:endParaRPr>
          </a:p>
          <a:p>
            <a:pPr indent="-355600" lvl="0" marL="457200" rtl="0" algn="l">
              <a:lnSpc>
                <a:spcPct val="100000"/>
              </a:lnSpc>
              <a:spcBef>
                <a:spcPts val="0"/>
              </a:spcBef>
              <a:spcAft>
                <a:spcPts val="0"/>
              </a:spcAft>
              <a:buClr>
                <a:srgbClr val="434343"/>
              </a:buClr>
              <a:buSzPts val="2000"/>
              <a:buChar char="●"/>
            </a:pPr>
            <a:r>
              <a:rPr lang="en" sz="2000">
                <a:solidFill>
                  <a:srgbClr val="434343"/>
                </a:solidFill>
              </a:rPr>
              <a:t>A computer</a:t>
            </a:r>
            <a:endParaRPr sz="2000">
              <a:solidFill>
                <a:srgbClr val="434343"/>
              </a:solidFill>
            </a:endParaRPr>
          </a:p>
          <a:p>
            <a:pPr indent="-355600" lvl="0" marL="457200" rtl="0" algn="l">
              <a:lnSpc>
                <a:spcPct val="100000"/>
              </a:lnSpc>
              <a:spcBef>
                <a:spcPts val="0"/>
              </a:spcBef>
              <a:spcAft>
                <a:spcPts val="0"/>
              </a:spcAft>
              <a:buClr>
                <a:srgbClr val="434343"/>
              </a:buClr>
              <a:buSzPts val="2000"/>
              <a:buChar char="●"/>
            </a:pPr>
            <a:r>
              <a:rPr lang="en" sz="2000">
                <a:solidFill>
                  <a:srgbClr val="434343"/>
                </a:solidFill>
              </a:rPr>
              <a:t>A web browser (to download python on and to google future questions)</a:t>
            </a:r>
            <a:endParaRPr sz="2000">
              <a:solidFill>
                <a:srgbClr val="434343"/>
              </a:solidFill>
            </a:endParaRPr>
          </a:p>
          <a:p>
            <a:pPr indent="-355600" lvl="0" marL="457200" rtl="0" algn="l">
              <a:lnSpc>
                <a:spcPct val="100000"/>
              </a:lnSpc>
              <a:spcBef>
                <a:spcPts val="0"/>
              </a:spcBef>
              <a:spcAft>
                <a:spcPts val="0"/>
              </a:spcAft>
              <a:buClr>
                <a:srgbClr val="434343"/>
              </a:buClr>
              <a:buSzPts val="2000"/>
              <a:buChar char="●"/>
            </a:pPr>
            <a:r>
              <a:rPr lang="en" sz="2000">
                <a:solidFill>
                  <a:srgbClr val="434343"/>
                </a:solidFill>
              </a:rPr>
              <a:t>Python (min 3.0) and relevant modules/libraries</a:t>
            </a:r>
            <a:endParaRPr sz="2000">
              <a:solidFill>
                <a:srgbClr val="434343"/>
              </a:solidFill>
            </a:endParaRPr>
          </a:p>
          <a:p>
            <a:pPr indent="-355600" lvl="0" marL="457200" rtl="0" algn="l">
              <a:lnSpc>
                <a:spcPct val="100000"/>
              </a:lnSpc>
              <a:spcBef>
                <a:spcPts val="0"/>
              </a:spcBef>
              <a:spcAft>
                <a:spcPts val="0"/>
              </a:spcAft>
              <a:buClr>
                <a:srgbClr val="434343"/>
              </a:buClr>
              <a:buSzPts val="2000"/>
              <a:buChar char="●"/>
            </a:pPr>
            <a:r>
              <a:rPr lang="en" sz="2000">
                <a:solidFill>
                  <a:srgbClr val="434343"/>
                </a:solidFill>
              </a:rPr>
              <a:t>A text editor</a:t>
            </a:r>
            <a:endParaRPr sz="2000">
              <a:solidFill>
                <a:srgbClr val="43434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