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8" r:id="rId9"/>
    <p:sldId id="262" r:id="rId10"/>
    <p:sldId id="263" r:id="rId11"/>
    <p:sldId id="264" r:id="rId12"/>
    <p:sldId id="267" r:id="rId13"/>
    <p:sldId id="265" r:id="rId14"/>
  </p:sldIdLst>
  <p:sldSz cx="9144000" cy="5143500" type="screen16x9"/>
  <p:notesSz cx="6858000" cy="9144000"/>
  <p:embeddedFontLst>
    <p:embeddedFont>
      <p:font typeface="Merriweather" pitchFamily="2" charset="77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2ECCBE-79C3-40CC-BAD5-21D416FDCE67}">
  <a:tblStyle styleId="{902ECCBE-79C3-40CC-BAD5-21D416FDCE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74"/>
  </p:normalViewPr>
  <p:slideViewPr>
    <p:cSldViewPr snapToGrid="0">
      <p:cViewPr varScale="1">
        <p:scale>
          <a:sx n="165" d="100"/>
          <a:sy n="165" d="100"/>
        </p:scale>
        <p:origin x="54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28077125d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28077125d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28077125d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28077125d_0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28077125d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28077125d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28077125d_0_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28077125d_0_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28077125d_0_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28077125d_0_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28077125d_0_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28077125d_0_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28077125d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28077125d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28077125d_0_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28077125d_0_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28077125d_0_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28077125d_0_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Earthquake Prediction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		(Kaggle Competition)</a:t>
            </a:r>
            <a:endParaRPr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2716110"/>
            <a:ext cx="4632600" cy="7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Anuj Verma, Nisarg Patel, and Max Kenworthy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 / GARCH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407700" y="1505700"/>
            <a:ext cx="3416400" cy="18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Squared returns of earthquake data had no autocorrelation, so ARCH modeling would not be especially useful</a:t>
            </a:r>
            <a:br>
              <a:rPr lang="en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ARMA-GARCH(1,1)s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MAE = 0.115</a:t>
            </a:r>
            <a:endParaRPr sz="180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975" y="1438150"/>
            <a:ext cx="4452076" cy="3486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 (contd...)</a:t>
            </a:r>
            <a:endParaRPr/>
          </a:p>
        </p:txBody>
      </p:sp>
      <p:graphicFrame>
        <p:nvGraphicFramePr>
          <p:cNvPr id="120" name="Google Shape;120;p21"/>
          <p:cNvGraphicFramePr/>
          <p:nvPr>
            <p:extLst>
              <p:ext uri="{D42A27DB-BD31-4B8C-83A1-F6EECF244321}">
                <p14:modId xmlns:p14="http://schemas.microsoft.com/office/powerpoint/2010/main" val="349744801"/>
              </p:ext>
            </p:extLst>
          </p:nvPr>
        </p:nvGraphicFramePr>
        <p:xfrm>
          <a:off x="418798" y="1366145"/>
          <a:ext cx="8520650" cy="3407355"/>
        </p:xfrm>
        <a:graphic>
          <a:graphicData uri="http://schemas.openxmlformats.org/drawingml/2006/table">
            <a:tbl>
              <a:tblPr>
                <a:noFill/>
                <a:tableStyleId>{902ECCBE-79C3-40CC-BAD5-21D416FDCE67}</a:tableStyleId>
              </a:tblPr>
              <a:tblGrid>
                <a:gridCol w="166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035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Model</a:t>
                      </a:r>
                      <a:endParaRPr sz="1800"/>
                    </a:p>
                  </a:txBody>
                  <a:tcPr marL="91425" marR="91425" marT="91425" marB="91425" anchor="ctr">
                    <a:lnL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MAE</a:t>
                      </a:r>
                      <a:endParaRPr sz="1800"/>
                    </a:p>
                  </a:txBody>
                  <a:tcPr marL="91425" marR="91425" marT="91425" marB="91425" anchor="ctr">
                    <a:lnL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Residual Analysis</a:t>
                      </a:r>
                      <a:endParaRPr sz="1800"/>
                    </a:p>
                  </a:txBody>
                  <a:tcPr marL="91425" marR="91425" marT="91425" marB="91425">
                    <a:lnL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Box-Ljung Test</a:t>
                      </a:r>
                      <a:endParaRPr/>
                    </a:p>
                  </a:txBody>
                  <a:tcPr marL="91425" marR="91425" marT="91425" marB="91425">
                    <a:lnL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JB Normality Test</a:t>
                      </a:r>
                      <a:endParaRPr/>
                    </a:p>
                  </a:txBody>
                  <a:tcPr marL="91425" marR="91425" marT="91425" marB="91425">
                    <a:lnL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Series Regression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ARMA(1,0)</a:t>
                      </a:r>
                      <a:endParaRPr/>
                    </a:p>
                  </a:txBody>
                  <a:tcPr marL="91425" marR="91425" marT="91425" marB="91425">
                    <a:lnL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3.24</a:t>
                      </a:r>
                      <a:endParaRPr/>
                    </a:p>
                  </a:txBody>
                  <a:tcPr marL="91425" marR="91425" marT="91425" marB="91425">
                    <a:lnL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p=0.84</a:t>
                      </a:r>
                      <a:endParaRPr/>
                    </a:p>
                  </a:txBody>
                  <a:tcPr marL="91425" marR="91425" marT="91425" marB="91425">
                    <a:lnL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p=0.25</a:t>
                      </a:r>
                      <a:endParaRPr/>
                    </a:p>
                  </a:txBody>
                  <a:tcPr marL="91425" marR="91425" marT="91425" marB="91425">
                    <a:lnL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Regression</a:t>
                      </a:r>
                      <a:endParaRPr/>
                    </a:p>
                  </a:txBody>
                  <a:tcPr marL="91425" marR="91425" marT="91425" marB="91425">
                    <a:lnL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4.98</a:t>
                      </a:r>
                      <a:endParaRPr/>
                    </a:p>
                  </a:txBody>
                  <a:tcPr marL="91425" marR="91425" marT="91425" marB="91425">
                    <a:lnL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</a:t>
                      </a:r>
                      <a:endParaRPr/>
                    </a:p>
                  </a:txBody>
                  <a:tcPr marL="91425" marR="91425" marT="91425" marB="91425">
                    <a:lnL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</a:t>
                      </a:r>
                      <a:endParaRPr/>
                    </a:p>
                  </a:txBody>
                  <a:tcPr marL="91425" marR="91425" marT="91425" marB="91425">
                    <a:lnL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4.97</a:t>
                      </a:r>
                      <a:endParaRPr/>
                    </a:p>
                  </a:txBody>
                  <a:tcPr marL="91425" marR="91425" marT="91425" marB="91425">
                    <a:lnL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</a:t>
                      </a:r>
                      <a:endParaRPr/>
                    </a:p>
                  </a:txBody>
                  <a:tcPr marL="91425" marR="91425" marT="91425" marB="91425">
                    <a:lnL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Rando</a:t>
                      </a:r>
                      <a:r>
                        <a:rPr lang="en-US" dirty="0"/>
                        <a:t>m</a:t>
                      </a:r>
                      <a:r>
                        <a:rPr lang="en" dirty="0"/>
                        <a:t> Forest</a:t>
                      </a:r>
                      <a:endParaRPr dirty="0"/>
                    </a:p>
                  </a:txBody>
                  <a:tcPr marL="91425" marR="91425" marT="91425" marB="91425">
                    <a:lnL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5.08</a:t>
                      </a:r>
                      <a:endParaRPr/>
                    </a:p>
                  </a:txBody>
                  <a:tcPr marL="91425" marR="91425" marT="91425" marB="91425">
                    <a:lnL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</a:t>
                      </a:r>
                      <a:endParaRPr/>
                    </a:p>
                  </a:txBody>
                  <a:tcPr marL="91425" marR="91425" marT="91425" marB="91425">
                    <a:lnL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53FD-D2FB-4215-A82D-558F268E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8CFD9-5794-4C9A-B270-5CA3BEC448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B512F-7936-4738-A638-0154D0CB7BE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close up of a person&#10;&#10;Description automatically generated">
            <a:extLst>
              <a:ext uri="{FF2B5EF4-FFF2-40B4-BE49-F238E27FC236}">
                <a16:creationId xmlns:a16="http://schemas.microsoft.com/office/drawing/2014/main" id="{E56EE0E1-5A64-48B7-B545-B9FB78F53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447467"/>
            <a:ext cx="3999900" cy="1604261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C81CDD44-8DB5-4233-AC0F-4CCD914A8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3043799"/>
            <a:ext cx="3980134" cy="1596333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65DE3F11-1B5C-482C-92BC-A5095CC7F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400" y="1447467"/>
            <a:ext cx="3999900" cy="1604261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830BFF5A-7469-410B-9CBC-61509C71C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2167" y="3043799"/>
            <a:ext cx="3999899" cy="15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56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Results/Limitation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84000" y="1311700"/>
            <a:ext cx="8257200" cy="3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Model Summary</a:t>
            </a:r>
            <a:endParaRPr sz="120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ARIMA(1,1,1) model selected as best fit model as it is more parsimonious than ARIMA(2,1,2).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AIC value for the model  : -10338.76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MAE performance for the Linear Regression model : 4.98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Limitations of study</a:t>
            </a:r>
            <a:endParaRPr sz="120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Our dataset have one time dependent feature(seismic_data) that is used to predict the non-time dependent feature (time_to_failure)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 are using just 10500 cases out of 600 million data.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Future Work:</a:t>
            </a:r>
            <a:endParaRPr sz="120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Get good prediction accuracy in the ongoing Kaggle Competition.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Try Neural Network architecture or ensembles to get better predictions.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7775" y="1768125"/>
            <a:ext cx="35154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Forecast when the next laboratory earthquake will take place based on the acoustic/seismic data</a:t>
            </a:r>
            <a:endParaRPr sz="1800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4800" y="1057750"/>
            <a:ext cx="4542000" cy="30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Dataset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40764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Dataset available on Kaggle, currently an open competition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Over 600 million time series data points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Two variables: acoustic_data (seismic) and time_to_failure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The amplitude of seismic wave is recorded at 4MHz for a continuous 0.0375 seconds.</a:t>
            </a:r>
            <a:endParaRPr sz="1800" dirty="0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525" y="1505700"/>
            <a:ext cx="3409100" cy="318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86813-585F-4A1F-8103-C71C93D5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Seismic signal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4C1A16-7526-44B7-A020-1183A4FAF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374" y="1286868"/>
            <a:ext cx="4724626" cy="3707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D2478-5CA2-4F66-9CE1-92829F3EE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sz="1600" dirty="0"/>
              <a:t>a) Sheer stress and dynamic strain encompassing two failure events.</a:t>
            </a:r>
          </a:p>
          <a:p>
            <a:pPr marL="146050" indent="0">
              <a:buNone/>
            </a:pP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b) type 1 strain: dynamic strain when failure is in distant future</a:t>
            </a:r>
          </a:p>
          <a:p>
            <a:pPr marL="146050" indent="0">
              <a:buNone/>
            </a:pP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c) type 2 strain: classic, impulsive acoustic emission observed in critically stressed regions just preceding failure</a:t>
            </a:r>
          </a:p>
        </p:txBody>
      </p:sp>
    </p:spTree>
    <p:extLst>
      <p:ext uri="{BB962C8B-B14F-4D97-AF65-F5344CB8AC3E}">
        <p14:creationId xmlns:p14="http://schemas.microsoft.com/office/powerpoint/2010/main" val="3110329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l="23005" t="24031" r="32957" b="3278"/>
          <a:stretch/>
        </p:blipFill>
        <p:spPr>
          <a:xfrm>
            <a:off x="3138550" y="0"/>
            <a:ext cx="6005448" cy="5143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Statistics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50" y="1429200"/>
            <a:ext cx="4316926" cy="336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51262"/>
            <a:ext cx="4260326" cy="3320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ACF &amp; PACF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2000" y="1277025"/>
            <a:ext cx="5022516" cy="386647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304375" y="1458475"/>
            <a:ext cx="2904300" cy="3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ACF looks non-stationary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ADF test confirms time series is non-stationary: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538" y="3145125"/>
            <a:ext cx="2279976" cy="173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E8972-804B-554F-A503-F8345666B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39" y="229703"/>
            <a:ext cx="3122907" cy="552961"/>
          </a:xfrm>
        </p:spPr>
        <p:txBody>
          <a:bodyPr/>
          <a:lstStyle/>
          <a:p>
            <a:r>
              <a:rPr lang="en-US" sz="1800" dirty="0"/>
              <a:t>Serial Correlation Returns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60D584-DE92-1441-B869-06A7B1AEA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704" y="654385"/>
            <a:ext cx="5808959" cy="434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95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graphicFrame>
        <p:nvGraphicFramePr>
          <p:cNvPr id="106" name="Google Shape;106;p19"/>
          <p:cNvGraphicFramePr/>
          <p:nvPr>
            <p:extLst>
              <p:ext uri="{D42A27DB-BD31-4B8C-83A1-F6EECF244321}">
                <p14:modId xmlns:p14="http://schemas.microsoft.com/office/powerpoint/2010/main" val="262976755"/>
              </p:ext>
            </p:extLst>
          </p:nvPr>
        </p:nvGraphicFramePr>
        <p:xfrm>
          <a:off x="393950" y="1366145"/>
          <a:ext cx="8520650" cy="3164775"/>
        </p:xfrm>
        <a:graphic>
          <a:graphicData uri="http://schemas.openxmlformats.org/drawingml/2006/table">
            <a:tbl>
              <a:tblPr>
                <a:noFill/>
                <a:tableStyleId>{902ECCBE-79C3-40CC-BAD5-21D416FDCE67}</a:tableStyleId>
              </a:tblPr>
              <a:tblGrid>
                <a:gridCol w="204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035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Model</a:t>
                      </a:r>
                      <a:endParaRPr sz="1800"/>
                    </a:p>
                  </a:txBody>
                  <a:tcPr marL="91425" marR="91425" marT="91425" marB="91425" anchor="ctr">
                    <a:lnL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Backtest MAE</a:t>
                      </a:r>
                      <a:endParaRPr sz="1800"/>
                    </a:p>
                  </a:txBody>
                  <a:tcPr marL="91425" marR="91425" marT="91425" marB="91425" anchor="ctr">
                    <a:lnL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Residual Analysis</a:t>
                      </a:r>
                      <a:endParaRPr sz="1800"/>
                    </a:p>
                  </a:txBody>
                  <a:tcPr marL="91425" marR="91425" marT="91425" marB="91425">
                    <a:lnL w="62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Box-Ljung Test</a:t>
                      </a:r>
                      <a:endParaRPr/>
                    </a:p>
                  </a:txBody>
                  <a:tcPr marL="91425" marR="91425" marT="91425" marB="91425">
                    <a:lnL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JB Normality Test</a:t>
                      </a:r>
                      <a:endParaRPr/>
                    </a:p>
                  </a:txBody>
                  <a:tcPr marL="91425" marR="91425" marT="91425" marB="91425">
                    <a:lnL w="62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ARIMA(1,1,1)</a:t>
                      </a:r>
                      <a:endParaRPr dirty="0"/>
                    </a:p>
                  </a:txBody>
                  <a:tcPr marL="91425" marR="91425" marT="91425" marB="91425">
                    <a:lnL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0.113</a:t>
                      </a:r>
                      <a:endParaRPr/>
                    </a:p>
                  </a:txBody>
                  <a:tcPr marL="91425" marR="91425" marT="91425" marB="91425">
                    <a:lnL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p=0.01</a:t>
                      </a:r>
                      <a:endParaRPr dirty="0"/>
                    </a:p>
                  </a:txBody>
                  <a:tcPr marL="91425" marR="91425" marT="91425" marB="91425">
                    <a:lnL w="62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p=0.28</a:t>
                      </a:r>
                      <a:endParaRPr/>
                    </a:p>
                  </a:txBody>
                  <a:tcPr marL="91425" marR="91425" marT="91425" marB="91425">
                    <a:lnL w="62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ARIMA(4,1,4) – </a:t>
                      </a:r>
                      <a:r>
                        <a:rPr lang="en-US" dirty="0"/>
                        <a:t>Auto</a:t>
                      </a:r>
                      <a:endParaRPr dirty="0"/>
                    </a:p>
                  </a:txBody>
                  <a:tcPr marL="91425" marR="91425" marT="91425" marB="91425">
                    <a:lnL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0.112</a:t>
                      </a:r>
                      <a:endParaRPr/>
                    </a:p>
                  </a:txBody>
                  <a:tcPr marL="91425" marR="91425" marT="91425" marB="91425">
                    <a:lnL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p=0.89</a:t>
                      </a:r>
                      <a:endParaRPr/>
                    </a:p>
                  </a:txBody>
                  <a:tcPr marL="91425" marR="91425" marT="91425" marB="91425">
                    <a:lnL w="62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p=0.25</a:t>
                      </a:r>
                      <a:endParaRPr/>
                    </a:p>
                  </a:txBody>
                  <a:tcPr marL="91425" marR="91425" marT="91425" marB="91425">
                    <a:lnL w="62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ARIMA(2,1,1) – </a:t>
                      </a:r>
                      <a:r>
                        <a:rPr lang="en-US" dirty="0"/>
                        <a:t>EACF</a:t>
                      </a:r>
                      <a:endParaRPr dirty="0"/>
                    </a:p>
                  </a:txBody>
                  <a:tcPr marL="91425" marR="91425" marT="91425" marB="91425">
                    <a:lnL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0.113</a:t>
                      </a:r>
                      <a:endParaRPr/>
                    </a:p>
                  </a:txBody>
                  <a:tcPr marL="91425" marR="91425" marT="91425" marB="91425">
                    <a:lnL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p=0.72</a:t>
                      </a:r>
                      <a:endParaRPr/>
                    </a:p>
                  </a:txBody>
                  <a:tcPr marL="91425" marR="91425" marT="91425" marB="91425">
                    <a:lnL w="62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p=0.27</a:t>
                      </a:r>
                      <a:endParaRPr/>
                    </a:p>
                  </a:txBody>
                  <a:tcPr marL="91425" marR="91425" marT="91425" marB="91425">
                    <a:lnL w="62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ARIMA(2,1,2) - </a:t>
                      </a:r>
                      <a:r>
                        <a:rPr lang="en-US" dirty="0" err="1"/>
                        <a:t>Coef</a:t>
                      </a:r>
                      <a:endParaRPr dirty="0"/>
                    </a:p>
                  </a:txBody>
                  <a:tcPr marL="91425" marR="91425" marT="91425" marB="91425">
                    <a:lnL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0.113</a:t>
                      </a:r>
                      <a:endParaRPr/>
                    </a:p>
                  </a:txBody>
                  <a:tcPr marL="91425" marR="91425" marT="91425" marB="91425">
                    <a:lnL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p=0.97</a:t>
                      </a:r>
                      <a:endParaRPr/>
                    </a:p>
                  </a:txBody>
                  <a:tcPr marL="91425" marR="91425" marT="91425" marB="91425">
                    <a:lnL w="62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p=0.23</a:t>
                      </a:r>
                      <a:endParaRPr dirty="0"/>
                    </a:p>
                  </a:txBody>
                  <a:tcPr marL="91425" marR="91425" marT="91425" marB="91425">
                    <a:lnL w="62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377</Words>
  <Application>Microsoft Macintosh PowerPoint</Application>
  <PresentationFormat>On-screen Show (16:9)</PresentationFormat>
  <Paragraphs>80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Merriweather</vt:lpstr>
      <vt:lpstr>Arial</vt:lpstr>
      <vt:lpstr>Roboto</vt:lpstr>
      <vt:lpstr>Paradigm</vt:lpstr>
      <vt:lpstr>Earthquake Prediction    (Kaggle Competition)</vt:lpstr>
      <vt:lpstr>Objective</vt:lpstr>
      <vt:lpstr>Overview Dataset</vt:lpstr>
      <vt:lpstr>Understanding Seismic signal</vt:lpstr>
      <vt:lpstr>Methodology</vt:lpstr>
      <vt:lpstr>Descriptive Statistics</vt:lpstr>
      <vt:lpstr>ACF &amp; PACF</vt:lpstr>
      <vt:lpstr>Serial Correlation Returns</vt:lpstr>
      <vt:lpstr>Model evaluation</vt:lpstr>
      <vt:lpstr>ARCH / GARCH</vt:lpstr>
      <vt:lpstr>Model Evaluation (contd...)</vt:lpstr>
      <vt:lpstr>Forecast Plots</vt:lpstr>
      <vt:lpstr>Results/Limitation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Earthquake Prediction    (Kaggle Competition)</dc:title>
  <cp:lastModifiedBy>Max Kenworthy</cp:lastModifiedBy>
  <cp:revision>9</cp:revision>
  <dcterms:modified xsi:type="dcterms:W3CDTF">2019-03-12T23:58:40Z</dcterms:modified>
</cp:coreProperties>
</file>