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erma29_gwu@apporto.com" initials="a" lastIdx="1" clrIdx="0">
    <p:extLst>
      <p:ext uri="{19B8F6BF-5375-455C-9EA6-DF929625EA0E}">
        <p15:presenceInfo xmlns:p15="http://schemas.microsoft.com/office/powerpoint/2012/main" userId="S-1-5-21-1412983408-1459147332-2573900577-7486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F063-2BA2-4E1F-AE70-9EF8B1B1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3E4E0-4616-4F30-B635-760EEDF6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360E-4638-4331-9884-4C8EE289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D703-3C29-4C9D-83B7-8E026A4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E37B-29D9-44D3-9C70-27BAE2FB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EC17-355F-4226-AF4A-87B636C5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4F75A-F064-4CF2-B5C8-9A3B81517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4A16-422F-48DB-ABBE-9A103D22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73EA-86DB-4E3F-8D78-C5980FDC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601D-BCC0-4D59-8404-473767B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5629D-8CA5-4920-9A81-C96A593B7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C3019-C205-445F-9AB9-B4FF02B79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208F-38A1-4436-A2C0-1EEB5F2E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6E5E-A3FC-4E76-A365-EE089829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5D09-2F36-4DF9-839A-0DC7C95F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ACCD-4260-4385-8F20-A07AF348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53A0-0C25-44F2-9AD7-B1E30216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2A7F-C7B9-4B3C-BAEC-ED244EC6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F5F3-AFAC-4548-8C51-E50AC20B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1405-DDAD-4EC7-812F-88D46795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DCFB-B055-4510-9661-FAAE20C2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33992-1E4C-4002-8074-17FDC2DE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03C9-2B81-49F7-85B9-B75A76D2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22EE-6157-41C1-86EF-A61250C4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B9A4-1E29-4535-B863-F345844C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0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D750-DB50-4CFE-BF43-70D0CF2C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178A-EBE8-4152-8759-BA313AE6D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973A6-D7FD-4956-9E5E-7D0FCAE4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2752B-170F-403E-BAFD-EC2A9E70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362E-6D9C-43A7-B746-81683F34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C82F9-34A7-4D5C-A831-D2EC54B1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1CA0-02CE-4807-BBF1-ADE47200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A3344-04E5-4BA9-8F70-B03A2E77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FA8D4-1237-4531-B514-09A6460BD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3B2D3-8A4A-435A-962E-BC55AE8E7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424D9-F68A-474A-85F5-5A2FA9A82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BB6BA-A41F-44CA-9827-448E4FFF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47244-5BE8-4626-980D-99359685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43461-23FE-4964-9358-819EF28C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53EE-F959-46AD-9B43-1FC9BE35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908F4-074E-421A-8A7E-F5D05656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84401-A692-497B-8CE2-CF359D60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60986-3B51-473E-BBC6-CC912C57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56D72-7C43-4073-9437-A05BF650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B0B8F-9FFF-4CA0-9F5F-73731592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1176E-94A3-402B-A9C6-04920558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A207-8AE9-4332-85AE-5BD0134E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96DC-89D5-4E40-9E82-7759469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C2C9-6392-4013-9EF9-9B50CBA7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D7964-5F39-490E-B3A2-649DA5B8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8AA2-3066-491A-999A-44CDFED9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FA6D-3847-4DE5-B0B2-76E3BE5F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3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5100-E2CA-4C96-8EFB-386055F9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90556-4368-40D9-A722-7E6FE9E14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AF73C-7D3A-4F3D-A0A5-3A528A42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24395-A673-49A1-B7D5-66520162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E7FD-5343-43E9-BBA5-78F0BB1B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F7A2A-083F-4CDA-8C9B-E471A8FC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1A35F-33A5-484A-9CCB-9C943215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610C-EBE5-4569-A76E-6278331D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0F75-8B5A-472D-BE40-3B3C1E2A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C0C2-4FA0-4260-94A9-502AAE6E66B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93F4-20EC-403E-AB23-F5010E9E8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AC1A-FD4D-4ED4-9312-F547B312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BC21-0097-4073-9BCF-A2A7E4C8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65A15-C4F5-48CD-8CB1-BE881C6C9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" y="1796572"/>
            <a:ext cx="5791200" cy="4983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E2E2B-CFED-47EC-A9AB-1676F9B8D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99" y="1796572"/>
            <a:ext cx="6134182" cy="4983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7F94B-2181-4F0E-8E6B-E070B606DF72}"/>
              </a:ext>
            </a:extLst>
          </p:cNvPr>
          <p:cNvSpPr txBox="1"/>
          <p:nvPr/>
        </p:nvSpPr>
        <p:spPr>
          <a:xfrm>
            <a:off x="308473" y="166074"/>
            <a:ext cx="690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Public Schools in the District of Columbia in </a:t>
            </a:r>
            <a:r>
              <a:rPr lang="en-US" sz="2400" b="1" dirty="0" err="1"/>
              <a:t>ArcPy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FAE67-138A-426D-9AD9-CB9E425B2720}"/>
              </a:ext>
            </a:extLst>
          </p:cNvPr>
          <p:cNvSpPr txBox="1"/>
          <p:nvPr/>
        </p:nvSpPr>
        <p:spPr>
          <a:xfrm>
            <a:off x="10399922" y="625417"/>
            <a:ext cx="162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Akshay</a:t>
            </a:r>
            <a:r>
              <a:rPr lang="en-US" dirty="0"/>
              <a:t> Verma</a:t>
            </a:r>
          </a:p>
        </p:txBody>
      </p:sp>
    </p:spTree>
    <p:extLst>
      <p:ext uri="{BB962C8B-B14F-4D97-AF65-F5344CB8AC3E}">
        <p14:creationId xmlns:p14="http://schemas.microsoft.com/office/powerpoint/2010/main" val="25965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0E2FD4-BF69-4DF9-9C6D-C97EE10D9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" y="3266501"/>
            <a:ext cx="5148082" cy="3591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C80E2-CD86-44E3-80E5-D21975850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68" y="0"/>
            <a:ext cx="6726432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BF7D-028F-4E5A-B82A-21203E04914F}"/>
              </a:ext>
            </a:extLst>
          </p:cNvPr>
          <p:cNvSpPr txBox="1"/>
          <p:nvPr/>
        </p:nvSpPr>
        <p:spPr>
          <a:xfrm>
            <a:off x="291938" y="231354"/>
            <a:ext cx="4539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Student Population per Tract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0C717-A806-4412-93DA-24EF99EA2392}"/>
              </a:ext>
            </a:extLst>
          </p:cNvPr>
          <p:cNvSpPr txBox="1"/>
          <p:nvPr/>
        </p:nvSpPr>
        <p:spPr>
          <a:xfrm>
            <a:off x="223542" y="1102597"/>
            <a:ext cx="5023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arcpy.analysis.Statistics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to calculate the total student population per census tract from the “TOTAL_STUD” field which contained the student population of each school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3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3A12E-4927-42EE-9E0F-55F9C9C78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0" y="2715760"/>
            <a:ext cx="5349251" cy="4142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A5500-CC69-4EAB-BDDD-7276A9819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1" y="204084"/>
            <a:ext cx="6654189" cy="6449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E051D8-6BC1-455B-8232-EF7E19506A65}"/>
              </a:ext>
            </a:extLst>
          </p:cNvPr>
          <p:cNvSpPr txBox="1"/>
          <p:nvPr/>
        </p:nvSpPr>
        <p:spPr>
          <a:xfrm>
            <a:off x="311387" y="204084"/>
            <a:ext cx="314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 Adult Population per 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A913E-7577-43FA-A5F8-E516F07BFD30}"/>
              </a:ext>
            </a:extLst>
          </p:cNvPr>
          <p:cNvSpPr txBox="1"/>
          <p:nvPr/>
        </p:nvSpPr>
        <p:spPr>
          <a:xfrm>
            <a:off x="94279" y="628925"/>
            <a:ext cx="5349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the non adult population using 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CalculateField_management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</a:rPr>
              <a:t>t</a:t>
            </a:r>
            <a:r>
              <a:rPr lang="en-US" dirty="0"/>
              <a:t>hrough subtracting 18+ population field with the total population field.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Used the same function calculate the ratio </a:t>
            </a:r>
            <a:r>
              <a:rPr lang="en-US" dirty="0"/>
              <a:t>of Student population to Non Adult population</a:t>
            </a:r>
            <a:endParaRPr lang="en-US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3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39D70-FA86-4B1C-90AA-DAA7177B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4" y="925417"/>
            <a:ext cx="5403525" cy="5699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A05ED-ED67-4D1E-8D3B-037A2B14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19" y="925417"/>
            <a:ext cx="6441195" cy="585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F417C-EDFD-4764-B09F-805A1FCF8302}"/>
              </a:ext>
            </a:extLst>
          </p:cNvPr>
          <p:cNvSpPr txBox="1"/>
          <p:nvPr/>
        </p:nvSpPr>
        <p:spPr>
          <a:xfrm>
            <a:off x="121186" y="233166"/>
            <a:ext cx="835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Whisker Plots for Number of schools vs Non Adult Population and Student Population</a:t>
            </a:r>
          </a:p>
        </p:txBody>
      </p:sp>
    </p:spTree>
    <p:extLst>
      <p:ext uri="{BB962C8B-B14F-4D97-AF65-F5344CB8AC3E}">
        <p14:creationId xmlns:p14="http://schemas.microsoft.com/office/powerpoint/2010/main" val="406105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FBF2D-ABBF-4231-95A6-BAD39DB2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3" y="3429000"/>
            <a:ext cx="5431547" cy="3260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18981-3DD8-42D7-BBC5-CF79F1913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42" y="693401"/>
            <a:ext cx="6220858" cy="5996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DCA14-2194-41F4-98EC-FB268BACD65C}"/>
              </a:ext>
            </a:extLst>
          </p:cNvPr>
          <p:cNvSpPr txBox="1"/>
          <p:nvPr/>
        </p:nvSpPr>
        <p:spPr>
          <a:xfrm>
            <a:off x="152282" y="168058"/>
            <a:ext cx="340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Median Household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78EB1-072A-4A6D-812D-98BEEDBB6E2C}"/>
              </a:ext>
            </a:extLst>
          </p:cNvPr>
          <p:cNvSpPr txBox="1"/>
          <p:nvPr/>
        </p:nvSpPr>
        <p:spPr>
          <a:xfrm>
            <a:off x="0" y="793215"/>
            <a:ext cx="5971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SelectLayerByAttribute_management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</a:rPr>
              <a:t>and SQL Queries to Calculate Income categories by percentile.</a:t>
            </a:r>
          </a:p>
          <a:p>
            <a:endParaRPr lang="en-US" dirty="0"/>
          </a:p>
          <a:p>
            <a:r>
              <a:rPr lang="en-US" dirty="0"/>
              <a:t>Will go over the code in next slide</a:t>
            </a:r>
            <a:endParaRPr lang="en-US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3C2E4-DD0A-47A9-AF45-A2C10411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454227"/>
            <a:ext cx="11896725" cy="5222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A267B6-A047-4E7D-98F8-C329289FE3BE}"/>
              </a:ext>
            </a:extLst>
          </p:cNvPr>
          <p:cNvSpPr txBox="1"/>
          <p:nvPr/>
        </p:nvSpPr>
        <p:spPr>
          <a:xfrm>
            <a:off x="264404" y="180975"/>
            <a:ext cx="419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 to Calculate Income Percentile </a:t>
            </a:r>
          </a:p>
        </p:txBody>
      </p:sp>
    </p:spTree>
    <p:extLst>
      <p:ext uri="{BB962C8B-B14F-4D97-AF65-F5344CB8AC3E}">
        <p14:creationId xmlns:p14="http://schemas.microsoft.com/office/powerpoint/2010/main" val="412808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90BC4-0786-4E7E-8033-4C9884CB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28800"/>
            <a:ext cx="5916058" cy="4903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2334C-EBBB-4D27-ABF0-01E161EF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35" y="1972017"/>
            <a:ext cx="5916057" cy="4617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8FA94-4C30-4088-8833-7AE760E584B5}"/>
              </a:ext>
            </a:extLst>
          </p:cNvPr>
          <p:cNvSpPr txBox="1"/>
          <p:nvPr/>
        </p:nvSpPr>
        <p:spPr>
          <a:xfrm>
            <a:off x="231354" y="125587"/>
            <a:ext cx="6760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Distribution of schools by Minority Percentage in Census 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98C93-A892-45E5-877F-CF863AA0235A}"/>
              </a:ext>
            </a:extLst>
          </p:cNvPr>
          <p:cNvSpPr txBox="1"/>
          <p:nvPr/>
        </p:nvSpPr>
        <p:spPr>
          <a:xfrm>
            <a:off x="121186" y="602525"/>
            <a:ext cx="105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 have used </a:t>
            </a:r>
            <a:r>
              <a:rPr lang="en-US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arcpy.management.CalculateField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to calculate the minority % in each census tract. </a:t>
            </a:r>
            <a:endParaRPr lang="en-US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4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99B07-AF55-4A9E-B3DF-37640598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41504"/>
            <a:ext cx="5750804" cy="3827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89CDE-7863-48D8-B7E4-264C4D79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07" y="120364"/>
            <a:ext cx="630899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C9557-4AFA-4A62-B724-474E75716DC4}"/>
              </a:ext>
            </a:extLst>
          </p:cNvPr>
          <p:cNvSpPr txBox="1"/>
          <p:nvPr/>
        </p:nvSpPr>
        <p:spPr>
          <a:xfrm>
            <a:off x="396607" y="297456"/>
            <a:ext cx="377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Graphs and Map for Minority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8C1CC-065B-4051-866D-649CB8C18FD5}"/>
              </a:ext>
            </a:extLst>
          </p:cNvPr>
          <p:cNvSpPr txBox="1"/>
          <p:nvPr/>
        </p:nvSpPr>
        <p:spPr>
          <a:xfrm>
            <a:off x="220284" y="925417"/>
            <a:ext cx="539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created a scatter plot between the minority % and Non Adult Population to check whether area with higher minority percentages are younger. Also created a choropleth map to see the spatial distribution of minority percentage.</a:t>
            </a:r>
          </a:p>
        </p:txBody>
      </p:sp>
    </p:spTree>
    <p:extLst>
      <p:ext uri="{BB962C8B-B14F-4D97-AF65-F5344CB8AC3E}">
        <p14:creationId xmlns:p14="http://schemas.microsoft.com/office/powerpoint/2010/main" val="45105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B5211-FAF1-47DD-945A-2FA48791E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93" y="0"/>
            <a:ext cx="60959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8CD5B-A5E1-4749-86E9-493590477302}"/>
              </a:ext>
            </a:extLst>
          </p:cNvPr>
          <p:cNvSpPr txBox="1"/>
          <p:nvPr/>
        </p:nvSpPr>
        <p:spPr>
          <a:xfrm>
            <a:off x="275422" y="220338"/>
            <a:ext cx="3489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Last Map and Thank You!!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F96A0-86AD-4428-AFE3-F43D064C3EB7}"/>
              </a:ext>
            </a:extLst>
          </p:cNvPr>
          <p:cNvSpPr txBox="1"/>
          <p:nvPr/>
        </p:nvSpPr>
        <p:spPr>
          <a:xfrm>
            <a:off x="198304" y="1101687"/>
            <a:ext cx="58058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last visualization to see the spatial distribution of median household incomes.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have tried to minimize my use of Pandas and </a:t>
            </a:r>
            <a:r>
              <a:rPr lang="en-US" dirty="0" err="1"/>
              <a:t>Geopandas</a:t>
            </a:r>
            <a:r>
              <a:rPr lang="en-US" dirty="0"/>
              <a:t> as much as I can during this project. </a:t>
            </a:r>
            <a:r>
              <a:rPr lang="en-US" dirty="0" err="1"/>
              <a:t>GeoPandas</a:t>
            </a:r>
            <a:r>
              <a:rPr lang="en-US" dirty="0"/>
              <a:t> was only used to create these choropleth maps at the last moment. Pandas was only used in creating stacked bar charts.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 for teaching </a:t>
            </a:r>
            <a:r>
              <a:rPr lang="en-US" dirty="0" err="1"/>
              <a:t>GeoSpatial</a:t>
            </a:r>
            <a:r>
              <a:rPr lang="en-US" dirty="0"/>
              <a:t> Programming – It was fun and new and interesting!</a:t>
            </a:r>
          </a:p>
        </p:txBody>
      </p:sp>
    </p:spTree>
    <p:extLst>
      <p:ext uri="{BB962C8B-B14F-4D97-AF65-F5344CB8AC3E}">
        <p14:creationId xmlns:p14="http://schemas.microsoft.com/office/powerpoint/2010/main" val="164897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averma29_gwu@apporto.com</dc:creator>
  <cp:lastModifiedBy>averma29_gwu@apporto.com</cp:lastModifiedBy>
  <cp:revision>6</cp:revision>
  <dcterms:created xsi:type="dcterms:W3CDTF">2023-12-19T13:42:24Z</dcterms:created>
  <dcterms:modified xsi:type="dcterms:W3CDTF">2023-12-19T14:40:37Z</dcterms:modified>
</cp:coreProperties>
</file>