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491" r:id="rId2"/>
    <p:sldId id="652" r:id="rId3"/>
    <p:sldId id="522" r:id="rId4"/>
    <p:sldId id="635" r:id="rId5"/>
    <p:sldId id="636" r:id="rId6"/>
    <p:sldId id="658" r:id="rId7"/>
    <p:sldId id="639" r:id="rId8"/>
    <p:sldId id="659" r:id="rId9"/>
    <p:sldId id="657" r:id="rId10"/>
    <p:sldId id="640" r:id="rId11"/>
    <p:sldId id="521" r:id="rId12"/>
    <p:sldId id="655" r:id="rId13"/>
    <p:sldId id="656" r:id="rId14"/>
    <p:sldId id="519" r:id="rId15"/>
    <p:sldId id="653" r:id="rId16"/>
    <p:sldId id="503" r:id="rId17"/>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FF"/>
    <a:srgbClr val="DEE9EA"/>
    <a:srgbClr val="3A30FA"/>
    <a:srgbClr val="FF6600"/>
    <a:srgbClr val="F139E4"/>
    <a:srgbClr val="B8525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1" autoAdjust="0"/>
    <p:restoredTop sz="73788" autoAdjust="0"/>
  </p:normalViewPr>
  <p:slideViewPr>
    <p:cSldViewPr>
      <p:cViewPr varScale="1">
        <p:scale>
          <a:sx n="86" d="100"/>
          <a:sy n="86" d="100"/>
        </p:scale>
        <p:origin x="1546" y="48"/>
      </p:cViewPr>
      <p:guideLst>
        <p:guide orient="horz" pos="2160"/>
        <p:guide pos="2880"/>
      </p:guideLst>
    </p:cSldViewPr>
  </p:slideViewPr>
  <p:outlineViewPr>
    <p:cViewPr>
      <p:scale>
        <a:sx n="33" d="100"/>
        <a:sy n="33" d="100"/>
      </p:scale>
      <p:origin x="0" y="-11652"/>
    </p:cViewPr>
  </p:outlin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EDCCAE-9D09-4476-8A3C-319ABA5BC545}" type="datetimeFigureOut">
              <a:rPr lang="en-US" smtClean="0"/>
              <a:pPr/>
              <a:t>8/20/2021</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9DC66FA-314B-4133-88B1-03D07DF84B60}" type="slidenum">
              <a:rPr lang="en-US" smtClean="0"/>
              <a:pPr/>
              <a:t>‹#›</a:t>
            </a:fld>
            <a:endParaRPr lang="en-US"/>
          </a:p>
        </p:txBody>
      </p:sp>
    </p:spTree>
    <p:extLst>
      <p:ext uri="{BB962C8B-B14F-4D97-AF65-F5344CB8AC3E}">
        <p14:creationId xmlns:p14="http://schemas.microsoft.com/office/powerpoint/2010/main" val="34249789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8/20/2021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398172460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112868-65FD-4572-A383-97DC0EC9B913}" type="slidenum">
              <a:rPr lang="en-US" smtClean="0"/>
              <a:pPr/>
              <a:t>1</a:t>
            </a:fld>
            <a:endParaRPr lang="en-US"/>
          </a:p>
        </p:txBody>
      </p:sp>
    </p:spTree>
    <p:extLst>
      <p:ext uri="{BB962C8B-B14F-4D97-AF65-F5344CB8AC3E}">
        <p14:creationId xmlns:p14="http://schemas.microsoft.com/office/powerpoint/2010/main" val="432700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IN" sz="1100" dirty="0"/>
              <a:t>Short Messaging Service</a:t>
            </a:r>
          </a:p>
          <a:p>
            <a:pPr defTabSz="465887">
              <a:defRPr/>
            </a:pPr>
            <a:r>
              <a:rPr lang="en-IN" sz="1100" dirty="0"/>
              <a:t>Global Positioning System/Geographic Information System</a:t>
            </a:r>
          </a:p>
          <a:p>
            <a:r>
              <a:rPr lang="en-IN" sz="1100" b="1" dirty="0"/>
              <a:t>Open Base Transceiver Station</a:t>
            </a:r>
          </a:p>
          <a:p>
            <a:r>
              <a:rPr lang="fi-FI" sz="1100" dirty="0"/>
              <a:t>Hierarchical Random Walk-based Path Planner</a:t>
            </a:r>
            <a:endParaRPr lang="en-IN" sz="1100" b="1" dirty="0"/>
          </a:p>
          <a:p>
            <a:endParaRPr lang="en-IN" sz="1100" dirty="0"/>
          </a:p>
        </p:txBody>
      </p:sp>
      <p:sp>
        <p:nvSpPr>
          <p:cNvPr id="4" name="Slide Number Placeholder 3"/>
          <p:cNvSpPr>
            <a:spLocks noGrp="1"/>
          </p:cNvSpPr>
          <p:nvPr>
            <p:ph type="sldNum" sz="quarter" idx="10"/>
          </p:nvPr>
        </p:nvSpPr>
        <p:spPr/>
        <p:txBody>
          <a:bodyPr/>
          <a:lstStyle/>
          <a:p>
            <a:fld id="{4D112868-65FD-4572-A383-97DC0EC9B913}" type="slidenum">
              <a:rPr lang="en-US" smtClean="0"/>
              <a:pPr/>
              <a:t>3</a:t>
            </a:fld>
            <a:endParaRPr lang="en-US"/>
          </a:p>
        </p:txBody>
      </p:sp>
    </p:spTree>
    <p:extLst>
      <p:ext uri="{BB962C8B-B14F-4D97-AF65-F5344CB8AC3E}">
        <p14:creationId xmlns:p14="http://schemas.microsoft.com/office/powerpoint/2010/main" val="1118609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8/20/2021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5247" y="696603"/>
            <a:ext cx="6400800" cy="83820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8/20/2021</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8/20/2021</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8" name="Picture 15" descr="logo.jpg"/>
          <p:cNvPicPr>
            <a:picLocks noChangeAspect="1"/>
          </p:cNvPicPr>
          <p:nvPr/>
        </p:nvPicPr>
        <p:blipFill rotWithShape="1">
          <a:blip r:embed="rId4"/>
          <a:srcRect l="3333" r="3333"/>
          <a:stretch/>
        </p:blipFill>
        <p:spPr bwMode="auto">
          <a:xfrm>
            <a:off x="6858000" y="36526"/>
            <a:ext cx="2133600" cy="725474"/>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dfd-for-food-ordering-syste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457200" y="1219200"/>
            <a:ext cx="8458200" cy="2514600"/>
          </a:xfrm>
          <a:prstGeom prst="rect">
            <a:avLst/>
          </a:prstGeom>
          <a:noFill/>
          <a:ln w="9525">
            <a:noFill/>
            <a:miter lim="800000"/>
            <a:headEnd/>
            <a:tailEnd/>
          </a:ln>
        </p:spPr>
        <p:txBody>
          <a:bodyPr tIns="33120" anchor="ctr"/>
          <a:lstStyle/>
          <a:p>
            <a:pPr algn="ctr"/>
            <a:r>
              <a:rPr lang="en-GB" sz="2400" b="1" dirty="0"/>
              <a:t>A </a:t>
            </a:r>
            <a:r>
              <a:rPr lang="en-US" sz="2400" b="1" dirty="0"/>
              <a:t>First Progress Report</a:t>
            </a:r>
            <a:endParaRPr lang="en-IN" sz="2400" dirty="0"/>
          </a:p>
          <a:p>
            <a:pPr algn="ctr"/>
            <a:r>
              <a:rPr lang="en-GB" sz="2400" dirty="0"/>
              <a:t>on</a:t>
            </a:r>
            <a:endParaRPr lang="en-IN" sz="2400" dirty="0"/>
          </a:p>
          <a:p>
            <a:pPr algn="ctr"/>
            <a:r>
              <a:rPr lang="en-US" sz="2400" b="1" dirty="0">
                <a:latin typeface="Calibri" pitchFamily="34" charset="0"/>
              </a:rPr>
              <a:t>KITCHEN JUNGLE</a:t>
            </a:r>
          </a:p>
        </p:txBody>
      </p:sp>
      <p:sp>
        <p:nvSpPr>
          <p:cNvPr id="5" name="TextBox 4"/>
          <p:cNvSpPr txBox="1"/>
          <p:nvPr/>
        </p:nvSpPr>
        <p:spPr>
          <a:xfrm>
            <a:off x="2985985" y="5116031"/>
            <a:ext cx="3095847" cy="923330"/>
          </a:xfrm>
          <a:prstGeom prst="rect">
            <a:avLst/>
          </a:prstGeom>
          <a:noFill/>
        </p:spPr>
        <p:txBody>
          <a:bodyPr wrap="none" rtlCol="0">
            <a:spAutoFit/>
          </a:bodyPr>
          <a:lstStyle/>
          <a:p>
            <a:pPr algn="ctr"/>
            <a:r>
              <a:rPr lang="en-US" dirty="0"/>
              <a:t>Under the supervision </a:t>
            </a:r>
          </a:p>
          <a:p>
            <a:pPr algn="ctr"/>
            <a:r>
              <a:rPr lang="en-US" dirty="0"/>
              <a:t>of</a:t>
            </a:r>
          </a:p>
          <a:p>
            <a:pPr algn="ctr"/>
            <a:r>
              <a:rPr lang="en-US" dirty="0"/>
              <a:t>Dr. </a:t>
            </a:r>
            <a:r>
              <a:rPr lang="en-US" dirty="0" err="1"/>
              <a:t>Jaiteg</a:t>
            </a:r>
            <a:r>
              <a:rPr lang="en-US" dirty="0"/>
              <a:t> Singh, Professor, </a:t>
            </a:r>
          </a:p>
        </p:txBody>
      </p:sp>
      <p:sp>
        <p:nvSpPr>
          <p:cNvPr id="6" name="TextBox 5"/>
          <p:cNvSpPr txBox="1"/>
          <p:nvPr/>
        </p:nvSpPr>
        <p:spPr>
          <a:xfrm>
            <a:off x="1828800" y="6260068"/>
            <a:ext cx="5257800" cy="369332"/>
          </a:xfrm>
          <a:prstGeom prst="rect">
            <a:avLst/>
          </a:prstGeom>
          <a:noFill/>
        </p:spPr>
        <p:txBody>
          <a:bodyPr wrap="square" rtlCol="0">
            <a:spAutoFit/>
          </a:bodyPr>
          <a:lstStyle/>
          <a:p>
            <a:pPr algn="ctr"/>
            <a:r>
              <a:rPr lang="en-US" dirty="0">
                <a:solidFill>
                  <a:srgbClr val="FF0000"/>
                </a:solidFill>
              </a:rPr>
              <a:t>Department of Computer Applications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 y="10803"/>
            <a:ext cx="6400800" cy="838200"/>
          </a:xfrm>
        </p:spPr>
        <p:txBody>
          <a:bodyPr/>
          <a:lstStyle/>
          <a:p>
            <a:pPr algn="l"/>
            <a:r>
              <a:rPr lang="en-US" sz="3200" b="1" dirty="0">
                <a:solidFill>
                  <a:schemeClr val="bg1"/>
                </a:solidFill>
                <a:latin typeface="Arial" panose="020B0604020202020204" pitchFamily="34" charset="0"/>
                <a:cs typeface="Arial" panose="020B0604020202020204" pitchFamily="34" charset="0"/>
              </a:rPr>
              <a:t>Database Design</a:t>
            </a:r>
          </a:p>
        </p:txBody>
      </p:sp>
      <p:sp>
        <p:nvSpPr>
          <p:cNvPr id="5" name="Title 1"/>
          <p:cNvSpPr txBox="1">
            <a:spLocks/>
          </p:cNvSpPr>
          <p:nvPr/>
        </p:nvSpPr>
        <p:spPr bwMode="auto">
          <a:xfrm>
            <a:off x="80961" y="914400"/>
            <a:ext cx="854392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hangingPunct="0">
              <a:defRPr/>
            </a:pPr>
            <a:endParaRPr lang="en-US" sz="1200" b="1" dirty="0">
              <a:solidFill>
                <a:srgbClr val="FF3300"/>
              </a:solidFill>
              <a:latin typeface="Adobe Caslon Pro" panose="0205050205050A020403" pitchFamily="18" charset="0"/>
              <a:ea typeface="Adobe Gothic Std B" panose="020B0800000000000000" pitchFamily="34" charset="-128"/>
              <a:cs typeface="MS PGothic"/>
            </a:endParaRPr>
          </a:p>
          <a:p>
            <a:pPr lvl="0" algn="just" eaLnBrk="0" hangingPunct="0"/>
            <a:r>
              <a:rPr lang="en-IN" sz="2400" b="1" dirty="0">
                <a:solidFill>
                  <a:srgbClr val="FF3300"/>
                </a:solidFill>
                <a:ea typeface="Adobe Gothic Std B" panose="020B0800000000000000" pitchFamily="34" charset="-128"/>
                <a:cs typeface="Arial" panose="020B0604020202020204" pitchFamily="34" charset="0"/>
              </a:rPr>
              <a:t>ER Diagram</a:t>
            </a:r>
            <a:r>
              <a:rPr lang="en-IN" sz="1600" dirty="0">
                <a:ea typeface="Adobe Gothic Std B" panose="020B0800000000000000" pitchFamily="34" charset="-128"/>
                <a:cs typeface="Arial" panose="020B0604020202020204" pitchFamily="34" charset="0"/>
              </a:rPr>
              <a:t>[1]</a:t>
            </a:r>
            <a:endParaRPr lang="en-US" sz="1600" b="1" dirty="0">
              <a:ea typeface="Adobe Gothic Std B" panose="020B0800000000000000" pitchFamily="34" charset="-128"/>
              <a:cs typeface="Arial" panose="020B0604020202020204" pitchFamily="34" charset="0"/>
            </a:endParaRPr>
          </a:p>
        </p:txBody>
      </p:sp>
      <p:pic>
        <p:nvPicPr>
          <p:cNvPr id="4" name="Picture 3">
            <a:extLst>
              <a:ext uri="{FF2B5EF4-FFF2-40B4-BE49-F238E27FC236}">
                <a16:creationId xmlns:a16="http://schemas.microsoft.com/office/drawing/2014/main" id="{4E951E3C-79E3-44DF-ACC0-9D9753F71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2" y="1601680"/>
            <a:ext cx="8105775" cy="4524375"/>
          </a:xfrm>
          <a:prstGeom prst="rect">
            <a:avLst/>
          </a:prstGeom>
        </p:spPr>
      </p:pic>
    </p:spTree>
    <p:extLst>
      <p:ext uri="{BB962C8B-B14F-4D97-AF65-F5344CB8AC3E}">
        <p14:creationId xmlns:p14="http://schemas.microsoft.com/office/powerpoint/2010/main" val="859274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0" y="0"/>
            <a:ext cx="6096000" cy="838200"/>
          </a:xfrm>
        </p:spPr>
        <p:txBody>
          <a:bodyPr/>
          <a:lstStyle/>
          <a:p>
            <a:pPr algn="l"/>
            <a:r>
              <a:rPr lang="en-US" sz="3200" b="1" dirty="0">
                <a:solidFill>
                  <a:schemeClr val="bg1"/>
                </a:solidFill>
                <a:latin typeface="Arial" panose="020B0604020202020204" pitchFamily="34" charset="0"/>
                <a:ea typeface="MS PGothic" pitchFamily="34" charset="-128"/>
                <a:cs typeface="Arial" panose="020B0604020202020204" pitchFamily="34" charset="0"/>
              </a:rPr>
              <a:t>Database Design</a:t>
            </a:r>
            <a:r>
              <a:rPr lang="en-US" sz="1800" dirty="0">
                <a:latin typeface="Arial" panose="020B0604020202020204" pitchFamily="34" charset="0"/>
                <a:ea typeface="MS PGothic" pitchFamily="34" charset="-128"/>
                <a:cs typeface="Arial" panose="020B0604020202020204" pitchFamily="34" charset="0"/>
              </a:rPr>
              <a:t>[2]</a:t>
            </a:r>
          </a:p>
        </p:txBody>
      </p:sp>
      <p:sp>
        <p:nvSpPr>
          <p:cNvPr id="3" name="Title 1"/>
          <p:cNvSpPr txBox="1">
            <a:spLocks/>
          </p:cNvSpPr>
          <p:nvPr/>
        </p:nvSpPr>
        <p:spPr bwMode="auto">
          <a:xfrm>
            <a:off x="523875" y="1143000"/>
            <a:ext cx="80010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just" eaLnBrk="0" hangingPunct="0">
              <a:defRPr/>
            </a:pPr>
            <a:endParaRPr lang="fi-FI" sz="2800" dirty="0"/>
          </a:p>
        </p:txBody>
      </p:sp>
      <p:pic>
        <p:nvPicPr>
          <p:cNvPr id="4" name="Picture 3" descr="Database-Schema-for-the-Restaurant-Ordering-System (2).png"/>
          <p:cNvPicPr>
            <a:picLocks noChangeAspect="1"/>
          </p:cNvPicPr>
          <p:nvPr/>
        </p:nvPicPr>
        <p:blipFill>
          <a:blip r:embed="rId2"/>
          <a:stretch>
            <a:fillRect/>
          </a:stretch>
        </p:blipFill>
        <p:spPr>
          <a:xfrm>
            <a:off x="523874" y="1300162"/>
            <a:ext cx="8162925" cy="4719638"/>
          </a:xfrm>
          <a:prstGeom prst="rect">
            <a:avLst/>
          </a:prstGeom>
        </p:spPr>
      </p:pic>
    </p:spTree>
    <p:extLst>
      <p:ext uri="{BB962C8B-B14F-4D97-AF65-F5344CB8AC3E}">
        <p14:creationId xmlns:p14="http://schemas.microsoft.com/office/powerpoint/2010/main" val="3921163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248" y="696603"/>
            <a:ext cx="7279447" cy="838200"/>
          </a:xfrm>
        </p:spPr>
        <p:txBody>
          <a:bodyPr/>
          <a:lstStyle/>
          <a:p>
            <a:r>
              <a:rPr lang="en-US" dirty="0"/>
              <a:t>                                DATABASE DESIGN</a:t>
            </a:r>
            <a:r>
              <a:rPr lang="en-US" sz="1800" dirty="0"/>
              <a:t>[3]</a:t>
            </a:r>
          </a:p>
        </p:txBody>
      </p:sp>
      <p:pic>
        <p:nvPicPr>
          <p:cNvPr id="7" name="Content Placeholder 6">
            <a:extLst>
              <a:ext uri="{FF2B5EF4-FFF2-40B4-BE49-F238E27FC236}">
                <a16:creationId xmlns:a16="http://schemas.microsoft.com/office/drawing/2014/main" id="{D0ECFBC5-7823-4432-B80F-3D7AE14F9AB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852" t="19098" r="26334" b="45797"/>
          <a:stretch/>
        </p:blipFill>
        <p:spPr>
          <a:xfrm>
            <a:off x="1143000" y="2246671"/>
            <a:ext cx="6981371" cy="236465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BA9F428-D338-4E31-806B-088E645423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712" y="1981200"/>
            <a:ext cx="7406026" cy="3229769"/>
          </a:xfrm>
        </p:spPr>
      </p:pic>
      <p:sp>
        <p:nvSpPr>
          <p:cNvPr id="4" name="Title 1">
            <a:extLst>
              <a:ext uri="{FF2B5EF4-FFF2-40B4-BE49-F238E27FC236}">
                <a16:creationId xmlns:a16="http://schemas.microsoft.com/office/drawing/2014/main" id="{84A67464-DE5E-4EEE-A16E-8E18C06A788C}"/>
              </a:ext>
            </a:extLst>
          </p:cNvPr>
          <p:cNvSpPr>
            <a:spLocks noGrp="1"/>
          </p:cNvSpPr>
          <p:nvPr>
            <p:ph type="title"/>
          </p:nvPr>
        </p:nvSpPr>
        <p:spPr>
          <a:xfrm>
            <a:off x="0" y="0"/>
            <a:ext cx="6400801" cy="838200"/>
          </a:xfrm>
        </p:spPr>
        <p:txBody>
          <a:bodyPr/>
          <a:lstStyle/>
          <a:p>
            <a:pPr algn="l"/>
            <a:r>
              <a:rPr lang="en-US" sz="3200" b="1" dirty="0">
                <a:solidFill>
                  <a:schemeClr val="bg1"/>
                </a:solidFill>
                <a:latin typeface="Arial" panose="020B0604020202020204" pitchFamily="34" charset="0"/>
                <a:ea typeface="MS PGothic" pitchFamily="34" charset="-128"/>
                <a:cs typeface="Arial" panose="020B0604020202020204" pitchFamily="34" charset="0"/>
              </a:rPr>
              <a:t>DFD / User Activity Diagram</a:t>
            </a:r>
            <a:r>
              <a:rPr lang="en-US" sz="1800" dirty="0">
                <a:latin typeface="Arial" panose="020B0604020202020204" pitchFamily="34" charset="0"/>
                <a:ea typeface="MS PGothic" pitchFamily="34" charset="-128"/>
                <a:cs typeface="Arial" panose="020B0604020202020204" pitchFamily="34" charset="0"/>
              </a:rPr>
              <a:t>[4]</a:t>
            </a:r>
          </a:p>
        </p:txBody>
      </p:sp>
    </p:spTree>
    <p:extLst>
      <p:ext uri="{BB962C8B-B14F-4D97-AF65-F5344CB8AC3E}">
        <p14:creationId xmlns:p14="http://schemas.microsoft.com/office/powerpoint/2010/main" val="132374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0" y="0"/>
            <a:ext cx="6096000" cy="838200"/>
          </a:xfrm>
        </p:spPr>
        <p:txBody>
          <a:bodyPr/>
          <a:lstStyle/>
          <a:p>
            <a:pPr algn="l"/>
            <a:r>
              <a:rPr lang="en-US" sz="3200" b="1" dirty="0">
                <a:solidFill>
                  <a:schemeClr val="bg1"/>
                </a:solidFill>
                <a:latin typeface="Arial" panose="020B0604020202020204" pitchFamily="34" charset="0"/>
                <a:ea typeface="MS PGothic" pitchFamily="34" charset="-128"/>
                <a:cs typeface="Arial" panose="020B0604020202020204" pitchFamily="34" charset="0"/>
              </a:rPr>
              <a:t>DFD / User Activity Diagram</a:t>
            </a:r>
            <a:r>
              <a:rPr lang="en-US" sz="1800" dirty="0">
                <a:solidFill>
                  <a:schemeClr val="bg1"/>
                </a:solidFill>
                <a:latin typeface="Arial" panose="020B0604020202020204" pitchFamily="34" charset="0"/>
                <a:ea typeface="MS PGothic" pitchFamily="34" charset="-128"/>
                <a:cs typeface="Arial" panose="020B0604020202020204" pitchFamily="34" charset="0"/>
              </a:rPr>
              <a:t>[5]</a:t>
            </a:r>
          </a:p>
        </p:txBody>
      </p:sp>
      <p:sp>
        <p:nvSpPr>
          <p:cNvPr id="3" name="Title 1"/>
          <p:cNvSpPr txBox="1">
            <a:spLocks/>
          </p:cNvSpPr>
          <p:nvPr/>
        </p:nvSpPr>
        <p:spPr bwMode="auto">
          <a:xfrm>
            <a:off x="0" y="1066800"/>
            <a:ext cx="86868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just" eaLnBrk="0" hangingPunct="0">
              <a:defRPr/>
            </a:pPr>
            <a:endParaRPr lang="fi-FI" sz="2800" dirty="0">
              <a:latin typeface="+mj-lt"/>
              <a:cs typeface="MS PGothic"/>
            </a:endParaRPr>
          </a:p>
        </p:txBody>
      </p:sp>
      <p:pic>
        <p:nvPicPr>
          <p:cNvPr id="4" name="Picture 3" descr="WhatsApp Image 2021-08-16 at 11.53.03 PM.jpeg"/>
          <p:cNvPicPr>
            <a:picLocks noChangeAspect="1"/>
          </p:cNvPicPr>
          <p:nvPr/>
        </p:nvPicPr>
        <p:blipFill>
          <a:blip r:embed="rId2"/>
          <a:stretch>
            <a:fillRect/>
          </a:stretch>
        </p:blipFill>
        <p:spPr>
          <a:xfrm>
            <a:off x="685800" y="1219200"/>
            <a:ext cx="7998172" cy="5105400"/>
          </a:xfrm>
          <a:prstGeom prst="rect">
            <a:avLst/>
          </a:prstGeom>
        </p:spPr>
      </p:pic>
    </p:spTree>
    <p:extLst>
      <p:ext uri="{BB962C8B-B14F-4D97-AF65-F5344CB8AC3E}">
        <p14:creationId xmlns:p14="http://schemas.microsoft.com/office/powerpoint/2010/main" val="40056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ctrTitle"/>
          </p:nvPr>
        </p:nvSpPr>
        <p:spPr/>
        <p:txBody>
          <a:bodyPr/>
          <a:lstStyle/>
          <a:p>
            <a:pPr algn="l"/>
            <a:r>
              <a:rPr lang="en-US" sz="3200" b="1" dirty="0">
                <a:solidFill>
                  <a:schemeClr val="bg1"/>
                </a:solidFill>
                <a:latin typeface="Arial" panose="020B0604020202020204" pitchFamily="34" charset="0"/>
                <a:ea typeface="MS PGothic" pitchFamily="34" charset="-128"/>
                <a:cs typeface="Arial" panose="020B0604020202020204" pitchFamily="34" charset="0"/>
              </a:rPr>
              <a:t>Conclusion</a:t>
            </a:r>
          </a:p>
        </p:txBody>
      </p:sp>
      <p:sp>
        <p:nvSpPr>
          <p:cNvPr id="4" name="Subtitle 3"/>
          <p:cNvSpPr>
            <a:spLocks noGrp="1"/>
          </p:cNvSpPr>
          <p:nvPr>
            <p:ph type="subTitle" idx="1"/>
          </p:nvPr>
        </p:nvSpPr>
        <p:spPr>
          <a:xfrm>
            <a:off x="457200" y="1524000"/>
            <a:ext cx="8153400" cy="4648200"/>
          </a:xfrm>
        </p:spPr>
        <p:txBody>
          <a:bodyPr/>
          <a:lstStyle/>
          <a:p>
            <a:pPr algn="l"/>
            <a:r>
              <a:rPr lang="en-US" sz="2800" dirty="0">
                <a:solidFill>
                  <a:schemeClr val="tx1"/>
                </a:solidFill>
              </a:rPr>
              <a:t>The aim of this project is to create a restaurant website that can solve all the existing problems and as well as includes many new features(example:- discount, home delivery service, etc)..</a:t>
            </a:r>
          </a:p>
          <a:p>
            <a:pPr algn="l"/>
            <a:endParaRPr lang="en-US" sz="2800" dirty="0">
              <a:solidFill>
                <a:schemeClr val="tx1"/>
              </a:solidFill>
            </a:endParaRPr>
          </a:p>
          <a:p>
            <a:pPr algn="l"/>
            <a:endParaRPr lang="en-US" sz="2800" dirty="0">
              <a:solidFill>
                <a:schemeClr val="tx1"/>
              </a:solidFill>
            </a:endParaRPr>
          </a:p>
          <a:p>
            <a:pPr algn="l"/>
            <a:r>
              <a:rPr lang="en-US" sz="2800" dirty="0">
                <a:solidFill>
                  <a:schemeClr val="tx1"/>
                </a:solidFill>
              </a:rPr>
              <a:t>While placing an order over the phone, customer lacks the physical copy of the menu item, lack of visual confirmation that the order was placed correctly</a:t>
            </a:r>
          </a:p>
        </p:txBody>
      </p:sp>
      <p:sp>
        <p:nvSpPr>
          <p:cNvPr id="3" name="Title 1"/>
          <p:cNvSpPr txBox="1">
            <a:spLocks/>
          </p:cNvSpPr>
          <p:nvPr/>
        </p:nvSpPr>
        <p:spPr bwMode="auto">
          <a:xfrm>
            <a:off x="152400" y="1066800"/>
            <a:ext cx="91440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just" eaLnBrk="0" hangingPunct="0">
              <a:defRPr/>
            </a:pPr>
            <a:endParaRPr lang="fi-FI" sz="2400" dirty="0">
              <a:latin typeface="+mj-lt"/>
              <a:cs typeface="MS PGothic"/>
            </a:endParaRPr>
          </a:p>
        </p:txBody>
      </p:sp>
    </p:spTree>
    <p:extLst>
      <p:ext uri="{BB962C8B-B14F-4D97-AF65-F5344CB8AC3E}">
        <p14:creationId xmlns:p14="http://schemas.microsoft.com/office/powerpoint/2010/main" val="407611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763000" cy="5334000"/>
          </a:xfrm>
        </p:spPr>
        <p:txBody>
          <a:bodyPr/>
          <a:lstStyle/>
          <a:p>
            <a:pPr marL="0" indent="0" algn="just">
              <a:buNone/>
            </a:pPr>
            <a:r>
              <a:rPr lang="en-US" sz="2400" dirty="0"/>
              <a:t>Udemy</a:t>
            </a:r>
          </a:p>
          <a:p>
            <a:pPr marL="0" indent="0" algn="just">
              <a:buNone/>
            </a:pPr>
            <a:r>
              <a:rPr lang="en-US" sz="2400" dirty="0"/>
              <a:t>[1]https://app.diagrams.net</a:t>
            </a:r>
          </a:p>
          <a:p>
            <a:pPr marL="0" indent="0" algn="just">
              <a:buNone/>
            </a:pPr>
            <a:r>
              <a:rPr lang="en-US" sz="2400" dirty="0"/>
              <a:t>[2]https://www.researchgate.net/figure/Database-Schema-for-the-Restaurant-Ordering-System_fig4_323230406</a:t>
            </a:r>
          </a:p>
          <a:p>
            <a:pPr marL="0" indent="0" algn="just">
              <a:buNone/>
            </a:pPr>
            <a:r>
              <a:rPr lang="en-US" sz="2400" dirty="0"/>
              <a:t>[3]phpMyAdmin</a:t>
            </a:r>
          </a:p>
          <a:p>
            <a:pPr marL="0" indent="0" algn="just">
              <a:buNone/>
            </a:pPr>
            <a:r>
              <a:rPr lang="en-US" sz="2400" dirty="0"/>
              <a:t>[4] </a:t>
            </a:r>
            <a:r>
              <a:rPr lang="en-US" sz="2400" dirty="0">
                <a:hlinkClick r:id="rId2"/>
              </a:rPr>
              <a:t>https://www.geeksforgeeks.org/dfd-for-food-ordering-system</a:t>
            </a:r>
            <a:endParaRPr lang="en-US" sz="2400" dirty="0"/>
          </a:p>
          <a:p>
            <a:pPr marL="0" indent="0" algn="just">
              <a:buNone/>
            </a:pPr>
            <a:r>
              <a:rPr lang="en-US" sz="2400" dirty="0"/>
              <a:t>[5]https://www.freeprojectz.com/dfd/restaurent-management-system-dataflow-diagram</a:t>
            </a:r>
          </a:p>
        </p:txBody>
      </p:sp>
      <p:sp>
        <p:nvSpPr>
          <p:cNvPr id="6" name="Title 1"/>
          <p:cNvSpPr>
            <a:spLocks noGrp="1"/>
          </p:cNvSpPr>
          <p:nvPr>
            <p:ph type="title"/>
          </p:nvPr>
        </p:nvSpPr>
        <p:spPr>
          <a:xfrm>
            <a:off x="381000" y="0"/>
            <a:ext cx="6096000" cy="838200"/>
          </a:xfrm>
        </p:spPr>
        <p:txBody>
          <a:bodyPr/>
          <a:lstStyle/>
          <a:p>
            <a:pPr algn="l"/>
            <a:r>
              <a:rPr lang="en-US" sz="3200" b="1" dirty="0">
                <a:solidFill>
                  <a:schemeClr val="bg1"/>
                </a:solidFill>
                <a:ea typeface="MS PGothic" pitchFamily="34" charset="-128"/>
              </a:rPr>
              <a:t>References</a:t>
            </a:r>
            <a:endParaRPr lang="en-US" sz="3200" b="1" dirty="0">
              <a:ea typeface="MS PGothic"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2" y="37697"/>
            <a:ext cx="6400800" cy="838200"/>
          </a:xfrm>
        </p:spPr>
        <p:txBody>
          <a:bodyPr/>
          <a:lstStyle/>
          <a:p>
            <a:pPr algn="l"/>
            <a:r>
              <a:rPr lang="en-US" sz="3200" dirty="0">
                <a:latin typeface="Arial" panose="020B0604020202020204" pitchFamily="34" charset="0"/>
                <a:cs typeface="Arial" panose="020B0604020202020204" pitchFamily="34" charset="0"/>
              </a:rPr>
              <a:t>Team Details</a:t>
            </a:r>
          </a:p>
        </p:txBody>
      </p:sp>
      <p:sp>
        <p:nvSpPr>
          <p:cNvPr id="3" name="Content Placeholder 2"/>
          <p:cNvSpPr>
            <a:spLocks noGrp="1"/>
          </p:cNvSpPr>
          <p:nvPr>
            <p:ph idx="1"/>
          </p:nvPr>
        </p:nvSpPr>
        <p:spPr>
          <a:xfrm>
            <a:off x="76200" y="838200"/>
            <a:ext cx="4191000" cy="5791200"/>
          </a:xfrm>
        </p:spPr>
        <p:txBody>
          <a:bodyPr/>
          <a:lstStyle/>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1910992512: </a:t>
            </a:r>
            <a:r>
              <a:rPr lang="en-US" sz="1800" b="1" dirty="0">
                <a:latin typeface="Arial" panose="020B0604020202020204" pitchFamily="34" charset="0"/>
                <a:cs typeface="Arial" panose="020B0604020202020204" pitchFamily="34" charset="0"/>
              </a:rPr>
              <a:t>AKSHAY</a:t>
            </a:r>
          </a:p>
          <a:p>
            <a:r>
              <a:rPr lang="en-US" sz="1800" dirty="0">
                <a:latin typeface="Arial" panose="020B0604020202020204" pitchFamily="34" charset="0"/>
                <a:cs typeface="Arial" panose="020B0604020202020204" pitchFamily="34" charset="0"/>
              </a:rPr>
              <a:t>1910992514: AMAN</a:t>
            </a:r>
          </a:p>
          <a:p>
            <a:r>
              <a:rPr lang="en-US" sz="1800" dirty="0">
                <a:latin typeface="Arial" panose="020B0604020202020204" pitchFamily="34" charset="0"/>
                <a:cs typeface="Arial" panose="020B0604020202020204" pitchFamily="34" charset="0"/>
              </a:rPr>
              <a:t>1910992577: HIMANSHU</a:t>
            </a:r>
          </a:p>
        </p:txBody>
      </p:sp>
      <p:sp>
        <p:nvSpPr>
          <p:cNvPr id="4" name="Content Placeholder 2"/>
          <p:cNvSpPr txBox="1">
            <a:spLocks/>
          </p:cNvSpPr>
          <p:nvPr/>
        </p:nvSpPr>
        <p:spPr bwMode="auto">
          <a:xfrm>
            <a:off x="4603072" y="838200"/>
            <a:ext cx="4320988" cy="5410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1910992512: Back end design</a:t>
            </a:r>
          </a:p>
          <a:p>
            <a:r>
              <a:rPr lang="en-US" sz="1800" dirty="0">
                <a:latin typeface="Arial" panose="020B0604020202020204" pitchFamily="34" charset="0"/>
                <a:cs typeface="Arial" panose="020B0604020202020204" pitchFamily="34" charset="0"/>
              </a:rPr>
              <a:t>1910992514: Back end design</a:t>
            </a:r>
          </a:p>
          <a:p>
            <a:r>
              <a:rPr lang="en-US" sz="1800" dirty="0">
                <a:latin typeface="Arial" panose="020B0604020202020204" pitchFamily="34" charset="0"/>
                <a:cs typeface="Arial" panose="020B0604020202020204" pitchFamily="34" charset="0"/>
              </a:rPr>
              <a:t>1910992577: Front end </a:t>
            </a:r>
            <a:r>
              <a:rPr lang="en-US" sz="1800" dirty="0" err="1">
                <a:latin typeface="Arial" panose="020B0604020202020204" pitchFamily="34" charset="0"/>
                <a:cs typeface="Arial" panose="020B0604020202020204" pitchFamily="34" charset="0"/>
              </a:rPr>
              <a:t>desgin</a:t>
            </a:r>
            <a:endParaRPr lang="en-US" sz="1800" dirty="0"/>
          </a:p>
        </p:txBody>
      </p:sp>
      <p:cxnSp>
        <p:nvCxnSpPr>
          <p:cNvPr id="6" name="Straight Connector 5"/>
          <p:cNvCxnSpPr/>
          <p:nvPr/>
        </p:nvCxnSpPr>
        <p:spPr>
          <a:xfrm>
            <a:off x="4343400" y="1066802"/>
            <a:ext cx="0" cy="5257799"/>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03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ctrTitle"/>
          </p:nvPr>
        </p:nvSpPr>
        <p:spPr/>
        <p:txBody>
          <a:bodyPr/>
          <a:lstStyle/>
          <a:p>
            <a:pPr algn="l"/>
            <a:r>
              <a:rPr lang="en-US" sz="3200" b="1" dirty="0">
                <a:solidFill>
                  <a:schemeClr val="bg1"/>
                </a:solidFill>
                <a:latin typeface="Arial" panose="020B0604020202020204" pitchFamily="34" charset="0"/>
                <a:ea typeface="MS PGothic" pitchFamily="34" charset="-128"/>
                <a:cs typeface="Arial" panose="020B0604020202020204" pitchFamily="34" charset="0"/>
              </a:rPr>
              <a:t>Introduction</a:t>
            </a:r>
          </a:p>
        </p:txBody>
      </p:sp>
      <p:sp>
        <p:nvSpPr>
          <p:cNvPr id="5" name="Subtitle 4"/>
          <p:cNvSpPr>
            <a:spLocks noGrp="1"/>
          </p:cNvSpPr>
          <p:nvPr>
            <p:ph type="subTitle" idx="1"/>
          </p:nvPr>
        </p:nvSpPr>
        <p:spPr>
          <a:xfrm>
            <a:off x="533400" y="1752600"/>
            <a:ext cx="8153400" cy="4572000"/>
          </a:xfrm>
        </p:spPr>
        <p:txBody>
          <a:bodyPr/>
          <a:lstStyle/>
          <a:p>
            <a:pPr algn="l"/>
            <a:r>
              <a:rPr lang="en-US" sz="2400" dirty="0">
                <a:solidFill>
                  <a:schemeClr val="tx1"/>
                </a:solidFill>
              </a:rPr>
              <a:t>Our aim for doing this project is to take restaurant business on a e-commerce platform . This will ease the restaurants to reach masses and help to increase more number of customers. Target audience includes people between 15 to 35 years of age who have access to smart phones and are comfortable in using apps. People can get their package at there doorsteps.</a:t>
            </a:r>
          </a:p>
        </p:txBody>
      </p:sp>
    </p:spTree>
    <p:extLst>
      <p:ext uri="{BB962C8B-B14F-4D97-AF65-F5344CB8AC3E}">
        <p14:creationId xmlns:p14="http://schemas.microsoft.com/office/powerpoint/2010/main" val="2730149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7" y="10803"/>
            <a:ext cx="6400800" cy="838200"/>
          </a:xfrm>
        </p:spPr>
        <p:txBody>
          <a:bodyPr/>
          <a:lstStyle/>
          <a:p>
            <a:pPr algn="l"/>
            <a:r>
              <a:rPr lang="en-US" sz="3200" b="1" dirty="0">
                <a:solidFill>
                  <a:schemeClr val="bg1"/>
                </a:solidFill>
                <a:latin typeface="Arial" panose="020B0604020202020204" pitchFamily="34" charset="0"/>
                <a:cs typeface="Arial" panose="020B0604020202020204" pitchFamily="34" charset="0"/>
              </a:rPr>
              <a:t>Functionality</a:t>
            </a:r>
          </a:p>
        </p:txBody>
      </p:sp>
      <p:sp>
        <p:nvSpPr>
          <p:cNvPr id="5" name="Title 1"/>
          <p:cNvSpPr txBox="1">
            <a:spLocks/>
          </p:cNvSpPr>
          <p:nvPr/>
        </p:nvSpPr>
        <p:spPr bwMode="auto">
          <a:xfrm>
            <a:off x="76200" y="849003"/>
            <a:ext cx="854392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hangingPunct="0">
              <a:defRPr/>
            </a:pPr>
            <a:endParaRPr lang="en-US" sz="1200" b="1" dirty="0">
              <a:solidFill>
                <a:srgbClr val="FF3300"/>
              </a:solidFill>
              <a:latin typeface="Adobe Caslon Pro" panose="0205050205050A020403" pitchFamily="18" charset="0"/>
              <a:ea typeface="Adobe Gothic Std B" panose="020B0800000000000000" pitchFamily="34" charset="-128"/>
              <a:cs typeface="MS PGothic"/>
            </a:endParaRPr>
          </a:p>
        </p:txBody>
      </p:sp>
      <p:sp>
        <p:nvSpPr>
          <p:cNvPr id="3" name="Content Placeholder 2"/>
          <p:cNvSpPr>
            <a:spLocks noGrp="1"/>
          </p:cNvSpPr>
          <p:nvPr>
            <p:ph idx="1"/>
          </p:nvPr>
        </p:nvSpPr>
        <p:spPr>
          <a:xfrm>
            <a:off x="457200" y="1600200"/>
            <a:ext cx="8229600" cy="4297365"/>
          </a:xfrm>
        </p:spPr>
        <p:txBody>
          <a:bodyPr/>
          <a:lstStyle/>
          <a:p>
            <a:r>
              <a:rPr lang="en-US" sz="2400" dirty="0"/>
              <a:t>To increase efficiency and improve services provide to the customers. </a:t>
            </a:r>
          </a:p>
          <a:p>
            <a:r>
              <a:rPr lang="en-US" sz="2400" dirty="0"/>
              <a:t>To be able to stand out from competitors in the food services industry. </a:t>
            </a:r>
          </a:p>
          <a:p>
            <a:r>
              <a:rPr lang="en-US" sz="2400" dirty="0"/>
              <a:t>To enable customers to know food ingredients before ordering. </a:t>
            </a:r>
          </a:p>
          <a:p>
            <a:r>
              <a:rPr lang="en-US" sz="2400" dirty="0"/>
              <a:t>To reduce restaurant’s food wastage. </a:t>
            </a:r>
          </a:p>
          <a:p>
            <a:r>
              <a:rPr lang="en-US" sz="2400" dirty="0"/>
              <a:t>Improve efficiency of restaurant’s staff.</a:t>
            </a:r>
          </a:p>
        </p:txBody>
      </p:sp>
    </p:spTree>
    <p:extLst>
      <p:ext uri="{BB962C8B-B14F-4D97-AF65-F5344CB8AC3E}">
        <p14:creationId xmlns:p14="http://schemas.microsoft.com/office/powerpoint/2010/main" val="355110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3200" b="1" dirty="0">
                <a:solidFill>
                  <a:schemeClr val="bg1"/>
                </a:solidFill>
                <a:latin typeface="Arial" panose="020B0604020202020204" pitchFamily="34" charset="0"/>
                <a:cs typeface="Arial" panose="020B0604020202020204" pitchFamily="34" charset="0"/>
              </a:rPr>
              <a:t>Introduction</a:t>
            </a:r>
          </a:p>
        </p:txBody>
      </p:sp>
      <p:sp>
        <p:nvSpPr>
          <p:cNvPr id="4" name="Subtitle 3"/>
          <p:cNvSpPr>
            <a:spLocks noGrp="1"/>
          </p:cNvSpPr>
          <p:nvPr>
            <p:ph type="subTitle" idx="1"/>
          </p:nvPr>
        </p:nvSpPr>
        <p:spPr>
          <a:xfrm>
            <a:off x="533400" y="1828800"/>
            <a:ext cx="8153400" cy="4267200"/>
          </a:xfrm>
        </p:spPr>
        <p:txBody>
          <a:bodyPr/>
          <a:lstStyle/>
          <a:p>
            <a:pPr algn="l"/>
            <a:r>
              <a:rPr lang="en-US" sz="2400" dirty="0">
                <a:solidFill>
                  <a:schemeClr val="tx1"/>
                </a:solidFill>
              </a:rPr>
              <a:t>1: Visual studio code</a:t>
            </a:r>
          </a:p>
          <a:p>
            <a:pPr algn="l"/>
            <a:r>
              <a:rPr lang="en-US" sz="2400" dirty="0">
                <a:solidFill>
                  <a:schemeClr val="tx1"/>
                </a:solidFill>
              </a:rPr>
              <a:t>2: Languages used Angular JS, HTML , CSS and dot net</a:t>
            </a:r>
          </a:p>
          <a:p>
            <a:pPr algn="l"/>
            <a:r>
              <a:rPr lang="en-US" sz="2400" dirty="0">
                <a:solidFill>
                  <a:schemeClr val="tx1"/>
                </a:solidFill>
              </a:rPr>
              <a:t>3: MYSQL</a:t>
            </a:r>
          </a:p>
        </p:txBody>
      </p:sp>
      <p:sp>
        <p:nvSpPr>
          <p:cNvPr id="5" name="Title 1"/>
          <p:cNvSpPr txBox="1">
            <a:spLocks/>
          </p:cNvSpPr>
          <p:nvPr/>
        </p:nvSpPr>
        <p:spPr bwMode="auto">
          <a:xfrm>
            <a:off x="219635" y="849003"/>
            <a:ext cx="8543926"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hangingPunct="0">
              <a:defRPr/>
            </a:pPr>
            <a:endParaRPr lang="en-US" sz="1200" b="1" dirty="0">
              <a:solidFill>
                <a:srgbClr val="FF3300"/>
              </a:solidFill>
              <a:latin typeface="Adobe Caslon Pro" panose="0205050205050A020403" pitchFamily="18" charset="0"/>
              <a:ea typeface="Adobe Gothic Std B" panose="020B0800000000000000" pitchFamily="34" charset="-128"/>
              <a:cs typeface="MS PGothic"/>
            </a:endParaRPr>
          </a:p>
          <a:p>
            <a:pPr lvl="0" algn="just" eaLnBrk="0" hangingPunct="0"/>
            <a:r>
              <a:rPr lang="en-IN" sz="2400" b="1" dirty="0">
                <a:solidFill>
                  <a:srgbClr val="FF3300"/>
                </a:solidFill>
                <a:ea typeface="Adobe Gothic Std B" panose="020B0800000000000000" pitchFamily="34" charset="-128"/>
                <a:cs typeface="Arial" panose="020B0604020202020204" pitchFamily="34" charset="0"/>
              </a:rPr>
              <a:t>Softwares Required for development of this project</a:t>
            </a:r>
            <a:endParaRPr lang="en-US" sz="2400" b="1" dirty="0">
              <a:solidFill>
                <a:srgbClr val="FF3300"/>
              </a:solidFill>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49146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ABE6-9427-4922-8B5D-F6D8F188D77B}"/>
              </a:ext>
            </a:extLst>
          </p:cNvPr>
          <p:cNvSpPr>
            <a:spLocks noGrp="1"/>
          </p:cNvSpPr>
          <p:nvPr>
            <p:ph type="title"/>
          </p:nvPr>
        </p:nvSpPr>
        <p:spPr>
          <a:xfrm>
            <a:off x="76200" y="-11837"/>
            <a:ext cx="6400800" cy="838200"/>
          </a:xfrm>
        </p:spPr>
        <p:txBody>
          <a:bodyPr/>
          <a:lstStyle/>
          <a:p>
            <a:pPr algn="l"/>
            <a:r>
              <a:rPr lang="en-US" sz="3200" b="1" dirty="0">
                <a:solidFill>
                  <a:schemeClr val="bg1"/>
                </a:solidFill>
                <a:latin typeface="Arial" panose="020B0604020202020204" pitchFamily="34" charset="0"/>
                <a:cs typeface="Arial" panose="020B0604020202020204" pitchFamily="34" charset="0"/>
              </a:rPr>
              <a:t>User Interface Screen Snap Shots</a:t>
            </a:r>
            <a:endParaRPr lang="en-IN" sz="3200" dirty="0"/>
          </a:p>
        </p:txBody>
      </p:sp>
      <p:pic>
        <p:nvPicPr>
          <p:cNvPr id="5" name="Content Placeholder 4">
            <a:extLst>
              <a:ext uri="{FF2B5EF4-FFF2-40B4-BE49-F238E27FC236}">
                <a16:creationId xmlns:a16="http://schemas.microsoft.com/office/drawing/2014/main" id="{77B0A6FA-7AE9-4CAD-9822-CD5D84D779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2057400"/>
            <a:ext cx="5181600" cy="3840163"/>
          </a:xfrm>
        </p:spPr>
      </p:pic>
    </p:spTree>
    <p:extLst>
      <p:ext uri="{BB962C8B-B14F-4D97-AF65-F5344CB8AC3E}">
        <p14:creationId xmlns:p14="http://schemas.microsoft.com/office/powerpoint/2010/main" val="2308828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 y="10803"/>
            <a:ext cx="6400800" cy="838200"/>
          </a:xfrm>
        </p:spPr>
        <p:txBody>
          <a:bodyPr/>
          <a:lstStyle/>
          <a:p>
            <a:pPr algn="l"/>
            <a:r>
              <a:rPr lang="en-US" sz="3200" b="1" dirty="0">
                <a:solidFill>
                  <a:schemeClr val="bg1"/>
                </a:solidFill>
                <a:latin typeface="Arial" panose="020B0604020202020204" pitchFamily="34" charset="0"/>
                <a:cs typeface="Arial" panose="020B0604020202020204" pitchFamily="34" charset="0"/>
              </a:rPr>
              <a:t>User Interface Screen Snap Shots</a:t>
            </a:r>
          </a:p>
        </p:txBody>
      </p:sp>
      <p:sp>
        <p:nvSpPr>
          <p:cNvPr id="6" name="TextBox 5"/>
          <p:cNvSpPr txBox="1"/>
          <p:nvPr/>
        </p:nvSpPr>
        <p:spPr>
          <a:xfrm>
            <a:off x="3733800" y="3124200"/>
            <a:ext cx="838200" cy="400110"/>
          </a:xfrm>
          <a:prstGeom prst="rect">
            <a:avLst/>
          </a:prstGeom>
          <a:noFill/>
        </p:spPr>
        <p:txBody>
          <a:bodyPr wrap="square" rtlCol="0">
            <a:spAutoFit/>
          </a:bodyPr>
          <a:lstStyle/>
          <a:p>
            <a:pPr algn="ctr"/>
            <a:r>
              <a:rPr lang="en-US" sz="2000" b="1" dirty="0"/>
              <a:t> </a:t>
            </a:r>
          </a:p>
        </p:txBody>
      </p:sp>
      <p:pic>
        <p:nvPicPr>
          <p:cNvPr id="4" name="Picture 3" descr="SAVE_20210816_104707.jpg"/>
          <p:cNvPicPr>
            <a:picLocks noChangeAspect="1"/>
          </p:cNvPicPr>
          <p:nvPr/>
        </p:nvPicPr>
        <p:blipFill>
          <a:blip r:embed="rId2"/>
          <a:stretch>
            <a:fillRect/>
          </a:stretch>
        </p:blipFill>
        <p:spPr>
          <a:xfrm>
            <a:off x="1507724" y="1676400"/>
            <a:ext cx="6128551" cy="4129087"/>
          </a:xfrm>
          <a:prstGeom prst="rect">
            <a:avLst/>
          </a:prstGeom>
        </p:spPr>
      </p:pic>
    </p:spTree>
    <p:extLst>
      <p:ext uri="{BB962C8B-B14F-4D97-AF65-F5344CB8AC3E}">
        <p14:creationId xmlns:p14="http://schemas.microsoft.com/office/powerpoint/2010/main" val="304166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87BC-B924-43FC-8570-04D4ADC47A0F}"/>
              </a:ext>
            </a:extLst>
          </p:cNvPr>
          <p:cNvSpPr>
            <a:spLocks noGrp="1"/>
          </p:cNvSpPr>
          <p:nvPr>
            <p:ph type="title"/>
          </p:nvPr>
        </p:nvSpPr>
        <p:spPr>
          <a:xfrm>
            <a:off x="76200" y="0"/>
            <a:ext cx="6400800" cy="838200"/>
          </a:xfrm>
        </p:spPr>
        <p:txBody>
          <a:bodyPr/>
          <a:lstStyle/>
          <a:p>
            <a:pPr algn="l"/>
            <a:r>
              <a:rPr lang="en-US" sz="3200" b="1" dirty="0">
                <a:solidFill>
                  <a:schemeClr val="bg1"/>
                </a:solidFill>
                <a:latin typeface="Arial" panose="020B0604020202020204" pitchFamily="34" charset="0"/>
                <a:cs typeface="Arial" panose="020B0604020202020204" pitchFamily="34" charset="0"/>
              </a:rPr>
              <a:t>User Interface Screen Snap Shots</a:t>
            </a:r>
            <a:endParaRPr lang="en-IN" sz="3200" dirty="0"/>
          </a:p>
        </p:txBody>
      </p:sp>
      <p:pic>
        <p:nvPicPr>
          <p:cNvPr id="5" name="Content Placeholder 4">
            <a:extLst>
              <a:ext uri="{FF2B5EF4-FFF2-40B4-BE49-F238E27FC236}">
                <a16:creationId xmlns:a16="http://schemas.microsoft.com/office/drawing/2014/main" id="{7AF644A7-648F-4E1F-BBDC-050434C4DC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635434"/>
            <a:ext cx="6477000" cy="4525963"/>
          </a:xfrm>
        </p:spPr>
      </p:pic>
    </p:spTree>
    <p:extLst>
      <p:ext uri="{BB962C8B-B14F-4D97-AF65-F5344CB8AC3E}">
        <p14:creationId xmlns:p14="http://schemas.microsoft.com/office/powerpoint/2010/main" val="316782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7D483-4EBB-45C6-AC80-2654F9A823DB}"/>
              </a:ext>
            </a:extLst>
          </p:cNvPr>
          <p:cNvSpPr>
            <a:spLocks noGrp="1"/>
          </p:cNvSpPr>
          <p:nvPr>
            <p:ph type="title"/>
          </p:nvPr>
        </p:nvSpPr>
        <p:spPr>
          <a:xfrm>
            <a:off x="20715" y="0"/>
            <a:ext cx="6400800" cy="838200"/>
          </a:xfrm>
        </p:spPr>
        <p:txBody>
          <a:bodyPr/>
          <a:lstStyle/>
          <a:p>
            <a:pPr algn="l"/>
            <a:r>
              <a:rPr lang="en-US" sz="3200" b="1" dirty="0">
                <a:solidFill>
                  <a:schemeClr val="bg1"/>
                </a:solidFill>
                <a:latin typeface="Arial" panose="020B0604020202020204" pitchFamily="34" charset="0"/>
                <a:cs typeface="Arial" panose="020B0604020202020204" pitchFamily="34" charset="0"/>
              </a:rPr>
              <a:t>User Interface Screen Snap Shots</a:t>
            </a:r>
            <a:endParaRPr lang="en-IN" sz="3200" dirty="0"/>
          </a:p>
        </p:txBody>
      </p:sp>
      <p:pic>
        <p:nvPicPr>
          <p:cNvPr id="5" name="Content Placeholder 4">
            <a:extLst>
              <a:ext uri="{FF2B5EF4-FFF2-40B4-BE49-F238E27FC236}">
                <a16:creationId xmlns:a16="http://schemas.microsoft.com/office/drawing/2014/main" id="{F06692C6-62E5-4762-84C6-8441D55B83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862" y="1371600"/>
            <a:ext cx="4810276" cy="4525963"/>
          </a:xfrm>
        </p:spPr>
      </p:pic>
    </p:spTree>
    <p:extLst>
      <p:ext uri="{BB962C8B-B14F-4D97-AF65-F5344CB8AC3E}">
        <p14:creationId xmlns:p14="http://schemas.microsoft.com/office/powerpoint/2010/main" val="3753172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32623</TotalTime>
  <Words>392</Words>
  <Application>Microsoft Office PowerPoint</Application>
  <PresentationFormat>On-screen Show (4:3)</PresentationFormat>
  <Paragraphs>60</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Adobe Caslon Pro</vt:lpstr>
      <vt:lpstr>Arial</vt:lpstr>
      <vt:lpstr>Calibri</vt:lpstr>
      <vt:lpstr>Office Theme</vt:lpstr>
      <vt:lpstr>PowerPoint Presentation</vt:lpstr>
      <vt:lpstr>Team Details</vt:lpstr>
      <vt:lpstr>Introduction</vt:lpstr>
      <vt:lpstr>Functionality</vt:lpstr>
      <vt:lpstr>Introduction</vt:lpstr>
      <vt:lpstr>User Interface Screen Snap Shots</vt:lpstr>
      <vt:lpstr>User Interface Screen Snap Shots</vt:lpstr>
      <vt:lpstr>User Interface Screen Snap Shots</vt:lpstr>
      <vt:lpstr>User Interface Screen Snap Shots</vt:lpstr>
      <vt:lpstr>Database Design</vt:lpstr>
      <vt:lpstr>Database Design[2]</vt:lpstr>
      <vt:lpstr>                                DATABASE DESIGN[3]</vt:lpstr>
      <vt:lpstr>DFD / User Activity Diagram[4]</vt:lpstr>
      <vt:lpstr>DFD / User Activity Diagram[5]</vt:lpstr>
      <vt:lpstr>Conclusion</vt:lpstr>
      <vt:lpstr>References</vt:lpstr>
    </vt:vector>
  </TitlesOfParts>
  <Manager>Vikas Rattan</Manager>
  <Company>VR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Progess report</dc:title>
  <dc:subject>Sample designed by Vikas Rattan</dc:subject>
  <dc:creator>ABC</dc:creator>
  <cp:keywords>Vikas Rattan(2021)</cp:keywords>
  <dc:description>BCA Major Projects First Progress Evaluaton</dc:description>
  <cp:lastModifiedBy>aman verma</cp:lastModifiedBy>
  <cp:revision>1619</cp:revision>
  <cp:lastPrinted>2021-04-26T01:55:41Z</cp:lastPrinted>
  <dcterms:created xsi:type="dcterms:W3CDTF">2010-04-09T07:36:15Z</dcterms:created>
  <dcterms:modified xsi:type="dcterms:W3CDTF">2021-08-20T06:26:09Z</dcterms:modified>
  <cp:version>1.0</cp:version>
</cp:coreProperties>
</file>