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70" r:id="rId7"/>
    <p:sldId id="260" r:id="rId8"/>
    <p:sldId id="266" r:id="rId9"/>
    <p:sldId id="264"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6E58-E89E-40E2-97D6-81AE141AA840}"/>
              </a:ext>
            </a:extLst>
          </p:cNvPr>
          <p:cNvSpPr>
            <a:spLocks noGrp="1"/>
          </p:cNvSpPr>
          <p:nvPr>
            <p:ph type="ctrTitle"/>
          </p:nvPr>
        </p:nvSpPr>
        <p:spPr>
          <a:xfrm>
            <a:off x="1751012" y="1300785"/>
            <a:ext cx="8689976" cy="2509213"/>
          </a:xfrm>
        </p:spPr>
        <p:txBody>
          <a:bodyPr/>
          <a:lstStyle/>
          <a:p>
            <a:r>
              <a:rPr lang="en-US" dirty="0"/>
              <a:t>Quick sort</a:t>
            </a:r>
            <a:br>
              <a:rPr lang="en-US" dirty="0"/>
            </a:br>
            <a:br>
              <a:rPr lang="en-US" dirty="0"/>
            </a:br>
            <a:endParaRPr lang="en-US" dirty="0"/>
          </a:p>
        </p:txBody>
      </p:sp>
      <p:sp>
        <p:nvSpPr>
          <p:cNvPr id="3" name="Subtitle 2">
            <a:extLst>
              <a:ext uri="{FF2B5EF4-FFF2-40B4-BE49-F238E27FC236}">
                <a16:creationId xmlns:a16="http://schemas.microsoft.com/office/drawing/2014/main" id="{DDF23E28-661D-4C8E-8FA0-D4A0E75BD37B}"/>
              </a:ext>
            </a:extLst>
          </p:cNvPr>
          <p:cNvSpPr>
            <a:spLocks noGrp="1"/>
          </p:cNvSpPr>
          <p:nvPr>
            <p:ph type="subTitle" idx="1"/>
          </p:nvPr>
        </p:nvSpPr>
        <p:spPr/>
        <p:txBody>
          <a:bodyPr>
            <a:normAutofit fontScale="92500" lnSpcReduction="10000"/>
          </a:bodyPr>
          <a:lstStyle/>
          <a:p>
            <a:r>
              <a:rPr lang="en-US" dirty="0"/>
              <a:t>Presentation by </a:t>
            </a:r>
          </a:p>
          <a:p>
            <a:r>
              <a:rPr lang="en-US" dirty="0"/>
              <a:t>Aditee </a:t>
            </a:r>
            <a:r>
              <a:rPr lang="en-US" dirty="0" err="1"/>
              <a:t>verma</a:t>
            </a:r>
            <a:endParaRPr lang="en-US" dirty="0"/>
          </a:p>
          <a:p>
            <a:r>
              <a:rPr lang="en-US" dirty="0" err="1"/>
              <a:t>Ameya</a:t>
            </a:r>
            <a:r>
              <a:rPr lang="en-US" dirty="0"/>
              <a:t> </a:t>
            </a:r>
            <a:r>
              <a:rPr lang="en-US" dirty="0" err="1"/>
              <a:t>pingulkar</a:t>
            </a:r>
            <a:endParaRPr lang="en-US" dirty="0"/>
          </a:p>
        </p:txBody>
      </p:sp>
    </p:spTree>
    <p:extLst>
      <p:ext uri="{BB962C8B-B14F-4D97-AF65-F5344CB8AC3E}">
        <p14:creationId xmlns:p14="http://schemas.microsoft.com/office/powerpoint/2010/main" val="270768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4E6F-A647-41D6-9700-472D09159E0D}"/>
              </a:ext>
            </a:extLst>
          </p:cNvPr>
          <p:cNvSpPr>
            <a:spLocks noGrp="1"/>
          </p:cNvSpPr>
          <p:nvPr>
            <p:ph type="title"/>
          </p:nvPr>
        </p:nvSpPr>
        <p:spPr>
          <a:xfrm>
            <a:off x="913774" y="335713"/>
            <a:ext cx="10364451" cy="767223"/>
          </a:xfrm>
        </p:spPr>
        <p:txBody>
          <a:bodyPr/>
          <a:lstStyle/>
          <a:p>
            <a:r>
              <a:rPr lang="en-US" dirty="0"/>
              <a:t>history</a:t>
            </a:r>
          </a:p>
        </p:txBody>
      </p:sp>
      <p:sp>
        <p:nvSpPr>
          <p:cNvPr id="3" name="Content Placeholder 2">
            <a:extLst>
              <a:ext uri="{FF2B5EF4-FFF2-40B4-BE49-F238E27FC236}">
                <a16:creationId xmlns:a16="http://schemas.microsoft.com/office/drawing/2014/main" id="{638D322D-092A-47A1-AF06-FA098873B175}"/>
              </a:ext>
            </a:extLst>
          </p:cNvPr>
          <p:cNvSpPr>
            <a:spLocks noGrp="1"/>
          </p:cNvSpPr>
          <p:nvPr>
            <p:ph sz="quarter" idx="13"/>
          </p:nvPr>
        </p:nvSpPr>
        <p:spPr>
          <a:xfrm>
            <a:off x="913774" y="1300900"/>
            <a:ext cx="10363826" cy="5071620"/>
          </a:xfrm>
        </p:spPr>
        <p:txBody>
          <a:bodyPr>
            <a:normAutofit fontScale="92500" lnSpcReduction="10000"/>
          </a:bodyPr>
          <a:lstStyle/>
          <a:p>
            <a:r>
              <a:rPr lang="en-US" dirty="0">
                <a:effectLst/>
                <a:highlight>
                  <a:srgbClr val="FF0000"/>
                </a:highlight>
              </a:rPr>
              <a:t>Robert Sedgewick's</a:t>
            </a:r>
            <a:r>
              <a:rPr lang="en-US" dirty="0">
                <a:effectLst/>
              </a:rPr>
              <a:t> Ph.D. thesis in 1975 is considered a milestone in the study of Quicksort where he resolved many open problems related to the analysis of various pivot selection schemes including Samplesort, adaptive partitioning by Van Emden</a:t>
            </a:r>
            <a:r>
              <a:rPr lang="en-US" baseline="30000" dirty="0">
                <a:effectLst/>
              </a:rPr>
              <a:t> </a:t>
            </a:r>
            <a:r>
              <a:rPr lang="en-US" dirty="0">
                <a:effectLst/>
              </a:rPr>
              <a:t>as well as derivation of expected number of comparisons and swaps.</a:t>
            </a:r>
            <a:endParaRPr lang="en-US" baseline="30000" dirty="0">
              <a:effectLst/>
            </a:endParaRPr>
          </a:p>
          <a:p>
            <a:r>
              <a:rPr lang="en-US" dirty="0">
                <a:effectLst/>
                <a:highlight>
                  <a:srgbClr val="FF0000"/>
                </a:highlight>
              </a:rPr>
              <a:t>Bentley and McIlroy</a:t>
            </a:r>
            <a:r>
              <a:rPr lang="en-US" dirty="0">
                <a:effectLst/>
              </a:rPr>
              <a:t> incorporated various improvements for use in programming libraries, including a technique to deal with equal elements and a pivot scheme known as </a:t>
            </a:r>
            <a:r>
              <a:rPr lang="en-US" i="1" dirty="0" err="1">
                <a:effectLst/>
              </a:rPr>
              <a:t>pseudomedian</a:t>
            </a:r>
            <a:r>
              <a:rPr lang="en-US" i="1" dirty="0">
                <a:effectLst/>
              </a:rPr>
              <a:t> of nine,</a:t>
            </a:r>
            <a:r>
              <a:rPr lang="en-US" dirty="0">
                <a:effectLst/>
              </a:rPr>
              <a:t> where a sample of nine elements is divided into groups of three and then the median of the three medians from three groups is chosen.</a:t>
            </a:r>
            <a:endParaRPr lang="en-US" baseline="30000" dirty="0">
              <a:effectLst/>
            </a:endParaRPr>
          </a:p>
          <a:p>
            <a:r>
              <a:rPr lang="en-US" dirty="0">
                <a:effectLst/>
                <a:highlight>
                  <a:srgbClr val="FF0000"/>
                </a:highlight>
              </a:rPr>
              <a:t>Jon Bentley</a:t>
            </a:r>
            <a:r>
              <a:rPr lang="en-US" dirty="0">
                <a:effectLst/>
              </a:rPr>
              <a:t> described another simpler and compact partitioning scheme in his book </a:t>
            </a:r>
            <a:r>
              <a:rPr lang="en-US" i="1" dirty="0">
                <a:effectLst/>
              </a:rPr>
              <a:t>Programming Pearls</a:t>
            </a:r>
            <a:r>
              <a:rPr lang="en-US" dirty="0">
                <a:effectLst/>
              </a:rPr>
              <a:t> that he attributed to </a:t>
            </a:r>
            <a:r>
              <a:rPr lang="en-US" dirty="0">
                <a:effectLst/>
                <a:highlight>
                  <a:srgbClr val="FF0000"/>
                </a:highlight>
              </a:rPr>
              <a:t>Nico </a:t>
            </a:r>
            <a:r>
              <a:rPr lang="en-US" dirty="0" err="1">
                <a:effectLst/>
                <a:highlight>
                  <a:srgbClr val="FF0000"/>
                </a:highlight>
              </a:rPr>
              <a:t>Lomuto</a:t>
            </a:r>
            <a:r>
              <a:rPr lang="en-US" dirty="0">
                <a:effectLst/>
              </a:rPr>
              <a:t>. Later Bentley wrote that he used Hoare's version for years but never really understood it but </a:t>
            </a:r>
            <a:r>
              <a:rPr lang="en-US" dirty="0" err="1">
                <a:effectLst/>
              </a:rPr>
              <a:t>Lomuto's</a:t>
            </a:r>
            <a:r>
              <a:rPr lang="en-US" dirty="0">
                <a:effectLst/>
              </a:rPr>
              <a:t> version was simple enough to prove correct.</a:t>
            </a:r>
            <a:r>
              <a:rPr lang="en-US" baseline="30000" dirty="0">
                <a:effectLst/>
              </a:rPr>
              <a:t> </a:t>
            </a:r>
            <a:r>
              <a:rPr lang="en-US" dirty="0">
                <a:effectLst/>
              </a:rPr>
              <a:t>Bentley described Quicksort as the "most beautiful code I had ever written" in the same essay. </a:t>
            </a:r>
          </a:p>
        </p:txBody>
      </p:sp>
    </p:spTree>
    <p:extLst>
      <p:ext uri="{BB962C8B-B14F-4D97-AF65-F5344CB8AC3E}">
        <p14:creationId xmlns:p14="http://schemas.microsoft.com/office/powerpoint/2010/main" val="331975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F933-9943-4508-8735-FEBCEFAD9D86}"/>
              </a:ext>
            </a:extLst>
          </p:cNvPr>
          <p:cNvSpPr>
            <a:spLocks noGrp="1"/>
          </p:cNvSpPr>
          <p:nvPr>
            <p:ph type="title"/>
          </p:nvPr>
        </p:nvSpPr>
        <p:spPr>
          <a:xfrm>
            <a:off x="913775" y="618518"/>
            <a:ext cx="10364451" cy="795504"/>
          </a:xfrm>
        </p:spPr>
        <p:txBody>
          <a:bodyPr/>
          <a:lstStyle/>
          <a:p>
            <a:r>
              <a:rPr lang="en-US" dirty="0"/>
              <a:t>history</a:t>
            </a:r>
          </a:p>
        </p:txBody>
      </p:sp>
      <p:sp>
        <p:nvSpPr>
          <p:cNvPr id="3" name="Content Placeholder 2">
            <a:extLst>
              <a:ext uri="{FF2B5EF4-FFF2-40B4-BE49-F238E27FC236}">
                <a16:creationId xmlns:a16="http://schemas.microsoft.com/office/drawing/2014/main" id="{79B71A0E-30DF-497B-904D-A4D515751A5D}"/>
              </a:ext>
            </a:extLst>
          </p:cNvPr>
          <p:cNvSpPr>
            <a:spLocks noGrp="1"/>
          </p:cNvSpPr>
          <p:nvPr>
            <p:ph sz="quarter" idx="13"/>
          </p:nvPr>
        </p:nvSpPr>
        <p:spPr>
          <a:xfrm>
            <a:off x="913774" y="1414022"/>
            <a:ext cx="10363826" cy="4779388"/>
          </a:xfrm>
        </p:spPr>
        <p:txBody>
          <a:bodyPr>
            <a:normAutofit lnSpcReduction="10000"/>
          </a:bodyPr>
          <a:lstStyle/>
          <a:p>
            <a:r>
              <a:rPr lang="en-US" dirty="0" err="1">
                <a:effectLst/>
              </a:rPr>
              <a:t>Lomuto's</a:t>
            </a:r>
            <a:r>
              <a:rPr lang="en-US" dirty="0">
                <a:effectLst/>
              </a:rPr>
              <a:t> partition scheme was also popularized by the textbook </a:t>
            </a:r>
            <a:r>
              <a:rPr lang="en-US" i="1" dirty="0">
                <a:effectLst/>
                <a:highlight>
                  <a:srgbClr val="FF0000"/>
                </a:highlight>
              </a:rPr>
              <a:t>Introduction to Algorithms</a:t>
            </a:r>
            <a:r>
              <a:rPr lang="en-US" dirty="0">
                <a:effectLst/>
              </a:rPr>
              <a:t> although it is inferior to Hoare's scheme because it does three times more swaps on average and degrades to </a:t>
            </a:r>
            <a:r>
              <a:rPr lang="en-US" i="1" dirty="0">
                <a:effectLst/>
              </a:rPr>
              <a:t>theta</a:t>
            </a:r>
            <a:r>
              <a:rPr lang="en-US" dirty="0">
                <a:effectLst/>
              </a:rPr>
              <a:t>(</a:t>
            </a:r>
            <a:r>
              <a:rPr lang="en-US" i="1" dirty="0">
                <a:effectLst/>
              </a:rPr>
              <a:t>n</a:t>
            </a:r>
            <a:r>
              <a:rPr lang="en-US" baseline="30000" dirty="0">
                <a:effectLst/>
              </a:rPr>
              <a:t>2</a:t>
            </a:r>
            <a:r>
              <a:rPr lang="en-US" dirty="0">
                <a:effectLst/>
              </a:rPr>
              <a:t>) runtime when all elements are equal.</a:t>
            </a:r>
          </a:p>
          <a:p>
            <a:r>
              <a:rPr lang="en-US" dirty="0"/>
              <a:t>Quick sort analysis(worst case &amp; expected running time) is given by </a:t>
            </a:r>
            <a:r>
              <a:rPr lang="en-US" dirty="0" err="1">
                <a:highlight>
                  <a:srgbClr val="FF0000"/>
                </a:highlight>
              </a:rPr>
              <a:t>Avrim</a:t>
            </a:r>
            <a:r>
              <a:rPr lang="en-US" dirty="0">
                <a:highlight>
                  <a:srgbClr val="FF0000"/>
                </a:highlight>
              </a:rPr>
              <a:t> </a:t>
            </a:r>
            <a:r>
              <a:rPr lang="en-US" dirty="0" err="1">
                <a:highlight>
                  <a:srgbClr val="FF0000"/>
                </a:highlight>
              </a:rPr>
              <a:t>blum</a:t>
            </a:r>
            <a:endParaRPr lang="en-US" dirty="0">
              <a:effectLst/>
              <a:highlight>
                <a:srgbClr val="FF0000"/>
              </a:highlight>
            </a:endParaRPr>
          </a:p>
          <a:p>
            <a:r>
              <a:rPr lang="en-US" dirty="0">
                <a:effectLst/>
              </a:rPr>
              <a:t>In 2009, </a:t>
            </a:r>
            <a:r>
              <a:rPr lang="en-US" dirty="0">
                <a:effectLst/>
                <a:highlight>
                  <a:srgbClr val="FF0000"/>
                </a:highlight>
              </a:rPr>
              <a:t>Vladimir </a:t>
            </a:r>
            <a:r>
              <a:rPr lang="en-US" dirty="0" err="1">
                <a:effectLst/>
                <a:highlight>
                  <a:srgbClr val="FF0000"/>
                </a:highlight>
              </a:rPr>
              <a:t>Yaroslavskiy</a:t>
            </a:r>
            <a:r>
              <a:rPr lang="en-US" dirty="0">
                <a:effectLst/>
              </a:rPr>
              <a:t> proposed the new dual pivot Quicksort implementation.</a:t>
            </a:r>
            <a:r>
              <a:rPr lang="en-US" baseline="30000" dirty="0">
                <a:effectLst/>
              </a:rPr>
              <a:t> </a:t>
            </a:r>
            <a:r>
              <a:rPr lang="en-US" dirty="0">
                <a:effectLst/>
              </a:rPr>
              <a:t>In the Java core library mailing lists, he initiated a discussion claiming his new algorithm to be superior to the runtime library’s sorting method, which was at that time based on the widely used and carefully tuned variant of classic Quicksort by Bentley and McIlroy.</a:t>
            </a:r>
            <a:r>
              <a:rPr lang="en-US" baseline="30000" dirty="0">
                <a:effectLst/>
              </a:rPr>
              <a:t> </a:t>
            </a:r>
          </a:p>
          <a:p>
            <a:r>
              <a:rPr lang="en-US" dirty="0" err="1">
                <a:effectLst/>
                <a:highlight>
                  <a:srgbClr val="FF0000"/>
                </a:highlight>
              </a:rPr>
              <a:t>Yaroslavskiy’s</a:t>
            </a:r>
            <a:r>
              <a:rPr lang="en-US" dirty="0">
                <a:effectLst/>
                <a:highlight>
                  <a:srgbClr val="FF0000"/>
                </a:highlight>
              </a:rPr>
              <a:t> Quicksort has been chosen as the new default sorting algorithm in Oracle’s Java 7 runtime library after extensive empirical performance tests.</a:t>
            </a:r>
            <a:endParaRPr lang="en-US" dirty="0">
              <a:highlight>
                <a:srgbClr val="FF0000"/>
              </a:highlight>
            </a:endParaRPr>
          </a:p>
        </p:txBody>
      </p:sp>
    </p:spTree>
    <p:extLst>
      <p:ext uri="{BB962C8B-B14F-4D97-AF65-F5344CB8AC3E}">
        <p14:creationId xmlns:p14="http://schemas.microsoft.com/office/powerpoint/2010/main" val="120245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3F62-8EFC-42CE-9045-2EBA1735AA6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02A74C-B880-4017-8477-8AE177ACA843}"/>
              </a:ext>
            </a:extLst>
          </p:cNvPr>
          <p:cNvSpPr>
            <a:spLocks noGrp="1"/>
          </p:cNvSpPr>
          <p:nvPr>
            <p:ph sz="quarter" idx="13"/>
          </p:nvPr>
        </p:nvSpPr>
        <p:spPr/>
        <p:txBody>
          <a:bodyPr/>
          <a:lstStyle/>
          <a:p>
            <a:r>
              <a:rPr lang="en-US" dirty="0"/>
              <a:t>Introduction to algorithms by Thomas h. </a:t>
            </a:r>
            <a:r>
              <a:rPr lang="en-US" dirty="0" err="1"/>
              <a:t>cormen</a:t>
            </a:r>
            <a:r>
              <a:rPr lang="en-US" dirty="0"/>
              <a:t>, Charles e. </a:t>
            </a:r>
            <a:r>
              <a:rPr lang="en-US" dirty="0" err="1"/>
              <a:t>leiserson</a:t>
            </a:r>
            <a:r>
              <a:rPr lang="en-US" dirty="0"/>
              <a:t>, Ronald l. </a:t>
            </a:r>
            <a:r>
              <a:rPr lang="en-US" dirty="0" err="1"/>
              <a:t>rivest</a:t>
            </a:r>
            <a:r>
              <a:rPr lang="en-US" dirty="0"/>
              <a:t>, Clifford stein</a:t>
            </a:r>
          </a:p>
          <a:p>
            <a:r>
              <a:rPr lang="en-US" dirty="0"/>
              <a:t>https://en.wikipedia.org/wiki/Quicksort</a:t>
            </a:r>
          </a:p>
        </p:txBody>
      </p:sp>
    </p:spTree>
    <p:extLst>
      <p:ext uri="{BB962C8B-B14F-4D97-AF65-F5344CB8AC3E}">
        <p14:creationId xmlns:p14="http://schemas.microsoft.com/office/powerpoint/2010/main" val="191707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4895-E341-457B-B08B-09F91B6DF85C}"/>
              </a:ext>
            </a:extLst>
          </p:cNvPr>
          <p:cNvSpPr>
            <a:spLocks noGrp="1"/>
          </p:cNvSpPr>
          <p:nvPr>
            <p:ph type="title"/>
          </p:nvPr>
        </p:nvSpPr>
        <p:spPr>
          <a:xfrm>
            <a:off x="838360" y="678731"/>
            <a:ext cx="10364451" cy="4826523"/>
          </a:xfrm>
        </p:spPr>
        <p:txBody>
          <a:bodyPr/>
          <a:lstStyle/>
          <a:p>
            <a:r>
              <a:rPr lang="en-US" dirty="0"/>
              <a:t>Thank you !</a:t>
            </a:r>
            <a:br>
              <a:rPr lang="en-US" dirty="0"/>
            </a:br>
            <a:br>
              <a:rPr lang="en-US" dirty="0"/>
            </a:br>
            <a:r>
              <a:rPr lang="en-US" dirty="0"/>
              <a:t>(Any questions? Ask </a:t>
            </a:r>
            <a:r>
              <a:rPr lang="en-US" dirty="0" err="1"/>
              <a:t>suzanna</a:t>
            </a:r>
            <a:r>
              <a:rPr lang="en-US" dirty="0"/>
              <a:t> :-D )</a:t>
            </a:r>
          </a:p>
        </p:txBody>
      </p:sp>
    </p:spTree>
    <p:extLst>
      <p:ext uri="{BB962C8B-B14F-4D97-AF65-F5344CB8AC3E}">
        <p14:creationId xmlns:p14="http://schemas.microsoft.com/office/powerpoint/2010/main" val="154673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EEA0-AC54-43B9-B092-4DC31863CB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D2B2FD-2315-4758-BDAC-455AB9EA86C7}"/>
              </a:ext>
            </a:extLst>
          </p:cNvPr>
          <p:cNvSpPr>
            <a:spLocks noGrp="1"/>
          </p:cNvSpPr>
          <p:nvPr>
            <p:ph sz="quarter" idx="13"/>
          </p:nvPr>
        </p:nvSpPr>
        <p:spPr/>
        <p:txBody>
          <a:bodyPr/>
          <a:lstStyle/>
          <a:p>
            <a:r>
              <a:rPr lang="en-US" dirty="0"/>
              <a:t>worst-case running time of </a:t>
            </a:r>
            <a:r>
              <a:rPr lang="en-US" dirty="0">
                <a:highlight>
                  <a:srgbClr val="0000FF"/>
                </a:highlight>
              </a:rPr>
              <a:t>theta(n</a:t>
            </a:r>
            <a:r>
              <a:rPr lang="en-US" baseline="30000" dirty="0">
                <a:effectLst/>
                <a:highlight>
                  <a:srgbClr val="0000FF"/>
                </a:highlight>
              </a:rPr>
              <a:t>2</a:t>
            </a:r>
            <a:r>
              <a:rPr lang="en-US" dirty="0">
                <a:highlight>
                  <a:srgbClr val="0000FF"/>
                </a:highlight>
              </a:rPr>
              <a:t>)</a:t>
            </a:r>
          </a:p>
          <a:p>
            <a:r>
              <a:rPr lang="en-US" dirty="0"/>
              <a:t>Despite slow worst case running time - Best practical choice for sorting – efficient on the average</a:t>
            </a:r>
          </a:p>
          <a:p>
            <a:r>
              <a:rPr lang="en-US" dirty="0"/>
              <a:t>Expected running time is </a:t>
            </a:r>
            <a:r>
              <a:rPr lang="en-US" dirty="0">
                <a:highlight>
                  <a:srgbClr val="0000FF"/>
                </a:highlight>
              </a:rPr>
              <a:t>theta(n log n)</a:t>
            </a:r>
          </a:p>
          <a:p>
            <a:r>
              <a:rPr lang="en-US" dirty="0"/>
              <a:t>No particular input elicits its worst-case behavior</a:t>
            </a:r>
          </a:p>
          <a:p>
            <a:r>
              <a:rPr lang="en-US" dirty="0"/>
              <a:t>Works well in virtual-memory environments</a:t>
            </a:r>
          </a:p>
        </p:txBody>
      </p:sp>
    </p:spTree>
    <p:extLst>
      <p:ext uri="{BB962C8B-B14F-4D97-AF65-F5344CB8AC3E}">
        <p14:creationId xmlns:p14="http://schemas.microsoft.com/office/powerpoint/2010/main" val="254518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7B3A-1ABE-4B00-B75F-45CBA9843FE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7850B302-53D9-4BE7-B4DE-8FB939C740D1}"/>
              </a:ext>
            </a:extLst>
          </p:cNvPr>
          <p:cNvSpPr>
            <a:spLocks noGrp="1"/>
          </p:cNvSpPr>
          <p:nvPr>
            <p:ph sz="quarter" idx="13"/>
          </p:nvPr>
        </p:nvSpPr>
        <p:spPr/>
        <p:txBody>
          <a:bodyPr/>
          <a:lstStyle/>
          <a:p>
            <a:pPr marL="0" indent="0">
              <a:buNone/>
            </a:pPr>
            <a:r>
              <a:rPr lang="en-US" dirty="0"/>
              <a:t>Uses divide-and-conquer paradigm</a:t>
            </a:r>
          </a:p>
          <a:p>
            <a:pPr lvl="1"/>
            <a:r>
              <a:rPr lang="en-US" dirty="0">
                <a:highlight>
                  <a:srgbClr val="0000FF"/>
                </a:highlight>
              </a:rPr>
              <a:t>Divide</a:t>
            </a:r>
            <a:r>
              <a:rPr lang="en-US" dirty="0"/>
              <a:t>: Partition (rearrange) the array Into two (possibly empty) subarrays such that each element is less than or equal to each element. Compute the index q as part of this partitioning procedure</a:t>
            </a:r>
          </a:p>
          <a:p>
            <a:pPr lvl="1"/>
            <a:r>
              <a:rPr lang="en-US" dirty="0">
                <a:highlight>
                  <a:srgbClr val="0000FF"/>
                </a:highlight>
              </a:rPr>
              <a:t>Conquer</a:t>
            </a:r>
            <a:r>
              <a:rPr lang="en-US" dirty="0"/>
              <a:t>: Sort the two subarrays by recursive calls to quicksort</a:t>
            </a:r>
          </a:p>
          <a:p>
            <a:pPr lvl="1"/>
            <a:r>
              <a:rPr lang="en-US" dirty="0">
                <a:highlight>
                  <a:srgbClr val="0000FF"/>
                </a:highlight>
              </a:rPr>
              <a:t>Combine</a:t>
            </a:r>
            <a:r>
              <a:rPr lang="en-US" dirty="0"/>
              <a:t>: Because the subarrays are already sorted, no work is needed to combine them: the entire array is now sorted.</a:t>
            </a:r>
          </a:p>
        </p:txBody>
      </p:sp>
    </p:spTree>
    <p:extLst>
      <p:ext uri="{BB962C8B-B14F-4D97-AF65-F5344CB8AC3E}">
        <p14:creationId xmlns:p14="http://schemas.microsoft.com/office/powerpoint/2010/main" val="41940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771D-BCB6-4EE4-AA3D-65B4E3C47504}"/>
              </a:ext>
            </a:extLst>
          </p:cNvPr>
          <p:cNvSpPr>
            <a:spLocks noGrp="1"/>
          </p:cNvSpPr>
          <p:nvPr>
            <p:ph type="title"/>
          </p:nvPr>
        </p:nvSpPr>
        <p:spPr>
          <a:xfrm>
            <a:off x="913148" y="678730"/>
            <a:ext cx="10364451" cy="753539"/>
          </a:xfrm>
        </p:spPr>
        <p:txBody>
          <a:bodyPr/>
          <a:lstStyle/>
          <a:p>
            <a:r>
              <a:rPr lang="en-US" dirty="0"/>
              <a:t>Procedure</a:t>
            </a:r>
          </a:p>
        </p:txBody>
      </p:sp>
      <p:sp>
        <p:nvSpPr>
          <p:cNvPr id="3" name="Content Placeholder 2">
            <a:extLst>
              <a:ext uri="{FF2B5EF4-FFF2-40B4-BE49-F238E27FC236}">
                <a16:creationId xmlns:a16="http://schemas.microsoft.com/office/drawing/2014/main" id="{DB712105-655A-4A50-B45A-25015E41FE73}"/>
              </a:ext>
            </a:extLst>
          </p:cNvPr>
          <p:cNvSpPr>
            <a:spLocks noGrp="1"/>
          </p:cNvSpPr>
          <p:nvPr>
            <p:ph sz="quarter" idx="13"/>
          </p:nvPr>
        </p:nvSpPr>
        <p:spPr>
          <a:xfrm>
            <a:off x="1819372" y="1989056"/>
            <a:ext cx="9458227" cy="4581426"/>
          </a:xfrm>
        </p:spPr>
        <p:txBody>
          <a:bodyPr>
            <a:normAutofit/>
          </a:bodyPr>
          <a:lstStyle/>
          <a:p>
            <a:r>
              <a:rPr lang="en-US" dirty="0"/>
              <a:t>QUICKSORT(</a:t>
            </a:r>
            <a:r>
              <a:rPr lang="en-US" dirty="0" err="1"/>
              <a:t>A,p,r</a:t>
            </a:r>
            <a:r>
              <a:rPr lang="en-US" dirty="0"/>
              <a:t>)</a:t>
            </a:r>
          </a:p>
          <a:p>
            <a:pPr marL="457200" lvl="1" indent="0">
              <a:buNone/>
            </a:pPr>
            <a:r>
              <a:rPr lang="en-US" dirty="0"/>
              <a:t>if p &lt; r</a:t>
            </a:r>
          </a:p>
          <a:p>
            <a:pPr marL="914400" lvl="2" indent="0">
              <a:buNone/>
            </a:pPr>
            <a:r>
              <a:rPr lang="en-US" dirty="0"/>
              <a:t>q = PARTITION (</a:t>
            </a:r>
            <a:r>
              <a:rPr lang="en-US" dirty="0" err="1"/>
              <a:t>A,p,r</a:t>
            </a:r>
            <a:r>
              <a:rPr lang="en-US" dirty="0"/>
              <a:t>)</a:t>
            </a:r>
          </a:p>
          <a:p>
            <a:pPr marL="914400" lvl="2" indent="0">
              <a:buNone/>
            </a:pPr>
            <a:r>
              <a:rPr lang="en-US" dirty="0"/>
              <a:t>QUICKSORT (A,p,q-1)</a:t>
            </a:r>
          </a:p>
          <a:p>
            <a:pPr marL="914400" lvl="2" indent="0">
              <a:buNone/>
            </a:pPr>
            <a:r>
              <a:rPr lang="en-US" dirty="0"/>
              <a:t>QUICKSORT (A,q+1,r)</a:t>
            </a:r>
          </a:p>
          <a:p>
            <a:pPr marL="457200" lvl="1" indent="0">
              <a:buNone/>
            </a:pPr>
            <a:r>
              <a:rPr lang="en-US" dirty="0"/>
              <a:t>To sort an entire array A, the initial call is QUICKSORT(A,1,A.length)</a:t>
            </a:r>
          </a:p>
        </p:txBody>
      </p:sp>
    </p:spTree>
    <p:extLst>
      <p:ext uri="{BB962C8B-B14F-4D97-AF65-F5344CB8AC3E}">
        <p14:creationId xmlns:p14="http://schemas.microsoft.com/office/powerpoint/2010/main" val="78924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61AC-4CCB-4F1C-A5C8-43041E1DEDFB}"/>
              </a:ext>
            </a:extLst>
          </p:cNvPr>
          <p:cNvSpPr>
            <a:spLocks noGrp="1"/>
          </p:cNvSpPr>
          <p:nvPr>
            <p:ph type="title"/>
          </p:nvPr>
        </p:nvSpPr>
        <p:spPr>
          <a:xfrm>
            <a:off x="913774" y="245097"/>
            <a:ext cx="10401532" cy="913796"/>
          </a:xfrm>
        </p:spPr>
        <p:txBody>
          <a:bodyPr/>
          <a:lstStyle/>
          <a:p>
            <a:r>
              <a:rPr lang="en-US" dirty="0"/>
              <a:t>Hoare partition correctness</a:t>
            </a:r>
          </a:p>
        </p:txBody>
      </p:sp>
      <p:sp>
        <p:nvSpPr>
          <p:cNvPr id="3" name="Content Placeholder 2">
            <a:extLst>
              <a:ext uri="{FF2B5EF4-FFF2-40B4-BE49-F238E27FC236}">
                <a16:creationId xmlns:a16="http://schemas.microsoft.com/office/drawing/2014/main" id="{FD14215B-DD6A-4C2C-916F-2DDF9968BF4A}"/>
              </a:ext>
            </a:extLst>
          </p:cNvPr>
          <p:cNvSpPr>
            <a:spLocks noGrp="1"/>
          </p:cNvSpPr>
          <p:nvPr>
            <p:ph sz="quarter" idx="13"/>
          </p:nvPr>
        </p:nvSpPr>
        <p:spPr>
          <a:xfrm>
            <a:off x="913774" y="1328575"/>
            <a:ext cx="10363826" cy="4761139"/>
          </a:xfrm>
        </p:spPr>
        <p:txBody>
          <a:bodyPr>
            <a:normAutofit fontScale="77500" lnSpcReduction="20000"/>
          </a:bodyPr>
          <a:lstStyle/>
          <a:p>
            <a:r>
              <a:rPr lang="en-US" sz="2100" dirty="0"/>
              <a:t>Quicksort procedure was invented by </a:t>
            </a:r>
            <a:r>
              <a:rPr lang="en-US" sz="2100" dirty="0">
                <a:highlight>
                  <a:srgbClr val="FF0000"/>
                </a:highlight>
              </a:rPr>
              <a:t>tony </a:t>
            </a:r>
            <a:r>
              <a:rPr lang="en-US" sz="2100" dirty="0" err="1">
                <a:highlight>
                  <a:srgbClr val="FF0000"/>
                </a:highlight>
              </a:rPr>
              <a:t>hoare</a:t>
            </a:r>
            <a:r>
              <a:rPr lang="en-US" sz="2100" dirty="0">
                <a:highlight>
                  <a:srgbClr val="FF0000"/>
                </a:highlight>
              </a:rPr>
              <a:t> in 1959 </a:t>
            </a:r>
            <a:r>
              <a:rPr lang="en-US" dirty="0">
                <a:effectLst/>
              </a:rPr>
              <a:t>while in the Soviet Union, as a visiting student at Moscow State University. </a:t>
            </a:r>
          </a:p>
          <a:p>
            <a:r>
              <a:rPr lang="en-US" dirty="0">
                <a:effectLst/>
              </a:rPr>
              <a:t>At that time, Hoare worked in a project on machine translation for the National Physical Laboratory. As a part of the translation process, he needed to sort the words of Russian sentences prior to looking them up in a Russian-English dictionary that was already sorted in alphabetic order on magnetic tape.</a:t>
            </a:r>
            <a:endParaRPr lang="en-US" baseline="30000" dirty="0">
              <a:effectLst/>
            </a:endParaRPr>
          </a:p>
          <a:p>
            <a:r>
              <a:rPr lang="en-US" dirty="0">
                <a:effectLst/>
              </a:rPr>
              <a:t>After recognizing that his first idea, insertion sort, would be slow, he quickly came up with a new idea that was Quicksort. </a:t>
            </a:r>
          </a:p>
          <a:p>
            <a:r>
              <a:rPr lang="en-US" dirty="0">
                <a:effectLst/>
              </a:rPr>
              <a:t>He wrote a program in Mercury Autocode for the partition but couldn't write the program to account for the list of unsorted segments. </a:t>
            </a:r>
          </a:p>
          <a:p>
            <a:r>
              <a:rPr lang="en-US" dirty="0">
                <a:effectLst/>
              </a:rPr>
              <a:t>On return to England, he was asked to write code for Shellsort as part of his new job. Hoare mentioned to his boss that he knew of a faster algorithm and his boss bet sixpence that he didn't. His boss ultimately accepted that he had lost the bet. </a:t>
            </a:r>
          </a:p>
          <a:p>
            <a:r>
              <a:rPr lang="en-US" dirty="0">
                <a:effectLst/>
              </a:rPr>
              <a:t>Later, Hoare learned about ALGOL and its ability to do recursion that enabled him to publish the code in Communications of the Association for Computing Machinery, the </a:t>
            </a:r>
            <a:r>
              <a:rPr lang="en-US" dirty="0" err="1">
                <a:effectLst/>
              </a:rPr>
              <a:t>primere</a:t>
            </a:r>
            <a:r>
              <a:rPr lang="en-US" dirty="0">
                <a:effectLst/>
              </a:rPr>
              <a:t> computer science journal of the time.</a:t>
            </a:r>
            <a:endParaRPr lang="en-US" sz="2100" dirty="0"/>
          </a:p>
          <a:p>
            <a:pPr marL="0" indent="0">
              <a:buNone/>
            </a:pPr>
            <a:endParaRPr lang="en-US" dirty="0"/>
          </a:p>
        </p:txBody>
      </p:sp>
    </p:spTree>
    <p:extLst>
      <p:ext uri="{BB962C8B-B14F-4D97-AF65-F5344CB8AC3E}">
        <p14:creationId xmlns:p14="http://schemas.microsoft.com/office/powerpoint/2010/main" val="133075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61AC-4CCB-4F1C-A5C8-43041E1DEDFB}"/>
              </a:ext>
            </a:extLst>
          </p:cNvPr>
          <p:cNvSpPr>
            <a:spLocks noGrp="1"/>
          </p:cNvSpPr>
          <p:nvPr>
            <p:ph type="title"/>
          </p:nvPr>
        </p:nvSpPr>
        <p:spPr>
          <a:xfrm>
            <a:off x="913774" y="245097"/>
            <a:ext cx="10401532" cy="913796"/>
          </a:xfrm>
        </p:spPr>
        <p:txBody>
          <a:bodyPr/>
          <a:lstStyle/>
          <a:p>
            <a:r>
              <a:rPr lang="en-US" dirty="0"/>
              <a:t>Hoare partition correctness</a:t>
            </a:r>
          </a:p>
        </p:txBody>
      </p:sp>
      <p:sp>
        <p:nvSpPr>
          <p:cNvPr id="3" name="Content Placeholder 2">
            <a:extLst>
              <a:ext uri="{FF2B5EF4-FFF2-40B4-BE49-F238E27FC236}">
                <a16:creationId xmlns:a16="http://schemas.microsoft.com/office/drawing/2014/main" id="{FD14215B-DD6A-4C2C-916F-2DDF9968BF4A}"/>
              </a:ext>
            </a:extLst>
          </p:cNvPr>
          <p:cNvSpPr>
            <a:spLocks noGrp="1"/>
          </p:cNvSpPr>
          <p:nvPr>
            <p:ph sz="quarter" idx="13"/>
          </p:nvPr>
        </p:nvSpPr>
        <p:spPr>
          <a:xfrm>
            <a:off x="913774" y="1328575"/>
            <a:ext cx="10363826" cy="4761139"/>
          </a:xfrm>
        </p:spPr>
        <p:txBody>
          <a:bodyPr>
            <a:normAutofit fontScale="85000" lnSpcReduction="20000"/>
          </a:bodyPr>
          <a:lstStyle/>
          <a:p>
            <a:r>
              <a:rPr lang="en-US" sz="2100" dirty="0"/>
              <a:t>Quicksort procedure was invented by </a:t>
            </a:r>
            <a:r>
              <a:rPr lang="en-US" sz="2100" dirty="0" err="1">
                <a:highlight>
                  <a:srgbClr val="FF0000"/>
                </a:highlight>
              </a:rPr>
              <a:t>hoare</a:t>
            </a:r>
            <a:r>
              <a:rPr lang="en-US" sz="2100" dirty="0">
                <a:highlight>
                  <a:srgbClr val="FF0000"/>
                </a:highlight>
              </a:rPr>
              <a:t> in 1959</a:t>
            </a:r>
          </a:p>
          <a:p>
            <a:pPr marL="0" indent="0">
              <a:buNone/>
            </a:pPr>
            <a:endParaRPr lang="en-US" dirty="0"/>
          </a:p>
          <a:p>
            <a:pPr marL="457200" lvl="1" indent="0">
              <a:buNone/>
            </a:pPr>
            <a:r>
              <a:rPr lang="en-US" dirty="0"/>
              <a:t>HOARE-PARTITION(</a:t>
            </a:r>
            <a:r>
              <a:rPr lang="en-US" dirty="0" err="1"/>
              <a:t>A,p,r</a:t>
            </a:r>
            <a:r>
              <a:rPr lang="en-US" dirty="0"/>
              <a:t>)</a:t>
            </a:r>
          </a:p>
          <a:p>
            <a:pPr marL="457200" lvl="1" indent="0">
              <a:buNone/>
            </a:pPr>
            <a:r>
              <a:rPr lang="en-US" dirty="0"/>
              <a:t>x = A[p]</a:t>
            </a:r>
          </a:p>
          <a:p>
            <a:pPr marL="457200" lvl="1" indent="0">
              <a:buNone/>
            </a:pPr>
            <a:r>
              <a:rPr lang="en-US" dirty="0" err="1"/>
              <a:t>i</a:t>
            </a:r>
            <a:r>
              <a:rPr lang="en-US" dirty="0"/>
              <a:t> = p - 1</a:t>
            </a:r>
          </a:p>
          <a:p>
            <a:pPr marL="457200" lvl="1" indent="0">
              <a:buNone/>
            </a:pPr>
            <a:r>
              <a:rPr lang="en-US" dirty="0"/>
              <a:t>j = r + 1</a:t>
            </a:r>
          </a:p>
          <a:p>
            <a:pPr marL="457200" lvl="1" indent="0">
              <a:buNone/>
            </a:pPr>
            <a:r>
              <a:rPr lang="en-US" dirty="0"/>
              <a:t>while TRUE</a:t>
            </a:r>
          </a:p>
          <a:p>
            <a:pPr marL="914400" lvl="2" indent="0">
              <a:buNone/>
            </a:pPr>
            <a:r>
              <a:rPr lang="en-US" dirty="0"/>
              <a:t>repeat</a:t>
            </a:r>
          </a:p>
          <a:p>
            <a:pPr marL="1371600" lvl="3" indent="0">
              <a:buNone/>
            </a:pPr>
            <a:r>
              <a:rPr lang="en-US" dirty="0"/>
              <a:t>j = j - 1</a:t>
            </a:r>
          </a:p>
          <a:p>
            <a:pPr marL="914400" lvl="2" indent="0">
              <a:buNone/>
            </a:pPr>
            <a:r>
              <a:rPr lang="en-US" dirty="0"/>
              <a:t>until A[j] &lt;= x</a:t>
            </a:r>
          </a:p>
          <a:p>
            <a:pPr marL="914400" lvl="2" indent="0">
              <a:buNone/>
            </a:pPr>
            <a:r>
              <a:rPr lang="en-US" dirty="0"/>
              <a:t>repeat</a:t>
            </a:r>
          </a:p>
          <a:p>
            <a:pPr marL="1371600" lvl="3" indent="0">
              <a:buNone/>
            </a:pPr>
            <a:r>
              <a:rPr lang="en-US" dirty="0" err="1"/>
              <a:t>i</a:t>
            </a:r>
            <a:r>
              <a:rPr lang="en-US" dirty="0"/>
              <a:t> = </a:t>
            </a:r>
            <a:r>
              <a:rPr lang="en-US" dirty="0" err="1"/>
              <a:t>i</a:t>
            </a:r>
            <a:r>
              <a:rPr lang="en-US" dirty="0"/>
              <a:t> + 1</a:t>
            </a:r>
          </a:p>
          <a:p>
            <a:pPr marL="914400" lvl="2" indent="0">
              <a:buNone/>
            </a:pPr>
            <a:r>
              <a:rPr lang="en-US" dirty="0"/>
              <a:t>until A[</a:t>
            </a:r>
            <a:r>
              <a:rPr lang="en-US" dirty="0" err="1"/>
              <a:t>i</a:t>
            </a:r>
            <a:r>
              <a:rPr lang="en-US" dirty="0"/>
              <a:t>] =&gt; x</a:t>
            </a:r>
          </a:p>
          <a:p>
            <a:pPr marL="914400" lvl="2" indent="0">
              <a:buNone/>
            </a:pPr>
            <a:r>
              <a:rPr lang="en-US" dirty="0"/>
              <a:t>if </a:t>
            </a:r>
            <a:r>
              <a:rPr lang="en-US" dirty="0" err="1"/>
              <a:t>i</a:t>
            </a:r>
            <a:r>
              <a:rPr lang="en-US" dirty="0"/>
              <a:t> &lt; j</a:t>
            </a:r>
          </a:p>
          <a:p>
            <a:pPr marL="1371600" lvl="3" indent="0">
              <a:buNone/>
            </a:pPr>
            <a:r>
              <a:rPr lang="en-US" dirty="0"/>
              <a:t>exchange A[</a:t>
            </a:r>
            <a:r>
              <a:rPr lang="en-US" dirty="0" err="1"/>
              <a:t>i</a:t>
            </a:r>
            <a:r>
              <a:rPr lang="en-US" dirty="0"/>
              <a:t>] with A[j] </a:t>
            </a:r>
          </a:p>
          <a:p>
            <a:pPr marL="914400" lvl="2" indent="0">
              <a:buNone/>
            </a:pPr>
            <a:r>
              <a:rPr lang="en-US" dirty="0"/>
              <a:t>else return j</a:t>
            </a:r>
          </a:p>
        </p:txBody>
      </p:sp>
    </p:spTree>
    <p:extLst>
      <p:ext uri="{BB962C8B-B14F-4D97-AF65-F5344CB8AC3E}">
        <p14:creationId xmlns:p14="http://schemas.microsoft.com/office/powerpoint/2010/main" val="232557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AFBB8-2F03-488C-9BE7-F299919DB3EE}"/>
              </a:ext>
            </a:extLst>
          </p:cNvPr>
          <p:cNvSpPr>
            <a:spLocks noGrp="1"/>
          </p:cNvSpPr>
          <p:nvPr>
            <p:ph sz="quarter" idx="13"/>
          </p:nvPr>
        </p:nvSpPr>
        <p:spPr>
          <a:xfrm>
            <a:off x="923826" y="1828800"/>
            <a:ext cx="10429188" cy="4198069"/>
          </a:xfrm>
        </p:spPr>
        <p:txBody>
          <a:bodyPr>
            <a:normAutofit/>
          </a:bodyPr>
          <a:lstStyle/>
          <a:p>
            <a:r>
              <a:rPr lang="en-US" dirty="0"/>
              <a:t>Later introduces </a:t>
            </a:r>
            <a:r>
              <a:rPr lang="en-US" dirty="0">
                <a:highlight>
                  <a:srgbClr val="FF0000"/>
                </a:highlight>
              </a:rPr>
              <a:t>N. </a:t>
            </a:r>
            <a:r>
              <a:rPr lang="en-US" dirty="0" err="1">
                <a:highlight>
                  <a:srgbClr val="FF0000"/>
                </a:highlight>
              </a:rPr>
              <a:t>lomuto</a:t>
            </a:r>
            <a:r>
              <a:rPr lang="en-US" dirty="0"/>
              <a:t> another partition paradigm</a:t>
            </a:r>
          </a:p>
          <a:p>
            <a:pPr marL="457200" lvl="1" indent="0">
              <a:buNone/>
            </a:pPr>
            <a:r>
              <a:rPr lang="en-US" dirty="0"/>
              <a:t>PARTITION(</a:t>
            </a:r>
            <a:r>
              <a:rPr lang="en-US" dirty="0" err="1"/>
              <a:t>A,p,r</a:t>
            </a:r>
            <a:r>
              <a:rPr lang="en-US" dirty="0"/>
              <a:t>)</a:t>
            </a:r>
          </a:p>
          <a:p>
            <a:pPr marL="914400" lvl="2" indent="0">
              <a:buNone/>
            </a:pPr>
            <a:r>
              <a:rPr lang="en-US" dirty="0"/>
              <a:t>x = A[r]</a:t>
            </a:r>
          </a:p>
          <a:p>
            <a:pPr marL="914400" lvl="2" indent="0">
              <a:buNone/>
            </a:pPr>
            <a:r>
              <a:rPr lang="en-US" dirty="0"/>
              <a:t>I = p - 1</a:t>
            </a:r>
          </a:p>
          <a:p>
            <a:pPr marL="914400" lvl="2" indent="0">
              <a:buNone/>
            </a:pPr>
            <a:r>
              <a:rPr lang="en-US" dirty="0"/>
              <a:t>for j = p to r - 1</a:t>
            </a:r>
          </a:p>
          <a:p>
            <a:pPr marL="1371600" lvl="3" indent="0">
              <a:buNone/>
            </a:pPr>
            <a:r>
              <a:rPr lang="en-US" dirty="0"/>
              <a:t>if A[j] &lt;= x</a:t>
            </a:r>
          </a:p>
          <a:p>
            <a:pPr marL="1828800" lvl="4" indent="0">
              <a:buNone/>
            </a:pPr>
            <a:r>
              <a:rPr lang="en-US" dirty="0"/>
              <a:t>I =  I + 1</a:t>
            </a:r>
          </a:p>
          <a:p>
            <a:pPr marL="1828800" lvl="4" indent="0">
              <a:buNone/>
            </a:pPr>
            <a:r>
              <a:rPr lang="en-US" dirty="0"/>
              <a:t>exchange A[</a:t>
            </a:r>
            <a:r>
              <a:rPr lang="en-US" dirty="0" err="1"/>
              <a:t>i</a:t>
            </a:r>
            <a:r>
              <a:rPr lang="en-US" dirty="0"/>
              <a:t>] with A[j]</a:t>
            </a:r>
          </a:p>
          <a:p>
            <a:pPr marL="914400" lvl="2" indent="0">
              <a:buNone/>
            </a:pPr>
            <a:r>
              <a:rPr lang="en-US" dirty="0"/>
              <a:t>exchange A[i+1] with A[r]</a:t>
            </a:r>
          </a:p>
          <a:p>
            <a:pPr marL="914400" lvl="2" indent="0">
              <a:buNone/>
            </a:pPr>
            <a:r>
              <a:rPr lang="en-US" dirty="0"/>
              <a:t>Return I + 1</a:t>
            </a:r>
          </a:p>
          <a:p>
            <a:endParaRPr lang="en-US" dirty="0"/>
          </a:p>
        </p:txBody>
      </p:sp>
      <p:sp>
        <p:nvSpPr>
          <p:cNvPr id="4" name="Title 1">
            <a:extLst>
              <a:ext uri="{FF2B5EF4-FFF2-40B4-BE49-F238E27FC236}">
                <a16:creationId xmlns:a16="http://schemas.microsoft.com/office/drawing/2014/main" id="{65D439A0-4FEF-42A3-8EE0-A4086A89A4A4}"/>
              </a:ext>
            </a:extLst>
          </p:cNvPr>
          <p:cNvSpPr txBox="1">
            <a:spLocks/>
          </p:cNvSpPr>
          <p:nvPr/>
        </p:nvSpPr>
        <p:spPr>
          <a:xfrm>
            <a:off x="1195953" y="763571"/>
            <a:ext cx="10364451" cy="75353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a:lstStyle>
          <a:p>
            <a:r>
              <a:rPr lang="en-US" dirty="0" err="1"/>
              <a:t>Lamuto’s</a:t>
            </a:r>
            <a:r>
              <a:rPr lang="en-US" dirty="0"/>
              <a:t> partition paradigm</a:t>
            </a:r>
          </a:p>
        </p:txBody>
      </p:sp>
    </p:spTree>
    <p:extLst>
      <p:ext uri="{BB962C8B-B14F-4D97-AF65-F5344CB8AC3E}">
        <p14:creationId xmlns:p14="http://schemas.microsoft.com/office/powerpoint/2010/main" val="265785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F44-45D7-4C86-B8DD-46729D3D7C91}"/>
              </a:ext>
            </a:extLst>
          </p:cNvPr>
          <p:cNvSpPr>
            <a:spLocks noGrp="1"/>
          </p:cNvSpPr>
          <p:nvPr>
            <p:ph type="title"/>
          </p:nvPr>
        </p:nvSpPr>
        <p:spPr>
          <a:xfrm>
            <a:off x="913776" y="618517"/>
            <a:ext cx="4487784" cy="4358836"/>
          </a:xfrm>
        </p:spPr>
        <p:txBody>
          <a:bodyPr/>
          <a:lstStyle/>
          <a:p>
            <a:r>
              <a:rPr lang="en-US" dirty="0"/>
              <a:t>Partitioning</a:t>
            </a:r>
            <a:br>
              <a:rPr lang="en-US" dirty="0"/>
            </a:br>
            <a:endParaRPr lang="en-US" dirty="0"/>
          </a:p>
        </p:txBody>
      </p:sp>
      <p:pic>
        <p:nvPicPr>
          <p:cNvPr id="4" name="Content Placeholder 3">
            <a:extLst>
              <a:ext uri="{FF2B5EF4-FFF2-40B4-BE49-F238E27FC236}">
                <a16:creationId xmlns:a16="http://schemas.microsoft.com/office/drawing/2014/main" id="{96D9D4F0-E0E7-4351-88DD-9E604A25FB6E}"/>
              </a:ext>
            </a:extLst>
          </p:cNvPr>
          <p:cNvPicPr>
            <a:picLocks noGrp="1" noChangeAspect="1"/>
          </p:cNvPicPr>
          <p:nvPr>
            <p:ph sz="quarter" idx="13"/>
          </p:nvPr>
        </p:nvPicPr>
        <p:blipFill>
          <a:blip r:embed="rId2"/>
          <a:stretch>
            <a:fillRect/>
          </a:stretch>
        </p:blipFill>
        <p:spPr>
          <a:xfrm>
            <a:off x="4637989" y="0"/>
            <a:ext cx="5932602" cy="6787995"/>
          </a:xfrm>
          <a:prstGeom prst="rect">
            <a:avLst/>
          </a:prstGeom>
        </p:spPr>
      </p:pic>
    </p:spTree>
    <p:extLst>
      <p:ext uri="{BB962C8B-B14F-4D97-AF65-F5344CB8AC3E}">
        <p14:creationId xmlns:p14="http://schemas.microsoft.com/office/powerpoint/2010/main" val="195667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1" name="Picture 2">
            <a:extLst>
              <a:ext uri="{FF2B5EF4-FFF2-40B4-BE49-F238E27FC236}">
                <a16:creationId xmlns:a16="http://schemas.microsoft.com/office/drawing/2014/main" id="{467DDFF4-7652-4478-8456-9E15719F9A8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A32114A9-3C44-4032-81D3-F8424CC5719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F18D7988-69FF-49D6-B9CF-6C3050FAE7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79940659-1FFC-4B80-AABB-CBE3AC7ACE6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0FF4EC26-DEFC-4409-B3B9-055DD69AC478}"/>
              </a:ext>
            </a:extLst>
          </p:cNvPr>
          <p:cNvPicPr>
            <a:picLocks noGrp="1" noChangeAspect="1"/>
          </p:cNvPicPr>
          <p:nvPr>
            <p:ph sz="quarter" idx="13"/>
          </p:nvPr>
        </p:nvPicPr>
        <p:blipFill>
          <a:blip r:embed="rId4"/>
          <a:stretch>
            <a:fillRect/>
          </a:stretch>
        </p:blipFill>
        <p:spPr>
          <a:xfrm>
            <a:off x="3007893" y="609600"/>
            <a:ext cx="6176211" cy="469392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C0B0305F-A9A6-44C3-A3A6-90B591EF92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F0C523-70A0-4738-B1E4-0D8D371571FB}"/>
              </a:ext>
            </a:extLst>
          </p:cNvPr>
          <p:cNvSpPr>
            <a:spLocks noGrp="1"/>
          </p:cNvSpPr>
          <p:nvPr>
            <p:ph type="title"/>
          </p:nvPr>
        </p:nvSpPr>
        <p:spPr>
          <a:xfrm>
            <a:off x="637817" y="5467095"/>
            <a:ext cx="10916365" cy="1137554"/>
          </a:xfrm>
        </p:spPr>
        <p:txBody>
          <a:bodyPr vert="horz" lIns="91440" tIns="45720" rIns="91440" bIns="45720" rtlCol="0" anchor="b">
            <a:normAutofit/>
          </a:bodyPr>
          <a:lstStyle/>
          <a:p>
            <a:r>
              <a:rPr lang="en-US" sz="4800" dirty="0"/>
              <a:t>Quicksort example</a:t>
            </a:r>
          </a:p>
        </p:txBody>
      </p:sp>
    </p:spTree>
    <p:extLst>
      <p:ext uri="{BB962C8B-B14F-4D97-AF65-F5344CB8AC3E}">
        <p14:creationId xmlns:p14="http://schemas.microsoft.com/office/powerpoint/2010/main" val="169179820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170</TotalTime>
  <Words>453</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Quick sort  </vt:lpstr>
      <vt:lpstr>introduction</vt:lpstr>
      <vt:lpstr>description</vt:lpstr>
      <vt:lpstr>Procedure</vt:lpstr>
      <vt:lpstr>Hoare partition correctness</vt:lpstr>
      <vt:lpstr>Hoare partition correctness</vt:lpstr>
      <vt:lpstr>PowerPoint Presentation</vt:lpstr>
      <vt:lpstr>Partitioning </vt:lpstr>
      <vt:lpstr>Quicksort example</vt:lpstr>
      <vt:lpstr>history</vt:lpstr>
      <vt:lpstr>history</vt:lpstr>
      <vt:lpstr>References</vt:lpstr>
      <vt:lpstr>Thank you !  (Any questions? Ask suzanna :-D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dc:creator>Aditee Verma</dc:creator>
  <cp:lastModifiedBy>Aditee Verma</cp:lastModifiedBy>
  <cp:revision>17</cp:revision>
  <dcterms:created xsi:type="dcterms:W3CDTF">2017-10-15T06:31:54Z</dcterms:created>
  <dcterms:modified xsi:type="dcterms:W3CDTF">2017-10-15T09:22:31Z</dcterms:modified>
</cp:coreProperties>
</file>