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7" r:id="rId2"/>
  </p:sldMasterIdLst>
  <p:notesMasterIdLst>
    <p:notesMasterId r:id="rId35"/>
  </p:notesMasterIdLst>
  <p:sldIdLst>
    <p:sldId id="256" r:id="rId3"/>
    <p:sldId id="257" r:id="rId4"/>
    <p:sldId id="258" r:id="rId5"/>
    <p:sldId id="259" r:id="rId6"/>
    <p:sldId id="260" r:id="rId7"/>
    <p:sldId id="261" r:id="rId8"/>
    <p:sldId id="279" r:id="rId9"/>
    <p:sldId id="280" r:id="rId10"/>
    <p:sldId id="262" r:id="rId11"/>
    <p:sldId id="274" r:id="rId12"/>
    <p:sldId id="282" r:id="rId13"/>
    <p:sldId id="264" r:id="rId14"/>
    <p:sldId id="265" r:id="rId15"/>
    <p:sldId id="276" r:id="rId16"/>
    <p:sldId id="283" r:id="rId17"/>
    <p:sldId id="305" r:id="rId18"/>
    <p:sldId id="298" r:id="rId19"/>
    <p:sldId id="292" r:id="rId20"/>
    <p:sldId id="295" r:id="rId21"/>
    <p:sldId id="296" r:id="rId22"/>
    <p:sldId id="300" r:id="rId23"/>
    <p:sldId id="306" r:id="rId24"/>
    <p:sldId id="299" r:id="rId25"/>
    <p:sldId id="301" r:id="rId26"/>
    <p:sldId id="302" r:id="rId27"/>
    <p:sldId id="304" r:id="rId28"/>
    <p:sldId id="308" r:id="rId29"/>
    <p:sldId id="310" r:id="rId30"/>
    <p:sldId id="285" r:id="rId31"/>
    <p:sldId id="269" r:id="rId32"/>
    <p:sldId id="270" r:id="rId33"/>
    <p:sldId id="271"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8"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8C3BAC-F54F-433B-81E3-9CE117891D2E}">
  <a:tblStyle styleId="{278C3BAC-F54F-433B-81E3-9CE117891D2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p:restoredTop sz="94156"/>
  </p:normalViewPr>
  <p:slideViewPr>
    <p:cSldViewPr snapToGrid="0">
      <p:cViewPr varScale="1">
        <p:scale>
          <a:sx n="64" d="100"/>
          <a:sy n="64" d="100"/>
        </p:scale>
        <p:origin x="724" y="40"/>
      </p:cViewPr>
      <p:guideLst>
        <p:guide pos="48"/>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F57EA-B69A-4051-AFF7-2C6D17253D5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59795CE1-2B33-400F-BAE3-C912E3B616A4}">
      <dgm:prSet phldrT="[Text]"/>
      <dgm:spPr/>
      <dgm:t>
        <a:bodyPr/>
        <a:lstStyle/>
        <a:p>
          <a:r>
            <a:rPr lang="en-US"/>
            <a:t>Identify 25 cybersecurity experts of twitter</a:t>
          </a:r>
        </a:p>
      </dgm:t>
    </dgm:pt>
    <dgm:pt modelId="{FBA01F24-B31F-4189-B647-F8D158F3580C}" type="parTrans" cxnId="{2B9237F6-7899-4AF6-846F-5C5A520A383A}">
      <dgm:prSet/>
      <dgm:spPr/>
      <dgm:t>
        <a:bodyPr/>
        <a:lstStyle/>
        <a:p>
          <a:endParaRPr lang="en-US"/>
        </a:p>
      </dgm:t>
    </dgm:pt>
    <dgm:pt modelId="{8553C7C0-E23E-448C-A37E-3EB1328107AB}" type="sibTrans" cxnId="{2B9237F6-7899-4AF6-846F-5C5A520A383A}">
      <dgm:prSet/>
      <dgm:spPr/>
      <dgm:t>
        <a:bodyPr/>
        <a:lstStyle/>
        <a:p>
          <a:endParaRPr lang="en-US"/>
        </a:p>
      </dgm:t>
    </dgm:pt>
    <dgm:pt modelId="{B635C335-FD29-4EC1-A251-976646E5EA97}">
      <dgm:prSet phldrT="[Text]" custT="1"/>
      <dgm:spPr/>
      <dgm:t>
        <a:bodyPr/>
        <a:lstStyle/>
        <a:p>
          <a:r>
            <a:rPr lang="en-US" sz="1600" dirty="0"/>
            <a:t>Create 25 separate csv file for each user</a:t>
          </a:r>
        </a:p>
      </dgm:t>
    </dgm:pt>
    <dgm:pt modelId="{647A5980-8CA0-4E63-A756-69F1BE221AB0}" type="parTrans" cxnId="{FED15D92-CF41-4E33-BD7B-593C8157BDCD}">
      <dgm:prSet/>
      <dgm:spPr/>
      <dgm:t>
        <a:bodyPr/>
        <a:lstStyle/>
        <a:p>
          <a:endParaRPr lang="en-US"/>
        </a:p>
      </dgm:t>
    </dgm:pt>
    <dgm:pt modelId="{7F949393-8C86-46A9-B77A-A83057AD3540}" type="sibTrans" cxnId="{FED15D92-CF41-4E33-BD7B-593C8157BDCD}">
      <dgm:prSet/>
      <dgm:spPr/>
      <dgm:t>
        <a:bodyPr/>
        <a:lstStyle/>
        <a:p>
          <a:endParaRPr lang="en-US"/>
        </a:p>
      </dgm:t>
    </dgm:pt>
    <dgm:pt modelId="{89C4107C-BD95-47DA-97FE-59BFCCA0E278}">
      <dgm:prSet phldrT="[Text]" custT="1"/>
      <dgm:spPr/>
      <dgm:t>
        <a:bodyPr/>
        <a:lstStyle/>
        <a:p>
          <a:r>
            <a:rPr lang="en-US" sz="1600"/>
            <a:t>Extract all the tweets they posted uptill</a:t>
          </a:r>
        </a:p>
      </dgm:t>
    </dgm:pt>
    <dgm:pt modelId="{3822B535-BE43-4406-8F2F-34E2D3983C3F}" type="parTrans" cxnId="{7F2F2524-0D77-4BA0-97BE-3FE5F77E53AE}">
      <dgm:prSet/>
      <dgm:spPr/>
      <dgm:t>
        <a:bodyPr/>
        <a:lstStyle/>
        <a:p>
          <a:endParaRPr lang="en-US"/>
        </a:p>
      </dgm:t>
    </dgm:pt>
    <dgm:pt modelId="{C4A677F6-4BDC-4D6D-8158-E615B38E0CE6}" type="sibTrans" cxnId="{7F2F2524-0D77-4BA0-97BE-3FE5F77E53AE}">
      <dgm:prSet/>
      <dgm:spPr/>
      <dgm:t>
        <a:bodyPr/>
        <a:lstStyle/>
        <a:p>
          <a:endParaRPr lang="en-US"/>
        </a:p>
      </dgm:t>
    </dgm:pt>
    <dgm:pt modelId="{98B460F2-AB9F-4EA5-BE9E-C6112325367A}">
      <dgm:prSet phldrT="[Text]" custT="1"/>
      <dgm:spPr/>
      <dgm:t>
        <a:bodyPr/>
        <a:lstStyle/>
        <a:p>
          <a:r>
            <a:rPr lang="en-US" sz="1600" dirty="0"/>
            <a:t>Using the python library called </a:t>
          </a:r>
          <a:r>
            <a:rPr lang="en-US" sz="1600" dirty="0" err="1"/>
            <a:t>tweepy</a:t>
          </a:r>
          <a:endParaRPr lang="en-US" sz="1600" dirty="0"/>
        </a:p>
      </dgm:t>
    </dgm:pt>
    <dgm:pt modelId="{81BCDD1A-1677-4509-82F9-65D92A77BE7E}" type="parTrans" cxnId="{12BB1608-88A4-4840-8C21-DE068F77D52A}">
      <dgm:prSet/>
      <dgm:spPr/>
      <dgm:t>
        <a:bodyPr/>
        <a:lstStyle/>
        <a:p>
          <a:endParaRPr lang="en-US"/>
        </a:p>
      </dgm:t>
    </dgm:pt>
    <dgm:pt modelId="{C3FBD3D0-B9A0-4906-A48A-C1E7C8FF979E}" type="sibTrans" cxnId="{12BB1608-88A4-4840-8C21-DE068F77D52A}">
      <dgm:prSet/>
      <dgm:spPr/>
      <dgm:t>
        <a:bodyPr/>
        <a:lstStyle/>
        <a:p>
          <a:endParaRPr lang="en-US"/>
        </a:p>
      </dgm:t>
    </dgm:pt>
    <dgm:pt modelId="{58FE6340-6BC7-4E72-8AF5-AE91D9622C05}" type="pres">
      <dgm:prSet presAssocID="{676F57EA-B69A-4051-AFF7-2C6D17253D58}" presName="outerComposite" presStyleCnt="0">
        <dgm:presLayoutVars>
          <dgm:chMax val="5"/>
          <dgm:dir/>
          <dgm:resizeHandles val="exact"/>
        </dgm:presLayoutVars>
      </dgm:prSet>
      <dgm:spPr/>
    </dgm:pt>
    <dgm:pt modelId="{F49F4B60-CEE6-44FD-9CC5-F04C783C6848}" type="pres">
      <dgm:prSet presAssocID="{676F57EA-B69A-4051-AFF7-2C6D17253D58}" presName="dummyMaxCanvas" presStyleCnt="0">
        <dgm:presLayoutVars/>
      </dgm:prSet>
      <dgm:spPr/>
    </dgm:pt>
    <dgm:pt modelId="{1E124F74-C00F-4506-9767-FA0864E04DCF}" type="pres">
      <dgm:prSet presAssocID="{676F57EA-B69A-4051-AFF7-2C6D17253D58}" presName="ThreeNodes_1" presStyleLbl="node1" presStyleIdx="0" presStyleCnt="3" custScaleX="99375" custScaleY="81835">
        <dgm:presLayoutVars>
          <dgm:bulletEnabled val="1"/>
        </dgm:presLayoutVars>
      </dgm:prSet>
      <dgm:spPr/>
    </dgm:pt>
    <dgm:pt modelId="{8AA78B3C-B832-4FCE-8867-1E08CC357382}" type="pres">
      <dgm:prSet presAssocID="{676F57EA-B69A-4051-AFF7-2C6D17253D58}" presName="ThreeNodes_2" presStyleLbl="node1" presStyleIdx="1" presStyleCnt="3" custScaleX="107829" custScaleY="96800">
        <dgm:presLayoutVars>
          <dgm:bulletEnabled val="1"/>
        </dgm:presLayoutVars>
      </dgm:prSet>
      <dgm:spPr/>
    </dgm:pt>
    <dgm:pt modelId="{C0A97433-CD2B-4315-8AD3-1FCB88646D57}" type="pres">
      <dgm:prSet presAssocID="{676F57EA-B69A-4051-AFF7-2C6D17253D58}" presName="ThreeNodes_3" presStyleLbl="node1" presStyleIdx="2" presStyleCnt="3" custScaleX="97639" custScaleY="90643">
        <dgm:presLayoutVars>
          <dgm:bulletEnabled val="1"/>
        </dgm:presLayoutVars>
      </dgm:prSet>
      <dgm:spPr/>
    </dgm:pt>
    <dgm:pt modelId="{59324AE5-6AC5-4545-BC8C-EA75B43EF4B7}" type="pres">
      <dgm:prSet presAssocID="{676F57EA-B69A-4051-AFF7-2C6D17253D58}" presName="ThreeConn_1-2" presStyleLbl="fgAccFollowNode1" presStyleIdx="0" presStyleCnt="2">
        <dgm:presLayoutVars>
          <dgm:bulletEnabled val="1"/>
        </dgm:presLayoutVars>
      </dgm:prSet>
      <dgm:spPr/>
    </dgm:pt>
    <dgm:pt modelId="{87003F00-4119-486E-B67E-D3BEB084FFE3}" type="pres">
      <dgm:prSet presAssocID="{676F57EA-B69A-4051-AFF7-2C6D17253D58}" presName="ThreeConn_2-3" presStyleLbl="fgAccFollowNode1" presStyleIdx="1" presStyleCnt="2">
        <dgm:presLayoutVars>
          <dgm:bulletEnabled val="1"/>
        </dgm:presLayoutVars>
      </dgm:prSet>
      <dgm:spPr/>
    </dgm:pt>
    <dgm:pt modelId="{B48CC985-3BCA-46BB-A393-66D2D78E6AF2}" type="pres">
      <dgm:prSet presAssocID="{676F57EA-B69A-4051-AFF7-2C6D17253D58}" presName="ThreeNodes_1_text" presStyleLbl="node1" presStyleIdx="2" presStyleCnt="3">
        <dgm:presLayoutVars>
          <dgm:bulletEnabled val="1"/>
        </dgm:presLayoutVars>
      </dgm:prSet>
      <dgm:spPr/>
    </dgm:pt>
    <dgm:pt modelId="{818DCA8D-3C6F-434B-96A1-1634B6CCB2F3}" type="pres">
      <dgm:prSet presAssocID="{676F57EA-B69A-4051-AFF7-2C6D17253D58}" presName="ThreeNodes_2_text" presStyleLbl="node1" presStyleIdx="2" presStyleCnt="3">
        <dgm:presLayoutVars>
          <dgm:bulletEnabled val="1"/>
        </dgm:presLayoutVars>
      </dgm:prSet>
      <dgm:spPr/>
    </dgm:pt>
    <dgm:pt modelId="{14FABCEF-89A3-4211-B995-5BD4EDC4DFD2}" type="pres">
      <dgm:prSet presAssocID="{676F57EA-B69A-4051-AFF7-2C6D17253D58}" presName="ThreeNodes_3_text" presStyleLbl="node1" presStyleIdx="2" presStyleCnt="3">
        <dgm:presLayoutVars>
          <dgm:bulletEnabled val="1"/>
        </dgm:presLayoutVars>
      </dgm:prSet>
      <dgm:spPr/>
    </dgm:pt>
  </dgm:ptLst>
  <dgm:cxnLst>
    <dgm:cxn modelId="{12BB1608-88A4-4840-8C21-DE068F77D52A}" srcId="{89C4107C-BD95-47DA-97FE-59BFCCA0E278}" destId="{98B460F2-AB9F-4EA5-BE9E-C6112325367A}" srcOrd="0" destOrd="0" parTransId="{81BCDD1A-1677-4509-82F9-65D92A77BE7E}" sibTransId="{C3FBD3D0-B9A0-4906-A48A-C1E7C8FF979E}"/>
    <dgm:cxn modelId="{7F2F2524-0D77-4BA0-97BE-3FE5F77E53AE}" srcId="{676F57EA-B69A-4051-AFF7-2C6D17253D58}" destId="{89C4107C-BD95-47DA-97FE-59BFCCA0E278}" srcOrd="1" destOrd="0" parTransId="{3822B535-BE43-4406-8F2F-34E2D3983C3F}" sibTransId="{C4A677F6-4BDC-4D6D-8158-E615B38E0CE6}"/>
    <dgm:cxn modelId="{EA96A52D-D9C1-6342-9A0B-C79456121B56}" type="presOf" srcId="{8553C7C0-E23E-448C-A37E-3EB1328107AB}" destId="{59324AE5-6AC5-4545-BC8C-EA75B43EF4B7}" srcOrd="0" destOrd="0" presId="urn:microsoft.com/office/officeart/2005/8/layout/vProcess5"/>
    <dgm:cxn modelId="{05EB4136-1254-FC45-A711-2779789E6642}" type="presOf" srcId="{89C4107C-BD95-47DA-97FE-59BFCCA0E278}" destId="{818DCA8D-3C6F-434B-96A1-1634B6CCB2F3}" srcOrd="1" destOrd="0" presId="urn:microsoft.com/office/officeart/2005/8/layout/vProcess5"/>
    <dgm:cxn modelId="{96E1105B-292C-F54C-AA50-AFA3C23B8D23}" type="presOf" srcId="{B635C335-FD29-4EC1-A251-976646E5EA97}" destId="{C0A97433-CD2B-4315-8AD3-1FCB88646D57}" srcOrd="0" destOrd="0" presId="urn:microsoft.com/office/officeart/2005/8/layout/vProcess5"/>
    <dgm:cxn modelId="{609B626E-3BA1-3548-A8D4-CB173ACDEE90}" type="presOf" srcId="{98B460F2-AB9F-4EA5-BE9E-C6112325367A}" destId="{818DCA8D-3C6F-434B-96A1-1634B6CCB2F3}" srcOrd="1" destOrd="1" presId="urn:microsoft.com/office/officeart/2005/8/layout/vProcess5"/>
    <dgm:cxn modelId="{E8A4BB86-1BF9-E145-86C2-C4CF147EAF48}" type="presOf" srcId="{C4A677F6-4BDC-4D6D-8158-E615B38E0CE6}" destId="{87003F00-4119-486E-B67E-D3BEB084FFE3}" srcOrd="0" destOrd="0" presId="urn:microsoft.com/office/officeart/2005/8/layout/vProcess5"/>
    <dgm:cxn modelId="{0008FB89-68AC-3A4A-8A8C-CE9B2BF56FE9}" type="presOf" srcId="{89C4107C-BD95-47DA-97FE-59BFCCA0E278}" destId="{8AA78B3C-B832-4FCE-8867-1E08CC357382}" srcOrd="0" destOrd="0" presId="urn:microsoft.com/office/officeart/2005/8/layout/vProcess5"/>
    <dgm:cxn modelId="{FED15D92-CF41-4E33-BD7B-593C8157BDCD}" srcId="{676F57EA-B69A-4051-AFF7-2C6D17253D58}" destId="{B635C335-FD29-4EC1-A251-976646E5EA97}" srcOrd="2" destOrd="0" parTransId="{647A5980-8CA0-4E63-A756-69F1BE221AB0}" sibTransId="{7F949393-8C86-46A9-B77A-A83057AD3540}"/>
    <dgm:cxn modelId="{5E5DBD92-081E-0D42-82B8-36B5E0D77C46}" type="presOf" srcId="{B635C335-FD29-4EC1-A251-976646E5EA97}" destId="{14FABCEF-89A3-4211-B995-5BD4EDC4DFD2}" srcOrd="1" destOrd="0" presId="urn:microsoft.com/office/officeart/2005/8/layout/vProcess5"/>
    <dgm:cxn modelId="{B31479D1-8BB7-BF4A-8D34-12B177A00B63}" type="presOf" srcId="{676F57EA-B69A-4051-AFF7-2C6D17253D58}" destId="{58FE6340-6BC7-4E72-8AF5-AE91D9622C05}" srcOrd="0" destOrd="0" presId="urn:microsoft.com/office/officeart/2005/8/layout/vProcess5"/>
    <dgm:cxn modelId="{C0F55ED6-5D5D-0D4F-8808-A88FEAE1645A}" type="presOf" srcId="{59795CE1-2B33-400F-BAE3-C912E3B616A4}" destId="{B48CC985-3BCA-46BB-A393-66D2D78E6AF2}" srcOrd="1" destOrd="0" presId="urn:microsoft.com/office/officeart/2005/8/layout/vProcess5"/>
    <dgm:cxn modelId="{F50C00E1-DAE7-204A-88C9-C2E38E8C9252}" type="presOf" srcId="{59795CE1-2B33-400F-BAE3-C912E3B616A4}" destId="{1E124F74-C00F-4506-9767-FA0864E04DCF}" srcOrd="0" destOrd="0" presId="urn:microsoft.com/office/officeart/2005/8/layout/vProcess5"/>
    <dgm:cxn modelId="{92CA6CE8-3292-FD4B-9AEA-AD900261FCB9}" type="presOf" srcId="{98B460F2-AB9F-4EA5-BE9E-C6112325367A}" destId="{8AA78B3C-B832-4FCE-8867-1E08CC357382}" srcOrd="0" destOrd="1" presId="urn:microsoft.com/office/officeart/2005/8/layout/vProcess5"/>
    <dgm:cxn modelId="{2B9237F6-7899-4AF6-846F-5C5A520A383A}" srcId="{676F57EA-B69A-4051-AFF7-2C6D17253D58}" destId="{59795CE1-2B33-400F-BAE3-C912E3B616A4}" srcOrd="0" destOrd="0" parTransId="{FBA01F24-B31F-4189-B647-F8D158F3580C}" sibTransId="{8553C7C0-E23E-448C-A37E-3EB1328107AB}"/>
    <dgm:cxn modelId="{5DFEED2F-322B-924C-A71C-D060CCACEE62}" type="presParOf" srcId="{58FE6340-6BC7-4E72-8AF5-AE91D9622C05}" destId="{F49F4B60-CEE6-44FD-9CC5-F04C783C6848}" srcOrd="0" destOrd="0" presId="urn:microsoft.com/office/officeart/2005/8/layout/vProcess5"/>
    <dgm:cxn modelId="{CFB1BAA6-B9D6-184E-98C0-147DBA1FB670}" type="presParOf" srcId="{58FE6340-6BC7-4E72-8AF5-AE91D9622C05}" destId="{1E124F74-C00F-4506-9767-FA0864E04DCF}" srcOrd="1" destOrd="0" presId="urn:microsoft.com/office/officeart/2005/8/layout/vProcess5"/>
    <dgm:cxn modelId="{AAA4D6F1-B0D9-B945-82A6-F90AF688374C}" type="presParOf" srcId="{58FE6340-6BC7-4E72-8AF5-AE91D9622C05}" destId="{8AA78B3C-B832-4FCE-8867-1E08CC357382}" srcOrd="2" destOrd="0" presId="urn:microsoft.com/office/officeart/2005/8/layout/vProcess5"/>
    <dgm:cxn modelId="{308112D7-2368-1346-AD42-0719D065B6A0}" type="presParOf" srcId="{58FE6340-6BC7-4E72-8AF5-AE91D9622C05}" destId="{C0A97433-CD2B-4315-8AD3-1FCB88646D57}" srcOrd="3" destOrd="0" presId="urn:microsoft.com/office/officeart/2005/8/layout/vProcess5"/>
    <dgm:cxn modelId="{4BD8455D-5BFD-3D4A-A8A1-BA246FAA27B6}" type="presParOf" srcId="{58FE6340-6BC7-4E72-8AF5-AE91D9622C05}" destId="{59324AE5-6AC5-4545-BC8C-EA75B43EF4B7}" srcOrd="4" destOrd="0" presId="urn:microsoft.com/office/officeart/2005/8/layout/vProcess5"/>
    <dgm:cxn modelId="{58D9771A-BD30-9940-B144-520435674535}" type="presParOf" srcId="{58FE6340-6BC7-4E72-8AF5-AE91D9622C05}" destId="{87003F00-4119-486E-B67E-D3BEB084FFE3}" srcOrd="5" destOrd="0" presId="urn:microsoft.com/office/officeart/2005/8/layout/vProcess5"/>
    <dgm:cxn modelId="{9A055045-BEA6-DD42-85EF-227D349C4FB0}" type="presParOf" srcId="{58FE6340-6BC7-4E72-8AF5-AE91D9622C05}" destId="{B48CC985-3BCA-46BB-A393-66D2D78E6AF2}" srcOrd="6" destOrd="0" presId="urn:microsoft.com/office/officeart/2005/8/layout/vProcess5"/>
    <dgm:cxn modelId="{A840CF82-8140-D34C-9FA1-816180ED9670}" type="presParOf" srcId="{58FE6340-6BC7-4E72-8AF5-AE91D9622C05}" destId="{818DCA8D-3C6F-434B-96A1-1634B6CCB2F3}" srcOrd="7" destOrd="0" presId="urn:microsoft.com/office/officeart/2005/8/layout/vProcess5"/>
    <dgm:cxn modelId="{D1061A4D-81BC-204B-ACD2-081EC1F9179D}" type="presParOf" srcId="{58FE6340-6BC7-4E72-8AF5-AE91D9622C05}" destId="{14FABCEF-89A3-4211-B995-5BD4EDC4DFD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A16BD5-F9E1-4216-959E-FD3603EE3DCA}"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ADC2FBC0-E397-464E-9705-19F1A02ED473}">
      <dgm:prSet phldrT="[Text]" custT="1"/>
      <dgm:spPr/>
      <dgm:t>
        <a:bodyPr/>
        <a:lstStyle/>
        <a:p>
          <a:pPr algn="ctr"/>
          <a:r>
            <a:rPr lang="en-US" sz="1400" dirty="0"/>
            <a:t>CSV file of the cybersecurity expert user twitter feed</a:t>
          </a:r>
        </a:p>
      </dgm:t>
    </dgm:pt>
    <dgm:pt modelId="{906B8018-CF03-412F-A708-906A003D8DE0}" type="parTrans" cxnId="{0C58FCE9-FFFA-49FA-A604-B1758EF1433A}">
      <dgm:prSet/>
      <dgm:spPr/>
      <dgm:t>
        <a:bodyPr/>
        <a:lstStyle/>
        <a:p>
          <a:endParaRPr lang="en-US"/>
        </a:p>
      </dgm:t>
    </dgm:pt>
    <dgm:pt modelId="{2F3FF6FF-D7F7-476D-9EED-47C9A4B9A3C8}" type="sibTrans" cxnId="{0C58FCE9-FFFA-49FA-A604-B1758EF1433A}">
      <dgm:prSet custT="1"/>
      <dgm:spPr/>
      <dgm:t>
        <a:bodyPr/>
        <a:lstStyle/>
        <a:p>
          <a:pPr algn="ctr"/>
          <a:endParaRPr lang="en-US" sz="900"/>
        </a:p>
      </dgm:t>
    </dgm:pt>
    <dgm:pt modelId="{3A749EDC-EE6D-4072-A1ED-27A3983D7950}">
      <dgm:prSet phldrT="[Text]" custT="1"/>
      <dgm:spPr/>
      <dgm:t>
        <a:bodyPr/>
        <a:lstStyle/>
        <a:p>
          <a:pPr algn="ctr"/>
          <a:r>
            <a:rPr lang="en-US" sz="1400"/>
            <a:t>Make each tweet lower case</a:t>
          </a:r>
        </a:p>
      </dgm:t>
    </dgm:pt>
    <dgm:pt modelId="{D90D641C-CE0F-4E3F-8F10-E700DFEC0D25}" type="parTrans" cxnId="{E3AB37CC-0AA1-49A4-8A99-1A333C8A8A6A}">
      <dgm:prSet/>
      <dgm:spPr/>
      <dgm:t>
        <a:bodyPr/>
        <a:lstStyle/>
        <a:p>
          <a:endParaRPr lang="en-US"/>
        </a:p>
      </dgm:t>
    </dgm:pt>
    <dgm:pt modelId="{410BA1AF-6BE5-46B4-9AA7-33AEE08714EE}" type="sibTrans" cxnId="{E3AB37CC-0AA1-49A4-8A99-1A333C8A8A6A}">
      <dgm:prSet custT="1"/>
      <dgm:spPr/>
      <dgm:t>
        <a:bodyPr/>
        <a:lstStyle/>
        <a:p>
          <a:pPr algn="ctr"/>
          <a:endParaRPr lang="en-US" sz="900"/>
        </a:p>
      </dgm:t>
    </dgm:pt>
    <dgm:pt modelId="{D53891FB-FE68-4CE6-9224-786C5F967A0F}">
      <dgm:prSet phldrT="[Text]" custT="1"/>
      <dgm:spPr/>
      <dgm:t>
        <a:bodyPr/>
        <a:lstStyle/>
        <a:p>
          <a:pPr algn="ctr"/>
          <a:r>
            <a:rPr lang="en-US" sz="1400"/>
            <a:t>Cleaning data</a:t>
          </a:r>
        </a:p>
      </dgm:t>
    </dgm:pt>
    <dgm:pt modelId="{8A8CC642-C4AF-4242-BA84-F2307CA8E2FD}" type="parTrans" cxnId="{035746DB-75E6-4030-B34C-20DF5176914E}">
      <dgm:prSet/>
      <dgm:spPr/>
      <dgm:t>
        <a:bodyPr/>
        <a:lstStyle/>
        <a:p>
          <a:endParaRPr lang="en-US"/>
        </a:p>
      </dgm:t>
    </dgm:pt>
    <dgm:pt modelId="{162288A0-163C-41FB-9181-EE8841E3EBE4}" type="sibTrans" cxnId="{035746DB-75E6-4030-B34C-20DF5176914E}">
      <dgm:prSet custT="1"/>
      <dgm:spPr/>
      <dgm:t>
        <a:bodyPr/>
        <a:lstStyle/>
        <a:p>
          <a:pPr algn="ctr"/>
          <a:endParaRPr lang="en-US" sz="900"/>
        </a:p>
      </dgm:t>
    </dgm:pt>
    <dgm:pt modelId="{CF670E3B-542C-4A47-A75D-4E398A3DEF9A}">
      <dgm:prSet phldrT="[Text]" custT="1"/>
      <dgm:spPr/>
      <dgm:t>
        <a:bodyPr/>
        <a:lstStyle/>
        <a:p>
          <a:pPr algn="ctr"/>
          <a:r>
            <a:rPr lang="en-US" sz="1400" dirty="0"/>
            <a:t>Remove Unicode</a:t>
          </a:r>
        </a:p>
      </dgm:t>
    </dgm:pt>
    <dgm:pt modelId="{FD4475CC-64AC-45BF-B74F-323DA0E8DB7F}" type="parTrans" cxnId="{41877D78-C071-49D9-8A05-F75E711CF2B1}">
      <dgm:prSet/>
      <dgm:spPr/>
      <dgm:t>
        <a:bodyPr/>
        <a:lstStyle/>
        <a:p>
          <a:endParaRPr lang="en-US"/>
        </a:p>
      </dgm:t>
    </dgm:pt>
    <dgm:pt modelId="{FFB3A775-069A-44B9-82F4-B125F2E1CCAB}" type="sibTrans" cxnId="{41877D78-C071-49D9-8A05-F75E711CF2B1}">
      <dgm:prSet/>
      <dgm:spPr/>
      <dgm:t>
        <a:bodyPr/>
        <a:lstStyle/>
        <a:p>
          <a:endParaRPr lang="en-US"/>
        </a:p>
      </dgm:t>
    </dgm:pt>
    <dgm:pt modelId="{311441EF-26DC-4262-940F-85D942B89AF2}">
      <dgm:prSet phldrT="[Text]" custT="1"/>
      <dgm:spPr/>
      <dgm:t>
        <a:bodyPr/>
        <a:lstStyle/>
        <a:p>
          <a:pPr algn="ctr"/>
          <a:r>
            <a:rPr lang="en-US" sz="1400"/>
            <a:t>Remove twitter usernames</a:t>
          </a:r>
        </a:p>
      </dgm:t>
    </dgm:pt>
    <dgm:pt modelId="{F35946EB-84AA-4642-AF30-BDAC27D6C43B}" type="parTrans" cxnId="{38532A92-7FB7-4963-857C-442A4BCACDC7}">
      <dgm:prSet/>
      <dgm:spPr/>
      <dgm:t>
        <a:bodyPr/>
        <a:lstStyle/>
        <a:p>
          <a:endParaRPr lang="en-US"/>
        </a:p>
      </dgm:t>
    </dgm:pt>
    <dgm:pt modelId="{12D51EAB-50C9-477E-ACDB-4EBB6A4AC01A}" type="sibTrans" cxnId="{38532A92-7FB7-4963-857C-442A4BCACDC7}">
      <dgm:prSet/>
      <dgm:spPr/>
      <dgm:t>
        <a:bodyPr/>
        <a:lstStyle/>
        <a:p>
          <a:endParaRPr lang="en-US"/>
        </a:p>
      </dgm:t>
    </dgm:pt>
    <dgm:pt modelId="{ADC7905E-D869-4377-8365-3319AD779A94}">
      <dgm:prSet phldrT="[Text]" custT="1"/>
      <dgm:spPr/>
      <dgm:t>
        <a:bodyPr/>
        <a:lstStyle/>
        <a:p>
          <a:pPr algn="ctr"/>
          <a:r>
            <a:rPr lang="en-US" sz="1400"/>
            <a:t>Remove Numbers</a:t>
          </a:r>
        </a:p>
      </dgm:t>
    </dgm:pt>
    <dgm:pt modelId="{E69A3996-DDC1-4B50-B9AC-DDED2517CFD8}" type="parTrans" cxnId="{D28747FB-644B-4A83-B851-710FF95092FF}">
      <dgm:prSet/>
      <dgm:spPr/>
      <dgm:t>
        <a:bodyPr/>
        <a:lstStyle/>
        <a:p>
          <a:endParaRPr lang="en-US"/>
        </a:p>
      </dgm:t>
    </dgm:pt>
    <dgm:pt modelId="{8CCD8DAF-D1AC-4675-B8B8-2538861FE4D5}" type="sibTrans" cxnId="{D28747FB-644B-4A83-B851-710FF95092FF}">
      <dgm:prSet/>
      <dgm:spPr/>
      <dgm:t>
        <a:bodyPr/>
        <a:lstStyle/>
        <a:p>
          <a:endParaRPr lang="en-US"/>
        </a:p>
      </dgm:t>
    </dgm:pt>
    <dgm:pt modelId="{123EFC2A-916E-4335-97CA-7D3557153BFD}">
      <dgm:prSet phldrT="[Text]" custT="1"/>
      <dgm:spPr/>
      <dgm:t>
        <a:bodyPr/>
        <a:lstStyle/>
        <a:p>
          <a:pPr algn="ctr"/>
          <a:r>
            <a:rPr lang="en-US" sz="1400"/>
            <a:t>Remove single letters</a:t>
          </a:r>
        </a:p>
      </dgm:t>
    </dgm:pt>
    <dgm:pt modelId="{B6DF4665-B27A-4294-BB0F-DC41A0196C0C}" type="parTrans" cxnId="{E048C789-A228-49C3-BD4E-74C081821657}">
      <dgm:prSet/>
      <dgm:spPr/>
      <dgm:t>
        <a:bodyPr/>
        <a:lstStyle/>
        <a:p>
          <a:endParaRPr lang="en-US"/>
        </a:p>
      </dgm:t>
    </dgm:pt>
    <dgm:pt modelId="{774A0192-DD54-4B02-8AD1-21B9963E1FCF}" type="sibTrans" cxnId="{E048C789-A228-49C3-BD4E-74C081821657}">
      <dgm:prSet/>
      <dgm:spPr/>
      <dgm:t>
        <a:bodyPr/>
        <a:lstStyle/>
        <a:p>
          <a:endParaRPr lang="en-US"/>
        </a:p>
      </dgm:t>
    </dgm:pt>
    <dgm:pt modelId="{8501797D-C5CA-4E23-9650-8E81D345906A}">
      <dgm:prSet phldrT="[Text]" custT="1"/>
      <dgm:spPr/>
      <dgm:t>
        <a:bodyPr/>
        <a:lstStyle/>
        <a:p>
          <a:pPr algn="ctr"/>
          <a:r>
            <a:rPr lang="en-US" sz="1400"/>
            <a:t>Removes: rt, via, &amp;, ICYMI</a:t>
          </a:r>
        </a:p>
      </dgm:t>
    </dgm:pt>
    <dgm:pt modelId="{B913256B-D9A7-45E1-BA51-D9B8F3E85FD0}" type="parTrans" cxnId="{842E75C1-9594-4976-8C8C-BE9D08F50AB5}">
      <dgm:prSet/>
      <dgm:spPr/>
      <dgm:t>
        <a:bodyPr/>
        <a:lstStyle/>
        <a:p>
          <a:endParaRPr lang="en-US"/>
        </a:p>
      </dgm:t>
    </dgm:pt>
    <dgm:pt modelId="{3CFBDE31-A510-4511-BC1F-2953D8208F3F}" type="sibTrans" cxnId="{842E75C1-9594-4976-8C8C-BE9D08F50AB5}">
      <dgm:prSet/>
      <dgm:spPr/>
      <dgm:t>
        <a:bodyPr/>
        <a:lstStyle/>
        <a:p>
          <a:endParaRPr lang="en-US"/>
        </a:p>
      </dgm:t>
    </dgm:pt>
    <dgm:pt modelId="{0BECC007-5C52-4B44-981F-B95B3C9028C9}">
      <dgm:prSet phldrT="[Text]" custT="1"/>
      <dgm:spPr/>
      <dgm:t>
        <a:bodyPr/>
        <a:lstStyle/>
        <a:p>
          <a:pPr algn="ctr"/>
          <a:r>
            <a:rPr lang="en-US" sz="1400"/>
            <a:t>Tokenize the Tweets</a:t>
          </a:r>
        </a:p>
      </dgm:t>
    </dgm:pt>
    <dgm:pt modelId="{DA3D20DD-1302-4AB0-9381-580DF2003E10}" type="parTrans" cxnId="{DEEEF25A-A554-42A3-B762-96880374BFED}">
      <dgm:prSet/>
      <dgm:spPr/>
      <dgm:t>
        <a:bodyPr/>
        <a:lstStyle/>
        <a:p>
          <a:endParaRPr lang="en-US"/>
        </a:p>
      </dgm:t>
    </dgm:pt>
    <dgm:pt modelId="{36BF200D-4953-4001-8DBC-BA7BDBDD8715}" type="sibTrans" cxnId="{DEEEF25A-A554-42A3-B762-96880374BFED}">
      <dgm:prSet custT="1"/>
      <dgm:spPr/>
      <dgm:t>
        <a:bodyPr/>
        <a:lstStyle/>
        <a:p>
          <a:pPr algn="ctr"/>
          <a:endParaRPr lang="en-US" sz="900"/>
        </a:p>
      </dgm:t>
    </dgm:pt>
    <dgm:pt modelId="{F5998681-3484-4156-8D52-B0824F250A56}">
      <dgm:prSet phldrT="[Text]" custT="1"/>
      <dgm:spPr/>
      <dgm:t>
        <a:bodyPr/>
        <a:lstStyle/>
        <a:p>
          <a:pPr algn="ctr"/>
          <a:r>
            <a:rPr lang="en-US" sz="1400" dirty="0"/>
            <a:t>Part-of-Speech tagging and Lemmatize</a:t>
          </a:r>
        </a:p>
      </dgm:t>
    </dgm:pt>
    <dgm:pt modelId="{46945F1D-47E8-4B1A-9509-948EB4A9FB1B}" type="parTrans" cxnId="{71C4D26C-E65F-46E7-A4EA-EC36E9F28780}">
      <dgm:prSet/>
      <dgm:spPr/>
      <dgm:t>
        <a:bodyPr/>
        <a:lstStyle/>
        <a:p>
          <a:endParaRPr lang="en-US"/>
        </a:p>
      </dgm:t>
    </dgm:pt>
    <dgm:pt modelId="{4D3F7EF7-7FB8-4942-B744-81DD427EF8DF}" type="sibTrans" cxnId="{71C4D26C-E65F-46E7-A4EA-EC36E9F28780}">
      <dgm:prSet custT="1"/>
      <dgm:spPr/>
      <dgm:t>
        <a:bodyPr/>
        <a:lstStyle/>
        <a:p>
          <a:pPr algn="ctr"/>
          <a:endParaRPr lang="en-US" sz="900"/>
        </a:p>
      </dgm:t>
    </dgm:pt>
    <dgm:pt modelId="{B2A94266-63DE-4919-B045-20B15D241802}">
      <dgm:prSet phldrT="[Text]" custT="1"/>
      <dgm:spPr/>
      <dgm:t>
        <a:bodyPr/>
        <a:lstStyle/>
        <a:p>
          <a:pPr algn="ctr"/>
          <a:r>
            <a:rPr lang="en-US" sz="1400" dirty="0"/>
            <a:t>Remove stop words</a:t>
          </a:r>
        </a:p>
      </dgm:t>
    </dgm:pt>
    <dgm:pt modelId="{2E3953A1-21EA-4AEF-B83D-8FC4E24FFB16}" type="parTrans" cxnId="{EBD7EA0D-8B5F-4EC9-AF66-8CF4D1381D4E}">
      <dgm:prSet/>
      <dgm:spPr/>
      <dgm:t>
        <a:bodyPr/>
        <a:lstStyle/>
        <a:p>
          <a:endParaRPr lang="en-US"/>
        </a:p>
      </dgm:t>
    </dgm:pt>
    <dgm:pt modelId="{933A63EA-0729-47AA-B3DB-C3762E15726B}" type="sibTrans" cxnId="{EBD7EA0D-8B5F-4EC9-AF66-8CF4D1381D4E}">
      <dgm:prSet/>
      <dgm:spPr/>
      <dgm:t>
        <a:bodyPr/>
        <a:lstStyle/>
        <a:p>
          <a:endParaRPr lang="en-US"/>
        </a:p>
      </dgm:t>
    </dgm:pt>
    <dgm:pt modelId="{94A79D9F-D22F-4B55-B169-E0D9D38F984F}" type="pres">
      <dgm:prSet presAssocID="{C1A16BD5-F9E1-4216-959E-FD3603EE3DCA}" presName="linearFlow" presStyleCnt="0">
        <dgm:presLayoutVars>
          <dgm:resizeHandles val="exact"/>
        </dgm:presLayoutVars>
      </dgm:prSet>
      <dgm:spPr/>
    </dgm:pt>
    <dgm:pt modelId="{E38B30E2-0A99-4A84-A1D3-F8E6C3001FDF}" type="pres">
      <dgm:prSet presAssocID="{ADC2FBC0-E397-464E-9705-19F1A02ED473}" presName="node" presStyleLbl="node1" presStyleIdx="0" presStyleCnt="5" custScaleX="281236">
        <dgm:presLayoutVars>
          <dgm:bulletEnabled val="1"/>
        </dgm:presLayoutVars>
      </dgm:prSet>
      <dgm:spPr/>
    </dgm:pt>
    <dgm:pt modelId="{36759610-942F-47E7-A40C-506596046EF1}" type="pres">
      <dgm:prSet presAssocID="{2F3FF6FF-D7F7-476D-9EED-47C9A4B9A3C8}" presName="sibTrans" presStyleLbl="sibTrans2D1" presStyleIdx="0" presStyleCnt="4" custScaleX="159176"/>
      <dgm:spPr/>
    </dgm:pt>
    <dgm:pt modelId="{02996C59-7FA4-4075-B952-BBFDEF1343D4}" type="pres">
      <dgm:prSet presAssocID="{2F3FF6FF-D7F7-476D-9EED-47C9A4B9A3C8}" presName="connectorText" presStyleLbl="sibTrans2D1" presStyleIdx="0" presStyleCnt="4"/>
      <dgm:spPr/>
    </dgm:pt>
    <dgm:pt modelId="{FAB54068-05CF-4EF6-98BD-70EB33FA2DD5}" type="pres">
      <dgm:prSet presAssocID="{3A749EDC-EE6D-4072-A1ED-27A3983D7950}" presName="node" presStyleLbl="node1" presStyleIdx="1" presStyleCnt="5" custScaleX="283355">
        <dgm:presLayoutVars>
          <dgm:bulletEnabled val="1"/>
        </dgm:presLayoutVars>
      </dgm:prSet>
      <dgm:spPr/>
    </dgm:pt>
    <dgm:pt modelId="{FCD1D6F7-AB62-46EC-B55C-B99015B70E06}" type="pres">
      <dgm:prSet presAssocID="{410BA1AF-6BE5-46B4-9AA7-33AEE08714EE}" presName="sibTrans" presStyleLbl="sibTrans2D1" presStyleIdx="1" presStyleCnt="4" custScaleX="159176"/>
      <dgm:spPr/>
    </dgm:pt>
    <dgm:pt modelId="{694AC7A2-5022-4769-8E47-EE57DBFE6B71}" type="pres">
      <dgm:prSet presAssocID="{410BA1AF-6BE5-46B4-9AA7-33AEE08714EE}" presName="connectorText" presStyleLbl="sibTrans2D1" presStyleIdx="1" presStyleCnt="4"/>
      <dgm:spPr/>
    </dgm:pt>
    <dgm:pt modelId="{7D249CF2-6BDF-4660-A1E3-8C8A08D6530E}" type="pres">
      <dgm:prSet presAssocID="{D53891FB-FE68-4CE6-9224-786C5F967A0F}" presName="node" presStyleLbl="node1" presStyleIdx="2" presStyleCnt="5" custScaleX="220831" custScaleY="251499">
        <dgm:presLayoutVars>
          <dgm:bulletEnabled val="1"/>
        </dgm:presLayoutVars>
      </dgm:prSet>
      <dgm:spPr/>
    </dgm:pt>
    <dgm:pt modelId="{6019AC8B-8A20-4022-AAE9-33A4F6E2FCF6}" type="pres">
      <dgm:prSet presAssocID="{162288A0-163C-41FB-9181-EE8841E3EBE4}" presName="sibTrans" presStyleLbl="sibTrans2D1" presStyleIdx="2" presStyleCnt="4" custScaleX="159176"/>
      <dgm:spPr/>
    </dgm:pt>
    <dgm:pt modelId="{04962405-434A-45C9-8DA9-9BE0CE61B117}" type="pres">
      <dgm:prSet presAssocID="{162288A0-163C-41FB-9181-EE8841E3EBE4}" presName="connectorText" presStyleLbl="sibTrans2D1" presStyleIdx="2" presStyleCnt="4"/>
      <dgm:spPr/>
    </dgm:pt>
    <dgm:pt modelId="{DF8239C9-DE01-4B99-A8E7-45E7297BF7D4}" type="pres">
      <dgm:prSet presAssocID="{0BECC007-5C52-4B44-981F-B95B3C9028C9}" presName="node" presStyleLbl="node1" presStyleIdx="3" presStyleCnt="5" custScaleX="288093">
        <dgm:presLayoutVars>
          <dgm:bulletEnabled val="1"/>
        </dgm:presLayoutVars>
      </dgm:prSet>
      <dgm:spPr/>
    </dgm:pt>
    <dgm:pt modelId="{FF196A03-B238-4FF2-95DB-CFC8A4B68CF2}" type="pres">
      <dgm:prSet presAssocID="{36BF200D-4953-4001-8DBC-BA7BDBDD8715}" presName="sibTrans" presStyleLbl="sibTrans2D1" presStyleIdx="3" presStyleCnt="4" custScaleX="159176"/>
      <dgm:spPr/>
    </dgm:pt>
    <dgm:pt modelId="{1788EEA7-4910-43C1-B5F2-9ADA9CF3FA4D}" type="pres">
      <dgm:prSet presAssocID="{36BF200D-4953-4001-8DBC-BA7BDBDD8715}" presName="connectorText" presStyleLbl="sibTrans2D1" presStyleIdx="3" presStyleCnt="4"/>
      <dgm:spPr/>
    </dgm:pt>
    <dgm:pt modelId="{78A3C863-7574-4C92-ADDD-EF27EA02C83F}" type="pres">
      <dgm:prSet presAssocID="{F5998681-3484-4156-8D52-B0824F250A56}" presName="node" presStyleLbl="node1" presStyleIdx="4" presStyleCnt="5" custScaleX="280276" custLinFactNeighborX="31150" custLinFactNeighborY="-37333">
        <dgm:presLayoutVars>
          <dgm:bulletEnabled val="1"/>
        </dgm:presLayoutVars>
      </dgm:prSet>
      <dgm:spPr/>
    </dgm:pt>
  </dgm:ptLst>
  <dgm:cxnLst>
    <dgm:cxn modelId="{EBD7EA0D-8B5F-4EC9-AF66-8CF4D1381D4E}" srcId="{D53891FB-FE68-4CE6-9224-786C5F967A0F}" destId="{B2A94266-63DE-4919-B045-20B15D241802}" srcOrd="5" destOrd="0" parTransId="{2E3953A1-21EA-4AEF-B83D-8FC4E24FFB16}" sibTransId="{933A63EA-0729-47AA-B3DB-C3762E15726B}"/>
    <dgm:cxn modelId="{305F0312-BDF4-F649-A0A3-EEE5A948CCE8}" type="presOf" srcId="{8501797D-C5CA-4E23-9650-8E81D345906A}" destId="{7D249CF2-6BDF-4660-A1E3-8C8A08D6530E}" srcOrd="0" destOrd="5" presId="urn:microsoft.com/office/officeart/2005/8/layout/process2"/>
    <dgm:cxn modelId="{7C67DA14-64F8-1745-9DC0-0FA0E8B5FF6F}" type="presOf" srcId="{36BF200D-4953-4001-8DBC-BA7BDBDD8715}" destId="{1788EEA7-4910-43C1-B5F2-9ADA9CF3FA4D}" srcOrd="1" destOrd="0" presId="urn:microsoft.com/office/officeart/2005/8/layout/process2"/>
    <dgm:cxn modelId="{3DC50F1A-4760-5E4C-A9E7-28698EBFFA6A}" type="presOf" srcId="{2F3FF6FF-D7F7-476D-9EED-47C9A4B9A3C8}" destId="{36759610-942F-47E7-A40C-506596046EF1}" srcOrd="0" destOrd="0" presId="urn:microsoft.com/office/officeart/2005/8/layout/process2"/>
    <dgm:cxn modelId="{B52E5628-6DFA-8541-BEDB-3E533E6610AC}" type="presOf" srcId="{CF670E3B-542C-4A47-A75D-4E398A3DEF9A}" destId="{7D249CF2-6BDF-4660-A1E3-8C8A08D6530E}" srcOrd="0" destOrd="1" presId="urn:microsoft.com/office/officeart/2005/8/layout/process2"/>
    <dgm:cxn modelId="{64B6B02E-9214-CB44-8605-96763B4AA292}" type="presOf" srcId="{ADC2FBC0-E397-464E-9705-19F1A02ED473}" destId="{E38B30E2-0A99-4A84-A1D3-F8E6C3001FDF}" srcOrd="0" destOrd="0" presId="urn:microsoft.com/office/officeart/2005/8/layout/process2"/>
    <dgm:cxn modelId="{62290B31-2A73-D843-8096-712061968972}" type="presOf" srcId="{162288A0-163C-41FB-9181-EE8841E3EBE4}" destId="{04962405-434A-45C9-8DA9-9BE0CE61B117}" srcOrd="1" destOrd="0" presId="urn:microsoft.com/office/officeart/2005/8/layout/process2"/>
    <dgm:cxn modelId="{234AB63C-A8DB-D546-A9CE-91893A2C983C}" type="presOf" srcId="{410BA1AF-6BE5-46B4-9AA7-33AEE08714EE}" destId="{694AC7A2-5022-4769-8E47-EE57DBFE6B71}" srcOrd="1" destOrd="0" presId="urn:microsoft.com/office/officeart/2005/8/layout/process2"/>
    <dgm:cxn modelId="{6C8B405C-F022-6343-8A83-235FFB690273}" type="presOf" srcId="{410BA1AF-6BE5-46B4-9AA7-33AEE08714EE}" destId="{FCD1D6F7-AB62-46EC-B55C-B99015B70E06}" srcOrd="0" destOrd="0" presId="urn:microsoft.com/office/officeart/2005/8/layout/process2"/>
    <dgm:cxn modelId="{16762462-1172-0841-AE1A-720C00BED05E}" type="presOf" srcId="{ADC7905E-D869-4377-8365-3319AD779A94}" destId="{7D249CF2-6BDF-4660-A1E3-8C8A08D6530E}" srcOrd="0" destOrd="2" presId="urn:microsoft.com/office/officeart/2005/8/layout/process2"/>
    <dgm:cxn modelId="{71C4D26C-E65F-46E7-A4EA-EC36E9F28780}" srcId="{C1A16BD5-F9E1-4216-959E-FD3603EE3DCA}" destId="{F5998681-3484-4156-8D52-B0824F250A56}" srcOrd="4" destOrd="0" parTransId="{46945F1D-47E8-4B1A-9509-948EB4A9FB1B}" sibTransId="{4D3F7EF7-7FB8-4942-B744-81DD427EF8DF}"/>
    <dgm:cxn modelId="{F0EEB372-552F-374E-9BE0-EF895D2FD2D6}" type="presOf" srcId="{311441EF-26DC-4262-940F-85D942B89AF2}" destId="{7D249CF2-6BDF-4660-A1E3-8C8A08D6530E}" srcOrd="0" destOrd="3" presId="urn:microsoft.com/office/officeart/2005/8/layout/process2"/>
    <dgm:cxn modelId="{41877D78-C071-49D9-8A05-F75E711CF2B1}" srcId="{D53891FB-FE68-4CE6-9224-786C5F967A0F}" destId="{CF670E3B-542C-4A47-A75D-4E398A3DEF9A}" srcOrd="0" destOrd="0" parTransId="{FD4475CC-64AC-45BF-B74F-323DA0E8DB7F}" sibTransId="{FFB3A775-069A-44B9-82F4-B125F2E1CCAB}"/>
    <dgm:cxn modelId="{DEEEF25A-A554-42A3-B762-96880374BFED}" srcId="{C1A16BD5-F9E1-4216-959E-FD3603EE3DCA}" destId="{0BECC007-5C52-4B44-981F-B95B3C9028C9}" srcOrd="3" destOrd="0" parTransId="{DA3D20DD-1302-4AB0-9381-580DF2003E10}" sibTransId="{36BF200D-4953-4001-8DBC-BA7BDBDD8715}"/>
    <dgm:cxn modelId="{E048C789-A228-49C3-BD4E-74C081821657}" srcId="{D53891FB-FE68-4CE6-9224-786C5F967A0F}" destId="{123EFC2A-916E-4335-97CA-7D3557153BFD}" srcOrd="3" destOrd="0" parTransId="{B6DF4665-B27A-4294-BB0F-DC41A0196C0C}" sibTransId="{774A0192-DD54-4B02-8AD1-21B9963E1FCF}"/>
    <dgm:cxn modelId="{38532A92-7FB7-4963-857C-442A4BCACDC7}" srcId="{D53891FB-FE68-4CE6-9224-786C5F967A0F}" destId="{311441EF-26DC-4262-940F-85D942B89AF2}" srcOrd="2" destOrd="0" parTransId="{F35946EB-84AA-4642-AF30-BDAC27D6C43B}" sibTransId="{12D51EAB-50C9-477E-ACDB-4EBB6A4AC01A}"/>
    <dgm:cxn modelId="{1A2C8F95-94A5-EF47-A789-E69728AA3E3B}" type="presOf" srcId="{2F3FF6FF-D7F7-476D-9EED-47C9A4B9A3C8}" destId="{02996C59-7FA4-4075-B952-BBFDEF1343D4}" srcOrd="1" destOrd="0" presId="urn:microsoft.com/office/officeart/2005/8/layout/process2"/>
    <dgm:cxn modelId="{B690159D-E790-4141-947C-AB36F4F90804}" type="presOf" srcId="{123EFC2A-916E-4335-97CA-7D3557153BFD}" destId="{7D249CF2-6BDF-4660-A1E3-8C8A08D6530E}" srcOrd="0" destOrd="4" presId="urn:microsoft.com/office/officeart/2005/8/layout/process2"/>
    <dgm:cxn modelId="{D52FD8B1-875C-E745-848C-4ED24971D908}" type="presOf" srcId="{B2A94266-63DE-4919-B045-20B15D241802}" destId="{7D249CF2-6BDF-4660-A1E3-8C8A08D6530E}" srcOrd="0" destOrd="6" presId="urn:microsoft.com/office/officeart/2005/8/layout/process2"/>
    <dgm:cxn modelId="{4F38FDBB-046A-5B4E-B13A-95C670CFF91C}" type="presOf" srcId="{162288A0-163C-41FB-9181-EE8841E3EBE4}" destId="{6019AC8B-8A20-4022-AAE9-33A4F6E2FCF6}" srcOrd="0" destOrd="0" presId="urn:microsoft.com/office/officeart/2005/8/layout/process2"/>
    <dgm:cxn modelId="{842E75C1-9594-4976-8C8C-BE9D08F50AB5}" srcId="{D53891FB-FE68-4CE6-9224-786C5F967A0F}" destId="{8501797D-C5CA-4E23-9650-8E81D345906A}" srcOrd="4" destOrd="0" parTransId="{B913256B-D9A7-45E1-BA51-D9B8F3E85FD0}" sibTransId="{3CFBDE31-A510-4511-BC1F-2953D8208F3F}"/>
    <dgm:cxn modelId="{75038AC9-C6EA-644E-BB7F-03C55A4F5EAB}" type="presOf" srcId="{C1A16BD5-F9E1-4216-959E-FD3603EE3DCA}" destId="{94A79D9F-D22F-4B55-B169-E0D9D38F984F}" srcOrd="0" destOrd="0" presId="urn:microsoft.com/office/officeart/2005/8/layout/process2"/>
    <dgm:cxn modelId="{DB20B3CB-39F3-1643-A4AF-71F26DC57155}" type="presOf" srcId="{0BECC007-5C52-4B44-981F-B95B3C9028C9}" destId="{DF8239C9-DE01-4B99-A8E7-45E7297BF7D4}" srcOrd="0" destOrd="0" presId="urn:microsoft.com/office/officeart/2005/8/layout/process2"/>
    <dgm:cxn modelId="{E3AB37CC-0AA1-49A4-8A99-1A333C8A8A6A}" srcId="{C1A16BD5-F9E1-4216-959E-FD3603EE3DCA}" destId="{3A749EDC-EE6D-4072-A1ED-27A3983D7950}" srcOrd="1" destOrd="0" parTransId="{D90D641C-CE0F-4E3F-8F10-E700DFEC0D25}" sibTransId="{410BA1AF-6BE5-46B4-9AA7-33AEE08714EE}"/>
    <dgm:cxn modelId="{4C708AD2-9C33-4C4E-B680-65A23543E6D2}" type="presOf" srcId="{36BF200D-4953-4001-8DBC-BA7BDBDD8715}" destId="{FF196A03-B238-4FF2-95DB-CFC8A4B68CF2}" srcOrd="0" destOrd="0" presId="urn:microsoft.com/office/officeart/2005/8/layout/process2"/>
    <dgm:cxn modelId="{035746DB-75E6-4030-B34C-20DF5176914E}" srcId="{C1A16BD5-F9E1-4216-959E-FD3603EE3DCA}" destId="{D53891FB-FE68-4CE6-9224-786C5F967A0F}" srcOrd="2" destOrd="0" parTransId="{8A8CC642-C4AF-4242-BA84-F2307CA8E2FD}" sibTransId="{162288A0-163C-41FB-9181-EE8841E3EBE4}"/>
    <dgm:cxn modelId="{50B11DE1-D5DA-7042-B471-C97AE6759A07}" type="presOf" srcId="{D53891FB-FE68-4CE6-9224-786C5F967A0F}" destId="{7D249CF2-6BDF-4660-A1E3-8C8A08D6530E}" srcOrd="0" destOrd="0" presId="urn:microsoft.com/office/officeart/2005/8/layout/process2"/>
    <dgm:cxn modelId="{0C58FCE9-FFFA-49FA-A604-B1758EF1433A}" srcId="{C1A16BD5-F9E1-4216-959E-FD3603EE3DCA}" destId="{ADC2FBC0-E397-464E-9705-19F1A02ED473}" srcOrd="0" destOrd="0" parTransId="{906B8018-CF03-412F-A708-906A003D8DE0}" sibTransId="{2F3FF6FF-D7F7-476D-9EED-47C9A4B9A3C8}"/>
    <dgm:cxn modelId="{FE6EB8EE-477D-8A46-9CC0-CCC7566851DF}" type="presOf" srcId="{F5998681-3484-4156-8D52-B0824F250A56}" destId="{78A3C863-7574-4C92-ADDD-EF27EA02C83F}" srcOrd="0" destOrd="0" presId="urn:microsoft.com/office/officeart/2005/8/layout/process2"/>
    <dgm:cxn modelId="{632447F6-F07C-BD4E-A2BF-DD8823D6B1A6}" type="presOf" srcId="{3A749EDC-EE6D-4072-A1ED-27A3983D7950}" destId="{FAB54068-05CF-4EF6-98BD-70EB33FA2DD5}" srcOrd="0" destOrd="0" presId="urn:microsoft.com/office/officeart/2005/8/layout/process2"/>
    <dgm:cxn modelId="{D28747FB-644B-4A83-B851-710FF95092FF}" srcId="{D53891FB-FE68-4CE6-9224-786C5F967A0F}" destId="{ADC7905E-D869-4377-8365-3319AD779A94}" srcOrd="1" destOrd="0" parTransId="{E69A3996-DDC1-4B50-B9AC-DDED2517CFD8}" sibTransId="{8CCD8DAF-D1AC-4675-B8B8-2538861FE4D5}"/>
    <dgm:cxn modelId="{40E62513-D355-774D-88F9-422B8F28CAC1}" type="presParOf" srcId="{94A79D9F-D22F-4B55-B169-E0D9D38F984F}" destId="{E38B30E2-0A99-4A84-A1D3-F8E6C3001FDF}" srcOrd="0" destOrd="0" presId="urn:microsoft.com/office/officeart/2005/8/layout/process2"/>
    <dgm:cxn modelId="{C6952A48-725B-9B41-A3B7-B3AFEA435604}" type="presParOf" srcId="{94A79D9F-D22F-4B55-B169-E0D9D38F984F}" destId="{36759610-942F-47E7-A40C-506596046EF1}" srcOrd="1" destOrd="0" presId="urn:microsoft.com/office/officeart/2005/8/layout/process2"/>
    <dgm:cxn modelId="{77EE83A0-EDAD-4B45-8242-571FA2F9F01D}" type="presParOf" srcId="{36759610-942F-47E7-A40C-506596046EF1}" destId="{02996C59-7FA4-4075-B952-BBFDEF1343D4}" srcOrd="0" destOrd="0" presId="urn:microsoft.com/office/officeart/2005/8/layout/process2"/>
    <dgm:cxn modelId="{E075BF4A-8C57-F840-81F4-34C2195BC418}" type="presParOf" srcId="{94A79D9F-D22F-4B55-B169-E0D9D38F984F}" destId="{FAB54068-05CF-4EF6-98BD-70EB33FA2DD5}" srcOrd="2" destOrd="0" presId="urn:microsoft.com/office/officeart/2005/8/layout/process2"/>
    <dgm:cxn modelId="{89488988-A2FE-A847-A6AC-7443670383E3}" type="presParOf" srcId="{94A79D9F-D22F-4B55-B169-E0D9D38F984F}" destId="{FCD1D6F7-AB62-46EC-B55C-B99015B70E06}" srcOrd="3" destOrd="0" presId="urn:microsoft.com/office/officeart/2005/8/layout/process2"/>
    <dgm:cxn modelId="{95524DB1-36BD-A549-98A9-C234A4E22CFB}" type="presParOf" srcId="{FCD1D6F7-AB62-46EC-B55C-B99015B70E06}" destId="{694AC7A2-5022-4769-8E47-EE57DBFE6B71}" srcOrd="0" destOrd="0" presId="urn:microsoft.com/office/officeart/2005/8/layout/process2"/>
    <dgm:cxn modelId="{322C256B-4F32-A940-968A-C9556B06E7B7}" type="presParOf" srcId="{94A79D9F-D22F-4B55-B169-E0D9D38F984F}" destId="{7D249CF2-6BDF-4660-A1E3-8C8A08D6530E}" srcOrd="4" destOrd="0" presId="urn:microsoft.com/office/officeart/2005/8/layout/process2"/>
    <dgm:cxn modelId="{49F9B392-58D3-EB48-86AA-E8264F7DECCB}" type="presParOf" srcId="{94A79D9F-D22F-4B55-B169-E0D9D38F984F}" destId="{6019AC8B-8A20-4022-AAE9-33A4F6E2FCF6}" srcOrd="5" destOrd="0" presId="urn:microsoft.com/office/officeart/2005/8/layout/process2"/>
    <dgm:cxn modelId="{A0541E18-548F-6546-B83A-F13D04DB526A}" type="presParOf" srcId="{6019AC8B-8A20-4022-AAE9-33A4F6E2FCF6}" destId="{04962405-434A-45C9-8DA9-9BE0CE61B117}" srcOrd="0" destOrd="0" presId="urn:microsoft.com/office/officeart/2005/8/layout/process2"/>
    <dgm:cxn modelId="{28DBBC75-D8ED-4B4F-B318-04ABDEE33947}" type="presParOf" srcId="{94A79D9F-D22F-4B55-B169-E0D9D38F984F}" destId="{DF8239C9-DE01-4B99-A8E7-45E7297BF7D4}" srcOrd="6" destOrd="0" presId="urn:microsoft.com/office/officeart/2005/8/layout/process2"/>
    <dgm:cxn modelId="{EB3E4C28-B72C-1E46-8BED-B650768F9B5F}" type="presParOf" srcId="{94A79D9F-D22F-4B55-B169-E0D9D38F984F}" destId="{FF196A03-B238-4FF2-95DB-CFC8A4B68CF2}" srcOrd="7" destOrd="0" presId="urn:microsoft.com/office/officeart/2005/8/layout/process2"/>
    <dgm:cxn modelId="{51CFE6FF-830D-9E46-9FE5-47D182AE169F}" type="presParOf" srcId="{FF196A03-B238-4FF2-95DB-CFC8A4B68CF2}" destId="{1788EEA7-4910-43C1-B5F2-9ADA9CF3FA4D}" srcOrd="0" destOrd="0" presId="urn:microsoft.com/office/officeart/2005/8/layout/process2"/>
    <dgm:cxn modelId="{6C5685B0-825A-754D-A71A-693D9F6F34D5}" type="presParOf" srcId="{94A79D9F-D22F-4B55-B169-E0D9D38F984F}" destId="{78A3C863-7574-4C92-ADDD-EF27EA02C83F}"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A16BD5-F9E1-4216-959E-FD3603EE3DCA}"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C5737A15-133F-4DE7-ABED-18328D251063}">
      <dgm:prSet phldrT="[Text]" custT="1"/>
      <dgm:spPr/>
      <dgm:t>
        <a:bodyPr/>
        <a:lstStyle/>
        <a:p>
          <a:pPr algn="ctr"/>
          <a:endParaRPr lang="en-US" sz="1400" dirty="0"/>
        </a:p>
      </dgm:t>
    </dgm:pt>
    <dgm:pt modelId="{04C2CA6B-53FE-4606-8F95-A3770E137146}" type="parTrans" cxnId="{D65C8E19-1B7F-4334-A602-AA9EAEDD5F16}">
      <dgm:prSet/>
      <dgm:spPr/>
      <dgm:t>
        <a:bodyPr/>
        <a:lstStyle/>
        <a:p>
          <a:endParaRPr lang="en-US"/>
        </a:p>
      </dgm:t>
    </dgm:pt>
    <dgm:pt modelId="{16106E8C-8B39-4BEA-B2CC-938D933C05D1}" type="sibTrans" cxnId="{D65C8E19-1B7F-4334-A602-AA9EAEDD5F16}">
      <dgm:prSet/>
      <dgm:spPr/>
      <dgm:t>
        <a:bodyPr/>
        <a:lstStyle/>
        <a:p>
          <a:endParaRPr lang="en-US"/>
        </a:p>
      </dgm:t>
    </dgm:pt>
    <dgm:pt modelId="{F4550940-A4D2-4487-B374-7EB2CB207B38}">
      <dgm:prSet phldrT="[Text]" custT="1"/>
      <dgm:spPr/>
      <dgm:t>
        <a:bodyPr/>
        <a:lstStyle/>
        <a:p>
          <a:pPr algn="ctr"/>
          <a:r>
            <a:rPr lang="en-US" sz="1400" dirty="0"/>
            <a:t>Add word in frequency list</a:t>
          </a:r>
        </a:p>
      </dgm:t>
    </dgm:pt>
    <dgm:pt modelId="{69377A98-9F30-4F62-BB0F-FF560C03068B}" type="parTrans" cxnId="{3E0BC5EE-A5A3-4702-9804-3CE2C0E668E2}">
      <dgm:prSet/>
      <dgm:spPr/>
      <dgm:t>
        <a:bodyPr/>
        <a:lstStyle/>
        <a:p>
          <a:endParaRPr lang="en-US"/>
        </a:p>
      </dgm:t>
    </dgm:pt>
    <dgm:pt modelId="{50EFF2F6-84E6-473F-8CF8-10581B2FF5F0}" type="sibTrans" cxnId="{3E0BC5EE-A5A3-4702-9804-3CE2C0E668E2}">
      <dgm:prSet custT="1"/>
      <dgm:spPr/>
      <dgm:t>
        <a:bodyPr/>
        <a:lstStyle/>
        <a:p>
          <a:pPr algn="ctr"/>
          <a:endParaRPr lang="en-US" sz="900"/>
        </a:p>
      </dgm:t>
    </dgm:pt>
    <dgm:pt modelId="{8A539EBE-2BAF-4A6E-9C98-E39A7029ABBB}">
      <dgm:prSet phldrT="[Text]" custT="1"/>
      <dgm:spPr/>
      <dgm:t>
        <a:bodyPr/>
        <a:lstStyle/>
        <a:p>
          <a:pPr algn="ctr"/>
          <a:r>
            <a:rPr lang="en-US" sz="1400" dirty="0"/>
            <a:t>If word already exist in frequency list, increment the number</a:t>
          </a:r>
        </a:p>
      </dgm:t>
    </dgm:pt>
    <dgm:pt modelId="{83E76536-FC69-48B7-BACB-8AD7E7AECEC0}" type="parTrans" cxnId="{7A0BFFC4-F19F-44D0-82A2-70C65B9B01FC}">
      <dgm:prSet/>
      <dgm:spPr/>
      <dgm:t>
        <a:bodyPr/>
        <a:lstStyle/>
        <a:p>
          <a:endParaRPr lang="en-US"/>
        </a:p>
      </dgm:t>
    </dgm:pt>
    <dgm:pt modelId="{93A7636B-B8DB-449E-A8A5-7DCABC6D2958}" type="sibTrans" cxnId="{7A0BFFC4-F19F-44D0-82A2-70C65B9B01FC}">
      <dgm:prSet/>
      <dgm:spPr/>
      <dgm:t>
        <a:bodyPr/>
        <a:lstStyle/>
        <a:p>
          <a:endParaRPr lang="en-US"/>
        </a:p>
      </dgm:t>
    </dgm:pt>
    <dgm:pt modelId="{6ECD210D-DF7F-417B-9ECF-B55C5F656E38}">
      <dgm:prSet phldrT="[Text]" custT="1"/>
      <dgm:spPr/>
      <dgm:t>
        <a:bodyPr/>
        <a:lstStyle/>
        <a:p>
          <a:pPr algn="ctr"/>
          <a:r>
            <a:rPr lang="en-US" sz="1400" dirty="0"/>
            <a:t>Sort the frequency list </a:t>
          </a:r>
        </a:p>
      </dgm:t>
    </dgm:pt>
    <dgm:pt modelId="{67984E99-3388-48C3-85D9-87D539D2E460}" type="parTrans" cxnId="{82D07D8A-4340-44AC-B8D2-C111EF74DC24}">
      <dgm:prSet/>
      <dgm:spPr/>
      <dgm:t>
        <a:bodyPr/>
        <a:lstStyle/>
        <a:p>
          <a:endParaRPr lang="en-US"/>
        </a:p>
      </dgm:t>
    </dgm:pt>
    <dgm:pt modelId="{E720A6BF-F5BF-470D-B932-0E34F944521A}" type="sibTrans" cxnId="{82D07D8A-4340-44AC-B8D2-C111EF74DC24}">
      <dgm:prSet custT="1"/>
      <dgm:spPr/>
      <dgm:t>
        <a:bodyPr/>
        <a:lstStyle/>
        <a:p>
          <a:pPr algn="ctr"/>
          <a:endParaRPr lang="en-US" sz="900"/>
        </a:p>
      </dgm:t>
    </dgm:pt>
    <dgm:pt modelId="{7CDBC20F-10FA-4003-8BC2-63C9E564A4DA}">
      <dgm:prSet phldrT="[Text]" custT="1"/>
      <dgm:spPr/>
      <dgm:t>
        <a:bodyPr/>
        <a:lstStyle/>
        <a:p>
          <a:pPr algn="ctr"/>
          <a:r>
            <a:rPr lang="en-US" sz="1400" dirty="0"/>
            <a:t>Reverse the order</a:t>
          </a:r>
        </a:p>
      </dgm:t>
    </dgm:pt>
    <dgm:pt modelId="{8486CE25-FBCD-4FCA-B441-B1AA181E68C3}" type="parTrans" cxnId="{709832D5-D85C-4B65-8648-6FBF13D18B34}">
      <dgm:prSet/>
      <dgm:spPr/>
      <dgm:t>
        <a:bodyPr/>
        <a:lstStyle/>
        <a:p>
          <a:endParaRPr lang="en-US"/>
        </a:p>
      </dgm:t>
    </dgm:pt>
    <dgm:pt modelId="{54D78049-ACF0-4034-8B6D-F4203C060D8C}" type="sibTrans" cxnId="{709832D5-D85C-4B65-8648-6FBF13D18B34}">
      <dgm:prSet custT="1"/>
      <dgm:spPr/>
      <dgm:t>
        <a:bodyPr/>
        <a:lstStyle/>
        <a:p>
          <a:pPr algn="ctr"/>
          <a:endParaRPr lang="en-US" sz="900"/>
        </a:p>
      </dgm:t>
    </dgm:pt>
    <dgm:pt modelId="{F0531CE9-BBF6-4DFC-AA3B-2F596A4B4229}">
      <dgm:prSet phldrT="[Text]" custT="1"/>
      <dgm:spPr/>
      <dgm:t>
        <a:bodyPr/>
        <a:lstStyle/>
        <a:p>
          <a:pPr algn="ctr"/>
          <a:r>
            <a:rPr lang="en-US" sz="1400" dirty="0"/>
            <a:t>Print this list in a CSV file</a:t>
          </a:r>
        </a:p>
      </dgm:t>
    </dgm:pt>
    <dgm:pt modelId="{157D6679-5BED-4942-ACD8-9A71D6E6DDE7}" type="parTrans" cxnId="{96B05263-B000-4742-8000-EB24DB27AB97}">
      <dgm:prSet/>
      <dgm:spPr/>
      <dgm:t>
        <a:bodyPr/>
        <a:lstStyle/>
        <a:p>
          <a:endParaRPr lang="en-US"/>
        </a:p>
      </dgm:t>
    </dgm:pt>
    <dgm:pt modelId="{F414528C-6B3F-4F03-B0FE-33849C492560}" type="sibTrans" cxnId="{96B05263-B000-4742-8000-EB24DB27AB97}">
      <dgm:prSet/>
      <dgm:spPr/>
      <dgm:t>
        <a:bodyPr/>
        <a:lstStyle/>
        <a:p>
          <a:endParaRPr lang="en-US"/>
        </a:p>
      </dgm:t>
    </dgm:pt>
    <dgm:pt modelId="{94A79D9F-D22F-4B55-B169-E0D9D38F984F}" type="pres">
      <dgm:prSet presAssocID="{C1A16BD5-F9E1-4216-959E-FD3603EE3DCA}" presName="linearFlow" presStyleCnt="0">
        <dgm:presLayoutVars>
          <dgm:resizeHandles val="exact"/>
        </dgm:presLayoutVars>
      </dgm:prSet>
      <dgm:spPr/>
    </dgm:pt>
    <dgm:pt modelId="{574363C4-3920-47E8-89BD-F759609C1148}" type="pres">
      <dgm:prSet presAssocID="{F4550940-A4D2-4487-B374-7EB2CB207B38}" presName="node" presStyleLbl="node1" presStyleIdx="0" presStyleCnt="4" custScaleX="159179" custScaleY="139617">
        <dgm:presLayoutVars>
          <dgm:bulletEnabled val="1"/>
        </dgm:presLayoutVars>
      </dgm:prSet>
      <dgm:spPr/>
    </dgm:pt>
    <dgm:pt modelId="{55686AB4-7D57-473D-B89C-5A1627C54121}" type="pres">
      <dgm:prSet presAssocID="{50EFF2F6-84E6-473F-8CF8-10581B2FF5F0}" presName="sibTrans" presStyleLbl="sibTrans2D1" presStyleIdx="0" presStyleCnt="3" custScaleX="159176"/>
      <dgm:spPr/>
    </dgm:pt>
    <dgm:pt modelId="{C6CFBE56-A4C0-434B-B89E-DCA4BEB82704}" type="pres">
      <dgm:prSet presAssocID="{50EFF2F6-84E6-473F-8CF8-10581B2FF5F0}" presName="connectorText" presStyleLbl="sibTrans2D1" presStyleIdx="0" presStyleCnt="3"/>
      <dgm:spPr/>
    </dgm:pt>
    <dgm:pt modelId="{B16C832A-7B6D-4B89-B3EC-18C6E7ED6F71}" type="pres">
      <dgm:prSet presAssocID="{6ECD210D-DF7F-417B-9ECF-B55C5F656E38}" presName="node" presStyleLbl="node1" presStyleIdx="1" presStyleCnt="4" custScaleX="159179">
        <dgm:presLayoutVars>
          <dgm:bulletEnabled val="1"/>
        </dgm:presLayoutVars>
      </dgm:prSet>
      <dgm:spPr/>
    </dgm:pt>
    <dgm:pt modelId="{69D9B15A-08FE-45E1-86EB-BF0F08C9D841}" type="pres">
      <dgm:prSet presAssocID="{E720A6BF-F5BF-470D-B932-0E34F944521A}" presName="sibTrans" presStyleLbl="sibTrans2D1" presStyleIdx="1" presStyleCnt="3" custScaleX="159176"/>
      <dgm:spPr/>
    </dgm:pt>
    <dgm:pt modelId="{8451ACD7-D5B9-4514-9D0A-504AD1815553}" type="pres">
      <dgm:prSet presAssocID="{E720A6BF-F5BF-470D-B932-0E34F944521A}" presName="connectorText" presStyleLbl="sibTrans2D1" presStyleIdx="1" presStyleCnt="3"/>
      <dgm:spPr/>
    </dgm:pt>
    <dgm:pt modelId="{DE05EFEF-6180-4410-93B7-79A1E82EAAA7}" type="pres">
      <dgm:prSet presAssocID="{7CDBC20F-10FA-4003-8BC2-63C9E564A4DA}" presName="node" presStyleLbl="node1" presStyleIdx="2" presStyleCnt="4" custScaleX="159179">
        <dgm:presLayoutVars>
          <dgm:bulletEnabled val="1"/>
        </dgm:presLayoutVars>
      </dgm:prSet>
      <dgm:spPr/>
    </dgm:pt>
    <dgm:pt modelId="{6A241082-63B3-4F34-989E-E5070B2CD654}" type="pres">
      <dgm:prSet presAssocID="{54D78049-ACF0-4034-8B6D-F4203C060D8C}" presName="sibTrans" presStyleLbl="sibTrans2D1" presStyleIdx="2" presStyleCnt="3" custScaleX="159176"/>
      <dgm:spPr/>
    </dgm:pt>
    <dgm:pt modelId="{E35C617A-3879-4E9B-9C11-CF688E210E62}" type="pres">
      <dgm:prSet presAssocID="{54D78049-ACF0-4034-8B6D-F4203C060D8C}" presName="connectorText" presStyleLbl="sibTrans2D1" presStyleIdx="2" presStyleCnt="3"/>
      <dgm:spPr/>
    </dgm:pt>
    <dgm:pt modelId="{DC424AB3-2F12-4636-ADE0-C36EE0102872}" type="pres">
      <dgm:prSet presAssocID="{F0531CE9-BBF6-4DFC-AA3B-2F596A4B4229}" presName="node" presStyleLbl="node1" presStyleIdx="3" presStyleCnt="4" custScaleX="159179">
        <dgm:presLayoutVars>
          <dgm:bulletEnabled val="1"/>
        </dgm:presLayoutVars>
      </dgm:prSet>
      <dgm:spPr/>
    </dgm:pt>
  </dgm:ptLst>
  <dgm:cxnLst>
    <dgm:cxn modelId="{76DD4D00-7294-C042-93C6-5C410E6047BC}" type="presOf" srcId="{50EFF2F6-84E6-473F-8CF8-10581B2FF5F0}" destId="{C6CFBE56-A4C0-434B-B89E-DCA4BEB82704}" srcOrd="1" destOrd="0" presId="urn:microsoft.com/office/officeart/2005/8/layout/process2"/>
    <dgm:cxn modelId="{60F44C09-19AA-BD4B-B561-3F7C5FA6DB52}" type="presOf" srcId="{54D78049-ACF0-4034-8B6D-F4203C060D8C}" destId="{6A241082-63B3-4F34-989E-E5070B2CD654}" srcOrd="0" destOrd="0" presId="urn:microsoft.com/office/officeart/2005/8/layout/process2"/>
    <dgm:cxn modelId="{D65C8E19-1B7F-4334-A602-AA9EAEDD5F16}" srcId="{F0531CE9-BBF6-4DFC-AA3B-2F596A4B4229}" destId="{C5737A15-133F-4DE7-ABED-18328D251063}" srcOrd="0" destOrd="0" parTransId="{04C2CA6B-53FE-4606-8F95-A3770E137146}" sibTransId="{16106E8C-8B39-4BEA-B2CC-938D933C05D1}"/>
    <dgm:cxn modelId="{51176A1A-5BC0-4B4D-8D04-07915B64D047}" type="presOf" srcId="{F0531CE9-BBF6-4DFC-AA3B-2F596A4B4229}" destId="{DC424AB3-2F12-4636-ADE0-C36EE0102872}" srcOrd="0" destOrd="0" presId="urn:microsoft.com/office/officeart/2005/8/layout/process2"/>
    <dgm:cxn modelId="{00EC9935-BF59-A546-8FF9-33203BC91E1A}" type="presOf" srcId="{54D78049-ACF0-4034-8B6D-F4203C060D8C}" destId="{E35C617A-3879-4E9B-9C11-CF688E210E62}" srcOrd="1" destOrd="0" presId="urn:microsoft.com/office/officeart/2005/8/layout/process2"/>
    <dgm:cxn modelId="{54A6FB5C-C91C-D645-A0E8-CD6690120A6D}" type="presOf" srcId="{7CDBC20F-10FA-4003-8BC2-63C9E564A4DA}" destId="{DE05EFEF-6180-4410-93B7-79A1E82EAAA7}" srcOrd="0" destOrd="0" presId="urn:microsoft.com/office/officeart/2005/8/layout/process2"/>
    <dgm:cxn modelId="{CAFDE460-A537-3243-A4C3-B45B2171A6CE}" type="presOf" srcId="{8A539EBE-2BAF-4A6E-9C98-E39A7029ABBB}" destId="{574363C4-3920-47E8-89BD-F759609C1148}" srcOrd="0" destOrd="1" presId="urn:microsoft.com/office/officeart/2005/8/layout/process2"/>
    <dgm:cxn modelId="{96B05263-B000-4742-8000-EB24DB27AB97}" srcId="{C1A16BD5-F9E1-4216-959E-FD3603EE3DCA}" destId="{F0531CE9-BBF6-4DFC-AA3B-2F596A4B4229}" srcOrd="3" destOrd="0" parTransId="{157D6679-5BED-4942-ACD8-9A71D6E6DDE7}" sibTransId="{F414528C-6B3F-4F03-B0FE-33849C492560}"/>
    <dgm:cxn modelId="{1440E46A-5DCF-B043-AC59-D7C9BE9D2D7D}" type="presOf" srcId="{50EFF2F6-84E6-473F-8CF8-10581B2FF5F0}" destId="{55686AB4-7D57-473D-B89C-5A1627C54121}" srcOrd="0" destOrd="0" presId="urn:microsoft.com/office/officeart/2005/8/layout/process2"/>
    <dgm:cxn modelId="{82D07D8A-4340-44AC-B8D2-C111EF74DC24}" srcId="{C1A16BD5-F9E1-4216-959E-FD3603EE3DCA}" destId="{6ECD210D-DF7F-417B-9ECF-B55C5F656E38}" srcOrd="1" destOrd="0" parTransId="{67984E99-3388-48C3-85D9-87D539D2E460}" sibTransId="{E720A6BF-F5BF-470D-B932-0E34F944521A}"/>
    <dgm:cxn modelId="{5B67CA98-A2C2-2545-84B7-D97E0B4F595E}" type="presOf" srcId="{C5737A15-133F-4DE7-ABED-18328D251063}" destId="{DC424AB3-2F12-4636-ADE0-C36EE0102872}" srcOrd="0" destOrd="1" presId="urn:microsoft.com/office/officeart/2005/8/layout/process2"/>
    <dgm:cxn modelId="{7A0BFFC4-F19F-44D0-82A2-70C65B9B01FC}" srcId="{F4550940-A4D2-4487-B374-7EB2CB207B38}" destId="{8A539EBE-2BAF-4A6E-9C98-E39A7029ABBB}" srcOrd="0" destOrd="0" parTransId="{83E76536-FC69-48B7-BACB-8AD7E7AECEC0}" sibTransId="{93A7636B-B8DB-449E-A8A5-7DCABC6D2958}"/>
    <dgm:cxn modelId="{75038AC9-C6EA-644E-BB7F-03C55A4F5EAB}" type="presOf" srcId="{C1A16BD5-F9E1-4216-959E-FD3603EE3DCA}" destId="{94A79D9F-D22F-4B55-B169-E0D9D38F984F}" srcOrd="0" destOrd="0" presId="urn:microsoft.com/office/officeart/2005/8/layout/process2"/>
    <dgm:cxn modelId="{7E960ECA-8152-3C41-81F4-FFAFAB2A0025}" type="presOf" srcId="{E720A6BF-F5BF-470D-B932-0E34F944521A}" destId="{69D9B15A-08FE-45E1-86EB-BF0F08C9D841}" srcOrd="0" destOrd="0" presId="urn:microsoft.com/office/officeart/2005/8/layout/process2"/>
    <dgm:cxn modelId="{709832D5-D85C-4B65-8648-6FBF13D18B34}" srcId="{C1A16BD5-F9E1-4216-959E-FD3603EE3DCA}" destId="{7CDBC20F-10FA-4003-8BC2-63C9E564A4DA}" srcOrd="2" destOrd="0" parTransId="{8486CE25-FBCD-4FCA-B441-B1AA181E68C3}" sibTransId="{54D78049-ACF0-4034-8B6D-F4203C060D8C}"/>
    <dgm:cxn modelId="{B4CFA1D7-C608-AE49-8200-C1D3F5405B8D}" type="presOf" srcId="{6ECD210D-DF7F-417B-9ECF-B55C5F656E38}" destId="{B16C832A-7B6D-4B89-B3EC-18C6E7ED6F71}" srcOrd="0" destOrd="0" presId="urn:microsoft.com/office/officeart/2005/8/layout/process2"/>
    <dgm:cxn modelId="{5B5618EB-A464-3245-810D-7B038BDDE70B}" type="presOf" srcId="{E720A6BF-F5BF-470D-B932-0E34F944521A}" destId="{8451ACD7-D5B9-4514-9D0A-504AD1815553}" srcOrd="1" destOrd="0" presId="urn:microsoft.com/office/officeart/2005/8/layout/process2"/>
    <dgm:cxn modelId="{3E0BC5EE-A5A3-4702-9804-3CE2C0E668E2}" srcId="{C1A16BD5-F9E1-4216-959E-FD3603EE3DCA}" destId="{F4550940-A4D2-4487-B374-7EB2CB207B38}" srcOrd="0" destOrd="0" parTransId="{69377A98-9F30-4F62-BB0F-FF560C03068B}" sibTransId="{50EFF2F6-84E6-473F-8CF8-10581B2FF5F0}"/>
    <dgm:cxn modelId="{900DDDF5-929F-B146-BD5C-EE7BE75FAB1C}" type="presOf" srcId="{F4550940-A4D2-4487-B374-7EB2CB207B38}" destId="{574363C4-3920-47E8-89BD-F759609C1148}" srcOrd="0" destOrd="0" presId="urn:microsoft.com/office/officeart/2005/8/layout/process2"/>
    <dgm:cxn modelId="{5FAB4220-13D9-694E-8F84-ADE60B0D5445}" type="presParOf" srcId="{94A79D9F-D22F-4B55-B169-E0D9D38F984F}" destId="{574363C4-3920-47E8-89BD-F759609C1148}" srcOrd="0" destOrd="0" presId="urn:microsoft.com/office/officeart/2005/8/layout/process2"/>
    <dgm:cxn modelId="{AEE45643-2FD7-AE4B-85B6-96D865B39F7A}" type="presParOf" srcId="{94A79D9F-D22F-4B55-B169-E0D9D38F984F}" destId="{55686AB4-7D57-473D-B89C-5A1627C54121}" srcOrd="1" destOrd="0" presId="urn:microsoft.com/office/officeart/2005/8/layout/process2"/>
    <dgm:cxn modelId="{ADA6F014-4FAB-7747-8011-6C271DA9D762}" type="presParOf" srcId="{55686AB4-7D57-473D-B89C-5A1627C54121}" destId="{C6CFBE56-A4C0-434B-B89E-DCA4BEB82704}" srcOrd="0" destOrd="0" presId="urn:microsoft.com/office/officeart/2005/8/layout/process2"/>
    <dgm:cxn modelId="{A5812D28-DE28-1349-8C2A-D6BBF560C858}" type="presParOf" srcId="{94A79D9F-D22F-4B55-B169-E0D9D38F984F}" destId="{B16C832A-7B6D-4B89-B3EC-18C6E7ED6F71}" srcOrd="2" destOrd="0" presId="urn:microsoft.com/office/officeart/2005/8/layout/process2"/>
    <dgm:cxn modelId="{890B36A6-00C6-6248-928D-95F799733A48}" type="presParOf" srcId="{94A79D9F-D22F-4B55-B169-E0D9D38F984F}" destId="{69D9B15A-08FE-45E1-86EB-BF0F08C9D841}" srcOrd="3" destOrd="0" presId="urn:microsoft.com/office/officeart/2005/8/layout/process2"/>
    <dgm:cxn modelId="{C473BDDF-141B-0749-BD4B-6F8D20D1B82C}" type="presParOf" srcId="{69D9B15A-08FE-45E1-86EB-BF0F08C9D841}" destId="{8451ACD7-D5B9-4514-9D0A-504AD1815553}" srcOrd="0" destOrd="0" presId="urn:microsoft.com/office/officeart/2005/8/layout/process2"/>
    <dgm:cxn modelId="{CF1D0EAC-8379-1D48-88DC-293AE33F6282}" type="presParOf" srcId="{94A79D9F-D22F-4B55-B169-E0D9D38F984F}" destId="{DE05EFEF-6180-4410-93B7-79A1E82EAAA7}" srcOrd="4" destOrd="0" presId="urn:microsoft.com/office/officeart/2005/8/layout/process2"/>
    <dgm:cxn modelId="{671A6103-4204-9945-9037-EFF55D059D36}" type="presParOf" srcId="{94A79D9F-D22F-4B55-B169-E0D9D38F984F}" destId="{6A241082-63B3-4F34-989E-E5070B2CD654}" srcOrd="5" destOrd="0" presId="urn:microsoft.com/office/officeart/2005/8/layout/process2"/>
    <dgm:cxn modelId="{CAF00DDB-FB0A-4348-AFC8-01F40315E375}" type="presParOf" srcId="{6A241082-63B3-4F34-989E-E5070B2CD654}" destId="{E35C617A-3879-4E9B-9C11-CF688E210E62}" srcOrd="0" destOrd="0" presId="urn:microsoft.com/office/officeart/2005/8/layout/process2"/>
    <dgm:cxn modelId="{BB66417D-9244-FA44-B71C-45912B207432}" type="presParOf" srcId="{94A79D9F-D22F-4B55-B169-E0D9D38F984F}" destId="{DC424AB3-2F12-4636-ADE0-C36EE0102872}"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A16BD5-F9E1-4216-959E-FD3603EE3DCA}"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ADC2FBC0-E397-464E-9705-19F1A02ED473}">
      <dgm:prSet phldrT="[Text]" custT="1"/>
      <dgm:spPr/>
      <dgm:t>
        <a:bodyPr/>
        <a:lstStyle/>
        <a:p>
          <a:pPr algn="ctr"/>
          <a:r>
            <a:rPr lang="en-US" sz="1400" dirty="0">
              <a:latin typeface="Times New Roman" panose="02020603050405020304" pitchFamily="18" charset="0"/>
              <a:cs typeface="Times New Roman" panose="02020603050405020304" pitchFamily="18" charset="0"/>
            </a:rPr>
            <a:t>Loading CSV file of the cybersecurity expert user twitter into RapidMiner</a:t>
          </a:r>
        </a:p>
      </dgm:t>
    </dgm:pt>
    <dgm:pt modelId="{906B8018-CF03-412F-A708-906A003D8DE0}" type="parTrans" cxnId="{0C58FCE9-FFFA-49FA-A604-B1758EF1433A}">
      <dgm:prSet/>
      <dgm:spPr/>
      <dgm:t>
        <a:bodyPr/>
        <a:lstStyle/>
        <a:p>
          <a:endParaRPr lang="en-US"/>
        </a:p>
      </dgm:t>
    </dgm:pt>
    <dgm:pt modelId="{2F3FF6FF-D7F7-476D-9EED-47C9A4B9A3C8}" type="sibTrans" cxnId="{0C58FCE9-FFFA-49FA-A604-B1758EF1433A}">
      <dgm:prSet custT="1"/>
      <dgm:spPr/>
      <dgm:t>
        <a:bodyPr/>
        <a:lstStyle/>
        <a:p>
          <a:pPr algn="ctr"/>
          <a:endParaRPr lang="en-US" sz="900"/>
        </a:p>
      </dgm:t>
    </dgm:pt>
    <dgm:pt modelId="{D53891FB-FE68-4CE6-9224-786C5F967A0F}">
      <dgm:prSet phldrT="[Text]" custT="1"/>
      <dgm:spPr/>
      <dgm:t>
        <a:bodyPr/>
        <a:lstStyle/>
        <a:p>
          <a:pPr algn="ctr"/>
          <a:r>
            <a:rPr lang="en-US" sz="1400" b="1">
              <a:latin typeface="Times New Roman" panose="02020603050405020304" pitchFamily="18" charset="0"/>
              <a:cs typeface="Times New Roman" panose="02020603050405020304" pitchFamily="18" charset="0"/>
            </a:rPr>
            <a:t>Generates a data set from each CSV documents</a:t>
          </a:r>
        </a:p>
      </dgm:t>
    </dgm:pt>
    <dgm:pt modelId="{8A8CC642-C4AF-4242-BA84-F2307CA8E2FD}" type="parTrans" cxnId="{035746DB-75E6-4030-B34C-20DF5176914E}">
      <dgm:prSet/>
      <dgm:spPr/>
      <dgm:t>
        <a:bodyPr/>
        <a:lstStyle/>
        <a:p>
          <a:endParaRPr lang="en-US"/>
        </a:p>
      </dgm:t>
    </dgm:pt>
    <dgm:pt modelId="{162288A0-163C-41FB-9181-EE8841E3EBE4}" type="sibTrans" cxnId="{035746DB-75E6-4030-B34C-20DF5176914E}">
      <dgm:prSet custT="1"/>
      <dgm:spPr/>
      <dgm:t>
        <a:bodyPr/>
        <a:lstStyle/>
        <a:p>
          <a:pPr algn="ctr"/>
          <a:endParaRPr lang="en-US" sz="900"/>
        </a:p>
      </dgm:t>
    </dgm:pt>
    <dgm:pt modelId="{CF670E3B-542C-4A47-A75D-4E398A3DEF9A}">
      <dgm:prSet phldrT="[Text]" custT="1"/>
      <dgm:spPr/>
      <dgm:t>
        <a:bodyPr/>
        <a:lstStyle/>
        <a:p>
          <a:pPr algn="ctr"/>
          <a:r>
            <a:rPr lang="en-US" sz="1400" dirty="0">
              <a:latin typeface="Times New Roman" panose="02020603050405020304" pitchFamily="18" charset="0"/>
              <a:cs typeface="Times New Roman" panose="02020603050405020304" pitchFamily="18" charset="0"/>
            </a:rPr>
            <a:t>Input documents</a:t>
          </a:r>
        </a:p>
      </dgm:t>
    </dgm:pt>
    <dgm:pt modelId="{FD4475CC-64AC-45BF-B74F-323DA0E8DB7F}" type="parTrans" cxnId="{41877D78-C071-49D9-8A05-F75E711CF2B1}">
      <dgm:prSet/>
      <dgm:spPr/>
      <dgm:t>
        <a:bodyPr/>
        <a:lstStyle/>
        <a:p>
          <a:endParaRPr lang="en-US"/>
        </a:p>
      </dgm:t>
    </dgm:pt>
    <dgm:pt modelId="{FFB3A775-069A-44B9-82F4-B125F2E1CCAB}" type="sibTrans" cxnId="{41877D78-C071-49D9-8A05-F75E711CF2B1}">
      <dgm:prSet/>
      <dgm:spPr/>
      <dgm:t>
        <a:bodyPr/>
        <a:lstStyle/>
        <a:p>
          <a:endParaRPr lang="en-US"/>
        </a:p>
      </dgm:t>
    </dgm:pt>
    <dgm:pt modelId="{ADC7905E-D869-4377-8365-3319AD779A94}">
      <dgm:prSet phldrT="[Text]" custT="1"/>
      <dgm:spPr/>
      <dgm:t>
        <a:bodyPr/>
        <a:lstStyle/>
        <a:p>
          <a:pPr algn="ctr"/>
          <a:r>
            <a:rPr lang="en-US" sz="1400" dirty="0">
              <a:latin typeface="Times New Roman" panose="02020603050405020304" pitchFamily="18" charset="0"/>
              <a:cs typeface="Times New Roman" panose="02020603050405020304" pitchFamily="18" charset="0"/>
            </a:rPr>
            <a:t>Find text attribute</a:t>
          </a:r>
        </a:p>
      </dgm:t>
    </dgm:pt>
    <dgm:pt modelId="{E69A3996-DDC1-4B50-B9AC-DDED2517CFD8}" type="parTrans" cxnId="{D28747FB-644B-4A83-B851-710FF95092FF}">
      <dgm:prSet/>
      <dgm:spPr/>
      <dgm:t>
        <a:bodyPr/>
        <a:lstStyle/>
        <a:p>
          <a:endParaRPr lang="en-US"/>
        </a:p>
      </dgm:t>
    </dgm:pt>
    <dgm:pt modelId="{8CCD8DAF-D1AC-4675-B8B8-2538861FE4D5}" type="sibTrans" cxnId="{D28747FB-644B-4A83-B851-710FF95092FF}">
      <dgm:prSet/>
      <dgm:spPr/>
      <dgm:t>
        <a:bodyPr/>
        <a:lstStyle/>
        <a:p>
          <a:endParaRPr lang="en-US"/>
        </a:p>
      </dgm:t>
    </dgm:pt>
    <dgm:pt modelId="{123EFC2A-916E-4335-97CA-7D3557153BFD}">
      <dgm:prSet phldrT="[Text]" custT="1"/>
      <dgm:spPr/>
      <dgm:t>
        <a:bodyPr/>
        <a:lstStyle/>
        <a:p>
          <a:pPr algn="ctr"/>
          <a:r>
            <a:rPr lang="en-US" sz="1400">
              <a:latin typeface="Times New Roman" panose="02020603050405020304" pitchFamily="18" charset="0"/>
              <a:cs typeface="Times New Roman" panose="02020603050405020304" pitchFamily="18" charset="0"/>
            </a:rPr>
            <a:t>Add meta information</a:t>
          </a:r>
        </a:p>
      </dgm:t>
    </dgm:pt>
    <dgm:pt modelId="{B6DF4665-B27A-4294-BB0F-DC41A0196C0C}" type="parTrans" cxnId="{E048C789-A228-49C3-BD4E-74C081821657}">
      <dgm:prSet/>
      <dgm:spPr/>
      <dgm:t>
        <a:bodyPr/>
        <a:lstStyle/>
        <a:p>
          <a:endParaRPr lang="en-US"/>
        </a:p>
      </dgm:t>
    </dgm:pt>
    <dgm:pt modelId="{774A0192-DD54-4B02-8AD1-21B9963E1FCF}" type="sibTrans" cxnId="{E048C789-A228-49C3-BD4E-74C081821657}">
      <dgm:prSet/>
      <dgm:spPr/>
      <dgm:t>
        <a:bodyPr/>
        <a:lstStyle/>
        <a:p>
          <a:endParaRPr lang="en-US"/>
        </a:p>
      </dgm:t>
    </dgm:pt>
    <dgm:pt modelId="{8501797D-C5CA-4E23-9650-8E81D345906A}">
      <dgm:prSet phldrT="[Text]" custT="1"/>
      <dgm:spPr/>
      <dgm:t>
        <a:bodyPr/>
        <a:lstStyle/>
        <a:p>
          <a:pPr algn="ctr"/>
          <a:r>
            <a:rPr lang="en-US" sz="1400" dirty="0" err="1">
              <a:latin typeface="Times New Roman" panose="02020603050405020304" pitchFamily="18" charset="0"/>
              <a:cs typeface="Times New Roman" panose="02020603050405020304" pitchFamily="18" charset="0"/>
            </a:rPr>
            <a:t>Datamanagement</a:t>
          </a:r>
          <a:endParaRPr lang="en-US" sz="1400" dirty="0">
            <a:latin typeface="Times New Roman" panose="02020603050405020304" pitchFamily="18" charset="0"/>
            <a:cs typeface="Times New Roman" panose="02020603050405020304" pitchFamily="18" charset="0"/>
          </a:endParaRPr>
        </a:p>
      </dgm:t>
    </dgm:pt>
    <dgm:pt modelId="{B913256B-D9A7-45E1-BA51-D9B8F3E85FD0}" type="parTrans" cxnId="{842E75C1-9594-4976-8C8C-BE9D08F50AB5}">
      <dgm:prSet/>
      <dgm:spPr/>
      <dgm:t>
        <a:bodyPr/>
        <a:lstStyle/>
        <a:p>
          <a:endParaRPr lang="en-US"/>
        </a:p>
      </dgm:t>
    </dgm:pt>
    <dgm:pt modelId="{3CFBDE31-A510-4511-BC1F-2953D8208F3F}" type="sibTrans" cxnId="{842E75C1-9594-4976-8C8C-BE9D08F50AB5}">
      <dgm:prSet/>
      <dgm:spPr/>
      <dgm:t>
        <a:bodyPr/>
        <a:lstStyle/>
        <a:p>
          <a:endParaRPr lang="en-US"/>
        </a:p>
      </dgm:t>
    </dgm:pt>
    <dgm:pt modelId="{0BECC007-5C52-4B44-981F-B95B3C9028C9}">
      <dgm:prSet phldrT="[Text]" custT="1"/>
      <dgm:spPr/>
      <dgm:t>
        <a:bodyPr/>
        <a:lstStyle/>
        <a:p>
          <a:pPr algn="ctr"/>
          <a:r>
            <a:rPr lang="en-US" sz="1400" b="1">
              <a:latin typeface="Times New Roman" panose="02020603050405020304" pitchFamily="18" charset="0"/>
              <a:cs typeface="Times New Roman" panose="02020603050405020304" pitchFamily="18" charset="0"/>
            </a:rPr>
            <a:t>Tokenize the Tweets</a:t>
          </a:r>
        </a:p>
      </dgm:t>
    </dgm:pt>
    <dgm:pt modelId="{DA3D20DD-1302-4AB0-9381-580DF2003E10}" type="parTrans" cxnId="{DEEEF25A-A554-42A3-B762-96880374BFED}">
      <dgm:prSet/>
      <dgm:spPr/>
      <dgm:t>
        <a:bodyPr/>
        <a:lstStyle/>
        <a:p>
          <a:endParaRPr lang="en-US"/>
        </a:p>
      </dgm:t>
    </dgm:pt>
    <dgm:pt modelId="{36BF200D-4953-4001-8DBC-BA7BDBDD8715}" type="sibTrans" cxnId="{DEEEF25A-A554-42A3-B762-96880374BFED}">
      <dgm:prSet custT="1"/>
      <dgm:spPr/>
      <dgm:t>
        <a:bodyPr/>
        <a:lstStyle/>
        <a:p>
          <a:pPr algn="ctr"/>
          <a:endParaRPr lang="en-US" sz="900"/>
        </a:p>
      </dgm:t>
    </dgm:pt>
    <dgm:pt modelId="{F5998681-3484-4156-8D52-B0824F250A56}">
      <dgm:prSet phldrT="[Text]" custT="1"/>
      <dgm:spPr/>
      <dgm:t>
        <a:bodyPr/>
        <a:lstStyle/>
        <a:p>
          <a:pPr algn="ctr"/>
          <a:r>
            <a:rPr lang="en-US" sz="1400" dirty="0">
              <a:latin typeface="Times New Roman" panose="02020603050405020304" pitchFamily="18" charset="0"/>
              <a:cs typeface="Times New Roman" panose="02020603050405020304" pitchFamily="18" charset="0"/>
            </a:rPr>
            <a:t> Transforms all characters into lowercases</a:t>
          </a:r>
        </a:p>
      </dgm:t>
    </dgm:pt>
    <dgm:pt modelId="{46945F1D-47E8-4B1A-9509-948EB4A9FB1B}" type="parTrans" cxnId="{71C4D26C-E65F-46E7-A4EA-EC36E9F28780}">
      <dgm:prSet/>
      <dgm:spPr/>
      <dgm:t>
        <a:bodyPr/>
        <a:lstStyle/>
        <a:p>
          <a:endParaRPr lang="en-US"/>
        </a:p>
      </dgm:t>
    </dgm:pt>
    <dgm:pt modelId="{4D3F7EF7-7FB8-4942-B744-81DD427EF8DF}" type="sibTrans" cxnId="{71C4D26C-E65F-46E7-A4EA-EC36E9F28780}">
      <dgm:prSet custT="1"/>
      <dgm:spPr/>
      <dgm:t>
        <a:bodyPr/>
        <a:lstStyle/>
        <a:p>
          <a:pPr algn="ctr"/>
          <a:endParaRPr lang="en-US" sz="900"/>
        </a:p>
      </dgm:t>
    </dgm:pt>
    <dgm:pt modelId="{B2A94266-63DE-4919-B045-20B15D241802}">
      <dgm:prSet phldrT="[Text]" custT="1"/>
      <dgm:spPr/>
      <dgm:t>
        <a:bodyPr/>
        <a:lstStyle/>
        <a:p>
          <a:pPr algn="ctr"/>
          <a:r>
            <a:rPr lang="en-US" sz="1400" dirty="0">
              <a:latin typeface="Times New Roman" panose="02020603050405020304" pitchFamily="18" charset="0"/>
              <a:cs typeface="Times New Roman" panose="02020603050405020304" pitchFamily="18" charset="0"/>
            </a:rPr>
            <a:t>Output data table</a:t>
          </a:r>
        </a:p>
      </dgm:t>
    </dgm:pt>
    <dgm:pt modelId="{2E3953A1-21EA-4AEF-B83D-8FC4E24FFB16}" type="parTrans" cxnId="{EBD7EA0D-8B5F-4EC9-AF66-8CF4D1381D4E}">
      <dgm:prSet/>
      <dgm:spPr/>
      <dgm:t>
        <a:bodyPr/>
        <a:lstStyle/>
        <a:p>
          <a:endParaRPr lang="en-US"/>
        </a:p>
      </dgm:t>
    </dgm:pt>
    <dgm:pt modelId="{933A63EA-0729-47AA-B3DB-C3762E15726B}" type="sibTrans" cxnId="{EBD7EA0D-8B5F-4EC9-AF66-8CF4D1381D4E}">
      <dgm:prSet/>
      <dgm:spPr/>
      <dgm:t>
        <a:bodyPr/>
        <a:lstStyle/>
        <a:p>
          <a:endParaRPr lang="en-US"/>
        </a:p>
      </dgm:t>
    </dgm:pt>
    <dgm:pt modelId="{AEB764E2-E5C9-4557-A247-8F1DB62F0FD2}">
      <dgm:prSet custT="1"/>
      <dgm:spPr/>
      <dgm:t>
        <a:bodyPr/>
        <a:lstStyle/>
        <a:p>
          <a:pPr algn="ctr"/>
          <a:r>
            <a:rPr lang="en-US" sz="1400" dirty="0">
              <a:latin typeface="Times New Roman" panose="02020603050405020304" pitchFamily="18" charset="0"/>
              <a:cs typeface="Times New Roman" panose="02020603050405020304" pitchFamily="18" charset="0"/>
            </a:rPr>
            <a:t>Select the mode to non letters</a:t>
          </a:r>
        </a:p>
      </dgm:t>
    </dgm:pt>
    <dgm:pt modelId="{ABD9D06C-2806-43BC-B183-D3B614FF0007}" type="parTrans" cxnId="{45466EF6-6EB7-4208-83D4-B3B5958DBCFA}">
      <dgm:prSet/>
      <dgm:spPr/>
      <dgm:t>
        <a:bodyPr/>
        <a:lstStyle/>
        <a:p>
          <a:endParaRPr lang="en-US"/>
        </a:p>
      </dgm:t>
    </dgm:pt>
    <dgm:pt modelId="{8A7E1F16-D746-4DB0-946B-2D37390BCD62}" type="sibTrans" cxnId="{45466EF6-6EB7-4208-83D4-B3B5958DBCFA}">
      <dgm:prSet/>
      <dgm:spPr/>
      <dgm:t>
        <a:bodyPr/>
        <a:lstStyle/>
        <a:p>
          <a:endParaRPr lang="en-US"/>
        </a:p>
      </dgm:t>
    </dgm:pt>
    <dgm:pt modelId="{E03E658C-28F5-49A4-9AA0-FD906B08A884}">
      <dgm:prSet custT="1"/>
      <dgm:spPr/>
      <dgm:t>
        <a:bodyPr/>
        <a:lstStyle/>
        <a:p>
          <a:pPr algn="ctr"/>
          <a:r>
            <a:rPr lang="en-US" sz="1400">
              <a:latin typeface="Times New Roman" panose="02020603050405020304" pitchFamily="18" charset="0"/>
              <a:cs typeface="Times New Roman" panose="02020603050405020304" pitchFamily="18" charset="0"/>
            </a:rPr>
            <a:t>Splitting the document into sentences</a:t>
          </a:r>
        </a:p>
      </dgm:t>
    </dgm:pt>
    <dgm:pt modelId="{947DAD23-87AD-45C7-A8FB-6BC67D1F9629}" type="parTrans" cxnId="{10788115-0FC7-4D92-BBE8-EF39416C35A3}">
      <dgm:prSet/>
      <dgm:spPr/>
      <dgm:t>
        <a:bodyPr/>
        <a:lstStyle/>
        <a:p>
          <a:endParaRPr lang="en-US"/>
        </a:p>
      </dgm:t>
    </dgm:pt>
    <dgm:pt modelId="{CF6FB6B0-EA62-400D-B823-EBA6B5392801}" type="sibTrans" cxnId="{10788115-0FC7-4D92-BBE8-EF39416C35A3}">
      <dgm:prSet/>
      <dgm:spPr/>
      <dgm:t>
        <a:bodyPr/>
        <a:lstStyle/>
        <a:p>
          <a:endParaRPr lang="en-US"/>
        </a:p>
      </dgm:t>
    </dgm:pt>
    <dgm:pt modelId="{6C50E123-8778-4744-933C-39F2AB7D7CBE}">
      <dgm:prSet custT="1"/>
      <dgm:spPr/>
      <dgm:t>
        <a:bodyPr/>
        <a:lstStyle/>
        <a:p>
          <a:pPr algn="ctr"/>
          <a:r>
            <a:rPr lang="en-US" sz="1400" dirty="0">
              <a:latin typeface="Times New Roman" panose="02020603050405020304" pitchFamily="18" charset="0"/>
              <a:cs typeface="Times New Roman" panose="02020603050405020304" pitchFamily="18" charset="0"/>
            </a:rPr>
            <a:t>Set English for POS tagger</a:t>
          </a:r>
        </a:p>
      </dgm:t>
    </dgm:pt>
    <dgm:pt modelId="{835E4873-0095-447E-88B4-99A5FB8D1451}" type="parTrans" cxnId="{4479444D-00AF-42C8-AC69-AE3308FDE4D6}">
      <dgm:prSet/>
      <dgm:spPr/>
      <dgm:t>
        <a:bodyPr/>
        <a:lstStyle/>
        <a:p>
          <a:endParaRPr lang="en-US"/>
        </a:p>
      </dgm:t>
    </dgm:pt>
    <dgm:pt modelId="{81ED4166-EFA8-45FE-985B-7A149589C3AE}" type="sibTrans" cxnId="{4479444D-00AF-42C8-AC69-AE3308FDE4D6}">
      <dgm:prSet/>
      <dgm:spPr/>
      <dgm:t>
        <a:bodyPr/>
        <a:lstStyle/>
        <a:p>
          <a:endParaRPr lang="en-US"/>
        </a:p>
      </dgm:t>
    </dgm:pt>
    <dgm:pt modelId="{94A79D9F-D22F-4B55-B169-E0D9D38F984F}" type="pres">
      <dgm:prSet presAssocID="{C1A16BD5-F9E1-4216-959E-FD3603EE3DCA}" presName="linearFlow" presStyleCnt="0">
        <dgm:presLayoutVars>
          <dgm:resizeHandles val="exact"/>
        </dgm:presLayoutVars>
      </dgm:prSet>
      <dgm:spPr/>
    </dgm:pt>
    <dgm:pt modelId="{E38B30E2-0A99-4A84-A1D3-F8E6C3001FDF}" type="pres">
      <dgm:prSet presAssocID="{ADC2FBC0-E397-464E-9705-19F1A02ED473}" presName="node" presStyleLbl="node1" presStyleIdx="0" presStyleCnt="4" custScaleX="169131">
        <dgm:presLayoutVars>
          <dgm:bulletEnabled val="1"/>
        </dgm:presLayoutVars>
      </dgm:prSet>
      <dgm:spPr/>
    </dgm:pt>
    <dgm:pt modelId="{36759610-942F-47E7-A40C-506596046EF1}" type="pres">
      <dgm:prSet presAssocID="{2F3FF6FF-D7F7-476D-9EED-47C9A4B9A3C8}" presName="sibTrans" presStyleLbl="sibTrans2D1" presStyleIdx="0" presStyleCnt="3" custScaleX="159176"/>
      <dgm:spPr/>
    </dgm:pt>
    <dgm:pt modelId="{02996C59-7FA4-4075-B952-BBFDEF1343D4}" type="pres">
      <dgm:prSet presAssocID="{2F3FF6FF-D7F7-476D-9EED-47C9A4B9A3C8}" presName="connectorText" presStyleLbl="sibTrans2D1" presStyleIdx="0" presStyleCnt="3"/>
      <dgm:spPr/>
    </dgm:pt>
    <dgm:pt modelId="{7D249CF2-6BDF-4660-A1E3-8C8A08D6530E}" type="pres">
      <dgm:prSet presAssocID="{D53891FB-FE68-4CE6-9224-786C5F967A0F}" presName="node" presStyleLbl="node1" presStyleIdx="1" presStyleCnt="4" custScaleX="159179" custScaleY="288607">
        <dgm:presLayoutVars>
          <dgm:bulletEnabled val="1"/>
        </dgm:presLayoutVars>
      </dgm:prSet>
      <dgm:spPr/>
    </dgm:pt>
    <dgm:pt modelId="{6019AC8B-8A20-4022-AAE9-33A4F6E2FCF6}" type="pres">
      <dgm:prSet presAssocID="{162288A0-163C-41FB-9181-EE8841E3EBE4}" presName="sibTrans" presStyleLbl="sibTrans2D1" presStyleIdx="1" presStyleCnt="3" custScaleX="159176"/>
      <dgm:spPr/>
    </dgm:pt>
    <dgm:pt modelId="{04962405-434A-45C9-8DA9-9BE0CE61B117}" type="pres">
      <dgm:prSet presAssocID="{162288A0-163C-41FB-9181-EE8841E3EBE4}" presName="connectorText" presStyleLbl="sibTrans2D1" presStyleIdx="1" presStyleCnt="3"/>
      <dgm:spPr/>
    </dgm:pt>
    <dgm:pt modelId="{DF8239C9-DE01-4B99-A8E7-45E7297BF7D4}" type="pres">
      <dgm:prSet presAssocID="{0BECC007-5C52-4B44-981F-B95B3C9028C9}" presName="node" presStyleLbl="node1" presStyleIdx="2" presStyleCnt="4" custScaleX="159179" custScaleY="196701" custLinFactNeighborY="12351">
        <dgm:presLayoutVars>
          <dgm:bulletEnabled val="1"/>
        </dgm:presLayoutVars>
      </dgm:prSet>
      <dgm:spPr/>
    </dgm:pt>
    <dgm:pt modelId="{FF196A03-B238-4FF2-95DB-CFC8A4B68CF2}" type="pres">
      <dgm:prSet presAssocID="{36BF200D-4953-4001-8DBC-BA7BDBDD8715}" presName="sibTrans" presStyleLbl="sibTrans2D1" presStyleIdx="2" presStyleCnt="3" custScaleX="159176"/>
      <dgm:spPr/>
    </dgm:pt>
    <dgm:pt modelId="{1788EEA7-4910-43C1-B5F2-9ADA9CF3FA4D}" type="pres">
      <dgm:prSet presAssocID="{36BF200D-4953-4001-8DBC-BA7BDBDD8715}" presName="connectorText" presStyleLbl="sibTrans2D1" presStyleIdx="2" presStyleCnt="3"/>
      <dgm:spPr/>
    </dgm:pt>
    <dgm:pt modelId="{78A3C863-7574-4C92-ADDD-EF27EA02C83F}" type="pres">
      <dgm:prSet presAssocID="{F5998681-3484-4156-8D52-B0824F250A56}" presName="node" presStyleLbl="node1" presStyleIdx="3" presStyleCnt="4" custScaleX="159179">
        <dgm:presLayoutVars>
          <dgm:bulletEnabled val="1"/>
        </dgm:presLayoutVars>
      </dgm:prSet>
      <dgm:spPr/>
    </dgm:pt>
  </dgm:ptLst>
  <dgm:cxnLst>
    <dgm:cxn modelId="{BA1EF00B-519A-4005-9055-C870A6E69140}" type="presOf" srcId="{C1A16BD5-F9E1-4216-959E-FD3603EE3DCA}" destId="{94A79D9F-D22F-4B55-B169-E0D9D38F984F}" srcOrd="0" destOrd="0" presId="urn:microsoft.com/office/officeart/2005/8/layout/process2"/>
    <dgm:cxn modelId="{EBD7EA0D-8B5F-4EC9-AF66-8CF4D1381D4E}" srcId="{D53891FB-FE68-4CE6-9224-786C5F967A0F}" destId="{B2A94266-63DE-4919-B045-20B15D241802}" srcOrd="4" destOrd="0" parTransId="{2E3953A1-21EA-4AEF-B83D-8FC4E24FFB16}" sibTransId="{933A63EA-0729-47AA-B3DB-C3762E15726B}"/>
    <dgm:cxn modelId="{6C261715-8431-4F67-9FA9-0A61F7BC363A}" type="presOf" srcId="{36BF200D-4953-4001-8DBC-BA7BDBDD8715}" destId="{FF196A03-B238-4FF2-95DB-CFC8A4B68CF2}" srcOrd="0" destOrd="0" presId="urn:microsoft.com/office/officeart/2005/8/layout/process2"/>
    <dgm:cxn modelId="{10788115-0FC7-4D92-BBE8-EF39416C35A3}" srcId="{0BECC007-5C52-4B44-981F-B95B3C9028C9}" destId="{E03E658C-28F5-49A4-9AA0-FD906B08A884}" srcOrd="1" destOrd="0" parTransId="{947DAD23-87AD-45C7-A8FB-6BC67D1F9629}" sibTransId="{CF6FB6B0-EA62-400D-B823-EBA6B5392801}"/>
    <dgm:cxn modelId="{CE9A191E-ADCF-4BD2-A7F6-91CE4A851523}" type="presOf" srcId="{AEB764E2-E5C9-4557-A247-8F1DB62F0FD2}" destId="{DF8239C9-DE01-4B99-A8E7-45E7297BF7D4}" srcOrd="0" destOrd="1" presId="urn:microsoft.com/office/officeart/2005/8/layout/process2"/>
    <dgm:cxn modelId="{1219BC1E-97DA-414F-BB84-7A2048721CA1}" type="presOf" srcId="{F5998681-3484-4156-8D52-B0824F250A56}" destId="{78A3C863-7574-4C92-ADDD-EF27EA02C83F}" srcOrd="0" destOrd="0" presId="urn:microsoft.com/office/officeart/2005/8/layout/process2"/>
    <dgm:cxn modelId="{3D1B3E35-30EB-4DC4-84C0-E451D8FCFCDA}" type="presOf" srcId="{123EFC2A-916E-4335-97CA-7D3557153BFD}" destId="{7D249CF2-6BDF-4660-A1E3-8C8A08D6530E}" srcOrd="0" destOrd="3" presId="urn:microsoft.com/office/officeart/2005/8/layout/process2"/>
    <dgm:cxn modelId="{0A71976C-D0D9-4819-935A-DBEA260A317D}" type="presOf" srcId="{E03E658C-28F5-49A4-9AA0-FD906B08A884}" destId="{DF8239C9-DE01-4B99-A8E7-45E7297BF7D4}" srcOrd="0" destOrd="2" presId="urn:microsoft.com/office/officeart/2005/8/layout/process2"/>
    <dgm:cxn modelId="{71C4D26C-E65F-46E7-A4EA-EC36E9F28780}" srcId="{C1A16BD5-F9E1-4216-959E-FD3603EE3DCA}" destId="{F5998681-3484-4156-8D52-B0824F250A56}" srcOrd="3" destOrd="0" parTransId="{46945F1D-47E8-4B1A-9509-948EB4A9FB1B}" sibTransId="{4D3F7EF7-7FB8-4942-B744-81DD427EF8DF}"/>
    <dgm:cxn modelId="{4479444D-00AF-42C8-AC69-AE3308FDE4D6}" srcId="{0BECC007-5C52-4B44-981F-B95B3C9028C9}" destId="{6C50E123-8778-4744-933C-39F2AB7D7CBE}" srcOrd="2" destOrd="0" parTransId="{835E4873-0095-447E-88B4-99A5FB8D1451}" sibTransId="{81ED4166-EFA8-45FE-985B-7A149589C3AE}"/>
    <dgm:cxn modelId="{A0CC1A73-4714-48CA-B715-5776B66F5F86}" type="presOf" srcId="{162288A0-163C-41FB-9181-EE8841E3EBE4}" destId="{6019AC8B-8A20-4022-AAE9-33A4F6E2FCF6}" srcOrd="0" destOrd="0" presId="urn:microsoft.com/office/officeart/2005/8/layout/process2"/>
    <dgm:cxn modelId="{6DB14E77-239A-4FAA-9F9B-4826EBA215E2}" type="presOf" srcId="{D53891FB-FE68-4CE6-9224-786C5F967A0F}" destId="{7D249CF2-6BDF-4660-A1E3-8C8A08D6530E}" srcOrd="0" destOrd="0" presId="urn:microsoft.com/office/officeart/2005/8/layout/process2"/>
    <dgm:cxn modelId="{41877D78-C071-49D9-8A05-F75E711CF2B1}" srcId="{D53891FB-FE68-4CE6-9224-786C5F967A0F}" destId="{CF670E3B-542C-4A47-A75D-4E398A3DEF9A}" srcOrd="0" destOrd="0" parTransId="{FD4475CC-64AC-45BF-B74F-323DA0E8DB7F}" sibTransId="{FFB3A775-069A-44B9-82F4-B125F2E1CCAB}"/>
    <dgm:cxn modelId="{DEEEF25A-A554-42A3-B762-96880374BFED}" srcId="{C1A16BD5-F9E1-4216-959E-FD3603EE3DCA}" destId="{0BECC007-5C52-4B44-981F-B95B3C9028C9}" srcOrd="2" destOrd="0" parTransId="{DA3D20DD-1302-4AB0-9381-580DF2003E10}" sibTransId="{36BF200D-4953-4001-8DBC-BA7BDBDD8715}"/>
    <dgm:cxn modelId="{D4022A85-4A01-4ABB-8E64-1EF306784255}" type="presOf" srcId="{2F3FF6FF-D7F7-476D-9EED-47C9A4B9A3C8}" destId="{36759610-942F-47E7-A40C-506596046EF1}" srcOrd="0" destOrd="0" presId="urn:microsoft.com/office/officeart/2005/8/layout/process2"/>
    <dgm:cxn modelId="{E048C789-A228-49C3-BD4E-74C081821657}" srcId="{D53891FB-FE68-4CE6-9224-786C5F967A0F}" destId="{123EFC2A-916E-4335-97CA-7D3557153BFD}" srcOrd="2" destOrd="0" parTransId="{B6DF4665-B27A-4294-BB0F-DC41A0196C0C}" sibTransId="{774A0192-DD54-4B02-8AD1-21B9963E1FCF}"/>
    <dgm:cxn modelId="{45647798-09DC-409E-84AF-BED180992B22}" type="presOf" srcId="{0BECC007-5C52-4B44-981F-B95B3C9028C9}" destId="{DF8239C9-DE01-4B99-A8E7-45E7297BF7D4}" srcOrd="0" destOrd="0" presId="urn:microsoft.com/office/officeart/2005/8/layout/process2"/>
    <dgm:cxn modelId="{C145769C-6F99-4952-931C-788A8F9DA7E6}" type="presOf" srcId="{B2A94266-63DE-4919-B045-20B15D241802}" destId="{7D249CF2-6BDF-4660-A1E3-8C8A08D6530E}" srcOrd="0" destOrd="5" presId="urn:microsoft.com/office/officeart/2005/8/layout/process2"/>
    <dgm:cxn modelId="{D4A8E0A3-4345-4650-A867-FD38F894FF4D}" type="presOf" srcId="{ADC2FBC0-E397-464E-9705-19F1A02ED473}" destId="{E38B30E2-0A99-4A84-A1D3-F8E6C3001FDF}" srcOrd="0" destOrd="0" presId="urn:microsoft.com/office/officeart/2005/8/layout/process2"/>
    <dgm:cxn modelId="{D4BE9BB6-917B-4BC2-89B3-D523FC614AD7}" type="presOf" srcId="{36BF200D-4953-4001-8DBC-BA7BDBDD8715}" destId="{1788EEA7-4910-43C1-B5F2-9ADA9CF3FA4D}" srcOrd="1" destOrd="0" presId="urn:microsoft.com/office/officeart/2005/8/layout/process2"/>
    <dgm:cxn modelId="{C2864DBF-137C-4E32-B63C-05AA9898AA4F}" type="presOf" srcId="{2F3FF6FF-D7F7-476D-9EED-47C9A4B9A3C8}" destId="{02996C59-7FA4-4075-B952-BBFDEF1343D4}" srcOrd="1" destOrd="0" presId="urn:microsoft.com/office/officeart/2005/8/layout/process2"/>
    <dgm:cxn modelId="{842E75C1-9594-4976-8C8C-BE9D08F50AB5}" srcId="{D53891FB-FE68-4CE6-9224-786C5F967A0F}" destId="{8501797D-C5CA-4E23-9650-8E81D345906A}" srcOrd="3" destOrd="0" parTransId="{B913256B-D9A7-45E1-BA51-D9B8F3E85FD0}" sibTransId="{3CFBDE31-A510-4511-BC1F-2953D8208F3F}"/>
    <dgm:cxn modelId="{989C2AC4-4301-45B5-A74A-1D35FA68B1B6}" type="presOf" srcId="{6C50E123-8778-4744-933C-39F2AB7D7CBE}" destId="{DF8239C9-DE01-4B99-A8E7-45E7297BF7D4}" srcOrd="0" destOrd="3" presId="urn:microsoft.com/office/officeart/2005/8/layout/process2"/>
    <dgm:cxn modelId="{2BF6EAC6-FAB1-41DD-AA04-364872F5558E}" type="presOf" srcId="{ADC7905E-D869-4377-8365-3319AD779A94}" destId="{7D249CF2-6BDF-4660-A1E3-8C8A08D6530E}" srcOrd="0" destOrd="2" presId="urn:microsoft.com/office/officeart/2005/8/layout/process2"/>
    <dgm:cxn modelId="{9920ABCE-D8C4-450D-A3E4-8FCBE9361FB3}" type="presOf" srcId="{162288A0-163C-41FB-9181-EE8841E3EBE4}" destId="{04962405-434A-45C9-8DA9-9BE0CE61B117}" srcOrd="1" destOrd="0" presId="urn:microsoft.com/office/officeart/2005/8/layout/process2"/>
    <dgm:cxn modelId="{035746DB-75E6-4030-B34C-20DF5176914E}" srcId="{C1A16BD5-F9E1-4216-959E-FD3603EE3DCA}" destId="{D53891FB-FE68-4CE6-9224-786C5F967A0F}" srcOrd="1" destOrd="0" parTransId="{8A8CC642-C4AF-4242-BA84-F2307CA8E2FD}" sibTransId="{162288A0-163C-41FB-9181-EE8841E3EBE4}"/>
    <dgm:cxn modelId="{BF0C95E5-055A-461C-886A-E4ED2E33BFE2}" type="presOf" srcId="{8501797D-C5CA-4E23-9650-8E81D345906A}" destId="{7D249CF2-6BDF-4660-A1E3-8C8A08D6530E}" srcOrd="0" destOrd="4" presId="urn:microsoft.com/office/officeart/2005/8/layout/process2"/>
    <dgm:cxn modelId="{0C58FCE9-FFFA-49FA-A604-B1758EF1433A}" srcId="{C1A16BD5-F9E1-4216-959E-FD3603EE3DCA}" destId="{ADC2FBC0-E397-464E-9705-19F1A02ED473}" srcOrd="0" destOrd="0" parTransId="{906B8018-CF03-412F-A708-906A003D8DE0}" sibTransId="{2F3FF6FF-D7F7-476D-9EED-47C9A4B9A3C8}"/>
    <dgm:cxn modelId="{142D3AF0-4C12-426F-B887-19A2A55AD227}" type="presOf" srcId="{CF670E3B-542C-4A47-A75D-4E398A3DEF9A}" destId="{7D249CF2-6BDF-4660-A1E3-8C8A08D6530E}" srcOrd="0" destOrd="1" presId="urn:microsoft.com/office/officeart/2005/8/layout/process2"/>
    <dgm:cxn modelId="{45466EF6-6EB7-4208-83D4-B3B5958DBCFA}" srcId="{0BECC007-5C52-4B44-981F-B95B3C9028C9}" destId="{AEB764E2-E5C9-4557-A247-8F1DB62F0FD2}" srcOrd="0" destOrd="0" parTransId="{ABD9D06C-2806-43BC-B183-D3B614FF0007}" sibTransId="{8A7E1F16-D746-4DB0-946B-2D37390BCD62}"/>
    <dgm:cxn modelId="{D28747FB-644B-4A83-B851-710FF95092FF}" srcId="{D53891FB-FE68-4CE6-9224-786C5F967A0F}" destId="{ADC7905E-D869-4377-8365-3319AD779A94}" srcOrd="1" destOrd="0" parTransId="{E69A3996-DDC1-4B50-B9AC-DDED2517CFD8}" sibTransId="{8CCD8DAF-D1AC-4675-B8B8-2538861FE4D5}"/>
    <dgm:cxn modelId="{57C0563E-F08C-40F3-8F02-354457F5C9FF}" type="presParOf" srcId="{94A79D9F-D22F-4B55-B169-E0D9D38F984F}" destId="{E38B30E2-0A99-4A84-A1D3-F8E6C3001FDF}" srcOrd="0" destOrd="0" presId="urn:microsoft.com/office/officeart/2005/8/layout/process2"/>
    <dgm:cxn modelId="{415B8A00-F20F-4A86-A889-76A1145B29FE}" type="presParOf" srcId="{94A79D9F-D22F-4B55-B169-E0D9D38F984F}" destId="{36759610-942F-47E7-A40C-506596046EF1}" srcOrd="1" destOrd="0" presId="urn:microsoft.com/office/officeart/2005/8/layout/process2"/>
    <dgm:cxn modelId="{1372C9FF-FD9E-4496-A40F-F988479E3EB6}" type="presParOf" srcId="{36759610-942F-47E7-A40C-506596046EF1}" destId="{02996C59-7FA4-4075-B952-BBFDEF1343D4}" srcOrd="0" destOrd="0" presId="urn:microsoft.com/office/officeart/2005/8/layout/process2"/>
    <dgm:cxn modelId="{B8336F68-55AE-493A-AA88-42412D1A17AB}" type="presParOf" srcId="{94A79D9F-D22F-4B55-B169-E0D9D38F984F}" destId="{7D249CF2-6BDF-4660-A1E3-8C8A08D6530E}" srcOrd="2" destOrd="0" presId="urn:microsoft.com/office/officeart/2005/8/layout/process2"/>
    <dgm:cxn modelId="{084599E9-7DDB-47A2-A460-AB7023F6DE2F}" type="presParOf" srcId="{94A79D9F-D22F-4B55-B169-E0D9D38F984F}" destId="{6019AC8B-8A20-4022-AAE9-33A4F6E2FCF6}" srcOrd="3" destOrd="0" presId="urn:microsoft.com/office/officeart/2005/8/layout/process2"/>
    <dgm:cxn modelId="{1B733D02-3FF4-4F6D-8A14-954E0B0F2139}" type="presParOf" srcId="{6019AC8B-8A20-4022-AAE9-33A4F6E2FCF6}" destId="{04962405-434A-45C9-8DA9-9BE0CE61B117}" srcOrd="0" destOrd="0" presId="urn:microsoft.com/office/officeart/2005/8/layout/process2"/>
    <dgm:cxn modelId="{A004E86A-8FE0-42C8-8353-1CFE7485D9DF}" type="presParOf" srcId="{94A79D9F-D22F-4B55-B169-E0D9D38F984F}" destId="{DF8239C9-DE01-4B99-A8E7-45E7297BF7D4}" srcOrd="4" destOrd="0" presId="urn:microsoft.com/office/officeart/2005/8/layout/process2"/>
    <dgm:cxn modelId="{48ECD990-5352-4DBC-9007-1A121C9BAE74}" type="presParOf" srcId="{94A79D9F-D22F-4B55-B169-E0D9D38F984F}" destId="{FF196A03-B238-4FF2-95DB-CFC8A4B68CF2}" srcOrd="5" destOrd="0" presId="urn:microsoft.com/office/officeart/2005/8/layout/process2"/>
    <dgm:cxn modelId="{64A0E23D-6F89-4C47-A763-418B45C7033D}" type="presParOf" srcId="{FF196A03-B238-4FF2-95DB-CFC8A4B68CF2}" destId="{1788EEA7-4910-43C1-B5F2-9ADA9CF3FA4D}" srcOrd="0" destOrd="0" presId="urn:microsoft.com/office/officeart/2005/8/layout/process2"/>
    <dgm:cxn modelId="{9F0C89CE-9DBA-4830-94F3-0F5E6D7C2605}" type="presParOf" srcId="{94A79D9F-D22F-4B55-B169-E0D9D38F984F}" destId="{78A3C863-7574-4C92-ADDD-EF27EA02C83F}"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A16BD5-F9E1-4216-959E-FD3603EE3DCA}"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C66954C0-CF02-4821-8A51-619BF8CA9509}">
      <dgm:prSet phldrT="[Text]" custT="1"/>
      <dgm:spPr/>
      <dgm:t>
        <a:bodyPr/>
        <a:lstStyle/>
        <a:p>
          <a:pPr algn="ctr"/>
          <a:r>
            <a:rPr lang="en-US" sz="1400" b="1" dirty="0">
              <a:latin typeface="Times New Roman" panose="02020603050405020304" pitchFamily="18" charset="0"/>
              <a:cs typeface="Times New Roman" panose="02020603050405020304" pitchFamily="18" charset="0"/>
            </a:rPr>
            <a:t>Filter </a:t>
          </a:r>
          <a:r>
            <a:rPr lang="en-US" sz="1400" b="1" dirty="0" err="1">
              <a:latin typeface="Times New Roman" panose="02020603050405020304" pitchFamily="18" charset="0"/>
              <a:cs typeface="Times New Roman" panose="02020603050405020304" pitchFamily="18" charset="0"/>
            </a:rPr>
            <a:t>Stopwords</a:t>
          </a:r>
          <a:endParaRPr lang="en-US" sz="1400" b="1" dirty="0">
            <a:latin typeface="Times New Roman" panose="02020603050405020304" pitchFamily="18" charset="0"/>
            <a:cs typeface="Times New Roman" panose="02020603050405020304" pitchFamily="18" charset="0"/>
          </a:endParaRPr>
        </a:p>
      </dgm:t>
    </dgm:pt>
    <dgm:pt modelId="{42B031B5-41BF-42F1-B42A-0CD69F243E5D}" type="parTrans" cxnId="{0EDE9831-A218-42E7-8D45-5C1B4CBCDCAE}">
      <dgm:prSet/>
      <dgm:spPr/>
      <dgm:t>
        <a:bodyPr/>
        <a:lstStyle/>
        <a:p>
          <a:endParaRPr lang="en-US"/>
        </a:p>
      </dgm:t>
    </dgm:pt>
    <dgm:pt modelId="{829F1AB3-1527-405F-A31B-6D613C679CAA}" type="sibTrans" cxnId="{0EDE9831-A218-42E7-8D45-5C1B4CBCDCAE}">
      <dgm:prSet custT="1"/>
      <dgm:spPr/>
      <dgm:t>
        <a:bodyPr/>
        <a:lstStyle/>
        <a:p>
          <a:pPr algn="ctr"/>
          <a:endParaRPr lang="en-US" sz="900"/>
        </a:p>
      </dgm:t>
    </dgm:pt>
    <dgm:pt modelId="{8CA1D839-D307-47FA-8B4F-063209AED188}">
      <dgm:prSet phldrT="[Text]" custT="1"/>
      <dgm:spPr/>
      <dgm:t>
        <a:bodyPr/>
        <a:lstStyle/>
        <a:p>
          <a:pPr algn="ctr"/>
          <a:r>
            <a:rPr lang="en-US" sz="1400" dirty="0">
              <a:latin typeface="Times New Roman" panose="02020603050405020304" pitchFamily="18" charset="0"/>
              <a:cs typeface="Times New Roman" panose="02020603050405020304" pitchFamily="18" charset="0"/>
            </a:rPr>
            <a:t>Filter tokens by length</a:t>
          </a:r>
        </a:p>
      </dgm:t>
    </dgm:pt>
    <dgm:pt modelId="{7E60D5A8-C4BD-44B5-8AC7-3F67885C8CF1}" type="parTrans" cxnId="{DE40D74C-1DB0-4BCD-8F86-E6FAB5860563}">
      <dgm:prSet/>
      <dgm:spPr/>
      <dgm:t>
        <a:bodyPr/>
        <a:lstStyle/>
        <a:p>
          <a:endParaRPr lang="en-US"/>
        </a:p>
      </dgm:t>
    </dgm:pt>
    <dgm:pt modelId="{C10CA451-C750-4505-9FEC-7451EA60D006}" type="sibTrans" cxnId="{DE40D74C-1DB0-4BCD-8F86-E6FAB5860563}">
      <dgm:prSet custT="1"/>
      <dgm:spPr/>
      <dgm:t>
        <a:bodyPr/>
        <a:lstStyle/>
        <a:p>
          <a:pPr algn="ctr"/>
          <a:endParaRPr lang="en-US" sz="900"/>
        </a:p>
      </dgm:t>
    </dgm:pt>
    <dgm:pt modelId="{F0531CE9-BBF6-4DFC-AA3B-2F596A4B4229}">
      <dgm:prSet phldrT="[Text]" custT="1"/>
      <dgm:spPr/>
      <dgm:t>
        <a:bodyPr/>
        <a:lstStyle/>
        <a:p>
          <a:pPr algn="ctr"/>
          <a:r>
            <a:rPr lang="en-US" sz="1400" dirty="0">
              <a:latin typeface="Times New Roman" panose="02020603050405020304" pitchFamily="18" charset="0"/>
              <a:cs typeface="Times New Roman" panose="02020603050405020304" pitchFamily="18" charset="0"/>
            </a:rPr>
            <a:t>Output the word frequency table</a:t>
          </a:r>
        </a:p>
      </dgm:t>
    </dgm:pt>
    <dgm:pt modelId="{157D6679-5BED-4942-ACD8-9A71D6E6DDE7}" type="parTrans" cxnId="{96B05263-B000-4742-8000-EB24DB27AB97}">
      <dgm:prSet/>
      <dgm:spPr/>
      <dgm:t>
        <a:bodyPr/>
        <a:lstStyle/>
        <a:p>
          <a:endParaRPr lang="en-US"/>
        </a:p>
      </dgm:t>
    </dgm:pt>
    <dgm:pt modelId="{F414528C-6B3F-4F03-B0FE-33849C492560}" type="sibTrans" cxnId="{96B05263-B000-4742-8000-EB24DB27AB97}">
      <dgm:prSet/>
      <dgm:spPr/>
      <dgm:t>
        <a:bodyPr/>
        <a:lstStyle/>
        <a:p>
          <a:endParaRPr lang="en-US"/>
        </a:p>
      </dgm:t>
    </dgm:pt>
    <dgm:pt modelId="{DC7E449A-2469-4627-B963-B670097FA1E2}">
      <dgm:prSet custT="1"/>
      <dgm:spPr/>
      <dgm:t>
        <a:bodyPr/>
        <a:lstStyle/>
        <a:p>
          <a:pPr algn="ctr"/>
          <a:r>
            <a:rPr lang="en-US" sz="1400">
              <a:latin typeface="Times New Roman" panose="02020603050405020304" pitchFamily="18" charset="0"/>
              <a:cs typeface="Times New Roman" panose="02020603050405020304" pitchFamily="18" charset="0"/>
            </a:rPr>
            <a:t>Removes English stopwords</a:t>
          </a:r>
        </a:p>
      </dgm:t>
    </dgm:pt>
    <dgm:pt modelId="{49684885-FD34-429C-BEF0-B0E05FCE037B}" type="sibTrans" cxnId="{E8FD5313-A57E-42F3-838A-3FBC23663538}">
      <dgm:prSet/>
      <dgm:spPr/>
      <dgm:t>
        <a:bodyPr/>
        <a:lstStyle/>
        <a:p>
          <a:endParaRPr lang="en-US"/>
        </a:p>
      </dgm:t>
    </dgm:pt>
    <dgm:pt modelId="{6D35207A-FDC1-4B65-BF01-6332D8EAEC27}" type="parTrans" cxnId="{E8FD5313-A57E-42F3-838A-3FBC23663538}">
      <dgm:prSet/>
      <dgm:spPr/>
      <dgm:t>
        <a:bodyPr/>
        <a:lstStyle/>
        <a:p>
          <a:endParaRPr lang="en-US"/>
        </a:p>
      </dgm:t>
    </dgm:pt>
    <dgm:pt modelId="{FFA0EA46-E416-475F-8DAF-6D7E9F2501C4}">
      <dgm:prSet custT="1"/>
      <dgm:spPr/>
      <dgm:t>
        <a:bodyPr/>
        <a:lstStyle/>
        <a:p>
          <a:pPr algn="ctr"/>
          <a:r>
            <a:rPr lang="en-US" sz="1400" dirty="0">
              <a:latin typeface="Times New Roman" panose="02020603050405020304" pitchFamily="18" charset="0"/>
              <a:cs typeface="Times New Roman" panose="02020603050405020304" pitchFamily="18" charset="0"/>
            </a:rPr>
            <a:t>Apply and remove </a:t>
          </a:r>
          <a:r>
            <a:rPr lang="en-US" sz="1400" dirty="0" err="1">
              <a:latin typeface="Times New Roman" panose="02020603050405020304" pitchFamily="18" charset="0"/>
              <a:cs typeface="Times New Roman" panose="02020603050405020304" pitchFamily="18" charset="0"/>
            </a:rPr>
            <a:t>stopword</a:t>
          </a:r>
          <a:r>
            <a:rPr lang="en-US" sz="1400" dirty="0">
              <a:latin typeface="Times New Roman" panose="02020603050405020304" pitchFamily="18" charset="0"/>
              <a:cs typeface="Times New Roman" panose="02020603050405020304" pitchFamily="18" charset="0"/>
            </a:rPr>
            <a:t> from given file</a:t>
          </a:r>
        </a:p>
      </dgm:t>
    </dgm:pt>
    <dgm:pt modelId="{0E816592-27E2-4F2F-BE02-C0C36422BE75}" type="parTrans" cxnId="{9E35BD24-DA50-4C22-94DD-A1B2A767232E}">
      <dgm:prSet/>
      <dgm:spPr/>
      <dgm:t>
        <a:bodyPr/>
        <a:lstStyle/>
        <a:p>
          <a:endParaRPr lang="en-US"/>
        </a:p>
      </dgm:t>
    </dgm:pt>
    <dgm:pt modelId="{B1B83F6B-CE0C-4E8C-8D4F-A0655D0B7CE9}" type="sibTrans" cxnId="{9E35BD24-DA50-4C22-94DD-A1B2A767232E}">
      <dgm:prSet/>
      <dgm:spPr/>
      <dgm:t>
        <a:bodyPr/>
        <a:lstStyle/>
        <a:p>
          <a:endParaRPr lang="en-US"/>
        </a:p>
      </dgm:t>
    </dgm:pt>
    <dgm:pt modelId="{6ECD210D-DF7F-417B-9ECF-B55C5F656E38}">
      <dgm:prSet phldrT="[Text]" custT="1"/>
      <dgm:spPr/>
      <dgm:t>
        <a:bodyPr/>
        <a:lstStyle/>
        <a:p>
          <a:pPr algn="ctr"/>
          <a:r>
            <a:rPr lang="en-US" sz="1400" dirty="0">
              <a:latin typeface="Times New Roman" panose="02020603050405020304" pitchFamily="18" charset="0"/>
              <a:cs typeface="Times New Roman" panose="02020603050405020304" pitchFamily="18" charset="0"/>
            </a:rPr>
            <a:t>Generate n-Grams(Terms)</a:t>
          </a:r>
        </a:p>
      </dgm:t>
    </dgm:pt>
    <dgm:pt modelId="{E720A6BF-F5BF-470D-B932-0E34F944521A}" type="sibTrans" cxnId="{82D07D8A-4340-44AC-B8D2-C111EF74DC24}">
      <dgm:prSet custT="1"/>
      <dgm:spPr/>
      <dgm:t>
        <a:bodyPr/>
        <a:lstStyle/>
        <a:p>
          <a:pPr algn="ctr"/>
          <a:endParaRPr lang="en-US" sz="900"/>
        </a:p>
      </dgm:t>
    </dgm:pt>
    <dgm:pt modelId="{67984E99-3388-48C3-85D9-87D539D2E460}" type="parTrans" cxnId="{82D07D8A-4340-44AC-B8D2-C111EF74DC24}">
      <dgm:prSet/>
      <dgm:spPr/>
      <dgm:t>
        <a:bodyPr/>
        <a:lstStyle/>
        <a:p>
          <a:endParaRPr lang="en-US"/>
        </a:p>
      </dgm:t>
    </dgm:pt>
    <dgm:pt modelId="{94A79D9F-D22F-4B55-B169-E0D9D38F984F}" type="pres">
      <dgm:prSet presAssocID="{C1A16BD5-F9E1-4216-959E-FD3603EE3DCA}" presName="linearFlow" presStyleCnt="0">
        <dgm:presLayoutVars>
          <dgm:resizeHandles val="exact"/>
        </dgm:presLayoutVars>
      </dgm:prSet>
      <dgm:spPr/>
    </dgm:pt>
    <dgm:pt modelId="{2F63BAF4-1DAD-439E-9F55-D27C38D3D2C8}" type="pres">
      <dgm:prSet presAssocID="{C66954C0-CF02-4821-8A51-619BF8CA9509}" presName="node" presStyleLbl="node1" presStyleIdx="0" presStyleCnt="4" custScaleX="159179" custScaleY="142771" custLinFactNeighborX="-546" custLinFactNeighborY="641">
        <dgm:presLayoutVars>
          <dgm:bulletEnabled val="1"/>
        </dgm:presLayoutVars>
      </dgm:prSet>
      <dgm:spPr/>
    </dgm:pt>
    <dgm:pt modelId="{B3A0ACBF-D263-446B-8837-9D4461B2CC81}" type="pres">
      <dgm:prSet presAssocID="{829F1AB3-1527-405F-A31B-6D613C679CAA}" presName="sibTrans" presStyleLbl="sibTrans2D1" presStyleIdx="0" presStyleCnt="3" custScaleX="159176"/>
      <dgm:spPr/>
    </dgm:pt>
    <dgm:pt modelId="{0D66DEFA-DEB0-4B54-90DC-CE2C3A462B12}" type="pres">
      <dgm:prSet presAssocID="{829F1AB3-1527-405F-A31B-6D613C679CAA}" presName="connectorText" presStyleLbl="sibTrans2D1" presStyleIdx="0" presStyleCnt="3"/>
      <dgm:spPr/>
    </dgm:pt>
    <dgm:pt modelId="{CEF4433D-5625-45E8-B7EC-F2B86C972969}" type="pres">
      <dgm:prSet presAssocID="{8CA1D839-D307-47FA-8B4F-063209AED188}" presName="node" presStyleLbl="node1" presStyleIdx="1" presStyleCnt="4" custScaleX="159179">
        <dgm:presLayoutVars>
          <dgm:bulletEnabled val="1"/>
        </dgm:presLayoutVars>
      </dgm:prSet>
      <dgm:spPr/>
    </dgm:pt>
    <dgm:pt modelId="{5A97816F-90A6-4411-AD8B-FD5441F63A1B}" type="pres">
      <dgm:prSet presAssocID="{C10CA451-C750-4505-9FEC-7451EA60D006}" presName="sibTrans" presStyleLbl="sibTrans2D1" presStyleIdx="1" presStyleCnt="3" custScaleX="159176"/>
      <dgm:spPr/>
    </dgm:pt>
    <dgm:pt modelId="{2D5AE6DE-8F6D-4B89-B8D5-639224A10261}" type="pres">
      <dgm:prSet presAssocID="{C10CA451-C750-4505-9FEC-7451EA60D006}" presName="connectorText" presStyleLbl="sibTrans2D1" presStyleIdx="1" presStyleCnt="3"/>
      <dgm:spPr/>
    </dgm:pt>
    <dgm:pt modelId="{B16C832A-7B6D-4B89-B3EC-18C6E7ED6F71}" type="pres">
      <dgm:prSet presAssocID="{6ECD210D-DF7F-417B-9ECF-B55C5F656E38}" presName="node" presStyleLbl="node1" presStyleIdx="2" presStyleCnt="4" custScaleX="159179">
        <dgm:presLayoutVars>
          <dgm:bulletEnabled val="1"/>
        </dgm:presLayoutVars>
      </dgm:prSet>
      <dgm:spPr/>
    </dgm:pt>
    <dgm:pt modelId="{69D9B15A-08FE-45E1-86EB-BF0F08C9D841}" type="pres">
      <dgm:prSet presAssocID="{E720A6BF-F5BF-470D-B932-0E34F944521A}" presName="sibTrans" presStyleLbl="sibTrans2D1" presStyleIdx="2" presStyleCnt="3" custScaleX="159176"/>
      <dgm:spPr/>
    </dgm:pt>
    <dgm:pt modelId="{8451ACD7-D5B9-4514-9D0A-504AD1815553}" type="pres">
      <dgm:prSet presAssocID="{E720A6BF-F5BF-470D-B932-0E34F944521A}" presName="connectorText" presStyleLbl="sibTrans2D1" presStyleIdx="2" presStyleCnt="3"/>
      <dgm:spPr/>
    </dgm:pt>
    <dgm:pt modelId="{DC424AB3-2F12-4636-ADE0-C36EE0102872}" type="pres">
      <dgm:prSet presAssocID="{F0531CE9-BBF6-4DFC-AA3B-2F596A4B4229}" presName="node" presStyleLbl="node1" presStyleIdx="3" presStyleCnt="4" custScaleX="159179">
        <dgm:presLayoutVars>
          <dgm:bulletEnabled val="1"/>
        </dgm:presLayoutVars>
      </dgm:prSet>
      <dgm:spPr/>
    </dgm:pt>
  </dgm:ptLst>
  <dgm:cxnLst>
    <dgm:cxn modelId="{BA1EF00B-519A-4005-9055-C870A6E69140}" type="presOf" srcId="{C1A16BD5-F9E1-4216-959E-FD3603EE3DCA}" destId="{94A79D9F-D22F-4B55-B169-E0D9D38F984F}" srcOrd="0" destOrd="0" presId="urn:microsoft.com/office/officeart/2005/8/layout/process2"/>
    <dgm:cxn modelId="{E8FD5313-A57E-42F3-838A-3FBC23663538}" srcId="{C66954C0-CF02-4821-8A51-619BF8CA9509}" destId="{DC7E449A-2469-4627-B963-B670097FA1E2}" srcOrd="0" destOrd="0" parTransId="{6D35207A-FDC1-4B65-BF01-6332D8EAEC27}" sibTransId="{49684885-FD34-429C-BEF0-B0E05FCE037B}"/>
    <dgm:cxn modelId="{63EE3A14-947E-48D2-A698-F0D4BE52055B}" type="presOf" srcId="{829F1AB3-1527-405F-A31B-6D613C679CAA}" destId="{0D66DEFA-DEB0-4B54-90DC-CE2C3A462B12}" srcOrd="1" destOrd="0" presId="urn:microsoft.com/office/officeart/2005/8/layout/process2"/>
    <dgm:cxn modelId="{2D9D1D18-CE92-4015-8B5A-78B8ACEA8F6E}" type="presOf" srcId="{FFA0EA46-E416-475F-8DAF-6D7E9F2501C4}" destId="{2F63BAF4-1DAD-439E-9F55-D27C38D3D2C8}" srcOrd="0" destOrd="2" presId="urn:microsoft.com/office/officeart/2005/8/layout/process2"/>
    <dgm:cxn modelId="{9E35BD24-DA50-4C22-94DD-A1B2A767232E}" srcId="{C66954C0-CF02-4821-8A51-619BF8CA9509}" destId="{FFA0EA46-E416-475F-8DAF-6D7E9F2501C4}" srcOrd="1" destOrd="0" parTransId="{0E816592-27E2-4F2F-BE02-C0C36422BE75}" sibTransId="{B1B83F6B-CE0C-4E8C-8D4F-A0655D0B7CE9}"/>
    <dgm:cxn modelId="{0EDE9831-A218-42E7-8D45-5C1B4CBCDCAE}" srcId="{C1A16BD5-F9E1-4216-959E-FD3603EE3DCA}" destId="{C66954C0-CF02-4821-8A51-619BF8CA9509}" srcOrd="0" destOrd="0" parTransId="{42B031B5-41BF-42F1-B42A-0CD69F243E5D}" sibTransId="{829F1AB3-1527-405F-A31B-6D613C679CAA}"/>
    <dgm:cxn modelId="{96B05263-B000-4742-8000-EB24DB27AB97}" srcId="{C1A16BD5-F9E1-4216-959E-FD3603EE3DCA}" destId="{F0531CE9-BBF6-4DFC-AA3B-2F596A4B4229}" srcOrd="3" destOrd="0" parTransId="{157D6679-5BED-4942-ACD8-9A71D6E6DDE7}" sibTransId="{F414528C-6B3F-4F03-B0FE-33849C492560}"/>
    <dgm:cxn modelId="{DE40D74C-1DB0-4BCD-8F86-E6FAB5860563}" srcId="{C1A16BD5-F9E1-4216-959E-FD3603EE3DCA}" destId="{8CA1D839-D307-47FA-8B4F-063209AED188}" srcOrd="1" destOrd="0" parTransId="{7E60D5A8-C4BD-44B5-8AC7-3F67885C8CF1}" sibTransId="{C10CA451-C750-4505-9FEC-7451EA60D006}"/>
    <dgm:cxn modelId="{FAD6E26D-093B-4016-BDFB-98222D0D58A4}" type="presOf" srcId="{829F1AB3-1527-405F-A31B-6D613C679CAA}" destId="{B3A0ACBF-D263-446B-8837-9D4461B2CC81}" srcOrd="0" destOrd="0" presId="urn:microsoft.com/office/officeart/2005/8/layout/process2"/>
    <dgm:cxn modelId="{2D0EFF4E-CB2E-4BA8-999E-8BF7BEBC33D4}" type="presOf" srcId="{F0531CE9-BBF6-4DFC-AA3B-2F596A4B4229}" destId="{DC424AB3-2F12-4636-ADE0-C36EE0102872}" srcOrd="0" destOrd="0" presId="urn:microsoft.com/office/officeart/2005/8/layout/process2"/>
    <dgm:cxn modelId="{20306B55-D122-4D1D-B39B-4B4D5AFCCB48}" type="presOf" srcId="{C10CA451-C750-4505-9FEC-7451EA60D006}" destId="{5A97816F-90A6-4411-AD8B-FD5441F63A1B}" srcOrd="0" destOrd="0" presId="urn:microsoft.com/office/officeart/2005/8/layout/process2"/>
    <dgm:cxn modelId="{1E0C7379-AFAC-4CE6-9FD3-1613173B60E3}" type="presOf" srcId="{C66954C0-CF02-4821-8A51-619BF8CA9509}" destId="{2F63BAF4-1DAD-439E-9F55-D27C38D3D2C8}" srcOrd="0" destOrd="0" presId="urn:microsoft.com/office/officeart/2005/8/layout/process2"/>
    <dgm:cxn modelId="{D4C7DB81-4488-4888-82D1-AC46957EC69B}" type="presOf" srcId="{E720A6BF-F5BF-470D-B932-0E34F944521A}" destId="{8451ACD7-D5B9-4514-9D0A-504AD1815553}" srcOrd="1" destOrd="0" presId="urn:microsoft.com/office/officeart/2005/8/layout/process2"/>
    <dgm:cxn modelId="{82D07D8A-4340-44AC-B8D2-C111EF74DC24}" srcId="{C1A16BD5-F9E1-4216-959E-FD3603EE3DCA}" destId="{6ECD210D-DF7F-417B-9ECF-B55C5F656E38}" srcOrd="2" destOrd="0" parTransId="{67984E99-3388-48C3-85D9-87D539D2E460}" sibTransId="{E720A6BF-F5BF-470D-B932-0E34F944521A}"/>
    <dgm:cxn modelId="{155323A1-5E31-479A-97D5-74FDCCEF322C}" type="presOf" srcId="{6ECD210D-DF7F-417B-9ECF-B55C5F656E38}" destId="{B16C832A-7B6D-4B89-B3EC-18C6E7ED6F71}" srcOrd="0" destOrd="0" presId="urn:microsoft.com/office/officeart/2005/8/layout/process2"/>
    <dgm:cxn modelId="{6ED1A8B4-96D9-4266-8B77-7CB446AAC7A6}" type="presOf" srcId="{C10CA451-C750-4505-9FEC-7451EA60D006}" destId="{2D5AE6DE-8F6D-4B89-B8D5-639224A10261}" srcOrd="1" destOrd="0" presId="urn:microsoft.com/office/officeart/2005/8/layout/process2"/>
    <dgm:cxn modelId="{CEE2A2B5-EA25-45F3-81E6-2E0CE10936B5}" type="presOf" srcId="{E720A6BF-F5BF-470D-B932-0E34F944521A}" destId="{69D9B15A-08FE-45E1-86EB-BF0F08C9D841}" srcOrd="0" destOrd="0" presId="urn:microsoft.com/office/officeart/2005/8/layout/process2"/>
    <dgm:cxn modelId="{82AADDD1-0BA6-4385-8A1C-51DE309CA8BC}" type="presOf" srcId="{8CA1D839-D307-47FA-8B4F-063209AED188}" destId="{CEF4433D-5625-45E8-B7EC-F2B86C972969}" srcOrd="0" destOrd="0" presId="urn:microsoft.com/office/officeart/2005/8/layout/process2"/>
    <dgm:cxn modelId="{23A136F4-A08A-457C-8B8F-753760B32563}" type="presOf" srcId="{DC7E449A-2469-4627-B963-B670097FA1E2}" destId="{2F63BAF4-1DAD-439E-9F55-D27C38D3D2C8}" srcOrd="0" destOrd="1" presId="urn:microsoft.com/office/officeart/2005/8/layout/process2"/>
    <dgm:cxn modelId="{39F47F30-422F-4205-9F56-AE2BC1F72203}" type="presParOf" srcId="{94A79D9F-D22F-4B55-B169-E0D9D38F984F}" destId="{2F63BAF4-1DAD-439E-9F55-D27C38D3D2C8}" srcOrd="0" destOrd="0" presId="urn:microsoft.com/office/officeart/2005/8/layout/process2"/>
    <dgm:cxn modelId="{9C903C24-4D6C-40C8-B66C-1E3C44C5AAD6}" type="presParOf" srcId="{94A79D9F-D22F-4B55-B169-E0D9D38F984F}" destId="{B3A0ACBF-D263-446B-8837-9D4461B2CC81}" srcOrd="1" destOrd="0" presId="urn:microsoft.com/office/officeart/2005/8/layout/process2"/>
    <dgm:cxn modelId="{805E367F-CB39-4551-956C-0BDB9F06983E}" type="presParOf" srcId="{B3A0ACBF-D263-446B-8837-9D4461B2CC81}" destId="{0D66DEFA-DEB0-4B54-90DC-CE2C3A462B12}" srcOrd="0" destOrd="0" presId="urn:microsoft.com/office/officeart/2005/8/layout/process2"/>
    <dgm:cxn modelId="{D8E8DC2D-DE4D-46D2-AEC8-1BBAB7EB7542}" type="presParOf" srcId="{94A79D9F-D22F-4B55-B169-E0D9D38F984F}" destId="{CEF4433D-5625-45E8-B7EC-F2B86C972969}" srcOrd="2" destOrd="0" presId="urn:microsoft.com/office/officeart/2005/8/layout/process2"/>
    <dgm:cxn modelId="{08906F50-14DA-430E-9CEA-92F4DAAC329D}" type="presParOf" srcId="{94A79D9F-D22F-4B55-B169-E0D9D38F984F}" destId="{5A97816F-90A6-4411-AD8B-FD5441F63A1B}" srcOrd="3" destOrd="0" presId="urn:microsoft.com/office/officeart/2005/8/layout/process2"/>
    <dgm:cxn modelId="{39BA26D7-6121-42FD-AB4D-8918096AC06B}" type="presParOf" srcId="{5A97816F-90A6-4411-AD8B-FD5441F63A1B}" destId="{2D5AE6DE-8F6D-4B89-B8D5-639224A10261}" srcOrd="0" destOrd="0" presId="urn:microsoft.com/office/officeart/2005/8/layout/process2"/>
    <dgm:cxn modelId="{6FD42A21-4B4D-4E9B-B318-BB9358F25F5E}" type="presParOf" srcId="{94A79D9F-D22F-4B55-B169-E0D9D38F984F}" destId="{B16C832A-7B6D-4B89-B3EC-18C6E7ED6F71}" srcOrd="4" destOrd="0" presId="urn:microsoft.com/office/officeart/2005/8/layout/process2"/>
    <dgm:cxn modelId="{9A194643-451C-495C-ADD6-180E0357354E}" type="presParOf" srcId="{94A79D9F-D22F-4B55-B169-E0D9D38F984F}" destId="{69D9B15A-08FE-45E1-86EB-BF0F08C9D841}" srcOrd="5" destOrd="0" presId="urn:microsoft.com/office/officeart/2005/8/layout/process2"/>
    <dgm:cxn modelId="{D4A46AF2-99AD-4C7C-956F-98EC1E6F5641}" type="presParOf" srcId="{69D9B15A-08FE-45E1-86EB-BF0F08C9D841}" destId="{8451ACD7-D5B9-4514-9D0A-504AD1815553}" srcOrd="0" destOrd="0" presId="urn:microsoft.com/office/officeart/2005/8/layout/process2"/>
    <dgm:cxn modelId="{E71C0E00-9E16-4265-8B8C-4B0E4F9519B4}" type="presParOf" srcId="{94A79D9F-D22F-4B55-B169-E0D9D38F984F}" destId="{DC424AB3-2F12-4636-ADE0-C36EE0102872}"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24F74-C00F-4506-9767-FA0864E04DCF}">
      <dsp:nvSpPr>
        <dsp:cNvPr id="0" name=""/>
        <dsp:cNvSpPr/>
      </dsp:nvSpPr>
      <dsp:spPr>
        <a:xfrm>
          <a:off x="15540" y="102430"/>
          <a:ext cx="4941959" cy="9229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Identify 25 cybersecurity experts of twitter</a:t>
          </a:r>
        </a:p>
      </dsp:txBody>
      <dsp:txXfrm>
        <a:off x="42571" y="129461"/>
        <a:ext cx="3744194" cy="868853"/>
      </dsp:txXfrm>
    </dsp:sp>
    <dsp:sp modelId="{8AA78B3C-B832-4FCE-8867-1E08CC357382}">
      <dsp:nvSpPr>
        <dsp:cNvPr id="0" name=""/>
        <dsp:cNvSpPr/>
      </dsp:nvSpPr>
      <dsp:spPr>
        <a:xfrm>
          <a:off x="244128" y="1333782"/>
          <a:ext cx="5362379" cy="1091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Extract all the tweets they posted uptill</a:t>
          </a:r>
        </a:p>
        <a:p>
          <a:pPr marL="171450" lvl="1" indent="-171450" algn="l" defTabSz="711200">
            <a:lnSpc>
              <a:spcPct val="90000"/>
            </a:lnSpc>
            <a:spcBef>
              <a:spcPct val="0"/>
            </a:spcBef>
            <a:spcAft>
              <a:spcPct val="15000"/>
            </a:spcAft>
            <a:buChar char="•"/>
          </a:pPr>
          <a:r>
            <a:rPr lang="en-US" sz="1600" kern="1200" dirty="0"/>
            <a:t>Using the python library called </a:t>
          </a:r>
          <a:r>
            <a:rPr lang="en-US" sz="1600" kern="1200" dirty="0" err="1"/>
            <a:t>tweepy</a:t>
          </a:r>
          <a:endParaRPr lang="en-US" sz="1600" kern="1200" dirty="0"/>
        </a:p>
      </dsp:txBody>
      <dsp:txXfrm>
        <a:off x="276102" y="1365756"/>
        <a:ext cx="4034835" cy="1027739"/>
      </dsp:txXfrm>
    </dsp:sp>
    <dsp:sp modelId="{C0A97433-CD2B-4315-8AD3-1FCB88646D57}">
      <dsp:nvSpPr>
        <dsp:cNvPr id="0" name=""/>
        <dsp:cNvSpPr/>
      </dsp:nvSpPr>
      <dsp:spPr>
        <a:xfrm>
          <a:off x="936302" y="2684240"/>
          <a:ext cx="4855627" cy="10222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Create 25 separate csv file for each user</a:t>
          </a:r>
        </a:p>
      </dsp:txBody>
      <dsp:txXfrm>
        <a:off x="966243" y="2714181"/>
        <a:ext cx="3651560" cy="962367"/>
      </dsp:txXfrm>
    </dsp:sp>
    <dsp:sp modelId="{59324AE5-6AC5-4545-BC8C-EA75B43EF4B7}">
      <dsp:nvSpPr>
        <dsp:cNvPr id="0" name=""/>
        <dsp:cNvSpPr/>
      </dsp:nvSpPr>
      <dsp:spPr>
        <a:xfrm>
          <a:off x="4239986" y="855230"/>
          <a:ext cx="733054" cy="73305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404923" y="855230"/>
        <a:ext cx="403180" cy="551623"/>
      </dsp:txXfrm>
    </dsp:sp>
    <dsp:sp modelId="{87003F00-4119-486E-B67E-D3BEB084FFE3}">
      <dsp:nvSpPr>
        <dsp:cNvPr id="0" name=""/>
        <dsp:cNvSpPr/>
      </dsp:nvSpPr>
      <dsp:spPr>
        <a:xfrm>
          <a:off x="4678783" y="2163450"/>
          <a:ext cx="733054" cy="73305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843720" y="2163450"/>
        <a:ext cx="403180" cy="551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B30E2-0A99-4A84-A1D3-F8E6C3001FDF}">
      <dsp:nvSpPr>
        <dsp:cNvPr id="0" name=""/>
        <dsp:cNvSpPr/>
      </dsp:nvSpPr>
      <dsp:spPr>
        <a:xfrm>
          <a:off x="17601" y="3249"/>
          <a:ext cx="4672305" cy="728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CSV file of the cybersecurity expert user twitter feed</a:t>
          </a:r>
        </a:p>
      </dsp:txBody>
      <dsp:txXfrm>
        <a:off x="38924" y="24572"/>
        <a:ext cx="4629659" cy="685378"/>
      </dsp:txXfrm>
    </dsp:sp>
    <dsp:sp modelId="{36759610-942F-47E7-A40C-506596046EF1}">
      <dsp:nvSpPr>
        <dsp:cNvPr id="0" name=""/>
        <dsp:cNvSpPr/>
      </dsp:nvSpPr>
      <dsp:spPr>
        <a:xfrm rot="5400000">
          <a:off x="2136471" y="749474"/>
          <a:ext cx="434565" cy="3276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255470" y="695998"/>
        <a:ext cx="196567" cy="336282"/>
      </dsp:txXfrm>
    </dsp:sp>
    <dsp:sp modelId="{FAB54068-05CF-4EF6-98BD-70EB33FA2DD5}">
      <dsp:nvSpPr>
        <dsp:cNvPr id="0" name=""/>
        <dsp:cNvSpPr/>
      </dsp:nvSpPr>
      <dsp:spPr>
        <a:xfrm>
          <a:off x="0" y="1095286"/>
          <a:ext cx="4707509" cy="728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Make each tweet lower case</a:t>
          </a:r>
        </a:p>
      </dsp:txBody>
      <dsp:txXfrm>
        <a:off x="21323" y="1116609"/>
        <a:ext cx="4664863" cy="685378"/>
      </dsp:txXfrm>
    </dsp:sp>
    <dsp:sp modelId="{FCD1D6F7-AB62-46EC-B55C-B99015B70E06}">
      <dsp:nvSpPr>
        <dsp:cNvPr id="0" name=""/>
        <dsp:cNvSpPr/>
      </dsp:nvSpPr>
      <dsp:spPr>
        <a:xfrm rot="5400000">
          <a:off x="2136471" y="1841511"/>
          <a:ext cx="434565" cy="3276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255470" y="1788035"/>
        <a:ext cx="196567" cy="336282"/>
      </dsp:txXfrm>
    </dsp:sp>
    <dsp:sp modelId="{7D249CF2-6BDF-4660-A1E3-8C8A08D6530E}">
      <dsp:nvSpPr>
        <dsp:cNvPr id="0" name=""/>
        <dsp:cNvSpPr/>
      </dsp:nvSpPr>
      <dsp:spPr>
        <a:xfrm>
          <a:off x="519370" y="2187323"/>
          <a:ext cx="3668768" cy="18309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Cleaning data</a:t>
          </a:r>
        </a:p>
        <a:p>
          <a:pPr marL="114300" lvl="1" indent="-114300" algn="ctr" defTabSz="622300">
            <a:lnSpc>
              <a:spcPct val="90000"/>
            </a:lnSpc>
            <a:spcBef>
              <a:spcPct val="0"/>
            </a:spcBef>
            <a:spcAft>
              <a:spcPct val="15000"/>
            </a:spcAft>
            <a:buChar char="•"/>
          </a:pPr>
          <a:r>
            <a:rPr lang="en-US" sz="1400" kern="1200" dirty="0"/>
            <a:t>Remove Unicode</a:t>
          </a:r>
        </a:p>
        <a:p>
          <a:pPr marL="114300" lvl="1" indent="-114300" algn="ctr" defTabSz="622300">
            <a:lnSpc>
              <a:spcPct val="90000"/>
            </a:lnSpc>
            <a:spcBef>
              <a:spcPct val="0"/>
            </a:spcBef>
            <a:spcAft>
              <a:spcPct val="15000"/>
            </a:spcAft>
            <a:buChar char="•"/>
          </a:pPr>
          <a:r>
            <a:rPr lang="en-US" sz="1400" kern="1200"/>
            <a:t>Remove Numbers</a:t>
          </a:r>
        </a:p>
        <a:p>
          <a:pPr marL="114300" lvl="1" indent="-114300" algn="ctr" defTabSz="622300">
            <a:lnSpc>
              <a:spcPct val="90000"/>
            </a:lnSpc>
            <a:spcBef>
              <a:spcPct val="0"/>
            </a:spcBef>
            <a:spcAft>
              <a:spcPct val="15000"/>
            </a:spcAft>
            <a:buChar char="•"/>
          </a:pPr>
          <a:r>
            <a:rPr lang="en-US" sz="1400" kern="1200"/>
            <a:t>Remove twitter usernames</a:t>
          </a:r>
        </a:p>
        <a:p>
          <a:pPr marL="114300" lvl="1" indent="-114300" algn="ctr" defTabSz="622300">
            <a:lnSpc>
              <a:spcPct val="90000"/>
            </a:lnSpc>
            <a:spcBef>
              <a:spcPct val="0"/>
            </a:spcBef>
            <a:spcAft>
              <a:spcPct val="15000"/>
            </a:spcAft>
            <a:buChar char="•"/>
          </a:pPr>
          <a:r>
            <a:rPr lang="en-US" sz="1400" kern="1200"/>
            <a:t>Remove single letters</a:t>
          </a:r>
        </a:p>
        <a:p>
          <a:pPr marL="114300" lvl="1" indent="-114300" algn="ctr" defTabSz="622300">
            <a:lnSpc>
              <a:spcPct val="90000"/>
            </a:lnSpc>
            <a:spcBef>
              <a:spcPct val="0"/>
            </a:spcBef>
            <a:spcAft>
              <a:spcPct val="15000"/>
            </a:spcAft>
            <a:buChar char="•"/>
          </a:pPr>
          <a:r>
            <a:rPr lang="en-US" sz="1400" kern="1200"/>
            <a:t>Removes: rt, via, &amp;, ICYMI</a:t>
          </a:r>
        </a:p>
        <a:p>
          <a:pPr marL="114300" lvl="1" indent="-114300" algn="ctr" defTabSz="622300">
            <a:lnSpc>
              <a:spcPct val="90000"/>
            </a:lnSpc>
            <a:spcBef>
              <a:spcPct val="0"/>
            </a:spcBef>
            <a:spcAft>
              <a:spcPct val="15000"/>
            </a:spcAft>
            <a:buChar char="•"/>
          </a:pPr>
          <a:r>
            <a:rPr lang="en-US" sz="1400" kern="1200" dirty="0"/>
            <a:t>Remove stop words</a:t>
          </a:r>
        </a:p>
      </dsp:txBody>
      <dsp:txXfrm>
        <a:off x="572997" y="2240950"/>
        <a:ext cx="3561514" cy="1723720"/>
      </dsp:txXfrm>
    </dsp:sp>
    <dsp:sp modelId="{6019AC8B-8A20-4022-AAE9-33A4F6E2FCF6}">
      <dsp:nvSpPr>
        <dsp:cNvPr id="0" name=""/>
        <dsp:cNvSpPr/>
      </dsp:nvSpPr>
      <dsp:spPr>
        <a:xfrm rot="5400000">
          <a:off x="2136471" y="4036499"/>
          <a:ext cx="434565" cy="3276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255470" y="3983023"/>
        <a:ext cx="196567" cy="336282"/>
      </dsp:txXfrm>
    </dsp:sp>
    <dsp:sp modelId="{DF8239C9-DE01-4B99-A8E7-45E7297BF7D4}">
      <dsp:nvSpPr>
        <dsp:cNvPr id="0" name=""/>
        <dsp:cNvSpPr/>
      </dsp:nvSpPr>
      <dsp:spPr>
        <a:xfrm>
          <a:off x="-39357" y="4382310"/>
          <a:ext cx="4786223" cy="728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Tokenize the Tweets</a:t>
          </a:r>
        </a:p>
      </dsp:txBody>
      <dsp:txXfrm>
        <a:off x="-18034" y="4403633"/>
        <a:ext cx="4743577" cy="685378"/>
      </dsp:txXfrm>
    </dsp:sp>
    <dsp:sp modelId="{FF196A03-B238-4FF2-95DB-CFC8A4B68CF2}">
      <dsp:nvSpPr>
        <dsp:cNvPr id="0" name=""/>
        <dsp:cNvSpPr/>
      </dsp:nvSpPr>
      <dsp:spPr>
        <a:xfrm rot="5308063">
          <a:off x="2230329" y="5060587"/>
          <a:ext cx="272426" cy="3276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267166" y="5088194"/>
        <a:ext cx="196567" cy="190698"/>
      </dsp:txXfrm>
    </dsp:sp>
    <dsp:sp modelId="{78A3C863-7574-4C92-ADDD-EF27EA02C83F}">
      <dsp:nvSpPr>
        <dsp:cNvPr id="0" name=""/>
        <dsp:cNvSpPr/>
      </dsp:nvSpPr>
      <dsp:spPr>
        <a:xfrm>
          <a:off x="51152" y="5338451"/>
          <a:ext cx="4656356" cy="728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Part-of-Speech tagging and Lemmatize</a:t>
          </a:r>
        </a:p>
      </dsp:txBody>
      <dsp:txXfrm>
        <a:off x="72475" y="5359774"/>
        <a:ext cx="4613710" cy="685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363C4-3920-47E8-89BD-F759609C1148}">
      <dsp:nvSpPr>
        <dsp:cNvPr id="0" name=""/>
        <dsp:cNvSpPr/>
      </dsp:nvSpPr>
      <dsp:spPr>
        <a:xfrm>
          <a:off x="0" y="5427"/>
          <a:ext cx="4814527" cy="1304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Add word in frequency list</a:t>
          </a:r>
        </a:p>
        <a:p>
          <a:pPr marL="114300" lvl="1" indent="-114300" algn="ctr" defTabSz="622300">
            <a:lnSpc>
              <a:spcPct val="90000"/>
            </a:lnSpc>
            <a:spcBef>
              <a:spcPct val="0"/>
            </a:spcBef>
            <a:spcAft>
              <a:spcPct val="15000"/>
            </a:spcAft>
            <a:buChar char="•"/>
          </a:pPr>
          <a:r>
            <a:rPr lang="en-US" sz="1400" kern="1200" dirty="0"/>
            <a:t>If word already exist in frequency list, increment the number</a:t>
          </a:r>
        </a:p>
      </dsp:txBody>
      <dsp:txXfrm>
        <a:off x="38211" y="43638"/>
        <a:ext cx="4738105" cy="1228195"/>
      </dsp:txXfrm>
    </dsp:sp>
    <dsp:sp modelId="{55686AB4-7D57-473D-B89C-5A1627C54121}">
      <dsp:nvSpPr>
        <dsp:cNvPr id="0" name=""/>
        <dsp:cNvSpPr/>
      </dsp:nvSpPr>
      <dsp:spPr>
        <a:xfrm rot="5400000">
          <a:off x="2128379" y="1333405"/>
          <a:ext cx="557768" cy="4204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281116" y="1264767"/>
        <a:ext cx="252295" cy="431621"/>
      </dsp:txXfrm>
    </dsp:sp>
    <dsp:sp modelId="{B16C832A-7B6D-4B89-B3EC-18C6E7ED6F71}">
      <dsp:nvSpPr>
        <dsp:cNvPr id="0" name=""/>
        <dsp:cNvSpPr/>
      </dsp:nvSpPr>
      <dsp:spPr>
        <a:xfrm>
          <a:off x="0" y="1777258"/>
          <a:ext cx="4814527" cy="9344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Sort the frequency list </a:t>
          </a:r>
        </a:p>
      </dsp:txBody>
      <dsp:txXfrm>
        <a:off x="27368" y="1804626"/>
        <a:ext cx="4759791" cy="879690"/>
      </dsp:txXfrm>
    </dsp:sp>
    <dsp:sp modelId="{69D9B15A-08FE-45E1-86EB-BF0F08C9D841}">
      <dsp:nvSpPr>
        <dsp:cNvPr id="0" name=""/>
        <dsp:cNvSpPr/>
      </dsp:nvSpPr>
      <dsp:spPr>
        <a:xfrm rot="5400000">
          <a:off x="2128379" y="2735044"/>
          <a:ext cx="557768" cy="4204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281116" y="2666406"/>
        <a:ext cx="252295" cy="431621"/>
      </dsp:txXfrm>
    </dsp:sp>
    <dsp:sp modelId="{DE05EFEF-6180-4410-93B7-79A1E82EAAA7}">
      <dsp:nvSpPr>
        <dsp:cNvPr id="0" name=""/>
        <dsp:cNvSpPr/>
      </dsp:nvSpPr>
      <dsp:spPr>
        <a:xfrm>
          <a:off x="0" y="3178897"/>
          <a:ext cx="4814527" cy="9344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Reverse the order</a:t>
          </a:r>
        </a:p>
      </dsp:txBody>
      <dsp:txXfrm>
        <a:off x="27368" y="3206265"/>
        <a:ext cx="4759791" cy="879690"/>
      </dsp:txXfrm>
    </dsp:sp>
    <dsp:sp modelId="{6A241082-63B3-4F34-989E-E5070B2CD654}">
      <dsp:nvSpPr>
        <dsp:cNvPr id="0" name=""/>
        <dsp:cNvSpPr/>
      </dsp:nvSpPr>
      <dsp:spPr>
        <a:xfrm rot="5400000">
          <a:off x="2128379" y="4136684"/>
          <a:ext cx="557768" cy="4204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281116" y="4068046"/>
        <a:ext cx="252295" cy="431621"/>
      </dsp:txXfrm>
    </dsp:sp>
    <dsp:sp modelId="{DC424AB3-2F12-4636-ADE0-C36EE0102872}">
      <dsp:nvSpPr>
        <dsp:cNvPr id="0" name=""/>
        <dsp:cNvSpPr/>
      </dsp:nvSpPr>
      <dsp:spPr>
        <a:xfrm>
          <a:off x="0" y="4580536"/>
          <a:ext cx="4814527" cy="9344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Print this list in a CSV file</a:t>
          </a:r>
        </a:p>
        <a:p>
          <a:pPr marL="114300" lvl="1" indent="-114300" algn="ctr" defTabSz="622300">
            <a:lnSpc>
              <a:spcPct val="90000"/>
            </a:lnSpc>
            <a:spcBef>
              <a:spcPct val="0"/>
            </a:spcBef>
            <a:spcAft>
              <a:spcPct val="15000"/>
            </a:spcAft>
            <a:buChar char="•"/>
          </a:pPr>
          <a:endParaRPr lang="en-US" sz="1400" kern="1200" dirty="0"/>
        </a:p>
      </dsp:txBody>
      <dsp:txXfrm>
        <a:off x="27368" y="4607904"/>
        <a:ext cx="4759791" cy="8796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B30E2-0A99-4A84-A1D3-F8E6C3001FDF}">
      <dsp:nvSpPr>
        <dsp:cNvPr id="0" name=""/>
        <dsp:cNvSpPr/>
      </dsp:nvSpPr>
      <dsp:spPr>
        <a:xfrm>
          <a:off x="358910" y="5286"/>
          <a:ext cx="5010638" cy="74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Loading CSV file of the cybersecurity expert user twitter into RapidMiner</a:t>
          </a:r>
        </a:p>
      </dsp:txBody>
      <dsp:txXfrm>
        <a:off x="380603" y="26979"/>
        <a:ext cx="4967252" cy="697258"/>
      </dsp:txXfrm>
    </dsp:sp>
    <dsp:sp modelId="{36759610-942F-47E7-A40C-506596046EF1}">
      <dsp:nvSpPr>
        <dsp:cNvPr id="0" name=""/>
        <dsp:cNvSpPr/>
      </dsp:nvSpPr>
      <dsp:spPr>
        <a:xfrm rot="5400000">
          <a:off x="2643180" y="764447"/>
          <a:ext cx="442098" cy="333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764242" y="710044"/>
        <a:ext cx="199974" cy="342111"/>
      </dsp:txXfrm>
    </dsp:sp>
    <dsp:sp modelId="{7D249CF2-6BDF-4660-A1E3-8C8A08D6530E}">
      <dsp:nvSpPr>
        <dsp:cNvPr id="0" name=""/>
        <dsp:cNvSpPr/>
      </dsp:nvSpPr>
      <dsp:spPr>
        <a:xfrm>
          <a:off x="506328" y="1116253"/>
          <a:ext cx="4715802" cy="21375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Generates a data set from each CSV documents</a:t>
          </a:r>
        </a:p>
        <a:p>
          <a:pPr marL="114300" lvl="1" indent="-114300" algn="ctr"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Input documents</a:t>
          </a:r>
        </a:p>
        <a:p>
          <a:pPr marL="114300" lvl="1" indent="-114300" algn="ctr"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Find text attribute</a:t>
          </a:r>
        </a:p>
        <a:p>
          <a:pPr marL="114300" lvl="1" indent="-114300" algn="ctr" defTabSz="622300">
            <a:lnSpc>
              <a:spcPct val="90000"/>
            </a:lnSpc>
            <a:spcBef>
              <a:spcPct val="0"/>
            </a:spcBef>
            <a:spcAft>
              <a:spcPct val="15000"/>
            </a:spcAft>
            <a:buChar char="•"/>
          </a:pPr>
          <a:r>
            <a:rPr lang="en-US" sz="1400" kern="1200">
              <a:latin typeface="Times New Roman" panose="02020603050405020304" pitchFamily="18" charset="0"/>
              <a:cs typeface="Times New Roman" panose="02020603050405020304" pitchFamily="18" charset="0"/>
            </a:rPr>
            <a:t>Add meta information</a:t>
          </a:r>
        </a:p>
        <a:p>
          <a:pPr marL="114300" lvl="1" indent="-114300" algn="ctr" defTabSz="622300">
            <a:lnSpc>
              <a:spcPct val="90000"/>
            </a:lnSpc>
            <a:spcBef>
              <a:spcPct val="0"/>
            </a:spcBef>
            <a:spcAft>
              <a:spcPct val="15000"/>
            </a:spcAft>
            <a:buChar char="•"/>
          </a:pPr>
          <a:r>
            <a:rPr lang="en-US" sz="1400" kern="1200" dirty="0" err="1">
              <a:latin typeface="Times New Roman" panose="02020603050405020304" pitchFamily="18" charset="0"/>
              <a:cs typeface="Times New Roman" panose="02020603050405020304" pitchFamily="18" charset="0"/>
            </a:rPr>
            <a:t>Datamanagement</a:t>
          </a:r>
          <a:endParaRPr lang="en-US" sz="1400" kern="1200" dirty="0">
            <a:latin typeface="Times New Roman" panose="02020603050405020304" pitchFamily="18" charset="0"/>
            <a:cs typeface="Times New Roman" panose="02020603050405020304" pitchFamily="18" charset="0"/>
          </a:endParaRPr>
        </a:p>
        <a:p>
          <a:pPr marL="114300" lvl="1" indent="-114300" algn="ctr"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Output data table</a:t>
          </a:r>
        </a:p>
      </dsp:txBody>
      <dsp:txXfrm>
        <a:off x="568935" y="1178860"/>
        <a:ext cx="4590588" cy="2012338"/>
      </dsp:txXfrm>
    </dsp:sp>
    <dsp:sp modelId="{6019AC8B-8A20-4022-AAE9-33A4F6E2FCF6}">
      <dsp:nvSpPr>
        <dsp:cNvPr id="0" name=""/>
        <dsp:cNvSpPr/>
      </dsp:nvSpPr>
      <dsp:spPr>
        <a:xfrm rot="5400000">
          <a:off x="2615878" y="3295190"/>
          <a:ext cx="496701" cy="333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764242" y="3213485"/>
        <a:ext cx="199974" cy="396714"/>
      </dsp:txXfrm>
    </dsp:sp>
    <dsp:sp modelId="{DF8239C9-DE01-4B99-A8E7-45E7297BF7D4}">
      <dsp:nvSpPr>
        <dsp:cNvPr id="0" name=""/>
        <dsp:cNvSpPr/>
      </dsp:nvSpPr>
      <dsp:spPr>
        <a:xfrm>
          <a:off x="506328" y="3669866"/>
          <a:ext cx="4715802" cy="14568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Tokenize the Tweets</a:t>
          </a:r>
        </a:p>
        <a:p>
          <a:pPr marL="114300" lvl="1" indent="-114300" algn="ctr"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Select the mode to non letters</a:t>
          </a:r>
        </a:p>
        <a:p>
          <a:pPr marL="114300" lvl="1" indent="-114300" algn="ctr" defTabSz="622300">
            <a:lnSpc>
              <a:spcPct val="90000"/>
            </a:lnSpc>
            <a:spcBef>
              <a:spcPct val="0"/>
            </a:spcBef>
            <a:spcAft>
              <a:spcPct val="15000"/>
            </a:spcAft>
            <a:buChar char="•"/>
          </a:pPr>
          <a:r>
            <a:rPr lang="en-US" sz="1400" kern="1200">
              <a:latin typeface="Times New Roman" panose="02020603050405020304" pitchFamily="18" charset="0"/>
              <a:cs typeface="Times New Roman" panose="02020603050405020304" pitchFamily="18" charset="0"/>
            </a:rPr>
            <a:t>Splitting the document into sentences</a:t>
          </a:r>
        </a:p>
        <a:p>
          <a:pPr marL="114300" lvl="1" indent="-114300" algn="ctr"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Set English for POS tagger</a:t>
          </a:r>
        </a:p>
      </dsp:txBody>
      <dsp:txXfrm>
        <a:off x="548998" y="3712536"/>
        <a:ext cx="4630462" cy="1371515"/>
      </dsp:txXfrm>
    </dsp:sp>
    <dsp:sp modelId="{FF196A03-B238-4FF2-95DB-CFC8A4B68CF2}">
      <dsp:nvSpPr>
        <dsp:cNvPr id="0" name=""/>
        <dsp:cNvSpPr/>
      </dsp:nvSpPr>
      <dsp:spPr>
        <a:xfrm rot="5400000">
          <a:off x="2670482" y="5122368"/>
          <a:ext cx="387494" cy="333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764242" y="5095267"/>
        <a:ext cx="199974" cy="287507"/>
      </dsp:txXfrm>
    </dsp:sp>
    <dsp:sp modelId="{78A3C863-7574-4C92-ADDD-EF27EA02C83F}">
      <dsp:nvSpPr>
        <dsp:cNvPr id="0" name=""/>
        <dsp:cNvSpPr/>
      </dsp:nvSpPr>
      <dsp:spPr>
        <a:xfrm>
          <a:off x="506328" y="5451305"/>
          <a:ext cx="4715802" cy="74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 Transforms all characters into lowercases</a:t>
          </a:r>
        </a:p>
      </dsp:txBody>
      <dsp:txXfrm>
        <a:off x="528021" y="5472998"/>
        <a:ext cx="4672416" cy="6972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3BAF4-1DAD-439E-9F55-D27C38D3D2C8}">
      <dsp:nvSpPr>
        <dsp:cNvPr id="0" name=""/>
        <dsp:cNvSpPr/>
      </dsp:nvSpPr>
      <dsp:spPr>
        <a:xfrm>
          <a:off x="0" y="10168"/>
          <a:ext cx="5685575" cy="14002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Filter </a:t>
          </a:r>
          <a:r>
            <a:rPr lang="en-US" sz="1400" b="1" kern="1200" dirty="0" err="1">
              <a:latin typeface="Times New Roman" panose="02020603050405020304" pitchFamily="18" charset="0"/>
              <a:cs typeface="Times New Roman" panose="02020603050405020304" pitchFamily="18" charset="0"/>
            </a:rPr>
            <a:t>Stopwords</a:t>
          </a:r>
          <a:endParaRPr lang="en-US" sz="1400" b="1" kern="1200" dirty="0">
            <a:latin typeface="Times New Roman" panose="02020603050405020304" pitchFamily="18" charset="0"/>
            <a:cs typeface="Times New Roman" panose="02020603050405020304" pitchFamily="18" charset="0"/>
          </a:endParaRPr>
        </a:p>
        <a:p>
          <a:pPr marL="114300" lvl="1" indent="-114300" algn="ctr" defTabSz="622300">
            <a:lnSpc>
              <a:spcPct val="90000"/>
            </a:lnSpc>
            <a:spcBef>
              <a:spcPct val="0"/>
            </a:spcBef>
            <a:spcAft>
              <a:spcPct val="15000"/>
            </a:spcAft>
            <a:buChar char="•"/>
          </a:pPr>
          <a:r>
            <a:rPr lang="en-US" sz="1400" kern="1200">
              <a:latin typeface="Times New Roman" panose="02020603050405020304" pitchFamily="18" charset="0"/>
              <a:cs typeface="Times New Roman" panose="02020603050405020304" pitchFamily="18" charset="0"/>
            </a:rPr>
            <a:t>Removes English stopwords</a:t>
          </a:r>
        </a:p>
        <a:p>
          <a:pPr marL="114300" lvl="1" indent="-114300" algn="ctr"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Apply and remove </a:t>
          </a:r>
          <a:r>
            <a:rPr lang="en-US" sz="1400" kern="1200" dirty="0" err="1">
              <a:latin typeface="Times New Roman" panose="02020603050405020304" pitchFamily="18" charset="0"/>
              <a:cs typeface="Times New Roman" panose="02020603050405020304" pitchFamily="18" charset="0"/>
            </a:rPr>
            <a:t>stopword</a:t>
          </a:r>
          <a:r>
            <a:rPr lang="en-US" sz="1400" kern="1200" dirty="0">
              <a:latin typeface="Times New Roman" panose="02020603050405020304" pitchFamily="18" charset="0"/>
              <a:cs typeface="Times New Roman" panose="02020603050405020304" pitchFamily="18" charset="0"/>
            </a:rPr>
            <a:t> from given file</a:t>
          </a:r>
        </a:p>
      </dsp:txBody>
      <dsp:txXfrm>
        <a:off x="41013" y="51181"/>
        <a:ext cx="5603549" cy="1318268"/>
      </dsp:txXfrm>
    </dsp:sp>
    <dsp:sp modelId="{B3A0ACBF-D263-446B-8837-9D4461B2CC81}">
      <dsp:nvSpPr>
        <dsp:cNvPr id="0" name=""/>
        <dsp:cNvSpPr/>
      </dsp:nvSpPr>
      <dsp:spPr>
        <a:xfrm rot="5400000">
          <a:off x="2551939" y="1433411"/>
          <a:ext cx="581695" cy="4413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710379" y="1363243"/>
        <a:ext cx="264815" cy="449287"/>
      </dsp:txXfrm>
    </dsp:sp>
    <dsp:sp modelId="{CEF4433D-5625-45E8-B7EC-F2B86C972969}">
      <dsp:nvSpPr>
        <dsp:cNvPr id="0" name=""/>
        <dsp:cNvSpPr/>
      </dsp:nvSpPr>
      <dsp:spPr>
        <a:xfrm>
          <a:off x="0" y="1897718"/>
          <a:ext cx="5685575" cy="9807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Filter tokens by length</a:t>
          </a:r>
        </a:p>
      </dsp:txBody>
      <dsp:txXfrm>
        <a:off x="28727" y="1926445"/>
        <a:ext cx="5628121" cy="923343"/>
      </dsp:txXfrm>
    </dsp:sp>
    <dsp:sp modelId="{5A97816F-90A6-4411-AD8B-FD5441F63A1B}">
      <dsp:nvSpPr>
        <dsp:cNvPr id="0" name=""/>
        <dsp:cNvSpPr/>
      </dsp:nvSpPr>
      <dsp:spPr>
        <a:xfrm rot="5400000">
          <a:off x="2550063" y="2903036"/>
          <a:ext cx="585448" cy="4413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710379" y="2830992"/>
        <a:ext cx="264815" cy="453040"/>
      </dsp:txXfrm>
    </dsp:sp>
    <dsp:sp modelId="{B16C832A-7B6D-4B89-B3EC-18C6E7ED6F71}">
      <dsp:nvSpPr>
        <dsp:cNvPr id="0" name=""/>
        <dsp:cNvSpPr/>
      </dsp:nvSpPr>
      <dsp:spPr>
        <a:xfrm>
          <a:off x="0" y="3368915"/>
          <a:ext cx="5685575" cy="9807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Generate n-Grams(Terms)</a:t>
          </a:r>
        </a:p>
      </dsp:txBody>
      <dsp:txXfrm>
        <a:off x="28727" y="3397642"/>
        <a:ext cx="5628121" cy="923343"/>
      </dsp:txXfrm>
    </dsp:sp>
    <dsp:sp modelId="{69D9B15A-08FE-45E1-86EB-BF0F08C9D841}">
      <dsp:nvSpPr>
        <dsp:cNvPr id="0" name=""/>
        <dsp:cNvSpPr/>
      </dsp:nvSpPr>
      <dsp:spPr>
        <a:xfrm rot="5400000">
          <a:off x="2550063" y="4374233"/>
          <a:ext cx="585448" cy="4413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710379" y="4302189"/>
        <a:ext cx="264815" cy="453040"/>
      </dsp:txXfrm>
    </dsp:sp>
    <dsp:sp modelId="{DC424AB3-2F12-4636-ADE0-C36EE0102872}">
      <dsp:nvSpPr>
        <dsp:cNvPr id="0" name=""/>
        <dsp:cNvSpPr/>
      </dsp:nvSpPr>
      <dsp:spPr>
        <a:xfrm>
          <a:off x="0" y="4840112"/>
          <a:ext cx="5685575" cy="9807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Output the word frequency table</a:t>
          </a:r>
        </a:p>
      </dsp:txBody>
      <dsp:txXfrm>
        <a:off x="28727" y="4868839"/>
        <a:ext cx="5628121" cy="92334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235593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2322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0058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8618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5481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314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5212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558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941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6005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7087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296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6713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2915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08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279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60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9344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2595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898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163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Shape 5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678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198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344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50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4612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1465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7064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5140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8015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2589213" y="2514600"/>
            <a:ext cx="8915399" cy="2262781"/>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262626"/>
              </a:buClr>
              <a:buSzPts val="5400"/>
              <a:buFont typeface="Century Gothic"/>
              <a:buNone/>
              <a:defRPr sz="54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0" name="Shape 40"/>
          <p:cNvSpPr txBox="1">
            <a:spLocks noGrp="1"/>
          </p:cNvSpPr>
          <p:nvPr>
            <p:ph type="subTitle" idx="1"/>
          </p:nvPr>
        </p:nvSpPr>
        <p:spPr>
          <a:xfrm>
            <a:off x="2589213" y="4777379"/>
            <a:ext cx="8915399" cy="1126283"/>
          </a:xfrm>
          <a:prstGeom prst="rect">
            <a:avLst/>
          </a:prstGeom>
          <a:noFill/>
          <a:ln>
            <a:noFill/>
          </a:ln>
        </p:spPr>
        <p:txBody>
          <a:bodyPr spcFirstLastPara="1" wrap="square" lIns="91425" tIns="91425" rIns="91425" bIns="91425" anchor="t" anchorCtr="0"/>
          <a:lstStyle>
            <a:lvl1pPr marR="0" lvl="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2pPr>
            <a:lvl3pPr marR="0" lvl="2" algn="ctr"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3pPr>
            <a:lvl4pPr marR="0" lvl="3"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4pPr>
            <a:lvl5pPr marR="0" lvl="4"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5pPr>
            <a:lvl6pPr marR="0" lvl="5"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6pPr>
            <a:lvl7pPr marR="0" lvl="6"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7pPr>
            <a:lvl8pPr marR="0" lvl="7"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8pPr>
            <a:lvl9pPr marR="0" lvl="8"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9pPr>
          </a:lstStyle>
          <a:p>
            <a:endParaRPr/>
          </a:p>
        </p:txBody>
      </p:sp>
      <p:sp>
        <p:nvSpPr>
          <p:cNvPr id="41" name="Shape 41"/>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2" name="Shape 42"/>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3" name="Shape 43"/>
          <p:cNvSpPr/>
          <p:nvPr/>
        </p:nvSpPr>
        <p:spPr>
          <a:xfrm>
            <a:off x="0" y="4323810"/>
            <a:ext cx="1744652" cy="778589"/>
          </a:xfrm>
          <a:custGeom>
            <a:avLst/>
            <a:gdLst/>
            <a:ahLst/>
            <a:cxnLst/>
            <a:rect l="0" t="0" r="0" b="0"/>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2589213" y="2438400"/>
            <a:ext cx="8915400" cy="272484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3" name="Shape 123"/>
          <p:cNvSpPr txBox="1">
            <a:spLocks noGrp="1"/>
          </p:cNvSpPr>
          <p:nvPr>
            <p:ph type="body" idx="1"/>
          </p:nvPr>
        </p:nvSpPr>
        <p:spPr>
          <a:xfrm>
            <a:off x="2589213" y="5181600"/>
            <a:ext cx="8915400" cy="72962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24" name="Shape 124"/>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5" name="Shape 125"/>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6" name="Shape 126"/>
          <p:cNvSpPr/>
          <p:nvPr/>
        </p:nvSpPr>
        <p:spPr>
          <a:xfrm rot="10800000" flipH="1">
            <a:off x="-4189" y="491172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2849949" y="609600"/>
            <a:ext cx="8393926" cy="2895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0" name="Shape 130"/>
          <p:cNvSpPr txBox="1">
            <a:spLocks noGrp="1"/>
          </p:cNvSpPr>
          <p:nvPr>
            <p:ph type="body" idx="1"/>
          </p:nvPr>
        </p:nvSpPr>
        <p:spPr>
          <a:xfrm>
            <a:off x="2589212" y="4343400"/>
            <a:ext cx="8915400" cy="8382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240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1" name="Shape 131"/>
          <p:cNvSpPr txBox="1">
            <a:spLocks noGrp="1"/>
          </p:cNvSpPr>
          <p:nvPr>
            <p:ph type="body" idx="2"/>
          </p:nvPr>
        </p:nvSpPr>
        <p:spPr>
          <a:xfrm>
            <a:off x="2589213" y="5181600"/>
            <a:ext cx="8915400" cy="72962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2" name="Shape 132"/>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3" name="Shape 133"/>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4" name="Shape 134"/>
          <p:cNvSpPr/>
          <p:nvPr/>
        </p:nvSpPr>
        <p:spPr>
          <a:xfrm rot="10800000" flipH="1">
            <a:off x="-4189" y="491172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36" name="Shape 136"/>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Shape 137"/>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2589212" y="627407"/>
            <a:ext cx="8915399" cy="28800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0" name="Shape 140"/>
          <p:cNvSpPr txBox="1">
            <a:spLocks noGrp="1"/>
          </p:cNvSpPr>
          <p:nvPr>
            <p:ph type="body" idx="1"/>
          </p:nvPr>
        </p:nvSpPr>
        <p:spPr>
          <a:xfrm>
            <a:off x="2589212" y="4343400"/>
            <a:ext cx="8915400" cy="8382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240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1" name="Shape 141"/>
          <p:cNvSpPr txBox="1">
            <a:spLocks noGrp="1"/>
          </p:cNvSpPr>
          <p:nvPr>
            <p:ph type="body" idx="2"/>
          </p:nvPr>
        </p:nvSpPr>
        <p:spPr>
          <a:xfrm>
            <a:off x="2589213" y="5181600"/>
            <a:ext cx="8915400" cy="72962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2" name="Shape 142"/>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3" name="Shape 143"/>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4" name="Shape 144"/>
          <p:cNvSpPr/>
          <p:nvPr/>
        </p:nvSpPr>
        <p:spPr>
          <a:xfrm rot="10800000" flipH="1">
            <a:off x="-4189" y="491172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8" name="Shape 148"/>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91425" rIns="91425" bIns="91425"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9" name="Shape 149"/>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0" name="Shape 150"/>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1" name="Shape 151"/>
          <p:cNvSpPr/>
          <p:nvPr/>
        </p:nvSpPr>
        <p:spPr>
          <a:xfrm rot="10800000" flipH="1">
            <a:off x="-4189" y="7143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rot="5400000">
            <a:off x="7756704" y="2165513"/>
            <a:ext cx="5283817" cy="2207601"/>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55" name="Shape 155"/>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91425" rIns="91425" bIns="91425"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56" name="Shape 156"/>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7" name="Shape 157"/>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8" name="Shape 158"/>
          <p:cNvSpPr/>
          <p:nvPr/>
        </p:nvSpPr>
        <p:spPr>
          <a:xfrm rot="10800000" flipH="1">
            <a:off x="-4189" y="7143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2592925" y="624110"/>
            <a:ext cx="8911687" cy="128089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rgbClr val="FEFEFE"/>
              </a:buClr>
              <a:buSzPts val="3600"/>
              <a:buFont typeface="Century Gothic"/>
              <a:buNone/>
              <a:defRPr sz="36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95" name="Shape 195"/>
          <p:cNvSpPr txBox="1">
            <a:spLocks noGrp="1"/>
          </p:cNvSpPr>
          <p:nvPr>
            <p:ph type="body" idx="1"/>
          </p:nvPr>
        </p:nvSpPr>
        <p:spPr>
          <a:xfrm>
            <a:off x="2589212" y="2133600"/>
            <a:ext cx="8915400" cy="3777622"/>
          </a:xfrm>
          <a:prstGeom prst="rect">
            <a:avLst/>
          </a:prstGeom>
          <a:noFill/>
          <a:ln>
            <a:noFill/>
          </a:ln>
        </p:spPr>
        <p:txBody>
          <a:bodyPr spcFirstLastPara="1" wrap="square" lIns="91425" tIns="91425" rIns="91425" bIns="91425"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FEFEFE"/>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FEFEFE"/>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FEFEFE"/>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9pPr>
          </a:lstStyle>
          <a:p>
            <a:endParaRPr/>
          </a:p>
        </p:txBody>
      </p:sp>
      <p:sp>
        <p:nvSpPr>
          <p:cNvPr id="196" name="Shape 196"/>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97" name="Shape 197"/>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98" name="Shape 198"/>
          <p:cNvSpPr/>
          <p:nvPr/>
        </p:nvSpPr>
        <p:spPr>
          <a:xfrm rot="10800000" flipH="1">
            <a:off x="-4189" y="7143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rgbClr val="FEFEFE"/>
              </a:buClr>
              <a:buSzPts val="3600"/>
              <a:buFont typeface="Century Gothic"/>
              <a:buNone/>
              <a:defRPr sz="36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202" name="Shape 202"/>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03" name="Shape 203"/>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04" name="Shape 204"/>
          <p:cNvSpPr/>
          <p:nvPr/>
        </p:nvSpPr>
        <p:spPr>
          <a:xfrm rot="10800000" flipH="1">
            <a:off x="-4189" y="7143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592925" y="624110"/>
            <a:ext cx="8911687" cy="128089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2589212" y="2133600"/>
            <a:ext cx="8915400" cy="3777622"/>
          </a:xfrm>
          <a:prstGeom prst="rect">
            <a:avLst/>
          </a:prstGeom>
          <a:noFill/>
          <a:ln>
            <a:noFill/>
          </a:ln>
        </p:spPr>
        <p:txBody>
          <a:bodyPr spcFirstLastPara="1" wrap="square" lIns="91425" tIns="91425" rIns="91425" bIns="91425"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8" name="Shape 48"/>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9" name="Shape 49"/>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0" name="Shape 50"/>
          <p:cNvSpPr/>
          <p:nvPr/>
        </p:nvSpPr>
        <p:spPr>
          <a:xfrm rot="10800000" flipH="1">
            <a:off x="-4189" y="7143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4" name="Shape 54"/>
          <p:cNvSpPr txBox="1">
            <a:spLocks noGrp="1"/>
          </p:cNvSpPr>
          <p:nvPr>
            <p:ph type="body" idx="1"/>
          </p:nvPr>
        </p:nvSpPr>
        <p:spPr>
          <a:xfrm>
            <a:off x="2589212" y="2133600"/>
            <a:ext cx="4313864" cy="3777622"/>
          </a:xfrm>
          <a:prstGeom prst="rect">
            <a:avLst/>
          </a:prstGeom>
          <a:noFill/>
          <a:ln>
            <a:noFill/>
          </a:ln>
        </p:spPr>
        <p:txBody>
          <a:bodyPr spcFirstLastPara="1" wrap="square" lIns="91425" tIns="91425" rIns="91425" bIns="91425"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5" name="Shape 55"/>
          <p:cNvSpPr txBox="1">
            <a:spLocks noGrp="1"/>
          </p:cNvSpPr>
          <p:nvPr>
            <p:ph type="body" idx="2"/>
          </p:nvPr>
        </p:nvSpPr>
        <p:spPr>
          <a:xfrm>
            <a:off x="7190747" y="2126222"/>
            <a:ext cx="4313864" cy="3777622"/>
          </a:xfrm>
          <a:prstGeom prst="rect">
            <a:avLst/>
          </a:prstGeom>
          <a:noFill/>
          <a:ln>
            <a:noFill/>
          </a:ln>
        </p:spPr>
        <p:txBody>
          <a:bodyPr spcFirstLastPara="1" wrap="square" lIns="91425" tIns="91425" rIns="91425" bIns="91425"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6" name="Shape 56"/>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7" name="Shape 57"/>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8" name="Shape 58"/>
          <p:cNvSpPr/>
          <p:nvPr/>
        </p:nvSpPr>
        <p:spPr>
          <a:xfrm rot="10800000" flipH="1">
            <a:off x="-4189" y="7143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2589212" y="2058750"/>
            <a:ext cx="8915399" cy="14688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262626"/>
              </a:buClr>
              <a:buSzPts val="4000"/>
              <a:buFont typeface="Century Gothic"/>
              <a:buNone/>
              <a:defRPr sz="40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2" name="Shape 72"/>
          <p:cNvSpPr txBox="1">
            <a:spLocks noGrp="1"/>
          </p:cNvSpPr>
          <p:nvPr>
            <p:ph type="body" idx="1"/>
          </p:nvPr>
        </p:nvSpPr>
        <p:spPr>
          <a:xfrm>
            <a:off x="2589212" y="3530129"/>
            <a:ext cx="8915399" cy="860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73" name="Shape 73"/>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4" name="Shape 74"/>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5" name="Shape 75"/>
          <p:cNvSpPr/>
          <p:nvPr/>
        </p:nvSpPr>
        <p:spPr>
          <a:xfrm rot="10800000" flipH="1">
            <a:off x="-4189" y="31781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9" name="Shape 79"/>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0" name="Shape 80"/>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1" name="Shape 81"/>
          <p:cNvSpPr/>
          <p:nvPr/>
        </p:nvSpPr>
        <p:spPr>
          <a:xfrm rot="10800000" flipH="1">
            <a:off x="-4189" y="7143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Shape 84"/>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5" name="Shape 85"/>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6" name="Shape 86"/>
          <p:cNvSpPr/>
          <p:nvPr/>
        </p:nvSpPr>
        <p:spPr>
          <a:xfrm rot="10800000" flipH="1">
            <a:off x="-4189" y="7143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589213" y="4800600"/>
            <a:ext cx="8915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262626"/>
              </a:buClr>
              <a:buSzPts val="2400"/>
              <a:buFont typeface="Century Gothic"/>
              <a:buNone/>
              <a:defRPr sz="24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8" name="Shape 98"/>
          <p:cNvSpPr>
            <a:spLocks noGrp="1"/>
          </p:cNvSpPr>
          <p:nvPr>
            <p:ph type="pic" idx="2"/>
          </p:nvPr>
        </p:nvSpPr>
        <p:spPr>
          <a:xfrm>
            <a:off x="2589212" y="634965"/>
            <a:ext cx="8915400" cy="3854970"/>
          </a:xfrm>
          <a:prstGeom prst="rect">
            <a:avLst/>
          </a:prstGeom>
          <a:noFill/>
          <a:ln>
            <a:noFill/>
          </a:ln>
        </p:spPr>
        <p:txBody>
          <a:bodyPr spcFirstLastPara="1" wrap="square" lIns="91425" tIns="91425" rIns="91425" bIns="91425" anchor="t" anchorCtr="0"/>
          <a:lstStyle>
            <a:lvl1pPr marR="0" lvl="0" algn="ctr"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99" name="Shape 99"/>
          <p:cNvSpPr txBox="1">
            <a:spLocks noGrp="1"/>
          </p:cNvSpPr>
          <p:nvPr>
            <p:ph type="body" idx="1"/>
          </p:nvPr>
        </p:nvSpPr>
        <p:spPr>
          <a:xfrm>
            <a:off x="2589213" y="5367338"/>
            <a:ext cx="8915400" cy="49371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0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00" name="Shape 100"/>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1" name="Shape 101"/>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2" name="Shape 102"/>
          <p:cNvSpPr/>
          <p:nvPr/>
        </p:nvSpPr>
        <p:spPr>
          <a:xfrm rot="10800000" flipH="1">
            <a:off x="-4189" y="491172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2589212" y="609600"/>
            <a:ext cx="8915399" cy="31170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6" name="Shape 106"/>
          <p:cNvSpPr txBox="1">
            <a:spLocks noGrp="1"/>
          </p:cNvSpPr>
          <p:nvPr>
            <p:ph type="body" idx="1"/>
          </p:nvPr>
        </p:nvSpPr>
        <p:spPr>
          <a:xfrm>
            <a:off x="2589212" y="4354046"/>
            <a:ext cx="8915399" cy="1555864"/>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07" name="Shape 107"/>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 name="Shape 108"/>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9" name="Shape 109"/>
          <p:cNvSpPr/>
          <p:nvPr/>
        </p:nvSpPr>
        <p:spPr>
          <a:xfrm rot="10800000" flipH="1">
            <a:off x="-4189" y="31781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2849949" y="609600"/>
            <a:ext cx="8393926" cy="2895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3275012" y="3505200"/>
            <a:ext cx="7536554" cy="381000"/>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600"/>
              <a:buFont typeface="Noto Sans Symbols"/>
              <a:buNone/>
              <a:defRPr sz="1600" b="0" i="0" u="none" strike="noStrike" cap="none">
                <a:solidFill>
                  <a:srgbClr val="7F7F7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4" name="Shape 114"/>
          <p:cNvSpPr txBox="1">
            <a:spLocks noGrp="1"/>
          </p:cNvSpPr>
          <p:nvPr>
            <p:ph type="body" idx="2"/>
          </p:nvPr>
        </p:nvSpPr>
        <p:spPr>
          <a:xfrm>
            <a:off x="2589212" y="4354046"/>
            <a:ext cx="8915399" cy="1555864"/>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15" name="Shape 115"/>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6" name="Shape 116"/>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 name="Shape 117"/>
          <p:cNvSpPr/>
          <p:nvPr/>
        </p:nvSpPr>
        <p:spPr>
          <a:xfrm rot="10800000" flipH="1">
            <a:off x="-4189" y="3178175"/>
            <a:ext cx="1588527" cy="507297"/>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19" name="Shape 119"/>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Shape 12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Shape 6"/>
          <p:cNvGrpSpPr/>
          <p:nvPr/>
        </p:nvGrpSpPr>
        <p:grpSpPr>
          <a:xfrm>
            <a:off x="1" y="228600"/>
            <a:ext cx="2851516" cy="6638628"/>
            <a:chOff x="2487613" y="285750"/>
            <a:chExt cx="2428875" cy="5654676"/>
          </a:xfrm>
        </p:grpSpPr>
        <p:sp>
          <p:nvSpPr>
            <p:cNvPr id="7" name="Shape 7"/>
            <p:cNvSpPr/>
            <p:nvPr/>
          </p:nvSpPr>
          <p:spPr>
            <a:xfrm>
              <a:off x="2487613" y="2284413"/>
              <a:ext cx="85725" cy="533400"/>
            </a:xfrm>
            <a:custGeom>
              <a:avLst/>
              <a:gdLst/>
              <a:ahLst/>
              <a:cxnLst/>
              <a:rect l="0" t="0" r="0" b="0"/>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8"/>
            <p:cNvSpPr/>
            <p:nvPr/>
          </p:nvSpPr>
          <p:spPr>
            <a:xfrm>
              <a:off x="2597151" y="2779713"/>
              <a:ext cx="550863" cy="1978025"/>
            </a:xfrm>
            <a:custGeom>
              <a:avLst/>
              <a:gdLst/>
              <a:ahLst/>
              <a:cxnLst/>
              <a:rect l="0" t="0" r="0" b="0"/>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9"/>
            <p:cNvSpPr/>
            <p:nvPr/>
          </p:nvSpPr>
          <p:spPr>
            <a:xfrm>
              <a:off x="3175001" y="4730750"/>
              <a:ext cx="519113" cy="1209675"/>
            </a:xfrm>
            <a:custGeom>
              <a:avLst/>
              <a:gdLst/>
              <a:ahLst/>
              <a:cxnLst/>
              <a:rect l="0" t="0" r="0" b="0"/>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10"/>
            <p:cNvSpPr/>
            <p:nvPr/>
          </p:nvSpPr>
          <p:spPr>
            <a:xfrm>
              <a:off x="3305176" y="5630863"/>
              <a:ext cx="146050" cy="309563"/>
            </a:xfrm>
            <a:custGeom>
              <a:avLst/>
              <a:gdLst/>
              <a:ahLst/>
              <a:cxnLst/>
              <a:rect l="0" t="0" r="0" b="0"/>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2573338" y="2817813"/>
              <a:ext cx="700088" cy="2835275"/>
            </a:xfrm>
            <a:custGeom>
              <a:avLst/>
              <a:gdLst/>
              <a:ahLst/>
              <a:cxnLst/>
              <a:rect l="0" t="0" r="0" b="0"/>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2506663" y="285750"/>
              <a:ext cx="90488" cy="2493963"/>
            </a:xfrm>
            <a:custGeom>
              <a:avLst/>
              <a:gdLst/>
              <a:ahLst/>
              <a:cxnLst/>
              <a:rect l="0" t="0" r="0" b="0"/>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2554288" y="2598738"/>
              <a:ext cx="66675" cy="420688"/>
            </a:xfrm>
            <a:custGeom>
              <a:avLst/>
              <a:gdLst/>
              <a:ahLst/>
              <a:cxnLst/>
              <a:rect l="0" t="0" r="0" b="0"/>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3143251" y="4757738"/>
              <a:ext cx="161925" cy="873125"/>
            </a:xfrm>
            <a:custGeom>
              <a:avLst/>
              <a:gdLst/>
              <a:ahLst/>
              <a:cxnLst/>
              <a:rect l="0" t="0" r="0" b="0"/>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3148013" y="1282700"/>
              <a:ext cx="1768475" cy="3448050"/>
            </a:xfrm>
            <a:custGeom>
              <a:avLst/>
              <a:gdLst/>
              <a:ahLst/>
              <a:cxnLst/>
              <a:rect l="0" t="0" r="0" b="0"/>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3273426" y="5653088"/>
              <a:ext cx="138113" cy="287338"/>
            </a:xfrm>
            <a:custGeom>
              <a:avLst/>
              <a:gdLst/>
              <a:ahLst/>
              <a:cxnLst/>
              <a:rect l="0" t="0" r="0" b="0"/>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43251" y="4656138"/>
              <a:ext cx="31750" cy="188913"/>
            </a:xfrm>
            <a:custGeom>
              <a:avLst/>
              <a:gdLst/>
              <a:ahLst/>
              <a:cxnLst/>
              <a:rect l="0" t="0" r="0" b="0"/>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3211513" y="5410200"/>
              <a:ext cx="203200" cy="530225"/>
            </a:xfrm>
            <a:custGeom>
              <a:avLst/>
              <a:gdLst/>
              <a:ahLst/>
              <a:cxnLst/>
              <a:rect l="0" t="0" r="0" b="0"/>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 name="Shape 19"/>
          <p:cNvGrpSpPr/>
          <p:nvPr/>
        </p:nvGrpSpPr>
        <p:grpSpPr>
          <a:xfrm>
            <a:off x="27222" y="-786"/>
            <a:ext cx="2356674" cy="6854039"/>
            <a:chOff x="6627813" y="194833"/>
            <a:chExt cx="1952625" cy="5678918"/>
          </a:xfrm>
        </p:grpSpPr>
        <p:sp>
          <p:nvSpPr>
            <p:cNvPr id="20" name="Shape 20"/>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 name="Shape 32"/>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Shape 34"/>
          <p:cNvSpPr txBox="1">
            <a:spLocks noGrp="1"/>
          </p:cNvSpPr>
          <p:nvPr>
            <p:ph type="body" idx="1"/>
          </p:nvPr>
        </p:nvSpPr>
        <p:spPr>
          <a:xfrm>
            <a:off x="2589212" y="2133600"/>
            <a:ext cx="8915400" cy="3886200"/>
          </a:xfrm>
          <a:prstGeom prst="rect">
            <a:avLst/>
          </a:prstGeom>
          <a:noFill/>
          <a:ln>
            <a:noFill/>
          </a:ln>
        </p:spPr>
        <p:txBody>
          <a:bodyPr spcFirstLastPara="1" wrap="square" lIns="91425" tIns="91425" rIns="91425" bIns="91425"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Shape 35"/>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Shape 36"/>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Shape 3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A19D8F"/>
            </a:gs>
            <a:gs pos="100000">
              <a:srgbClr val="746B4D"/>
            </a:gs>
          </a:gsLst>
          <a:path path="circle">
            <a:fillToRect r="100000" b="100000"/>
          </a:path>
          <a:tileRect l="-100000" t="-100000"/>
        </a:gradFill>
        <a:effectLst/>
      </p:bgPr>
    </p:bg>
    <p:spTree>
      <p:nvGrpSpPr>
        <p:cNvPr id="1" name="Shape 160"/>
        <p:cNvGrpSpPr/>
        <p:nvPr/>
      </p:nvGrpSpPr>
      <p:grpSpPr>
        <a:xfrm>
          <a:off x="0" y="0"/>
          <a:ext cx="0" cy="0"/>
          <a:chOff x="0" y="0"/>
          <a:chExt cx="0" cy="0"/>
        </a:xfrm>
      </p:grpSpPr>
      <p:grpSp>
        <p:nvGrpSpPr>
          <p:cNvPr id="161" name="Shape 161"/>
          <p:cNvGrpSpPr/>
          <p:nvPr/>
        </p:nvGrpSpPr>
        <p:grpSpPr>
          <a:xfrm>
            <a:off x="1" y="228600"/>
            <a:ext cx="2851516" cy="6638628"/>
            <a:chOff x="2487613" y="285750"/>
            <a:chExt cx="2428875" cy="5654676"/>
          </a:xfrm>
        </p:grpSpPr>
        <p:sp>
          <p:nvSpPr>
            <p:cNvPr id="162" name="Shape 162"/>
            <p:cNvSpPr/>
            <p:nvPr/>
          </p:nvSpPr>
          <p:spPr>
            <a:xfrm>
              <a:off x="2487613" y="2284413"/>
              <a:ext cx="85725" cy="533400"/>
            </a:xfrm>
            <a:custGeom>
              <a:avLst/>
              <a:gdLst/>
              <a:ahLst/>
              <a:cxnLst/>
              <a:rect l="0" t="0" r="0" b="0"/>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Shape 163"/>
            <p:cNvSpPr/>
            <p:nvPr/>
          </p:nvSpPr>
          <p:spPr>
            <a:xfrm>
              <a:off x="2597151" y="2779713"/>
              <a:ext cx="550863" cy="1978025"/>
            </a:xfrm>
            <a:custGeom>
              <a:avLst/>
              <a:gdLst/>
              <a:ahLst/>
              <a:cxnLst/>
              <a:rect l="0" t="0" r="0" b="0"/>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3175001" y="4730750"/>
              <a:ext cx="519113" cy="1209675"/>
            </a:xfrm>
            <a:custGeom>
              <a:avLst/>
              <a:gdLst/>
              <a:ahLst/>
              <a:cxnLst/>
              <a:rect l="0" t="0" r="0" b="0"/>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3305176" y="5630863"/>
              <a:ext cx="146050" cy="309563"/>
            </a:xfrm>
            <a:custGeom>
              <a:avLst/>
              <a:gdLst/>
              <a:ahLst/>
              <a:cxnLst/>
              <a:rect l="0" t="0" r="0" b="0"/>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2573338" y="2817813"/>
              <a:ext cx="700088" cy="2835275"/>
            </a:xfrm>
            <a:custGeom>
              <a:avLst/>
              <a:gdLst/>
              <a:ahLst/>
              <a:cxnLst/>
              <a:rect l="0" t="0" r="0" b="0"/>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a:off x="2506663" y="285750"/>
              <a:ext cx="90488" cy="2493963"/>
            </a:xfrm>
            <a:custGeom>
              <a:avLst/>
              <a:gdLst/>
              <a:ahLst/>
              <a:cxnLst/>
              <a:rect l="0" t="0" r="0" b="0"/>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a:off x="2554288" y="2598738"/>
              <a:ext cx="66675" cy="420688"/>
            </a:xfrm>
            <a:custGeom>
              <a:avLst/>
              <a:gdLst/>
              <a:ahLst/>
              <a:cxnLst/>
              <a:rect l="0" t="0" r="0" b="0"/>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3143251" y="4757738"/>
              <a:ext cx="161925" cy="873125"/>
            </a:xfrm>
            <a:custGeom>
              <a:avLst/>
              <a:gdLst/>
              <a:ahLst/>
              <a:cxnLst/>
              <a:rect l="0" t="0" r="0" b="0"/>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3148013" y="1282700"/>
              <a:ext cx="1768475" cy="3448050"/>
            </a:xfrm>
            <a:custGeom>
              <a:avLst/>
              <a:gdLst/>
              <a:ahLst/>
              <a:cxnLst/>
              <a:rect l="0" t="0" r="0" b="0"/>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a:off x="3273426" y="5653088"/>
              <a:ext cx="138113" cy="287338"/>
            </a:xfrm>
            <a:custGeom>
              <a:avLst/>
              <a:gdLst/>
              <a:ahLst/>
              <a:cxnLst/>
              <a:rect l="0" t="0" r="0" b="0"/>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a:off x="3143251" y="4656138"/>
              <a:ext cx="31750" cy="188913"/>
            </a:xfrm>
            <a:custGeom>
              <a:avLst/>
              <a:gdLst/>
              <a:ahLst/>
              <a:cxnLst/>
              <a:rect l="0" t="0" r="0" b="0"/>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a:off x="3211513" y="5410200"/>
              <a:ext cx="203200" cy="530225"/>
            </a:xfrm>
            <a:custGeom>
              <a:avLst/>
              <a:gdLst/>
              <a:ahLst/>
              <a:cxnLst/>
              <a:rect l="0" t="0" r="0" b="0"/>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7222" y="-786"/>
            <a:ext cx="2356674" cy="6854039"/>
            <a:chOff x="6627813" y="194833"/>
            <a:chExt cx="1952625" cy="5678918"/>
          </a:xfrm>
        </p:grpSpPr>
        <p:sp>
          <p:nvSpPr>
            <p:cNvPr id="175" name="Shape 175"/>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87" name="Shape 187"/>
          <p:cNvSpPr/>
          <p:nvPr/>
        </p:nvSpPr>
        <p:spPr>
          <a:xfrm>
            <a:off x="0" y="0"/>
            <a:ext cx="18288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rgbClr val="FEFEFE"/>
              </a:buClr>
              <a:buSzPts val="3600"/>
              <a:buFont typeface="Century Gothic"/>
              <a:buNone/>
              <a:defRPr sz="36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89" name="Shape 189"/>
          <p:cNvSpPr txBox="1">
            <a:spLocks noGrp="1"/>
          </p:cNvSpPr>
          <p:nvPr>
            <p:ph type="body" idx="1"/>
          </p:nvPr>
        </p:nvSpPr>
        <p:spPr>
          <a:xfrm>
            <a:off x="2589212" y="2133600"/>
            <a:ext cx="8915400" cy="3886200"/>
          </a:xfrm>
          <a:prstGeom prst="rect">
            <a:avLst/>
          </a:prstGeom>
          <a:noFill/>
          <a:ln>
            <a:noFill/>
          </a:ln>
        </p:spPr>
        <p:txBody>
          <a:bodyPr spcFirstLastPara="1" wrap="square" lIns="91425" tIns="91425" rIns="91425" bIns="91425"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FEFEFE"/>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FEFEFE"/>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FEFEFE"/>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9pPr>
          </a:lstStyle>
          <a:p>
            <a:endParaRPr/>
          </a:p>
        </p:txBody>
      </p:sp>
      <p:sp>
        <p:nvSpPr>
          <p:cNvPr id="190" name="Shape 190"/>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91" name="Shape 191"/>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92" name="Shape 19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averma74/Text-Analytic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marcobonzanini.com/2015/03/02/mining-twitter-data-with-python-part-1/" TargetMode="External"/><Relationship Id="rId2" Type="http://schemas.openxmlformats.org/officeDocument/2006/relationships/notesSlide" Target="../notesSlides/notesSlide27.xml"/><Relationship Id="rId1" Type="http://schemas.openxmlformats.org/officeDocument/2006/relationships/slideLayout" Target="../slideLayouts/slideLayout15.xml"/><Relationship Id="rId5" Type="http://schemas.openxmlformats.org/officeDocument/2006/relationships/hyperlink" Target="https://pdfs.semanticscholar.org/1c0c/0fa35d4ff8a2f925eb955e48d655494bd167.pdf" TargetMode="External"/><Relationship Id="rId4" Type="http://schemas.openxmlformats.org/officeDocument/2006/relationships/hyperlink" Target="http://cognitiveperformancegroup.com/2013/07/24/4-differences-experts-novices/#respond"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vinnyfiore.com/Group%206%20Paper.pdf" TargetMode="External"/><Relationship Id="rId3" Type="http://schemas.openxmlformats.org/officeDocument/2006/relationships/hyperlink" Target="https://www.analyticsvidhya.com/blog/2014/09/creating-dictionary-text-mining/" TargetMode="External"/><Relationship Id="rId7" Type="http://schemas.openxmlformats.org/officeDocument/2006/relationships/hyperlink" Target="http://research.ijais.org/volume7/number2/ijais14-451139.pdf" TargetMode="External"/><Relationship Id="rId2" Type="http://schemas.openxmlformats.org/officeDocument/2006/relationships/notesSlide" Target="../notesSlides/notesSlide28.xml"/><Relationship Id="rId1" Type="http://schemas.openxmlformats.org/officeDocument/2006/relationships/slideLayout" Target="../slideLayouts/slideLayout15.xml"/><Relationship Id="rId6" Type="http://schemas.openxmlformats.org/officeDocument/2006/relationships/hyperlink" Target="http://www.internetlivestats.com/twitter-statistics/" TargetMode="External"/><Relationship Id="rId5" Type="http://schemas.openxmlformats.org/officeDocument/2006/relationships/hyperlink" Target="http://www.tfidf.com/" TargetMode="External"/><Relationship Id="rId4" Type="http://schemas.openxmlformats.org/officeDocument/2006/relationships/hyperlink" Target="http://textminingonline.com/dive-into-nltk-part-iii-part-of-speech-tagging-and-pos-tagger" TargetMode="External"/><Relationship Id="rId9" Type="http://schemas.openxmlformats.org/officeDocument/2006/relationships/hyperlink" Target="http://www.expertsystem.com/10-text-mining-example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ctrTitle"/>
          </p:nvPr>
        </p:nvSpPr>
        <p:spPr>
          <a:xfrm>
            <a:off x="2589213" y="618768"/>
            <a:ext cx="8915399" cy="1966303"/>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262626"/>
              </a:buClr>
              <a:buSzPts val="3600"/>
              <a:buFont typeface="Century Gothic"/>
              <a:buNone/>
            </a:pPr>
            <a:r>
              <a:rPr lang="en-US" sz="3600" b="0" i="0" u="none" strike="noStrike" cap="none">
                <a:solidFill>
                  <a:srgbClr val="262626"/>
                </a:solidFill>
                <a:latin typeface="Century Gothic"/>
                <a:ea typeface="Century Gothic"/>
                <a:cs typeface="Century Gothic"/>
                <a:sym typeface="Century Gothic"/>
              </a:rPr>
              <a:t>Analyzing Expert Twitter Accounts on Cybersecurity by Utilizing Thesaurus Methods for Text Analytics</a:t>
            </a:r>
            <a:endParaRPr/>
          </a:p>
        </p:txBody>
      </p:sp>
      <p:sp>
        <p:nvSpPr>
          <p:cNvPr id="211" name="Shape 211"/>
          <p:cNvSpPr txBox="1">
            <a:spLocks noGrp="1"/>
          </p:cNvSpPr>
          <p:nvPr>
            <p:ph type="subTitle" idx="1"/>
          </p:nvPr>
        </p:nvSpPr>
        <p:spPr>
          <a:xfrm>
            <a:off x="2589213" y="3169461"/>
            <a:ext cx="8915399" cy="2734201"/>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lvl="0" indent="0" algn="ctr">
              <a:spcBef>
                <a:spcPts val="0"/>
              </a:spcBef>
            </a:pPr>
            <a:r>
              <a:rPr lang="en-US" sz="1800" b="0" i="0" u="none" strike="noStrike" cap="none" dirty="0" err="1">
                <a:solidFill>
                  <a:schemeClr val="dk1"/>
                </a:solidFill>
                <a:latin typeface="Century Gothic"/>
                <a:ea typeface="Century Gothic"/>
                <a:cs typeface="Century Gothic"/>
                <a:sym typeface="Century Gothic"/>
              </a:rPr>
              <a:t>Qianwen</a:t>
            </a:r>
            <a:r>
              <a:rPr lang="en-US" sz="1800" b="0" i="0" u="none" strike="noStrike" cap="none" dirty="0">
                <a:solidFill>
                  <a:schemeClr val="dk1"/>
                </a:solidFill>
                <a:latin typeface="Century Gothic"/>
                <a:ea typeface="Century Gothic"/>
                <a:cs typeface="Century Gothic"/>
                <a:sym typeface="Century Gothic"/>
              </a:rPr>
              <a:t> Chen, </a:t>
            </a:r>
            <a:r>
              <a:rPr lang="en-US" sz="1800" b="0" i="0" u="none" strike="noStrike" cap="none" dirty="0" err="1">
                <a:solidFill>
                  <a:schemeClr val="dk1"/>
                </a:solidFill>
                <a:latin typeface="Century Gothic"/>
                <a:ea typeface="Century Gothic"/>
                <a:cs typeface="Century Gothic"/>
                <a:sym typeface="Century Gothic"/>
              </a:rPr>
              <a:t>Shruti</a:t>
            </a:r>
            <a:r>
              <a:rPr lang="en-US" sz="1800" b="0" i="0" u="none" strike="noStrike" cap="none" dirty="0">
                <a:solidFill>
                  <a:schemeClr val="dk1"/>
                </a:solidFill>
                <a:latin typeface="Century Gothic"/>
                <a:ea typeface="Century Gothic"/>
                <a:cs typeface="Century Gothic"/>
                <a:sym typeface="Century Gothic"/>
              </a:rPr>
              <a:t> </a:t>
            </a:r>
            <a:r>
              <a:rPr lang="en-US" sz="1800" b="0" i="0" u="none" strike="noStrike" cap="none" dirty="0" err="1">
                <a:solidFill>
                  <a:schemeClr val="dk1"/>
                </a:solidFill>
                <a:latin typeface="Century Gothic"/>
                <a:ea typeface="Century Gothic"/>
                <a:cs typeface="Century Gothic"/>
                <a:sym typeface="Century Gothic"/>
              </a:rPr>
              <a:t>Bakare</a:t>
            </a:r>
            <a:r>
              <a:rPr lang="en-US" sz="1800" b="0" i="0" u="none" strike="noStrike" cap="none" dirty="0">
                <a:solidFill>
                  <a:schemeClr val="dk1"/>
                </a:solidFill>
                <a:latin typeface="Century Gothic"/>
                <a:ea typeface="Century Gothic"/>
                <a:cs typeface="Century Gothic"/>
                <a:sym typeface="Century Gothic"/>
              </a:rPr>
              <a:t>, </a:t>
            </a:r>
            <a:r>
              <a:rPr lang="en-US" sz="1800" b="0" i="0" u="none" strike="noStrike" cap="none" dirty="0" err="1">
                <a:solidFill>
                  <a:schemeClr val="dk1"/>
                </a:solidFill>
                <a:latin typeface="Century Gothic"/>
                <a:ea typeface="Century Gothic"/>
                <a:cs typeface="Century Gothic"/>
                <a:sym typeface="Century Gothic"/>
              </a:rPr>
              <a:t>Aditee</a:t>
            </a:r>
            <a:r>
              <a:rPr lang="en-US" sz="1800" b="0" i="0" u="none" strike="noStrike" cap="none" dirty="0">
                <a:solidFill>
                  <a:schemeClr val="dk1"/>
                </a:solidFill>
                <a:latin typeface="Century Gothic"/>
                <a:ea typeface="Century Gothic"/>
                <a:cs typeface="Century Gothic"/>
                <a:sym typeface="Century Gothic"/>
              </a:rPr>
              <a:t> </a:t>
            </a:r>
            <a:r>
              <a:rPr lang="en-US" sz="1800" b="0" i="0" u="none" strike="noStrike" cap="none" dirty="0" err="1">
                <a:solidFill>
                  <a:schemeClr val="dk1"/>
                </a:solidFill>
                <a:latin typeface="Century Gothic"/>
                <a:ea typeface="Century Gothic"/>
                <a:cs typeface="Century Gothic"/>
                <a:sym typeface="Century Gothic"/>
              </a:rPr>
              <a:t>Verma</a:t>
            </a:r>
            <a:r>
              <a:rPr lang="en-US" sz="1800" b="0" i="0" u="none" strike="noStrike" cap="none" dirty="0">
                <a:solidFill>
                  <a:schemeClr val="dk1"/>
                </a:solidFill>
                <a:latin typeface="Century Gothic"/>
                <a:ea typeface="Century Gothic"/>
                <a:cs typeface="Century Gothic"/>
                <a:sym typeface="Century Gothic"/>
              </a:rPr>
              <a:t>, Christopher </a:t>
            </a:r>
            <a:r>
              <a:rPr lang="en-US" sz="1800" b="0" i="0" u="none" strike="noStrike" cap="none" dirty="0" err="1">
                <a:solidFill>
                  <a:schemeClr val="dk1"/>
                </a:solidFill>
                <a:latin typeface="Century Gothic"/>
                <a:ea typeface="Century Gothic"/>
                <a:cs typeface="Century Gothic"/>
                <a:sym typeface="Century Gothic"/>
              </a:rPr>
              <a:t>Casasanta</a:t>
            </a:r>
            <a:r>
              <a:rPr lang="en-US" sz="1800" b="0" i="0" u="none" strike="noStrike" cap="none" dirty="0">
                <a:solidFill>
                  <a:schemeClr val="dk1"/>
                </a:solidFill>
                <a:latin typeface="Century Gothic"/>
                <a:ea typeface="Century Gothic"/>
                <a:cs typeface="Century Gothic"/>
                <a:sym typeface="Century Gothic"/>
              </a:rPr>
              <a:t>, Christian White </a:t>
            </a:r>
            <a:r>
              <a:rPr lang="en-US" dirty="0" err="1">
                <a:solidFill>
                  <a:schemeClr val="tx1"/>
                </a:solidFill>
              </a:rPr>
              <a:t>Andreea</a:t>
            </a:r>
            <a:r>
              <a:rPr lang="en-US" dirty="0">
                <a:solidFill>
                  <a:schemeClr val="tx1"/>
                </a:solidFill>
              </a:rPr>
              <a:t> </a:t>
            </a:r>
            <a:r>
              <a:rPr lang="en-US" dirty="0" err="1">
                <a:solidFill>
                  <a:schemeClr val="tx1"/>
                </a:solidFill>
              </a:rPr>
              <a:t>Cotoranu</a:t>
            </a:r>
            <a:r>
              <a:rPr lang="en-US" dirty="0">
                <a:solidFill>
                  <a:schemeClr val="tx1"/>
                </a:solidFill>
              </a:rPr>
              <a:t>, and Avery </a:t>
            </a:r>
            <a:r>
              <a:rPr lang="en-US" dirty="0" err="1">
                <a:solidFill>
                  <a:schemeClr val="tx1"/>
                </a:solidFill>
              </a:rPr>
              <a:t>Leider</a:t>
            </a:r>
            <a:r>
              <a:rPr lang="en-US" dirty="0">
                <a:solidFill>
                  <a:schemeClr val="tx1"/>
                </a:solidFill>
              </a:rPr>
              <a:t> </a:t>
            </a:r>
            <a:r>
              <a:rPr lang="en-US" sz="1800" b="0" i="0" u="none" strike="noStrike" cap="none" dirty="0">
                <a:solidFill>
                  <a:schemeClr val="tx1"/>
                </a:solidFill>
                <a:latin typeface="Century Gothic"/>
                <a:ea typeface="Century Gothic"/>
                <a:cs typeface="Century Gothic"/>
                <a:sym typeface="Century Gothic"/>
              </a:rPr>
              <a:t> </a:t>
            </a:r>
            <a:r>
              <a:rPr lang="en-US" sz="1800" b="0" i="0" u="none" strike="noStrike" cap="none" dirty="0">
                <a:solidFill>
                  <a:schemeClr val="dk1"/>
                </a:solidFill>
                <a:latin typeface="Century Gothic"/>
                <a:ea typeface="Century Gothic"/>
                <a:cs typeface="Century Gothic"/>
                <a:sym typeface="Century Gothic"/>
              </a:rPr>
              <a:t>.</a:t>
            </a:r>
            <a:endParaRPr dirty="0"/>
          </a:p>
          <a:p>
            <a:pPr marL="0" marR="0" lvl="0" indent="0" algn="ctr" rtl="0">
              <a:spcBef>
                <a:spcPts val="1000"/>
              </a:spcBef>
              <a:spcAft>
                <a:spcPts val="0"/>
              </a:spcAft>
              <a:buClr>
                <a:schemeClr val="accent1"/>
              </a:buClr>
              <a:buSzPts val="1800"/>
              <a:buFont typeface="Noto Sans Symbols"/>
              <a:buNone/>
            </a:pPr>
            <a:r>
              <a:rPr lang="en-US" sz="1800" b="0" i="0" u="none" strike="noStrike" cap="none" dirty="0">
                <a:solidFill>
                  <a:schemeClr val="dk1"/>
                </a:solidFill>
                <a:latin typeface="Century Gothic"/>
                <a:ea typeface="Century Gothic"/>
                <a:cs typeface="Century Gothic"/>
                <a:sym typeface="Century Gothic"/>
              </a:rPr>
              <a:t>Seidenberg School of CSIS, Pace University, Pleasantville, New York</a:t>
            </a:r>
            <a:endParaRPr dirty="0"/>
          </a:p>
          <a:p>
            <a:pPr marL="0" marR="0" lvl="0" indent="0" algn="l" rtl="0">
              <a:spcBef>
                <a:spcPts val="1000"/>
              </a:spcBef>
              <a:spcAft>
                <a:spcPts val="0"/>
              </a:spcAft>
              <a:buClr>
                <a:schemeClr val="accent1"/>
              </a:buClr>
              <a:buSzPts val="1800"/>
              <a:buFont typeface="Noto Sans Symbols"/>
              <a:buNone/>
            </a:pPr>
            <a:endParaRPr sz="1800" b="0" i="0" u="none" strike="noStrike" cap="none" dirty="0">
              <a:solidFill>
                <a:schemeClr val="dk1"/>
              </a:solidFill>
              <a:latin typeface="Century Gothic"/>
              <a:ea typeface="Century Gothic"/>
              <a:cs typeface="Century Gothic"/>
              <a:sym typeface="Century Gothic"/>
            </a:endParaRPr>
          </a:p>
          <a:p>
            <a:pPr marL="0" marR="0" lvl="0" indent="0" algn="ctr" rtl="0">
              <a:spcBef>
                <a:spcPts val="1000"/>
              </a:spcBef>
              <a:spcAft>
                <a:spcPts val="0"/>
              </a:spcAft>
              <a:buClr>
                <a:schemeClr val="accent1"/>
              </a:buClr>
              <a:buSzPts val="1800"/>
              <a:buFont typeface="Noto Sans Symbols"/>
              <a:buNone/>
            </a:pPr>
            <a:r>
              <a:rPr lang="en-US" sz="1800" b="0" i="0" u="none" strike="noStrike" cap="none" dirty="0">
                <a:solidFill>
                  <a:schemeClr val="dk1"/>
                </a:solidFill>
                <a:latin typeface="Century Gothic"/>
                <a:ea typeface="Century Gothic"/>
                <a:cs typeface="Century Gothic"/>
                <a:sym typeface="Century Gothic"/>
              </a:rPr>
              <a:t>{qc26641n, sb85060n, av11813n, cc54700n, cw02322p, </a:t>
            </a:r>
            <a:r>
              <a:rPr lang="en-US" sz="1800" b="0" i="0" u="none" strike="noStrike" cap="none" dirty="0" err="1">
                <a:solidFill>
                  <a:schemeClr val="dk1"/>
                </a:solidFill>
                <a:latin typeface="Century Gothic"/>
                <a:ea typeface="Century Gothic"/>
                <a:cs typeface="Century Gothic"/>
                <a:sym typeface="Century Gothic"/>
              </a:rPr>
              <a:t>acotoranu</a:t>
            </a:r>
            <a:r>
              <a:rPr lang="en-US" sz="1800" b="0" i="0" u="none" strike="noStrike" cap="none" dirty="0">
                <a:solidFill>
                  <a:schemeClr val="dk1"/>
                </a:solidFill>
                <a:latin typeface="Century Gothic"/>
                <a:ea typeface="Century Gothic"/>
                <a:cs typeface="Century Gothic"/>
                <a:sym typeface="Century Gothic"/>
              </a:rPr>
              <a:t>, </a:t>
            </a:r>
            <a:r>
              <a:rPr lang="en-US" sz="1800" b="0" i="0" u="none" strike="noStrike" cap="none" dirty="0" err="1">
                <a:solidFill>
                  <a:schemeClr val="dk1"/>
                </a:solidFill>
                <a:latin typeface="Century Gothic"/>
                <a:ea typeface="Century Gothic"/>
                <a:cs typeface="Century Gothic"/>
                <a:sym typeface="Century Gothic"/>
              </a:rPr>
              <a:t>aleider</a:t>
            </a:r>
            <a:r>
              <a:rPr lang="en-US" sz="1800" b="0" i="0" u="none" strike="noStrike" cap="none" dirty="0">
                <a:solidFill>
                  <a:schemeClr val="dk1"/>
                </a:solidFill>
                <a:latin typeface="Century Gothic"/>
                <a:ea typeface="Century Gothic"/>
                <a:cs typeface="Century Gothic"/>
                <a:sym typeface="Century Gothic"/>
              </a:rPr>
              <a:t>} @</a:t>
            </a:r>
            <a:r>
              <a:rPr lang="en-US" sz="1800" b="0" i="0" u="none" strike="noStrike" cap="none" dirty="0" err="1">
                <a:solidFill>
                  <a:schemeClr val="dk1"/>
                </a:solidFill>
                <a:latin typeface="Century Gothic"/>
                <a:ea typeface="Century Gothic"/>
                <a:cs typeface="Century Gothic"/>
                <a:sym typeface="Century Gothic"/>
              </a:rPr>
              <a:t>pace.edu</a:t>
            </a:r>
            <a:endParaRPr sz="1800" b="0" i="0" u="none" strike="noStrike" cap="none" dirty="0">
              <a:solidFill>
                <a:schemeClr val="dk1"/>
              </a:solidFill>
              <a:latin typeface="Century Gothic"/>
              <a:ea typeface="Century Gothic"/>
              <a:cs typeface="Century Gothic"/>
              <a:sym typeface="Century Gothic"/>
            </a:endParaRPr>
          </a:p>
        </p:txBody>
      </p:sp>
      <p:cxnSp>
        <p:nvCxnSpPr>
          <p:cNvPr id="212" name="Shape 212"/>
          <p:cNvCxnSpPr/>
          <p:nvPr/>
        </p:nvCxnSpPr>
        <p:spPr>
          <a:xfrm>
            <a:off x="2750075" y="3836355"/>
            <a:ext cx="8477107" cy="0"/>
          </a:xfrm>
          <a:prstGeom prst="straightConnector1">
            <a:avLst/>
          </a:prstGeom>
          <a:noFill/>
          <a:ln w="9525" cap="rnd" cmpd="sng">
            <a:solidFill>
              <a:srgbClr val="9D2D0F"/>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87" name="Shape 287"/>
          <p:cNvGrpSpPr/>
          <p:nvPr/>
        </p:nvGrpSpPr>
        <p:grpSpPr>
          <a:xfrm>
            <a:off x="9" y="228600"/>
            <a:ext cx="2851523" cy="6638625"/>
            <a:chOff x="2487613" y="285750"/>
            <a:chExt cx="2428875" cy="5654676"/>
          </a:xfrm>
        </p:grpSpPr>
        <p:sp>
          <p:nvSpPr>
            <p:cNvPr id="288" name="Shape 288"/>
            <p:cNvSpPr/>
            <p:nvPr/>
          </p:nvSpPr>
          <p:spPr>
            <a:xfrm>
              <a:off x="2487613" y="2284413"/>
              <a:ext cx="85725" cy="533400"/>
            </a:xfrm>
            <a:custGeom>
              <a:avLst/>
              <a:gdLst/>
              <a:ahLst/>
              <a:cxnLst/>
              <a:rect l="0" t="0" r="0" b="0"/>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p:nvPr/>
          </p:nvSpPr>
          <p:spPr>
            <a:xfrm>
              <a:off x="2597151" y="2779713"/>
              <a:ext cx="550863" cy="1978025"/>
            </a:xfrm>
            <a:custGeom>
              <a:avLst/>
              <a:gdLst/>
              <a:ahLst/>
              <a:cxnLst/>
              <a:rect l="0" t="0" r="0" b="0"/>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Shape 290"/>
            <p:cNvSpPr/>
            <p:nvPr/>
          </p:nvSpPr>
          <p:spPr>
            <a:xfrm>
              <a:off x="3175001" y="4730750"/>
              <a:ext cx="519113" cy="1209675"/>
            </a:xfrm>
            <a:custGeom>
              <a:avLst/>
              <a:gdLst/>
              <a:ahLst/>
              <a:cxnLst/>
              <a:rect l="0" t="0" r="0" b="0"/>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3305176" y="5630863"/>
              <a:ext cx="146050" cy="309563"/>
            </a:xfrm>
            <a:custGeom>
              <a:avLst/>
              <a:gdLst/>
              <a:ahLst/>
              <a:cxnLst/>
              <a:rect l="0" t="0" r="0" b="0"/>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2573338" y="2817813"/>
              <a:ext cx="700088" cy="2835275"/>
            </a:xfrm>
            <a:custGeom>
              <a:avLst/>
              <a:gdLst/>
              <a:ahLst/>
              <a:cxnLst/>
              <a:rect l="0" t="0" r="0" b="0"/>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p:nvPr/>
          </p:nvSpPr>
          <p:spPr>
            <a:xfrm>
              <a:off x="2506663" y="285750"/>
              <a:ext cx="90488" cy="2493963"/>
            </a:xfrm>
            <a:custGeom>
              <a:avLst/>
              <a:gdLst/>
              <a:ahLst/>
              <a:cxnLst/>
              <a:rect l="0" t="0" r="0" b="0"/>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Shape 294"/>
            <p:cNvSpPr/>
            <p:nvPr/>
          </p:nvSpPr>
          <p:spPr>
            <a:xfrm>
              <a:off x="2554288" y="2598738"/>
              <a:ext cx="66675" cy="420688"/>
            </a:xfrm>
            <a:custGeom>
              <a:avLst/>
              <a:gdLst/>
              <a:ahLst/>
              <a:cxnLst/>
              <a:rect l="0" t="0" r="0" b="0"/>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3143251" y="4757738"/>
              <a:ext cx="161925" cy="873125"/>
            </a:xfrm>
            <a:custGeom>
              <a:avLst/>
              <a:gdLst/>
              <a:ahLst/>
              <a:cxnLst/>
              <a:rect l="0" t="0" r="0" b="0"/>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3148013" y="1282700"/>
              <a:ext cx="1768475" cy="3448050"/>
            </a:xfrm>
            <a:custGeom>
              <a:avLst/>
              <a:gdLst/>
              <a:ahLst/>
              <a:cxnLst/>
              <a:rect l="0" t="0" r="0" b="0"/>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3273426" y="5653088"/>
              <a:ext cx="138113" cy="287338"/>
            </a:xfrm>
            <a:custGeom>
              <a:avLst/>
              <a:gdLst/>
              <a:ahLst/>
              <a:cxnLst/>
              <a:rect l="0" t="0" r="0" b="0"/>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3143251" y="4656138"/>
              <a:ext cx="31750" cy="188913"/>
            </a:xfrm>
            <a:custGeom>
              <a:avLst/>
              <a:gdLst/>
              <a:ahLst/>
              <a:cxnLst/>
              <a:rect l="0" t="0" r="0" b="0"/>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3211513" y="5410200"/>
              <a:ext cx="203200" cy="530225"/>
            </a:xfrm>
            <a:custGeom>
              <a:avLst/>
              <a:gdLst/>
              <a:ahLst/>
              <a:cxnLst/>
              <a:rect l="0" t="0" r="0" b="0"/>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0" name="Shape 300"/>
          <p:cNvGrpSpPr/>
          <p:nvPr/>
        </p:nvGrpSpPr>
        <p:grpSpPr>
          <a:xfrm>
            <a:off x="27225" y="-786"/>
            <a:ext cx="2356675" cy="6854040"/>
            <a:chOff x="6627813" y="194833"/>
            <a:chExt cx="1952625" cy="5678918"/>
          </a:xfrm>
        </p:grpSpPr>
        <p:sp>
          <p:nvSpPr>
            <p:cNvPr id="301" name="Shape 301"/>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13" name="Shape 313"/>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0" y="4323810"/>
            <a:ext cx="1744652" cy="778589"/>
          </a:xfrm>
          <a:custGeom>
            <a:avLst/>
            <a:gdLst/>
            <a:ahLst/>
            <a:cxnLst/>
            <a:rect l="0" t="0" r="0" b="0"/>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0" y="29031"/>
            <a:ext cx="12192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17" name="Shape 317"/>
          <p:cNvSpPr/>
          <p:nvPr/>
        </p:nvSpPr>
        <p:spPr>
          <a:xfrm>
            <a:off x="-1" y="0"/>
            <a:ext cx="4639734" cy="6858000"/>
          </a:xfrm>
          <a:prstGeom prst="rect">
            <a:avLst/>
          </a:prstGeom>
          <a:solidFill>
            <a:srgbClr val="3B372A">
              <a:alpha val="89803"/>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0" y="5033007"/>
            <a:ext cx="5404022" cy="857047"/>
          </a:xfrm>
          <a:custGeom>
            <a:avLst/>
            <a:gdLst/>
            <a:ahLst/>
            <a:cxnLst/>
            <a:rect l="0" t="0" r="0" b="0"/>
            <a:pathLst>
              <a:path w="1117" h="163" extrusionOk="0">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19" name="Shape 319"/>
          <p:cNvSpPr txBox="1">
            <a:spLocks noGrp="1"/>
          </p:cNvSpPr>
          <p:nvPr>
            <p:ph type="title"/>
          </p:nvPr>
        </p:nvSpPr>
        <p:spPr>
          <a:xfrm>
            <a:off x="540279" y="967417"/>
            <a:ext cx="3778870" cy="394325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FEFFFF"/>
              </a:buClr>
              <a:buSzPts val="4000"/>
              <a:buFont typeface="Century Gothic"/>
              <a:buNone/>
            </a:pPr>
            <a:r>
              <a:rPr lang="en-US" sz="4000" b="0" i="0" u="none" strike="noStrike" cap="none" dirty="0">
                <a:solidFill>
                  <a:srgbClr val="FEFFFF"/>
                </a:solidFill>
                <a:latin typeface="Century Gothic"/>
                <a:ea typeface="Century Gothic"/>
                <a:cs typeface="Century Gothic"/>
                <a:sym typeface="Century Gothic"/>
              </a:rPr>
              <a:t>Workflow of data processing using Python</a:t>
            </a:r>
            <a:endParaRPr dirty="0"/>
          </a:p>
        </p:txBody>
      </p:sp>
      <p:graphicFrame>
        <p:nvGraphicFramePr>
          <p:cNvPr id="35" name="Diagram 34">
            <a:extLst>
              <a:ext uri="{FF2B5EF4-FFF2-40B4-BE49-F238E27FC236}">
                <a16:creationId xmlns:a16="http://schemas.microsoft.com/office/drawing/2014/main" id="{8BC66EB7-9F22-4B2C-82E7-47AF2D606A8D}"/>
              </a:ext>
            </a:extLst>
          </p:cNvPr>
          <p:cNvGraphicFramePr/>
          <p:nvPr>
            <p:extLst>
              <p:ext uri="{D42A27DB-BD31-4B8C-83A1-F6EECF244321}">
                <p14:modId xmlns:p14="http://schemas.microsoft.com/office/powerpoint/2010/main" val="4139932512"/>
              </p:ext>
            </p:extLst>
          </p:nvPr>
        </p:nvGraphicFramePr>
        <p:xfrm>
          <a:off x="6520256" y="685916"/>
          <a:ext cx="4814527" cy="55203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1472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87" name="Shape 287"/>
          <p:cNvGrpSpPr/>
          <p:nvPr/>
        </p:nvGrpSpPr>
        <p:grpSpPr>
          <a:xfrm>
            <a:off x="9" y="228600"/>
            <a:ext cx="2851523" cy="6638625"/>
            <a:chOff x="2487613" y="285750"/>
            <a:chExt cx="2428875" cy="5654676"/>
          </a:xfrm>
        </p:grpSpPr>
        <p:sp>
          <p:nvSpPr>
            <p:cNvPr id="288" name="Shape 288"/>
            <p:cNvSpPr/>
            <p:nvPr/>
          </p:nvSpPr>
          <p:spPr>
            <a:xfrm>
              <a:off x="2487613" y="2284413"/>
              <a:ext cx="85725" cy="533400"/>
            </a:xfrm>
            <a:custGeom>
              <a:avLst/>
              <a:gdLst/>
              <a:ahLst/>
              <a:cxnLst/>
              <a:rect l="0" t="0" r="0" b="0"/>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p:nvPr/>
          </p:nvSpPr>
          <p:spPr>
            <a:xfrm>
              <a:off x="2597151" y="2779713"/>
              <a:ext cx="550863" cy="1978025"/>
            </a:xfrm>
            <a:custGeom>
              <a:avLst/>
              <a:gdLst/>
              <a:ahLst/>
              <a:cxnLst/>
              <a:rect l="0" t="0" r="0" b="0"/>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Shape 290"/>
            <p:cNvSpPr/>
            <p:nvPr/>
          </p:nvSpPr>
          <p:spPr>
            <a:xfrm>
              <a:off x="3175001" y="4730750"/>
              <a:ext cx="519113" cy="1209675"/>
            </a:xfrm>
            <a:custGeom>
              <a:avLst/>
              <a:gdLst/>
              <a:ahLst/>
              <a:cxnLst/>
              <a:rect l="0" t="0" r="0" b="0"/>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3305176" y="5630863"/>
              <a:ext cx="146050" cy="309563"/>
            </a:xfrm>
            <a:custGeom>
              <a:avLst/>
              <a:gdLst/>
              <a:ahLst/>
              <a:cxnLst/>
              <a:rect l="0" t="0" r="0" b="0"/>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2573338" y="2817813"/>
              <a:ext cx="700088" cy="2835275"/>
            </a:xfrm>
            <a:custGeom>
              <a:avLst/>
              <a:gdLst/>
              <a:ahLst/>
              <a:cxnLst/>
              <a:rect l="0" t="0" r="0" b="0"/>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p:nvPr/>
          </p:nvSpPr>
          <p:spPr>
            <a:xfrm>
              <a:off x="2506663" y="285750"/>
              <a:ext cx="90488" cy="2493963"/>
            </a:xfrm>
            <a:custGeom>
              <a:avLst/>
              <a:gdLst/>
              <a:ahLst/>
              <a:cxnLst/>
              <a:rect l="0" t="0" r="0" b="0"/>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Shape 294"/>
            <p:cNvSpPr/>
            <p:nvPr/>
          </p:nvSpPr>
          <p:spPr>
            <a:xfrm>
              <a:off x="2554288" y="2598738"/>
              <a:ext cx="66675" cy="420688"/>
            </a:xfrm>
            <a:custGeom>
              <a:avLst/>
              <a:gdLst/>
              <a:ahLst/>
              <a:cxnLst/>
              <a:rect l="0" t="0" r="0" b="0"/>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3143251" y="4757738"/>
              <a:ext cx="161925" cy="873125"/>
            </a:xfrm>
            <a:custGeom>
              <a:avLst/>
              <a:gdLst/>
              <a:ahLst/>
              <a:cxnLst/>
              <a:rect l="0" t="0" r="0" b="0"/>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3148013" y="1282700"/>
              <a:ext cx="1768475" cy="3448050"/>
            </a:xfrm>
            <a:custGeom>
              <a:avLst/>
              <a:gdLst/>
              <a:ahLst/>
              <a:cxnLst/>
              <a:rect l="0" t="0" r="0" b="0"/>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3273426" y="5653088"/>
              <a:ext cx="138113" cy="287338"/>
            </a:xfrm>
            <a:custGeom>
              <a:avLst/>
              <a:gdLst/>
              <a:ahLst/>
              <a:cxnLst/>
              <a:rect l="0" t="0" r="0" b="0"/>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3143251" y="4656138"/>
              <a:ext cx="31750" cy="188913"/>
            </a:xfrm>
            <a:custGeom>
              <a:avLst/>
              <a:gdLst/>
              <a:ahLst/>
              <a:cxnLst/>
              <a:rect l="0" t="0" r="0" b="0"/>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3211513" y="5410200"/>
              <a:ext cx="203200" cy="530225"/>
            </a:xfrm>
            <a:custGeom>
              <a:avLst/>
              <a:gdLst/>
              <a:ahLst/>
              <a:cxnLst/>
              <a:rect l="0" t="0" r="0" b="0"/>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0" name="Shape 300"/>
          <p:cNvGrpSpPr/>
          <p:nvPr/>
        </p:nvGrpSpPr>
        <p:grpSpPr>
          <a:xfrm>
            <a:off x="27225" y="-786"/>
            <a:ext cx="2356675" cy="6854040"/>
            <a:chOff x="6627813" y="194833"/>
            <a:chExt cx="1952625" cy="5678918"/>
          </a:xfrm>
        </p:grpSpPr>
        <p:sp>
          <p:nvSpPr>
            <p:cNvPr id="301" name="Shape 301"/>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13" name="Shape 313"/>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0" y="4323810"/>
            <a:ext cx="1744652" cy="778589"/>
          </a:xfrm>
          <a:custGeom>
            <a:avLst/>
            <a:gdLst/>
            <a:ahLst/>
            <a:cxnLst/>
            <a:rect l="0" t="0" r="0" b="0"/>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0" y="29031"/>
            <a:ext cx="12192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17" name="Shape 317"/>
          <p:cNvSpPr/>
          <p:nvPr/>
        </p:nvSpPr>
        <p:spPr>
          <a:xfrm>
            <a:off x="-1" y="0"/>
            <a:ext cx="4639734" cy="6858000"/>
          </a:xfrm>
          <a:prstGeom prst="rect">
            <a:avLst/>
          </a:prstGeom>
          <a:solidFill>
            <a:srgbClr val="3B372A">
              <a:alpha val="89803"/>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0" y="5033007"/>
            <a:ext cx="5404022" cy="857047"/>
          </a:xfrm>
          <a:custGeom>
            <a:avLst/>
            <a:gdLst/>
            <a:ahLst/>
            <a:cxnLst/>
            <a:rect l="0" t="0" r="0" b="0"/>
            <a:pathLst>
              <a:path w="1117" h="163" extrusionOk="0">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19" name="Shape 319"/>
          <p:cNvSpPr txBox="1">
            <a:spLocks noGrp="1"/>
          </p:cNvSpPr>
          <p:nvPr>
            <p:ph type="title"/>
          </p:nvPr>
        </p:nvSpPr>
        <p:spPr>
          <a:xfrm>
            <a:off x="540279" y="967417"/>
            <a:ext cx="3778870" cy="394325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FEFFFF"/>
              </a:buClr>
              <a:buSzPts val="4000"/>
              <a:buFont typeface="Century Gothic"/>
              <a:buNone/>
            </a:pPr>
            <a:br>
              <a:rPr lang="en-US" sz="4000" b="0" i="0" u="none" strike="noStrike" cap="none" dirty="0">
                <a:solidFill>
                  <a:srgbClr val="FEFFFF"/>
                </a:solidFill>
                <a:latin typeface="Century Gothic"/>
                <a:ea typeface="Century Gothic"/>
                <a:cs typeface="Century Gothic"/>
                <a:sym typeface="Century Gothic"/>
              </a:rPr>
            </a:br>
            <a:r>
              <a:rPr lang="en-US" sz="4000" b="0" i="0" u="none" strike="noStrike" cap="none" dirty="0">
                <a:solidFill>
                  <a:srgbClr val="FEFFFF"/>
                </a:solidFill>
                <a:latin typeface="Century Gothic"/>
                <a:ea typeface="Century Gothic"/>
                <a:cs typeface="Century Gothic"/>
                <a:sym typeface="Century Gothic"/>
              </a:rPr>
              <a:t>Top 25 Frequency List for the user @</a:t>
            </a:r>
            <a:r>
              <a:rPr lang="en-US" sz="4000" b="0" i="0" u="none" strike="noStrike" cap="none" dirty="0" err="1">
                <a:solidFill>
                  <a:srgbClr val="FEFFFF"/>
                </a:solidFill>
                <a:latin typeface="Century Gothic"/>
                <a:ea typeface="Century Gothic"/>
                <a:cs typeface="Century Gothic"/>
                <a:sym typeface="Century Gothic"/>
              </a:rPr>
              <a:t>Threatintel</a:t>
            </a:r>
            <a:endParaRPr dirty="0"/>
          </a:p>
        </p:txBody>
      </p:sp>
      <p:graphicFrame>
        <p:nvGraphicFramePr>
          <p:cNvPr id="36" name="Table 35">
            <a:extLst>
              <a:ext uri="{FF2B5EF4-FFF2-40B4-BE49-F238E27FC236}">
                <a16:creationId xmlns:a16="http://schemas.microsoft.com/office/drawing/2014/main" id="{EE86CA50-12F0-43E2-A27E-D7A22E06EB3C}"/>
              </a:ext>
            </a:extLst>
          </p:cNvPr>
          <p:cNvGraphicFramePr>
            <a:graphicFrameLocks noGrp="1"/>
          </p:cNvGraphicFramePr>
          <p:nvPr>
            <p:extLst>
              <p:ext uri="{D42A27DB-BD31-4B8C-83A1-F6EECF244321}">
                <p14:modId xmlns:p14="http://schemas.microsoft.com/office/powerpoint/2010/main" val="503666940"/>
              </p:ext>
            </p:extLst>
          </p:nvPr>
        </p:nvGraphicFramePr>
        <p:xfrm>
          <a:off x="6779449" y="228600"/>
          <a:ext cx="4004507" cy="6492668"/>
        </p:xfrm>
        <a:graphic>
          <a:graphicData uri="http://schemas.openxmlformats.org/drawingml/2006/table">
            <a:tbl>
              <a:tblPr firstRow="1" firstCol="1" bandRow="1">
                <a:tableStyleId>{278C3BAC-F54F-433B-81E3-9CE117891D2E}</a:tableStyleId>
              </a:tblPr>
              <a:tblGrid>
                <a:gridCol w="1067868">
                  <a:extLst>
                    <a:ext uri="{9D8B030D-6E8A-4147-A177-3AD203B41FA5}">
                      <a16:colId xmlns:a16="http://schemas.microsoft.com/office/drawing/2014/main" val="3976536213"/>
                    </a:ext>
                  </a:extLst>
                </a:gridCol>
                <a:gridCol w="1535061">
                  <a:extLst>
                    <a:ext uri="{9D8B030D-6E8A-4147-A177-3AD203B41FA5}">
                      <a16:colId xmlns:a16="http://schemas.microsoft.com/office/drawing/2014/main" val="3750955610"/>
                    </a:ext>
                  </a:extLst>
                </a:gridCol>
                <a:gridCol w="1401578">
                  <a:extLst>
                    <a:ext uri="{9D8B030D-6E8A-4147-A177-3AD203B41FA5}">
                      <a16:colId xmlns:a16="http://schemas.microsoft.com/office/drawing/2014/main" val="2718964436"/>
                    </a:ext>
                  </a:extLst>
                </a:gridCol>
              </a:tblGrid>
              <a:tr h="249718">
                <a:tc>
                  <a:txBody>
                    <a:bodyPr/>
                    <a:lstStyle/>
                    <a:p>
                      <a:pPr marL="0" marR="0">
                        <a:lnSpc>
                          <a:spcPct val="107000"/>
                        </a:lnSpc>
                        <a:spcBef>
                          <a:spcPts val="0"/>
                        </a:spcBef>
                        <a:spcAft>
                          <a:spcPts val="0"/>
                        </a:spcAft>
                      </a:pPr>
                      <a:r>
                        <a:rPr lang="en-US" sz="1400" dirty="0">
                          <a:effectLst/>
                        </a:rPr>
                        <a:t>Rank</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dirty="0">
                          <a:effectLst/>
                        </a:rPr>
                        <a:t>Word</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dirty="0">
                          <a:effectLst/>
                        </a:rPr>
                        <a:t>Frequency</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675975041"/>
                  </a:ext>
                </a:extLst>
              </a:tr>
              <a:tr h="249718">
                <a:tc>
                  <a:txBody>
                    <a:bodyPr/>
                    <a:lstStyle/>
                    <a:p>
                      <a:pPr marL="0" marR="0">
                        <a:lnSpc>
                          <a:spcPct val="107000"/>
                        </a:lnSpc>
                        <a:spcBef>
                          <a:spcPts val="0"/>
                        </a:spcBef>
                        <a:spcAft>
                          <a:spcPts val="0"/>
                        </a:spcAft>
                      </a:pPr>
                      <a:r>
                        <a:rPr lang="en-US" sz="1400">
                          <a:effectLst/>
                        </a:rPr>
                        <a:t>1</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infosec</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520</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1504242080"/>
                  </a:ext>
                </a:extLst>
              </a:tr>
              <a:tr h="249718">
                <a:tc>
                  <a:txBody>
                    <a:bodyPr/>
                    <a:lstStyle/>
                    <a:p>
                      <a:pPr marL="0" marR="0">
                        <a:lnSpc>
                          <a:spcPct val="107000"/>
                        </a:lnSpc>
                        <a:spcBef>
                          <a:spcPts val="0"/>
                        </a:spcBef>
                        <a:spcAft>
                          <a:spcPts val="0"/>
                        </a:spcAft>
                      </a:pPr>
                      <a:r>
                        <a:rPr lang="en-US" sz="1400">
                          <a:effectLst/>
                        </a:rPr>
                        <a:t>2</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cybersecurity</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400</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2015364870"/>
                  </a:ext>
                </a:extLst>
              </a:tr>
              <a:tr h="249718">
                <a:tc>
                  <a:txBody>
                    <a:bodyPr/>
                    <a:lstStyle/>
                    <a:p>
                      <a:pPr marL="0" marR="0">
                        <a:lnSpc>
                          <a:spcPct val="107000"/>
                        </a:lnSpc>
                        <a:spcBef>
                          <a:spcPts val="0"/>
                        </a:spcBef>
                        <a:spcAft>
                          <a:spcPts val="0"/>
                        </a:spcAft>
                      </a:pPr>
                      <a:r>
                        <a:rPr lang="en-US" sz="1400">
                          <a:effectLst/>
                        </a:rPr>
                        <a:t>3</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security</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235</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2588772122"/>
                  </a:ext>
                </a:extLst>
              </a:tr>
              <a:tr h="249718">
                <a:tc>
                  <a:txBody>
                    <a:bodyPr/>
                    <a:lstStyle/>
                    <a:p>
                      <a:pPr marL="0" marR="0">
                        <a:lnSpc>
                          <a:spcPct val="107000"/>
                        </a:lnSpc>
                        <a:spcBef>
                          <a:spcPts val="0"/>
                        </a:spcBef>
                        <a:spcAft>
                          <a:spcPts val="0"/>
                        </a:spcAft>
                      </a:pPr>
                      <a:r>
                        <a:rPr lang="en-US" sz="1400">
                          <a:effectLst/>
                        </a:rPr>
                        <a:t>4</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attack</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233</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3167391695"/>
                  </a:ext>
                </a:extLst>
              </a:tr>
              <a:tr h="249718">
                <a:tc>
                  <a:txBody>
                    <a:bodyPr/>
                    <a:lstStyle/>
                    <a:p>
                      <a:pPr marL="0" marR="0">
                        <a:lnSpc>
                          <a:spcPct val="107000"/>
                        </a:lnSpc>
                        <a:spcBef>
                          <a:spcPts val="0"/>
                        </a:spcBef>
                        <a:spcAft>
                          <a:spcPts val="0"/>
                        </a:spcAft>
                      </a:pPr>
                      <a:r>
                        <a:rPr lang="en-US" sz="1400">
                          <a:effectLst/>
                        </a:rPr>
                        <a:t>5</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malware</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219</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3173647394"/>
                  </a:ext>
                </a:extLst>
              </a:tr>
              <a:tr h="249718">
                <a:tc>
                  <a:txBody>
                    <a:bodyPr/>
                    <a:lstStyle/>
                    <a:p>
                      <a:pPr marL="0" marR="0">
                        <a:lnSpc>
                          <a:spcPct val="107000"/>
                        </a:lnSpc>
                        <a:spcBef>
                          <a:spcPts val="0"/>
                        </a:spcBef>
                        <a:spcAft>
                          <a:spcPts val="0"/>
                        </a:spcAft>
                      </a:pPr>
                      <a:r>
                        <a:rPr lang="en-US" sz="1400">
                          <a:effectLst/>
                        </a:rPr>
                        <a:t>6</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dirty="0">
                          <a:effectLst/>
                        </a:rPr>
                        <a:t>ransomware</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201</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2567278767"/>
                  </a:ext>
                </a:extLst>
              </a:tr>
              <a:tr h="249718">
                <a:tc>
                  <a:txBody>
                    <a:bodyPr/>
                    <a:lstStyle/>
                    <a:p>
                      <a:pPr marL="0" marR="0">
                        <a:lnSpc>
                          <a:spcPct val="107000"/>
                        </a:lnSpc>
                        <a:spcBef>
                          <a:spcPts val="0"/>
                        </a:spcBef>
                        <a:spcAft>
                          <a:spcPts val="0"/>
                        </a:spcAft>
                      </a:pPr>
                      <a:r>
                        <a:rPr lang="en-US" sz="1400">
                          <a:effectLst/>
                        </a:rPr>
                        <a:t>7</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data</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152</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1163820217"/>
                  </a:ext>
                </a:extLst>
              </a:tr>
              <a:tr h="249718">
                <a:tc>
                  <a:txBody>
                    <a:bodyPr/>
                    <a:lstStyle/>
                    <a:p>
                      <a:pPr marL="0" marR="0">
                        <a:lnSpc>
                          <a:spcPct val="107000"/>
                        </a:lnSpc>
                        <a:spcBef>
                          <a:spcPts val="0"/>
                        </a:spcBef>
                        <a:spcAft>
                          <a:spcPts val="0"/>
                        </a:spcAft>
                      </a:pPr>
                      <a:r>
                        <a:rPr lang="en-US" sz="1400">
                          <a:effectLst/>
                        </a:rPr>
                        <a:t>8</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device</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149</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1637691424"/>
                  </a:ext>
                </a:extLst>
              </a:tr>
              <a:tr h="249718">
                <a:tc>
                  <a:txBody>
                    <a:bodyPr/>
                    <a:lstStyle/>
                    <a:p>
                      <a:pPr marL="0" marR="0">
                        <a:lnSpc>
                          <a:spcPct val="107000"/>
                        </a:lnSpc>
                        <a:spcBef>
                          <a:spcPts val="0"/>
                        </a:spcBef>
                        <a:spcAft>
                          <a:spcPts val="0"/>
                        </a:spcAft>
                      </a:pPr>
                      <a:r>
                        <a:rPr lang="en-US" sz="1400">
                          <a:effectLst/>
                        </a:rPr>
                        <a:t>9</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vulnerability</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124</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2816625764"/>
                  </a:ext>
                </a:extLst>
              </a:tr>
              <a:tr h="249718">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privacy</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118</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3767183749"/>
                  </a:ext>
                </a:extLst>
              </a:tr>
              <a:tr h="249718">
                <a:tc>
                  <a:txBody>
                    <a:bodyPr/>
                    <a:lstStyle/>
                    <a:p>
                      <a:pPr marL="0" marR="0">
                        <a:lnSpc>
                          <a:spcPct val="107000"/>
                        </a:lnSpc>
                        <a:spcBef>
                          <a:spcPts val="0"/>
                        </a:spcBef>
                        <a:spcAft>
                          <a:spcPts val="0"/>
                        </a:spcAft>
                      </a:pPr>
                      <a:r>
                        <a:rPr lang="en-US" sz="1400">
                          <a:effectLst/>
                        </a:rPr>
                        <a:t>11</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tech</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118</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2652001875"/>
                  </a:ext>
                </a:extLst>
              </a:tr>
              <a:tr h="249718">
                <a:tc>
                  <a:txBody>
                    <a:bodyPr/>
                    <a:lstStyle/>
                    <a:p>
                      <a:pPr marL="0" marR="0">
                        <a:lnSpc>
                          <a:spcPct val="107000"/>
                        </a:lnSpc>
                        <a:spcBef>
                          <a:spcPts val="0"/>
                        </a:spcBef>
                        <a:spcAft>
                          <a:spcPts val="0"/>
                        </a:spcAft>
                      </a:pPr>
                      <a:r>
                        <a:rPr lang="en-US" sz="1400">
                          <a:effectLst/>
                        </a:rPr>
                        <a:t>12</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threat</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116</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1263477330"/>
                  </a:ext>
                </a:extLst>
              </a:tr>
              <a:tr h="249718">
                <a:tc>
                  <a:txBody>
                    <a:bodyPr/>
                    <a:lstStyle/>
                    <a:p>
                      <a:pPr marL="0" marR="0">
                        <a:lnSpc>
                          <a:spcPct val="107000"/>
                        </a:lnSpc>
                        <a:spcBef>
                          <a:spcPts val="0"/>
                        </a:spcBef>
                        <a:spcAft>
                          <a:spcPts val="0"/>
                        </a:spcAft>
                      </a:pPr>
                      <a:r>
                        <a:rPr lang="en-US" sz="1400">
                          <a:effectLst/>
                        </a:rPr>
                        <a:t>13</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scam</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108</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2801350748"/>
                  </a:ext>
                </a:extLst>
              </a:tr>
              <a:tr h="249718">
                <a:tc>
                  <a:txBody>
                    <a:bodyPr/>
                    <a:lstStyle/>
                    <a:p>
                      <a:pPr marL="0" marR="0">
                        <a:lnSpc>
                          <a:spcPct val="107000"/>
                        </a:lnSpc>
                        <a:spcBef>
                          <a:spcPts val="0"/>
                        </a:spcBef>
                        <a:spcAft>
                          <a:spcPts val="0"/>
                        </a:spcAft>
                      </a:pPr>
                      <a:r>
                        <a:rPr lang="en-US" sz="1400">
                          <a:effectLst/>
                        </a:rPr>
                        <a:t>14</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patch</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106</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3339001963"/>
                  </a:ext>
                </a:extLst>
              </a:tr>
              <a:tr h="249718">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wannacry</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101</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3179662798"/>
                  </a:ext>
                </a:extLst>
              </a:tr>
              <a:tr h="249718">
                <a:tc>
                  <a:txBody>
                    <a:bodyPr/>
                    <a:lstStyle/>
                    <a:p>
                      <a:pPr marL="0" marR="0">
                        <a:lnSpc>
                          <a:spcPct val="107000"/>
                        </a:lnSpc>
                        <a:spcBef>
                          <a:spcPts val="0"/>
                        </a:spcBef>
                        <a:spcAft>
                          <a:spcPts val="0"/>
                        </a:spcAft>
                      </a:pPr>
                      <a:r>
                        <a:rPr lang="en-US" sz="1400">
                          <a:effectLst/>
                        </a:rPr>
                        <a:t>16</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email</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100</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3534931113"/>
                  </a:ext>
                </a:extLst>
              </a:tr>
              <a:tr h="249718">
                <a:tc>
                  <a:txBody>
                    <a:bodyPr/>
                    <a:lstStyle/>
                    <a:p>
                      <a:pPr marL="0" marR="0">
                        <a:lnSpc>
                          <a:spcPct val="107000"/>
                        </a:lnSpc>
                        <a:spcBef>
                          <a:spcPts val="0"/>
                        </a:spcBef>
                        <a:spcAft>
                          <a:spcPts val="0"/>
                        </a:spcAft>
                      </a:pPr>
                      <a:r>
                        <a:rPr lang="en-US" sz="1400">
                          <a:effectLst/>
                        </a:rPr>
                        <a:t>17</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update</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95</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130933803"/>
                  </a:ext>
                </a:extLst>
              </a:tr>
              <a:tr h="249718">
                <a:tc>
                  <a:txBody>
                    <a:bodyPr/>
                    <a:lstStyle/>
                    <a:p>
                      <a:pPr marL="0" marR="0">
                        <a:lnSpc>
                          <a:spcPct val="107000"/>
                        </a:lnSpc>
                        <a:spcBef>
                          <a:spcPts val="0"/>
                        </a:spcBef>
                        <a:spcAft>
                          <a:spcPts val="0"/>
                        </a:spcAft>
                      </a:pPr>
                      <a:r>
                        <a:rPr lang="en-US" sz="1400">
                          <a:effectLst/>
                        </a:rPr>
                        <a:t>18</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android</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93</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4069584548"/>
                  </a:ext>
                </a:extLst>
              </a:tr>
              <a:tr h="249718">
                <a:tc>
                  <a:txBody>
                    <a:bodyPr/>
                    <a:lstStyle/>
                    <a:p>
                      <a:pPr marL="0" marR="0">
                        <a:lnSpc>
                          <a:spcPct val="107000"/>
                        </a:lnSpc>
                        <a:spcBef>
                          <a:spcPts val="0"/>
                        </a:spcBef>
                        <a:spcAft>
                          <a:spcPts val="0"/>
                        </a:spcAft>
                      </a:pPr>
                      <a:r>
                        <a:rPr lang="en-US" sz="1400">
                          <a:effectLst/>
                        </a:rPr>
                        <a:t>19</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user</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90</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1156142890"/>
                  </a:ext>
                </a:extLst>
              </a:tr>
              <a:tr h="249718">
                <a:tc>
                  <a:txBody>
                    <a:bodyPr/>
                    <a:lstStyle/>
                    <a:p>
                      <a:pPr marL="0" marR="0">
                        <a:lnSpc>
                          <a:spcPct val="107000"/>
                        </a:lnSpc>
                        <a:spcBef>
                          <a:spcPts val="0"/>
                        </a:spcBef>
                        <a:spcAft>
                          <a:spcPts val="0"/>
                        </a:spcAft>
                      </a:pPr>
                      <a:r>
                        <a:rPr lang="en-US" sz="1400">
                          <a:effectLst/>
                        </a:rPr>
                        <a:t>20</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history</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88</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2211260552"/>
                  </a:ext>
                </a:extLst>
              </a:tr>
              <a:tr h="249718">
                <a:tc>
                  <a:txBody>
                    <a:bodyPr/>
                    <a:lstStyle/>
                    <a:p>
                      <a:pPr marL="0" marR="0">
                        <a:lnSpc>
                          <a:spcPct val="107000"/>
                        </a:lnSpc>
                        <a:spcBef>
                          <a:spcPts val="0"/>
                        </a:spcBef>
                        <a:spcAft>
                          <a:spcPts val="0"/>
                        </a:spcAft>
                      </a:pPr>
                      <a:r>
                        <a:rPr lang="en-US" sz="1400">
                          <a:effectLst/>
                        </a:rPr>
                        <a:t>21</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symantec</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84</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1468739929"/>
                  </a:ext>
                </a:extLst>
              </a:tr>
              <a:tr h="249718">
                <a:tc>
                  <a:txBody>
                    <a:bodyPr/>
                    <a:lstStyle/>
                    <a:p>
                      <a:pPr marL="0" marR="0">
                        <a:lnSpc>
                          <a:spcPct val="107000"/>
                        </a:lnSpc>
                        <a:spcBef>
                          <a:spcPts val="0"/>
                        </a:spcBef>
                        <a:spcAft>
                          <a:spcPts val="0"/>
                        </a:spcAft>
                      </a:pPr>
                      <a:r>
                        <a:rPr lang="en-US" sz="1400">
                          <a:effectLst/>
                        </a:rPr>
                        <a:t>22</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tip</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83</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25904743"/>
                  </a:ext>
                </a:extLst>
              </a:tr>
              <a:tr h="249718">
                <a:tc>
                  <a:txBody>
                    <a:bodyPr/>
                    <a:lstStyle/>
                    <a:p>
                      <a:pPr marL="0" marR="0">
                        <a:lnSpc>
                          <a:spcPct val="107000"/>
                        </a:lnSpc>
                        <a:spcBef>
                          <a:spcPts val="0"/>
                        </a:spcBef>
                        <a:spcAft>
                          <a:spcPts val="0"/>
                        </a:spcAft>
                      </a:pPr>
                      <a:r>
                        <a:rPr lang="en-US" sz="1400">
                          <a:effectLst/>
                        </a:rPr>
                        <a:t>23</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attacker</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81</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4003695912"/>
                  </a:ext>
                </a:extLst>
              </a:tr>
              <a:tr h="249718">
                <a:tc>
                  <a:txBody>
                    <a:bodyPr/>
                    <a:lstStyle/>
                    <a:p>
                      <a:pPr marL="0" marR="0">
                        <a:lnSpc>
                          <a:spcPct val="107000"/>
                        </a:lnSpc>
                        <a:spcBef>
                          <a:spcPts val="0"/>
                        </a:spcBef>
                        <a:spcAft>
                          <a:spcPts val="0"/>
                        </a:spcAft>
                      </a:pPr>
                      <a:r>
                        <a:rPr lang="en-US" sz="1400">
                          <a:effectLst/>
                        </a:rPr>
                        <a:t>24</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cyber</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81</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3400717589"/>
                  </a:ext>
                </a:extLst>
              </a:tr>
              <a:tr h="249718">
                <a:tc>
                  <a:txBody>
                    <a:bodyPr/>
                    <a:lstStyle/>
                    <a:p>
                      <a:pPr marL="0" marR="0">
                        <a:lnSpc>
                          <a:spcPct val="107000"/>
                        </a:lnSpc>
                        <a:spcBef>
                          <a:spcPts val="0"/>
                        </a:spcBef>
                        <a:spcAft>
                          <a:spcPts val="0"/>
                        </a:spcAft>
                      </a:pPr>
                      <a:r>
                        <a:rPr lang="en-US" sz="1400">
                          <a:effectLst/>
                        </a:rPr>
                        <a:t>25</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a:effectLst/>
                        </a:rPr>
                        <a:t>read</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tc>
                  <a:txBody>
                    <a:bodyPr/>
                    <a:lstStyle/>
                    <a:p>
                      <a:pPr marL="0" marR="0">
                        <a:lnSpc>
                          <a:spcPct val="107000"/>
                        </a:lnSpc>
                        <a:spcBef>
                          <a:spcPts val="0"/>
                        </a:spcBef>
                        <a:spcAft>
                          <a:spcPts val="0"/>
                        </a:spcAft>
                      </a:pPr>
                      <a:r>
                        <a:rPr lang="en-US" sz="1400" dirty="0">
                          <a:effectLst/>
                        </a:rPr>
                        <a:t>77</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55664" marR="55664" marT="0" marB="0" anchor="b"/>
                </a:tc>
                <a:extLst>
                  <a:ext uri="{0D108BD9-81ED-4DB2-BD59-A6C34878D82A}">
                    <a16:rowId xmlns:a16="http://schemas.microsoft.com/office/drawing/2014/main" val="304492072"/>
                  </a:ext>
                </a:extLst>
              </a:tr>
            </a:tbl>
          </a:graphicData>
        </a:graphic>
      </p:graphicFrame>
    </p:spTree>
    <p:extLst>
      <p:ext uri="{BB962C8B-B14F-4D97-AF65-F5344CB8AC3E}">
        <p14:creationId xmlns:p14="http://schemas.microsoft.com/office/powerpoint/2010/main" val="298329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60"/>
        <p:cNvGrpSpPr/>
        <p:nvPr/>
      </p:nvGrpSpPr>
      <p:grpSpPr>
        <a:xfrm>
          <a:off x="0" y="0"/>
          <a:ext cx="0" cy="0"/>
          <a:chOff x="0" y="0"/>
          <a:chExt cx="0" cy="0"/>
        </a:xfrm>
      </p:grpSpPr>
      <p:sp>
        <p:nvSpPr>
          <p:cNvPr id="361" name="Shape 361"/>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2" name="Shape 362"/>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363" name="Shape 363"/>
          <p:cNvGrpSpPr/>
          <p:nvPr/>
        </p:nvGrpSpPr>
        <p:grpSpPr>
          <a:xfrm>
            <a:off x="27225" y="-786"/>
            <a:ext cx="2356675" cy="6854040"/>
            <a:chOff x="6627813" y="194833"/>
            <a:chExt cx="1952625" cy="5678918"/>
          </a:xfrm>
        </p:grpSpPr>
        <p:sp>
          <p:nvSpPr>
            <p:cNvPr id="364" name="Shape 364"/>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76" name="Shape 376"/>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EFEFE"/>
              </a:buClr>
              <a:buSzPts val="3600"/>
              <a:buFont typeface="Century Gothic"/>
              <a:buNone/>
            </a:pPr>
            <a:r>
              <a:rPr lang="en-US" sz="3600" b="0" i="0" u="none" strike="noStrike" cap="none">
                <a:solidFill>
                  <a:srgbClr val="FEFEFE"/>
                </a:solidFill>
                <a:latin typeface="Century Gothic"/>
                <a:ea typeface="Century Gothic"/>
                <a:cs typeface="Century Gothic"/>
                <a:sym typeface="Century Gothic"/>
              </a:rPr>
              <a:t>Processing Data Using RapidMiner</a:t>
            </a:r>
            <a:endParaRPr/>
          </a:p>
        </p:txBody>
      </p:sp>
      <p:sp>
        <p:nvSpPr>
          <p:cNvPr id="378" name="Shape 378"/>
          <p:cNvSpPr txBox="1">
            <a:spLocks noGrp="1"/>
          </p:cNvSpPr>
          <p:nvPr>
            <p:ph type="body" idx="1"/>
          </p:nvPr>
        </p:nvSpPr>
        <p:spPr>
          <a:xfrm>
            <a:off x="5285509" y="1093380"/>
            <a:ext cx="6219103" cy="4679250"/>
          </a:xfrm>
          <a:prstGeom prst="rect">
            <a:avLst/>
          </a:prstGeom>
          <a:noFill/>
          <a:ln>
            <a:noFill/>
          </a:ln>
        </p:spPr>
        <p:txBody>
          <a:bodyPr spcFirstLastPara="1" wrap="square" lIns="91425" tIns="45700" rIns="91425" bIns="45700" anchor="ctr" anchorCtr="0">
            <a:noAutofit/>
          </a:bodyPr>
          <a:lstStyle/>
          <a:p>
            <a:pPr marL="342900" marR="0" lvl="0" indent="-342900" algn="l" rtl="0">
              <a:spcBef>
                <a:spcPts val="0"/>
              </a:spcBef>
              <a:spcAft>
                <a:spcPts val="0"/>
              </a:spcAft>
              <a:buClr>
                <a:schemeClr val="accent1"/>
              </a:buClr>
              <a:buSzPts val="1800"/>
              <a:buFont typeface="Noto Sans Symbols"/>
              <a:buChar char="•"/>
            </a:pPr>
            <a:r>
              <a:rPr lang="en-US" sz="1800" b="0" i="0" u="none" strike="noStrike" cap="none" dirty="0">
                <a:solidFill>
                  <a:srgbClr val="FEFEFE"/>
                </a:solidFill>
                <a:latin typeface="Century Gothic"/>
                <a:ea typeface="Century Gothic"/>
                <a:cs typeface="Century Gothic"/>
                <a:sym typeface="Century Gothic"/>
              </a:rPr>
              <a:t>RapidMiner is a data science software platform that provides an integrated environment for data preparation, machine learning, deep learning, text mining, and predictive analytics.</a:t>
            </a:r>
            <a:endParaRPr dirty="0"/>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dirty="0">
                <a:solidFill>
                  <a:srgbClr val="FEFEFE"/>
                </a:solidFill>
                <a:latin typeface="Century Gothic"/>
                <a:ea typeface="Century Gothic"/>
                <a:cs typeface="Century Gothic"/>
                <a:sym typeface="Century Gothic"/>
              </a:rPr>
              <a:t>RapidMiner is written in the Java programming language and provides a GUI to design and execute analytical workflows. Those workflows are called “Processes” in RapidMiner and they consist of multiple “Operators”.</a:t>
            </a:r>
            <a:endParaRPr dirty="0"/>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dirty="0">
                <a:solidFill>
                  <a:srgbClr val="FEFEFE"/>
                </a:solidFill>
                <a:latin typeface="Century Gothic"/>
                <a:ea typeface="Century Gothic"/>
                <a:cs typeface="Century Gothic"/>
                <a:sym typeface="Century Gothic"/>
              </a:rPr>
              <a:t>Each operator performs a single task within the process, and the output of each operator forms the input of the next one. </a:t>
            </a:r>
            <a:endParaRPr dirty="0"/>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dirty="0">
                <a:solidFill>
                  <a:srgbClr val="FEFEFE"/>
                </a:solidFill>
                <a:latin typeface="Century Gothic"/>
                <a:ea typeface="Century Gothic"/>
                <a:cs typeface="Century Gothic"/>
                <a:sym typeface="Century Gothic"/>
              </a:rPr>
              <a:t>RapidMiner provides learning schemes, models and algorithms and can be extended using R and Python scripts.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382"/>
        <p:cNvGrpSpPr/>
        <p:nvPr/>
      </p:nvGrpSpPr>
      <p:grpSpPr>
        <a:xfrm>
          <a:off x="0" y="0"/>
          <a:ext cx="0" cy="0"/>
          <a:chOff x="0" y="0"/>
          <a:chExt cx="0" cy="0"/>
        </a:xfrm>
      </p:grpSpPr>
      <p:grpSp>
        <p:nvGrpSpPr>
          <p:cNvPr id="383" name="Shape 383"/>
          <p:cNvGrpSpPr/>
          <p:nvPr/>
        </p:nvGrpSpPr>
        <p:grpSpPr>
          <a:xfrm>
            <a:off x="9" y="228600"/>
            <a:ext cx="2851523" cy="6638625"/>
            <a:chOff x="2487613" y="285750"/>
            <a:chExt cx="2428875" cy="5654676"/>
          </a:xfrm>
        </p:grpSpPr>
        <p:sp>
          <p:nvSpPr>
            <p:cNvPr id="384" name="Shape 384"/>
            <p:cNvSpPr/>
            <p:nvPr/>
          </p:nvSpPr>
          <p:spPr>
            <a:xfrm>
              <a:off x="2487613" y="2284413"/>
              <a:ext cx="85725" cy="533400"/>
            </a:xfrm>
            <a:custGeom>
              <a:avLst/>
              <a:gdLst/>
              <a:ahLst/>
              <a:cxnLst/>
              <a:rect l="0" t="0" r="0" b="0"/>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Shape 385"/>
            <p:cNvSpPr/>
            <p:nvPr/>
          </p:nvSpPr>
          <p:spPr>
            <a:xfrm>
              <a:off x="2597151" y="2779713"/>
              <a:ext cx="550863" cy="1978025"/>
            </a:xfrm>
            <a:custGeom>
              <a:avLst/>
              <a:gdLst/>
              <a:ahLst/>
              <a:cxnLst/>
              <a:rect l="0" t="0" r="0" b="0"/>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Shape 386"/>
            <p:cNvSpPr/>
            <p:nvPr/>
          </p:nvSpPr>
          <p:spPr>
            <a:xfrm>
              <a:off x="3175001" y="4730750"/>
              <a:ext cx="519113" cy="1209675"/>
            </a:xfrm>
            <a:custGeom>
              <a:avLst/>
              <a:gdLst/>
              <a:ahLst/>
              <a:cxnLst/>
              <a:rect l="0" t="0" r="0" b="0"/>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7" name="Shape 387"/>
            <p:cNvSpPr/>
            <p:nvPr/>
          </p:nvSpPr>
          <p:spPr>
            <a:xfrm>
              <a:off x="3305176" y="5630863"/>
              <a:ext cx="146050" cy="309563"/>
            </a:xfrm>
            <a:custGeom>
              <a:avLst/>
              <a:gdLst/>
              <a:ahLst/>
              <a:cxnLst/>
              <a:rect l="0" t="0" r="0" b="0"/>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Shape 388"/>
            <p:cNvSpPr/>
            <p:nvPr/>
          </p:nvSpPr>
          <p:spPr>
            <a:xfrm>
              <a:off x="2573338" y="2817813"/>
              <a:ext cx="700088" cy="2835275"/>
            </a:xfrm>
            <a:custGeom>
              <a:avLst/>
              <a:gdLst/>
              <a:ahLst/>
              <a:cxnLst/>
              <a:rect l="0" t="0" r="0" b="0"/>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Shape 389"/>
            <p:cNvSpPr/>
            <p:nvPr/>
          </p:nvSpPr>
          <p:spPr>
            <a:xfrm>
              <a:off x="2506663" y="285750"/>
              <a:ext cx="90488" cy="2493963"/>
            </a:xfrm>
            <a:custGeom>
              <a:avLst/>
              <a:gdLst/>
              <a:ahLst/>
              <a:cxnLst/>
              <a:rect l="0" t="0" r="0" b="0"/>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Shape 390"/>
            <p:cNvSpPr/>
            <p:nvPr/>
          </p:nvSpPr>
          <p:spPr>
            <a:xfrm>
              <a:off x="2554288" y="2598738"/>
              <a:ext cx="66675" cy="420688"/>
            </a:xfrm>
            <a:custGeom>
              <a:avLst/>
              <a:gdLst/>
              <a:ahLst/>
              <a:cxnLst/>
              <a:rect l="0" t="0" r="0" b="0"/>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Shape 391"/>
            <p:cNvSpPr/>
            <p:nvPr/>
          </p:nvSpPr>
          <p:spPr>
            <a:xfrm>
              <a:off x="3143251" y="4757738"/>
              <a:ext cx="161925" cy="873125"/>
            </a:xfrm>
            <a:custGeom>
              <a:avLst/>
              <a:gdLst/>
              <a:ahLst/>
              <a:cxnLst/>
              <a:rect l="0" t="0" r="0" b="0"/>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Shape 392"/>
            <p:cNvSpPr/>
            <p:nvPr/>
          </p:nvSpPr>
          <p:spPr>
            <a:xfrm>
              <a:off x="3148013" y="1282700"/>
              <a:ext cx="1768475" cy="3448050"/>
            </a:xfrm>
            <a:custGeom>
              <a:avLst/>
              <a:gdLst/>
              <a:ahLst/>
              <a:cxnLst/>
              <a:rect l="0" t="0" r="0" b="0"/>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Shape 393"/>
            <p:cNvSpPr/>
            <p:nvPr/>
          </p:nvSpPr>
          <p:spPr>
            <a:xfrm>
              <a:off x="3273426" y="5653088"/>
              <a:ext cx="138113" cy="287338"/>
            </a:xfrm>
            <a:custGeom>
              <a:avLst/>
              <a:gdLst/>
              <a:ahLst/>
              <a:cxnLst/>
              <a:rect l="0" t="0" r="0" b="0"/>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Shape 394"/>
            <p:cNvSpPr/>
            <p:nvPr/>
          </p:nvSpPr>
          <p:spPr>
            <a:xfrm>
              <a:off x="3143251" y="4656138"/>
              <a:ext cx="31750" cy="188913"/>
            </a:xfrm>
            <a:custGeom>
              <a:avLst/>
              <a:gdLst/>
              <a:ahLst/>
              <a:cxnLst/>
              <a:rect l="0" t="0" r="0" b="0"/>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Shape 395"/>
            <p:cNvSpPr/>
            <p:nvPr/>
          </p:nvSpPr>
          <p:spPr>
            <a:xfrm>
              <a:off x="3211513" y="5410200"/>
              <a:ext cx="203200" cy="530225"/>
            </a:xfrm>
            <a:custGeom>
              <a:avLst/>
              <a:gdLst/>
              <a:ahLst/>
              <a:cxnLst/>
              <a:rect l="0" t="0" r="0" b="0"/>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96" name="Shape 396"/>
          <p:cNvGrpSpPr/>
          <p:nvPr/>
        </p:nvGrpSpPr>
        <p:grpSpPr>
          <a:xfrm>
            <a:off x="27225" y="-786"/>
            <a:ext cx="2356675" cy="6854040"/>
            <a:chOff x="6627813" y="194833"/>
            <a:chExt cx="1952625" cy="5678918"/>
          </a:xfrm>
        </p:grpSpPr>
        <p:sp>
          <p:nvSpPr>
            <p:cNvPr id="397" name="Shape 397"/>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Shape 398"/>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Shape 399"/>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Shape 400"/>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Shape 401"/>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Shape 402"/>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Shape 403"/>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Shape 404"/>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Shape 405"/>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Shape 406"/>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Shape 407"/>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Shape 408"/>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9" name="Shape 409"/>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Shape 410"/>
          <p:cNvSpPr/>
          <p:nvPr/>
        </p:nvSpPr>
        <p:spPr>
          <a:xfrm>
            <a:off x="0" y="4323810"/>
            <a:ext cx="1744652" cy="778589"/>
          </a:xfrm>
          <a:custGeom>
            <a:avLst/>
            <a:gdLst/>
            <a:ahLst/>
            <a:cxnLst/>
            <a:rect l="0" t="0" r="0" b="0"/>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Shape 411"/>
          <p:cNvSpPr/>
          <p:nvPr/>
        </p:nvSpPr>
        <p:spPr>
          <a:xfrm>
            <a:off x="0" y="-786"/>
            <a:ext cx="12192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3" name="Shape 413"/>
          <p:cNvSpPr/>
          <p:nvPr/>
        </p:nvSpPr>
        <p:spPr>
          <a:xfrm>
            <a:off x="-1" y="0"/>
            <a:ext cx="4639734" cy="6858000"/>
          </a:xfrm>
          <a:prstGeom prst="rect">
            <a:avLst/>
          </a:prstGeom>
          <a:solidFill>
            <a:srgbClr val="3B372A">
              <a:alpha val="89803"/>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Shape 414"/>
          <p:cNvSpPr/>
          <p:nvPr/>
        </p:nvSpPr>
        <p:spPr>
          <a:xfrm>
            <a:off x="0" y="5033007"/>
            <a:ext cx="5404022" cy="857047"/>
          </a:xfrm>
          <a:custGeom>
            <a:avLst/>
            <a:gdLst/>
            <a:ahLst/>
            <a:cxnLst/>
            <a:rect l="0" t="0" r="0" b="0"/>
            <a:pathLst>
              <a:path w="1117" h="163" extrusionOk="0">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15" name="Shape 415"/>
          <p:cNvSpPr txBox="1">
            <a:spLocks noGrp="1"/>
          </p:cNvSpPr>
          <p:nvPr>
            <p:ph type="title"/>
          </p:nvPr>
        </p:nvSpPr>
        <p:spPr>
          <a:xfrm>
            <a:off x="540279" y="967417"/>
            <a:ext cx="3778870" cy="394325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FEFFFF"/>
              </a:buClr>
              <a:buSzPts val="4000"/>
              <a:buFont typeface="Century Gothic"/>
              <a:buNone/>
            </a:pPr>
            <a:r>
              <a:rPr lang="en-US" sz="4000" b="0" i="0" u="none" strike="noStrike" cap="none">
                <a:solidFill>
                  <a:srgbClr val="FEFFFF"/>
                </a:solidFill>
                <a:latin typeface="Century Gothic"/>
                <a:ea typeface="Century Gothic"/>
                <a:cs typeface="Century Gothic"/>
                <a:sym typeface="Century Gothic"/>
              </a:rPr>
              <a:t>Workflow of Data processing using RapidMiner</a:t>
            </a:r>
            <a:endParaRPr/>
          </a:p>
        </p:txBody>
      </p:sp>
      <p:graphicFrame>
        <p:nvGraphicFramePr>
          <p:cNvPr id="35" name="Diagram 34">
            <a:extLst>
              <a:ext uri="{FF2B5EF4-FFF2-40B4-BE49-F238E27FC236}">
                <a16:creationId xmlns:a16="http://schemas.microsoft.com/office/drawing/2014/main" id="{B4F4316F-B45E-4EA6-B2FF-E0E3105EF1EE}"/>
              </a:ext>
            </a:extLst>
          </p:cNvPr>
          <p:cNvGraphicFramePr/>
          <p:nvPr>
            <p:extLst>
              <p:ext uri="{D42A27DB-BD31-4B8C-83A1-F6EECF244321}">
                <p14:modId xmlns:p14="http://schemas.microsoft.com/office/powerpoint/2010/main" val="1281661553"/>
              </p:ext>
            </p:extLst>
          </p:nvPr>
        </p:nvGraphicFramePr>
        <p:xfrm>
          <a:off x="5840690" y="324424"/>
          <a:ext cx="5728459" cy="619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grpSp>
        <p:nvGrpSpPr>
          <p:cNvPr id="383" name="Shape 383"/>
          <p:cNvGrpSpPr/>
          <p:nvPr/>
        </p:nvGrpSpPr>
        <p:grpSpPr>
          <a:xfrm>
            <a:off x="9" y="228600"/>
            <a:ext cx="2851523" cy="6638625"/>
            <a:chOff x="2487613" y="285750"/>
            <a:chExt cx="2428875" cy="5654676"/>
          </a:xfrm>
        </p:grpSpPr>
        <p:sp>
          <p:nvSpPr>
            <p:cNvPr id="384" name="Shape 384"/>
            <p:cNvSpPr/>
            <p:nvPr/>
          </p:nvSpPr>
          <p:spPr>
            <a:xfrm>
              <a:off x="2487613" y="2284413"/>
              <a:ext cx="85725" cy="533400"/>
            </a:xfrm>
            <a:custGeom>
              <a:avLst/>
              <a:gdLst/>
              <a:ahLst/>
              <a:cxnLst/>
              <a:rect l="0" t="0" r="0" b="0"/>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Shape 385"/>
            <p:cNvSpPr/>
            <p:nvPr/>
          </p:nvSpPr>
          <p:spPr>
            <a:xfrm>
              <a:off x="2597151" y="2779713"/>
              <a:ext cx="550863" cy="1978025"/>
            </a:xfrm>
            <a:custGeom>
              <a:avLst/>
              <a:gdLst/>
              <a:ahLst/>
              <a:cxnLst/>
              <a:rect l="0" t="0" r="0" b="0"/>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Shape 386"/>
            <p:cNvSpPr/>
            <p:nvPr/>
          </p:nvSpPr>
          <p:spPr>
            <a:xfrm>
              <a:off x="3175001" y="4730750"/>
              <a:ext cx="519113" cy="1209675"/>
            </a:xfrm>
            <a:custGeom>
              <a:avLst/>
              <a:gdLst/>
              <a:ahLst/>
              <a:cxnLst/>
              <a:rect l="0" t="0" r="0" b="0"/>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7" name="Shape 387"/>
            <p:cNvSpPr/>
            <p:nvPr/>
          </p:nvSpPr>
          <p:spPr>
            <a:xfrm>
              <a:off x="3305176" y="5630863"/>
              <a:ext cx="146050" cy="309563"/>
            </a:xfrm>
            <a:custGeom>
              <a:avLst/>
              <a:gdLst/>
              <a:ahLst/>
              <a:cxnLst/>
              <a:rect l="0" t="0" r="0" b="0"/>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Shape 388"/>
            <p:cNvSpPr/>
            <p:nvPr/>
          </p:nvSpPr>
          <p:spPr>
            <a:xfrm>
              <a:off x="2573338" y="2817813"/>
              <a:ext cx="700088" cy="2835275"/>
            </a:xfrm>
            <a:custGeom>
              <a:avLst/>
              <a:gdLst/>
              <a:ahLst/>
              <a:cxnLst/>
              <a:rect l="0" t="0" r="0" b="0"/>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Shape 389"/>
            <p:cNvSpPr/>
            <p:nvPr/>
          </p:nvSpPr>
          <p:spPr>
            <a:xfrm>
              <a:off x="2506663" y="285750"/>
              <a:ext cx="90488" cy="2493963"/>
            </a:xfrm>
            <a:custGeom>
              <a:avLst/>
              <a:gdLst/>
              <a:ahLst/>
              <a:cxnLst/>
              <a:rect l="0" t="0" r="0" b="0"/>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Shape 390"/>
            <p:cNvSpPr/>
            <p:nvPr/>
          </p:nvSpPr>
          <p:spPr>
            <a:xfrm>
              <a:off x="2554288" y="2598738"/>
              <a:ext cx="66675" cy="420688"/>
            </a:xfrm>
            <a:custGeom>
              <a:avLst/>
              <a:gdLst/>
              <a:ahLst/>
              <a:cxnLst/>
              <a:rect l="0" t="0" r="0" b="0"/>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Shape 391"/>
            <p:cNvSpPr/>
            <p:nvPr/>
          </p:nvSpPr>
          <p:spPr>
            <a:xfrm>
              <a:off x="3143251" y="4757738"/>
              <a:ext cx="161925" cy="873125"/>
            </a:xfrm>
            <a:custGeom>
              <a:avLst/>
              <a:gdLst/>
              <a:ahLst/>
              <a:cxnLst/>
              <a:rect l="0" t="0" r="0" b="0"/>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Shape 392"/>
            <p:cNvSpPr/>
            <p:nvPr/>
          </p:nvSpPr>
          <p:spPr>
            <a:xfrm>
              <a:off x="3148013" y="1282700"/>
              <a:ext cx="1768475" cy="3448050"/>
            </a:xfrm>
            <a:custGeom>
              <a:avLst/>
              <a:gdLst/>
              <a:ahLst/>
              <a:cxnLst/>
              <a:rect l="0" t="0" r="0" b="0"/>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Shape 393"/>
            <p:cNvSpPr/>
            <p:nvPr/>
          </p:nvSpPr>
          <p:spPr>
            <a:xfrm>
              <a:off x="3273426" y="5653088"/>
              <a:ext cx="138113" cy="287338"/>
            </a:xfrm>
            <a:custGeom>
              <a:avLst/>
              <a:gdLst/>
              <a:ahLst/>
              <a:cxnLst/>
              <a:rect l="0" t="0" r="0" b="0"/>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Shape 394"/>
            <p:cNvSpPr/>
            <p:nvPr/>
          </p:nvSpPr>
          <p:spPr>
            <a:xfrm>
              <a:off x="3143251" y="4656138"/>
              <a:ext cx="31750" cy="188913"/>
            </a:xfrm>
            <a:custGeom>
              <a:avLst/>
              <a:gdLst/>
              <a:ahLst/>
              <a:cxnLst/>
              <a:rect l="0" t="0" r="0" b="0"/>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Shape 395"/>
            <p:cNvSpPr/>
            <p:nvPr/>
          </p:nvSpPr>
          <p:spPr>
            <a:xfrm>
              <a:off x="3211513" y="5410200"/>
              <a:ext cx="203200" cy="530225"/>
            </a:xfrm>
            <a:custGeom>
              <a:avLst/>
              <a:gdLst/>
              <a:ahLst/>
              <a:cxnLst/>
              <a:rect l="0" t="0" r="0" b="0"/>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96" name="Shape 396"/>
          <p:cNvGrpSpPr/>
          <p:nvPr/>
        </p:nvGrpSpPr>
        <p:grpSpPr>
          <a:xfrm>
            <a:off x="27225" y="-786"/>
            <a:ext cx="2356675" cy="6854040"/>
            <a:chOff x="6627813" y="194833"/>
            <a:chExt cx="1952625" cy="5678918"/>
          </a:xfrm>
        </p:grpSpPr>
        <p:sp>
          <p:nvSpPr>
            <p:cNvPr id="397" name="Shape 397"/>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Shape 398"/>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Shape 399"/>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Shape 400"/>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Shape 401"/>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Shape 402"/>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Shape 403"/>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Shape 404"/>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Shape 405"/>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Shape 406"/>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Shape 407"/>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Shape 408"/>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9" name="Shape 409"/>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Shape 410"/>
          <p:cNvSpPr/>
          <p:nvPr/>
        </p:nvSpPr>
        <p:spPr>
          <a:xfrm>
            <a:off x="0" y="4323810"/>
            <a:ext cx="1744652" cy="778589"/>
          </a:xfrm>
          <a:custGeom>
            <a:avLst/>
            <a:gdLst/>
            <a:ahLst/>
            <a:cxnLst/>
            <a:rect l="0" t="0" r="0" b="0"/>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Shape 411"/>
          <p:cNvSpPr/>
          <p:nvPr/>
        </p:nvSpPr>
        <p:spPr>
          <a:xfrm>
            <a:off x="0" y="-786"/>
            <a:ext cx="12192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3" name="Shape 413"/>
          <p:cNvSpPr/>
          <p:nvPr/>
        </p:nvSpPr>
        <p:spPr>
          <a:xfrm>
            <a:off x="-1" y="0"/>
            <a:ext cx="4639734" cy="6858000"/>
          </a:xfrm>
          <a:prstGeom prst="rect">
            <a:avLst/>
          </a:prstGeom>
          <a:solidFill>
            <a:srgbClr val="3B372A">
              <a:alpha val="89803"/>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Shape 414"/>
          <p:cNvSpPr/>
          <p:nvPr/>
        </p:nvSpPr>
        <p:spPr>
          <a:xfrm>
            <a:off x="0" y="5033007"/>
            <a:ext cx="5404022" cy="857047"/>
          </a:xfrm>
          <a:custGeom>
            <a:avLst/>
            <a:gdLst/>
            <a:ahLst/>
            <a:cxnLst/>
            <a:rect l="0" t="0" r="0" b="0"/>
            <a:pathLst>
              <a:path w="1117" h="163" extrusionOk="0">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15" name="Shape 415"/>
          <p:cNvSpPr txBox="1">
            <a:spLocks noGrp="1"/>
          </p:cNvSpPr>
          <p:nvPr>
            <p:ph type="title"/>
          </p:nvPr>
        </p:nvSpPr>
        <p:spPr>
          <a:xfrm>
            <a:off x="540279" y="967417"/>
            <a:ext cx="3778870" cy="394325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FEFFFF"/>
              </a:buClr>
              <a:buSzPts val="4000"/>
              <a:buFont typeface="Century Gothic"/>
              <a:buNone/>
            </a:pPr>
            <a:r>
              <a:rPr lang="en-US" sz="4000" b="0" i="0" u="none" strike="noStrike" cap="none">
                <a:solidFill>
                  <a:srgbClr val="FEFFFF"/>
                </a:solidFill>
                <a:latin typeface="Century Gothic"/>
                <a:ea typeface="Century Gothic"/>
                <a:cs typeface="Century Gothic"/>
                <a:sym typeface="Century Gothic"/>
              </a:rPr>
              <a:t>Workflow of Data processing using RapidMiner</a:t>
            </a:r>
            <a:endParaRPr/>
          </a:p>
        </p:txBody>
      </p:sp>
      <p:graphicFrame>
        <p:nvGraphicFramePr>
          <p:cNvPr id="35" name="Diagram 34">
            <a:extLst>
              <a:ext uri="{FF2B5EF4-FFF2-40B4-BE49-F238E27FC236}">
                <a16:creationId xmlns:a16="http://schemas.microsoft.com/office/drawing/2014/main" id="{DC0F5103-FCB8-4B8D-BC74-34034BE3C540}"/>
              </a:ext>
            </a:extLst>
          </p:cNvPr>
          <p:cNvGraphicFramePr/>
          <p:nvPr>
            <p:extLst>
              <p:ext uri="{D42A27DB-BD31-4B8C-83A1-F6EECF244321}">
                <p14:modId xmlns:p14="http://schemas.microsoft.com/office/powerpoint/2010/main" val="2844288959"/>
              </p:ext>
            </p:extLst>
          </p:nvPr>
        </p:nvGraphicFramePr>
        <p:xfrm>
          <a:off x="5731100" y="675860"/>
          <a:ext cx="5685575" cy="5827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524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87" name="Shape 287"/>
          <p:cNvGrpSpPr/>
          <p:nvPr/>
        </p:nvGrpSpPr>
        <p:grpSpPr>
          <a:xfrm>
            <a:off x="9" y="228600"/>
            <a:ext cx="2851523" cy="6638625"/>
            <a:chOff x="2487613" y="285750"/>
            <a:chExt cx="2428875" cy="5654676"/>
          </a:xfrm>
        </p:grpSpPr>
        <p:sp>
          <p:nvSpPr>
            <p:cNvPr id="288" name="Shape 288"/>
            <p:cNvSpPr/>
            <p:nvPr/>
          </p:nvSpPr>
          <p:spPr>
            <a:xfrm>
              <a:off x="2487613" y="2284413"/>
              <a:ext cx="85725" cy="533400"/>
            </a:xfrm>
            <a:custGeom>
              <a:avLst/>
              <a:gdLst/>
              <a:ahLst/>
              <a:cxnLst/>
              <a:rect l="0" t="0" r="0" b="0"/>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p:nvPr/>
          </p:nvSpPr>
          <p:spPr>
            <a:xfrm>
              <a:off x="2597151" y="2779713"/>
              <a:ext cx="550863" cy="1978025"/>
            </a:xfrm>
            <a:custGeom>
              <a:avLst/>
              <a:gdLst/>
              <a:ahLst/>
              <a:cxnLst/>
              <a:rect l="0" t="0" r="0" b="0"/>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Shape 290"/>
            <p:cNvSpPr/>
            <p:nvPr/>
          </p:nvSpPr>
          <p:spPr>
            <a:xfrm>
              <a:off x="3175001" y="4730750"/>
              <a:ext cx="519113" cy="1209675"/>
            </a:xfrm>
            <a:custGeom>
              <a:avLst/>
              <a:gdLst/>
              <a:ahLst/>
              <a:cxnLst/>
              <a:rect l="0" t="0" r="0" b="0"/>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3305176" y="5630863"/>
              <a:ext cx="146050" cy="309563"/>
            </a:xfrm>
            <a:custGeom>
              <a:avLst/>
              <a:gdLst/>
              <a:ahLst/>
              <a:cxnLst/>
              <a:rect l="0" t="0" r="0" b="0"/>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2573338" y="2817813"/>
              <a:ext cx="700088" cy="2835275"/>
            </a:xfrm>
            <a:custGeom>
              <a:avLst/>
              <a:gdLst/>
              <a:ahLst/>
              <a:cxnLst/>
              <a:rect l="0" t="0" r="0" b="0"/>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p:nvPr/>
          </p:nvSpPr>
          <p:spPr>
            <a:xfrm>
              <a:off x="2506663" y="285750"/>
              <a:ext cx="90488" cy="2493963"/>
            </a:xfrm>
            <a:custGeom>
              <a:avLst/>
              <a:gdLst/>
              <a:ahLst/>
              <a:cxnLst/>
              <a:rect l="0" t="0" r="0" b="0"/>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Shape 294"/>
            <p:cNvSpPr/>
            <p:nvPr/>
          </p:nvSpPr>
          <p:spPr>
            <a:xfrm>
              <a:off x="2554288" y="2598738"/>
              <a:ext cx="66675" cy="420688"/>
            </a:xfrm>
            <a:custGeom>
              <a:avLst/>
              <a:gdLst/>
              <a:ahLst/>
              <a:cxnLst/>
              <a:rect l="0" t="0" r="0" b="0"/>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3143251" y="4757738"/>
              <a:ext cx="161925" cy="873125"/>
            </a:xfrm>
            <a:custGeom>
              <a:avLst/>
              <a:gdLst/>
              <a:ahLst/>
              <a:cxnLst/>
              <a:rect l="0" t="0" r="0" b="0"/>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3148013" y="1282700"/>
              <a:ext cx="1768475" cy="3448050"/>
            </a:xfrm>
            <a:custGeom>
              <a:avLst/>
              <a:gdLst/>
              <a:ahLst/>
              <a:cxnLst/>
              <a:rect l="0" t="0" r="0" b="0"/>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3273426" y="5653088"/>
              <a:ext cx="138113" cy="287338"/>
            </a:xfrm>
            <a:custGeom>
              <a:avLst/>
              <a:gdLst/>
              <a:ahLst/>
              <a:cxnLst/>
              <a:rect l="0" t="0" r="0" b="0"/>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3143251" y="4656138"/>
              <a:ext cx="31750" cy="188913"/>
            </a:xfrm>
            <a:custGeom>
              <a:avLst/>
              <a:gdLst/>
              <a:ahLst/>
              <a:cxnLst/>
              <a:rect l="0" t="0" r="0" b="0"/>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3211513" y="5410200"/>
              <a:ext cx="203200" cy="530225"/>
            </a:xfrm>
            <a:custGeom>
              <a:avLst/>
              <a:gdLst/>
              <a:ahLst/>
              <a:cxnLst/>
              <a:rect l="0" t="0" r="0" b="0"/>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0" name="Shape 300"/>
          <p:cNvGrpSpPr/>
          <p:nvPr/>
        </p:nvGrpSpPr>
        <p:grpSpPr>
          <a:xfrm>
            <a:off x="27225" y="-786"/>
            <a:ext cx="2356675" cy="6854040"/>
            <a:chOff x="6627813" y="194833"/>
            <a:chExt cx="1952625" cy="5678918"/>
          </a:xfrm>
        </p:grpSpPr>
        <p:sp>
          <p:nvSpPr>
            <p:cNvPr id="301" name="Shape 301"/>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13" name="Shape 313"/>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0" y="4323810"/>
            <a:ext cx="1744652" cy="778589"/>
          </a:xfrm>
          <a:custGeom>
            <a:avLst/>
            <a:gdLst/>
            <a:ahLst/>
            <a:cxnLst/>
            <a:rect l="0" t="0" r="0" b="0"/>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0" y="29031"/>
            <a:ext cx="12192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17" name="Shape 317"/>
          <p:cNvSpPr/>
          <p:nvPr/>
        </p:nvSpPr>
        <p:spPr>
          <a:xfrm>
            <a:off x="-1" y="0"/>
            <a:ext cx="4639734" cy="6858000"/>
          </a:xfrm>
          <a:prstGeom prst="rect">
            <a:avLst/>
          </a:prstGeom>
          <a:solidFill>
            <a:srgbClr val="3B372A">
              <a:alpha val="89803"/>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0" y="5033007"/>
            <a:ext cx="5404022" cy="857047"/>
          </a:xfrm>
          <a:custGeom>
            <a:avLst/>
            <a:gdLst/>
            <a:ahLst/>
            <a:cxnLst/>
            <a:rect l="0" t="0" r="0" b="0"/>
            <a:pathLst>
              <a:path w="1117" h="163" extrusionOk="0">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19" name="Shape 319"/>
          <p:cNvSpPr txBox="1">
            <a:spLocks noGrp="1"/>
          </p:cNvSpPr>
          <p:nvPr>
            <p:ph type="title"/>
          </p:nvPr>
        </p:nvSpPr>
        <p:spPr>
          <a:xfrm>
            <a:off x="540279" y="967417"/>
            <a:ext cx="3778870" cy="394325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FEFFFF"/>
              </a:buClr>
              <a:buSzPts val="4000"/>
              <a:buFont typeface="Century Gothic"/>
              <a:buNone/>
            </a:pPr>
            <a:br>
              <a:rPr lang="en-US" sz="4000" b="0" i="0" u="none" strike="noStrike" cap="none" dirty="0">
                <a:solidFill>
                  <a:srgbClr val="FEFFFF"/>
                </a:solidFill>
                <a:latin typeface="Century Gothic"/>
                <a:ea typeface="Century Gothic"/>
                <a:cs typeface="Century Gothic"/>
                <a:sym typeface="Century Gothic"/>
              </a:rPr>
            </a:br>
            <a:r>
              <a:rPr lang="en-US" sz="4000" b="0" i="0" u="none" strike="noStrike" cap="none" dirty="0">
                <a:solidFill>
                  <a:srgbClr val="FEFFFF"/>
                </a:solidFill>
                <a:latin typeface="Century Gothic"/>
                <a:ea typeface="Century Gothic"/>
                <a:cs typeface="Century Gothic"/>
                <a:sym typeface="Century Gothic"/>
              </a:rPr>
              <a:t>Top 25 Frequency List for the user @</a:t>
            </a:r>
            <a:r>
              <a:rPr lang="en-US" sz="4000" b="0" i="0" u="none" strike="noStrike" cap="none" dirty="0" err="1">
                <a:solidFill>
                  <a:srgbClr val="FEFFFF"/>
                </a:solidFill>
                <a:latin typeface="Century Gothic"/>
                <a:ea typeface="Century Gothic"/>
                <a:cs typeface="Century Gothic"/>
                <a:sym typeface="Century Gothic"/>
              </a:rPr>
              <a:t>Threatintel</a:t>
            </a:r>
            <a:endParaRPr dirty="0"/>
          </a:p>
        </p:txBody>
      </p:sp>
      <p:pic>
        <p:nvPicPr>
          <p:cNvPr id="38" name="Shape 462">
            <a:extLst>
              <a:ext uri="{FF2B5EF4-FFF2-40B4-BE49-F238E27FC236}">
                <a16:creationId xmlns:a16="http://schemas.microsoft.com/office/drawing/2014/main" id="{2C2E5CDE-F254-48C8-A647-83F16914B993}"/>
              </a:ext>
            </a:extLst>
          </p:cNvPr>
          <p:cNvPicPr preferRelativeResize="0">
            <a:picLocks/>
          </p:cNvPicPr>
          <p:nvPr/>
        </p:nvPicPr>
        <p:blipFill rotWithShape="1">
          <a:blip r:embed="rId3">
            <a:alphaModFix/>
          </a:blip>
          <a:srcRect l="23154"/>
          <a:stretch/>
        </p:blipFill>
        <p:spPr>
          <a:xfrm>
            <a:off x="6326583" y="188494"/>
            <a:ext cx="4557022" cy="6430020"/>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421001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A576-1174-41A0-8691-80001DD38CBF}"/>
              </a:ext>
            </a:extLst>
          </p:cNvPr>
          <p:cNvSpPr>
            <a:spLocks noGrp="1"/>
          </p:cNvSpPr>
          <p:nvPr>
            <p:ph type="title"/>
          </p:nvPr>
        </p:nvSpPr>
        <p:spPr/>
        <p:txBody>
          <a:bodyPr/>
          <a:lstStyle/>
          <a:p>
            <a:pPr algn="ctr"/>
            <a:r>
              <a:rPr lang="en-US" dirty="0"/>
              <a:t>Comparing Python and RapidMiner Results</a:t>
            </a:r>
          </a:p>
        </p:txBody>
      </p:sp>
      <p:graphicFrame>
        <p:nvGraphicFramePr>
          <p:cNvPr id="7" name="Table 6">
            <a:extLst>
              <a:ext uri="{FF2B5EF4-FFF2-40B4-BE49-F238E27FC236}">
                <a16:creationId xmlns:a16="http://schemas.microsoft.com/office/drawing/2014/main" id="{437A5B2D-98A2-49DD-AC2A-92E27FF970EB}"/>
              </a:ext>
            </a:extLst>
          </p:cNvPr>
          <p:cNvGraphicFramePr>
            <a:graphicFrameLocks noGrp="1"/>
          </p:cNvGraphicFramePr>
          <p:nvPr/>
        </p:nvGraphicFramePr>
        <p:xfrm>
          <a:off x="2981738" y="2405269"/>
          <a:ext cx="8338932" cy="3369364"/>
        </p:xfrm>
        <a:graphic>
          <a:graphicData uri="http://schemas.openxmlformats.org/drawingml/2006/table">
            <a:tbl>
              <a:tblPr>
                <a:tableStyleId>{278C3BAC-F54F-433B-81E3-9CE117891D2E}</a:tableStyleId>
              </a:tblPr>
              <a:tblGrid>
                <a:gridCol w="4184375">
                  <a:extLst>
                    <a:ext uri="{9D8B030D-6E8A-4147-A177-3AD203B41FA5}">
                      <a16:colId xmlns:a16="http://schemas.microsoft.com/office/drawing/2014/main" val="1287239534"/>
                    </a:ext>
                  </a:extLst>
                </a:gridCol>
                <a:gridCol w="4154557">
                  <a:extLst>
                    <a:ext uri="{9D8B030D-6E8A-4147-A177-3AD203B41FA5}">
                      <a16:colId xmlns:a16="http://schemas.microsoft.com/office/drawing/2014/main" val="3409729940"/>
                    </a:ext>
                  </a:extLst>
                </a:gridCol>
              </a:tblGrid>
              <a:tr h="565113">
                <a:tc>
                  <a:txBody>
                    <a:bodyPr/>
                    <a:lstStyle/>
                    <a:p>
                      <a:pPr algn="ctr" rtl="0" fontAlgn="ctr"/>
                      <a:r>
                        <a:rPr lang="en-US" sz="1800" b="1" u="none" strike="noStrike">
                          <a:effectLst/>
                        </a:rPr>
                        <a:t>Python</a:t>
                      </a:r>
                      <a:endParaRPr lang="en-US" sz="1800" b="1" i="0" u="none" strike="noStrike">
                        <a:solidFill>
                          <a:srgbClr val="3F3F3F"/>
                        </a:solidFill>
                        <a:effectLst/>
                        <a:latin typeface="Calibri" panose="020F0502020204030204" pitchFamily="34" charset="0"/>
                      </a:endParaRPr>
                    </a:p>
                  </a:txBody>
                  <a:tcPr marL="6217" marR="6217" marT="6217" marB="0" anchor="ctr"/>
                </a:tc>
                <a:tc>
                  <a:txBody>
                    <a:bodyPr/>
                    <a:lstStyle/>
                    <a:p>
                      <a:pPr algn="ctr" rtl="0" fontAlgn="ctr"/>
                      <a:r>
                        <a:rPr lang="en-US" sz="1800" b="1" u="none" strike="noStrike" dirty="0">
                          <a:effectLst/>
                        </a:rPr>
                        <a:t>RapidMiner</a:t>
                      </a:r>
                      <a:endParaRPr lang="en-US" sz="1800" b="1" i="0" u="none" strike="noStrike" dirty="0">
                        <a:solidFill>
                          <a:srgbClr val="3F3F3F"/>
                        </a:solidFill>
                        <a:effectLst/>
                        <a:latin typeface="Calibri" panose="020F0502020204030204" pitchFamily="34" charset="0"/>
                      </a:endParaRPr>
                    </a:p>
                  </a:txBody>
                  <a:tcPr marL="6217" marR="6217" marT="6217" marB="0" anchor="ctr"/>
                </a:tc>
                <a:extLst>
                  <a:ext uri="{0D108BD9-81ED-4DB2-BD59-A6C34878D82A}">
                    <a16:rowId xmlns:a16="http://schemas.microsoft.com/office/drawing/2014/main" val="3094775421"/>
                  </a:ext>
                </a:extLst>
              </a:tr>
              <a:tr h="565113">
                <a:tc>
                  <a:txBody>
                    <a:bodyPr/>
                    <a:lstStyle/>
                    <a:p>
                      <a:pPr algn="ctr" rtl="0" fontAlgn="ctr"/>
                      <a:r>
                        <a:rPr lang="en-US" sz="1600" u="none" strike="noStrike">
                          <a:effectLst/>
                        </a:rPr>
                        <a:t>Lemmatization is possible in python</a:t>
                      </a:r>
                      <a:endParaRPr lang="en-US" sz="1600" b="0" i="0" u="none" strike="noStrike">
                        <a:solidFill>
                          <a:srgbClr val="3F3F3F"/>
                        </a:solidFill>
                        <a:effectLst/>
                        <a:latin typeface="Calibri" panose="020F0502020204030204" pitchFamily="34" charset="0"/>
                      </a:endParaRPr>
                    </a:p>
                  </a:txBody>
                  <a:tcPr marL="6217" marR="6217" marT="6217" marB="0" anchor="ctr"/>
                </a:tc>
                <a:tc>
                  <a:txBody>
                    <a:bodyPr/>
                    <a:lstStyle/>
                    <a:p>
                      <a:pPr algn="ctr" rtl="0" fontAlgn="ctr"/>
                      <a:r>
                        <a:rPr lang="en-US" sz="1600" u="none" strike="noStrike" dirty="0">
                          <a:effectLst/>
                        </a:rPr>
                        <a:t>Lemmatization is not possible using RapidMiner in our case</a:t>
                      </a:r>
                      <a:endParaRPr lang="en-US" sz="1600" b="0" i="0" u="none" strike="noStrike" dirty="0">
                        <a:solidFill>
                          <a:srgbClr val="3F3F3F"/>
                        </a:solidFill>
                        <a:effectLst/>
                        <a:latin typeface="Calibri" panose="020F0502020204030204" pitchFamily="34" charset="0"/>
                      </a:endParaRPr>
                    </a:p>
                  </a:txBody>
                  <a:tcPr marL="6217" marR="6217" marT="6217" marB="0" anchor="ctr"/>
                </a:tc>
                <a:extLst>
                  <a:ext uri="{0D108BD9-81ED-4DB2-BD59-A6C34878D82A}">
                    <a16:rowId xmlns:a16="http://schemas.microsoft.com/office/drawing/2014/main" val="3588934777"/>
                  </a:ext>
                </a:extLst>
              </a:tr>
              <a:tr h="565113">
                <a:tc>
                  <a:txBody>
                    <a:bodyPr/>
                    <a:lstStyle/>
                    <a:p>
                      <a:pPr algn="ctr" rtl="0" fontAlgn="ctr"/>
                      <a:r>
                        <a:rPr lang="en-US" sz="1600" u="none" strike="noStrike">
                          <a:effectLst/>
                        </a:rPr>
                        <a:t>Users can view the output using csv or excel file</a:t>
                      </a:r>
                      <a:endParaRPr lang="en-US" sz="1600" b="0" i="0" u="none" strike="noStrike">
                        <a:solidFill>
                          <a:srgbClr val="3F3F3F"/>
                        </a:solidFill>
                        <a:effectLst/>
                        <a:latin typeface="Calibri" panose="020F0502020204030204" pitchFamily="34" charset="0"/>
                      </a:endParaRPr>
                    </a:p>
                  </a:txBody>
                  <a:tcPr marL="6217" marR="6217" marT="6217" marB="0" anchor="ctr"/>
                </a:tc>
                <a:tc>
                  <a:txBody>
                    <a:bodyPr/>
                    <a:lstStyle/>
                    <a:p>
                      <a:pPr algn="ctr" rtl="0" fontAlgn="ctr"/>
                      <a:r>
                        <a:rPr lang="en-US" sz="1600" u="none" strike="noStrike" dirty="0">
                          <a:effectLst/>
                        </a:rPr>
                        <a:t>Users can view the output only within the application</a:t>
                      </a:r>
                      <a:endParaRPr lang="en-US" sz="1600" b="0" i="0" u="none" strike="noStrike" dirty="0">
                        <a:solidFill>
                          <a:srgbClr val="3F3F3F"/>
                        </a:solidFill>
                        <a:effectLst/>
                        <a:latin typeface="Calibri" panose="020F0502020204030204" pitchFamily="34" charset="0"/>
                      </a:endParaRPr>
                    </a:p>
                  </a:txBody>
                  <a:tcPr marL="6217" marR="6217" marT="6217" marB="0" anchor="ctr"/>
                </a:tc>
                <a:extLst>
                  <a:ext uri="{0D108BD9-81ED-4DB2-BD59-A6C34878D82A}">
                    <a16:rowId xmlns:a16="http://schemas.microsoft.com/office/drawing/2014/main" val="4236091851"/>
                  </a:ext>
                </a:extLst>
              </a:tr>
              <a:tr h="1090682">
                <a:tc>
                  <a:txBody>
                    <a:bodyPr/>
                    <a:lstStyle/>
                    <a:p>
                      <a:pPr algn="ctr" rtl="0" fontAlgn="ctr"/>
                      <a:r>
                        <a:rPr lang="en-US" sz="1600" u="none" strike="noStrike" dirty="0">
                          <a:effectLst/>
                        </a:rPr>
                        <a:t>Using python we can analyze large amount of data using paying anything</a:t>
                      </a:r>
                      <a:endParaRPr lang="en-US" sz="1600" b="0" i="0" u="none" strike="noStrike" dirty="0">
                        <a:solidFill>
                          <a:srgbClr val="3F3F3F"/>
                        </a:solidFill>
                        <a:effectLst/>
                        <a:latin typeface="Calibri" panose="020F0502020204030204" pitchFamily="34" charset="0"/>
                      </a:endParaRPr>
                    </a:p>
                  </a:txBody>
                  <a:tcPr marL="6217" marR="6217" marT="6217" marB="0" anchor="ctr"/>
                </a:tc>
                <a:tc>
                  <a:txBody>
                    <a:bodyPr/>
                    <a:lstStyle/>
                    <a:p>
                      <a:pPr algn="ctr" rtl="0" fontAlgn="ctr"/>
                      <a:r>
                        <a:rPr lang="en-US" sz="1600" u="none" strike="noStrike" dirty="0">
                          <a:effectLst/>
                        </a:rPr>
                        <a:t>Cannot analyzes large dataset unless we pay for the extra functions</a:t>
                      </a:r>
                      <a:endParaRPr lang="en-US" sz="1600" b="0" i="0" u="none" strike="noStrike" dirty="0">
                        <a:solidFill>
                          <a:srgbClr val="3F3F3F"/>
                        </a:solidFill>
                        <a:effectLst/>
                        <a:latin typeface="Calibri" panose="020F0502020204030204" pitchFamily="34" charset="0"/>
                      </a:endParaRPr>
                    </a:p>
                  </a:txBody>
                  <a:tcPr marL="6217" marR="6217" marT="6217" marB="0" anchor="ctr"/>
                </a:tc>
                <a:extLst>
                  <a:ext uri="{0D108BD9-81ED-4DB2-BD59-A6C34878D82A}">
                    <a16:rowId xmlns:a16="http://schemas.microsoft.com/office/drawing/2014/main" val="2413327929"/>
                  </a:ext>
                </a:extLst>
              </a:tr>
              <a:tr h="583343">
                <a:tc>
                  <a:txBody>
                    <a:bodyPr/>
                    <a:lstStyle/>
                    <a:p>
                      <a:pPr algn="ctr" rtl="0" fontAlgn="ctr"/>
                      <a:r>
                        <a:rPr lang="en-US" sz="1600" u="none" strike="noStrike">
                          <a:effectLst/>
                        </a:rPr>
                        <a:t>Hence, Python is better than RapidMiner</a:t>
                      </a:r>
                      <a:endParaRPr lang="en-US" sz="1600" b="0" i="0" u="none" strike="noStrike">
                        <a:solidFill>
                          <a:srgbClr val="3F3F3F"/>
                        </a:solidFill>
                        <a:effectLst/>
                        <a:latin typeface="Calibri" panose="020F0502020204030204" pitchFamily="34" charset="0"/>
                      </a:endParaRPr>
                    </a:p>
                  </a:txBody>
                  <a:tcPr marL="6217" marR="6217" marT="6217" marB="0" anchor="ctr"/>
                </a:tc>
                <a:tc>
                  <a:txBody>
                    <a:bodyPr/>
                    <a:lstStyle/>
                    <a:p>
                      <a:pPr algn="ctr" rtl="0" fontAlgn="ctr"/>
                      <a:r>
                        <a:rPr lang="en-US" sz="1600" u="none" strike="noStrike" dirty="0">
                          <a:effectLst/>
                        </a:rPr>
                        <a:t>RapidMiner is less efficient</a:t>
                      </a:r>
                      <a:endParaRPr lang="en-US" sz="1600" b="0" i="0" u="none" strike="noStrike" dirty="0">
                        <a:solidFill>
                          <a:srgbClr val="3F3F3F"/>
                        </a:solidFill>
                        <a:effectLst/>
                        <a:latin typeface="Calibri" panose="020F0502020204030204" pitchFamily="34" charset="0"/>
                      </a:endParaRPr>
                    </a:p>
                  </a:txBody>
                  <a:tcPr marL="6217" marR="6217" marT="6217" marB="0" anchor="ctr"/>
                </a:tc>
                <a:extLst>
                  <a:ext uri="{0D108BD9-81ED-4DB2-BD59-A6C34878D82A}">
                    <a16:rowId xmlns:a16="http://schemas.microsoft.com/office/drawing/2014/main" val="1151672053"/>
                  </a:ext>
                </a:extLst>
              </a:tr>
            </a:tbl>
          </a:graphicData>
        </a:graphic>
      </p:graphicFrame>
    </p:spTree>
    <p:extLst>
      <p:ext uri="{BB962C8B-B14F-4D97-AF65-F5344CB8AC3E}">
        <p14:creationId xmlns:p14="http://schemas.microsoft.com/office/powerpoint/2010/main" val="612715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C97E-493F-4002-9821-BFE98074703C}"/>
              </a:ext>
            </a:extLst>
          </p:cNvPr>
          <p:cNvSpPr>
            <a:spLocks noGrp="1"/>
          </p:cNvSpPr>
          <p:nvPr>
            <p:ph type="title"/>
          </p:nvPr>
        </p:nvSpPr>
        <p:spPr>
          <a:xfrm>
            <a:off x="2216427" y="624110"/>
            <a:ext cx="9740348" cy="791331"/>
          </a:xfrm>
        </p:spPr>
        <p:txBody>
          <a:bodyPr/>
          <a:lstStyle/>
          <a:p>
            <a:pPr algn="ctr"/>
            <a:r>
              <a:rPr lang="en-US" dirty="0"/>
              <a:t>Result A: Thesaurus based on Frequency</a:t>
            </a:r>
          </a:p>
        </p:txBody>
      </p:sp>
      <p:sp>
        <p:nvSpPr>
          <p:cNvPr id="3" name="Text Placeholder 2">
            <a:extLst>
              <a:ext uri="{FF2B5EF4-FFF2-40B4-BE49-F238E27FC236}">
                <a16:creationId xmlns:a16="http://schemas.microsoft.com/office/drawing/2014/main" id="{C0163401-8CE4-46C6-B135-F7334C75DC47}"/>
              </a:ext>
            </a:extLst>
          </p:cNvPr>
          <p:cNvSpPr>
            <a:spLocks noGrp="1"/>
          </p:cNvSpPr>
          <p:nvPr>
            <p:ph type="body" idx="1"/>
          </p:nvPr>
        </p:nvSpPr>
        <p:spPr>
          <a:xfrm>
            <a:off x="2589212" y="1791222"/>
            <a:ext cx="2984870" cy="4120000"/>
          </a:xfrm>
        </p:spPr>
        <p:txBody>
          <a:bodyPr/>
          <a:lstStyle/>
          <a:p>
            <a:r>
              <a:rPr lang="en-US" dirty="0">
                <a:latin typeface="Times New Roman" panose="02020603050405020304" pitchFamily="18" charset="0"/>
                <a:ea typeface="SimSun" panose="02010600030101010101" pitchFamily="2" charset="-122"/>
              </a:rPr>
              <a:t>Based on the disadvantages of RapidMiner, it was decided to continue the analysis using Python</a:t>
            </a:r>
          </a:p>
          <a:p>
            <a:r>
              <a:rPr lang="en-US" dirty="0">
                <a:latin typeface="Times New Roman" panose="02020603050405020304" pitchFamily="18" charset="0"/>
                <a:ea typeface="SimSun" panose="02010600030101010101" pitchFamily="2" charset="-122"/>
              </a:rPr>
              <a:t>Therefore, all 25 profiles were merged into one .csv file, to create a data set</a:t>
            </a:r>
            <a:endParaRPr lang="en-US" dirty="0"/>
          </a:p>
        </p:txBody>
      </p:sp>
      <p:sp>
        <p:nvSpPr>
          <p:cNvPr id="4" name="Text Placeholder 3">
            <a:extLst>
              <a:ext uri="{FF2B5EF4-FFF2-40B4-BE49-F238E27FC236}">
                <a16:creationId xmlns:a16="http://schemas.microsoft.com/office/drawing/2014/main" id="{9C1C1B2B-9DB1-48DB-ABC4-EC8C1ECCBEF6}"/>
              </a:ext>
            </a:extLst>
          </p:cNvPr>
          <p:cNvSpPr>
            <a:spLocks noGrp="1"/>
          </p:cNvSpPr>
          <p:nvPr>
            <p:ph type="body" idx="2"/>
          </p:nvPr>
        </p:nvSpPr>
        <p:spPr>
          <a:xfrm>
            <a:off x="6096000" y="1628384"/>
            <a:ext cx="5408611" cy="4847572"/>
          </a:xfrm>
        </p:spPr>
        <p:txBody>
          <a:bodyPr/>
          <a:lstStyle/>
          <a:p>
            <a:pPr marL="114300" indent="0">
              <a:buNone/>
            </a:pPr>
            <a:endParaRPr lang="en-US" dirty="0"/>
          </a:p>
        </p:txBody>
      </p:sp>
      <p:pic>
        <p:nvPicPr>
          <p:cNvPr id="6" name="Picture 5" descr="total%20data%20set%20.jpg">
            <a:extLst>
              <a:ext uri="{FF2B5EF4-FFF2-40B4-BE49-F238E27FC236}">
                <a16:creationId xmlns:a16="http://schemas.microsoft.com/office/drawing/2014/main" id="{07BE50C7-A2FA-425F-8177-379882E849EB}"/>
              </a:ext>
            </a:extLst>
          </p:cNvPr>
          <p:cNvPicPr/>
          <p:nvPr/>
        </p:nvPicPr>
        <p:blipFill rotWithShape="1">
          <a:blip r:embed="rId2">
            <a:extLst>
              <a:ext uri="{28A0092B-C50C-407E-A947-70E740481C1C}">
                <a14:useLocalDpi xmlns:a14="http://schemas.microsoft.com/office/drawing/2010/main" val="0"/>
              </a:ext>
            </a:extLst>
          </a:blip>
          <a:srcRect l="6646" t="5827" r="21756" b="29837"/>
          <a:stretch/>
        </p:blipFill>
        <p:spPr bwMode="auto">
          <a:xfrm>
            <a:off x="6225163" y="1718335"/>
            <a:ext cx="4847028" cy="4622830"/>
          </a:xfrm>
          <a:prstGeom prst="rect">
            <a:avLst/>
          </a:prstGeom>
          <a:noFill/>
          <a:ln>
            <a:noFill/>
          </a:ln>
          <a:extLst>
            <a:ext uri="{53640926-AAD7-44D8-BBD7-CCE9431645EC}">
              <a14:shadowObscured xmlns:a14="http://schemas.microsoft.com/office/drawing/2010/main"/>
            </a:ex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lc="http://schemas.openxmlformats.org/drawingml/2006/lockedCanvas"/>
            </a:ext>
          </a:extLst>
        </p:spPr>
      </p:pic>
    </p:spTree>
    <p:extLst>
      <p:ext uri="{BB962C8B-B14F-4D97-AF65-F5344CB8AC3E}">
        <p14:creationId xmlns:p14="http://schemas.microsoft.com/office/powerpoint/2010/main" val="2724932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2" name="Shape 362"/>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363" name="Shape 363"/>
          <p:cNvGrpSpPr/>
          <p:nvPr/>
        </p:nvGrpSpPr>
        <p:grpSpPr>
          <a:xfrm>
            <a:off x="27225" y="-786"/>
            <a:ext cx="2356675" cy="6854040"/>
            <a:chOff x="6627813" y="194833"/>
            <a:chExt cx="1952625" cy="5678918"/>
          </a:xfrm>
        </p:grpSpPr>
        <p:sp>
          <p:nvSpPr>
            <p:cNvPr id="364" name="Shape 364"/>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76" name="Shape 376"/>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EFEFE"/>
              </a:buClr>
              <a:buSzPts val="3600"/>
              <a:buFont typeface="Century Gothic"/>
              <a:buNone/>
            </a:pPr>
            <a:r>
              <a:rPr lang="en-US" sz="3600" b="0" i="0" u="none" strike="noStrike" cap="none" dirty="0">
                <a:solidFill>
                  <a:srgbClr val="FEFEFE"/>
                </a:solidFill>
                <a:latin typeface="Century Gothic"/>
                <a:ea typeface="Century Gothic"/>
                <a:cs typeface="Century Gothic"/>
                <a:sym typeface="Century Gothic"/>
              </a:rPr>
              <a:t>TF-IDF</a:t>
            </a:r>
            <a:endParaRPr dirty="0"/>
          </a:p>
        </p:txBody>
      </p:sp>
      <p:sp>
        <p:nvSpPr>
          <p:cNvPr id="378" name="Shape 378"/>
          <p:cNvSpPr txBox="1">
            <a:spLocks noGrp="1"/>
          </p:cNvSpPr>
          <p:nvPr>
            <p:ph type="body" idx="1"/>
          </p:nvPr>
        </p:nvSpPr>
        <p:spPr>
          <a:xfrm>
            <a:off x="5285509" y="298174"/>
            <a:ext cx="6219103" cy="6390860"/>
          </a:xfrm>
          <a:prstGeom prst="rect">
            <a:avLst/>
          </a:prstGeom>
          <a:noFill/>
          <a:ln>
            <a:noFill/>
          </a:ln>
        </p:spPr>
        <p:txBody>
          <a:bodyPr spcFirstLastPara="1" wrap="square" lIns="91425" tIns="45700" rIns="91425" bIns="45700" anchor="ctr" anchorCtr="0">
            <a:noAutofit/>
          </a:bodyPr>
          <a:lstStyle/>
          <a:p>
            <a:pPr marL="342900">
              <a:spcBef>
                <a:spcPts val="0"/>
              </a:spcBef>
            </a:pPr>
            <a:r>
              <a:rPr lang="en-US" dirty="0">
                <a:solidFill>
                  <a:schemeClr val="bg1"/>
                </a:solidFill>
              </a:rPr>
              <a:t>TF-IDF is a numerical statistic that is intended to reflect how important a word is to a document in a collection or corpus. It’s value increases proportionally to the number of times a word appears in the document and is offset by the frequency of the word in the corpus </a:t>
            </a:r>
          </a:p>
          <a:p>
            <a:pPr marL="342900">
              <a:spcBef>
                <a:spcPts val="0"/>
              </a:spcBef>
            </a:pPr>
            <a:endParaRPr lang="en-US" dirty="0">
              <a:solidFill>
                <a:schemeClr val="bg1"/>
              </a:solidFill>
            </a:endParaRPr>
          </a:p>
          <a:p>
            <a:pPr marL="457200" lvl="1" indent="0">
              <a:spcBef>
                <a:spcPts val="0"/>
              </a:spcBef>
              <a:buNone/>
            </a:pPr>
            <a:r>
              <a:rPr lang="en-US" b="1" dirty="0">
                <a:solidFill>
                  <a:schemeClr val="bg1"/>
                </a:solidFill>
              </a:rPr>
              <a:t>TF(t) = (Number of times term t appears in a document) / (Total number of terms in the document)</a:t>
            </a:r>
          </a:p>
          <a:p>
            <a:pPr marL="457200" lvl="1" indent="0">
              <a:spcBef>
                <a:spcPts val="0"/>
              </a:spcBef>
              <a:buNone/>
            </a:pPr>
            <a:endParaRPr lang="en-US" b="1" dirty="0">
              <a:solidFill>
                <a:schemeClr val="bg1"/>
              </a:solidFill>
            </a:endParaRPr>
          </a:p>
          <a:p>
            <a:pPr marL="457200" lvl="1" indent="0">
              <a:spcBef>
                <a:spcPts val="0"/>
              </a:spcBef>
              <a:buNone/>
            </a:pPr>
            <a:r>
              <a:rPr lang="en-US" b="1" dirty="0">
                <a:solidFill>
                  <a:schemeClr val="bg1"/>
                </a:solidFill>
              </a:rPr>
              <a:t>IDF(t) = </a:t>
            </a:r>
            <a:r>
              <a:rPr lang="en-US" b="1" dirty="0" err="1">
                <a:solidFill>
                  <a:schemeClr val="bg1"/>
                </a:solidFill>
              </a:rPr>
              <a:t>log_e</a:t>
            </a:r>
            <a:r>
              <a:rPr lang="en-US" b="1" dirty="0">
                <a:solidFill>
                  <a:schemeClr val="bg1"/>
                </a:solidFill>
              </a:rPr>
              <a:t>(Total number of documents / Number of documents with term t in it)</a:t>
            </a:r>
          </a:p>
          <a:p>
            <a:pPr marL="342900">
              <a:spcBef>
                <a:spcPts val="0"/>
              </a:spcBef>
            </a:pPr>
            <a:endParaRPr lang="en-US" dirty="0">
              <a:solidFill>
                <a:schemeClr val="bg1"/>
              </a:solidFill>
            </a:endParaRPr>
          </a:p>
          <a:p>
            <a:pPr marL="342900">
              <a:spcBef>
                <a:spcPts val="0"/>
              </a:spcBef>
            </a:pPr>
            <a:r>
              <a:rPr lang="en-US" dirty="0">
                <a:solidFill>
                  <a:schemeClr val="bg1"/>
                </a:solidFill>
              </a:rPr>
              <a:t>Example: Consider a document containing 100 words wherein the word cybersecurity appears 3 times. The term frequency (i.e., </a:t>
            </a:r>
            <a:r>
              <a:rPr lang="en-US" dirty="0" err="1">
                <a:solidFill>
                  <a:schemeClr val="bg1"/>
                </a:solidFill>
              </a:rPr>
              <a:t>tf</a:t>
            </a:r>
            <a:r>
              <a:rPr lang="en-US" dirty="0">
                <a:solidFill>
                  <a:schemeClr val="bg1"/>
                </a:solidFill>
              </a:rPr>
              <a:t>) for cat is then (3 / 100) = 0.03. Now, assume we have 10 million documents and the word cybersecurity appears in one thousand of these. Then, the inverse document frequency (i.e., </a:t>
            </a:r>
            <a:r>
              <a:rPr lang="en-US" dirty="0" err="1">
                <a:solidFill>
                  <a:schemeClr val="bg1"/>
                </a:solidFill>
              </a:rPr>
              <a:t>idf</a:t>
            </a:r>
            <a:r>
              <a:rPr lang="en-US" dirty="0">
                <a:solidFill>
                  <a:schemeClr val="bg1"/>
                </a:solidFill>
              </a:rPr>
              <a:t>) is calculated as log(10,000,000 / 1,000) = 4. Thus, the </a:t>
            </a:r>
            <a:r>
              <a:rPr lang="en-US" dirty="0" err="1">
                <a:solidFill>
                  <a:schemeClr val="bg1"/>
                </a:solidFill>
              </a:rPr>
              <a:t>Tf-idf</a:t>
            </a:r>
            <a:r>
              <a:rPr lang="en-US" dirty="0">
                <a:solidFill>
                  <a:schemeClr val="bg1"/>
                </a:solidFill>
              </a:rPr>
              <a:t> weight is the product of these quantities: 0.03 * 4 = 0.12</a:t>
            </a:r>
          </a:p>
        </p:txBody>
      </p:sp>
    </p:spTree>
    <p:extLst>
      <p:ext uri="{BB962C8B-B14F-4D97-AF65-F5344CB8AC3E}">
        <p14:creationId xmlns:p14="http://schemas.microsoft.com/office/powerpoint/2010/main" val="1942661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2" name="Shape 362"/>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363" name="Shape 363"/>
          <p:cNvGrpSpPr/>
          <p:nvPr/>
        </p:nvGrpSpPr>
        <p:grpSpPr>
          <a:xfrm>
            <a:off x="27225" y="-786"/>
            <a:ext cx="2356675" cy="6854040"/>
            <a:chOff x="6627813" y="194833"/>
            <a:chExt cx="1952625" cy="5678918"/>
          </a:xfrm>
        </p:grpSpPr>
        <p:sp>
          <p:nvSpPr>
            <p:cNvPr id="364" name="Shape 364"/>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76" name="Shape 376"/>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EFEFE"/>
              </a:buClr>
              <a:buSzPts val="3600"/>
              <a:buFont typeface="Century Gothic"/>
              <a:buNone/>
            </a:pPr>
            <a:r>
              <a:rPr lang="en-US" sz="3600" b="0" i="0" u="none" strike="noStrike" cap="none" dirty="0">
                <a:solidFill>
                  <a:srgbClr val="FEFEFE"/>
                </a:solidFill>
                <a:latin typeface="Century Gothic"/>
                <a:ea typeface="Century Gothic"/>
                <a:cs typeface="Century Gothic"/>
                <a:sym typeface="Century Gothic"/>
              </a:rPr>
              <a:t>TF-IDF:</a:t>
            </a:r>
            <a:br>
              <a:rPr lang="en-US" sz="3600" b="0" i="0" u="none" strike="noStrike" cap="none" dirty="0">
                <a:solidFill>
                  <a:srgbClr val="FEFEFE"/>
                </a:solidFill>
                <a:latin typeface="Century Gothic"/>
                <a:ea typeface="Century Gothic"/>
                <a:cs typeface="Century Gothic"/>
                <a:sym typeface="Century Gothic"/>
              </a:rPr>
            </a:br>
            <a:r>
              <a:rPr lang="en-US" sz="3600" b="0" i="0" u="none" strike="noStrike" cap="none" dirty="0">
                <a:solidFill>
                  <a:srgbClr val="FEFEFE"/>
                </a:solidFill>
                <a:latin typeface="Century Gothic"/>
                <a:ea typeface="Century Gothic"/>
                <a:cs typeface="Century Gothic"/>
                <a:sym typeface="Century Gothic"/>
              </a:rPr>
              <a:t>Next Steps</a:t>
            </a:r>
            <a:endParaRPr dirty="0"/>
          </a:p>
        </p:txBody>
      </p:sp>
      <p:sp>
        <p:nvSpPr>
          <p:cNvPr id="378" name="Shape 378"/>
          <p:cNvSpPr txBox="1">
            <a:spLocks noGrp="1"/>
          </p:cNvSpPr>
          <p:nvPr>
            <p:ph type="body" idx="1"/>
          </p:nvPr>
        </p:nvSpPr>
        <p:spPr>
          <a:xfrm>
            <a:off x="5285509" y="298174"/>
            <a:ext cx="6219103" cy="6390860"/>
          </a:xfrm>
          <a:prstGeom prst="rect">
            <a:avLst/>
          </a:prstGeom>
          <a:noFill/>
          <a:ln>
            <a:noFill/>
          </a:ln>
        </p:spPr>
        <p:txBody>
          <a:bodyPr spcFirstLastPara="1" wrap="square" lIns="91425" tIns="45700" rIns="91425" bIns="45700" anchor="ctr" anchorCtr="0">
            <a:noAutofit/>
          </a:bodyPr>
          <a:lstStyle/>
          <a:p>
            <a:pPr marL="342900">
              <a:spcBef>
                <a:spcPts val="0"/>
              </a:spcBef>
            </a:pPr>
            <a:r>
              <a:rPr lang="en-US" dirty="0">
                <a:solidFill>
                  <a:schemeClr val="bg1"/>
                </a:solidFill>
              </a:rPr>
              <a:t>The TF-IDF applied in Python adds a level of sophistication to the frequency analysis that will increase the number of actual expert related terms received and minimize the common and typical cybersecurity terms</a:t>
            </a:r>
          </a:p>
          <a:p>
            <a:pPr marL="342900">
              <a:spcBef>
                <a:spcPts val="0"/>
              </a:spcBef>
            </a:pPr>
            <a:endParaRPr lang="en-US" dirty="0">
              <a:solidFill>
                <a:schemeClr val="bg1"/>
              </a:solidFill>
            </a:endParaRPr>
          </a:p>
          <a:p>
            <a:pPr marL="342900">
              <a:spcBef>
                <a:spcPts val="0"/>
              </a:spcBef>
            </a:pPr>
            <a:r>
              <a:rPr lang="en-US" dirty="0">
                <a:solidFill>
                  <a:schemeClr val="bg1"/>
                </a:solidFill>
              </a:rPr>
              <a:t>To prove the study was successful and able to create the accurate expert dictionary, several tests using TF-IDF were performed</a:t>
            </a:r>
          </a:p>
          <a:p>
            <a:pPr marL="342900">
              <a:spcBef>
                <a:spcPts val="0"/>
              </a:spcBef>
            </a:pPr>
            <a:endParaRPr lang="en-US" dirty="0">
              <a:solidFill>
                <a:schemeClr val="bg1"/>
              </a:solidFill>
            </a:endParaRPr>
          </a:p>
          <a:p>
            <a:pPr marL="342900">
              <a:spcBef>
                <a:spcPts val="0"/>
              </a:spcBef>
            </a:pPr>
            <a:r>
              <a:rPr lang="en-US" dirty="0">
                <a:solidFill>
                  <a:schemeClr val="bg1"/>
                </a:solidFill>
              </a:rPr>
              <a:t>Next slides will demonstrate how we applied TF-IDF  over our datasets to get relevant results</a:t>
            </a:r>
          </a:p>
        </p:txBody>
      </p:sp>
    </p:spTree>
    <p:extLst>
      <p:ext uri="{BB962C8B-B14F-4D97-AF65-F5344CB8AC3E}">
        <p14:creationId xmlns:p14="http://schemas.microsoft.com/office/powerpoint/2010/main" val="245678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16"/>
        <p:cNvGrpSpPr/>
        <p:nvPr/>
      </p:nvGrpSpPr>
      <p:grpSpPr>
        <a:xfrm>
          <a:off x="0" y="0"/>
          <a:ext cx="0" cy="0"/>
          <a:chOff x="0" y="0"/>
          <a:chExt cx="0" cy="0"/>
        </a:xfrm>
      </p:grpSpPr>
      <p:sp>
        <p:nvSpPr>
          <p:cNvPr id="217" name="Shape 217"/>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Shape 218"/>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nvGrpSpPr>
          <p:cNvPr id="219" name="Shape 219"/>
          <p:cNvGrpSpPr/>
          <p:nvPr/>
        </p:nvGrpSpPr>
        <p:grpSpPr>
          <a:xfrm>
            <a:off x="27225" y="-786"/>
            <a:ext cx="2356675" cy="6854040"/>
            <a:chOff x="6627813" y="194833"/>
            <a:chExt cx="1952625" cy="5678918"/>
          </a:xfrm>
        </p:grpSpPr>
        <p:sp>
          <p:nvSpPr>
            <p:cNvPr id="220" name="Shape 220"/>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Shape 223"/>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Shape 224"/>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32" name="Shape 232"/>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EFEFE"/>
              </a:buClr>
              <a:buSzPts val="3600"/>
              <a:buFont typeface="Century Gothic"/>
              <a:buNone/>
            </a:pPr>
            <a:r>
              <a:rPr lang="en-US" sz="3600" b="0" i="0" u="none" strike="noStrike" cap="none">
                <a:solidFill>
                  <a:srgbClr val="FEFEFE"/>
                </a:solidFill>
                <a:latin typeface="Century Gothic"/>
                <a:ea typeface="Century Gothic"/>
                <a:cs typeface="Century Gothic"/>
                <a:sym typeface="Century Gothic"/>
              </a:rPr>
              <a:t>Problem Statement</a:t>
            </a:r>
            <a:endParaRPr/>
          </a:p>
        </p:txBody>
      </p:sp>
      <p:sp>
        <p:nvSpPr>
          <p:cNvPr id="234" name="Shape 234"/>
          <p:cNvSpPr txBox="1">
            <a:spLocks noGrp="1"/>
          </p:cNvSpPr>
          <p:nvPr>
            <p:ph type="body" idx="1"/>
          </p:nvPr>
        </p:nvSpPr>
        <p:spPr>
          <a:xfrm>
            <a:off x="5451345" y="1892352"/>
            <a:ext cx="6219103" cy="4679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SzPts val="1800"/>
              <a:buNone/>
            </a:pPr>
            <a:r>
              <a:rPr lang="en-US" sz="2400" b="1" dirty="0"/>
              <a:t>P</a:t>
            </a:r>
            <a:r>
              <a:rPr lang="en-US" sz="2400" b="1" i="0" u="none" strike="noStrike" cap="none" dirty="0">
                <a:solidFill>
                  <a:srgbClr val="FEFEFE"/>
                </a:solidFill>
                <a:latin typeface="Century Gothic"/>
                <a:ea typeface="Century Gothic"/>
                <a:cs typeface="Century Gothic"/>
                <a:sym typeface="Century Gothic"/>
              </a:rPr>
              <a:t>erform text analytics on the twitter data to build a thesaurus of cybersecurity concepts</a:t>
            </a:r>
            <a:endParaRPr lang="en-US" sz="2000" dirty="0"/>
          </a:p>
          <a:p>
            <a:pPr marL="342900" marR="0" lvl="0" indent="-342900" algn="l" rtl="0">
              <a:spcBef>
                <a:spcPts val="0"/>
              </a:spcBef>
              <a:spcAft>
                <a:spcPts val="0"/>
              </a:spcAft>
              <a:buClr>
                <a:schemeClr val="accent1"/>
              </a:buClr>
              <a:buSzPts val="1800"/>
              <a:buFont typeface="Noto Sans Symbols"/>
              <a:buChar char="•"/>
            </a:pPr>
            <a:endParaRPr lang="en-US" sz="2000" dirty="0"/>
          </a:p>
          <a:p>
            <a:pPr marL="342900" marR="0" lvl="0" indent="-342900" algn="l" rtl="0">
              <a:spcBef>
                <a:spcPts val="0"/>
              </a:spcBef>
              <a:spcAft>
                <a:spcPts val="0"/>
              </a:spcAft>
              <a:buClr>
                <a:schemeClr val="accent1"/>
              </a:buClr>
              <a:buSzPts val="1800"/>
              <a:buFont typeface="Noto Sans Symbols"/>
              <a:buChar char="•"/>
            </a:pPr>
            <a:endParaRPr sz="2000" dirty="0"/>
          </a:p>
          <a:p>
            <a:pPr marL="0" marR="0" lvl="0" indent="0" algn="ctr" rtl="0">
              <a:spcBef>
                <a:spcPts val="1000"/>
              </a:spcBef>
              <a:spcAft>
                <a:spcPts val="0"/>
              </a:spcAft>
              <a:buClr>
                <a:schemeClr val="accent1"/>
              </a:buClr>
              <a:buSzPts val="1800"/>
              <a:buNone/>
            </a:pPr>
            <a:r>
              <a:rPr lang="en-US" sz="1600" b="0" i="0" u="none" strike="noStrike" cap="none" dirty="0">
                <a:solidFill>
                  <a:srgbClr val="FEFEFE"/>
                </a:solidFill>
                <a:latin typeface="Century Gothic"/>
                <a:ea typeface="Century Gothic"/>
                <a:cs typeface="Century Gothic"/>
                <a:sym typeface="Century Gothic"/>
              </a:rPr>
              <a:t>By selecting the top experts in the field and analyzing their text, we are able to build a thesaurus of expert related cybersecurity terms</a:t>
            </a:r>
          </a:p>
          <a:p>
            <a:pPr marL="0" marR="0" lvl="0" indent="0" algn="ctr" rtl="0">
              <a:spcBef>
                <a:spcPts val="1000"/>
              </a:spcBef>
              <a:spcAft>
                <a:spcPts val="0"/>
              </a:spcAft>
              <a:buClr>
                <a:schemeClr val="accent1"/>
              </a:buClr>
              <a:buSzPts val="1800"/>
              <a:buNone/>
            </a:pPr>
            <a:r>
              <a:rPr lang="en-US" sz="1600" b="0" i="0" u="none" strike="noStrike" cap="none" dirty="0">
                <a:solidFill>
                  <a:srgbClr val="FEFEFE"/>
                </a:solidFill>
                <a:latin typeface="Century Gothic"/>
                <a:ea typeface="Century Gothic"/>
                <a:cs typeface="Century Gothic"/>
                <a:sym typeface="Century Gothic"/>
              </a:rPr>
              <a:t>In this study, we have considered 70,115 tweets from 25 expert users</a:t>
            </a: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Gothic"/>
              <a:ea typeface="Century Gothic"/>
              <a:cs typeface="Century Gothic"/>
              <a:sym typeface="Century Gothic"/>
            </a:endParaRPr>
          </a:p>
        </p:txBody>
      </p:sp>
      <p:sp>
        <p:nvSpPr>
          <p:cNvPr id="362" name="Shape 362"/>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363" name="Shape 363"/>
          <p:cNvGrpSpPr/>
          <p:nvPr/>
        </p:nvGrpSpPr>
        <p:grpSpPr>
          <a:xfrm>
            <a:off x="27225" y="-786"/>
            <a:ext cx="2356675" cy="6854040"/>
            <a:chOff x="6627813" y="194833"/>
            <a:chExt cx="1952625" cy="5678918"/>
          </a:xfrm>
        </p:grpSpPr>
        <p:sp>
          <p:nvSpPr>
            <p:cNvPr id="364" name="Shape 364"/>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76" name="Shape 376"/>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lvl="0" algn="r">
              <a:buClr>
                <a:srgbClr val="FEFEFE"/>
              </a:buClr>
            </a:pPr>
            <a:r>
              <a:rPr lang="en-US" dirty="0">
                <a:solidFill>
                  <a:schemeClr val="bg1"/>
                </a:solidFill>
              </a:rPr>
              <a:t>Study A:</a:t>
            </a:r>
            <a:br>
              <a:rPr lang="en-US" dirty="0">
                <a:solidFill>
                  <a:schemeClr val="bg1"/>
                </a:solidFill>
              </a:rPr>
            </a:br>
            <a:r>
              <a:rPr lang="en-US" dirty="0">
                <a:solidFill>
                  <a:schemeClr val="bg1"/>
                </a:solidFill>
              </a:rPr>
              <a:t> Comparing the two dataset with TF-IDF  method</a:t>
            </a:r>
            <a:endParaRPr dirty="0">
              <a:solidFill>
                <a:schemeClr val="bg1"/>
              </a:solidFill>
            </a:endParaRPr>
          </a:p>
        </p:txBody>
      </p:sp>
      <p:sp>
        <p:nvSpPr>
          <p:cNvPr id="378" name="Shape 378"/>
          <p:cNvSpPr txBox="1">
            <a:spLocks noGrp="1"/>
          </p:cNvSpPr>
          <p:nvPr>
            <p:ph type="body" idx="1"/>
          </p:nvPr>
        </p:nvSpPr>
        <p:spPr>
          <a:xfrm>
            <a:off x="5306234" y="139286"/>
            <a:ext cx="6219103" cy="2479401"/>
          </a:xfrm>
          <a:prstGeom prst="rect">
            <a:avLst/>
          </a:prstGeom>
          <a:noFill/>
          <a:ln>
            <a:noFill/>
          </a:ln>
        </p:spPr>
        <p:txBody>
          <a:bodyPr spcFirstLastPara="1" wrap="square" lIns="91425" tIns="45700" rIns="91425" bIns="45700" anchor="ctr" anchorCtr="0">
            <a:noAutofit/>
          </a:bodyPr>
          <a:lstStyle/>
          <a:p>
            <a:r>
              <a:rPr lang="en-US" dirty="0">
                <a:solidFill>
                  <a:schemeClr val="bg1"/>
                </a:solidFill>
              </a:rPr>
              <a:t>Group A which consisted of 13 users and totaled 37,807 tweets and then Group B which contained 12 users and totaled 32,308 tweets</a:t>
            </a:r>
          </a:p>
          <a:p>
            <a:r>
              <a:rPr lang="en-US" dirty="0">
                <a:solidFill>
                  <a:schemeClr val="bg1"/>
                </a:solidFill>
              </a:rPr>
              <a:t> Once all the .csv files for each group were merged, the data was processed with Python using the TF-IDF method</a:t>
            </a:r>
          </a:p>
          <a:p>
            <a:r>
              <a:rPr lang="en-US" dirty="0">
                <a:solidFill>
                  <a:schemeClr val="bg1"/>
                </a:solidFill>
              </a:rPr>
              <a:t>The output looked something like below:</a:t>
            </a:r>
          </a:p>
        </p:txBody>
      </p:sp>
      <p:graphicFrame>
        <p:nvGraphicFramePr>
          <p:cNvPr id="3" name="Table 2">
            <a:extLst>
              <a:ext uri="{FF2B5EF4-FFF2-40B4-BE49-F238E27FC236}">
                <a16:creationId xmlns:a16="http://schemas.microsoft.com/office/drawing/2014/main" id="{85D991A7-13C1-4210-9FD5-C24C8902CE4A}"/>
              </a:ext>
            </a:extLst>
          </p:cNvPr>
          <p:cNvGraphicFramePr>
            <a:graphicFrameLocks noGrp="1"/>
          </p:cNvGraphicFramePr>
          <p:nvPr>
            <p:extLst>
              <p:ext uri="{D42A27DB-BD31-4B8C-83A1-F6EECF244321}">
                <p14:modId xmlns:p14="http://schemas.microsoft.com/office/powerpoint/2010/main" val="4227223178"/>
              </p:ext>
            </p:extLst>
          </p:nvPr>
        </p:nvGraphicFramePr>
        <p:xfrm>
          <a:off x="6868007" y="2777575"/>
          <a:ext cx="3587958" cy="3772174"/>
        </p:xfrm>
        <a:graphic>
          <a:graphicData uri="http://schemas.openxmlformats.org/drawingml/2006/table">
            <a:tbl>
              <a:tblPr/>
              <a:tblGrid>
                <a:gridCol w="1195986">
                  <a:extLst>
                    <a:ext uri="{9D8B030D-6E8A-4147-A177-3AD203B41FA5}">
                      <a16:colId xmlns:a16="http://schemas.microsoft.com/office/drawing/2014/main" val="599387153"/>
                    </a:ext>
                  </a:extLst>
                </a:gridCol>
                <a:gridCol w="1195986">
                  <a:extLst>
                    <a:ext uri="{9D8B030D-6E8A-4147-A177-3AD203B41FA5}">
                      <a16:colId xmlns:a16="http://schemas.microsoft.com/office/drawing/2014/main" val="3254106987"/>
                    </a:ext>
                  </a:extLst>
                </a:gridCol>
                <a:gridCol w="1195986">
                  <a:extLst>
                    <a:ext uri="{9D8B030D-6E8A-4147-A177-3AD203B41FA5}">
                      <a16:colId xmlns:a16="http://schemas.microsoft.com/office/drawing/2014/main" val="2711668332"/>
                    </a:ext>
                  </a:extLst>
                </a:gridCol>
              </a:tblGrid>
              <a:tr h="269441">
                <a:tc>
                  <a:txBody>
                    <a:bodyPr/>
                    <a:lstStyle/>
                    <a:p>
                      <a:pPr algn="ctr" fontAlgn="b"/>
                      <a:r>
                        <a:rPr lang="en-US" sz="1600" b="0" i="0" u="none" strike="noStrike">
                          <a:solidFill>
                            <a:schemeClr val="bg1"/>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Group 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Group 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766591"/>
                  </a:ext>
                </a:extLst>
              </a:tr>
              <a:tr h="269441">
                <a:tc>
                  <a:txBody>
                    <a:bodyPr/>
                    <a:lstStyle/>
                    <a:p>
                      <a:pPr algn="ctr" fontAlgn="b"/>
                      <a:r>
                        <a:rPr lang="en-US" sz="1600" b="0" i="0" u="none" strike="noStrike">
                          <a:solidFill>
                            <a:schemeClr val="bg1"/>
                          </a:solidFill>
                          <a:effectLst/>
                          <a:latin typeface="Calibri" panose="020F0502020204030204" pitchFamily="34" charset="0"/>
                        </a:rPr>
                        <a:t>account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0.014146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311473"/>
                  </a:ext>
                </a:extLst>
              </a:tr>
              <a:tr h="269441">
                <a:tc>
                  <a:txBody>
                    <a:bodyPr/>
                    <a:lstStyle/>
                    <a:p>
                      <a:pPr algn="ctr" fontAlgn="b"/>
                      <a:r>
                        <a:rPr lang="en-US" sz="1600" b="0" i="0" u="none" strike="noStrike">
                          <a:solidFill>
                            <a:schemeClr val="bg1"/>
                          </a:solidFill>
                          <a:effectLst/>
                          <a:latin typeface="Calibri" panose="020F0502020204030204" pitchFamily="34" charset="0"/>
                        </a:rPr>
                        <a:t>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0.014146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59757"/>
                  </a:ext>
                </a:extLst>
              </a:tr>
              <a:tr h="269441">
                <a:tc>
                  <a:txBody>
                    <a:bodyPr/>
                    <a:lstStyle/>
                    <a:p>
                      <a:pPr algn="ctr" fontAlgn="b"/>
                      <a:r>
                        <a:rPr lang="en-US" sz="1600" b="0" i="0" u="none" strike="noStrike">
                          <a:solidFill>
                            <a:schemeClr val="bg1"/>
                          </a:solidFill>
                          <a:effectLst/>
                          <a:latin typeface="Calibri" panose="020F0502020204030204" pitchFamily="34" charset="0"/>
                        </a:rPr>
                        <a:t>alto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0.014146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314549"/>
                  </a:ext>
                </a:extLst>
              </a:tr>
              <a:tr h="269441">
                <a:tc>
                  <a:txBody>
                    <a:bodyPr/>
                    <a:lstStyle/>
                    <a:p>
                      <a:pPr algn="ctr" fontAlgn="b"/>
                      <a:r>
                        <a:rPr lang="en-US" sz="1600" b="0" i="0" u="none" strike="noStrike">
                          <a:solidFill>
                            <a:schemeClr val="bg1"/>
                          </a:solidFill>
                          <a:effectLst/>
                          <a:latin typeface="Calibri" panose="020F0502020204030204" pitchFamily="34" charset="0"/>
                        </a:rPr>
                        <a:t>android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0.014146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799535"/>
                  </a:ext>
                </a:extLst>
              </a:tr>
              <a:tr h="269441">
                <a:tc>
                  <a:txBody>
                    <a:bodyPr/>
                    <a:lstStyle/>
                    <a:p>
                      <a:pPr algn="ctr" fontAlgn="b"/>
                      <a:r>
                        <a:rPr lang="en-US" sz="1600" b="0" i="0" u="none" strike="noStrike">
                          <a:solidFill>
                            <a:schemeClr val="bg1"/>
                          </a:solidFill>
                          <a:effectLst/>
                          <a:latin typeface="Calibri" panose="020F0502020204030204" pitchFamily="34" charset="0"/>
                        </a:rPr>
                        <a:t>attack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1172837"/>
                  </a:ext>
                </a:extLst>
              </a:tr>
              <a:tr h="269441">
                <a:tc>
                  <a:txBody>
                    <a:bodyPr/>
                    <a:lstStyle/>
                    <a:p>
                      <a:pPr algn="ctr" fontAlgn="b"/>
                      <a:r>
                        <a:rPr lang="en-US" sz="1600" b="0" i="0" u="none" strike="noStrike">
                          <a:solidFill>
                            <a:schemeClr val="bg1"/>
                          </a:solidFill>
                          <a:effectLst/>
                          <a:latin typeface="Calibri" panose="020F0502020204030204" pitchFamily="34" charset="0"/>
                        </a:rPr>
                        <a:t>blog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0.014146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7926645"/>
                  </a:ext>
                </a:extLst>
              </a:tr>
              <a:tr h="269441">
                <a:tc>
                  <a:txBody>
                    <a:bodyPr/>
                    <a:lstStyle/>
                    <a:p>
                      <a:pPr algn="ctr" fontAlgn="b"/>
                      <a:r>
                        <a:rPr lang="en-US" sz="1600" b="0" i="0" u="none" strike="noStrike">
                          <a:solidFill>
                            <a:schemeClr val="bg1"/>
                          </a:solidFill>
                          <a:effectLst/>
                          <a:latin typeface="Calibri" panose="020F0502020204030204" pitchFamily="34" charset="0"/>
                        </a:rPr>
                        <a:t>breach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7688388"/>
                  </a:ext>
                </a:extLst>
              </a:tr>
              <a:tr h="269441">
                <a:tc>
                  <a:txBody>
                    <a:bodyPr/>
                    <a:lstStyle/>
                    <a:p>
                      <a:pPr algn="ctr" fontAlgn="b"/>
                      <a:r>
                        <a:rPr lang="en-US" sz="1600" b="0" i="0" u="none" strike="noStrike">
                          <a:solidFill>
                            <a:schemeClr val="bg1"/>
                          </a:solidFill>
                          <a:effectLst/>
                          <a:latin typeface="Calibri" panose="020F0502020204030204" pitchFamily="34" charset="0"/>
                        </a:rPr>
                        <a:t>business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0922583"/>
                  </a:ext>
                </a:extLst>
              </a:tr>
              <a:tr h="269441">
                <a:tc>
                  <a:txBody>
                    <a:bodyPr/>
                    <a:lstStyle/>
                    <a:p>
                      <a:pPr algn="ctr" fontAlgn="b"/>
                      <a:r>
                        <a:rPr lang="en-US" sz="1600" b="0" i="0" u="none" strike="noStrike">
                          <a:solidFill>
                            <a:schemeClr val="bg1"/>
                          </a:solidFill>
                          <a:effectLst/>
                          <a:latin typeface="Calibri" panose="020F0502020204030204" pitchFamily="34" charset="0"/>
                        </a:rPr>
                        <a:t>call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0.014146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6583320"/>
                  </a:ext>
                </a:extLst>
              </a:tr>
              <a:tr h="269441">
                <a:tc>
                  <a:txBody>
                    <a:bodyPr/>
                    <a:lstStyle/>
                    <a:p>
                      <a:pPr algn="ctr" fontAlgn="b"/>
                      <a:r>
                        <a:rPr lang="en-US" sz="1600" b="0" i="0" u="none" strike="noStrike">
                          <a:solidFill>
                            <a:schemeClr val="bg1"/>
                          </a:solidFill>
                          <a:effectLst/>
                          <a:latin typeface="Calibri" panose="020F0502020204030204" pitchFamily="34" charset="0"/>
                        </a:rPr>
                        <a:t>chatstc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0.014146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5124893"/>
                  </a:ext>
                </a:extLst>
              </a:tr>
              <a:tr h="269441">
                <a:tc>
                  <a:txBody>
                    <a:bodyPr/>
                    <a:lstStyle/>
                    <a:p>
                      <a:pPr algn="ctr" fontAlgn="b"/>
                      <a:r>
                        <a:rPr lang="en-US" sz="1600" b="0" i="0" u="none" strike="noStrike">
                          <a:solidFill>
                            <a:schemeClr val="bg1"/>
                          </a:solidFill>
                          <a:effectLst/>
                          <a:latin typeface="Calibri" panose="020F0502020204030204" pitchFamily="34" charset="0"/>
                        </a:rPr>
                        <a:t>check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1652853"/>
                  </a:ext>
                </a:extLst>
              </a:tr>
              <a:tr h="269441">
                <a:tc>
                  <a:txBody>
                    <a:bodyPr/>
                    <a:lstStyle/>
                    <a:p>
                      <a:pPr algn="ctr" fontAlgn="b"/>
                      <a:r>
                        <a:rPr lang="en-US" sz="1600" b="0" i="0" u="none" strike="noStrike">
                          <a:solidFill>
                            <a:schemeClr val="bg1"/>
                          </a:solidFill>
                          <a:effectLst/>
                          <a:latin typeface="Calibri" panose="020F0502020204030204" pitchFamily="34" charset="0"/>
                        </a:rPr>
                        <a:t>cloud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0.014146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1129099"/>
                  </a:ext>
                </a:extLst>
              </a:tr>
              <a:tr h="269441">
                <a:tc>
                  <a:txBody>
                    <a:bodyPr/>
                    <a:lstStyle/>
                    <a:p>
                      <a:pPr algn="ctr" fontAlgn="b"/>
                      <a:r>
                        <a:rPr lang="en-US" sz="1600" b="0" i="0" u="none" strike="noStrike">
                          <a:solidFill>
                            <a:schemeClr val="bg1"/>
                          </a:solidFill>
                          <a:effectLst/>
                          <a:latin typeface="Calibri" panose="020F0502020204030204" pitchFamily="34" charset="0"/>
                        </a:rPr>
                        <a:t>customer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bg1"/>
                          </a:solidFill>
                          <a:effectLst/>
                          <a:latin typeface="Calibri" panose="020F0502020204030204" pitchFamily="34" charset="0"/>
                        </a:rPr>
                        <a:t>0.014146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1307040"/>
                  </a:ext>
                </a:extLst>
              </a:tr>
            </a:tbl>
          </a:graphicData>
        </a:graphic>
      </p:graphicFrame>
    </p:spTree>
    <p:extLst>
      <p:ext uri="{BB962C8B-B14F-4D97-AF65-F5344CB8AC3E}">
        <p14:creationId xmlns:p14="http://schemas.microsoft.com/office/powerpoint/2010/main" val="2175746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Gothic"/>
              <a:ea typeface="Century Gothic"/>
              <a:cs typeface="Century Gothic"/>
              <a:sym typeface="Century Gothic"/>
            </a:endParaRPr>
          </a:p>
        </p:txBody>
      </p:sp>
      <p:sp>
        <p:nvSpPr>
          <p:cNvPr id="362" name="Shape 362"/>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363" name="Shape 363"/>
          <p:cNvGrpSpPr/>
          <p:nvPr/>
        </p:nvGrpSpPr>
        <p:grpSpPr>
          <a:xfrm>
            <a:off x="27225" y="-786"/>
            <a:ext cx="2356675" cy="6854040"/>
            <a:chOff x="6627813" y="194833"/>
            <a:chExt cx="1952625" cy="5678918"/>
          </a:xfrm>
        </p:grpSpPr>
        <p:sp>
          <p:nvSpPr>
            <p:cNvPr id="364" name="Shape 364"/>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76" name="Shape 376"/>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lvl="0" algn="r">
              <a:buClr>
                <a:srgbClr val="FEFEFE"/>
              </a:buClr>
            </a:pPr>
            <a:r>
              <a:rPr lang="en-US" dirty="0">
                <a:solidFill>
                  <a:schemeClr val="bg1"/>
                </a:solidFill>
              </a:rPr>
              <a:t>Study A:</a:t>
            </a:r>
            <a:br>
              <a:rPr lang="en-US" dirty="0">
                <a:solidFill>
                  <a:schemeClr val="bg1"/>
                </a:solidFill>
              </a:rPr>
            </a:br>
            <a:r>
              <a:rPr lang="en-US" dirty="0">
                <a:solidFill>
                  <a:schemeClr val="bg1"/>
                </a:solidFill>
              </a:rPr>
              <a:t> Comparing the two dataset with TF-IDF  method</a:t>
            </a:r>
            <a:endParaRPr dirty="0">
              <a:solidFill>
                <a:schemeClr val="bg1"/>
              </a:solidFill>
            </a:endParaRPr>
          </a:p>
        </p:txBody>
      </p:sp>
      <p:sp>
        <p:nvSpPr>
          <p:cNvPr id="378" name="Shape 378"/>
          <p:cNvSpPr txBox="1">
            <a:spLocks noGrp="1"/>
          </p:cNvSpPr>
          <p:nvPr>
            <p:ph type="body" idx="1"/>
          </p:nvPr>
        </p:nvSpPr>
        <p:spPr>
          <a:xfrm>
            <a:off x="5285509" y="298174"/>
            <a:ext cx="6219103" cy="3230217"/>
          </a:xfrm>
          <a:prstGeom prst="rect">
            <a:avLst/>
          </a:prstGeom>
          <a:noFill/>
          <a:ln>
            <a:noFill/>
          </a:ln>
        </p:spPr>
        <p:txBody>
          <a:bodyPr spcFirstLastPara="1" wrap="square" lIns="91425" tIns="45700" rIns="91425" bIns="45700" anchor="ctr" anchorCtr="0">
            <a:noAutofit/>
          </a:bodyPr>
          <a:lstStyle/>
          <a:p>
            <a:r>
              <a:rPr lang="en-US" dirty="0">
                <a:solidFill>
                  <a:schemeClr val="bg1"/>
                </a:solidFill>
              </a:rPr>
              <a:t>After comparing all the words for Group A and Group B, a total of 20866 words were found. This analysis obtained a similarity word count of 6567. The percentage of the similarity between the two groups is 31.47%. </a:t>
            </a:r>
          </a:p>
          <a:p>
            <a:r>
              <a:rPr lang="en-US" dirty="0">
                <a:solidFill>
                  <a:schemeClr val="bg1"/>
                </a:solidFill>
              </a:rPr>
              <a:t>In order to identify patterns in the data, this study experimented with different numbers of words as shown in the Table below. This study achieved the highest similarity percentage of 57.52% with the top 750 words</a:t>
            </a:r>
          </a:p>
        </p:txBody>
      </p:sp>
      <p:pic>
        <p:nvPicPr>
          <p:cNvPr id="21" name="Picture 20" descr="Table2forTF-IDFsimilarity%25.png">
            <a:extLst>
              <a:ext uri="{FF2B5EF4-FFF2-40B4-BE49-F238E27FC236}">
                <a16:creationId xmlns:a16="http://schemas.microsoft.com/office/drawing/2014/main" id="{36997EDD-6904-48BB-8013-0B967D47262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12228" y="3937333"/>
            <a:ext cx="4363279" cy="2420635"/>
          </a:xfrm>
          <a:prstGeom prst="rect">
            <a:avLst/>
          </a:prstGeom>
          <a:noFill/>
          <a:ln>
            <a:noFill/>
          </a:ln>
        </p:spPr>
      </p:pic>
    </p:spTree>
    <p:extLst>
      <p:ext uri="{BB962C8B-B14F-4D97-AF65-F5344CB8AC3E}">
        <p14:creationId xmlns:p14="http://schemas.microsoft.com/office/powerpoint/2010/main" val="103728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C97E-493F-4002-9821-BFE98074703C}"/>
              </a:ext>
            </a:extLst>
          </p:cNvPr>
          <p:cNvSpPr>
            <a:spLocks noGrp="1"/>
          </p:cNvSpPr>
          <p:nvPr>
            <p:ph type="title"/>
          </p:nvPr>
        </p:nvSpPr>
        <p:spPr>
          <a:xfrm>
            <a:off x="2206487" y="243422"/>
            <a:ext cx="9298124" cy="791331"/>
          </a:xfrm>
        </p:spPr>
        <p:txBody>
          <a:bodyPr/>
          <a:lstStyle/>
          <a:p>
            <a:pPr algn="ctr"/>
            <a:r>
              <a:rPr lang="en-US" dirty="0"/>
              <a:t>Result B: Thesaurus using TF-IDF</a:t>
            </a:r>
          </a:p>
        </p:txBody>
      </p:sp>
      <p:sp>
        <p:nvSpPr>
          <p:cNvPr id="3" name="Text Placeholder 2">
            <a:extLst>
              <a:ext uri="{FF2B5EF4-FFF2-40B4-BE49-F238E27FC236}">
                <a16:creationId xmlns:a16="http://schemas.microsoft.com/office/drawing/2014/main" id="{C0163401-8CE4-46C6-B135-F7334C75DC47}"/>
              </a:ext>
            </a:extLst>
          </p:cNvPr>
          <p:cNvSpPr>
            <a:spLocks noGrp="1"/>
          </p:cNvSpPr>
          <p:nvPr>
            <p:ph type="body" idx="1"/>
          </p:nvPr>
        </p:nvSpPr>
        <p:spPr>
          <a:xfrm>
            <a:off x="2206487" y="1232452"/>
            <a:ext cx="3367595" cy="5243504"/>
          </a:xfrm>
        </p:spPr>
        <p:txBody>
          <a:bodyPr/>
          <a:lstStyle/>
          <a:p>
            <a:r>
              <a:rPr lang="en-US" dirty="0"/>
              <a:t>Used Study A to determine which terms belongs to the thesaurus by taking those terms that are in the top frequencies of multiple lists</a:t>
            </a:r>
          </a:p>
          <a:p>
            <a:r>
              <a:rPr lang="en-US" dirty="0"/>
              <a:t>For example, Table on the right shows the 31 words that occur in both Group A and Group B from Similarity table of study A</a:t>
            </a:r>
          </a:p>
          <a:p>
            <a:r>
              <a:rPr lang="en-US" dirty="0"/>
              <a:t>These words are deemed relevant due to their appearance in both groups</a:t>
            </a:r>
          </a:p>
        </p:txBody>
      </p:sp>
      <p:sp>
        <p:nvSpPr>
          <p:cNvPr id="4" name="Text Placeholder 3">
            <a:extLst>
              <a:ext uri="{FF2B5EF4-FFF2-40B4-BE49-F238E27FC236}">
                <a16:creationId xmlns:a16="http://schemas.microsoft.com/office/drawing/2014/main" id="{9C1C1B2B-9DB1-48DB-ABC4-EC8C1ECCBEF6}"/>
              </a:ext>
            </a:extLst>
          </p:cNvPr>
          <p:cNvSpPr>
            <a:spLocks noGrp="1"/>
          </p:cNvSpPr>
          <p:nvPr>
            <p:ph type="body" idx="2"/>
          </p:nvPr>
        </p:nvSpPr>
        <p:spPr>
          <a:xfrm>
            <a:off x="6096000" y="1628384"/>
            <a:ext cx="5408611" cy="4847572"/>
          </a:xfrm>
        </p:spPr>
        <p:txBody>
          <a:bodyPr/>
          <a:lstStyle/>
          <a:p>
            <a:pPr marL="114300" indent="0">
              <a:buNone/>
            </a:pPr>
            <a:endParaRPr lang="en-US" dirty="0"/>
          </a:p>
        </p:txBody>
      </p:sp>
      <p:pic>
        <p:nvPicPr>
          <p:cNvPr id="7" name="Picture 6">
            <a:extLst>
              <a:ext uri="{FF2B5EF4-FFF2-40B4-BE49-F238E27FC236}">
                <a16:creationId xmlns:a16="http://schemas.microsoft.com/office/drawing/2014/main" id="{0B945BCB-2E09-406B-97B7-C15D8F3AAA53}"/>
              </a:ext>
            </a:extLst>
          </p:cNvPr>
          <p:cNvPicPr/>
          <p:nvPr/>
        </p:nvPicPr>
        <p:blipFill>
          <a:blip r:embed="rId2"/>
          <a:stretch>
            <a:fillRect/>
          </a:stretch>
        </p:blipFill>
        <p:spPr>
          <a:xfrm>
            <a:off x="5990430" y="1232452"/>
            <a:ext cx="5514181" cy="5468576"/>
          </a:xfrm>
          <a:prstGeom prst="rect">
            <a:avLst/>
          </a:prstGeom>
        </p:spPr>
      </p:pic>
    </p:spTree>
    <p:extLst>
      <p:ext uri="{BB962C8B-B14F-4D97-AF65-F5344CB8AC3E}">
        <p14:creationId xmlns:p14="http://schemas.microsoft.com/office/powerpoint/2010/main" val="1992925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Gothic"/>
              <a:ea typeface="Century Gothic"/>
              <a:cs typeface="Century Gothic"/>
              <a:sym typeface="Century Gothic"/>
            </a:endParaRPr>
          </a:p>
        </p:txBody>
      </p:sp>
      <p:sp>
        <p:nvSpPr>
          <p:cNvPr id="362" name="Shape 362"/>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363" name="Shape 363"/>
          <p:cNvGrpSpPr/>
          <p:nvPr/>
        </p:nvGrpSpPr>
        <p:grpSpPr>
          <a:xfrm>
            <a:off x="27225" y="-786"/>
            <a:ext cx="2356675" cy="6854040"/>
            <a:chOff x="6627813" y="194833"/>
            <a:chExt cx="1952625" cy="5678918"/>
          </a:xfrm>
        </p:grpSpPr>
        <p:sp>
          <p:nvSpPr>
            <p:cNvPr id="364" name="Shape 364"/>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76" name="Shape 376"/>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lvl="0" algn="r">
              <a:buClr>
                <a:srgbClr val="FEFEFE"/>
              </a:buClr>
            </a:pPr>
            <a:r>
              <a:rPr lang="en-US" dirty="0">
                <a:solidFill>
                  <a:schemeClr val="bg1"/>
                </a:solidFill>
              </a:rPr>
              <a:t>Study B:</a:t>
            </a:r>
            <a:br>
              <a:rPr lang="en-US" dirty="0">
                <a:solidFill>
                  <a:schemeClr val="bg1"/>
                </a:solidFill>
              </a:rPr>
            </a:br>
            <a:r>
              <a:rPr lang="en-US" dirty="0">
                <a:solidFill>
                  <a:schemeClr val="bg1"/>
                </a:solidFill>
              </a:rPr>
              <a:t> Comparing the two dataset with TF-IDF  method</a:t>
            </a:r>
            <a:endParaRPr dirty="0">
              <a:solidFill>
                <a:schemeClr val="bg1"/>
              </a:solidFill>
            </a:endParaRPr>
          </a:p>
        </p:txBody>
      </p:sp>
      <p:sp>
        <p:nvSpPr>
          <p:cNvPr id="378" name="Shape 378"/>
          <p:cNvSpPr txBox="1">
            <a:spLocks noGrp="1"/>
          </p:cNvSpPr>
          <p:nvPr>
            <p:ph type="body" idx="1"/>
          </p:nvPr>
        </p:nvSpPr>
        <p:spPr>
          <a:xfrm>
            <a:off x="5285509" y="298174"/>
            <a:ext cx="6219103" cy="2196410"/>
          </a:xfrm>
          <a:prstGeom prst="rect">
            <a:avLst/>
          </a:prstGeom>
          <a:noFill/>
          <a:ln>
            <a:noFill/>
          </a:ln>
        </p:spPr>
        <p:txBody>
          <a:bodyPr spcFirstLastPara="1" wrap="square" lIns="91425" tIns="45700" rIns="91425" bIns="45700" anchor="ctr" anchorCtr="0">
            <a:noAutofit/>
          </a:bodyPr>
          <a:lstStyle/>
          <a:p>
            <a:r>
              <a:rPr lang="en-US" dirty="0">
                <a:solidFill>
                  <a:schemeClr val="bg1"/>
                </a:solidFill>
              </a:rPr>
              <a:t>In this study, the 25 profiles were split into group A and group B by evenly distributing the experts based on the sub-fields represented by each profile as shown in below table:</a:t>
            </a:r>
          </a:p>
        </p:txBody>
      </p:sp>
      <p:pic>
        <p:nvPicPr>
          <p:cNvPr id="21" name="Picture 20" descr="group%20by%20field.jpg">
            <a:extLst>
              <a:ext uri="{FF2B5EF4-FFF2-40B4-BE49-F238E27FC236}">
                <a16:creationId xmlns:a16="http://schemas.microsoft.com/office/drawing/2014/main" id="{B4E7AD3B-A75D-4138-A10D-665416B627AA}"/>
              </a:ext>
            </a:extLst>
          </p:cNvPr>
          <p:cNvPicPr/>
          <p:nvPr/>
        </p:nvPicPr>
        <p:blipFill rotWithShape="1">
          <a:blip r:embed="rId3">
            <a:extLst>
              <a:ext uri="{28A0092B-C50C-407E-A947-70E740481C1C}">
                <a14:useLocalDpi xmlns:a14="http://schemas.microsoft.com/office/drawing/2010/main" val="0"/>
              </a:ext>
            </a:extLst>
          </a:blip>
          <a:srcRect l="6872" t="5840" r="41930" b="63643"/>
          <a:stretch/>
        </p:blipFill>
        <p:spPr bwMode="auto">
          <a:xfrm>
            <a:off x="5703043" y="2494584"/>
            <a:ext cx="5801569" cy="4065242"/>
          </a:xfrm>
          <a:prstGeom prst="rect">
            <a:avLst/>
          </a:prstGeom>
          <a:noFill/>
          <a:ln>
            <a:noFill/>
          </a:ln>
          <a:extLst>
            <a:ext uri="{53640926-AAD7-44D8-BBD7-CCE9431645EC}">
              <a14:shadowObscured xmlns:a14="http://schemas.microsoft.com/office/drawing/2010/main"/>
            </a:ext>
            <a:ext uri="{FAA26D3D-D897-4be2-8F04-BA451C77F1D7}">
              <ma14:placeholder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xt>
          </a:extLst>
        </p:spPr>
      </p:pic>
    </p:spTree>
    <p:extLst>
      <p:ext uri="{BB962C8B-B14F-4D97-AF65-F5344CB8AC3E}">
        <p14:creationId xmlns:p14="http://schemas.microsoft.com/office/powerpoint/2010/main" val="3187292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Gothic"/>
              <a:ea typeface="Century Gothic"/>
              <a:cs typeface="Century Gothic"/>
              <a:sym typeface="Century Gothic"/>
            </a:endParaRPr>
          </a:p>
        </p:txBody>
      </p:sp>
      <p:sp>
        <p:nvSpPr>
          <p:cNvPr id="362" name="Shape 362"/>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363" name="Shape 363"/>
          <p:cNvGrpSpPr/>
          <p:nvPr/>
        </p:nvGrpSpPr>
        <p:grpSpPr>
          <a:xfrm>
            <a:off x="27225" y="-786"/>
            <a:ext cx="2356675" cy="6854040"/>
            <a:chOff x="6627813" y="194833"/>
            <a:chExt cx="1952625" cy="5678918"/>
          </a:xfrm>
        </p:grpSpPr>
        <p:sp>
          <p:nvSpPr>
            <p:cNvPr id="364" name="Shape 364"/>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76" name="Shape 376"/>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lvl="0" algn="r">
              <a:buClr>
                <a:srgbClr val="FEFEFE"/>
              </a:buClr>
            </a:pPr>
            <a:r>
              <a:rPr lang="en-US" dirty="0">
                <a:solidFill>
                  <a:schemeClr val="bg1"/>
                </a:solidFill>
              </a:rPr>
              <a:t>Study B:</a:t>
            </a:r>
            <a:br>
              <a:rPr lang="en-US" dirty="0">
                <a:solidFill>
                  <a:schemeClr val="bg1"/>
                </a:solidFill>
              </a:rPr>
            </a:br>
            <a:r>
              <a:rPr lang="en-US" dirty="0">
                <a:solidFill>
                  <a:schemeClr val="bg1"/>
                </a:solidFill>
              </a:rPr>
              <a:t> Comparing the two dataset with TF-IDF  method</a:t>
            </a:r>
            <a:endParaRPr dirty="0">
              <a:solidFill>
                <a:schemeClr val="bg1"/>
              </a:solidFill>
            </a:endParaRPr>
          </a:p>
        </p:txBody>
      </p:sp>
      <p:sp>
        <p:nvSpPr>
          <p:cNvPr id="378" name="Shape 378"/>
          <p:cNvSpPr txBox="1">
            <a:spLocks noGrp="1"/>
          </p:cNvSpPr>
          <p:nvPr>
            <p:ph type="body" idx="1"/>
          </p:nvPr>
        </p:nvSpPr>
        <p:spPr>
          <a:xfrm>
            <a:off x="5437995" y="695429"/>
            <a:ext cx="6219103" cy="1789043"/>
          </a:xfrm>
          <a:prstGeom prst="rect">
            <a:avLst/>
          </a:prstGeom>
          <a:noFill/>
          <a:ln>
            <a:noFill/>
          </a:ln>
        </p:spPr>
        <p:txBody>
          <a:bodyPr spcFirstLastPara="1" wrap="square" lIns="91425" tIns="45700" rIns="91425" bIns="45700" anchor="ctr" anchorCtr="0">
            <a:noAutofit/>
          </a:bodyPr>
          <a:lstStyle/>
          <a:p>
            <a:r>
              <a:rPr lang="en-US" dirty="0">
                <a:solidFill>
                  <a:schemeClr val="bg1"/>
                </a:solidFill>
              </a:rPr>
              <a:t>These new groups were compared using the same method, providing the results shown in Table below</a:t>
            </a:r>
          </a:p>
          <a:p>
            <a:r>
              <a:rPr lang="en-US" dirty="0">
                <a:solidFill>
                  <a:schemeClr val="bg1"/>
                </a:solidFill>
              </a:rPr>
              <a:t>The results are similar when comparing the percentage with last study</a:t>
            </a:r>
          </a:p>
        </p:txBody>
      </p:sp>
      <p:pic>
        <p:nvPicPr>
          <p:cNvPr id="22" name="Picture 21" descr="wwww.jpg">
            <a:extLst>
              <a:ext uri="{FF2B5EF4-FFF2-40B4-BE49-F238E27FC236}">
                <a16:creationId xmlns:a16="http://schemas.microsoft.com/office/drawing/2014/main" id="{1B5E9ACA-F224-4490-9ABE-28DB93A9D4BF}"/>
              </a:ext>
            </a:extLst>
          </p:cNvPr>
          <p:cNvPicPr/>
          <p:nvPr/>
        </p:nvPicPr>
        <p:blipFill rotWithShape="1">
          <a:blip r:embed="rId3">
            <a:extLst>
              <a:ext uri="{28A0092B-C50C-407E-A947-70E740481C1C}">
                <a14:useLocalDpi xmlns:a14="http://schemas.microsoft.com/office/drawing/2010/main" val="0"/>
              </a:ext>
            </a:extLst>
          </a:blip>
          <a:srcRect l="7649" t="6457" r="51345" b="76589"/>
          <a:stretch/>
        </p:blipFill>
        <p:spPr bwMode="auto">
          <a:xfrm>
            <a:off x="6461814" y="3179901"/>
            <a:ext cx="4195215" cy="2190916"/>
          </a:xfrm>
          <a:prstGeom prst="rect">
            <a:avLst/>
          </a:prstGeom>
          <a:noFill/>
          <a:ln>
            <a:noFill/>
          </a:ln>
          <a:extLst>
            <a:ext uri="{53640926-AAD7-44D8-BBD7-CCE9431645EC}">
              <a14:shadowObscured xmlns:a14="http://schemas.microsoft.com/office/drawing/2010/main"/>
            </a:ext>
            <a:ext uri="{FAA26D3D-D897-4be2-8F04-BA451C77F1D7}">
              <ma14:placeholder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xt>
          </a:extLst>
        </p:spPr>
      </p:pic>
    </p:spTree>
    <p:extLst>
      <p:ext uri="{BB962C8B-B14F-4D97-AF65-F5344CB8AC3E}">
        <p14:creationId xmlns:p14="http://schemas.microsoft.com/office/powerpoint/2010/main" val="2450301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Gothic"/>
              <a:ea typeface="Century Gothic"/>
              <a:cs typeface="Century Gothic"/>
              <a:sym typeface="Century Gothic"/>
            </a:endParaRPr>
          </a:p>
        </p:txBody>
      </p:sp>
      <p:sp>
        <p:nvSpPr>
          <p:cNvPr id="362" name="Shape 362"/>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363" name="Shape 363"/>
          <p:cNvGrpSpPr/>
          <p:nvPr/>
        </p:nvGrpSpPr>
        <p:grpSpPr>
          <a:xfrm>
            <a:off x="27225" y="-786"/>
            <a:ext cx="2356675" cy="6854040"/>
            <a:chOff x="6627813" y="194833"/>
            <a:chExt cx="1952625" cy="5678918"/>
          </a:xfrm>
        </p:grpSpPr>
        <p:sp>
          <p:nvSpPr>
            <p:cNvPr id="364" name="Shape 364"/>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76" name="Shape 376"/>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lvl="0" algn="r">
              <a:buClr>
                <a:srgbClr val="FEFEFE"/>
              </a:buClr>
            </a:pPr>
            <a:r>
              <a:rPr lang="en-US" dirty="0">
                <a:solidFill>
                  <a:schemeClr val="bg1"/>
                </a:solidFill>
              </a:rPr>
              <a:t>Study C:</a:t>
            </a:r>
            <a:br>
              <a:rPr lang="en-US" dirty="0">
                <a:solidFill>
                  <a:schemeClr val="bg1"/>
                </a:solidFill>
              </a:rPr>
            </a:br>
            <a:r>
              <a:rPr lang="en-US" dirty="0">
                <a:solidFill>
                  <a:schemeClr val="bg1"/>
                </a:solidFill>
              </a:rPr>
              <a:t> Comparing 25 datasets using TF-IDF  method</a:t>
            </a:r>
            <a:endParaRPr dirty="0">
              <a:solidFill>
                <a:schemeClr val="bg1"/>
              </a:solidFill>
            </a:endParaRPr>
          </a:p>
        </p:txBody>
      </p:sp>
      <p:sp>
        <p:nvSpPr>
          <p:cNvPr id="378" name="Shape 378"/>
          <p:cNvSpPr txBox="1">
            <a:spLocks noGrp="1"/>
          </p:cNvSpPr>
          <p:nvPr>
            <p:ph type="body" idx="1"/>
          </p:nvPr>
        </p:nvSpPr>
        <p:spPr>
          <a:xfrm>
            <a:off x="5437995" y="695429"/>
            <a:ext cx="6219103" cy="5556284"/>
          </a:xfrm>
          <a:prstGeom prst="rect">
            <a:avLst/>
          </a:prstGeom>
          <a:noFill/>
          <a:ln>
            <a:noFill/>
          </a:ln>
        </p:spPr>
        <p:txBody>
          <a:bodyPr spcFirstLastPara="1" wrap="square" lIns="91425" tIns="45700" rIns="91425" bIns="45700" anchor="ctr" anchorCtr="0">
            <a:noAutofit/>
          </a:bodyPr>
          <a:lstStyle/>
          <a:p>
            <a:r>
              <a:rPr lang="en-US" dirty="0">
                <a:solidFill>
                  <a:schemeClr val="bg1"/>
                </a:solidFill>
              </a:rPr>
              <a:t>Another method for obtaining a thesaurus using TF-IDF was also researched</a:t>
            </a:r>
          </a:p>
          <a:p>
            <a:r>
              <a:rPr lang="en-US" dirty="0">
                <a:solidFill>
                  <a:schemeClr val="bg1"/>
                </a:solidFill>
              </a:rPr>
              <a:t>In this study, the top 20 frequent words of each of the 25 cybersecurity experts were gathered, making the total word count 500 words. A TF-IDF ‘score’ for these 25 documents was then computed. In order to calculate this ‘score’, a python module called “tfidfdocuments.py” was developed. </a:t>
            </a:r>
          </a:p>
          <a:p>
            <a:r>
              <a:rPr lang="en-US" dirty="0">
                <a:solidFill>
                  <a:schemeClr val="bg1"/>
                </a:solidFill>
              </a:rPr>
              <a:t>The higher the ‘score’, then the more important the word. After running the 25 documents through the Python program, the highest TF-IDF score came out to “0.12629”. 40 total words with the high score were chosen. The words are shown in next slide. </a:t>
            </a:r>
          </a:p>
        </p:txBody>
      </p:sp>
    </p:spTree>
    <p:extLst>
      <p:ext uri="{BB962C8B-B14F-4D97-AF65-F5344CB8AC3E}">
        <p14:creationId xmlns:p14="http://schemas.microsoft.com/office/powerpoint/2010/main" val="232431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Gothic"/>
              <a:ea typeface="Century Gothic"/>
              <a:cs typeface="Century Gothic"/>
              <a:sym typeface="Century Gothic"/>
            </a:endParaRPr>
          </a:p>
        </p:txBody>
      </p:sp>
      <p:grpSp>
        <p:nvGrpSpPr>
          <p:cNvPr id="363" name="Shape 363"/>
          <p:cNvGrpSpPr/>
          <p:nvPr/>
        </p:nvGrpSpPr>
        <p:grpSpPr>
          <a:xfrm>
            <a:off x="27225" y="-786"/>
            <a:ext cx="2356675" cy="6854040"/>
            <a:chOff x="6627813" y="194833"/>
            <a:chExt cx="1952625" cy="5678918"/>
          </a:xfrm>
        </p:grpSpPr>
        <p:sp>
          <p:nvSpPr>
            <p:cNvPr id="364" name="Shape 364"/>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76" name="Shape 376"/>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lvl="0" algn="r">
              <a:buClr>
                <a:srgbClr val="FEFEFE"/>
              </a:buClr>
            </a:pPr>
            <a:r>
              <a:rPr lang="en-US" dirty="0">
                <a:solidFill>
                  <a:schemeClr val="bg1"/>
                </a:solidFill>
              </a:rPr>
              <a:t>Result C:</a:t>
            </a:r>
            <a:br>
              <a:rPr lang="en-US" dirty="0">
                <a:solidFill>
                  <a:schemeClr val="bg1"/>
                </a:solidFill>
              </a:rPr>
            </a:br>
            <a:r>
              <a:rPr lang="en-US" dirty="0">
                <a:solidFill>
                  <a:schemeClr val="bg1"/>
                </a:solidFill>
              </a:rPr>
              <a:t>Thesaurus by</a:t>
            </a:r>
            <a:br>
              <a:rPr lang="en-US" dirty="0">
                <a:solidFill>
                  <a:schemeClr val="bg1"/>
                </a:solidFill>
              </a:rPr>
            </a:br>
            <a:r>
              <a:rPr lang="en-US" dirty="0">
                <a:solidFill>
                  <a:schemeClr val="bg1"/>
                </a:solidFill>
              </a:rPr>
              <a:t> Comparing 25 datasets using TF-IDF  method</a:t>
            </a:r>
            <a:endParaRPr dirty="0">
              <a:solidFill>
                <a:schemeClr val="bg1"/>
              </a:solidFill>
            </a:endParaRPr>
          </a:p>
        </p:txBody>
      </p:sp>
      <p:graphicFrame>
        <p:nvGraphicFramePr>
          <p:cNvPr id="8" name="Table 7">
            <a:extLst>
              <a:ext uri="{FF2B5EF4-FFF2-40B4-BE49-F238E27FC236}">
                <a16:creationId xmlns:a16="http://schemas.microsoft.com/office/drawing/2014/main" id="{5B8A93BC-46B8-4AB6-BC40-369DA4A31A56}"/>
              </a:ext>
            </a:extLst>
          </p:cNvPr>
          <p:cNvGraphicFramePr>
            <a:graphicFrameLocks noGrp="1"/>
          </p:cNvGraphicFramePr>
          <p:nvPr>
            <p:extLst>
              <p:ext uri="{D42A27DB-BD31-4B8C-83A1-F6EECF244321}">
                <p14:modId xmlns:p14="http://schemas.microsoft.com/office/powerpoint/2010/main" val="628118170"/>
              </p:ext>
            </p:extLst>
          </p:nvPr>
        </p:nvGraphicFramePr>
        <p:xfrm>
          <a:off x="5317287" y="1601028"/>
          <a:ext cx="6380997" cy="3994698"/>
        </p:xfrm>
        <a:graphic>
          <a:graphicData uri="http://schemas.openxmlformats.org/drawingml/2006/table">
            <a:tbl>
              <a:tblPr>
                <a:tableStyleId>{278C3BAC-F54F-433B-81E3-9CE117891D2E}</a:tableStyleId>
              </a:tblPr>
              <a:tblGrid>
                <a:gridCol w="1652783">
                  <a:extLst>
                    <a:ext uri="{9D8B030D-6E8A-4147-A177-3AD203B41FA5}">
                      <a16:colId xmlns:a16="http://schemas.microsoft.com/office/drawing/2014/main" val="2076805603"/>
                    </a:ext>
                  </a:extLst>
                </a:gridCol>
                <a:gridCol w="1527255">
                  <a:extLst>
                    <a:ext uri="{9D8B030D-6E8A-4147-A177-3AD203B41FA5}">
                      <a16:colId xmlns:a16="http://schemas.microsoft.com/office/drawing/2014/main" val="957796075"/>
                    </a:ext>
                  </a:extLst>
                </a:gridCol>
                <a:gridCol w="1610940">
                  <a:extLst>
                    <a:ext uri="{9D8B030D-6E8A-4147-A177-3AD203B41FA5}">
                      <a16:colId xmlns:a16="http://schemas.microsoft.com/office/drawing/2014/main" val="2088052527"/>
                    </a:ext>
                  </a:extLst>
                </a:gridCol>
                <a:gridCol w="1590019">
                  <a:extLst>
                    <a:ext uri="{9D8B030D-6E8A-4147-A177-3AD203B41FA5}">
                      <a16:colId xmlns:a16="http://schemas.microsoft.com/office/drawing/2014/main" val="2447119955"/>
                    </a:ext>
                  </a:extLst>
                </a:gridCol>
              </a:tblGrid>
              <a:tr h="398097">
                <a:tc>
                  <a:txBody>
                    <a:bodyPr/>
                    <a:lstStyle/>
                    <a:p>
                      <a:pPr algn="ctr" fontAlgn="b"/>
                      <a:r>
                        <a:rPr lang="en-US" sz="1600" b="1" u="none" strike="noStrike">
                          <a:effectLst/>
                        </a:rPr>
                        <a:t>Scam</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Site</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Framework</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Priviledged</a:t>
                      </a:r>
                      <a:endParaRPr lang="en-US" sz="1600" b="1" i="0" u="none" strike="noStrike">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98098101"/>
                  </a:ext>
                </a:extLst>
              </a:tr>
              <a:tr h="398097">
                <a:tc>
                  <a:txBody>
                    <a:bodyPr/>
                    <a:lstStyle/>
                    <a:p>
                      <a:pPr algn="ctr" fontAlgn="b"/>
                      <a:r>
                        <a:rPr lang="en-US" sz="1600" b="1" u="none" strike="noStrike">
                          <a:effectLst/>
                        </a:rPr>
                        <a:t>Password</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Bot</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Incident</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Credential</a:t>
                      </a:r>
                      <a:endParaRPr lang="en-US" sz="1600" b="1" i="0" u="none" strike="noStrike">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54853233"/>
                  </a:ext>
                </a:extLst>
              </a:tr>
              <a:tr h="398097">
                <a:tc>
                  <a:txBody>
                    <a:bodyPr/>
                    <a:lstStyle/>
                    <a:p>
                      <a:pPr algn="ctr" fontAlgn="b"/>
                      <a:r>
                        <a:rPr lang="en-US" sz="1600" b="1" u="none" strike="noStrike">
                          <a:effectLst/>
                        </a:rPr>
                        <a:t>Spam</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Trap</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Advisory</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Access</a:t>
                      </a:r>
                      <a:endParaRPr lang="en-US" sz="1600" b="1" i="0" u="none" strike="noStrike">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79819088"/>
                  </a:ext>
                </a:extLst>
              </a:tr>
              <a:tr h="398097">
                <a:tc>
                  <a:txBody>
                    <a:bodyPr/>
                    <a:lstStyle/>
                    <a:p>
                      <a:pPr algn="ctr" fontAlgn="b"/>
                      <a:r>
                        <a:rPr lang="en-US" sz="1600" b="1" u="none" strike="noStrike">
                          <a:effectLst/>
                        </a:rPr>
                        <a:t>User</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ProofPoint</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Crime</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Analytics</a:t>
                      </a:r>
                      <a:endParaRPr lang="en-US" sz="1600" b="1" i="0" u="none" strike="noStrike">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84522748"/>
                  </a:ext>
                </a:extLst>
              </a:tr>
              <a:tr h="398097">
                <a:tc>
                  <a:txBody>
                    <a:bodyPr/>
                    <a:lstStyle/>
                    <a:p>
                      <a:pPr algn="ctr" fontAlgn="b"/>
                      <a:r>
                        <a:rPr lang="en-US" sz="1600" b="1" u="none" strike="noStrike">
                          <a:effectLst/>
                        </a:rPr>
                        <a:t>Safe</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Fraud</a:t>
                      </a:r>
                      <a:endParaRPr lang="en-US" sz="1600" b="1" i="0" u="none" strike="noStrike" dirty="0">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Privilege</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Devops</a:t>
                      </a:r>
                      <a:endParaRPr lang="en-US" sz="1600" b="1" i="0" u="none" strike="noStrike">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89728677"/>
                  </a:ext>
                </a:extLst>
              </a:tr>
              <a:tr h="398097">
                <a:tc>
                  <a:txBody>
                    <a:bodyPr/>
                    <a:lstStyle/>
                    <a:p>
                      <a:pPr algn="ctr" fontAlgn="b"/>
                      <a:r>
                        <a:rPr lang="en-US" sz="1600" b="1" u="none" strike="noStrike">
                          <a:effectLst/>
                        </a:rPr>
                        <a:t>Microsoft</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Compliance</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Crash</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Botnet</a:t>
                      </a:r>
                      <a:endParaRPr lang="en-US" sz="1600" b="1" i="0" u="none" strike="noStrike">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21696215"/>
                  </a:ext>
                </a:extLst>
              </a:tr>
              <a:tr h="398097">
                <a:tc>
                  <a:txBody>
                    <a:bodyPr/>
                    <a:lstStyle/>
                    <a:p>
                      <a:pPr algn="ctr" fontAlgn="b"/>
                      <a:r>
                        <a:rPr lang="en-US" sz="1600" b="1" u="none" strike="noStrike">
                          <a:effectLst/>
                        </a:rPr>
                        <a:t>Mobilesecurity</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Visibility</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Breach</a:t>
                      </a:r>
                      <a:endParaRPr lang="en-US" sz="1600" b="1" i="0" u="none" strike="noStrike" dirty="0">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Lifelock</a:t>
                      </a:r>
                      <a:endParaRPr lang="en-US" sz="1600" b="1" i="0" u="none" strike="noStrike">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50644480"/>
                  </a:ext>
                </a:extLst>
              </a:tr>
              <a:tr h="398097">
                <a:tc>
                  <a:txBody>
                    <a:bodyPr/>
                    <a:lstStyle/>
                    <a:p>
                      <a:pPr algn="ctr" fontAlgn="b"/>
                      <a:r>
                        <a:rPr lang="en-US" sz="1600" b="1" u="none" strike="noStrike">
                          <a:effectLst/>
                        </a:rPr>
                        <a:t>Host</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Malicious</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Contact</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System</a:t>
                      </a:r>
                      <a:endParaRPr lang="en-US" sz="1600" b="1" i="0" u="none" strike="noStrike">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67858357"/>
                  </a:ext>
                </a:extLst>
              </a:tr>
              <a:tr h="398097">
                <a:tc>
                  <a:txBody>
                    <a:bodyPr/>
                    <a:lstStyle/>
                    <a:p>
                      <a:pPr algn="ctr" fontAlgn="b"/>
                      <a:r>
                        <a:rPr lang="en-US" sz="1600" b="1" u="none" strike="noStrike">
                          <a:effectLst/>
                        </a:rPr>
                        <a:t>Master</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Splunk</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Authentication</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Task</a:t>
                      </a:r>
                      <a:endParaRPr lang="en-US" sz="1600" b="1" i="0" u="none" strike="noStrike">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86510818"/>
                  </a:ext>
                </a:extLst>
              </a:tr>
              <a:tr h="411825">
                <a:tc>
                  <a:txBody>
                    <a:bodyPr/>
                    <a:lstStyle/>
                    <a:p>
                      <a:pPr algn="ctr" fontAlgn="b"/>
                      <a:r>
                        <a:rPr lang="en-US" sz="1600" b="1" u="none" strike="noStrike">
                          <a:effectLst/>
                        </a:rPr>
                        <a:t>Cyberark</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Share</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Webperf</a:t>
                      </a:r>
                      <a:endParaRPr lang="en-US" sz="16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Order</a:t>
                      </a:r>
                      <a:endParaRPr lang="en-US" sz="1600" b="1" i="0" u="none" strike="noStrike" dirty="0">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67303352"/>
                  </a:ext>
                </a:extLst>
              </a:tr>
            </a:tbl>
          </a:graphicData>
        </a:graphic>
      </p:graphicFrame>
    </p:spTree>
    <p:extLst>
      <p:ext uri="{BB962C8B-B14F-4D97-AF65-F5344CB8AC3E}">
        <p14:creationId xmlns:p14="http://schemas.microsoft.com/office/powerpoint/2010/main" val="379604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Gothic"/>
              <a:ea typeface="Century Gothic"/>
              <a:cs typeface="Century Gothic"/>
              <a:sym typeface="Century Gothic"/>
            </a:endParaRPr>
          </a:p>
        </p:txBody>
      </p:sp>
      <p:sp>
        <p:nvSpPr>
          <p:cNvPr id="362" name="Shape 362"/>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363" name="Shape 363"/>
          <p:cNvGrpSpPr/>
          <p:nvPr/>
        </p:nvGrpSpPr>
        <p:grpSpPr>
          <a:xfrm>
            <a:off x="27225" y="-786"/>
            <a:ext cx="2356675" cy="6854040"/>
            <a:chOff x="6627813" y="194833"/>
            <a:chExt cx="1952625" cy="5678918"/>
          </a:xfrm>
        </p:grpSpPr>
        <p:sp>
          <p:nvSpPr>
            <p:cNvPr id="364" name="Shape 364"/>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76" name="Shape 376"/>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lvl="0" algn="r">
              <a:buClr>
                <a:srgbClr val="FEFEFE"/>
              </a:buClr>
            </a:pPr>
            <a:r>
              <a:rPr lang="en-US" dirty="0">
                <a:solidFill>
                  <a:schemeClr val="bg1"/>
                </a:solidFill>
              </a:rPr>
              <a:t>Did we find the Solution to the Problem Statement? – YES!! </a:t>
            </a:r>
            <a:r>
              <a:rPr lang="en-US" dirty="0">
                <a:solidFill>
                  <a:schemeClr val="bg1"/>
                </a:solidFill>
                <a:sym typeface="Wingdings" panose="05000000000000000000" pitchFamily="2" charset="2"/>
              </a:rPr>
              <a:t></a:t>
            </a:r>
            <a:endParaRPr dirty="0">
              <a:solidFill>
                <a:schemeClr val="bg1"/>
              </a:solidFill>
            </a:endParaRPr>
          </a:p>
        </p:txBody>
      </p:sp>
      <p:sp>
        <p:nvSpPr>
          <p:cNvPr id="378" name="Shape 378"/>
          <p:cNvSpPr txBox="1">
            <a:spLocks noGrp="1"/>
          </p:cNvSpPr>
          <p:nvPr>
            <p:ph type="body" idx="1"/>
          </p:nvPr>
        </p:nvSpPr>
        <p:spPr>
          <a:xfrm>
            <a:off x="5437995" y="198783"/>
            <a:ext cx="6219103" cy="6401557"/>
          </a:xfrm>
          <a:prstGeom prst="rect">
            <a:avLst/>
          </a:prstGeom>
          <a:noFill/>
          <a:ln>
            <a:noFill/>
          </a:ln>
        </p:spPr>
        <p:txBody>
          <a:bodyPr spcFirstLastPara="1" wrap="square" lIns="91425" tIns="45700" rIns="91425" bIns="45700" anchor="ctr" anchorCtr="0">
            <a:noAutofit/>
          </a:bodyPr>
          <a:lstStyle/>
          <a:p>
            <a:r>
              <a:rPr lang="en-US" dirty="0">
                <a:solidFill>
                  <a:schemeClr val="bg1"/>
                </a:solidFill>
              </a:rPr>
              <a:t>Our Study demonstrated that preprocessing can be used on a corpus of Tweets to build a thesaurus on a specific topic</a:t>
            </a:r>
          </a:p>
          <a:p>
            <a:r>
              <a:rPr lang="en-US" dirty="0">
                <a:solidFill>
                  <a:schemeClr val="bg1"/>
                </a:solidFill>
              </a:rPr>
              <a:t>Text analysis and frequency analysis that was performed on a data set of over 70,000 Tweets was able to show a high percentage of similarities among all 25 “expert” users.  Even though each user was different and had their own record with thousands of Tweets, the analysis was able to pick out the cybersecurity related terms that they tweeted most about and then use that information to determine which of these words were important to this analysis, and which ones were “noise.”  </a:t>
            </a:r>
          </a:p>
          <a:p>
            <a:r>
              <a:rPr lang="en-US" dirty="0">
                <a:solidFill>
                  <a:schemeClr val="bg1"/>
                </a:solidFill>
              </a:rPr>
              <a:t>As a result, this study generated three highly filtered thesaurus of expert cybersecurity related words</a:t>
            </a:r>
          </a:p>
        </p:txBody>
      </p:sp>
    </p:spTree>
    <p:extLst>
      <p:ext uri="{BB962C8B-B14F-4D97-AF65-F5344CB8AC3E}">
        <p14:creationId xmlns:p14="http://schemas.microsoft.com/office/powerpoint/2010/main" val="3555704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Gothic"/>
              <a:ea typeface="Century Gothic"/>
              <a:cs typeface="Century Gothic"/>
              <a:sym typeface="Century Gothic"/>
            </a:endParaRPr>
          </a:p>
        </p:txBody>
      </p:sp>
      <p:sp>
        <p:nvSpPr>
          <p:cNvPr id="362" name="Shape 362"/>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363" name="Shape 363"/>
          <p:cNvGrpSpPr/>
          <p:nvPr/>
        </p:nvGrpSpPr>
        <p:grpSpPr>
          <a:xfrm>
            <a:off x="27225" y="-786"/>
            <a:ext cx="2356675" cy="6854040"/>
            <a:chOff x="6627813" y="194833"/>
            <a:chExt cx="1952625" cy="5678918"/>
          </a:xfrm>
        </p:grpSpPr>
        <p:sp>
          <p:nvSpPr>
            <p:cNvPr id="364" name="Shape 364"/>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76" name="Shape 376"/>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lvl="0" algn="r">
              <a:buClr>
                <a:srgbClr val="FEFEFE"/>
              </a:buClr>
            </a:pPr>
            <a:r>
              <a:rPr lang="en-US" dirty="0">
                <a:solidFill>
                  <a:schemeClr val="bg1"/>
                </a:solidFill>
              </a:rPr>
              <a:t>Did we find the Solution to the Problem Statement? – YES!! </a:t>
            </a:r>
            <a:r>
              <a:rPr lang="en-US" dirty="0">
                <a:solidFill>
                  <a:schemeClr val="bg1"/>
                </a:solidFill>
                <a:sym typeface="Wingdings" panose="05000000000000000000" pitchFamily="2" charset="2"/>
              </a:rPr>
              <a:t></a:t>
            </a:r>
            <a:endParaRPr dirty="0">
              <a:solidFill>
                <a:schemeClr val="bg1"/>
              </a:solidFill>
            </a:endParaRPr>
          </a:p>
        </p:txBody>
      </p:sp>
      <p:sp>
        <p:nvSpPr>
          <p:cNvPr id="378" name="Shape 378"/>
          <p:cNvSpPr txBox="1">
            <a:spLocks noGrp="1"/>
          </p:cNvSpPr>
          <p:nvPr>
            <p:ph type="body" idx="1"/>
          </p:nvPr>
        </p:nvSpPr>
        <p:spPr>
          <a:xfrm>
            <a:off x="5437995" y="198783"/>
            <a:ext cx="6219103" cy="6401557"/>
          </a:xfrm>
          <a:prstGeom prst="rect">
            <a:avLst/>
          </a:prstGeom>
          <a:noFill/>
          <a:ln>
            <a:noFill/>
          </a:ln>
        </p:spPr>
        <p:txBody>
          <a:bodyPr spcFirstLastPara="1" wrap="square" lIns="91425" tIns="45700" rIns="91425" bIns="45700" anchor="ctr" anchorCtr="0">
            <a:noAutofit/>
          </a:bodyPr>
          <a:lstStyle/>
          <a:p>
            <a:r>
              <a:rPr lang="en-US" dirty="0">
                <a:solidFill>
                  <a:schemeClr val="bg1"/>
                </a:solidFill>
              </a:rPr>
              <a:t>The final products are the data driven thesaurus that can be used to identify a Twitter user as an expert or non-expert based upon the content of their Tweets</a:t>
            </a:r>
          </a:p>
          <a:p>
            <a:r>
              <a:rPr lang="en-US" dirty="0">
                <a:solidFill>
                  <a:schemeClr val="bg1"/>
                </a:solidFill>
              </a:rPr>
              <a:t>With reference to the approach of calculating the similarity percentage using TF-IDF, researchers can also set up a certain number for the similarity percentage, for example if the similarity percentage is around or above 50%, then assume it is a cybersecurity expert</a:t>
            </a:r>
          </a:p>
          <a:p>
            <a:endParaRPr lang="en-US" dirty="0">
              <a:solidFill>
                <a:schemeClr val="bg1"/>
              </a:solidFill>
            </a:endParaRPr>
          </a:p>
        </p:txBody>
      </p:sp>
    </p:spTree>
    <p:extLst>
      <p:ext uri="{BB962C8B-B14F-4D97-AF65-F5344CB8AC3E}">
        <p14:creationId xmlns:p14="http://schemas.microsoft.com/office/powerpoint/2010/main" val="3957441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2" name="Shape 362"/>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363" name="Shape 363"/>
          <p:cNvGrpSpPr/>
          <p:nvPr/>
        </p:nvGrpSpPr>
        <p:grpSpPr>
          <a:xfrm>
            <a:off x="27225" y="-786"/>
            <a:ext cx="2356675" cy="6854040"/>
            <a:chOff x="6627813" y="194833"/>
            <a:chExt cx="1952625" cy="5678918"/>
          </a:xfrm>
        </p:grpSpPr>
        <p:sp>
          <p:nvSpPr>
            <p:cNvPr id="364" name="Shape 364"/>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76" name="Shape 376"/>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lvl="0" algn="r">
              <a:buClr>
                <a:srgbClr val="FEFEFE"/>
              </a:buClr>
            </a:pPr>
            <a:r>
              <a:rPr lang="en-US" dirty="0">
                <a:solidFill>
                  <a:schemeClr val="lt1"/>
                </a:solidFill>
              </a:rPr>
              <a:t>Summary of Project Meetings</a:t>
            </a:r>
            <a:endParaRPr dirty="0"/>
          </a:p>
        </p:txBody>
      </p:sp>
      <p:sp>
        <p:nvSpPr>
          <p:cNvPr id="378" name="Shape 378"/>
          <p:cNvSpPr txBox="1">
            <a:spLocks noGrp="1"/>
          </p:cNvSpPr>
          <p:nvPr>
            <p:ph type="body" idx="1"/>
          </p:nvPr>
        </p:nvSpPr>
        <p:spPr>
          <a:xfrm>
            <a:off x="5296140" y="506895"/>
            <a:ext cx="6526564" cy="5576610"/>
          </a:xfrm>
          <a:prstGeom prst="rect">
            <a:avLst/>
          </a:prstGeom>
          <a:noFill/>
          <a:ln>
            <a:noFill/>
          </a:ln>
        </p:spPr>
        <p:txBody>
          <a:bodyPr spcFirstLastPara="1" wrap="square" lIns="91425" tIns="45700" rIns="91425" bIns="45700" anchor="ctr" anchorCtr="0">
            <a:noAutofit/>
          </a:bodyPr>
          <a:lstStyle/>
          <a:p>
            <a:pPr marL="342900">
              <a:spcBef>
                <a:spcPts val="0"/>
              </a:spcBef>
            </a:pPr>
            <a:endParaRPr lang="en-US" sz="2000" dirty="0">
              <a:solidFill>
                <a:schemeClr val="bg1"/>
              </a:solidFill>
            </a:endParaRPr>
          </a:p>
          <a:p>
            <a:pPr marL="342900">
              <a:spcBef>
                <a:spcPts val="0"/>
              </a:spcBef>
            </a:pPr>
            <a:r>
              <a:rPr lang="en-US" sz="2000" dirty="0">
                <a:solidFill>
                  <a:schemeClr val="bg1"/>
                </a:solidFill>
              </a:rPr>
              <a:t>Every week we meet with our customer to make sure we are on the right path and to gain more understanding on our upcoming tasks</a:t>
            </a:r>
          </a:p>
          <a:p>
            <a:pPr marL="342900">
              <a:spcBef>
                <a:spcPts val="0"/>
              </a:spcBef>
            </a:pPr>
            <a:endParaRPr lang="en-US" sz="2000" dirty="0">
              <a:solidFill>
                <a:schemeClr val="bg1"/>
              </a:solidFill>
            </a:endParaRPr>
          </a:p>
          <a:p>
            <a:pPr marL="342900">
              <a:spcBef>
                <a:spcPts val="0"/>
              </a:spcBef>
            </a:pPr>
            <a:r>
              <a:rPr lang="en-US" sz="2000" dirty="0">
                <a:solidFill>
                  <a:schemeClr val="bg1"/>
                </a:solidFill>
              </a:rPr>
              <a:t>Mode of communication for meetings is Skype</a:t>
            </a:r>
          </a:p>
          <a:p>
            <a:pPr marL="342900">
              <a:spcBef>
                <a:spcPts val="0"/>
              </a:spcBef>
            </a:pPr>
            <a:endParaRPr lang="en-US" sz="2000" dirty="0">
              <a:solidFill>
                <a:schemeClr val="bg1"/>
              </a:solidFill>
            </a:endParaRPr>
          </a:p>
          <a:p>
            <a:pPr marL="342900">
              <a:spcBef>
                <a:spcPts val="0"/>
              </a:spcBef>
            </a:pPr>
            <a:r>
              <a:rPr lang="en-US" sz="2000" dirty="0">
                <a:solidFill>
                  <a:schemeClr val="bg1"/>
                </a:solidFill>
              </a:rPr>
              <a:t>For day to day communication we use Slack</a:t>
            </a:r>
          </a:p>
          <a:p>
            <a:pPr marL="342900">
              <a:spcBef>
                <a:spcPts val="0"/>
              </a:spcBef>
            </a:pPr>
            <a:endParaRPr lang="en-US" sz="2000" dirty="0">
              <a:solidFill>
                <a:schemeClr val="bg1"/>
              </a:solidFill>
            </a:endParaRPr>
          </a:p>
          <a:p>
            <a:pPr marL="342900">
              <a:spcBef>
                <a:spcPts val="0"/>
              </a:spcBef>
            </a:pPr>
            <a:r>
              <a:rPr lang="en-US" sz="2000" dirty="0">
                <a:solidFill>
                  <a:schemeClr val="bg1"/>
                </a:solidFill>
              </a:rPr>
              <a:t>Our team is divided into two sub teams: the writing experts and the coding experts. The sub teams meet regularly to complete the weekly tasks</a:t>
            </a:r>
          </a:p>
          <a:p>
            <a:pPr marL="342900">
              <a:spcBef>
                <a:spcPts val="0"/>
              </a:spcBef>
            </a:pPr>
            <a:endParaRPr lang="en-US" sz="2000" dirty="0">
              <a:solidFill>
                <a:schemeClr val="bg1"/>
              </a:solidFill>
            </a:endParaRPr>
          </a:p>
          <a:p>
            <a:pPr marL="342900">
              <a:spcBef>
                <a:spcPts val="0"/>
              </a:spcBef>
            </a:pPr>
            <a:r>
              <a:rPr lang="en-US" sz="2000" dirty="0">
                <a:solidFill>
                  <a:schemeClr val="bg1"/>
                </a:solidFill>
              </a:rPr>
              <a:t>We maintain all the python modules and csv files over </a:t>
            </a:r>
            <a:r>
              <a:rPr lang="en-US" sz="2000" dirty="0" err="1">
                <a:solidFill>
                  <a:schemeClr val="bg1"/>
                </a:solidFill>
              </a:rPr>
              <a:t>github</a:t>
            </a:r>
            <a:r>
              <a:rPr lang="en-US" sz="2000" dirty="0">
                <a:solidFill>
                  <a:schemeClr val="bg1"/>
                </a:solidFill>
              </a:rPr>
              <a:t>: </a:t>
            </a:r>
            <a:r>
              <a:rPr lang="en-US" sz="2000" dirty="0">
                <a:solidFill>
                  <a:schemeClr val="bg1"/>
                </a:solidFill>
                <a:hlinkClick r:id="rId3"/>
              </a:rPr>
              <a:t>https://github.com/averma74/Text-Analytics</a:t>
            </a:r>
            <a:endParaRPr lang="en-US" sz="2000" dirty="0">
              <a:solidFill>
                <a:schemeClr val="bg1"/>
              </a:solidFill>
            </a:endParaRPr>
          </a:p>
          <a:p>
            <a:pPr marL="342900">
              <a:spcBef>
                <a:spcPts val="0"/>
              </a:spcBef>
            </a:pPr>
            <a:endParaRPr sz="2000" dirty="0"/>
          </a:p>
        </p:txBody>
      </p:sp>
    </p:spTree>
    <p:extLst>
      <p:ext uri="{BB962C8B-B14F-4D97-AF65-F5344CB8AC3E}">
        <p14:creationId xmlns:p14="http://schemas.microsoft.com/office/powerpoint/2010/main" val="343440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238"/>
        <p:cNvGrpSpPr/>
        <p:nvPr/>
      </p:nvGrpSpPr>
      <p:grpSpPr>
        <a:xfrm>
          <a:off x="0" y="0"/>
          <a:ext cx="0" cy="0"/>
          <a:chOff x="0" y="0"/>
          <a:chExt cx="0" cy="0"/>
        </a:xfrm>
      </p:grpSpPr>
      <p:sp>
        <p:nvSpPr>
          <p:cNvPr id="239" name="Shape 239"/>
          <p:cNvSpPr/>
          <p:nvPr/>
        </p:nvSpPr>
        <p:spPr>
          <a:xfrm>
            <a:off x="0" y="0"/>
            <a:ext cx="12192000"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40" name="Shape 240"/>
          <p:cNvSpPr/>
          <p:nvPr/>
        </p:nvSpPr>
        <p:spPr>
          <a:xfrm>
            <a:off x="4795736" y="0"/>
            <a:ext cx="7396264"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41" name="Shape 241"/>
          <p:cNvSpPr/>
          <p:nvPr/>
        </p:nvSpPr>
        <p:spPr>
          <a:xfrm>
            <a:off x="8132921" y="0"/>
            <a:ext cx="4059079"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42" name="Shape 242"/>
          <p:cNvSpPr/>
          <p:nvPr/>
        </p:nvSpPr>
        <p:spPr>
          <a:xfrm rot="10800000" flipH="1">
            <a:off x="8132921" y="3187343"/>
            <a:ext cx="1105119" cy="506624"/>
          </a:xfrm>
          <a:custGeom>
            <a:avLst/>
            <a:gdLst/>
            <a:ahLst/>
            <a:cxnLst/>
            <a:rect l="0" t="0" r="0" b="0"/>
            <a:pathLst>
              <a:path w="1105119" h="506624" extrusionOk="0">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txBox="1">
            <a:spLocks noGrp="1"/>
          </p:cNvSpPr>
          <p:nvPr>
            <p:ph type="title"/>
          </p:nvPr>
        </p:nvSpPr>
        <p:spPr>
          <a:xfrm>
            <a:off x="9392813" y="3101093"/>
            <a:ext cx="2454052" cy="302934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200"/>
              <a:buFont typeface="Century Gothic"/>
              <a:buNone/>
            </a:pPr>
            <a:r>
              <a:rPr lang="en-US" sz="3200" b="0" i="0" u="none" strike="noStrike" cap="none" dirty="0">
                <a:solidFill>
                  <a:schemeClr val="lt1"/>
                </a:solidFill>
                <a:latin typeface="Century Gothic"/>
                <a:ea typeface="Century Gothic"/>
                <a:cs typeface="Century Gothic"/>
                <a:sym typeface="Century Gothic"/>
              </a:rPr>
              <a:t>Objectives</a:t>
            </a:r>
            <a:endParaRPr dirty="0"/>
          </a:p>
        </p:txBody>
      </p:sp>
      <p:grpSp>
        <p:nvGrpSpPr>
          <p:cNvPr id="244" name="Shape 244"/>
          <p:cNvGrpSpPr/>
          <p:nvPr/>
        </p:nvGrpSpPr>
        <p:grpSpPr>
          <a:xfrm>
            <a:off x="616444" y="248478"/>
            <a:ext cx="7275226" cy="6261652"/>
            <a:chOff x="0" y="495795"/>
            <a:chExt cx="6832212" cy="5465769"/>
          </a:xfrm>
        </p:grpSpPr>
        <p:sp>
          <p:nvSpPr>
            <p:cNvPr id="245" name="Shape 245"/>
            <p:cNvSpPr/>
            <p:nvPr/>
          </p:nvSpPr>
          <p:spPr>
            <a:xfrm>
              <a:off x="0" y="495795"/>
              <a:ext cx="6832212" cy="5465769"/>
            </a:xfrm>
            <a:prstGeom prst="homePlate">
              <a:avLst>
                <a:gd name="adj" fmla="val 25000"/>
              </a:avLst>
            </a:prstGeom>
            <a:gradFill>
              <a:gsLst>
                <a:gs pos="0">
                  <a:srgbClr val="AD6C3E"/>
                </a:gs>
                <a:gs pos="100000">
                  <a:srgbClr val="96540C"/>
                </a:gs>
              </a:gsLst>
              <a:lin ang="5400000" scaled="0"/>
            </a:gradFill>
            <a:ln>
              <a:noFill/>
            </a:ln>
            <a:effectLst>
              <a:outerShdw blurRad="38100" dist="25400" dir="5400000" rotWithShape="0">
                <a:srgbClr val="000000">
                  <a:alpha val="2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txBox="1"/>
            <p:nvPr/>
          </p:nvSpPr>
          <p:spPr>
            <a:xfrm>
              <a:off x="0" y="495795"/>
              <a:ext cx="6148991" cy="5465769"/>
            </a:xfrm>
            <a:prstGeom prst="rect">
              <a:avLst/>
            </a:prstGeom>
            <a:noFill/>
            <a:ln>
              <a:noFill/>
            </a:ln>
          </p:spPr>
          <p:txBody>
            <a:bodyPr spcFirstLastPara="1" wrap="square" lIns="241025" tIns="55875" rIns="964100" bIns="55875" anchor="t" anchorCtr="0">
              <a:noAutofit/>
            </a:bodyPr>
            <a:lstStyle/>
            <a:p>
              <a:pPr marL="0" marR="0" lvl="0" indent="0" algn="l" rtl="0">
                <a:lnSpc>
                  <a:spcPct val="90000"/>
                </a:lnSpc>
                <a:spcBef>
                  <a:spcPts val="0"/>
                </a:spcBef>
                <a:spcAft>
                  <a:spcPts val="0"/>
                </a:spcAft>
                <a:buClr>
                  <a:schemeClr val="lt1"/>
                </a:buClr>
                <a:buSzPts val="2200"/>
                <a:buFont typeface="Century Gothic"/>
                <a:buNone/>
              </a:pPr>
              <a:endParaRPr lang="en-US" sz="1800" b="0" i="0" u="none" strike="noStrike" cap="none" dirty="0">
                <a:solidFill>
                  <a:schemeClr val="lt1"/>
                </a:solidFill>
                <a:latin typeface="Century Gothic"/>
                <a:ea typeface="Century Gothic"/>
                <a:cs typeface="Century Gothic"/>
                <a:sym typeface="Century Gothic"/>
              </a:endParaRPr>
            </a:p>
            <a:p>
              <a:pPr marL="0" marR="0" lvl="0" indent="0" algn="l" rtl="0">
                <a:lnSpc>
                  <a:spcPct val="90000"/>
                </a:lnSpc>
                <a:spcBef>
                  <a:spcPts val="0"/>
                </a:spcBef>
                <a:spcAft>
                  <a:spcPts val="0"/>
                </a:spcAft>
                <a:buClr>
                  <a:schemeClr val="lt1"/>
                </a:buClr>
                <a:buSzPts val="2200"/>
                <a:buFont typeface="Century Gothic"/>
                <a:buNone/>
              </a:pPr>
              <a:r>
                <a:rPr lang="en-US" sz="1800" dirty="0">
                  <a:solidFill>
                    <a:schemeClr val="lt1"/>
                  </a:solidFill>
                  <a:latin typeface="Century Gothic"/>
                  <a:ea typeface="Century Gothic"/>
                  <a:cs typeface="Century Gothic"/>
                  <a:sym typeface="Century Gothic"/>
                </a:rPr>
                <a:t>P</a:t>
              </a:r>
              <a:r>
                <a:rPr lang="en-US" sz="1800" b="0" i="0" u="none" strike="noStrike" cap="none" dirty="0">
                  <a:solidFill>
                    <a:schemeClr val="lt1"/>
                  </a:solidFill>
                  <a:latin typeface="Century Gothic"/>
                  <a:ea typeface="Century Gothic"/>
                  <a:cs typeface="Century Gothic"/>
                  <a:sym typeface="Century Gothic"/>
                </a:rPr>
                <a:t>rimary steps to create the thesauri are:</a:t>
              </a:r>
            </a:p>
            <a:p>
              <a:pPr marL="0" marR="0" lvl="0" indent="0" algn="l" rtl="0">
                <a:lnSpc>
                  <a:spcPct val="90000"/>
                </a:lnSpc>
                <a:spcBef>
                  <a:spcPts val="0"/>
                </a:spcBef>
                <a:spcAft>
                  <a:spcPts val="0"/>
                </a:spcAft>
                <a:buClr>
                  <a:schemeClr val="lt1"/>
                </a:buClr>
                <a:buSzPts val="2200"/>
                <a:buFont typeface="Century Gothic"/>
                <a:buNone/>
              </a:pPr>
              <a:endParaRPr sz="1800" dirty="0"/>
            </a:p>
            <a:p>
              <a:pPr marL="342900" marR="0" lvl="1" indent="-342900" algn="l" rtl="0">
                <a:lnSpc>
                  <a:spcPct val="90000"/>
                </a:lnSpc>
                <a:spcBef>
                  <a:spcPts val="770"/>
                </a:spcBef>
                <a:spcAft>
                  <a:spcPts val="0"/>
                </a:spcAft>
                <a:buClr>
                  <a:schemeClr val="lt1"/>
                </a:buClr>
                <a:buSzPts val="1700"/>
                <a:buFont typeface="+mj-lt"/>
                <a:buAutoNum type="arabicPeriod"/>
              </a:pPr>
              <a:r>
                <a:rPr lang="en-US" sz="1800" b="0" i="0" u="none" strike="noStrike" cap="none" dirty="0">
                  <a:solidFill>
                    <a:schemeClr val="lt1"/>
                  </a:solidFill>
                  <a:latin typeface="Century Gothic"/>
                  <a:ea typeface="Century Gothic"/>
                  <a:cs typeface="Century Gothic"/>
                  <a:sym typeface="Century Gothic"/>
                </a:rPr>
                <a:t>Identify 25 frequent </a:t>
              </a:r>
              <a:r>
                <a:rPr lang="en-US" sz="1800" dirty="0">
                  <a:solidFill>
                    <a:schemeClr val="lt1"/>
                  </a:solidFill>
                  <a:latin typeface="Century Gothic"/>
                  <a:ea typeface="Century Gothic"/>
                  <a:cs typeface="Century Gothic"/>
                  <a:sym typeface="Century Gothic"/>
                </a:rPr>
                <a:t>twitter users that can be classified as “Cybersecurity experts”.</a:t>
              </a:r>
              <a:endParaRPr lang="en-US" sz="1800" b="0" i="0" u="none" strike="noStrike" cap="none" dirty="0">
                <a:solidFill>
                  <a:schemeClr val="lt1"/>
                </a:solidFill>
                <a:latin typeface="Century Gothic"/>
                <a:ea typeface="Century Gothic"/>
                <a:cs typeface="Century Gothic"/>
                <a:sym typeface="Century Gothic"/>
              </a:endParaRPr>
            </a:p>
            <a:p>
              <a:pPr marL="342900" marR="0" lvl="1" indent="-342900" algn="l" rtl="0">
                <a:lnSpc>
                  <a:spcPct val="90000"/>
                </a:lnSpc>
                <a:spcBef>
                  <a:spcPts val="770"/>
                </a:spcBef>
                <a:spcAft>
                  <a:spcPts val="0"/>
                </a:spcAft>
                <a:buClr>
                  <a:schemeClr val="lt1"/>
                </a:buClr>
                <a:buSzPts val="1700"/>
                <a:buFont typeface="+mj-lt"/>
                <a:buAutoNum type="arabicPeriod"/>
              </a:pPr>
              <a:endParaRPr sz="1800" dirty="0"/>
            </a:p>
            <a:p>
              <a:pPr marL="342900" marR="0" lvl="1" indent="-342900" algn="l" rtl="0">
                <a:lnSpc>
                  <a:spcPct val="90000"/>
                </a:lnSpc>
                <a:spcBef>
                  <a:spcPts val="255"/>
                </a:spcBef>
                <a:spcAft>
                  <a:spcPts val="0"/>
                </a:spcAft>
                <a:buClr>
                  <a:schemeClr val="lt1"/>
                </a:buClr>
                <a:buSzPts val="1700"/>
                <a:buFont typeface="+mj-lt"/>
                <a:buAutoNum type="arabicPeriod"/>
              </a:pPr>
              <a:r>
                <a:rPr lang="en-US" sz="1800" b="0" i="0" u="none" strike="noStrike" cap="none" dirty="0">
                  <a:solidFill>
                    <a:schemeClr val="lt1"/>
                  </a:solidFill>
                  <a:latin typeface="Century Gothic"/>
                  <a:ea typeface="Century Gothic"/>
                  <a:cs typeface="Century Gothic"/>
                  <a:sym typeface="Century Gothic"/>
                </a:rPr>
                <a:t>Compile the tweets of each user into a CSV file; each account will have its own file. Combine these files into one “dataset”.</a:t>
              </a:r>
            </a:p>
            <a:p>
              <a:pPr marL="342900" marR="0" lvl="1" indent="-342900" algn="l" rtl="0">
                <a:lnSpc>
                  <a:spcPct val="90000"/>
                </a:lnSpc>
                <a:spcBef>
                  <a:spcPts val="255"/>
                </a:spcBef>
                <a:spcAft>
                  <a:spcPts val="0"/>
                </a:spcAft>
                <a:buClr>
                  <a:schemeClr val="lt1"/>
                </a:buClr>
                <a:buSzPts val="1700"/>
                <a:buFont typeface="+mj-lt"/>
                <a:buAutoNum type="arabicPeriod"/>
              </a:pPr>
              <a:endParaRPr sz="1800" dirty="0"/>
            </a:p>
            <a:p>
              <a:pPr marL="342900" marR="0" lvl="1" indent="-342900" algn="l" rtl="0">
                <a:lnSpc>
                  <a:spcPct val="90000"/>
                </a:lnSpc>
                <a:spcBef>
                  <a:spcPts val="255"/>
                </a:spcBef>
                <a:spcAft>
                  <a:spcPts val="0"/>
                </a:spcAft>
                <a:buClr>
                  <a:schemeClr val="lt1"/>
                </a:buClr>
                <a:buSzPts val="1700"/>
                <a:buFont typeface="+mj-lt"/>
                <a:buAutoNum type="arabicPeriod"/>
              </a:pPr>
              <a:r>
                <a:rPr lang="en-US" sz="1800" b="0" i="0" u="none" strike="noStrike" cap="none" dirty="0">
                  <a:solidFill>
                    <a:schemeClr val="lt1"/>
                  </a:solidFill>
                  <a:latin typeface="Century Gothic"/>
                  <a:ea typeface="Century Gothic"/>
                  <a:cs typeface="Century Gothic"/>
                  <a:sym typeface="Century Gothic"/>
                </a:rPr>
                <a:t>Run text analysis on each user’s data set using two preprocessing methods:</a:t>
              </a:r>
              <a:endParaRPr sz="1800" dirty="0"/>
            </a:p>
            <a:p>
              <a:pPr marL="571500" marR="0" lvl="2" indent="-400050" algn="l" rtl="0">
                <a:lnSpc>
                  <a:spcPct val="90000"/>
                </a:lnSpc>
                <a:spcBef>
                  <a:spcPts val="255"/>
                </a:spcBef>
                <a:spcAft>
                  <a:spcPts val="0"/>
                </a:spcAft>
                <a:buClr>
                  <a:schemeClr val="lt1"/>
                </a:buClr>
                <a:buSzPts val="1700"/>
                <a:buFont typeface="+mj-lt"/>
                <a:buAutoNum type="romanUcPeriod"/>
              </a:pPr>
              <a:r>
                <a:rPr lang="en-US" sz="1800" b="0" i="0" u="none" strike="noStrike" cap="none" dirty="0">
                  <a:solidFill>
                    <a:schemeClr val="lt1"/>
                  </a:solidFill>
                  <a:latin typeface="Century Gothic"/>
                  <a:ea typeface="Century Gothic"/>
                  <a:cs typeface="Century Gothic"/>
                  <a:sym typeface="Century Gothic"/>
                </a:rPr>
                <a:t>Python Module</a:t>
              </a:r>
              <a:endParaRPr sz="1800" dirty="0"/>
            </a:p>
            <a:p>
              <a:pPr marL="571500" marR="0" lvl="2" indent="-400050" algn="l" rtl="0">
                <a:lnSpc>
                  <a:spcPct val="90000"/>
                </a:lnSpc>
                <a:spcBef>
                  <a:spcPts val="255"/>
                </a:spcBef>
                <a:spcAft>
                  <a:spcPts val="0"/>
                </a:spcAft>
                <a:buClr>
                  <a:schemeClr val="lt1"/>
                </a:buClr>
                <a:buSzPts val="1700"/>
                <a:buFont typeface="+mj-lt"/>
                <a:buAutoNum type="romanUcPeriod"/>
              </a:pPr>
              <a:r>
                <a:rPr lang="en-US" sz="1800" b="0" i="0" u="none" strike="noStrike" cap="none" dirty="0">
                  <a:solidFill>
                    <a:schemeClr val="lt1"/>
                  </a:solidFill>
                  <a:latin typeface="Century Gothic"/>
                  <a:ea typeface="Century Gothic"/>
                  <a:cs typeface="Century Gothic"/>
                  <a:sym typeface="Century Gothic"/>
                </a:rPr>
                <a:t>RapidMiner</a:t>
              </a:r>
            </a:p>
            <a:p>
              <a:pPr marL="571500" marR="0" lvl="2" indent="-400050" algn="l" rtl="0">
                <a:lnSpc>
                  <a:spcPct val="90000"/>
                </a:lnSpc>
                <a:spcBef>
                  <a:spcPts val="255"/>
                </a:spcBef>
                <a:spcAft>
                  <a:spcPts val="0"/>
                </a:spcAft>
                <a:buClr>
                  <a:schemeClr val="lt1"/>
                </a:buClr>
                <a:buSzPts val="1700"/>
                <a:buFont typeface="+mj-lt"/>
                <a:buAutoNum type="romanUcPeriod"/>
              </a:pPr>
              <a:endParaRPr sz="1800" dirty="0"/>
            </a:p>
            <a:p>
              <a:pPr marL="342900" marR="0" lvl="1" indent="-342900" algn="l" rtl="0">
                <a:lnSpc>
                  <a:spcPct val="90000"/>
                </a:lnSpc>
                <a:spcBef>
                  <a:spcPts val="255"/>
                </a:spcBef>
                <a:spcAft>
                  <a:spcPts val="0"/>
                </a:spcAft>
                <a:buClr>
                  <a:schemeClr val="lt1"/>
                </a:buClr>
                <a:buSzPts val="1700"/>
                <a:buFont typeface="+mj-lt"/>
                <a:buAutoNum type="arabicPeriod"/>
              </a:pPr>
              <a:r>
                <a:rPr lang="en-US" sz="1800" b="0" i="0" u="none" strike="noStrike" cap="none" dirty="0">
                  <a:solidFill>
                    <a:schemeClr val="lt1"/>
                  </a:solidFill>
                  <a:latin typeface="Century Gothic"/>
                  <a:ea typeface="Century Gothic"/>
                  <a:cs typeface="Century Gothic"/>
                  <a:sym typeface="Century Gothic"/>
                </a:rPr>
                <a:t>Split data set from Python into two groups</a:t>
              </a:r>
            </a:p>
            <a:p>
              <a:pPr marL="342900" marR="0" lvl="1" indent="-342900" algn="l" rtl="0">
                <a:lnSpc>
                  <a:spcPct val="90000"/>
                </a:lnSpc>
                <a:spcBef>
                  <a:spcPts val="255"/>
                </a:spcBef>
                <a:spcAft>
                  <a:spcPts val="0"/>
                </a:spcAft>
                <a:buClr>
                  <a:schemeClr val="lt1"/>
                </a:buClr>
                <a:buSzPts val="1700"/>
                <a:buFont typeface="+mj-lt"/>
                <a:buAutoNum type="arabicPeriod"/>
              </a:pPr>
              <a:endParaRPr lang="en-US" sz="1800" dirty="0"/>
            </a:p>
            <a:p>
              <a:pPr marL="342900" marR="0" lvl="1" indent="-342900" algn="l" rtl="0">
                <a:lnSpc>
                  <a:spcPct val="90000"/>
                </a:lnSpc>
                <a:spcBef>
                  <a:spcPts val="255"/>
                </a:spcBef>
                <a:spcAft>
                  <a:spcPts val="0"/>
                </a:spcAft>
                <a:buClr>
                  <a:schemeClr val="lt1"/>
                </a:buClr>
                <a:buSzPts val="1700"/>
                <a:buFont typeface="+mj-lt"/>
                <a:buAutoNum type="arabicPeriod"/>
              </a:pPr>
              <a:r>
                <a:rPr lang="en-US" sz="1800" b="0" i="0" u="none" strike="noStrike" cap="none" dirty="0">
                  <a:solidFill>
                    <a:schemeClr val="lt1"/>
                  </a:solidFill>
                  <a:latin typeface="Century Gothic"/>
                  <a:ea typeface="Century Gothic"/>
                  <a:cs typeface="Century Gothic"/>
                  <a:sym typeface="Century Gothic"/>
                </a:rPr>
                <a:t>Run frequency analysis on each group using TF-IDF method</a:t>
              </a:r>
            </a:p>
            <a:p>
              <a:pPr marL="342900" marR="0" lvl="1" indent="-342900" algn="l" rtl="0">
                <a:lnSpc>
                  <a:spcPct val="90000"/>
                </a:lnSpc>
                <a:spcBef>
                  <a:spcPts val="255"/>
                </a:spcBef>
                <a:spcAft>
                  <a:spcPts val="0"/>
                </a:spcAft>
                <a:buClr>
                  <a:schemeClr val="lt1"/>
                </a:buClr>
                <a:buSzPts val="1700"/>
                <a:buFont typeface="+mj-lt"/>
                <a:buAutoNum type="arabicPeriod"/>
              </a:pPr>
              <a:endParaRPr lang="en-US" sz="1800" dirty="0"/>
            </a:p>
            <a:p>
              <a:pPr marL="342900" marR="0" lvl="1" indent="-342900" algn="l" rtl="0">
                <a:lnSpc>
                  <a:spcPct val="90000"/>
                </a:lnSpc>
                <a:spcBef>
                  <a:spcPts val="255"/>
                </a:spcBef>
                <a:spcAft>
                  <a:spcPts val="0"/>
                </a:spcAft>
                <a:buClr>
                  <a:schemeClr val="lt1"/>
                </a:buClr>
                <a:buSzPts val="1700"/>
                <a:buFont typeface="+mj-lt"/>
                <a:buAutoNum type="arabicPeriod"/>
              </a:pPr>
              <a:r>
                <a:rPr lang="en-US" sz="1800" b="0" i="0" u="none" strike="noStrike" cap="none" dirty="0">
                  <a:solidFill>
                    <a:schemeClr val="lt1"/>
                  </a:solidFill>
                  <a:latin typeface="Century Gothic"/>
                  <a:ea typeface="Century Gothic"/>
                  <a:cs typeface="Century Gothic"/>
                  <a:sym typeface="Century Gothic"/>
                </a:rPr>
                <a:t>Compare </a:t>
              </a:r>
              <a:r>
                <a:rPr lang="en-US" sz="1800" dirty="0">
                  <a:solidFill>
                    <a:schemeClr val="lt1"/>
                  </a:solidFill>
                  <a:latin typeface="Century Gothic"/>
                  <a:ea typeface="Century Gothic"/>
                  <a:cs typeface="Century Gothic"/>
                  <a:sym typeface="Century Gothic"/>
                </a:rPr>
                <a:t>TF-IDF results to discover text similarities among experts.</a:t>
              </a:r>
              <a:endParaRPr sz="1800" dirty="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82"/>
        <p:cNvGrpSpPr/>
        <p:nvPr/>
      </p:nvGrpSpPr>
      <p:grpSpPr>
        <a:xfrm>
          <a:off x="0" y="0"/>
          <a:ext cx="0" cy="0"/>
          <a:chOff x="0" y="0"/>
          <a:chExt cx="0" cy="0"/>
        </a:xfrm>
      </p:grpSpPr>
      <p:sp>
        <p:nvSpPr>
          <p:cNvPr id="483" name="Shape 483"/>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84" name="Shape 484"/>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485" name="Shape 485"/>
          <p:cNvGrpSpPr/>
          <p:nvPr/>
        </p:nvGrpSpPr>
        <p:grpSpPr>
          <a:xfrm>
            <a:off x="27225" y="-786"/>
            <a:ext cx="2356675" cy="6854040"/>
            <a:chOff x="6627813" y="194833"/>
            <a:chExt cx="1952625" cy="5678918"/>
          </a:xfrm>
        </p:grpSpPr>
        <p:sp>
          <p:nvSpPr>
            <p:cNvPr id="486" name="Shape 486"/>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7" name="Shape 487"/>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Shape 488"/>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9" name="Shape 489"/>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Shape 490"/>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Shape 491"/>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Shape 492"/>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Shape 493"/>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Shape 494"/>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5" name="Shape 495"/>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6" name="Shape 496"/>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7" name="Shape 497"/>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98" name="Shape 498"/>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Shape 499"/>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EFEFE"/>
              </a:buClr>
              <a:buSzPts val="3600"/>
              <a:buFont typeface="Century Gothic"/>
              <a:buNone/>
            </a:pPr>
            <a:r>
              <a:rPr lang="en-US" sz="3600" b="0" i="0" u="none" strike="noStrike" cap="none" dirty="0">
                <a:solidFill>
                  <a:srgbClr val="FEFEFE"/>
                </a:solidFill>
                <a:latin typeface="Century Gothic"/>
                <a:ea typeface="Century Gothic"/>
                <a:cs typeface="Century Gothic"/>
                <a:sym typeface="Century Gothic"/>
              </a:rPr>
              <a:t>References</a:t>
            </a:r>
            <a:endParaRPr dirty="0"/>
          </a:p>
        </p:txBody>
      </p:sp>
      <p:sp>
        <p:nvSpPr>
          <p:cNvPr id="500" name="Shape 500"/>
          <p:cNvSpPr txBox="1">
            <a:spLocks noGrp="1"/>
          </p:cNvSpPr>
          <p:nvPr>
            <p:ph type="body" idx="1"/>
          </p:nvPr>
        </p:nvSpPr>
        <p:spPr>
          <a:xfrm>
            <a:off x="5285509" y="323849"/>
            <a:ext cx="6219103" cy="6276491"/>
          </a:xfrm>
          <a:prstGeom prst="rect">
            <a:avLst/>
          </a:prstGeom>
          <a:noFill/>
          <a:ln>
            <a:noFill/>
          </a:ln>
        </p:spPr>
        <p:txBody>
          <a:bodyPr spcFirstLastPara="1" wrap="square" lIns="91425" tIns="45700" rIns="91425" bIns="45700" anchor="ctr" anchorCtr="0">
            <a:noAutofit/>
          </a:bodyPr>
          <a:lstStyle/>
          <a:p>
            <a:r>
              <a:rPr lang="en-US" sz="1200" u="sng" dirty="0"/>
              <a:t>[1] </a:t>
            </a:r>
            <a:r>
              <a:rPr lang="en-US" sz="1200" u="sng" dirty="0" err="1"/>
              <a:t>Bonzanini</a:t>
            </a:r>
            <a:r>
              <a:rPr lang="en-US" sz="1200" u="sng" dirty="0"/>
              <a:t>, M. (2017, July 19). Mining Twitter Data with Python (Part 1: Collecting data). Retrieved February 13, 2018, from </a:t>
            </a:r>
            <a:r>
              <a:rPr lang="en-US" sz="1200" u="sng" dirty="0">
                <a:hlinkClick r:id="rId3"/>
              </a:rPr>
              <a:t>https://marcobonzanini.com/2015/03/02/mining-twitter-data-with-python-part-1/</a:t>
            </a:r>
            <a:endParaRPr lang="en-US" sz="1200" dirty="0"/>
          </a:p>
          <a:p>
            <a:r>
              <a:rPr lang="en-US" sz="1200" u="sng" dirty="0"/>
              <a:t>[2] Cognitive Performance Group, July 24, 2013. “4 Differences Between Experts and Novices” </a:t>
            </a:r>
            <a:r>
              <a:rPr lang="en-US" sz="1200" u="sng" dirty="0">
                <a:hlinkClick r:id="rId4"/>
              </a:rPr>
              <a:t>http://cognitiveperformancegroup.com/2013/07/24/4-differences-experts-novices/#respond</a:t>
            </a:r>
            <a:r>
              <a:rPr lang="en-US" sz="1200" u="sng" dirty="0"/>
              <a:t>  accessed Feb 10, 2018.</a:t>
            </a:r>
            <a:endParaRPr lang="en-US" sz="1200" dirty="0"/>
          </a:p>
          <a:p>
            <a:r>
              <a:rPr lang="en-US" sz="1200" u="sng" dirty="0"/>
              <a:t>[3] </a:t>
            </a:r>
            <a:r>
              <a:rPr lang="en-US" sz="1200" u="sng" dirty="0" err="1"/>
              <a:t>Dalal</a:t>
            </a:r>
            <a:r>
              <a:rPr lang="en-US" sz="1200" u="sng" dirty="0"/>
              <a:t> M and Zaveri, M, "Automatic Text Classification: A Technical Review," Semantics Scholar, 2011.</a:t>
            </a:r>
            <a:endParaRPr lang="en-US" sz="1200" dirty="0"/>
          </a:p>
          <a:p>
            <a:r>
              <a:rPr lang="en-US" sz="1200" u="sng" dirty="0"/>
              <a:t>[4] </a:t>
            </a:r>
            <a:r>
              <a:rPr lang="en-US" sz="1200" u="sng" dirty="0" err="1"/>
              <a:t>Danushka</a:t>
            </a:r>
            <a:r>
              <a:rPr lang="en-US" sz="1200" u="sng" dirty="0"/>
              <a:t> </a:t>
            </a:r>
            <a:r>
              <a:rPr lang="en-US" sz="1200" u="sng" dirty="0" err="1"/>
              <a:t>Bollegala</a:t>
            </a:r>
            <a:r>
              <a:rPr lang="en-US" sz="1200" u="sng" dirty="0"/>
              <a:t>, Member, IEEE, David Weir and John Carroll, “Cross-Domain Sentiment Classiﬁcation using a Sentiment Sensitive Thesaurus”,2013</a:t>
            </a:r>
            <a:endParaRPr lang="en-US" sz="1200" dirty="0"/>
          </a:p>
          <a:p>
            <a:r>
              <a:rPr lang="en-US" sz="1200" u="sng" dirty="0"/>
              <a:t>[5] Divya, F, “Real Time Sentiment Classification Using Unsupervised  Reviews”, IJIRCCE, March 2014.</a:t>
            </a:r>
            <a:endParaRPr lang="en-US" sz="1200" dirty="0"/>
          </a:p>
          <a:p>
            <a:r>
              <a:rPr lang="en-US" sz="1200" u="sng" dirty="0"/>
              <a:t>[6]  Fiore, V, </a:t>
            </a:r>
            <a:r>
              <a:rPr lang="en-US" sz="1200" u="sng" dirty="0" err="1"/>
              <a:t>Almodovar</a:t>
            </a:r>
            <a:r>
              <a:rPr lang="en-US" sz="1200" u="sng" dirty="0"/>
              <a:t>, K,  </a:t>
            </a:r>
            <a:r>
              <a:rPr lang="en-US" sz="1200" u="sng" dirty="0" err="1"/>
              <a:t>Assoumou</a:t>
            </a:r>
            <a:r>
              <a:rPr lang="en-US" sz="1200" u="sng" dirty="0"/>
              <a:t>, A, Dutta, D, and  </a:t>
            </a:r>
            <a:r>
              <a:rPr lang="en-US" sz="1200" u="sng" dirty="0" err="1"/>
              <a:t>Cotoranu</a:t>
            </a:r>
            <a:r>
              <a:rPr lang="en-US" sz="1200" u="sng" dirty="0"/>
              <a:t>, A, “The Correlation between the Topic and Emotion of Tweets through Machine Learning.” IEEE, May 2017.</a:t>
            </a:r>
            <a:endParaRPr lang="en-US" sz="1200" dirty="0"/>
          </a:p>
          <a:p>
            <a:r>
              <a:rPr lang="en-US" sz="1200" u="sng" dirty="0"/>
              <a:t>[7] </a:t>
            </a:r>
            <a:r>
              <a:rPr lang="en-US" sz="1200" u="sng" dirty="0" err="1"/>
              <a:t>Hidayatullah</a:t>
            </a:r>
            <a:r>
              <a:rPr lang="en-US" sz="1200" u="sng" dirty="0"/>
              <a:t>. A and </a:t>
            </a:r>
            <a:r>
              <a:rPr lang="en-US" sz="1200" u="sng" dirty="0" err="1"/>
              <a:t>Ma’arif</a:t>
            </a:r>
            <a:r>
              <a:rPr lang="en-US" sz="1200" u="sng" dirty="0"/>
              <a:t>. M 2017 “Pre-processing Tasks in Indonesian Twitter </a:t>
            </a:r>
            <a:r>
              <a:rPr lang="en-US" sz="1200" u="sng" dirty="0" err="1"/>
              <a:t>Messages”J</a:t>
            </a:r>
            <a:r>
              <a:rPr lang="en-US" sz="1200" u="sng" dirty="0"/>
              <a:t>. Phys.: Conf. Ser. 801 012072</a:t>
            </a:r>
            <a:endParaRPr lang="en-US" sz="1200" dirty="0"/>
          </a:p>
          <a:p>
            <a:r>
              <a:rPr lang="en-US" sz="1200" u="sng" dirty="0"/>
              <a:t>[8]  Hofmann. M, </a:t>
            </a:r>
            <a:r>
              <a:rPr lang="en-US" sz="1200" u="sng" dirty="0" err="1"/>
              <a:t>Klinkenberg</a:t>
            </a:r>
            <a:r>
              <a:rPr lang="en-US" sz="1200" u="sng" dirty="0"/>
              <a:t>. R, “RapidMiner: Data Mining Use Cases and Business Analytics Applications (Chapman &amp; Hall/CRC Data Mining and Knowledge Discovery Series),” CRC Press, October 25, 2013.</a:t>
            </a:r>
            <a:endParaRPr lang="en-US" sz="1200" dirty="0"/>
          </a:p>
          <a:p>
            <a:r>
              <a:rPr lang="en-US" sz="1200" u="sng" dirty="0"/>
              <a:t>[9] </a:t>
            </a:r>
            <a:r>
              <a:rPr lang="en-US" sz="1200" u="sng" dirty="0" err="1"/>
              <a:t>Jivani</a:t>
            </a:r>
            <a:r>
              <a:rPr lang="en-US" sz="1200" u="sng" dirty="0"/>
              <a:t>,  A.  Nov,  2011. “A Comparative Study of  Stemming Algorithms”, </a:t>
            </a:r>
            <a:r>
              <a:rPr lang="en-US" sz="1200" u="sng" dirty="0">
                <a:hlinkClick r:id="rId5"/>
              </a:rPr>
              <a:t>https://pdfs.semanticscholar.org/1c0c/0fa35d4ff8a2f925eb955e48d655494bd167.pdf</a:t>
            </a:r>
            <a:r>
              <a:rPr lang="en-US" sz="1200" u="sng" dirty="0"/>
              <a:t> . Accessed Feb 20, 2018.</a:t>
            </a:r>
            <a:endParaRPr lang="en-US" sz="1200" dirty="0"/>
          </a:p>
          <a:p>
            <a:pPr marL="342900" marR="0" lvl="0" indent="-342900" algn="l" rtl="0">
              <a:lnSpc>
                <a:spcPct val="90000"/>
              </a:lnSpc>
              <a:spcBef>
                <a:spcPts val="0"/>
              </a:spcBef>
              <a:spcAft>
                <a:spcPts val="0"/>
              </a:spcAft>
              <a:buClr>
                <a:schemeClr val="accent1"/>
              </a:buClr>
              <a:buSzPts val="1100"/>
              <a:buFont typeface="Noto Sans Symbols"/>
              <a:buChar char="•"/>
            </a:pPr>
            <a:endParaRPr lang="en-US" sz="13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04"/>
        <p:cNvGrpSpPr/>
        <p:nvPr/>
      </p:nvGrpSpPr>
      <p:grpSpPr>
        <a:xfrm>
          <a:off x="0" y="0"/>
          <a:ext cx="0" cy="0"/>
          <a:chOff x="0" y="0"/>
          <a:chExt cx="0" cy="0"/>
        </a:xfrm>
      </p:grpSpPr>
      <p:sp>
        <p:nvSpPr>
          <p:cNvPr id="505" name="Shape 505"/>
          <p:cNvSpPr/>
          <p:nvPr/>
        </p:nvSpPr>
        <p:spPr>
          <a:xfrm>
            <a:off x="-26503" y="-106017"/>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06" name="Shape 506"/>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507" name="Shape 507"/>
          <p:cNvGrpSpPr/>
          <p:nvPr/>
        </p:nvGrpSpPr>
        <p:grpSpPr>
          <a:xfrm>
            <a:off x="27225" y="-786"/>
            <a:ext cx="2356675" cy="6854040"/>
            <a:chOff x="6627813" y="194833"/>
            <a:chExt cx="1952625" cy="5678918"/>
          </a:xfrm>
        </p:grpSpPr>
        <p:sp>
          <p:nvSpPr>
            <p:cNvPr id="508" name="Shape 508"/>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Shape 510"/>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Shape 511"/>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Shape 512"/>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Shape 513"/>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Shape 514"/>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Shape 515"/>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Shape 516"/>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Shape 517"/>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Shape 518"/>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9" name="Shape 519"/>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0" name="Shape 520"/>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Shape 521"/>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EFEFE"/>
              </a:buClr>
              <a:buSzPts val="3600"/>
              <a:buFont typeface="Century Gothic"/>
              <a:buNone/>
            </a:pPr>
            <a:r>
              <a:rPr lang="en-US" sz="3600" b="0" i="0" u="none" strike="noStrike" cap="none" dirty="0">
                <a:solidFill>
                  <a:srgbClr val="FEFEFE"/>
                </a:solidFill>
                <a:latin typeface="Century Gothic"/>
                <a:ea typeface="Century Gothic"/>
                <a:cs typeface="Century Gothic"/>
                <a:sym typeface="Century Gothic"/>
              </a:rPr>
              <a:t>References</a:t>
            </a:r>
            <a:endParaRPr sz="3600" b="0" i="0" u="none" strike="noStrike" cap="none" dirty="0">
              <a:solidFill>
                <a:srgbClr val="FEFEFE"/>
              </a:solidFill>
              <a:latin typeface="Century Gothic"/>
              <a:ea typeface="Century Gothic"/>
              <a:cs typeface="Century Gothic"/>
              <a:sym typeface="Century Gothic"/>
            </a:endParaRPr>
          </a:p>
        </p:txBody>
      </p:sp>
      <p:sp>
        <p:nvSpPr>
          <p:cNvPr id="522" name="Shape 522"/>
          <p:cNvSpPr txBox="1">
            <a:spLocks noGrp="1"/>
          </p:cNvSpPr>
          <p:nvPr>
            <p:ph type="body" idx="1"/>
          </p:nvPr>
        </p:nvSpPr>
        <p:spPr>
          <a:xfrm>
            <a:off x="5285509" y="161925"/>
            <a:ext cx="6219103" cy="6524625"/>
          </a:xfrm>
          <a:prstGeom prst="rect">
            <a:avLst/>
          </a:prstGeom>
          <a:noFill/>
          <a:ln>
            <a:noFill/>
          </a:ln>
        </p:spPr>
        <p:txBody>
          <a:bodyPr spcFirstLastPara="1" wrap="square" lIns="91425" tIns="45700" rIns="91425" bIns="45700" anchor="ctr" anchorCtr="0">
            <a:noAutofit/>
          </a:bodyPr>
          <a:lstStyle/>
          <a:p>
            <a:r>
              <a:rPr lang="en-US" sz="1200" dirty="0"/>
              <a:t>[10] Norris. D, “RapidMiner - a potential game changer,” Bloor Research, November 13, 2013.</a:t>
            </a:r>
          </a:p>
          <a:p>
            <a:r>
              <a:rPr lang="en-US" sz="1200" dirty="0"/>
              <a:t>[11] Ross, K. G., Phillips, J. K., Klein, G., &amp; Cohn, J. (2005). “Creating expertise: A framework to guide technology-based training”, accessed Feb 10, 2018.</a:t>
            </a:r>
          </a:p>
          <a:p>
            <a:r>
              <a:rPr lang="en-US" sz="1200" dirty="0"/>
              <a:t>[12] Srivastava. T, September 4, 2014. “Framework to build a niche  dictionary for text mining” </a:t>
            </a:r>
            <a:r>
              <a:rPr lang="en-US" sz="1200" u="sng" dirty="0">
                <a:hlinkClick r:id="rId3"/>
              </a:rPr>
              <a:t>https://www.analyticsvidhya.com/blog/2014/09/creating-dictionary-text-mining/</a:t>
            </a:r>
            <a:r>
              <a:rPr lang="en-US" sz="1200" dirty="0"/>
              <a:t>  accessed Feb 10, 2018.</a:t>
            </a:r>
          </a:p>
          <a:p>
            <a:r>
              <a:rPr lang="en-US" sz="1200" dirty="0"/>
              <a:t>[13] </a:t>
            </a:r>
            <a:r>
              <a:rPr lang="en-US" sz="1200" dirty="0" err="1"/>
              <a:t>TextMiner</a:t>
            </a:r>
            <a:r>
              <a:rPr lang="en-US" sz="1200" dirty="0"/>
              <a:t>. July 09, 2015. “Dive Into NLTK, Part III: Part-Of-Speech Tagging and POS Tagger”, </a:t>
            </a:r>
            <a:r>
              <a:rPr lang="en-US" sz="1200" u="sng" dirty="0">
                <a:hlinkClick r:id="rId4"/>
              </a:rPr>
              <a:t>http://textminingonline.com/dive-into-nltk-part-iii-part-of-speech-tagging-and-pos-tagger</a:t>
            </a:r>
            <a:r>
              <a:rPr lang="en-US" sz="1200" dirty="0"/>
              <a:t> . Accessed Feb 19, 2018</a:t>
            </a:r>
          </a:p>
          <a:p>
            <a:r>
              <a:rPr lang="en-US" sz="1200" dirty="0"/>
              <a:t>[14]  TFIDF, </a:t>
            </a:r>
            <a:r>
              <a:rPr lang="en-US" sz="1200" dirty="0">
                <a:hlinkClick r:id="rId5"/>
              </a:rPr>
              <a:t>http://www.tfidf.com/</a:t>
            </a:r>
            <a:r>
              <a:rPr lang="en-US" sz="1200" dirty="0"/>
              <a:t>. Accessed Mar 24, 2018</a:t>
            </a:r>
          </a:p>
          <a:p>
            <a:r>
              <a:rPr lang="en-US" sz="1200" dirty="0"/>
              <a:t>[15] Twitter Usage Statistics.   </a:t>
            </a:r>
            <a:r>
              <a:rPr lang="en-US" sz="1200" u="sng" dirty="0">
                <a:hlinkClick r:id="rId6"/>
              </a:rPr>
              <a:t>http://www.internetlivestats.com/twitter-statistics/</a:t>
            </a:r>
            <a:r>
              <a:rPr lang="en-US" sz="1200" dirty="0"/>
              <a:t>.  Accessed April 16, 2018.</a:t>
            </a:r>
          </a:p>
          <a:p>
            <a:r>
              <a:rPr lang="en-US" sz="1200" dirty="0"/>
              <a:t>[16] Wu. H and </a:t>
            </a:r>
            <a:r>
              <a:rPr lang="en-US" sz="1200" dirty="0" err="1"/>
              <a:t>Luk</a:t>
            </a:r>
            <a:r>
              <a:rPr lang="en-US" sz="1200" dirty="0"/>
              <a:t>. R and Wong. K and Kwok. K. "Interpreting TF-IDF term weights as making relevance decisions". ACM Transactions on Information Systems, 26 (3). 2008.</a:t>
            </a:r>
          </a:p>
          <a:p>
            <a:r>
              <a:rPr lang="en-US" sz="1200" dirty="0"/>
              <a:t>[17] </a:t>
            </a:r>
            <a:r>
              <a:rPr lang="en-US" sz="1200" dirty="0" err="1"/>
              <a:t>Verma</a:t>
            </a:r>
            <a:r>
              <a:rPr lang="en-US" sz="1200" dirty="0"/>
              <a:t>. T, </a:t>
            </a:r>
            <a:r>
              <a:rPr lang="en-US" sz="1200" dirty="0" err="1"/>
              <a:t>Renu</a:t>
            </a:r>
            <a:r>
              <a:rPr lang="en-US" sz="1200" dirty="0"/>
              <a:t>, Gaur D. April 2014, “Tokenization and Filtering Process in RapidMiner”, </a:t>
            </a:r>
            <a:r>
              <a:rPr lang="en-US" sz="1200" u="sng" dirty="0">
                <a:hlinkClick r:id="rId7"/>
              </a:rPr>
              <a:t>http://research.ijais.org/volume7/number2/ijais14-451139.pdf</a:t>
            </a:r>
            <a:r>
              <a:rPr lang="en-US" sz="1200" dirty="0"/>
              <a:t>  accessed Feb 20, 2018.</a:t>
            </a:r>
          </a:p>
          <a:p>
            <a:r>
              <a:rPr lang="en-US" sz="1200" dirty="0"/>
              <a:t>[18] Vincent Fiore, </a:t>
            </a:r>
            <a:r>
              <a:rPr lang="en-US" sz="1200" dirty="0" err="1"/>
              <a:t>Sukhjinder</a:t>
            </a:r>
            <a:r>
              <a:rPr lang="en-US" sz="1200" dirty="0"/>
              <a:t> </a:t>
            </a:r>
            <a:r>
              <a:rPr lang="en-US" sz="1200" dirty="0" err="1"/>
              <a:t>Nahal</a:t>
            </a:r>
            <a:r>
              <a:rPr lang="en-US" sz="1200" dirty="0"/>
              <a:t>, Dmitry </a:t>
            </a:r>
            <a:r>
              <a:rPr lang="en-US" sz="1200" dirty="0" err="1"/>
              <a:t>Matyunin</a:t>
            </a:r>
            <a:r>
              <a:rPr lang="en-US" sz="1200" dirty="0"/>
              <a:t>, Emma Padilla, </a:t>
            </a:r>
            <a:r>
              <a:rPr lang="en-US" sz="1200" dirty="0" err="1"/>
              <a:t>Jaikishin</a:t>
            </a:r>
            <a:r>
              <a:rPr lang="en-US" sz="1200" dirty="0"/>
              <a:t> </a:t>
            </a:r>
            <a:r>
              <a:rPr lang="en-US" sz="1200" dirty="0" err="1"/>
              <a:t>Satpal</a:t>
            </a:r>
            <a:r>
              <a:rPr lang="en-US" sz="1200" dirty="0"/>
              <a:t>, and </a:t>
            </a:r>
            <a:r>
              <a:rPr lang="en-US" sz="1200" dirty="0" err="1"/>
              <a:t>Andreea</a:t>
            </a:r>
            <a:r>
              <a:rPr lang="en-US" sz="1200" dirty="0"/>
              <a:t> </a:t>
            </a:r>
            <a:r>
              <a:rPr lang="en-US" sz="1200" dirty="0" err="1"/>
              <a:t>Cotoranu</a:t>
            </a:r>
            <a:r>
              <a:rPr lang="en-US" sz="1200" dirty="0"/>
              <a:t>. “Generating a Cybersecurity Thesaurus Based On Tweets”,  </a:t>
            </a:r>
            <a:r>
              <a:rPr lang="en-US" sz="1200" u="sng" dirty="0">
                <a:hlinkClick r:id="rId8"/>
              </a:rPr>
              <a:t>http://vinnyfiore.com/Group%206%20Paper.pdf</a:t>
            </a:r>
            <a:r>
              <a:rPr lang="en-US" sz="1200" dirty="0"/>
              <a:t> . Accessed Feb 08, 2018.</a:t>
            </a:r>
          </a:p>
          <a:p>
            <a:r>
              <a:rPr lang="en-US" sz="1200" dirty="0"/>
              <a:t>[19] Expert System, Apr 18, 2016. “10 Text Mining Examples” </a:t>
            </a:r>
            <a:r>
              <a:rPr lang="en-US" sz="1200" u="sng" dirty="0">
                <a:hlinkClick r:id="rId9"/>
              </a:rPr>
              <a:t>http://www.expertsystem.com/10-text-mining-examples/</a:t>
            </a:r>
            <a:r>
              <a:rPr lang="en-US" sz="1200" dirty="0"/>
              <a:t> accessed Apr 18, 2018.</a:t>
            </a:r>
            <a:r>
              <a:rPr lang="en-US" dirty="0"/>
              <a:t> </a:t>
            </a:r>
          </a:p>
          <a:p>
            <a:pPr marL="0" marR="0" lvl="0" indent="0" algn="l" rtl="0">
              <a:lnSpc>
                <a:spcPct val="90000"/>
              </a:lnSpc>
              <a:spcBef>
                <a:spcPts val="1000"/>
              </a:spcBef>
              <a:spcAft>
                <a:spcPts val="0"/>
              </a:spcAft>
              <a:buClr>
                <a:schemeClr val="accent1"/>
              </a:buClr>
              <a:buSzPts val="1100"/>
              <a:buFont typeface="Noto Sans Symbols"/>
              <a:buNone/>
            </a:pPr>
            <a:endParaRPr sz="1300" b="0" i="0" u="none" strike="noStrike" cap="none" dirty="0">
              <a:solidFill>
                <a:srgbClr val="FEFEFE"/>
              </a:solidFill>
              <a:latin typeface="Century Gothic"/>
              <a:ea typeface="Century Gothic"/>
              <a:cs typeface="Century Gothic"/>
              <a:sym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A19D8F"/>
            </a:gs>
            <a:gs pos="100000">
              <a:srgbClr val="746B4D"/>
            </a:gs>
          </a:gsLst>
          <a:path path="circle">
            <a:fillToRect r="100000" b="100000"/>
          </a:path>
          <a:tileRect l="-100000" t="-100000"/>
        </a:gradFill>
        <a:effectLst/>
      </p:bgPr>
    </p:bg>
    <p:spTree>
      <p:nvGrpSpPr>
        <p:cNvPr id="1" name="Shape 526"/>
        <p:cNvGrpSpPr/>
        <p:nvPr/>
      </p:nvGrpSpPr>
      <p:grpSpPr>
        <a:xfrm>
          <a:off x="0" y="0"/>
          <a:ext cx="0" cy="0"/>
          <a:chOff x="0" y="0"/>
          <a:chExt cx="0" cy="0"/>
        </a:xfrm>
      </p:grpSpPr>
      <p:grpSp>
        <p:nvGrpSpPr>
          <p:cNvPr id="527" name="Shape 527"/>
          <p:cNvGrpSpPr/>
          <p:nvPr/>
        </p:nvGrpSpPr>
        <p:grpSpPr>
          <a:xfrm>
            <a:off x="9" y="228600"/>
            <a:ext cx="2851523" cy="6638625"/>
            <a:chOff x="2487613" y="285750"/>
            <a:chExt cx="2428875" cy="5654676"/>
          </a:xfrm>
        </p:grpSpPr>
        <p:sp>
          <p:nvSpPr>
            <p:cNvPr id="528" name="Shape 528"/>
            <p:cNvSpPr/>
            <p:nvPr/>
          </p:nvSpPr>
          <p:spPr>
            <a:xfrm>
              <a:off x="2487613" y="2284413"/>
              <a:ext cx="85725" cy="533400"/>
            </a:xfrm>
            <a:custGeom>
              <a:avLst/>
              <a:gdLst/>
              <a:ahLst/>
              <a:cxnLst/>
              <a:rect l="0" t="0" r="0" b="0"/>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9" name="Shape 529"/>
            <p:cNvSpPr/>
            <p:nvPr/>
          </p:nvSpPr>
          <p:spPr>
            <a:xfrm>
              <a:off x="2597151" y="2779713"/>
              <a:ext cx="550863" cy="1978025"/>
            </a:xfrm>
            <a:custGeom>
              <a:avLst/>
              <a:gdLst/>
              <a:ahLst/>
              <a:cxnLst/>
              <a:rect l="0" t="0" r="0" b="0"/>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0" name="Shape 530"/>
            <p:cNvSpPr/>
            <p:nvPr/>
          </p:nvSpPr>
          <p:spPr>
            <a:xfrm>
              <a:off x="3175001" y="4730750"/>
              <a:ext cx="519113" cy="1209675"/>
            </a:xfrm>
            <a:custGeom>
              <a:avLst/>
              <a:gdLst/>
              <a:ahLst/>
              <a:cxnLst/>
              <a:rect l="0" t="0" r="0" b="0"/>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1" name="Shape 531"/>
            <p:cNvSpPr/>
            <p:nvPr/>
          </p:nvSpPr>
          <p:spPr>
            <a:xfrm>
              <a:off x="3305176" y="5630863"/>
              <a:ext cx="146050" cy="309563"/>
            </a:xfrm>
            <a:custGeom>
              <a:avLst/>
              <a:gdLst/>
              <a:ahLst/>
              <a:cxnLst/>
              <a:rect l="0" t="0" r="0" b="0"/>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2" name="Shape 532"/>
            <p:cNvSpPr/>
            <p:nvPr/>
          </p:nvSpPr>
          <p:spPr>
            <a:xfrm>
              <a:off x="2573338" y="2817813"/>
              <a:ext cx="700088" cy="2835275"/>
            </a:xfrm>
            <a:custGeom>
              <a:avLst/>
              <a:gdLst/>
              <a:ahLst/>
              <a:cxnLst/>
              <a:rect l="0" t="0" r="0" b="0"/>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3" name="Shape 533"/>
            <p:cNvSpPr/>
            <p:nvPr/>
          </p:nvSpPr>
          <p:spPr>
            <a:xfrm>
              <a:off x="2506663" y="285750"/>
              <a:ext cx="90488" cy="2493963"/>
            </a:xfrm>
            <a:custGeom>
              <a:avLst/>
              <a:gdLst/>
              <a:ahLst/>
              <a:cxnLst/>
              <a:rect l="0" t="0" r="0" b="0"/>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4" name="Shape 534"/>
            <p:cNvSpPr/>
            <p:nvPr/>
          </p:nvSpPr>
          <p:spPr>
            <a:xfrm>
              <a:off x="2554288" y="2598738"/>
              <a:ext cx="66675" cy="420688"/>
            </a:xfrm>
            <a:custGeom>
              <a:avLst/>
              <a:gdLst/>
              <a:ahLst/>
              <a:cxnLst/>
              <a:rect l="0" t="0" r="0" b="0"/>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5" name="Shape 535"/>
            <p:cNvSpPr/>
            <p:nvPr/>
          </p:nvSpPr>
          <p:spPr>
            <a:xfrm>
              <a:off x="3143251" y="4757738"/>
              <a:ext cx="161925" cy="873125"/>
            </a:xfrm>
            <a:custGeom>
              <a:avLst/>
              <a:gdLst/>
              <a:ahLst/>
              <a:cxnLst/>
              <a:rect l="0" t="0" r="0" b="0"/>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6" name="Shape 536"/>
            <p:cNvSpPr/>
            <p:nvPr/>
          </p:nvSpPr>
          <p:spPr>
            <a:xfrm>
              <a:off x="3148013" y="1282700"/>
              <a:ext cx="1768475" cy="3448050"/>
            </a:xfrm>
            <a:custGeom>
              <a:avLst/>
              <a:gdLst/>
              <a:ahLst/>
              <a:cxnLst/>
              <a:rect l="0" t="0" r="0" b="0"/>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Shape 537"/>
            <p:cNvSpPr/>
            <p:nvPr/>
          </p:nvSpPr>
          <p:spPr>
            <a:xfrm>
              <a:off x="3273426" y="5653088"/>
              <a:ext cx="138113" cy="287338"/>
            </a:xfrm>
            <a:custGeom>
              <a:avLst/>
              <a:gdLst/>
              <a:ahLst/>
              <a:cxnLst/>
              <a:rect l="0" t="0" r="0" b="0"/>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Shape 538"/>
            <p:cNvSpPr/>
            <p:nvPr/>
          </p:nvSpPr>
          <p:spPr>
            <a:xfrm>
              <a:off x="3143251" y="4656138"/>
              <a:ext cx="31750" cy="188913"/>
            </a:xfrm>
            <a:custGeom>
              <a:avLst/>
              <a:gdLst/>
              <a:ahLst/>
              <a:cxnLst/>
              <a:rect l="0" t="0" r="0" b="0"/>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Shape 539"/>
            <p:cNvSpPr/>
            <p:nvPr/>
          </p:nvSpPr>
          <p:spPr>
            <a:xfrm>
              <a:off x="3211513" y="5410200"/>
              <a:ext cx="203200" cy="530225"/>
            </a:xfrm>
            <a:custGeom>
              <a:avLst/>
              <a:gdLst/>
              <a:ahLst/>
              <a:cxnLst/>
              <a:rect l="0" t="0" r="0" b="0"/>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0" name="Shape 540"/>
          <p:cNvGrpSpPr/>
          <p:nvPr/>
        </p:nvGrpSpPr>
        <p:grpSpPr>
          <a:xfrm>
            <a:off x="27225" y="-786"/>
            <a:ext cx="2356675" cy="6854040"/>
            <a:chOff x="6627813" y="194833"/>
            <a:chExt cx="1952625" cy="5678918"/>
          </a:xfrm>
        </p:grpSpPr>
        <p:sp>
          <p:nvSpPr>
            <p:cNvPr id="541" name="Shape 541"/>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Shape 542"/>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Shape 543"/>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Shape 544"/>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Shape 545"/>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6" name="Shape 546"/>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Shape 547"/>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8" name="Shape 548"/>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9" name="Shape 549"/>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0" name="Shape 550"/>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Shape 551"/>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2" name="Shape 552"/>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53" name="Shape 553"/>
          <p:cNvSpPr/>
          <p:nvPr/>
        </p:nvSpPr>
        <p:spPr>
          <a:xfrm>
            <a:off x="0" y="0"/>
            <a:ext cx="18288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4" name="Shape 554"/>
          <p:cNvSpPr/>
          <p:nvPr/>
        </p:nvSpPr>
        <p:spPr>
          <a:xfrm>
            <a:off x="0" y="4323810"/>
            <a:ext cx="1744652" cy="778589"/>
          </a:xfrm>
          <a:custGeom>
            <a:avLst/>
            <a:gdLst/>
            <a:ahLst/>
            <a:cxnLst/>
            <a:rect l="0" t="0" r="0" b="0"/>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5" name="Shape 555"/>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56" name="Shape 556"/>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557" name="Shape 557"/>
          <p:cNvGrpSpPr/>
          <p:nvPr/>
        </p:nvGrpSpPr>
        <p:grpSpPr>
          <a:xfrm>
            <a:off x="27225" y="-786"/>
            <a:ext cx="2356675" cy="6854040"/>
            <a:chOff x="6627813" y="194833"/>
            <a:chExt cx="1952625" cy="5678918"/>
          </a:xfrm>
        </p:grpSpPr>
        <p:sp>
          <p:nvSpPr>
            <p:cNvPr id="558" name="Shape 558"/>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9" name="Shape 559"/>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0" name="Shape 560"/>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Shape 561"/>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Shape 562"/>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3" name="Shape 563"/>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Shape 564"/>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Shape 565"/>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Shape 566"/>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Shape 567"/>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8" name="Shape 568"/>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Shape 569"/>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0" name="Shape 570"/>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1" name="Shape 571"/>
          <p:cNvSpPr txBox="1">
            <a:spLocks noGrp="1"/>
          </p:cNvSpPr>
          <p:nvPr>
            <p:ph type="title"/>
          </p:nvPr>
        </p:nvSpPr>
        <p:spPr>
          <a:xfrm>
            <a:off x="5618969" y="804335"/>
            <a:ext cx="5768697" cy="524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entury Gothic"/>
              <a:buNone/>
            </a:pPr>
            <a:r>
              <a:rPr lang="en-US" sz="5400" b="0" i="0" u="none" strike="noStrike" cap="none">
                <a:solidFill>
                  <a:schemeClr val="lt1"/>
                </a:solidFill>
                <a:latin typeface="Century Gothic"/>
                <a:ea typeface="Century Gothic"/>
                <a:cs typeface="Century Gothic"/>
                <a:sym typeface="Century Gothic"/>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2592924" y="624110"/>
            <a:ext cx="8911687" cy="78530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262626"/>
              </a:buClr>
              <a:buSzPts val="3600"/>
              <a:buFont typeface="Century Gothic"/>
              <a:buNone/>
            </a:pPr>
            <a:r>
              <a:rPr lang="en-US" sz="3600" b="0" i="0" u="none" strike="noStrike" cap="none" dirty="0">
                <a:solidFill>
                  <a:srgbClr val="262626"/>
                </a:solidFill>
                <a:latin typeface="Century Gothic"/>
                <a:ea typeface="Century Gothic"/>
                <a:cs typeface="Century Gothic"/>
                <a:sym typeface="Century Gothic"/>
              </a:rPr>
              <a:t>Identify cybersecurity experts on Twitter</a:t>
            </a:r>
            <a:endParaRPr dirty="0"/>
          </a:p>
        </p:txBody>
      </p:sp>
      <p:graphicFrame>
        <p:nvGraphicFramePr>
          <p:cNvPr id="8" name="Table 7">
            <a:extLst>
              <a:ext uri="{FF2B5EF4-FFF2-40B4-BE49-F238E27FC236}">
                <a16:creationId xmlns:a16="http://schemas.microsoft.com/office/drawing/2014/main" id="{51527662-2AA4-4F5E-87F3-DDCFB527799E}"/>
              </a:ext>
            </a:extLst>
          </p:cNvPr>
          <p:cNvGraphicFramePr>
            <a:graphicFrameLocks noGrp="1"/>
          </p:cNvGraphicFramePr>
          <p:nvPr>
            <p:extLst>
              <p:ext uri="{D42A27DB-BD31-4B8C-83A1-F6EECF244321}">
                <p14:modId xmlns:p14="http://schemas.microsoft.com/office/powerpoint/2010/main" val="907574356"/>
              </p:ext>
            </p:extLst>
          </p:nvPr>
        </p:nvGraphicFramePr>
        <p:xfrm>
          <a:off x="3150110" y="1886203"/>
          <a:ext cx="7797314" cy="4347687"/>
        </p:xfrm>
        <a:graphic>
          <a:graphicData uri="http://schemas.openxmlformats.org/drawingml/2006/table">
            <a:tbl>
              <a:tblPr>
                <a:tableStyleId>{278C3BAC-F54F-433B-81E3-9CE117891D2E}</a:tableStyleId>
              </a:tblPr>
              <a:tblGrid>
                <a:gridCol w="3877275">
                  <a:extLst>
                    <a:ext uri="{9D8B030D-6E8A-4147-A177-3AD203B41FA5}">
                      <a16:colId xmlns:a16="http://schemas.microsoft.com/office/drawing/2014/main" val="2333961249"/>
                    </a:ext>
                  </a:extLst>
                </a:gridCol>
                <a:gridCol w="3920039">
                  <a:extLst>
                    <a:ext uri="{9D8B030D-6E8A-4147-A177-3AD203B41FA5}">
                      <a16:colId xmlns:a16="http://schemas.microsoft.com/office/drawing/2014/main" val="1757915564"/>
                    </a:ext>
                  </a:extLst>
                </a:gridCol>
              </a:tblGrid>
              <a:tr h="446897">
                <a:tc>
                  <a:txBody>
                    <a:bodyPr/>
                    <a:lstStyle/>
                    <a:p>
                      <a:pPr algn="ctr" rtl="0" fontAlgn="ctr"/>
                      <a:r>
                        <a:rPr lang="en-US" sz="1600" b="1" u="none" strike="noStrike" dirty="0">
                          <a:effectLst/>
                        </a:rPr>
                        <a:t>GROUP A - 37,807 Tweets</a:t>
                      </a:r>
                      <a:endParaRPr lang="en-US" sz="1600" b="1" i="0" u="none" strike="noStrike" dirty="0">
                        <a:solidFill>
                          <a:srgbClr val="3F3F3F"/>
                        </a:solidFill>
                        <a:effectLst/>
                        <a:latin typeface="Century Gothic" panose="020B0502020202020204" pitchFamily="34" charset="0"/>
                      </a:endParaRPr>
                    </a:p>
                  </a:txBody>
                  <a:tcPr marL="6350" marR="6350" marT="6350" marB="0" anchor="ctr"/>
                </a:tc>
                <a:tc>
                  <a:txBody>
                    <a:bodyPr/>
                    <a:lstStyle/>
                    <a:p>
                      <a:pPr algn="ctr" rtl="0" fontAlgn="ctr"/>
                      <a:r>
                        <a:rPr lang="en-US" sz="1600" b="1" u="none" strike="noStrike" dirty="0">
                          <a:effectLst/>
                        </a:rPr>
                        <a:t>GROUP B - 32,308 Tweets</a:t>
                      </a:r>
                      <a:endParaRPr lang="en-US" sz="1600" b="1" i="0" u="none" strike="noStrike" dirty="0">
                        <a:solidFill>
                          <a:srgbClr val="3F3F3F"/>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1931237939"/>
                  </a:ext>
                </a:extLst>
              </a:tr>
              <a:tr h="299421">
                <a:tc>
                  <a:txBody>
                    <a:bodyPr/>
                    <a:lstStyle/>
                    <a:p>
                      <a:pPr algn="ctr" rtl="0" fontAlgn="ctr"/>
                      <a:r>
                        <a:rPr lang="en-US" sz="1600" u="none" strike="noStrike" dirty="0">
                          <a:effectLst/>
                        </a:rPr>
                        <a:t>@Cyber</a:t>
                      </a:r>
                      <a:endParaRPr lang="en-US" sz="1600" b="0" i="0" u="none" strike="noStrike" dirty="0">
                        <a:solidFill>
                          <a:srgbClr val="3F3F3F"/>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@CLTCBerkeley</a:t>
                      </a:r>
                      <a:endParaRPr lang="en-US" sz="1600" b="0" i="0" u="none" strike="noStrike" dirty="0">
                        <a:solidFill>
                          <a:srgbClr val="3F3F3F"/>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16311538"/>
                  </a:ext>
                </a:extLst>
              </a:tr>
              <a:tr h="299421">
                <a:tc>
                  <a:txBody>
                    <a:bodyPr/>
                    <a:lstStyle/>
                    <a:p>
                      <a:pPr algn="ctr" rtl="0" fontAlgn="ctr"/>
                      <a:r>
                        <a:rPr lang="en-US" sz="1600" u="none" strike="noStrike" dirty="0">
                          <a:effectLst/>
                        </a:rPr>
                        <a:t>@</a:t>
                      </a:r>
                      <a:r>
                        <a:rPr lang="en-US" sz="1600" u="none" strike="noStrike" dirty="0" err="1">
                          <a:effectLst/>
                        </a:rPr>
                        <a:t>NJCybersecurity</a:t>
                      </a:r>
                      <a:endParaRPr lang="en-US" sz="1600" b="0" i="0" u="none" strike="noStrike" dirty="0">
                        <a:solidFill>
                          <a:srgbClr val="3F3F3F"/>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a:t>
                      </a:r>
                      <a:r>
                        <a:rPr lang="en-US" sz="1600" u="none" strike="noStrike" dirty="0" err="1">
                          <a:effectLst/>
                        </a:rPr>
                        <a:t>NISTcyber</a:t>
                      </a:r>
                      <a:endParaRPr lang="en-US" sz="1600" b="0" i="0" u="none" strike="noStrike" dirty="0">
                        <a:solidFill>
                          <a:srgbClr val="3F3F3F"/>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3304430039"/>
                  </a:ext>
                </a:extLst>
              </a:tr>
              <a:tr h="299421">
                <a:tc>
                  <a:txBody>
                    <a:bodyPr/>
                    <a:lstStyle/>
                    <a:p>
                      <a:pPr algn="ctr" rtl="0" fontAlgn="ctr"/>
                      <a:r>
                        <a:rPr lang="en-US" sz="1600" u="none" strike="noStrike" dirty="0">
                          <a:effectLst/>
                        </a:rPr>
                        <a:t>@NortonOnline</a:t>
                      </a:r>
                      <a:endParaRPr lang="en-US" sz="1600" b="0" i="0" u="none" strike="noStrike" dirty="0">
                        <a:solidFill>
                          <a:srgbClr val="3F3F3F"/>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@DarkReading</a:t>
                      </a:r>
                      <a:endParaRPr lang="en-US" sz="1600" b="0" i="0" u="none" strike="noStrike" dirty="0">
                        <a:solidFill>
                          <a:srgbClr val="3F3F3F"/>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1629583044"/>
                  </a:ext>
                </a:extLst>
              </a:tr>
              <a:tr h="299421">
                <a:tc>
                  <a:txBody>
                    <a:bodyPr/>
                    <a:lstStyle/>
                    <a:p>
                      <a:pPr algn="ctr" rtl="0" fontAlgn="ctr"/>
                      <a:r>
                        <a:rPr lang="en-US" sz="1600" u="none" strike="noStrike" dirty="0">
                          <a:effectLst/>
                        </a:rPr>
                        <a:t>@TheCyberSecHub</a:t>
                      </a:r>
                      <a:endParaRPr lang="en-US" sz="1600" b="0" i="0" u="none" strike="noStrike" dirty="0">
                        <a:solidFill>
                          <a:srgbClr val="3F3F3F"/>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a:t>
                      </a:r>
                      <a:r>
                        <a:rPr lang="en-US" sz="1600" u="none" strike="noStrike" dirty="0" err="1">
                          <a:effectLst/>
                        </a:rPr>
                        <a:t>threatintel</a:t>
                      </a:r>
                      <a:endParaRPr lang="en-US" sz="1600" b="0" i="0" u="none" strike="noStrike" dirty="0">
                        <a:solidFill>
                          <a:srgbClr val="3F3F3F"/>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2580854735"/>
                  </a:ext>
                </a:extLst>
              </a:tr>
              <a:tr h="299421">
                <a:tc>
                  <a:txBody>
                    <a:bodyPr/>
                    <a:lstStyle/>
                    <a:p>
                      <a:pPr algn="ctr" rtl="0" fontAlgn="ctr"/>
                      <a:r>
                        <a:rPr lang="en-US" sz="1600" u="none" strike="noStrike" dirty="0">
                          <a:effectLst/>
                        </a:rPr>
                        <a:t>@symantec</a:t>
                      </a:r>
                      <a:endParaRPr lang="en-US" sz="1600" b="0" i="0" u="none" strike="noStrike" dirty="0">
                        <a:solidFill>
                          <a:srgbClr val="3F3F3F"/>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@McAfee</a:t>
                      </a:r>
                      <a:endParaRPr lang="en-US" sz="1600" b="0" i="0" u="none" strike="noStrike" dirty="0">
                        <a:solidFill>
                          <a:srgbClr val="3F3F3F"/>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3748233931"/>
                  </a:ext>
                </a:extLst>
              </a:tr>
              <a:tr h="299421">
                <a:tc>
                  <a:txBody>
                    <a:bodyPr/>
                    <a:lstStyle/>
                    <a:p>
                      <a:pPr algn="ctr" rtl="0" fontAlgn="ctr"/>
                      <a:r>
                        <a:rPr lang="en-US" sz="1600" u="none" strike="noStrike" dirty="0">
                          <a:effectLst/>
                        </a:rPr>
                        <a:t>@</a:t>
                      </a:r>
                      <a:r>
                        <a:rPr lang="en-US" sz="1600" u="none" strike="noStrike" dirty="0" err="1">
                          <a:effectLst/>
                        </a:rPr>
                        <a:t>CheckPointSW</a:t>
                      </a:r>
                      <a:endParaRPr lang="en-US" sz="1600" b="0" i="0" u="none" strike="noStrike" dirty="0">
                        <a:solidFill>
                          <a:srgbClr val="3F3F3F"/>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a:t>
                      </a:r>
                      <a:r>
                        <a:rPr lang="en-US" sz="1600" u="none" strike="noStrike" dirty="0" err="1">
                          <a:effectLst/>
                        </a:rPr>
                        <a:t>PaloAltoNtwks</a:t>
                      </a:r>
                      <a:endParaRPr lang="en-US" sz="1600" b="0" i="0" u="none" strike="noStrike" dirty="0">
                        <a:solidFill>
                          <a:srgbClr val="3F3F3F"/>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2152876258"/>
                  </a:ext>
                </a:extLst>
              </a:tr>
              <a:tr h="299421">
                <a:tc>
                  <a:txBody>
                    <a:bodyPr/>
                    <a:lstStyle/>
                    <a:p>
                      <a:pPr algn="ctr" rtl="0" fontAlgn="ctr"/>
                      <a:r>
                        <a:rPr lang="en-US" sz="1600" u="none" strike="noStrike" dirty="0">
                          <a:effectLst/>
                        </a:rPr>
                        <a:t>@TrendMicro</a:t>
                      </a:r>
                      <a:endParaRPr lang="en-US" sz="1600" b="0" i="0" u="none" strike="noStrike" dirty="0">
                        <a:solidFill>
                          <a:srgbClr val="3F3F3F"/>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@Fortinet</a:t>
                      </a:r>
                      <a:endParaRPr lang="en-US" sz="1600" b="0" i="0" u="none" strike="noStrike" dirty="0">
                        <a:solidFill>
                          <a:srgbClr val="3F3F3F"/>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3182521387"/>
                  </a:ext>
                </a:extLst>
              </a:tr>
              <a:tr h="299421">
                <a:tc>
                  <a:txBody>
                    <a:bodyPr/>
                    <a:lstStyle/>
                    <a:p>
                      <a:pPr algn="ctr" rtl="0" fontAlgn="ctr"/>
                      <a:r>
                        <a:rPr lang="en-US" sz="1600" u="none" strike="noStrike" dirty="0">
                          <a:effectLst/>
                        </a:rPr>
                        <a:t>@</a:t>
                      </a:r>
                      <a:r>
                        <a:rPr lang="en-US" sz="1600" u="none" strike="noStrike" dirty="0" err="1">
                          <a:effectLst/>
                        </a:rPr>
                        <a:t>Stanford_Cyber</a:t>
                      </a:r>
                      <a:endParaRPr lang="en-US" sz="1600" b="0" i="0" u="none" strike="noStrike" dirty="0">
                        <a:solidFill>
                          <a:srgbClr val="3F3F3F"/>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a:t>
                      </a:r>
                      <a:r>
                        <a:rPr lang="en-US" sz="1600" u="none" strike="noStrike" dirty="0" err="1">
                          <a:effectLst/>
                        </a:rPr>
                        <a:t>proofpoint</a:t>
                      </a:r>
                      <a:endParaRPr lang="en-US" sz="1600" b="0" i="0" u="none" strike="noStrike" dirty="0">
                        <a:solidFill>
                          <a:srgbClr val="3F3F3F"/>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2975289863"/>
                  </a:ext>
                </a:extLst>
              </a:tr>
              <a:tr h="299421">
                <a:tc>
                  <a:txBody>
                    <a:bodyPr/>
                    <a:lstStyle/>
                    <a:p>
                      <a:pPr algn="ctr" rtl="0" fontAlgn="ctr"/>
                      <a:r>
                        <a:rPr lang="en-US" sz="1600" u="none" strike="noStrike" dirty="0">
                          <a:effectLst/>
                        </a:rPr>
                        <a:t>@</a:t>
                      </a:r>
                      <a:r>
                        <a:rPr lang="en-US" sz="1600" u="none" strike="noStrike" dirty="0" err="1">
                          <a:effectLst/>
                        </a:rPr>
                        <a:t>Incapsula_com</a:t>
                      </a:r>
                      <a:endParaRPr lang="en-US" sz="1600" b="0" i="0" u="none" strike="noStrike" dirty="0">
                        <a:solidFill>
                          <a:srgbClr val="3F3F3F"/>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@CyberArk</a:t>
                      </a:r>
                      <a:endParaRPr lang="en-US" sz="1600" b="0" i="0" u="none" strike="noStrike" dirty="0">
                        <a:solidFill>
                          <a:srgbClr val="3F3F3F"/>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357410234"/>
                  </a:ext>
                </a:extLst>
              </a:tr>
              <a:tr h="299421">
                <a:tc>
                  <a:txBody>
                    <a:bodyPr/>
                    <a:lstStyle/>
                    <a:p>
                      <a:pPr algn="ctr" rtl="0" fontAlgn="ctr"/>
                      <a:r>
                        <a:rPr lang="en-US" sz="1600" u="none" strike="noStrike" dirty="0">
                          <a:effectLst/>
                        </a:rPr>
                        <a:t>@</a:t>
                      </a:r>
                      <a:r>
                        <a:rPr lang="en-US" sz="1600" u="none" strike="noStrike" dirty="0" err="1">
                          <a:effectLst/>
                        </a:rPr>
                        <a:t>avgaunz</a:t>
                      </a:r>
                      <a:endParaRPr lang="en-US" sz="1600" b="0" i="0" u="none" strike="noStrike" dirty="0">
                        <a:solidFill>
                          <a:srgbClr val="3F3F3F"/>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@Gemalto</a:t>
                      </a:r>
                      <a:endParaRPr lang="en-US" sz="1600" b="0" i="0" u="none" strike="noStrike" dirty="0">
                        <a:solidFill>
                          <a:srgbClr val="3F3F3F"/>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2350457573"/>
                  </a:ext>
                </a:extLst>
              </a:tr>
              <a:tr h="299421">
                <a:tc>
                  <a:txBody>
                    <a:bodyPr/>
                    <a:lstStyle/>
                    <a:p>
                      <a:pPr algn="ctr" rtl="0" fontAlgn="ctr"/>
                      <a:r>
                        <a:rPr lang="en-US" sz="1600" u="none" strike="noStrike" dirty="0">
                          <a:effectLst/>
                        </a:rPr>
                        <a:t>@LifeLock</a:t>
                      </a:r>
                      <a:endParaRPr lang="en-US" sz="1600" b="0" i="0" u="none" strike="noStrike" dirty="0">
                        <a:solidFill>
                          <a:srgbClr val="3F3F3F"/>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@ManTech</a:t>
                      </a:r>
                      <a:endParaRPr lang="en-US" sz="1600" b="0" i="0" u="none" strike="noStrike" dirty="0">
                        <a:solidFill>
                          <a:srgbClr val="3F3F3F"/>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4249742969"/>
                  </a:ext>
                </a:extLst>
              </a:tr>
              <a:tr h="299421">
                <a:tc>
                  <a:txBody>
                    <a:bodyPr/>
                    <a:lstStyle/>
                    <a:p>
                      <a:pPr algn="ctr" rtl="0" fontAlgn="ctr"/>
                      <a:r>
                        <a:rPr lang="en-US" sz="1600" u="none" strike="noStrike" dirty="0">
                          <a:effectLst/>
                        </a:rPr>
                        <a:t>@</a:t>
                      </a:r>
                      <a:r>
                        <a:rPr lang="en-US" sz="1600" u="none" strike="noStrike" dirty="0" err="1">
                          <a:effectLst/>
                        </a:rPr>
                        <a:t>splunk</a:t>
                      </a:r>
                      <a:endParaRPr lang="en-US" sz="1600" b="0" i="0" u="none" strike="noStrike" dirty="0">
                        <a:solidFill>
                          <a:srgbClr val="3F3F3F"/>
                        </a:solidFill>
                        <a:effectLst/>
                        <a:latin typeface="Century Gothic" panose="020B0502020202020204" pitchFamily="34" charset="0"/>
                      </a:endParaRPr>
                    </a:p>
                  </a:txBody>
                  <a:tcPr marL="6350" marR="6350" marT="6350" marB="0" anchor="ctr"/>
                </a:tc>
                <a:tc>
                  <a:txBody>
                    <a:bodyPr/>
                    <a:lstStyle/>
                    <a:p>
                      <a:pPr algn="ctr" rtl="0" fontAlgn="ctr"/>
                      <a:r>
                        <a:rPr lang="en-US" sz="1600" u="none" strike="noStrike" dirty="0">
                          <a:effectLst/>
                        </a:rPr>
                        <a:t>@VERISIGN</a:t>
                      </a:r>
                      <a:endParaRPr lang="en-US" sz="1600" b="0" i="0" u="none" strike="noStrike" dirty="0">
                        <a:solidFill>
                          <a:srgbClr val="3F3F3F"/>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1278629345"/>
                  </a:ext>
                </a:extLst>
              </a:tr>
              <a:tr h="307738">
                <a:tc>
                  <a:txBody>
                    <a:bodyPr/>
                    <a:lstStyle/>
                    <a:p>
                      <a:pPr algn="ctr" fontAlgn="b"/>
                      <a:r>
                        <a:rPr lang="en-US" sz="1600" u="none" strike="noStrike" dirty="0">
                          <a:effectLst/>
                        </a:rPr>
                        <a:t>@</a:t>
                      </a:r>
                      <a:r>
                        <a:rPr lang="en-US" sz="1600" u="none" strike="noStrike" dirty="0" err="1">
                          <a:effectLst/>
                        </a:rPr>
                        <a:t>digicert</a:t>
                      </a:r>
                      <a:endParaRPr lang="en-US" sz="1600" b="0" i="0" u="none" strike="noStrike" dirty="0">
                        <a:solidFill>
                          <a:srgbClr val="3F3F3F"/>
                        </a:solidFill>
                        <a:effectLst/>
                        <a:latin typeface="Century Gothic" panose="020B0502020202020204" pitchFamily="34" charset="0"/>
                      </a:endParaRPr>
                    </a:p>
                  </a:txBody>
                  <a:tcPr marL="6350" marR="6350" marT="6350" marB="0" anchor="b"/>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734106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257"/>
        <p:cNvGrpSpPr/>
        <p:nvPr/>
      </p:nvGrpSpPr>
      <p:grpSpPr>
        <a:xfrm>
          <a:off x="0" y="0"/>
          <a:ext cx="0" cy="0"/>
          <a:chOff x="0" y="0"/>
          <a:chExt cx="0" cy="0"/>
        </a:xfrm>
      </p:grpSpPr>
      <p:sp>
        <p:nvSpPr>
          <p:cNvPr id="258" name="Shape 258"/>
          <p:cNvSpPr/>
          <p:nvPr/>
        </p:nvSpPr>
        <p:spPr>
          <a:xfrm>
            <a:off x="0" y="-786"/>
            <a:ext cx="12192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9" name="Shape 259"/>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1" y="6061223"/>
            <a:ext cx="1038036" cy="506277"/>
          </a:xfrm>
          <a:custGeom>
            <a:avLst/>
            <a:gdLst/>
            <a:ahLst/>
            <a:cxnLst/>
            <a:rect l="0" t="0" r="0" b="0"/>
            <a:pathLst>
              <a:path w="1038036" h="506277" extrusionOk="0">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2" name="Shape 262"/>
          <p:cNvSpPr txBox="1">
            <a:spLocks noGrp="1"/>
          </p:cNvSpPr>
          <p:nvPr>
            <p:ph type="title"/>
          </p:nvPr>
        </p:nvSpPr>
        <p:spPr>
          <a:xfrm>
            <a:off x="649224" y="645106"/>
            <a:ext cx="6574536" cy="125989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SzPts val="3600"/>
              <a:buFont typeface="Century Gothic"/>
              <a:buNone/>
            </a:pPr>
            <a:r>
              <a:rPr lang="en-US" sz="3600" b="0" i="0" u="none" strike="noStrike" cap="none">
                <a:solidFill>
                  <a:srgbClr val="262626"/>
                </a:solidFill>
                <a:latin typeface="Century Gothic"/>
                <a:ea typeface="Century Gothic"/>
                <a:cs typeface="Century Gothic"/>
                <a:sym typeface="Century Gothic"/>
              </a:rPr>
              <a:t>Extraction of tweets</a:t>
            </a:r>
            <a:endParaRPr/>
          </a:p>
        </p:txBody>
      </p:sp>
      <p:sp>
        <p:nvSpPr>
          <p:cNvPr id="263" name="Shape 263"/>
          <p:cNvSpPr txBox="1">
            <a:spLocks noGrp="1"/>
          </p:cNvSpPr>
          <p:nvPr>
            <p:ph type="body" idx="1"/>
          </p:nvPr>
        </p:nvSpPr>
        <p:spPr>
          <a:xfrm>
            <a:off x="649224" y="2133600"/>
            <a:ext cx="3980689" cy="375925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800"/>
              <a:buFont typeface="Noto Sans Symbols"/>
              <a:buChar char="•"/>
            </a:pPr>
            <a:r>
              <a:rPr lang="en-US" sz="1800" b="0" i="0" u="none" strike="noStrike" cap="none" dirty="0">
                <a:solidFill>
                  <a:srgbClr val="3F3F3F"/>
                </a:solidFill>
                <a:latin typeface="Century Gothic"/>
                <a:ea typeface="Century Gothic"/>
                <a:cs typeface="Century Gothic"/>
                <a:sym typeface="Century Gothic"/>
              </a:rPr>
              <a:t>Once the 25 expert twitter accounts were collected, the next step was to extract all the tweets</a:t>
            </a:r>
            <a:endParaRPr dirty="0"/>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dirty="0">
                <a:solidFill>
                  <a:srgbClr val="3F3F3F"/>
                </a:solidFill>
                <a:latin typeface="Century Gothic"/>
                <a:ea typeface="Century Gothic"/>
                <a:cs typeface="Century Gothic"/>
                <a:sym typeface="Century Gothic"/>
              </a:rPr>
              <a:t>For </a:t>
            </a:r>
            <a:r>
              <a:rPr lang="en-US" dirty="0"/>
              <a:t>accessing the twitter API</a:t>
            </a:r>
            <a:r>
              <a:rPr lang="en-US" sz="1800" b="0" i="0" u="none" strike="noStrike" cap="none" dirty="0">
                <a:solidFill>
                  <a:srgbClr val="3F3F3F"/>
                </a:solidFill>
                <a:latin typeface="Century Gothic"/>
                <a:ea typeface="Century Gothic"/>
                <a:cs typeface="Century Gothic"/>
                <a:sym typeface="Century Gothic"/>
              </a:rPr>
              <a:t>, we used the python </a:t>
            </a:r>
            <a:r>
              <a:rPr lang="en-US" dirty="0"/>
              <a:t>library</a:t>
            </a:r>
            <a:r>
              <a:rPr lang="en-US" sz="1800" b="0" i="0" u="none" strike="noStrike" cap="none" dirty="0">
                <a:solidFill>
                  <a:srgbClr val="3F3F3F"/>
                </a:solidFill>
                <a:latin typeface="Century Gothic"/>
                <a:ea typeface="Century Gothic"/>
                <a:cs typeface="Century Gothic"/>
                <a:sym typeface="Century Gothic"/>
              </a:rPr>
              <a:t> called </a:t>
            </a:r>
            <a:r>
              <a:rPr lang="en-US" sz="1800" b="0" i="0" u="none" strike="noStrike" cap="none" dirty="0" err="1">
                <a:solidFill>
                  <a:srgbClr val="3F3F3F"/>
                </a:solidFill>
                <a:latin typeface="Century Gothic"/>
                <a:ea typeface="Century Gothic"/>
                <a:cs typeface="Century Gothic"/>
                <a:sym typeface="Century Gothic"/>
              </a:rPr>
              <a:t>Tweepy</a:t>
            </a:r>
            <a:endParaRPr dirty="0"/>
          </a:p>
          <a:p>
            <a:pPr marL="342900" marR="0" lvl="0" indent="-228600" algn="l" rtl="0">
              <a:spcBef>
                <a:spcPts val="1000"/>
              </a:spcBef>
              <a:spcAft>
                <a:spcPts val="0"/>
              </a:spcAft>
              <a:buClr>
                <a:schemeClr val="accent1"/>
              </a:buClr>
              <a:buSzPts val="1800"/>
              <a:buFont typeface="Noto Sans Symbols"/>
              <a:buNone/>
            </a:pPr>
            <a:endParaRPr sz="1800" b="0" i="0" u="none" strike="noStrike" cap="none" dirty="0">
              <a:solidFill>
                <a:srgbClr val="3F3F3F"/>
              </a:solidFill>
              <a:latin typeface="Century Gothic"/>
              <a:ea typeface="Century Gothic"/>
              <a:cs typeface="Century Gothic"/>
              <a:sym typeface="Century Gothic"/>
            </a:endParaRPr>
          </a:p>
          <a:p>
            <a:pPr marL="342900" marR="0" lvl="0" indent="-228600" algn="l" rtl="0">
              <a:spcBef>
                <a:spcPts val="1000"/>
              </a:spcBef>
              <a:spcAft>
                <a:spcPts val="0"/>
              </a:spcAft>
              <a:buClr>
                <a:schemeClr val="accent1"/>
              </a:buClr>
              <a:buSzPts val="1800"/>
              <a:buFont typeface="Noto Sans Symbols"/>
              <a:buNone/>
            </a:pPr>
            <a:endParaRPr sz="1800" b="0" i="0" u="none" strike="noStrike" cap="none" dirty="0">
              <a:solidFill>
                <a:srgbClr val="3F3F3F"/>
              </a:solidFill>
              <a:latin typeface="Century Gothic"/>
              <a:ea typeface="Century Gothic"/>
              <a:cs typeface="Century Gothic"/>
              <a:sym typeface="Century Gothic"/>
            </a:endParaRPr>
          </a:p>
        </p:txBody>
      </p:sp>
      <p:graphicFrame>
        <p:nvGraphicFramePr>
          <p:cNvPr id="9" name="Diagram 8">
            <a:extLst>
              <a:ext uri="{FF2B5EF4-FFF2-40B4-BE49-F238E27FC236}">
                <a16:creationId xmlns:a16="http://schemas.microsoft.com/office/drawing/2014/main" id="{E17DE2F4-B8FD-4E3C-A699-95E85D81A509}"/>
              </a:ext>
            </a:extLst>
          </p:cNvPr>
          <p:cNvGraphicFramePr/>
          <p:nvPr>
            <p:extLst>
              <p:ext uri="{D42A27DB-BD31-4B8C-83A1-F6EECF244321}">
                <p14:modId xmlns:p14="http://schemas.microsoft.com/office/powerpoint/2010/main" val="2134589042"/>
              </p:ext>
            </p:extLst>
          </p:nvPr>
        </p:nvGraphicFramePr>
        <p:xfrm>
          <a:off x="5692140" y="1907319"/>
          <a:ext cx="5850636" cy="37592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267"/>
        <p:cNvGrpSpPr/>
        <p:nvPr/>
      </p:nvGrpSpPr>
      <p:grpSpPr>
        <a:xfrm>
          <a:off x="0" y="0"/>
          <a:ext cx="0" cy="0"/>
          <a:chOff x="0" y="0"/>
          <a:chExt cx="0" cy="0"/>
        </a:xfrm>
      </p:grpSpPr>
      <p:sp>
        <p:nvSpPr>
          <p:cNvPr id="268" name="Shape 268"/>
          <p:cNvSpPr/>
          <p:nvPr/>
        </p:nvSpPr>
        <p:spPr>
          <a:xfrm>
            <a:off x="4795736" y="19878"/>
            <a:ext cx="7396264"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9" name="Shape 269"/>
          <p:cNvSpPr/>
          <p:nvPr/>
        </p:nvSpPr>
        <p:spPr>
          <a:xfrm>
            <a:off x="689889" y="0"/>
            <a:ext cx="4059079"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70" name="Shape 270"/>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Shape 271"/>
          <p:cNvSpPr txBox="1">
            <a:spLocks noGrp="1"/>
          </p:cNvSpPr>
          <p:nvPr>
            <p:ph type="title"/>
          </p:nvPr>
        </p:nvSpPr>
        <p:spPr>
          <a:xfrm>
            <a:off x="1259893" y="3101093"/>
            <a:ext cx="2454052" cy="302934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200"/>
              <a:buFont typeface="Century Gothic"/>
              <a:buNone/>
            </a:pPr>
            <a:r>
              <a:rPr lang="en-US" sz="3200" b="0" i="0" u="none" strike="noStrike" cap="none" dirty="0">
                <a:solidFill>
                  <a:schemeClr val="lt1"/>
                </a:solidFill>
                <a:latin typeface="Century Gothic"/>
                <a:ea typeface="Century Gothic"/>
                <a:cs typeface="Century Gothic"/>
                <a:sym typeface="Century Gothic"/>
              </a:rPr>
              <a:t>Processing Data Using Python</a:t>
            </a:r>
            <a:endParaRPr dirty="0"/>
          </a:p>
        </p:txBody>
      </p:sp>
      <p:grpSp>
        <p:nvGrpSpPr>
          <p:cNvPr id="272" name="Shape 272"/>
          <p:cNvGrpSpPr/>
          <p:nvPr/>
        </p:nvGrpSpPr>
        <p:grpSpPr>
          <a:xfrm>
            <a:off x="4983776" y="104360"/>
            <a:ext cx="6475238" cy="6649280"/>
            <a:chOff x="0" y="1509"/>
            <a:chExt cx="6832212" cy="5261760"/>
          </a:xfrm>
        </p:grpSpPr>
        <p:sp>
          <p:nvSpPr>
            <p:cNvPr id="273" name="Shape 273"/>
            <p:cNvSpPr/>
            <p:nvPr/>
          </p:nvSpPr>
          <p:spPr>
            <a:xfrm>
              <a:off x="0" y="1509"/>
              <a:ext cx="6832212" cy="1010880"/>
            </a:xfrm>
            <a:prstGeom prst="roundRect">
              <a:avLst>
                <a:gd name="adj" fmla="val 16667"/>
              </a:avLst>
            </a:prstGeom>
            <a:gradFill>
              <a:gsLst>
                <a:gs pos="0">
                  <a:srgbClr val="A78F65"/>
                </a:gs>
                <a:gs pos="100000">
                  <a:srgbClr val="937949"/>
                </a:gs>
              </a:gsLst>
              <a:lin ang="5400000" scaled="0"/>
            </a:gradFill>
            <a:ln>
              <a:noFill/>
            </a:ln>
            <a:effectLst>
              <a:outerShdw blurRad="50800" dist="38100" dir="5400000" rotWithShape="0">
                <a:srgbClr val="000000">
                  <a:alpha val="6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Shape 274"/>
            <p:cNvSpPr txBox="1"/>
            <p:nvPr/>
          </p:nvSpPr>
          <p:spPr>
            <a:xfrm>
              <a:off x="49347" y="50855"/>
              <a:ext cx="6733518" cy="911129"/>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Century Gothic"/>
                <a:buNone/>
              </a:pPr>
              <a:r>
                <a:rPr lang="en-US" sz="1800" b="0" i="0" u="none" strike="noStrike" cap="none" dirty="0">
                  <a:solidFill>
                    <a:schemeClr val="lt1"/>
                  </a:solidFill>
                  <a:latin typeface="Century Gothic"/>
                  <a:ea typeface="Century Gothic"/>
                  <a:cs typeface="Century Gothic"/>
                  <a:sym typeface="Century Gothic"/>
                </a:rPr>
                <a:t>Twitter text messages are very noisy, unstructured and contains symbols, links, emoticons, etc.</a:t>
              </a:r>
              <a:endParaRPr dirty="0"/>
            </a:p>
          </p:txBody>
        </p:sp>
        <p:sp>
          <p:nvSpPr>
            <p:cNvPr id="275" name="Shape 275"/>
            <p:cNvSpPr/>
            <p:nvPr/>
          </p:nvSpPr>
          <p:spPr>
            <a:xfrm>
              <a:off x="0" y="1064229"/>
              <a:ext cx="6832212" cy="1010880"/>
            </a:xfrm>
            <a:prstGeom prst="roundRect">
              <a:avLst>
                <a:gd name="adj" fmla="val 16667"/>
              </a:avLst>
            </a:prstGeom>
            <a:gradFill>
              <a:gsLst>
                <a:gs pos="0">
                  <a:srgbClr val="A29664"/>
                </a:gs>
                <a:gs pos="100000">
                  <a:srgbClr val="8D804A"/>
                </a:gs>
              </a:gsLst>
              <a:lin ang="5400000" scaled="0"/>
            </a:gradFill>
            <a:ln>
              <a:noFill/>
            </a:ln>
            <a:effectLst>
              <a:outerShdw blurRad="50800" dist="38100" dir="5400000" rotWithShape="0">
                <a:srgbClr val="000000">
                  <a:alpha val="6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Shape 276"/>
            <p:cNvSpPr txBox="1"/>
            <p:nvPr/>
          </p:nvSpPr>
          <p:spPr>
            <a:xfrm>
              <a:off x="49347" y="1121440"/>
              <a:ext cx="6733518" cy="904321"/>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Century Gothic"/>
                <a:buNone/>
              </a:pPr>
              <a:r>
                <a:rPr lang="en-US" sz="1800" b="0" i="0" u="none" strike="noStrike" cap="none" dirty="0">
                  <a:solidFill>
                    <a:schemeClr val="lt1"/>
                  </a:solidFill>
                  <a:latin typeface="Century Gothic"/>
                  <a:ea typeface="Century Gothic"/>
                  <a:cs typeface="Century Gothic"/>
                  <a:sym typeface="Century Gothic"/>
                </a:rPr>
                <a:t>To extract information from tweets, we need to transform those inappropriate words into standard form</a:t>
              </a:r>
              <a:endParaRPr dirty="0"/>
            </a:p>
          </p:txBody>
        </p:sp>
        <p:sp>
          <p:nvSpPr>
            <p:cNvPr id="277" name="Shape 277"/>
            <p:cNvSpPr/>
            <p:nvPr/>
          </p:nvSpPr>
          <p:spPr>
            <a:xfrm>
              <a:off x="0" y="2126949"/>
              <a:ext cx="6832212" cy="1010880"/>
            </a:xfrm>
            <a:prstGeom prst="roundRect">
              <a:avLst>
                <a:gd name="adj" fmla="val 16667"/>
              </a:avLst>
            </a:prstGeom>
            <a:gradFill>
              <a:gsLst>
                <a:gs pos="0">
                  <a:srgbClr val="9B9C62"/>
                </a:gs>
                <a:gs pos="100000">
                  <a:srgbClr val="84864A"/>
                </a:gs>
              </a:gsLst>
              <a:lin ang="5400000" scaled="0"/>
            </a:gradFill>
            <a:ln>
              <a:noFill/>
            </a:ln>
            <a:effectLst>
              <a:outerShdw blurRad="50800" dist="38100" dir="5400000" rotWithShape="0">
                <a:srgbClr val="000000">
                  <a:alpha val="6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Shape 278"/>
            <p:cNvSpPr txBox="1"/>
            <p:nvPr/>
          </p:nvSpPr>
          <p:spPr>
            <a:xfrm>
              <a:off x="49347" y="2176296"/>
              <a:ext cx="6733518" cy="91218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Century Gothic"/>
                <a:buNone/>
              </a:pPr>
              <a:r>
                <a:rPr lang="en-US" sz="1800" b="0" i="0" u="none" strike="noStrike" cap="none" dirty="0">
                  <a:solidFill>
                    <a:schemeClr val="lt1"/>
                  </a:solidFill>
                  <a:latin typeface="Century Gothic"/>
                  <a:ea typeface="Century Gothic"/>
                  <a:cs typeface="Century Gothic"/>
                  <a:sym typeface="Century Gothic"/>
                </a:rPr>
                <a:t>According to those problems, pre-processing tasks are very important and critical in text mining</a:t>
              </a:r>
              <a:endParaRPr dirty="0"/>
            </a:p>
          </p:txBody>
        </p:sp>
        <p:sp>
          <p:nvSpPr>
            <p:cNvPr id="279" name="Shape 279"/>
            <p:cNvSpPr/>
            <p:nvPr/>
          </p:nvSpPr>
          <p:spPr>
            <a:xfrm>
              <a:off x="0" y="3189669"/>
              <a:ext cx="6832212" cy="1010880"/>
            </a:xfrm>
            <a:prstGeom prst="roundRect">
              <a:avLst>
                <a:gd name="adj" fmla="val 16667"/>
              </a:avLst>
            </a:prstGeom>
            <a:gradFill>
              <a:gsLst>
                <a:gs pos="0">
                  <a:srgbClr val="8C9763"/>
                </a:gs>
                <a:gs pos="100000">
                  <a:srgbClr val="75804B"/>
                </a:gs>
              </a:gsLst>
              <a:lin ang="5400000" scaled="0"/>
            </a:gradFill>
            <a:ln>
              <a:noFill/>
            </a:ln>
            <a:effectLst>
              <a:outerShdw blurRad="50800" dist="38100" dir="5400000" rotWithShape="0">
                <a:srgbClr val="000000">
                  <a:alpha val="6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Shape 280"/>
            <p:cNvSpPr txBox="1"/>
            <p:nvPr/>
          </p:nvSpPr>
          <p:spPr>
            <a:xfrm>
              <a:off x="49347" y="3239016"/>
              <a:ext cx="6733518" cy="91218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Century Gothic"/>
                <a:buNone/>
              </a:pPr>
              <a:r>
                <a:rPr lang="en-US" sz="1800" b="0" i="0" u="none" strike="noStrike" cap="none" dirty="0">
                  <a:solidFill>
                    <a:schemeClr val="lt1"/>
                  </a:solidFill>
                  <a:latin typeface="Century Gothic"/>
                  <a:ea typeface="Century Gothic"/>
                  <a:cs typeface="Century Gothic"/>
                  <a:sym typeface="Century Gothic"/>
                </a:rPr>
                <a:t>Pre-processing aims to eliminate noises from the text data</a:t>
              </a:r>
              <a:endParaRPr dirty="0"/>
            </a:p>
          </p:txBody>
        </p:sp>
        <p:sp>
          <p:nvSpPr>
            <p:cNvPr id="281" name="Shape 281"/>
            <p:cNvSpPr/>
            <p:nvPr/>
          </p:nvSpPr>
          <p:spPr>
            <a:xfrm>
              <a:off x="0" y="4252389"/>
              <a:ext cx="6832212" cy="1010880"/>
            </a:xfrm>
            <a:prstGeom prst="roundRect">
              <a:avLst>
                <a:gd name="adj" fmla="val 16667"/>
              </a:avLst>
            </a:prstGeom>
            <a:gradFill>
              <a:gsLst>
                <a:gs pos="0">
                  <a:srgbClr val="7E9163"/>
                </a:gs>
                <a:gs pos="100000">
                  <a:srgbClr val="677B4B"/>
                </a:gs>
              </a:gsLst>
              <a:lin ang="5400000" scaled="0"/>
            </a:gradFill>
            <a:ln>
              <a:noFill/>
            </a:ln>
            <a:effectLst>
              <a:outerShdw blurRad="50800" dist="38100" dir="5400000" rotWithShape="0">
                <a:srgbClr val="000000">
                  <a:alpha val="6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Shape 282"/>
            <p:cNvSpPr txBox="1"/>
            <p:nvPr/>
          </p:nvSpPr>
          <p:spPr>
            <a:xfrm>
              <a:off x="49347" y="4301736"/>
              <a:ext cx="6733518" cy="912186"/>
            </a:xfrm>
            <a:prstGeom prst="rect">
              <a:avLst/>
            </a:prstGeom>
            <a:noFill/>
            <a:ln>
              <a:noFill/>
            </a:ln>
          </p:spPr>
          <p:txBody>
            <a:bodyPr spcFirstLastPara="1" wrap="square" lIns="68575" tIns="68575" rIns="68575" bIns="68575" anchor="ctr" anchorCtr="0">
              <a:noAutofit/>
            </a:bodyPr>
            <a:lstStyle/>
            <a:p>
              <a:pPr lvl="0">
                <a:lnSpc>
                  <a:spcPct val="90000"/>
                </a:lnSpc>
                <a:buClr>
                  <a:schemeClr val="lt1"/>
                </a:buClr>
                <a:buSzPts val="1800"/>
              </a:pPr>
              <a:r>
                <a:rPr lang="en-US" sz="1800" b="0" i="0" u="none" strike="noStrike" cap="none" dirty="0">
                  <a:solidFill>
                    <a:schemeClr val="lt1"/>
                  </a:solidFill>
                  <a:latin typeface="Century Gothic"/>
                  <a:ea typeface="Century Gothic"/>
                  <a:cs typeface="Century Gothic"/>
                  <a:sym typeface="Century Gothic"/>
                </a:rPr>
                <a:t>We have incorporated Natural Language Toolkit(</a:t>
              </a:r>
              <a:r>
                <a:rPr lang="en-US" sz="1800" dirty="0">
                  <a:solidFill>
                    <a:schemeClr val="lt1"/>
                  </a:solidFill>
                  <a:latin typeface="Century Gothic"/>
                  <a:ea typeface="Century Gothic"/>
                  <a:cs typeface="Century Gothic"/>
                  <a:sym typeface="Century Gothic"/>
                </a:rPr>
                <a:t>NTLK) which is a suite of python libraries and programs as well as Pandas software library for creating the program</a:t>
              </a: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Gothic"/>
              <a:ea typeface="Century Gothic"/>
              <a:cs typeface="Century Gothic"/>
              <a:sym typeface="Century Gothic"/>
            </a:endParaRPr>
          </a:p>
        </p:txBody>
      </p:sp>
      <p:sp>
        <p:nvSpPr>
          <p:cNvPr id="362" name="Shape 362"/>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363" name="Shape 363"/>
          <p:cNvGrpSpPr/>
          <p:nvPr/>
        </p:nvGrpSpPr>
        <p:grpSpPr>
          <a:xfrm>
            <a:off x="27225" y="-786"/>
            <a:ext cx="2356675" cy="6854040"/>
            <a:chOff x="6627813" y="194833"/>
            <a:chExt cx="1952625" cy="5678918"/>
          </a:xfrm>
        </p:grpSpPr>
        <p:sp>
          <p:nvSpPr>
            <p:cNvPr id="364" name="Shape 364"/>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76" name="Shape 376"/>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EFEFE"/>
              </a:buClr>
              <a:buSzPts val="3600"/>
              <a:buFont typeface="Century Gothic"/>
              <a:buNone/>
            </a:pPr>
            <a:r>
              <a:rPr lang="en-US" sz="3600" b="0" i="0" u="none" strike="noStrike" cap="none" dirty="0">
                <a:solidFill>
                  <a:srgbClr val="FEFEFE"/>
                </a:solidFill>
                <a:latin typeface="Century Gothic"/>
                <a:ea typeface="Century Gothic"/>
                <a:cs typeface="Century Gothic"/>
                <a:sym typeface="Century Gothic"/>
              </a:rPr>
              <a:t>Python Libraries Used</a:t>
            </a:r>
            <a:endParaRPr dirty="0"/>
          </a:p>
        </p:txBody>
      </p:sp>
      <p:sp>
        <p:nvSpPr>
          <p:cNvPr id="378" name="Shape 378"/>
          <p:cNvSpPr txBox="1">
            <a:spLocks noGrp="1"/>
          </p:cNvSpPr>
          <p:nvPr>
            <p:ph type="body" idx="1"/>
          </p:nvPr>
        </p:nvSpPr>
        <p:spPr>
          <a:xfrm>
            <a:off x="5285509" y="1093380"/>
            <a:ext cx="6219103" cy="4679250"/>
          </a:xfrm>
          <a:prstGeom prst="rect">
            <a:avLst/>
          </a:prstGeom>
          <a:noFill/>
          <a:ln>
            <a:noFill/>
          </a:ln>
        </p:spPr>
        <p:txBody>
          <a:bodyPr spcFirstLastPara="1" wrap="square" lIns="91425" tIns="45700" rIns="91425" bIns="45700" anchor="ctr" anchorCtr="0">
            <a:noAutofit/>
          </a:bodyPr>
          <a:lstStyle/>
          <a:p>
            <a:r>
              <a:rPr lang="en-US" sz="2000" dirty="0">
                <a:solidFill>
                  <a:schemeClr val="bg1"/>
                </a:solidFill>
              </a:rPr>
              <a:t>The </a:t>
            </a:r>
            <a:r>
              <a:rPr lang="en-US" sz="2000" b="1" dirty="0">
                <a:solidFill>
                  <a:schemeClr val="bg1"/>
                </a:solidFill>
              </a:rPr>
              <a:t>Natural Language Toolkit</a:t>
            </a:r>
            <a:r>
              <a:rPr lang="en-US" sz="2000" dirty="0">
                <a:solidFill>
                  <a:schemeClr val="bg1"/>
                </a:solidFill>
              </a:rPr>
              <a:t>, or more commonly NLTK, is a suite of libraries and programs for symbolic and statistical natural language processing for English written in the Python programming language</a:t>
            </a:r>
          </a:p>
          <a:p>
            <a:r>
              <a:rPr lang="en-US" sz="2000" dirty="0">
                <a:solidFill>
                  <a:schemeClr val="bg1"/>
                </a:solidFill>
              </a:rPr>
              <a:t>In computer programming, </a:t>
            </a:r>
            <a:r>
              <a:rPr lang="en-US" sz="2000" b="1" dirty="0">
                <a:solidFill>
                  <a:schemeClr val="bg1"/>
                </a:solidFill>
              </a:rPr>
              <a:t>Pandas</a:t>
            </a:r>
            <a:r>
              <a:rPr lang="en-US" sz="2000" dirty="0">
                <a:solidFill>
                  <a:schemeClr val="bg1"/>
                </a:solidFill>
              </a:rPr>
              <a:t> is a software library written for the Python programming language for data manipulation and analysis</a:t>
            </a:r>
          </a:p>
        </p:txBody>
      </p:sp>
    </p:spTree>
    <p:extLst>
      <p:ext uri="{BB962C8B-B14F-4D97-AF65-F5344CB8AC3E}">
        <p14:creationId xmlns:p14="http://schemas.microsoft.com/office/powerpoint/2010/main" val="465727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1" y="0"/>
            <a:ext cx="4795735"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Gothic"/>
              <a:ea typeface="Century Gothic"/>
              <a:cs typeface="Century Gothic"/>
              <a:sym typeface="Century Gothic"/>
            </a:endParaRPr>
          </a:p>
        </p:txBody>
      </p:sp>
      <p:sp>
        <p:nvSpPr>
          <p:cNvPr id="362" name="Shape 362"/>
          <p:cNvSpPr/>
          <p:nvPr/>
        </p:nvSpPr>
        <p:spPr>
          <a:xfrm>
            <a:off x="4795736" y="0"/>
            <a:ext cx="7396264"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363" name="Shape 363"/>
          <p:cNvGrpSpPr/>
          <p:nvPr/>
        </p:nvGrpSpPr>
        <p:grpSpPr>
          <a:xfrm>
            <a:off x="27225" y="-786"/>
            <a:ext cx="2356675" cy="6854040"/>
            <a:chOff x="6627813" y="194833"/>
            <a:chExt cx="1952625" cy="5678918"/>
          </a:xfrm>
        </p:grpSpPr>
        <p:sp>
          <p:nvSpPr>
            <p:cNvPr id="364" name="Shape 364"/>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76" name="Shape 376"/>
          <p:cNvSpPr/>
          <p:nvPr/>
        </p:nvSpPr>
        <p:spPr>
          <a:xfrm rot="10800000" flipH="1">
            <a:off x="-159" y="3179901"/>
            <a:ext cx="1098194" cy="514066"/>
          </a:xfrm>
          <a:custGeom>
            <a:avLst/>
            <a:gdLst/>
            <a:ahLst/>
            <a:cxnLst/>
            <a:rect l="0" t="0" r="0" b="0"/>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a:spLocks noGrp="1"/>
          </p:cNvSpPr>
          <p:nvPr>
            <p:ph type="title"/>
          </p:nvPr>
        </p:nvSpPr>
        <p:spPr>
          <a:xfrm>
            <a:off x="1217056" y="1093380"/>
            <a:ext cx="3068182" cy="467124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EFEFE"/>
              </a:buClr>
              <a:buSzPts val="3600"/>
              <a:buFont typeface="Century Gothic"/>
              <a:buNone/>
            </a:pPr>
            <a:r>
              <a:rPr lang="en-US" sz="3600" b="0" i="0" u="none" strike="noStrike" cap="none" dirty="0">
                <a:solidFill>
                  <a:srgbClr val="FEFEFE"/>
                </a:solidFill>
                <a:latin typeface="Century Gothic"/>
                <a:ea typeface="Century Gothic"/>
                <a:cs typeface="Century Gothic"/>
                <a:sym typeface="Century Gothic"/>
              </a:rPr>
              <a:t>Data Processing keywords</a:t>
            </a:r>
            <a:endParaRPr dirty="0"/>
          </a:p>
        </p:txBody>
      </p:sp>
      <p:sp>
        <p:nvSpPr>
          <p:cNvPr id="378" name="Shape 378"/>
          <p:cNvSpPr txBox="1">
            <a:spLocks noGrp="1"/>
          </p:cNvSpPr>
          <p:nvPr>
            <p:ph type="body" idx="1"/>
          </p:nvPr>
        </p:nvSpPr>
        <p:spPr>
          <a:xfrm>
            <a:off x="5285509" y="447261"/>
            <a:ext cx="6219103" cy="5875261"/>
          </a:xfrm>
          <a:prstGeom prst="rect">
            <a:avLst/>
          </a:prstGeom>
          <a:noFill/>
          <a:ln>
            <a:noFill/>
          </a:ln>
        </p:spPr>
        <p:txBody>
          <a:bodyPr spcFirstLastPara="1" wrap="square" lIns="91425" tIns="45700" rIns="91425" bIns="45700" anchor="ctr" anchorCtr="0">
            <a:noAutofit/>
          </a:bodyPr>
          <a:lstStyle/>
          <a:p>
            <a:r>
              <a:rPr lang="en-US" sz="2000" b="1" dirty="0">
                <a:solidFill>
                  <a:schemeClr val="bg1"/>
                </a:solidFill>
              </a:rPr>
              <a:t>Stop words:</a:t>
            </a:r>
            <a:r>
              <a:rPr lang="en-US" sz="2000" dirty="0">
                <a:solidFill>
                  <a:schemeClr val="bg1"/>
                </a:solidFill>
              </a:rPr>
              <a:t> These are the words that are common and serve no purpose in determining meaning, such as “an”, “the”, or “of” </a:t>
            </a:r>
          </a:p>
          <a:p>
            <a:r>
              <a:rPr lang="en-US" sz="2000" b="1" dirty="0">
                <a:solidFill>
                  <a:schemeClr val="bg1"/>
                </a:solidFill>
              </a:rPr>
              <a:t>Tokenization:</a:t>
            </a:r>
            <a:r>
              <a:rPr lang="en-US" sz="2000" dirty="0">
                <a:solidFill>
                  <a:schemeClr val="bg1"/>
                </a:solidFill>
              </a:rPr>
              <a:t> It is the act of breaking up a sequence of strings into pieces such as words, keywords, phrases, symbols and other elements called tokens</a:t>
            </a:r>
          </a:p>
          <a:p>
            <a:r>
              <a:rPr lang="en-US" sz="2000" b="1" dirty="0">
                <a:solidFill>
                  <a:schemeClr val="bg1"/>
                </a:solidFill>
              </a:rPr>
              <a:t>Part-of-Speech(</a:t>
            </a:r>
            <a:r>
              <a:rPr lang="en-US" sz="2000" b="1" dirty="0" err="1">
                <a:solidFill>
                  <a:schemeClr val="bg1"/>
                </a:solidFill>
              </a:rPr>
              <a:t>pos</a:t>
            </a:r>
            <a:r>
              <a:rPr lang="en-US" sz="2000" b="1" dirty="0">
                <a:solidFill>
                  <a:schemeClr val="bg1"/>
                </a:solidFill>
              </a:rPr>
              <a:t>) tagging:</a:t>
            </a:r>
            <a:r>
              <a:rPr lang="en-US" sz="2000" dirty="0">
                <a:solidFill>
                  <a:schemeClr val="bg1"/>
                </a:solidFill>
              </a:rPr>
              <a:t> Identifying words as nouns, verbs, adjectives, adverbs etc. </a:t>
            </a:r>
          </a:p>
          <a:p>
            <a:r>
              <a:rPr lang="en-US" sz="2000" b="1" dirty="0">
                <a:solidFill>
                  <a:schemeClr val="bg1"/>
                </a:solidFill>
              </a:rPr>
              <a:t>Lemmatization:</a:t>
            </a:r>
            <a:r>
              <a:rPr lang="en-US" sz="2000" dirty="0">
                <a:solidFill>
                  <a:schemeClr val="bg1"/>
                </a:solidFill>
              </a:rPr>
              <a:t> It is the process of grouping together the inflected forms of a word so they can be analyzed as a single item, for ex: ‘finds’ and ‘found’ are the inflicted forms of ‘find’</a:t>
            </a:r>
          </a:p>
          <a:p>
            <a:endParaRPr lang="en-US" sz="2000" dirty="0">
              <a:solidFill>
                <a:schemeClr val="bg1"/>
              </a:solidFill>
            </a:endParaRPr>
          </a:p>
        </p:txBody>
      </p:sp>
    </p:spTree>
    <p:extLst>
      <p:ext uri="{BB962C8B-B14F-4D97-AF65-F5344CB8AC3E}">
        <p14:creationId xmlns:p14="http://schemas.microsoft.com/office/powerpoint/2010/main" val="72550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286"/>
        <p:cNvGrpSpPr/>
        <p:nvPr/>
      </p:nvGrpSpPr>
      <p:grpSpPr>
        <a:xfrm>
          <a:off x="0" y="0"/>
          <a:ext cx="0" cy="0"/>
          <a:chOff x="0" y="0"/>
          <a:chExt cx="0" cy="0"/>
        </a:xfrm>
      </p:grpSpPr>
      <p:grpSp>
        <p:nvGrpSpPr>
          <p:cNvPr id="287" name="Shape 287"/>
          <p:cNvGrpSpPr/>
          <p:nvPr/>
        </p:nvGrpSpPr>
        <p:grpSpPr>
          <a:xfrm>
            <a:off x="9" y="228600"/>
            <a:ext cx="2851523" cy="6638625"/>
            <a:chOff x="2487613" y="285750"/>
            <a:chExt cx="2428875" cy="5654676"/>
          </a:xfrm>
        </p:grpSpPr>
        <p:sp>
          <p:nvSpPr>
            <p:cNvPr id="288" name="Shape 288"/>
            <p:cNvSpPr/>
            <p:nvPr/>
          </p:nvSpPr>
          <p:spPr>
            <a:xfrm>
              <a:off x="2487613" y="2284413"/>
              <a:ext cx="85725" cy="533400"/>
            </a:xfrm>
            <a:custGeom>
              <a:avLst/>
              <a:gdLst/>
              <a:ahLst/>
              <a:cxnLst/>
              <a:rect l="0" t="0" r="0" b="0"/>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p:nvPr/>
          </p:nvSpPr>
          <p:spPr>
            <a:xfrm>
              <a:off x="2597151" y="2779713"/>
              <a:ext cx="550863" cy="1978025"/>
            </a:xfrm>
            <a:custGeom>
              <a:avLst/>
              <a:gdLst/>
              <a:ahLst/>
              <a:cxnLst/>
              <a:rect l="0" t="0" r="0" b="0"/>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Shape 290"/>
            <p:cNvSpPr/>
            <p:nvPr/>
          </p:nvSpPr>
          <p:spPr>
            <a:xfrm>
              <a:off x="3175001" y="4730750"/>
              <a:ext cx="519113" cy="1209675"/>
            </a:xfrm>
            <a:custGeom>
              <a:avLst/>
              <a:gdLst/>
              <a:ahLst/>
              <a:cxnLst/>
              <a:rect l="0" t="0" r="0" b="0"/>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3305176" y="5630863"/>
              <a:ext cx="146050" cy="309563"/>
            </a:xfrm>
            <a:custGeom>
              <a:avLst/>
              <a:gdLst/>
              <a:ahLst/>
              <a:cxnLst/>
              <a:rect l="0" t="0" r="0" b="0"/>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2573338" y="2817813"/>
              <a:ext cx="700088" cy="2835275"/>
            </a:xfrm>
            <a:custGeom>
              <a:avLst/>
              <a:gdLst/>
              <a:ahLst/>
              <a:cxnLst/>
              <a:rect l="0" t="0" r="0" b="0"/>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p:nvPr/>
          </p:nvSpPr>
          <p:spPr>
            <a:xfrm>
              <a:off x="2506663" y="285750"/>
              <a:ext cx="90488" cy="2493963"/>
            </a:xfrm>
            <a:custGeom>
              <a:avLst/>
              <a:gdLst/>
              <a:ahLst/>
              <a:cxnLst/>
              <a:rect l="0" t="0" r="0" b="0"/>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Shape 294"/>
            <p:cNvSpPr/>
            <p:nvPr/>
          </p:nvSpPr>
          <p:spPr>
            <a:xfrm>
              <a:off x="2554288" y="2598738"/>
              <a:ext cx="66675" cy="420688"/>
            </a:xfrm>
            <a:custGeom>
              <a:avLst/>
              <a:gdLst/>
              <a:ahLst/>
              <a:cxnLst/>
              <a:rect l="0" t="0" r="0" b="0"/>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3143251" y="4757738"/>
              <a:ext cx="161925" cy="873125"/>
            </a:xfrm>
            <a:custGeom>
              <a:avLst/>
              <a:gdLst/>
              <a:ahLst/>
              <a:cxnLst/>
              <a:rect l="0" t="0" r="0" b="0"/>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3148013" y="1282700"/>
              <a:ext cx="1768475" cy="3448050"/>
            </a:xfrm>
            <a:custGeom>
              <a:avLst/>
              <a:gdLst/>
              <a:ahLst/>
              <a:cxnLst/>
              <a:rect l="0" t="0" r="0" b="0"/>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3273426" y="5653088"/>
              <a:ext cx="138113" cy="287338"/>
            </a:xfrm>
            <a:custGeom>
              <a:avLst/>
              <a:gdLst/>
              <a:ahLst/>
              <a:cxnLst/>
              <a:rect l="0" t="0" r="0" b="0"/>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3143251" y="4656138"/>
              <a:ext cx="31750" cy="188913"/>
            </a:xfrm>
            <a:custGeom>
              <a:avLst/>
              <a:gdLst/>
              <a:ahLst/>
              <a:cxnLst/>
              <a:rect l="0" t="0" r="0" b="0"/>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3211513" y="5410200"/>
              <a:ext cx="203200" cy="530225"/>
            </a:xfrm>
            <a:custGeom>
              <a:avLst/>
              <a:gdLst/>
              <a:ahLst/>
              <a:cxnLst/>
              <a:rect l="0" t="0" r="0" b="0"/>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0" name="Shape 300"/>
          <p:cNvGrpSpPr/>
          <p:nvPr/>
        </p:nvGrpSpPr>
        <p:grpSpPr>
          <a:xfrm>
            <a:off x="27225" y="-786"/>
            <a:ext cx="2356675" cy="6854040"/>
            <a:chOff x="6627813" y="194833"/>
            <a:chExt cx="1952625" cy="5678918"/>
          </a:xfrm>
        </p:grpSpPr>
        <p:sp>
          <p:nvSpPr>
            <p:cNvPr id="301" name="Shape 301"/>
            <p:cNvSpPr/>
            <p:nvPr/>
          </p:nvSpPr>
          <p:spPr>
            <a:xfrm>
              <a:off x="6627813" y="194833"/>
              <a:ext cx="409575" cy="3646488"/>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7061201" y="3771900"/>
              <a:ext cx="350838"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7439026" y="5053013"/>
              <a:ext cx="357188" cy="820738"/>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7037388" y="3811588"/>
              <a:ext cx="457200" cy="1852613"/>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6992938" y="1263650"/>
              <a:ext cx="144463" cy="2508250"/>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7526338" y="5640388"/>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7021513" y="3598863"/>
              <a:ext cx="68263"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7494588" y="5664200"/>
              <a:ext cx="100013" cy="209550"/>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7412038" y="5081588"/>
              <a:ext cx="114300"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a:off x="7439026" y="5434013"/>
              <a:ext cx="174625" cy="439738"/>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13" name="Shape 313"/>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0" y="4323810"/>
            <a:ext cx="1744652" cy="778589"/>
          </a:xfrm>
          <a:custGeom>
            <a:avLst/>
            <a:gdLst/>
            <a:ahLst/>
            <a:cxnLst/>
            <a:rect l="0" t="0" r="0" b="0"/>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0" y="-786"/>
            <a:ext cx="12192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17" name="Shape 317"/>
          <p:cNvSpPr/>
          <p:nvPr/>
        </p:nvSpPr>
        <p:spPr>
          <a:xfrm>
            <a:off x="-1" y="0"/>
            <a:ext cx="4639734" cy="6858000"/>
          </a:xfrm>
          <a:prstGeom prst="rect">
            <a:avLst/>
          </a:prstGeom>
          <a:solidFill>
            <a:srgbClr val="3B372A">
              <a:alpha val="89803"/>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0" y="5033007"/>
            <a:ext cx="5404022" cy="857047"/>
          </a:xfrm>
          <a:custGeom>
            <a:avLst/>
            <a:gdLst/>
            <a:ahLst/>
            <a:cxnLst/>
            <a:rect l="0" t="0" r="0" b="0"/>
            <a:pathLst>
              <a:path w="1117" h="163" extrusionOk="0">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19" name="Shape 319"/>
          <p:cNvSpPr txBox="1">
            <a:spLocks noGrp="1"/>
          </p:cNvSpPr>
          <p:nvPr>
            <p:ph type="title"/>
          </p:nvPr>
        </p:nvSpPr>
        <p:spPr>
          <a:xfrm>
            <a:off x="540279" y="967417"/>
            <a:ext cx="3778870" cy="394325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FEFFFF"/>
              </a:buClr>
              <a:buSzPts val="4000"/>
              <a:buFont typeface="Century Gothic"/>
              <a:buNone/>
            </a:pPr>
            <a:r>
              <a:rPr lang="en-US" sz="4000" b="0" i="0" u="none" strike="noStrike" cap="none">
                <a:solidFill>
                  <a:srgbClr val="FEFFFF"/>
                </a:solidFill>
                <a:latin typeface="Century Gothic"/>
                <a:ea typeface="Century Gothic"/>
                <a:cs typeface="Century Gothic"/>
                <a:sym typeface="Century Gothic"/>
              </a:rPr>
              <a:t>Workflow of data processing using Python</a:t>
            </a:r>
            <a:endParaRPr/>
          </a:p>
        </p:txBody>
      </p:sp>
      <p:graphicFrame>
        <p:nvGraphicFramePr>
          <p:cNvPr id="36" name="Diagram 35">
            <a:extLst>
              <a:ext uri="{FF2B5EF4-FFF2-40B4-BE49-F238E27FC236}">
                <a16:creationId xmlns:a16="http://schemas.microsoft.com/office/drawing/2014/main" id="{77085F01-3055-434E-8BA2-9F2B60C338C9}"/>
              </a:ext>
            </a:extLst>
          </p:cNvPr>
          <p:cNvGraphicFramePr/>
          <p:nvPr>
            <p:extLst>
              <p:ext uri="{D42A27DB-BD31-4B8C-83A1-F6EECF244321}">
                <p14:modId xmlns:p14="http://schemas.microsoft.com/office/powerpoint/2010/main" val="4104167826"/>
              </p:ext>
            </p:extLst>
          </p:nvPr>
        </p:nvGraphicFramePr>
        <p:xfrm>
          <a:off x="6524655" y="298174"/>
          <a:ext cx="4707509" cy="6205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2511</TotalTime>
  <Words>2834</Words>
  <Application>Microsoft Office PowerPoint</Application>
  <PresentationFormat>Widescreen</PresentationFormat>
  <Paragraphs>372</Paragraphs>
  <Slides>32</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SimSun</vt:lpstr>
      <vt:lpstr>Arial</vt:lpstr>
      <vt:lpstr>Calibri</vt:lpstr>
      <vt:lpstr>Century Gothic</vt:lpstr>
      <vt:lpstr>Noto Sans Symbols</vt:lpstr>
      <vt:lpstr>Times New Roman</vt:lpstr>
      <vt:lpstr>Wingdings</vt:lpstr>
      <vt:lpstr>Wisp</vt:lpstr>
      <vt:lpstr>Wisp</vt:lpstr>
      <vt:lpstr>Analyzing Expert Twitter Accounts on Cybersecurity by Utilizing Thesaurus Methods for Text Analytics</vt:lpstr>
      <vt:lpstr>Problem Statement</vt:lpstr>
      <vt:lpstr>Objectives</vt:lpstr>
      <vt:lpstr>Identify cybersecurity experts on Twitter</vt:lpstr>
      <vt:lpstr>Extraction of tweets</vt:lpstr>
      <vt:lpstr>Processing Data Using Python</vt:lpstr>
      <vt:lpstr>Python Libraries Used</vt:lpstr>
      <vt:lpstr>Data Processing keywords</vt:lpstr>
      <vt:lpstr>Workflow of data processing using Python</vt:lpstr>
      <vt:lpstr>Workflow of data processing using Python</vt:lpstr>
      <vt:lpstr> Top 25 Frequency List for the user @Threatintel</vt:lpstr>
      <vt:lpstr>Processing Data Using RapidMiner</vt:lpstr>
      <vt:lpstr>Workflow of Data processing using RapidMiner</vt:lpstr>
      <vt:lpstr>Workflow of Data processing using RapidMiner</vt:lpstr>
      <vt:lpstr> Top 25 Frequency List for the user @Threatintel</vt:lpstr>
      <vt:lpstr>Comparing Python and RapidMiner Results</vt:lpstr>
      <vt:lpstr>Result A: Thesaurus based on Frequency</vt:lpstr>
      <vt:lpstr>TF-IDF</vt:lpstr>
      <vt:lpstr>TF-IDF: Next Steps</vt:lpstr>
      <vt:lpstr>Study A:  Comparing the two dataset with TF-IDF  method</vt:lpstr>
      <vt:lpstr>Study A:  Comparing the two dataset with TF-IDF  method</vt:lpstr>
      <vt:lpstr>Result B: Thesaurus using TF-IDF</vt:lpstr>
      <vt:lpstr>Study B:  Comparing the two dataset with TF-IDF  method</vt:lpstr>
      <vt:lpstr>Study B:  Comparing the two dataset with TF-IDF  method</vt:lpstr>
      <vt:lpstr>Study C:  Comparing 25 datasets using TF-IDF  method</vt:lpstr>
      <vt:lpstr>Result C: Thesaurus by  Comparing 25 datasets using TF-IDF  method</vt:lpstr>
      <vt:lpstr>Did we find the Solution to the Problem Statement? – YES!! </vt:lpstr>
      <vt:lpstr>Did we find the Solution to the Problem Statement? – YES!! </vt:lpstr>
      <vt:lpstr>Summary of Project Meetings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Expert Twitter Accounts on Cybersecurity by Utilizing Thesaurus Methods for Text Analytics</dc:title>
  <dc:creator>Chris Casasanta</dc:creator>
  <cp:lastModifiedBy>Aditee Verma</cp:lastModifiedBy>
  <cp:revision>61</cp:revision>
  <dcterms:modified xsi:type="dcterms:W3CDTF">2018-05-03T20:25:22Z</dcterms:modified>
</cp:coreProperties>
</file>