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9" r:id="rId5"/>
    <p:sldId id="260" r:id="rId6"/>
    <p:sldId id="281" r:id="rId7"/>
    <p:sldId id="28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B5A0C-21F3-4E5A-96CB-27F806E517F4}" v="520" dt="2023-11-08T00:35:1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y-blanchard/container-ima" TargetMode="External"/><Relationship Id="rId2" Type="http://schemas.openxmlformats.org/officeDocument/2006/relationships/hyperlink" Target="mailto:avery.blanchard@duke.edu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very-blanchard/container-integrity-measuremen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In Containers We Trust?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Building Trust In Containerized Environments</a:t>
            </a:r>
            <a:endParaRPr lang="en-US" sz="48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Calibri Light"/>
                <a:ea typeface="+mn-lt"/>
                <a:cs typeface="+mn-lt"/>
              </a:rPr>
              <a:t>Avery Blanchard</a:t>
            </a:r>
            <a:r>
              <a:rPr lang="en-US" sz="1800" dirty="0">
                <a:latin typeface="Calibri Light"/>
                <a:ea typeface="+mn-lt"/>
                <a:cs typeface="+mn-lt"/>
              </a:rPr>
              <a:t>1</a:t>
            </a:r>
            <a:r>
              <a:rPr lang="en-US" sz="2800" dirty="0">
                <a:latin typeface="Calibri Light"/>
                <a:ea typeface="+mn-lt"/>
                <a:cs typeface="+mn-lt"/>
              </a:rPr>
              <a:t>, Gheorghe Almasi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r>
              <a:rPr lang="en-US" sz="2800" dirty="0">
                <a:latin typeface="Calibri Light"/>
                <a:ea typeface="+mn-lt"/>
                <a:cs typeface="+mn-lt"/>
              </a:rPr>
              <a:t>, James Bottomley</a:t>
            </a:r>
            <a:r>
              <a:rPr lang="en-US" sz="1800" dirty="0">
                <a:latin typeface="Calibri Light"/>
                <a:ea typeface="+mn-lt"/>
                <a:cs typeface="+mn-lt"/>
              </a:rPr>
              <a:t>2 </a:t>
            </a:r>
            <a:r>
              <a:rPr lang="en-US" sz="2800" dirty="0">
                <a:latin typeface="Calibri Light"/>
                <a:ea typeface="+mn-lt"/>
                <a:cs typeface="+mn-lt"/>
              </a:rPr>
              <a:t>and Hubertus Franke</a:t>
            </a:r>
            <a:r>
              <a:rPr lang="en-US" sz="1800" dirty="0">
                <a:latin typeface="Calibri Light"/>
                <a:ea typeface="+mn-lt"/>
                <a:cs typeface="+mn-lt"/>
              </a:rPr>
              <a:t>2</a:t>
            </a:r>
            <a:endParaRPr lang="en-US" sz="1800">
              <a:latin typeface="Calibri Light"/>
              <a:ea typeface="+mn-lt"/>
              <a:cs typeface="+mn-lt"/>
            </a:endParaRP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1 Duke University</a:t>
            </a:r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2 IBM Research</a:t>
            </a:r>
            <a:endParaRPr lang="en-US" sz="3200" dirty="0">
              <a:latin typeface="Calibri Light"/>
              <a:ea typeface="+mn-lt"/>
              <a:cs typeface="+mn-lt"/>
            </a:endParaRPr>
          </a:p>
          <a:p>
            <a:br>
              <a:rPr lang="en-US" sz="2000" dirty="0">
                <a:latin typeface="Calibri Light"/>
                <a:ea typeface="+mn-lt"/>
                <a:cs typeface="+mn-lt"/>
              </a:rPr>
            </a:br>
            <a:r>
              <a:rPr lang="en-US" sz="2000" dirty="0">
                <a:latin typeface="Calibri Light"/>
                <a:ea typeface="+mn-lt"/>
                <a:cs typeface="+mn-lt"/>
              </a:rPr>
              <a:t>November 13th, 2023</a:t>
            </a:r>
            <a:endParaRPr lang="en-US" sz="3200">
              <a:latin typeface="Calibri Ligh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D704-C0B0-DFA0-CDB0-4A2FCB42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Extending Linux IMA to Containers using </a:t>
            </a:r>
            <a:r>
              <a:rPr lang="en-US" dirty="0" err="1">
                <a:ea typeface="+mj-lt"/>
                <a:cs typeface="+mj-lt"/>
              </a:rPr>
              <a:t>eBPF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9D64-00A6-1EE5-A682-616202D1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C854-1C13-2727-BB84-3FF8BF17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Containers vs. Attestation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AED-44DA-69E8-FEE0-6E60B8BC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9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C4FC-F180-C7CA-69F4-127C7F79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Image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93C0-BD8F-D4FB-E8C6-EA9D08AD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5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BDB9-3529-79DE-47E8-B431331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Container Visibility from the Kernel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8C5A-AF15-30A9-563F-5ACE65CF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EA87-428D-7AE6-2E6B-19CC58D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Monitoring Namespace Creation in the Kernel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5AF7-69B9-023F-6429-338EEBD2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EBF2-85B7-1A88-2863-7F1F9517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Visibility Through the </a:t>
            </a:r>
            <a:r>
              <a:rPr lang="en-US" dirty="0" err="1">
                <a:ea typeface="+mj-lt"/>
                <a:cs typeface="+mj-lt"/>
              </a:rPr>
              <a:t>Unshare</a:t>
            </a:r>
            <a:r>
              <a:rPr lang="en-US" dirty="0">
                <a:ea typeface="+mj-lt"/>
                <a:cs typeface="+mj-lt"/>
              </a:rPr>
              <a:t> System Call</a:t>
            </a:r>
            <a:endParaRPr lang="en-US" sz="36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330-9F27-3CA0-403F-EAD78CEB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9163-7905-69C2-313D-45EC789D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Container Image Integrity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EF94-3670-4502-36D5-3D1FC823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EEB-4BC0-A998-E6BC-8BB6832D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Kernel-Verifiable Image Digests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8BDD-3B3E-F19A-A3F4-23F8F417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7FB-59BB-929F-F34F-38C8009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Extending the IMA log with Image Digests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CA03-7CAE-8E10-F8EB-2A369D6C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42C-C79B-557D-0FC3-EC6ADE66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Evaluating Measurement Overhead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FF7C-8122-1499-5258-964B7B75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4047-0F1A-9DAF-0B9E-B5D4C686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Containers are ubiquitous and blindly trusted...</a:t>
            </a:r>
            <a:endParaRPr lang="en-US" sz="5400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655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EBB-7D54-008A-41A2-DB8DDF78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 Environment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BC99-D991-C6EE-E334-247A42B7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896-EEB7-F356-31EF-BB11D696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Integrity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A80-DD1A-25CF-6046-EF24AF76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DFF-DAA9-C158-46D7-69F3891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21-8454-627D-923D-93E06FF8D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avery.blanchard@duke.edu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https://github.com/avery-blanchard/container-ima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https://github.com/avery-blanchard/container-integrity-measurement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6844-78C3-77B6-6270-3A56D1F8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82" y="473983"/>
            <a:ext cx="5670681" cy="52968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Measuring System Integrity</a:t>
            </a:r>
            <a:endParaRPr lang="en-US" dirty="0"/>
          </a:p>
        </p:txBody>
      </p:sp>
      <p:pic>
        <p:nvPicPr>
          <p:cNvPr id="4" name="Content Placeholder 3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C01D28F8-67B9-24E8-ABF2-00B9CFAB5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820" y="2364"/>
            <a:ext cx="4891900" cy="6852027"/>
          </a:xfrm>
        </p:spPr>
      </p:pic>
    </p:spTree>
    <p:extLst>
      <p:ext uri="{BB962C8B-B14F-4D97-AF65-F5344CB8AC3E}">
        <p14:creationId xmlns:p14="http://schemas.microsoft.com/office/powerpoint/2010/main" val="30594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30B-CDDA-E069-DBCB-E954280E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41" y="392522"/>
            <a:ext cx="5736115" cy="496679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Rooting Measurements in Trusted Hardware </a:t>
            </a:r>
          </a:p>
        </p:txBody>
      </p:sp>
      <p:pic>
        <p:nvPicPr>
          <p:cNvPr id="4" name="Content Placeholder 3" descr="A diagram of a software&#10;&#10;Description automatically generated">
            <a:extLst>
              <a:ext uri="{FF2B5EF4-FFF2-40B4-BE49-F238E27FC236}">
                <a16:creationId xmlns:a16="http://schemas.microsoft.com/office/drawing/2014/main" id="{EFDC7F54-ADA3-FC45-B216-7934EC36A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507" y="-555"/>
            <a:ext cx="4874548" cy="6861751"/>
          </a:xfrm>
        </p:spPr>
      </p:pic>
      <p:pic>
        <p:nvPicPr>
          <p:cNvPr id="5" name="Content Placeholder 4" descr="A computer chip with a blue rectangle and a blue rectangle with white text&#10;&#10;Description automatically generated">
            <a:extLst>
              <a:ext uri="{FF2B5EF4-FFF2-40B4-BE49-F238E27FC236}">
                <a16:creationId xmlns:a16="http://schemas.microsoft.com/office/drawing/2014/main" id="{3929AE6A-F6F3-4BD9-C0DD-F631A906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6" y="3786581"/>
            <a:ext cx="6723937" cy="30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9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56DE-0AC3-D498-C8E2-1F12BD62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11" y="1745930"/>
            <a:ext cx="4838956" cy="368827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Extending Integrity Measurements Through Runtime</a:t>
            </a:r>
            <a:endParaRPr lang="en-US" dirty="0"/>
          </a:p>
        </p:txBody>
      </p:sp>
      <p:pic>
        <p:nvPicPr>
          <p:cNvPr id="5" name="Content Placeholder 4" descr="A diagram of operating system&#10;&#10;Description automatically generated">
            <a:extLst>
              <a:ext uri="{FF2B5EF4-FFF2-40B4-BE49-F238E27FC236}">
                <a16:creationId xmlns:a16="http://schemas.microsoft.com/office/drawing/2014/main" id="{3BF4ABCE-5CA1-8431-4A10-6FA9065FE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957" y="2365"/>
            <a:ext cx="4163964" cy="6852301"/>
          </a:xfrm>
        </p:spPr>
      </p:pic>
    </p:spTree>
    <p:extLst>
      <p:ext uri="{BB962C8B-B14F-4D97-AF65-F5344CB8AC3E}">
        <p14:creationId xmlns:p14="http://schemas.microsoft.com/office/powerpoint/2010/main" val="411548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CDEF-D727-F24F-7A46-5A086CB1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39" y="426357"/>
            <a:ext cx="5031922" cy="5570991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Building Trust in Remote Environments</a:t>
            </a:r>
            <a:endParaRPr lang="en-US" dirty="0"/>
          </a:p>
        </p:txBody>
      </p:sp>
      <p:pic>
        <p:nvPicPr>
          <p:cNvPr id="4" name="Content Placeholder 3" descr="A diagram of a machine&#10;&#10;Description automatically generated">
            <a:extLst>
              <a:ext uri="{FF2B5EF4-FFF2-40B4-BE49-F238E27FC236}">
                <a16:creationId xmlns:a16="http://schemas.microsoft.com/office/drawing/2014/main" id="{680E9DD7-3323-CFA4-3745-9EAE3C045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387" y="202180"/>
            <a:ext cx="7252101" cy="6237513"/>
          </a:xfrm>
        </p:spPr>
      </p:pic>
    </p:spTree>
    <p:extLst>
      <p:ext uri="{BB962C8B-B14F-4D97-AF65-F5344CB8AC3E}">
        <p14:creationId xmlns:p14="http://schemas.microsoft.com/office/powerpoint/2010/main" val="34014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97B5-05F7-DE66-F811-6430CB0A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Disconnect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A719-8F67-2F97-8ABC-A821CC13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4C77-3B4E-1537-53F2-0AF3AFF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Enabling Container Attestation: A Preliminary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A7BA-97F8-B696-C130-7A78697A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F1A2-7D0A-75C6-6A2D-85527882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Kernel-less Kernel Development with </a:t>
            </a:r>
            <a:r>
              <a:rPr lang="en-US" dirty="0" err="1">
                <a:ea typeface="Calibri Light"/>
                <a:cs typeface="Calibri Light"/>
              </a:rPr>
              <a:t>eBPF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D206-A366-5B26-7662-AA38EA57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0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 Containers We Trust? Building Trust In Containerized Environments</vt:lpstr>
      <vt:lpstr>Containers are ubiquitous and blindly trusted...</vt:lpstr>
      <vt:lpstr>Measuring System Integrity</vt:lpstr>
      <vt:lpstr>Rooting Measurements in Trusted Hardware </vt:lpstr>
      <vt:lpstr>Extending Integrity Measurements Through Runtime</vt:lpstr>
      <vt:lpstr>Building Trust in Remote Environments</vt:lpstr>
      <vt:lpstr>Disconnect </vt:lpstr>
      <vt:lpstr>Enabling Container Attestation: A Preliminary Approach</vt:lpstr>
      <vt:lpstr>Kernel-less Kernel Development with eBPF</vt:lpstr>
      <vt:lpstr>Extending Linux IMA to Containers using eBPF</vt:lpstr>
      <vt:lpstr>Containers vs. Attestation</vt:lpstr>
      <vt:lpstr>Container Image Measurement</vt:lpstr>
      <vt:lpstr>Container Visibility from the Kernel </vt:lpstr>
      <vt:lpstr>Monitoring Namespace Creation in the Kernel</vt:lpstr>
      <vt:lpstr>Visibility Through the Unshare System Call</vt:lpstr>
      <vt:lpstr>Container Image Integrity Measurement</vt:lpstr>
      <vt:lpstr>Kernel-Verifiable Image Digests</vt:lpstr>
      <vt:lpstr>Extending the IMA log with Image Digests</vt:lpstr>
      <vt:lpstr>Evaluating Measurement Overhead</vt:lpstr>
      <vt:lpstr>Demo Environment </vt:lpstr>
      <vt:lpstr>Enabling Container Integrity Verification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217</cp:revision>
  <dcterms:created xsi:type="dcterms:W3CDTF">2023-11-07T17:08:02Z</dcterms:created>
  <dcterms:modified xsi:type="dcterms:W3CDTF">2023-11-08T00:36:38Z</dcterms:modified>
</cp:coreProperties>
</file>