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BB5A0C-21F3-4E5A-96CB-27F806E517F4}" v="1163" dt="2023-11-08T01:43:26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ery-blanchard/container-ima" TargetMode="External"/><Relationship Id="rId2" Type="http://schemas.openxmlformats.org/officeDocument/2006/relationships/hyperlink" Target="mailto:avery.blanchard@duke.edu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very-blanchard/container-integrity-measureme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In Containers We Trust?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800" dirty="0">
                <a:ea typeface="+mj-lt"/>
                <a:cs typeface="+mj-lt"/>
              </a:rPr>
              <a:t>Building Trust In Containerized Environments</a:t>
            </a:r>
            <a:endParaRPr lang="en-US" sz="480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latin typeface="Calibri Light"/>
                <a:ea typeface="+mn-lt"/>
                <a:cs typeface="+mn-lt"/>
              </a:rPr>
              <a:t>Avery Blanchard</a:t>
            </a:r>
            <a:r>
              <a:rPr lang="en-US" sz="1800" dirty="0">
                <a:latin typeface="Calibri Light"/>
                <a:ea typeface="+mn-lt"/>
                <a:cs typeface="+mn-lt"/>
              </a:rPr>
              <a:t>1</a:t>
            </a:r>
            <a:r>
              <a:rPr lang="en-US" sz="2800" dirty="0">
                <a:latin typeface="Calibri Light"/>
                <a:ea typeface="+mn-lt"/>
                <a:cs typeface="+mn-lt"/>
              </a:rPr>
              <a:t>, Gheorghe Almasi</a:t>
            </a:r>
            <a:r>
              <a:rPr lang="en-US" sz="1800" dirty="0">
                <a:latin typeface="Calibri Light"/>
                <a:ea typeface="+mn-lt"/>
                <a:cs typeface="+mn-lt"/>
              </a:rPr>
              <a:t>2</a:t>
            </a:r>
            <a:r>
              <a:rPr lang="en-US" sz="2800" dirty="0">
                <a:latin typeface="Calibri Light"/>
                <a:ea typeface="+mn-lt"/>
                <a:cs typeface="+mn-lt"/>
              </a:rPr>
              <a:t>, James Bottomley</a:t>
            </a:r>
            <a:r>
              <a:rPr lang="en-US" sz="1800" dirty="0">
                <a:latin typeface="Calibri Light"/>
                <a:ea typeface="+mn-lt"/>
                <a:cs typeface="+mn-lt"/>
              </a:rPr>
              <a:t>2 </a:t>
            </a:r>
            <a:r>
              <a:rPr lang="en-US" sz="2800" dirty="0">
                <a:latin typeface="Calibri Light"/>
                <a:ea typeface="+mn-lt"/>
                <a:cs typeface="+mn-lt"/>
              </a:rPr>
              <a:t>and Hubertus Franke</a:t>
            </a:r>
            <a:r>
              <a:rPr lang="en-US" sz="1800" dirty="0">
                <a:latin typeface="Calibri Light"/>
                <a:ea typeface="+mn-lt"/>
                <a:cs typeface="+mn-lt"/>
              </a:rPr>
              <a:t>2</a:t>
            </a:r>
            <a:endParaRPr lang="en-US" sz="1800">
              <a:latin typeface="Calibri Light"/>
              <a:ea typeface="+mn-lt"/>
              <a:cs typeface="+mn-lt"/>
            </a:endParaRPr>
          </a:p>
          <a:p>
            <a:r>
              <a:rPr lang="en-US" sz="2000" dirty="0">
                <a:latin typeface="Calibri Light"/>
                <a:ea typeface="+mn-lt"/>
                <a:cs typeface="+mn-lt"/>
              </a:rPr>
              <a:t>1 Duke University</a:t>
            </a:r>
            <a:br>
              <a:rPr lang="en-US" sz="2000" dirty="0">
                <a:latin typeface="Calibri Light"/>
                <a:ea typeface="+mn-lt"/>
                <a:cs typeface="+mn-lt"/>
              </a:rPr>
            </a:br>
            <a:r>
              <a:rPr lang="en-US" sz="2000" dirty="0">
                <a:latin typeface="Calibri Light"/>
                <a:ea typeface="+mn-lt"/>
                <a:cs typeface="+mn-lt"/>
              </a:rPr>
              <a:t>2 IBM Research</a:t>
            </a:r>
            <a:endParaRPr lang="en-US" sz="3200" dirty="0">
              <a:latin typeface="Calibri Light"/>
              <a:ea typeface="+mn-lt"/>
              <a:cs typeface="+mn-lt"/>
            </a:endParaRPr>
          </a:p>
          <a:p>
            <a:br>
              <a:rPr lang="en-US" sz="2000" dirty="0">
                <a:latin typeface="Calibri Light"/>
                <a:ea typeface="+mn-lt"/>
                <a:cs typeface="+mn-lt"/>
              </a:rPr>
            </a:br>
            <a:r>
              <a:rPr lang="en-US" sz="2000" dirty="0">
                <a:latin typeface="Calibri Light"/>
                <a:ea typeface="+mn-lt"/>
                <a:cs typeface="+mn-lt"/>
              </a:rPr>
              <a:t>November 13th, 2023</a:t>
            </a:r>
            <a:endParaRPr lang="en-US" sz="3200">
              <a:latin typeface="Calibri Ligh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C854-1C13-2727-BB84-3FF8BF17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Containers vs. Attestation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AED-44DA-69E8-FEE0-6E60B8BC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9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C4FC-F180-C7CA-69F4-127C7F79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Container Image Measurement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93C0-BD8F-D4FB-E8C6-EA9D08AD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5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BDB9-3529-79DE-47E8-B4313312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Container Visibility from the Kernel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8C5A-AF15-30A9-563F-5ACE65CF1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EA87-428D-7AE6-2E6B-19CC58D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Monitoring Namespace Creation in the Kernel</a:t>
            </a:r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5AF7-69B9-023F-6429-338EEBD2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3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EBF2-85B7-1A88-2863-7F1F9517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Visibility Through the </a:t>
            </a:r>
            <a:r>
              <a:rPr lang="en-US" dirty="0" err="1">
                <a:ea typeface="+mj-lt"/>
                <a:cs typeface="+mj-lt"/>
              </a:rPr>
              <a:t>Unshare</a:t>
            </a:r>
            <a:r>
              <a:rPr lang="en-US" dirty="0">
                <a:ea typeface="+mj-lt"/>
                <a:cs typeface="+mj-lt"/>
              </a:rPr>
              <a:t> System Call</a:t>
            </a:r>
            <a:endParaRPr lang="en-US" sz="36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A330-9F27-3CA0-403F-EAD78CEB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9163-7905-69C2-313D-45EC789D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Container Image Integrity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EF94-3670-4502-36D5-3D1FC8236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1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1EEB-4BC0-A998-E6BC-8BB6832D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Kernel-Verifiable Image Digests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8BDD-3B3E-F19A-A3F4-23F8F417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2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E7FB-59BB-929F-F34F-38C8009D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Extending the IMA log with Image Digests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CA03-7CAE-8E10-F8EB-2A369D6C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9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A42C-C79B-557D-0FC3-EC6ADE66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Evaluating Measurement Overhead</a:t>
            </a: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FF7C-8122-1499-5258-964B7B75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EEBB-7D54-008A-41A2-DB8DDF78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Demo Environment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BC99-D991-C6EE-E334-247A42B7A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2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4047-0F1A-9DAF-0B9E-B5D4C686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a typeface="Calibri Light"/>
                <a:cs typeface="Calibri Light"/>
              </a:rPr>
              <a:t>Containers are ubiquitous and blindly trusted...</a:t>
            </a:r>
            <a:endParaRPr lang="en-US" sz="54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8E2E2-E989-C807-0A2E-E7756F9CF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D896-EEB7-F356-31EF-BB11D696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Enabling Container Integrity Verification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BA80-DD1A-25CF-6046-EF24AF76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7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ADFF-DAA9-C158-46D7-69F38919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DF21-8454-627D-923D-93E06FF8D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avery.blanchard@duke.edu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https://github.com/avery-blanchard/container-ima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4"/>
              </a:rPr>
              <a:t>https://github.com/avery-blanchard/container-integrity-measurement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8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124859" y="5391018"/>
            <a:ext cx="10030407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77F09-243C-AD4B-6B2F-89531C77FBA6}"/>
              </a:ext>
            </a:extLst>
          </p:cNvPr>
          <p:cNvSpPr/>
          <p:nvPr/>
        </p:nvSpPr>
        <p:spPr>
          <a:xfrm>
            <a:off x="1124855" y="4375018"/>
            <a:ext cx="10025225" cy="6531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Firmware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140405" y="3353834"/>
            <a:ext cx="10014857" cy="6220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124856" y="1430692"/>
            <a:ext cx="10035594" cy="14721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119672" y="165875"/>
            <a:ext cx="10030409" cy="9226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0A83C5-1204-2FF2-E127-0F6C0ABFD00C}"/>
              </a:ext>
            </a:extLst>
          </p:cNvPr>
          <p:cNvCxnSpPr/>
          <p:nvPr/>
        </p:nvCxnSpPr>
        <p:spPr>
          <a:xfrm flipH="1" flipV="1">
            <a:off x="6205894" y="502660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E99CB7-6269-21F4-B80F-521663A86AA5}"/>
              </a:ext>
            </a:extLst>
          </p:cNvPr>
          <p:cNvCxnSpPr>
            <a:cxnSpLocks/>
          </p:cNvCxnSpPr>
          <p:nvPr/>
        </p:nvCxnSpPr>
        <p:spPr>
          <a:xfrm flipH="1" flipV="1">
            <a:off x="6205893" y="3974321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74791" y="295313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5017796" y="295469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B5448-9256-3933-BCCC-55868D8B63B6}"/>
              </a:ext>
            </a:extLst>
          </p:cNvPr>
          <p:cNvSpPr txBox="1"/>
          <p:nvPr/>
        </p:nvSpPr>
        <p:spPr>
          <a:xfrm>
            <a:off x="5017795" y="4022528"/>
            <a:ext cx="10377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97FDC-D4B3-0D87-FB5E-B9203725136A}"/>
              </a:ext>
            </a:extLst>
          </p:cNvPr>
          <p:cNvSpPr txBox="1"/>
          <p:nvPr/>
        </p:nvSpPr>
        <p:spPr>
          <a:xfrm>
            <a:off x="5022979" y="5059263"/>
            <a:ext cx="10740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6540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124859" y="5391018"/>
            <a:ext cx="10030407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77F09-243C-AD4B-6B2F-89531C77FBA6}"/>
              </a:ext>
            </a:extLst>
          </p:cNvPr>
          <p:cNvSpPr/>
          <p:nvPr/>
        </p:nvSpPr>
        <p:spPr>
          <a:xfrm>
            <a:off x="1124855" y="4375018"/>
            <a:ext cx="10025225" cy="6531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Firmware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140405" y="3353834"/>
            <a:ext cx="10014857" cy="6220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124856" y="1430692"/>
            <a:ext cx="10035594" cy="14721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119672" y="165875"/>
            <a:ext cx="10030409" cy="9226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0A83C5-1204-2FF2-E127-0F6C0ABFD00C}"/>
              </a:ext>
            </a:extLst>
          </p:cNvPr>
          <p:cNvCxnSpPr/>
          <p:nvPr/>
        </p:nvCxnSpPr>
        <p:spPr>
          <a:xfrm flipH="1" flipV="1">
            <a:off x="6205894" y="502660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E99CB7-6269-21F4-B80F-521663A86AA5}"/>
              </a:ext>
            </a:extLst>
          </p:cNvPr>
          <p:cNvCxnSpPr>
            <a:cxnSpLocks/>
          </p:cNvCxnSpPr>
          <p:nvPr/>
        </p:nvCxnSpPr>
        <p:spPr>
          <a:xfrm flipH="1" flipV="1">
            <a:off x="6205893" y="3974321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74791" y="295313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5017796" y="295469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B5448-9256-3933-BCCC-55868D8B63B6}"/>
              </a:ext>
            </a:extLst>
          </p:cNvPr>
          <p:cNvSpPr txBox="1"/>
          <p:nvPr/>
        </p:nvSpPr>
        <p:spPr>
          <a:xfrm>
            <a:off x="5017795" y="4022528"/>
            <a:ext cx="10377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97FDC-D4B3-0D87-FB5E-B9203725136A}"/>
              </a:ext>
            </a:extLst>
          </p:cNvPr>
          <p:cNvSpPr txBox="1"/>
          <p:nvPr/>
        </p:nvSpPr>
        <p:spPr>
          <a:xfrm>
            <a:off x="5022979" y="5059263"/>
            <a:ext cx="10740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A7238-462E-E85D-6C6E-2B23DBB2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035" y="5461516"/>
            <a:ext cx="1650336" cy="11445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319C6-F863-10D3-EE49-8E8D26858D3A}"/>
              </a:ext>
            </a:extLst>
          </p:cNvPr>
          <p:cNvCxnSpPr>
            <a:cxnSpLocks/>
          </p:cNvCxnSpPr>
          <p:nvPr/>
        </p:nvCxnSpPr>
        <p:spPr>
          <a:xfrm>
            <a:off x="6348961" y="4050003"/>
            <a:ext cx="2713134" cy="1520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5BFDB-2487-2602-965C-8099498FEA8F}"/>
              </a:ext>
            </a:extLst>
          </p:cNvPr>
          <p:cNvCxnSpPr>
            <a:cxnSpLocks/>
          </p:cNvCxnSpPr>
          <p:nvPr/>
        </p:nvCxnSpPr>
        <p:spPr>
          <a:xfrm>
            <a:off x="6338593" y="5086737"/>
            <a:ext cx="2588727" cy="530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3436F6-3BA5-F0E1-8733-7612B8D4CCC7}"/>
              </a:ext>
            </a:extLst>
          </p:cNvPr>
          <p:cNvSpPr txBox="1"/>
          <p:nvPr/>
        </p:nvSpPr>
        <p:spPr>
          <a:xfrm>
            <a:off x="7015584" y="4019419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03EDF3-B2CD-F9AF-8643-720CE579D7A8}"/>
              </a:ext>
            </a:extLst>
          </p:cNvPr>
          <p:cNvSpPr txBox="1"/>
          <p:nvPr/>
        </p:nvSpPr>
        <p:spPr>
          <a:xfrm>
            <a:off x="9109788" y="505615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1717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124859" y="5391018"/>
            <a:ext cx="10030407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77F09-243C-AD4B-6B2F-89531C77FBA6}"/>
              </a:ext>
            </a:extLst>
          </p:cNvPr>
          <p:cNvSpPr/>
          <p:nvPr/>
        </p:nvSpPr>
        <p:spPr>
          <a:xfrm>
            <a:off x="1124855" y="4375018"/>
            <a:ext cx="10025225" cy="6531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Firmware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140405" y="3353834"/>
            <a:ext cx="10014857" cy="6220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124856" y="1430692"/>
            <a:ext cx="10035594" cy="14721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119672" y="165875"/>
            <a:ext cx="10030409" cy="9226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0A83C5-1204-2FF2-E127-0F6C0ABFD00C}"/>
              </a:ext>
            </a:extLst>
          </p:cNvPr>
          <p:cNvCxnSpPr/>
          <p:nvPr/>
        </p:nvCxnSpPr>
        <p:spPr>
          <a:xfrm flipH="1" flipV="1">
            <a:off x="6205894" y="502660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E99CB7-6269-21F4-B80F-521663A86AA5}"/>
              </a:ext>
            </a:extLst>
          </p:cNvPr>
          <p:cNvCxnSpPr>
            <a:cxnSpLocks/>
          </p:cNvCxnSpPr>
          <p:nvPr/>
        </p:nvCxnSpPr>
        <p:spPr>
          <a:xfrm flipH="1" flipV="1">
            <a:off x="6205893" y="3974321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74791" y="295313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5017796" y="295469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B5448-9256-3933-BCCC-55868D8B63B6}"/>
              </a:ext>
            </a:extLst>
          </p:cNvPr>
          <p:cNvSpPr txBox="1"/>
          <p:nvPr/>
        </p:nvSpPr>
        <p:spPr>
          <a:xfrm>
            <a:off x="5017795" y="4022528"/>
            <a:ext cx="10377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97FDC-D4B3-0D87-FB5E-B9203725136A}"/>
              </a:ext>
            </a:extLst>
          </p:cNvPr>
          <p:cNvSpPr txBox="1"/>
          <p:nvPr/>
        </p:nvSpPr>
        <p:spPr>
          <a:xfrm>
            <a:off x="5022979" y="5059263"/>
            <a:ext cx="10740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A7238-462E-E85D-6C6E-2B23DBB2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035" y="5461516"/>
            <a:ext cx="1650336" cy="11445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319C6-F863-10D3-EE49-8E8D26858D3A}"/>
              </a:ext>
            </a:extLst>
          </p:cNvPr>
          <p:cNvCxnSpPr>
            <a:cxnSpLocks/>
          </p:cNvCxnSpPr>
          <p:nvPr/>
        </p:nvCxnSpPr>
        <p:spPr>
          <a:xfrm>
            <a:off x="6348961" y="4050003"/>
            <a:ext cx="2713134" cy="1520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5BFDB-2487-2602-965C-8099498FEA8F}"/>
              </a:ext>
            </a:extLst>
          </p:cNvPr>
          <p:cNvCxnSpPr>
            <a:cxnSpLocks/>
          </p:cNvCxnSpPr>
          <p:nvPr/>
        </p:nvCxnSpPr>
        <p:spPr>
          <a:xfrm>
            <a:off x="6338593" y="5086737"/>
            <a:ext cx="2588727" cy="530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3088C6E-47B0-6EA0-565A-A739C93877DD}"/>
              </a:ext>
            </a:extLst>
          </p:cNvPr>
          <p:cNvSpPr/>
          <p:nvPr/>
        </p:nvSpPr>
        <p:spPr>
          <a:xfrm>
            <a:off x="4841550" y="1907592"/>
            <a:ext cx="2550367" cy="52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Linux IMA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1413A-1AA7-4EB7-C2C3-668623DB2961}"/>
              </a:ext>
            </a:extLst>
          </p:cNvPr>
          <p:cNvSpPr/>
          <p:nvPr/>
        </p:nvSpPr>
        <p:spPr>
          <a:xfrm>
            <a:off x="8988489" y="1835020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5D3FE3-A97B-46A8-3C7C-253ACF339ABD}"/>
              </a:ext>
            </a:extLst>
          </p:cNvPr>
          <p:cNvSpPr/>
          <p:nvPr/>
        </p:nvSpPr>
        <p:spPr>
          <a:xfrm>
            <a:off x="9133631" y="1980162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IMA logs</a:t>
            </a:r>
            <a:endParaRPr lang="en-US" sz="1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D377C9-3226-B769-6CA6-6ACF63CFE863}"/>
              </a:ext>
            </a:extLst>
          </p:cNvPr>
          <p:cNvCxnSpPr>
            <a:cxnSpLocks/>
          </p:cNvCxnSpPr>
          <p:nvPr/>
        </p:nvCxnSpPr>
        <p:spPr>
          <a:xfrm>
            <a:off x="7390880" y="2183880"/>
            <a:ext cx="1748972" cy="12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BE0BF7-8EA7-9CBD-69BF-641D5799EF5D}"/>
              </a:ext>
            </a:extLst>
          </p:cNvPr>
          <p:cNvCxnSpPr>
            <a:cxnSpLocks/>
          </p:cNvCxnSpPr>
          <p:nvPr/>
        </p:nvCxnSpPr>
        <p:spPr>
          <a:xfrm>
            <a:off x="6193450" y="2453431"/>
            <a:ext cx="3034523" cy="308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6EE93C-D074-C692-2EEB-918283ADA785}"/>
              </a:ext>
            </a:extLst>
          </p:cNvPr>
          <p:cNvCxnSpPr>
            <a:cxnSpLocks/>
          </p:cNvCxnSpPr>
          <p:nvPr/>
        </p:nvCxnSpPr>
        <p:spPr>
          <a:xfrm flipH="1" flipV="1">
            <a:off x="6107403" y="1097382"/>
            <a:ext cx="18659" cy="796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788DCF-9252-8111-70F1-3AF7BC2CD551}"/>
              </a:ext>
            </a:extLst>
          </p:cNvPr>
          <p:cNvSpPr txBox="1"/>
          <p:nvPr/>
        </p:nvSpPr>
        <p:spPr>
          <a:xfrm>
            <a:off x="5074816" y="1124854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2150BC-4082-351E-1750-55C024124C84}"/>
              </a:ext>
            </a:extLst>
          </p:cNvPr>
          <p:cNvSpPr txBox="1"/>
          <p:nvPr/>
        </p:nvSpPr>
        <p:spPr>
          <a:xfrm>
            <a:off x="7025951" y="4019419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71415F-F59D-6550-6EDC-52639E49604C}"/>
              </a:ext>
            </a:extLst>
          </p:cNvPr>
          <p:cNvSpPr txBox="1"/>
          <p:nvPr/>
        </p:nvSpPr>
        <p:spPr>
          <a:xfrm>
            <a:off x="9130522" y="5061338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9C519C-7507-72AA-32BD-9878E7B11F80}"/>
              </a:ext>
            </a:extLst>
          </p:cNvPr>
          <p:cNvSpPr txBox="1"/>
          <p:nvPr/>
        </p:nvSpPr>
        <p:spPr>
          <a:xfrm>
            <a:off x="7108890" y="295158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0656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66146DE-67A1-845E-C5B1-0DB2EA8F5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919976"/>
            <a:ext cx="7889550" cy="51528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A47F24-3FC1-1AB7-8692-861FED7F9A27}"/>
              </a:ext>
            </a:extLst>
          </p:cNvPr>
          <p:cNvSpPr/>
          <p:nvPr/>
        </p:nvSpPr>
        <p:spPr>
          <a:xfrm>
            <a:off x="435428" y="497632"/>
            <a:ext cx="8138367" cy="5743509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0D0B-CD5A-A168-B973-CBE6FD3B0D61}"/>
              </a:ext>
            </a:extLst>
          </p:cNvPr>
          <p:cNvSpPr txBox="1"/>
          <p:nvPr/>
        </p:nvSpPr>
        <p:spPr>
          <a:xfrm>
            <a:off x="435428" y="497632"/>
            <a:ext cx="2135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Attesting machine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6B45D-B8A9-5C91-02D8-2BB2DCB03318}"/>
              </a:ext>
            </a:extLst>
          </p:cNvPr>
          <p:cNvSpPr/>
          <p:nvPr/>
        </p:nvSpPr>
        <p:spPr>
          <a:xfrm>
            <a:off x="5468774" y="1218163"/>
            <a:ext cx="1472163" cy="3835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Attestation agent</a:t>
            </a:r>
            <a:endParaRPr lang="en-US" sz="1600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B9CB33-ABD8-4812-0542-7AA90E595B1D}"/>
              </a:ext>
            </a:extLst>
          </p:cNvPr>
          <p:cNvCxnSpPr/>
          <p:nvPr/>
        </p:nvCxnSpPr>
        <p:spPr>
          <a:xfrm flipH="1" flipV="1">
            <a:off x="6231812" y="1646853"/>
            <a:ext cx="640701" cy="356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057DC0-2491-4528-47C6-18EC401ABB8E}"/>
              </a:ext>
            </a:extLst>
          </p:cNvPr>
          <p:cNvCxnSpPr/>
          <p:nvPr/>
        </p:nvCxnSpPr>
        <p:spPr>
          <a:xfrm flipH="1" flipV="1">
            <a:off x="6343585" y="1696422"/>
            <a:ext cx="371151" cy="578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7618C0C-B439-EC7D-A7ED-E16C918576FD}"/>
              </a:ext>
            </a:extLst>
          </p:cNvPr>
          <p:cNvSpPr/>
          <p:nvPr/>
        </p:nvSpPr>
        <p:spPr>
          <a:xfrm>
            <a:off x="9460202" y="1078203"/>
            <a:ext cx="2436326" cy="75681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Remote verifier</a:t>
            </a:r>
          </a:p>
        </p:txBody>
      </p:sp>
      <p:pic>
        <p:nvPicPr>
          <p:cNvPr id="15" name="Picture 14" descr="A green and white circle with a keyhole&#10;&#10;Description automatically generated">
            <a:extLst>
              <a:ext uri="{FF2B5EF4-FFF2-40B4-BE49-F238E27FC236}">
                <a16:creationId xmlns:a16="http://schemas.microsoft.com/office/drawing/2014/main" id="{4E906A01-F4CE-DD3D-373A-1C9B2795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598" y="1345842"/>
            <a:ext cx="439253" cy="45998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0BBEF9-02E9-008F-FFFA-4F0C3741B45D}"/>
              </a:ext>
            </a:extLst>
          </p:cNvPr>
          <p:cNvCxnSpPr/>
          <p:nvPr/>
        </p:nvCxnSpPr>
        <p:spPr>
          <a:xfrm>
            <a:off x="6945735" y="1438079"/>
            <a:ext cx="2510971" cy="2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68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4C77-3B4E-1537-53F2-0AF3AFF6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Enabling Container Attestation: A Preliminary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0A7BA-97F8-B696-C130-7A78697A2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F1A2-7D0A-75C6-6A2D-85527882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Kernel-less Kernel Development with </a:t>
            </a:r>
            <a:r>
              <a:rPr lang="en-US" dirty="0" err="1">
                <a:ea typeface="Calibri Light"/>
                <a:cs typeface="Calibri Light"/>
              </a:rPr>
              <a:t>eBPF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3D206-A366-5B26-7662-AA38EA57C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0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D704-C0B0-DFA0-CDB0-4A2FCB42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Extending Linux IMA to Containers using </a:t>
            </a:r>
            <a:r>
              <a:rPr lang="en-US" dirty="0" err="1">
                <a:ea typeface="+mj-lt"/>
                <a:cs typeface="+mj-lt"/>
              </a:rPr>
              <a:t>eBPF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9D64-00A6-1EE5-A682-616202D1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15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 Containers We Trust? Building Trust In Containerized Environments</vt:lpstr>
      <vt:lpstr>Containers are ubiquitous and blindly trusted...</vt:lpstr>
      <vt:lpstr>PowerPoint Presentation</vt:lpstr>
      <vt:lpstr>PowerPoint Presentation</vt:lpstr>
      <vt:lpstr>PowerPoint Presentation</vt:lpstr>
      <vt:lpstr>PowerPoint Presentation</vt:lpstr>
      <vt:lpstr>Enabling Container Attestation: A Preliminary Approach</vt:lpstr>
      <vt:lpstr>Kernel-less Kernel Development with eBPF</vt:lpstr>
      <vt:lpstr>Extending Linux IMA to Containers using eBPF</vt:lpstr>
      <vt:lpstr>Containers vs. Attestation</vt:lpstr>
      <vt:lpstr>Container Image Measurement</vt:lpstr>
      <vt:lpstr>Container Visibility from the Kernel </vt:lpstr>
      <vt:lpstr>Monitoring Namespace Creation in the Kernel</vt:lpstr>
      <vt:lpstr>Visibility Through the Unshare System Call</vt:lpstr>
      <vt:lpstr>Container Image Integrity Measurement</vt:lpstr>
      <vt:lpstr>Kernel-Verifiable Image Digests</vt:lpstr>
      <vt:lpstr>Extending the IMA log with Image Digests</vt:lpstr>
      <vt:lpstr>Evaluating Measurement Overhead</vt:lpstr>
      <vt:lpstr>Demo Environment </vt:lpstr>
      <vt:lpstr>Enabling Container Integrity Verification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517</cp:revision>
  <dcterms:created xsi:type="dcterms:W3CDTF">2023-11-07T17:08:02Z</dcterms:created>
  <dcterms:modified xsi:type="dcterms:W3CDTF">2023-11-08T01:44:26Z</dcterms:modified>
</cp:coreProperties>
</file>