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315" r:id="rId5"/>
    <p:sldId id="290" r:id="rId6"/>
    <p:sldId id="292" r:id="rId7"/>
    <p:sldId id="293" r:id="rId8"/>
    <p:sldId id="294" r:id="rId9"/>
    <p:sldId id="263" r:id="rId10"/>
    <p:sldId id="295" r:id="rId11"/>
    <p:sldId id="296" r:id="rId12"/>
    <p:sldId id="297" r:id="rId13"/>
    <p:sldId id="316" r:id="rId14"/>
    <p:sldId id="298" r:id="rId15"/>
    <p:sldId id="309" r:id="rId16"/>
    <p:sldId id="311" r:id="rId17"/>
    <p:sldId id="312" r:id="rId18"/>
    <p:sldId id="313" r:id="rId19"/>
    <p:sldId id="314" r:id="rId20"/>
    <p:sldId id="303" r:id="rId21"/>
    <p:sldId id="304" r:id="rId22"/>
    <p:sldId id="305" r:id="rId23"/>
    <p:sldId id="306" r:id="rId24"/>
    <p:sldId id="308" r:id="rId25"/>
    <p:sldId id="307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88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C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54765-6D3C-0AFB-7E2E-E86E2CC1665C}" v="1953" dt="2023-11-08T21:10:29.466"/>
    <p1510:client id="{B2BB5A0C-21F3-4E5A-96CB-27F806E517F4}" v="1839" dt="2023-11-08T02:51:35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ery-blanchard/container-ima" TargetMode="External"/><Relationship Id="rId2" Type="http://schemas.openxmlformats.org/officeDocument/2006/relationships/hyperlink" Target="mailto:avery.blanchard@duke.edu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very-blanchard/container-integrity-measurement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ery-blanchard/container-ima" TargetMode="External"/><Relationship Id="rId2" Type="http://schemas.openxmlformats.org/officeDocument/2006/relationships/hyperlink" Target="mailto:avery.blanchard@duke.edu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very-blanchard/container-integrity-measuremen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In Containers We Trust?</a:t>
            </a:r>
            <a:br>
              <a:rPr lang="en-US" sz="4800" dirty="0">
                <a:ea typeface="+mj-lt"/>
                <a:cs typeface="+mj-lt"/>
              </a:rPr>
            </a:br>
            <a:r>
              <a:rPr lang="en-US" sz="4800" dirty="0">
                <a:ea typeface="+mj-lt"/>
                <a:cs typeface="+mj-lt"/>
              </a:rPr>
              <a:t>Building Trust In Containerized Environments</a:t>
            </a:r>
            <a:endParaRPr lang="en-US" sz="480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latin typeface="Calibri Light"/>
                <a:ea typeface="+mn-lt"/>
                <a:cs typeface="+mn-lt"/>
              </a:rPr>
              <a:t>Avery Blanchard</a:t>
            </a:r>
            <a:r>
              <a:rPr lang="en-US" sz="1800" dirty="0">
                <a:latin typeface="Calibri Light"/>
                <a:ea typeface="+mn-lt"/>
                <a:cs typeface="+mn-lt"/>
              </a:rPr>
              <a:t>1</a:t>
            </a:r>
            <a:r>
              <a:rPr lang="en-US" sz="2800" dirty="0">
                <a:latin typeface="Calibri Light"/>
                <a:ea typeface="+mn-lt"/>
                <a:cs typeface="+mn-lt"/>
              </a:rPr>
              <a:t>, Gheorghe Almasi</a:t>
            </a:r>
            <a:r>
              <a:rPr lang="en-US" sz="1800" dirty="0">
                <a:latin typeface="Calibri Light"/>
                <a:ea typeface="+mn-lt"/>
                <a:cs typeface="+mn-lt"/>
              </a:rPr>
              <a:t>2</a:t>
            </a:r>
            <a:r>
              <a:rPr lang="en-US" sz="2800" dirty="0">
                <a:latin typeface="Calibri Light"/>
                <a:ea typeface="+mn-lt"/>
                <a:cs typeface="+mn-lt"/>
              </a:rPr>
              <a:t>, James Bottomley</a:t>
            </a:r>
            <a:r>
              <a:rPr lang="en-US" sz="1800" dirty="0">
                <a:latin typeface="Calibri Light"/>
                <a:ea typeface="+mn-lt"/>
                <a:cs typeface="+mn-lt"/>
              </a:rPr>
              <a:t>2 </a:t>
            </a:r>
            <a:r>
              <a:rPr lang="en-US" sz="2800" dirty="0">
                <a:latin typeface="Calibri Light"/>
                <a:ea typeface="+mn-lt"/>
                <a:cs typeface="+mn-lt"/>
              </a:rPr>
              <a:t>and Hubertus Franke</a:t>
            </a:r>
            <a:r>
              <a:rPr lang="en-US" sz="1800" dirty="0">
                <a:latin typeface="Calibri Light"/>
                <a:ea typeface="+mn-lt"/>
                <a:cs typeface="+mn-lt"/>
              </a:rPr>
              <a:t>2</a:t>
            </a:r>
            <a:endParaRPr lang="en-US" sz="1800">
              <a:latin typeface="Calibri Light"/>
              <a:ea typeface="+mn-lt"/>
              <a:cs typeface="+mn-lt"/>
            </a:endParaRPr>
          </a:p>
          <a:p>
            <a:r>
              <a:rPr lang="en-US" sz="2000" dirty="0">
                <a:latin typeface="Calibri Light"/>
                <a:ea typeface="+mn-lt"/>
                <a:cs typeface="+mn-lt"/>
              </a:rPr>
              <a:t>1 Duke University</a:t>
            </a:r>
            <a:br>
              <a:rPr lang="en-US" sz="2000" dirty="0">
                <a:latin typeface="Calibri Light"/>
                <a:ea typeface="+mn-lt"/>
                <a:cs typeface="+mn-lt"/>
              </a:rPr>
            </a:br>
            <a:r>
              <a:rPr lang="en-US" sz="2000" dirty="0">
                <a:latin typeface="Calibri Light"/>
                <a:ea typeface="+mn-lt"/>
                <a:cs typeface="+mn-lt"/>
              </a:rPr>
              <a:t>2 IBM Research</a:t>
            </a:r>
            <a:endParaRPr lang="en-US" sz="2000" dirty="0">
              <a:latin typeface="Calibri"/>
              <a:ea typeface="+mn-lt"/>
              <a:cs typeface="+mn-lt"/>
            </a:endParaRPr>
          </a:p>
          <a:p>
            <a:br>
              <a:rPr lang="en-US" sz="2000" dirty="0">
                <a:latin typeface="Calibri Light"/>
                <a:ea typeface="+mn-lt"/>
                <a:cs typeface="+mn-lt"/>
              </a:rPr>
            </a:br>
            <a:r>
              <a:rPr lang="en-US" sz="2000" dirty="0">
                <a:latin typeface="Calibri Light"/>
                <a:ea typeface="+mn-lt"/>
                <a:cs typeface="+mn-lt"/>
              </a:rPr>
              <a:t>November 13th, 2023</a:t>
            </a:r>
            <a:endParaRPr lang="en-US" sz="3200">
              <a:latin typeface="Calibri Ligh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415143" y="5391018"/>
            <a:ext cx="9299512" cy="128555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9063-D6E9-F3FC-3F1B-1BF4C8B5CBE4}"/>
              </a:ext>
            </a:extLst>
          </p:cNvPr>
          <p:cNvSpPr/>
          <p:nvPr/>
        </p:nvSpPr>
        <p:spPr>
          <a:xfrm>
            <a:off x="1409957" y="4571997"/>
            <a:ext cx="9299509" cy="4509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Boot loader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399590" y="2695508"/>
            <a:ext cx="9289146" cy="14669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409957" y="1544732"/>
            <a:ext cx="9294328" cy="7464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Userspace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33B26F-D736-35CF-583B-767648E27351}"/>
              </a:ext>
            </a:extLst>
          </p:cNvPr>
          <p:cNvCxnSpPr>
            <a:cxnSpLocks/>
          </p:cNvCxnSpPr>
          <p:nvPr/>
        </p:nvCxnSpPr>
        <p:spPr>
          <a:xfrm flipH="1" flipV="1">
            <a:off x="6138506" y="4160934"/>
            <a:ext cx="8293" cy="417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E87A94-7CEE-5E39-0DED-D74CCA0F74DF}"/>
              </a:ext>
            </a:extLst>
          </p:cNvPr>
          <p:cNvSpPr txBox="1"/>
          <p:nvPr/>
        </p:nvSpPr>
        <p:spPr>
          <a:xfrm>
            <a:off x="4748245" y="4167671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81AC0F-98C6-0CF7-AFA8-3F78C67F5184}"/>
              </a:ext>
            </a:extLst>
          </p:cNvPr>
          <p:cNvCxnSpPr>
            <a:cxnSpLocks/>
          </p:cNvCxnSpPr>
          <p:nvPr/>
        </p:nvCxnSpPr>
        <p:spPr>
          <a:xfrm flipV="1">
            <a:off x="6157167" y="5011055"/>
            <a:ext cx="2072" cy="422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340369-3D87-6C96-0532-2CE22CDE9653}"/>
              </a:ext>
            </a:extLst>
          </p:cNvPr>
          <p:cNvSpPr txBox="1"/>
          <p:nvPr/>
        </p:nvSpPr>
        <p:spPr>
          <a:xfrm>
            <a:off x="4748244" y="5022977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1B80D4A-2041-E017-B290-D658A257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Extending IMA to Containers using </a:t>
            </a:r>
            <a:r>
              <a:rPr lang="en-US" dirty="0" err="1">
                <a:ea typeface="Calibri Light"/>
                <a:cs typeface="Calibri Light"/>
              </a:rPr>
              <a:t>eBPF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A0B47A-A0A1-4E9C-2662-4D0D216E77D0}"/>
              </a:ext>
            </a:extLst>
          </p:cNvPr>
          <p:cNvSpPr/>
          <p:nvPr/>
        </p:nvSpPr>
        <p:spPr>
          <a:xfrm>
            <a:off x="6160576" y="5540644"/>
            <a:ext cx="3883591" cy="96864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9BE1D-F16B-67D4-23EB-D57F4D3FDDAB}"/>
              </a:ext>
            </a:extLst>
          </p:cNvPr>
          <p:cNvSpPr txBox="1"/>
          <p:nvPr/>
        </p:nvSpPr>
        <p:spPr>
          <a:xfrm>
            <a:off x="6179949" y="5540644"/>
            <a:ext cx="813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TPM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A84778-0D7A-E548-71F4-8A05E2724017}"/>
              </a:ext>
            </a:extLst>
          </p:cNvPr>
          <p:cNvSpPr/>
          <p:nvPr/>
        </p:nvSpPr>
        <p:spPr>
          <a:xfrm>
            <a:off x="8542617" y="5668368"/>
            <a:ext cx="1424925" cy="723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a typeface="Calibri"/>
                <a:cs typeface="Calibri"/>
              </a:rPr>
              <a:t>Cryptographic Processor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8E0121-4A30-F7B2-BBC1-88CF6617DE0C}"/>
              </a:ext>
            </a:extLst>
          </p:cNvPr>
          <p:cNvSpPr/>
          <p:nvPr/>
        </p:nvSpPr>
        <p:spPr>
          <a:xfrm>
            <a:off x="6259651" y="5881208"/>
            <a:ext cx="654604" cy="2557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EK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57047-C774-CA75-B84D-98A7AFCE6B68}"/>
              </a:ext>
            </a:extLst>
          </p:cNvPr>
          <p:cNvSpPr/>
          <p:nvPr/>
        </p:nvSpPr>
        <p:spPr>
          <a:xfrm>
            <a:off x="6259650" y="6167597"/>
            <a:ext cx="654604" cy="2659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cs typeface="Calibri"/>
              </a:rPr>
              <a:t>AK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9906E0-E50D-E61F-2C77-7C99AE426E5F}"/>
              </a:ext>
            </a:extLst>
          </p:cNvPr>
          <p:cNvSpPr/>
          <p:nvPr/>
        </p:nvSpPr>
        <p:spPr>
          <a:xfrm>
            <a:off x="7047221" y="5666415"/>
            <a:ext cx="1391033" cy="7210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PCRs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F784B-810B-5445-0415-4FE56E34210A}"/>
              </a:ext>
            </a:extLst>
          </p:cNvPr>
          <p:cNvCxnSpPr/>
          <p:nvPr/>
        </p:nvCxnSpPr>
        <p:spPr>
          <a:xfrm>
            <a:off x="6145096" y="3718459"/>
            <a:ext cx="1308183" cy="2039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2CBEBA-8CE5-0861-C3C0-2069454F34D2}"/>
              </a:ext>
            </a:extLst>
          </p:cNvPr>
          <p:cNvCxnSpPr/>
          <p:nvPr/>
        </p:nvCxnSpPr>
        <p:spPr>
          <a:xfrm>
            <a:off x="6226601" y="5037573"/>
            <a:ext cx="1164990" cy="750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FA1BD1-5C37-B6CB-D6BB-DF0BBC14C43F}"/>
              </a:ext>
            </a:extLst>
          </p:cNvPr>
          <p:cNvSpPr txBox="1"/>
          <p:nvPr/>
        </p:nvSpPr>
        <p:spPr>
          <a:xfrm>
            <a:off x="6681372" y="4162556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ED67E3-B63B-EBF8-2660-85E7483127DB}"/>
              </a:ext>
            </a:extLst>
          </p:cNvPr>
          <p:cNvSpPr txBox="1"/>
          <p:nvPr/>
        </p:nvSpPr>
        <p:spPr>
          <a:xfrm>
            <a:off x="7233694" y="5021723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A2D70-000B-E725-C62B-59BAA7F69DD6}"/>
              </a:ext>
            </a:extLst>
          </p:cNvPr>
          <p:cNvSpPr/>
          <p:nvPr/>
        </p:nvSpPr>
        <p:spPr>
          <a:xfrm>
            <a:off x="4821094" y="3206572"/>
            <a:ext cx="2550367" cy="52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cs typeface="Calibri"/>
              </a:rPr>
              <a:t>Container IMA</a:t>
            </a:r>
            <a:endParaRPr lang="en-US" sz="1600">
              <a:cs typeface="Calibri"/>
            </a:endParaRPr>
          </a:p>
          <a:p>
            <a:pPr algn="ctr"/>
            <a:r>
              <a:rPr lang="en-US" sz="1600" b="1" dirty="0">
                <a:cs typeface="Calibri"/>
              </a:rPr>
              <a:t> kernel module</a:t>
            </a:r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2702F4-6493-5416-029A-7C596D810859}"/>
              </a:ext>
            </a:extLst>
          </p:cNvPr>
          <p:cNvSpPr/>
          <p:nvPr/>
        </p:nvSpPr>
        <p:spPr>
          <a:xfrm>
            <a:off x="8824838" y="3057288"/>
            <a:ext cx="518367" cy="67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25618D-EB1F-9636-6F80-FB49136BAA58}"/>
              </a:ext>
            </a:extLst>
          </p:cNvPr>
          <p:cNvSpPr/>
          <p:nvPr/>
        </p:nvSpPr>
        <p:spPr>
          <a:xfrm>
            <a:off x="8995550" y="3166632"/>
            <a:ext cx="518367" cy="67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IMA logs</a:t>
            </a:r>
            <a:endParaRPr lang="en-US" sz="1400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AC0494-EBFE-FD46-BBD5-6C90ACF4F525}"/>
              </a:ext>
            </a:extLst>
          </p:cNvPr>
          <p:cNvCxnSpPr>
            <a:cxnSpLocks/>
          </p:cNvCxnSpPr>
          <p:nvPr/>
        </p:nvCxnSpPr>
        <p:spPr>
          <a:xfrm>
            <a:off x="7365309" y="3467517"/>
            <a:ext cx="1631349" cy="2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A382EE-A7AB-587C-22B7-4ED25BBA7EDC}"/>
              </a:ext>
            </a:extLst>
          </p:cNvPr>
          <p:cNvCxnSpPr>
            <a:cxnSpLocks/>
          </p:cNvCxnSpPr>
          <p:nvPr/>
        </p:nvCxnSpPr>
        <p:spPr>
          <a:xfrm flipH="1" flipV="1">
            <a:off x="4501995" y="2181780"/>
            <a:ext cx="1598776" cy="1005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CCB38E6-D7EB-F598-5F72-26716E158D83}"/>
              </a:ext>
            </a:extLst>
          </p:cNvPr>
          <p:cNvSpPr txBox="1"/>
          <p:nvPr/>
        </p:nvSpPr>
        <p:spPr>
          <a:xfrm>
            <a:off x="3541318" y="2326597"/>
            <a:ext cx="12766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>
                <a:ea typeface="Calibri"/>
                <a:cs typeface="Calibri"/>
              </a:rPr>
              <a:t>measures 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445299-D309-6370-326D-73B3C6428F29}"/>
              </a:ext>
            </a:extLst>
          </p:cNvPr>
          <p:cNvSpPr/>
          <p:nvPr/>
        </p:nvSpPr>
        <p:spPr>
          <a:xfrm>
            <a:off x="5339114" y="1672309"/>
            <a:ext cx="1345006" cy="4909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cs typeface="Calibri"/>
              </a:rPr>
              <a:t>Container B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841891-350B-1C03-3129-9360B1CA2B98}"/>
              </a:ext>
            </a:extLst>
          </p:cNvPr>
          <p:cNvSpPr/>
          <p:nvPr/>
        </p:nvSpPr>
        <p:spPr>
          <a:xfrm>
            <a:off x="3758858" y="1672308"/>
            <a:ext cx="1345006" cy="4909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cs typeface="Calibri"/>
              </a:rPr>
              <a:t>Container 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0BA93F-00F9-6487-7B22-25372348555A}"/>
              </a:ext>
            </a:extLst>
          </p:cNvPr>
          <p:cNvSpPr/>
          <p:nvPr/>
        </p:nvSpPr>
        <p:spPr>
          <a:xfrm>
            <a:off x="6914255" y="1672309"/>
            <a:ext cx="1345006" cy="4909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cs typeface="Calibri"/>
              </a:rPr>
              <a:t>Container C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BFEE96-40C6-8EE5-6CB6-E9122EA0F857}"/>
              </a:ext>
            </a:extLst>
          </p:cNvPr>
          <p:cNvCxnSpPr>
            <a:cxnSpLocks/>
          </p:cNvCxnSpPr>
          <p:nvPr/>
        </p:nvCxnSpPr>
        <p:spPr>
          <a:xfrm flipH="1" flipV="1">
            <a:off x="6056679" y="2192008"/>
            <a:ext cx="38978" cy="990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7494EF-6664-02C9-473A-FD9D7624D5BA}"/>
              </a:ext>
            </a:extLst>
          </p:cNvPr>
          <p:cNvCxnSpPr>
            <a:cxnSpLocks/>
          </p:cNvCxnSpPr>
          <p:nvPr/>
        </p:nvCxnSpPr>
        <p:spPr>
          <a:xfrm flipV="1">
            <a:off x="6126342" y="2171552"/>
            <a:ext cx="1444109" cy="1016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0576F84-1E77-60D0-5824-2A2E20AD0D24}"/>
              </a:ext>
            </a:extLst>
          </p:cNvPr>
          <p:cNvSpPr/>
          <p:nvPr/>
        </p:nvSpPr>
        <p:spPr>
          <a:xfrm>
            <a:off x="3449821" y="2973792"/>
            <a:ext cx="829387" cy="10263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ea typeface="Calibri"/>
                <a:cs typeface="Calibri"/>
              </a:rPr>
              <a:t>LSM hook: mmap_file</a:t>
            </a:r>
          </a:p>
          <a:p>
            <a:pPr algn="ctr"/>
            <a:endParaRPr lang="en-US" sz="1100" b="1" dirty="0">
              <a:ea typeface="Calibri" panose="020F0502020204030204"/>
              <a:cs typeface="Calibri" panose="020F0502020204030204"/>
            </a:endParaRPr>
          </a:p>
          <a:p>
            <a:pPr algn="ctr"/>
            <a:endParaRPr lang="en-US" sz="1100" b="1" dirty="0">
              <a:ea typeface="Calibri" panose="020F0502020204030204"/>
              <a:cs typeface="Calibri" panose="020F0502020204030204"/>
            </a:endParaRPr>
          </a:p>
          <a:p>
            <a:pPr algn="ctr"/>
            <a:endParaRPr lang="en-US" sz="11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1CF489-3213-ECA2-3390-D2E46170FD1E}"/>
              </a:ext>
            </a:extLst>
          </p:cNvPr>
          <p:cNvSpPr/>
          <p:nvPr/>
        </p:nvSpPr>
        <p:spPr>
          <a:xfrm>
            <a:off x="3548520" y="3512617"/>
            <a:ext cx="632408" cy="3835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pic>
        <p:nvPicPr>
          <p:cNvPr id="39" name="Content Placeholder 3" descr="eBPF - Wikipedia">
            <a:extLst>
              <a:ext uri="{FF2B5EF4-FFF2-40B4-BE49-F238E27FC236}">
                <a16:creationId xmlns:a16="http://schemas.microsoft.com/office/drawing/2014/main" id="{6F538874-4F36-7B74-BA58-BC3A1E562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479" y="3507002"/>
            <a:ext cx="600868" cy="345118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36027B-4775-8EE7-D6ED-4B57880B8335}"/>
              </a:ext>
            </a:extLst>
          </p:cNvPr>
          <p:cNvCxnSpPr>
            <a:cxnSpLocks/>
          </p:cNvCxnSpPr>
          <p:nvPr/>
        </p:nvCxnSpPr>
        <p:spPr>
          <a:xfrm flipV="1">
            <a:off x="4266168" y="3490186"/>
            <a:ext cx="552275" cy="8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13FF5DD-3B38-9309-F34E-74589843395A}"/>
              </a:ext>
            </a:extLst>
          </p:cNvPr>
          <p:cNvSpPr txBox="1"/>
          <p:nvPr/>
        </p:nvSpPr>
        <p:spPr>
          <a:xfrm>
            <a:off x="7539517" y="2315346"/>
            <a:ext cx="12766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>
                <a:ea typeface="Calibri"/>
                <a:cs typeface="Calibri"/>
              </a:rPr>
              <a:t>measures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5453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0BAB-AF15-3152-DA90-8769A598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Attesting Container File Integrity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4FA16-E386-DDA6-FF66-C3011F718097}"/>
              </a:ext>
            </a:extLst>
          </p:cNvPr>
          <p:cNvSpPr/>
          <p:nvPr/>
        </p:nvSpPr>
        <p:spPr>
          <a:xfrm>
            <a:off x="839440" y="1827295"/>
            <a:ext cx="7447966" cy="4516127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7EF0F-849B-2F55-AFAD-EC736E02EFEE}"/>
              </a:ext>
            </a:extLst>
          </p:cNvPr>
          <p:cNvSpPr txBox="1"/>
          <p:nvPr/>
        </p:nvSpPr>
        <p:spPr>
          <a:xfrm>
            <a:off x="808757" y="1827296"/>
            <a:ext cx="2135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Attesting machine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C8DFDC-41B1-DD58-B4E8-BC0F3EC10AD4}"/>
              </a:ext>
            </a:extLst>
          </p:cNvPr>
          <p:cNvSpPr/>
          <p:nvPr/>
        </p:nvSpPr>
        <p:spPr>
          <a:xfrm>
            <a:off x="9449973" y="2239102"/>
            <a:ext cx="2068112" cy="5880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Remote verifier</a:t>
            </a:r>
          </a:p>
        </p:txBody>
      </p:sp>
      <p:pic>
        <p:nvPicPr>
          <p:cNvPr id="16" name="Picture 15" descr="A green and white circle with a keyhole&#10;&#10;Description automatically generated">
            <a:extLst>
              <a:ext uri="{FF2B5EF4-FFF2-40B4-BE49-F238E27FC236}">
                <a16:creationId xmlns:a16="http://schemas.microsoft.com/office/drawing/2014/main" id="{EA46395F-62BB-F93B-54D4-C91FB29C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067" y="2455600"/>
            <a:ext cx="306287" cy="33213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FB2FA0-3199-B538-6FB5-EAF5B04B4653}"/>
              </a:ext>
            </a:extLst>
          </p:cNvPr>
          <p:cNvCxnSpPr/>
          <p:nvPr/>
        </p:nvCxnSpPr>
        <p:spPr>
          <a:xfrm flipH="1" flipV="1">
            <a:off x="10509275" y="2828584"/>
            <a:ext cx="3111" cy="536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diagram of a container&#10;&#10;Description automatically generated">
            <a:extLst>
              <a:ext uri="{FF2B5EF4-FFF2-40B4-BE49-F238E27FC236}">
                <a16:creationId xmlns:a16="http://schemas.microsoft.com/office/drawing/2014/main" id="{7F7DC977-7A69-D404-E388-A1CD8BB3C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37" y="2113306"/>
            <a:ext cx="7282469" cy="40735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C9CFDE-E7C8-B93A-1754-A374A42B3149}"/>
              </a:ext>
            </a:extLst>
          </p:cNvPr>
          <p:cNvCxnSpPr/>
          <p:nvPr/>
        </p:nvCxnSpPr>
        <p:spPr>
          <a:xfrm>
            <a:off x="7922527" y="2481354"/>
            <a:ext cx="1529065" cy="20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C1A4E5-F93F-04AE-3C64-87D386538E6C}"/>
              </a:ext>
            </a:extLst>
          </p:cNvPr>
          <p:cNvSpPr/>
          <p:nvPr/>
        </p:nvSpPr>
        <p:spPr>
          <a:xfrm>
            <a:off x="6450680" y="2266552"/>
            <a:ext cx="1472163" cy="3835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a typeface="Calibri"/>
                <a:cs typeface="Calibri"/>
              </a:rPr>
              <a:t>Attestation agent</a:t>
            </a:r>
            <a:endParaRPr lang="en-US" sz="1600" b="1" dirty="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D4C027-4E8F-624E-EFAC-793A7F10B84F}"/>
              </a:ext>
            </a:extLst>
          </p:cNvPr>
          <p:cNvCxnSpPr/>
          <p:nvPr/>
        </p:nvCxnSpPr>
        <p:spPr>
          <a:xfrm flipV="1">
            <a:off x="5913775" y="2655532"/>
            <a:ext cx="1036040" cy="2654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D47180-CA55-2D3E-D4E3-4A9B8D6093EB}"/>
              </a:ext>
            </a:extLst>
          </p:cNvPr>
          <p:cNvCxnSpPr>
            <a:cxnSpLocks/>
          </p:cNvCxnSpPr>
          <p:nvPr/>
        </p:nvCxnSpPr>
        <p:spPr>
          <a:xfrm flipV="1">
            <a:off x="6900292" y="2641925"/>
            <a:ext cx="253629" cy="709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581F3-1536-3C56-B1DA-D82DB754619B}"/>
              </a:ext>
            </a:extLst>
          </p:cNvPr>
          <p:cNvSpPr/>
          <p:nvPr/>
        </p:nvSpPr>
        <p:spPr>
          <a:xfrm>
            <a:off x="9069321" y="3273729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A89604-ED88-67D8-E6C9-3FFA0736DE44}"/>
              </a:ext>
            </a:extLst>
          </p:cNvPr>
          <p:cNvSpPr/>
          <p:nvPr/>
        </p:nvSpPr>
        <p:spPr>
          <a:xfrm>
            <a:off x="9365938" y="3652172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31ADA5-54A4-1C5E-F8A2-E0C4AA4DCB5E}"/>
              </a:ext>
            </a:extLst>
          </p:cNvPr>
          <p:cNvSpPr/>
          <p:nvPr/>
        </p:nvSpPr>
        <p:spPr>
          <a:xfrm>
            <a:off x="9683012" y="4035729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11F30E-2EA1-B82E-D6C9-9590972E9E56}"/>
              </a:ext>
            </a:extLst>
          </p:cNvPr>
          <p:cNvSpPr/>
          <p:nvPr/>
        </p:nvSpPr>
        <p:spPr>
          <a:xfrm>
            <a:off x="10061454" y="4383487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048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0BAB-AF15-3152-DA90-8769A598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Attestation vs. Containers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4FA16-E386-DDA6-FF66-C3011F718097}"/>
              </a:ext>
            </a:extLst>
          </p:cNvPr>
          <p:cNvSpPr/>
          <p:nvPr/>
        </p:nvSpPr>
        <p:spPr>
          <a:xfrm>
            <a:off x="839440" y="1827295"/>
            <a:ext cx="7447966" cy="4516127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7EF0F-849B-2F55-AFAD-EC736E02EFEE}"/>
              </a:ext>
            </a:extLst>
          </p:cNvPr>
          <p:cNvSpPr txBox="1"/>
          <p:nvPr/>
        </p:nvSpPr>
        <p:spPr>
          <a:xfrm>
            <a:off x="808757" y="1827296"/>
            <a:ext cx="2135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Attesting machine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C8DFDC-41B1-DD58-B4E8-BC0F3EC10AD4}"/>
              </a:ext>
            </a:extLst>
          </p:cNvPr>
          <p:cNvSpPr/>
          <p:nvPr/>
        </p:nvSpPr>
        <p:spPr>
          <a:xfrm>
            <a:off x="9449973" y="2239102"/>
            <a:ext cx="2068112" cy="5880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Remote verifier</a:t>
            </a:r>
          </a:p>
        </p:txBody>
      </p:sp>
      <p:pic>
        <p:nvPicPr>
          <p:cNvPr id="16" name="Picture 15" descr="A green and white circle with a keyhole&#10;&#10;Description automatically generated">
            <a:extLst>
              <a:ext uri="{FF2B5EF4-FFF2-40B4-BE49-F238E27FC236}">
                <a16:creationId xmlns:a16="http://schemas.microsoft.com/office/drawing/2014/main" id="{EA46395F-62BB-F93B-54D4-C91FB29C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067" y="2455600"/>
            <a:ext cx="306287" cy="33213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FB2FA0-3199-B538-6FB5-EAF5B04B4653}"/>
              </a:ext>
            </a:extLst>
          </p:cNvPr>
          <p:cNvCxnSpPr/>
          <p:nvPr/>
        </p:nvCxnSpPr>
        <p:spPr>
          <a:xfrm flipH="1" flipV="1">
            <a:off x="10509275" y="2828584"/>
            <a:ext cx="3111" cy="1053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C1A4E5-F93F-04AE-3C64-87D386538E6C}"/>
              </a:ext>
            </a:extLst>
          </p:cNvPr>
          <p:cNvSpPr/>
          <p:nvPr/>
        </p:nvSpPr>
        <p:spPr>
          <a:xfrm>
            <a:off x="6450680" y="2266552"/>
            <a:ext cx="1472163" cy="3835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a typeface="Calibri"/>
                <a:cs typeface="Calibri"/>
              </a:rPr>
              <a:t>Attestation agent</a:t>
            </a:r>
            <a:endParaRPr lang="en-US" sz="1600" b="1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1" name="Picture 20" descr="A diagram of a container&#10;&#10;Description automatically generated">
            <a:extLst>
              <a:ext uri="{FF2B5EF4-FFF2-40B4-BE49-F238E27FC236}">
                <a16:creationId xmlns:a16="http://schemas.microsoft.com/office/drawing/2014/main" id="{DDB8CB11-D500-4E11-8A80-16C32899A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95" y="2113306"/>
            <a:ext cx="7302926" cy="40837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9B1EB3C-8310-35C1-5593-19279C5660E2}"/>
              </a:ext>
            </a:extLst>
          </p:cNvPr>
          <p:cNvSpPr/>
          <p:nvPr/>
        </p:nvSpPr>
        <p:spPr>
          <a:xfrm>
            <a:off x="6575866" y="2262470"/>
            <a:ext cx="1472163" cy="3835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a typeface="Calibri"/>
                <a:cs typeface="Calibri"/>
              </a:rPr>
              <a:t>Attestation agent</a:t>
            </a:r>
            <a:endParaRPr lang="en-US" sz="1600" b="1" dirty="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6F19FA-3DA7-ED24-F7A8-2C7BD398EDED}"/>
              </a:ext>
            </a:extLst>
          </p:cNvPr>
          <p:cNvCxnSpPr/>
          <p:nvPr/>
        </p:nvCxnSpPr>
        <p:spPr>
          <a:xfrm flipV="1">
            <a:off x="8044990" y="2483429"/>
            <a:ext cx="1399799" cy="4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C3140D-E05B-B6A1-E1C2-3652C12AA835}"/>
              </a:ext>
            </a:extLst>
          </p:cNvPr>
          <p:cNvCxnSpPr/>
          <p:nvPr/>
        </p:nvCxnSpPr>
        <p:spPr>
          <a:xfrm flipV="1">
            <a:off x="5913775" y="2655532"/>
            <a:ext cx="1036040" cy="2654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6DB635-AC19-C7AE-46C3-FAE93D4BACE8}"/>
              </a:ext>
            </a:extLst>
          </p:cNvPr>
          <p:cNvCxnSpPr>
            <a:cxnSpLocks/>
          </p:cNvCxnSpPr>
          <p:nvPr/>
        </p:nvCxnSpPr>
        <p:spPr>
          <a:xfrm flipV="1">
            <a:off x="6900292" y="2641925"/>
            <a:ext cx="253629" cy="709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31FBD9D-38FE-ADE2-1371-77C49C8D59CF}"/>
              </a:ext>
            </a:extLst>
          </p:cNvPr>
          <p:cNvSpPr/>
          <p:nvPr/>
        </p:nvSpPr>
        <p:spPr>
          <a:xfrm rot="-1080000">
            <a:off x="8977266" y="3636829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284B1F-170B-58B4-0D8B-EAB0D72054B3}"/>
              </a:ext>
            </a:extLst>
          </p:cNvPr>
          <p:cNvSpPr/>
          <p:nvPr/>
        </p:nvSpPr>
        <p:spPr>
          <a:xfrm rot="540000">
            <a:off x="10414327" y="3289071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7F535F-3B71-4600-55D2-A1A06DDD44C9}"/>
              </a:ext>
            </a:extLst>
          </p:cNvPr>
          <p:cNvSpPr/>
          <p:nvPr/>
        </p:nvSpPr>
        <p:spPr>
          <a:xfrm rot="21300000">
            <a:off x="9683011" y="3851622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F49B3B-0534-06DC-5516-F2B9365C0837}"/>
              </a:ext>
            </a:extLst>
          </p:cNvPr>
          <p:cNvSpPr/>
          <p:nvPr/>
        </p:nvSpPr>
        <p:spPr>
          <a:xfrm rot="840000">
            <a:off x="10337615" y="4209608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4BCCE4-4362-460E-6F9A-24443790A15A}"/>
              </a:ext>
            </a:extLst>
          </p:cNvPr>
          <p:cNvSpPr/>
          <p:nvPr/>
        </p:nvSpPr>
        <p:spPr>
          <a:xfrm rot="20340000">
            <a:off x="8762473" y="4516453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F375B5-37AD-9A18-2CCB-01EFF87FACDB}"/>
              </a:ext>
            </a:extLst>
          </p:cNvPr>
          <p:cNvSpPr/>
          <p:nvPr/>
        </p:nvSpPr>
        <p:spPr>
          <a:xfrm rot="-540000">
            <a:off x="9550045" y="4403943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D47B67-BC14-3222-2A05-5507D184943A}"/>
              </a:ext>
            </a:extLst>
          </p:cNvPr>
          <p:cNvSpPr/>
          <p:nvPr/>
        </p:nvSpPr>
        <p:spPr>
          <a:xfrm rot="8460000">
            <a:off x="10266018" y="4710789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3F0D12-4675-36AF-4D33-AE3DF3E1D72A}"/>
              </a:ext>
            </a:extLst>
          </p:cNvPr>
          <p:cNvSpPr/>
          <p:nvPr/>
        </p:nvSpPr>
        <p:spPr>
          <a:xfrm rot="-720000">
            <a:off x="8798273" y="5232427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351C56E-B900-511D-C928-E07A8722B1FF}"/>
              </a:ext>
            </a:extLst>
          </p:cNvPr>
          <p:cNvSpPr/>
          <p:nvPr/>
        </p:nvSpPr>
        <p:spPr>
          <a:xfrm rot="480000">
            <a:off x="9902917" y="4894897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950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4C77-3B4E-1537-53F2-0AF3AFF6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ea typeface="Calibri Light"/>
                <a:cs typeface="Calibri Light"/>
              </a:rPr>
              <a:t>Measuring Container Image Integrity in the Kernel 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0A7BA-97F8-B696-C130-7A78697A2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2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8A36-837E-ACE6-9486-1B77C54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Container Image Integrity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4FEDC-BE30-C964-DCB3-0317C583A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7952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Goal: allow of attestation of </a:t>
            </a:r>
            <a:r>
              <a:rPr lang="en-US" b="1" i="1" dirty="0">
                <a:cs typeface="Calibri"/>
              </a:rPr>
              <a:t>container 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B9620E-DE69-C47C-92C4-0F1BA2931313}"/>
              </a:ext>
            </a:extLst>
          </p:cNvPr>
          <p:cNvSpPr/>
          <p:nvPr/>
        </p:nvSpPr>
        <p:spPr>
          <a:xfrm>
            <a:off x="1462768" y="6177642"/>
            <a:ext cx="9960427" cy="5170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Hardware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93E66-114C-1BD1-2238-4F28651709A6}"/>
              </a:ext>
            </a:extLst>
          </p:cNvPr>
          <p:cNvSpPr/>
          <p:nvPr/>
        </p:nvSpPr>
        <p:spPr>
          <a:xfrm>
            <a:off x="1462768" y="5129893"/>
            <a:ext cx="9960428" cy="89807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Operating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E0EB00-9C17-B58A-6256-D5B965729BAD}"/>
              </a:ext>
            </a:extLst>
          </p:cNvPr>
          <p:cNvSpPr/>
          <p:nvPr/>
        </p:nvSpPr>
        <p:spPr>
          <a:xfrm>
            <a:off x="1503588" y="2360839"/>
            <a:ext cx="9919608" cy="26125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tx1"/>
                </a:solidFill>
                <a:cs typeface="Calibri"/>
              </a:rPr>
              <a:t>Userspace</a:t>
            </a:r>
            <a:endParaRPr lang="en-US" b="1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FBAB06-E914-C309-C295-3366EDE52E0F}"/>
              </a:ext>
            </a:extLst>
          </p:cNvPr>
          <p:cNvSpPr/>
          <p:nvPr/>
        </p:nvSpPr>
        <p:spPr>
          <a:xfrm>
            <a:off x="1734206" y="2969172"/>
            <a:ext cx="4545724" cy="168165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Container A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5F16F8-D4A2-4908-F135-A3DE01EFBEC8}"/>
              </a:ext>
            </a:extLst>
          </p:cNvPr>
          <p:cNvSpPr/>
          <p:nvPr/>
        </p:nvSpPr>
        <p:spPr>
          <a:xfrm>
            <a:off x="6623279" y="2969171"/>
            <a:ext cx="4545724" cy="16816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cs typeface="Calibri"/>
              </a:rPr>
              <a:t>Container B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68571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8A36-837E-ACE6-9486-1B77C54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Container Image Integrity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4FEDC-BE30-C964-DCB3-0317C583A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7952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Goal: allow of attestation of </a:t>
            </a:r>
            <a:r>
              <a:rPr lang="en-US" b="1" i="1" dirty="0">
                <a:cs typeface="Calibri"/>
              </a:rPr>
              <a:t>container 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B9620E-DE69-C47C-92C4-0F1BA2931313}"/>
              </a:ext>
            </a:extLst>
          </p:cNvPr>
          <p:cNvSpPr/>
          <p:nvPr/>
        </p:nvSpPr>
        <p:spPr>
          <a:xfrm>
            <a:off x="1462768" y="6177642"/>
            <a:ext cx="9960427" cy="5170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Hardware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93E66-114C-1BD1-2238-4F28651709A6}"/>
              </a:ext>
            </a:extLst>
          </p:cNvPr>
          <p:cNvSpPr/>
          <p:nvPr/>
        </p:nvSpPr>
        <p:spPr>
          <a:xfrm>
            <a:off x="1462768" y="5129893"/>
            <a:ext cx="9960428" cy="89807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Operating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E0EB00-9C17-B58A-6256-D5B965729BAD}"/>
              </a:ext>
            </a:extLst>
          </p:cNvPr>
          <p:cNvSpPr/>
          <p:nvPr/>
        </p:nvSpPr>
        <p:spPr>
          <a:xfrm>
            <a:off x="1503588" y="2360839"/>
            <a:ext cx="9919608" cy="26125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tx1"/>
                </a:solidFill>
                <a:cs typeface="Calibri"/>
              </a:rPr>
              <a:t>Userspace</a:t>
            </a:r>
            <a:endParaRPr lang="en-US" b="1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FBAB06-E914-C309-C295-3366EDE52E0F}"/>
              </a:ext>
            </a:extLst>
          </p:cNvPr>
          <p:cNvSpPr/>
          <p:nvPr/>
        </p:nvSpPr>
        <p:spPr>
          <a:xfrm>
            <a:off x="1734206" y="2969172"/>
            <a:ext cx="4545724" cy="168165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Container A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5F16F8-D4A2-4908-F135-A3DE01EFBEC8}"/>
              </a:ext>
            </a:extLst>
          </p:cNvPr>
          <p:cNvSpPr/>
          <p:nvPr/>
        </p:nvSpPr>
        <p:spPr>
          <a:xfrm>
            <a:off x="6623279" y="2969171"/>
            <a:ext cx="4545724" cy="16816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cs typeface="Calibri"/>
              </a:rPr>
              <a:t>Container B</a:t>
            </a:r>
            <a:endParaRPr lang="en-US" dirty="0">
              <a:cs typeface="Calibri" panose="020F0502020204030204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75023F-8F6A-94D3-C9EF-292CC2D3E414}"/>
              </a:ext>
            </a:extLst>
          </p:cNvPr>
          <p:cNvCxnSpPr/>
          <p:nvPr/>
        </p:nvCxnSpPr>
        <p:spPr>
          <a:xfrm flipV="1">
            <a:off x="1041230" y="4019166"/>
            <a:ext cx="679151" cy="445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0476FE-11E0-FD4C-461D-1368EA8223DB}"/>
              </a:ext>
            </a:extLst>
          </p:cNvPr>
          <p:cNvSpPr txBox="1"/>
          <p:nvPr/>
        </p:nvSpPr>
        <p:spPr>
          <a:xfrm>
            <a:off x="103834" y="4433189"/>
            <a:ext cx="1278476" cy="1077218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cs typeface="Calibri"/>
              </a:rPr>
              <a:t>Isolated by Linux namespaces and </a:t>
            </a:r>
            <a:r>
              <a:rPr lang="en-US" sz="1600" b="1" i="1" err="1">
                <a:solidFill>
                  <a:schemeClr val="bg1"/>
                </a:solidFill>
                <a:cs typeface="Calibri"/>
              </a:rPr>
              <a:t>cgroups</a:t>
            </a:r>
            <a:endParaRPr lang="en-US" b="1" err="1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80520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8A36-837E-ACE6-9486-1B77C54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Visibility of Container Creation in the Kernel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B9620E-DE69-C47C-92C4-0F1BA2931313}"/>
              </a:ext>
            </a:extLst>
          </p:cNvPr>
          <p:cNvSpPr/>
          <p:nvPr/>
        </p:nvSpPr>
        <p:spPr>
          <a:xfrm>
            <a:off x="1278661" y="5420757"/>
            <a:ext cx="9960427" cy="128418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Hardware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93E66-114C-1BD1-2238-4F28651709A6}"/>
              </a:ext>
            </a:extLst>
          </p:cNvPr>
          <p:cNvSpPr/>
          <p:nvPr/>
        </p:nvSpPr>
        <p:spPr>
          <a:xfrm>
            <a:off x="1299117" y="4413920"/>
            <a:ext cx="9960428" cy="89807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cs typeface="Calibri"/>
              </a:rPr>
              <a:t>Operating System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E0EB00-9C17-B58A-6256-D5B965729BAD}"/>
              </a:ext>
            </a:extLst>
          </p:cNvPr>
          <p:cNvSpPr/>
          <p:nvPr/>
        </p:nvSpPr>
        <p:spPr>
          <a:xfrm>
            <a:off x="1319481" y="1716463"/>
            <a:ext cx="9919608" cy="26125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tx1"/>
                </a:solidFill>
                <a:cs typeface="Calibri"/>
              </a:rPr>
              <a:t>Userspace</a:t>
            </a:r>
            <a:endParaRPr lang="en-US" b="1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FBAB06-E914-C309-C295-3366EDE52E0F}"/>
              </a:ext>
            </a:extLst>
          </p:cNvPr>
          <p:cNvSpPr/>
          <p:nvPr/>
        </p:nvSpPr>
        <p:spPr>
          <a:xfrm>
            <a:off x="1611468" y="2294112"/>
            <a:ext cx="4545724" cy="168165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Container A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5F16F8-D4A2-4908-F135-A3DE01EFBEC8}"/>
              </a:ext>
            </a:extLst>
          </p:cNvPr>
          <p:cNvSpPr/>
          <p:nvPr/>
        </p:nvSpPr>
        <p:spPr>
          <a:xfrm>
            <a:off x="6500541" y="2294111"/>
            <a:ext cx="4545724" cy="16816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cs typeface="Calibri"/>
              </a:rPr>
              <a:t>Container B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98F996-99F8-145A-973A-7A4142A8D86F}"/>
              </a:ext>
            </a:extLst>
          </p:cNvPr>
          <p:cNvSpPr/>
          <p:nvPr/>
        </p:nvSpPr>
        <p:spPr>
          <a:xfrm>
            <a:off x="7162938" y="5540644"/>
            <a:ext cx="3883591" cy="96864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42B812-6494-8249-AA4C-D66903664400}"/>
              </a:ext>
            </a:extLst>
          </p:cNvPr>
          <p:cNvSpPr/>
          <p:nvPr/>
        </p:nvSpPr>
        <p:spPr>
          <a:xfrm>
            <a:off x="8080268" y="5666415"/>
            <a:ext cx="1391033" cy="7210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PCRs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B03E7-32CB-E0F1-A611-06934F33480E}"/>
              </a:ext>
            </a:extLst>
          </p:cNvPr>
          <p:cNvSpPr txBox="1"/>
          <p:nvPr/>
        </p:nvSpPr>
        <p:spPr>
          <a:xfrm>
            <a:off x="7202768" y="5540644"/>
            <a:ext cx="813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TPM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48A238-32C0-90A0-E811-47C4DA3D197A}"/>
              </a:ext>
            </a:extLst>
          </p:cNvPr>
          <p:cNvSpPr/>
          <p:nvPr/>
        </p:nvSpPr>
        <p:spPr>
          <a:xfrm>
            <a:off x="7282470" y="5840295"/>
            <a:ext cx="654604" cy="2557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EK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B1B78F-9CBF-6B7B-E472-D7FAEBB77E43}"/>
              </a:ext>
            </a:extLst>
          </p:cNvPr>
          <p:cNvSpPr/>
          <p:nvPr/>
        </p:nvSpPr>
        <p:spPr>
          <a:xfrm>
            <a:off x="7286561" y="6130776"/>
            <a:ext cx="654604" cy="2557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cs typeface="Calibri"/>
              </a:rPr>
              <a:t>AK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03BA19-8E72-69A4-EF9C-4BDBED36521C}"/>
              </a:ext>
            </a:extLst>
          </p:cNvPr>
          <p:cNvSpPr/>
          <p:nvPr/>
        </p:nvSpPr>
        <p:spPr>
          <a:xfrm>
            <a:off x="9555208" y="5658140"/>
            <a:ext cx="1424925" cy="723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a typeface="Calibri"/>
                <a:cs typeface="Calibri"/>
              </a:rPr>
              <a:t>Cryptographic Processor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B13C9-6E37-A763-5C6D-D4B6851FF2E8}"/>
              </a:ext>
            </a:extLst>
          </p:cNvPr>
          <p:cNvSpPr/>
          <p:nvPr/>
        </p:nvSpPr>
        <p:spPr>
          <a:xfrm>
            <a:off x="3779316" y="4756108"/>
            <a:ext cx="1068845" cy="429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>
                <a:cs typeface="Calibri"/>
              </a:rPr>
              <a:t>unshare</a:t>
            </a:r>
            <a:endParaRPr lang="en-US" b="1">
              <a:cs typeface="Calibri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68E4B7-FFDA-6A22-C003-31721466539B}"/>
              </a:ext>
            </a:extLst>
          </p:cNvPr>
          <p:cNvCxnSpPr/>
          <p:nvPr/>
        </p:nvCxnSpPr>
        <p:spPr>
          <a:xfrm>
            <a:off x="1153739" y="3605947"/>
            <a:ext cx="2617393" cy="1180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64D324B-D550-EF03-B0D2-AE297F3CAC13}"/>
              </a:ext>
            </a:extLst>
          </p:cNvPr>
          <p:cNvSpPr/>
          <p:nvPr/>
        </p:nvSpPr>
        <p:spPr>
          <a:xfrm>
            <a:off x="301731" y="3196308"/>
            <a:ext cx="1523999" cy="1391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i="1" err="1">
                <a:cs typeface="Calibri"/>
              </a:rPr>
              <a:t>Unshare</a:t>
            </a:r>
            <a:r>
              <a:rPr lang="en-US" sz="1200" b="1" i="1" dirty="0">
                <a:cs typeface="Calibri"/>
              </a:rPr>
              <a:t> disassociates parts of the current process's execution context (</a:t>
            </a:r>
            <a:r>
              <a:rPr lang="en-US" sz="1200" b="1" i="1" u="sng" dirty="0">
                <a:cs typeface="Calibri"/>
              </a:rPr>
              <a:t>namespaces, file systems, …</a:t>
            </a:r>
            <a:r>
              <a:rPr lang="en-US" sz="1200" b="1" i="1" dirty="0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6395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8A36-837E-ACE6-9486-1B77C54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Visibility Through the </a:t>
            </a:r>
            <a:r>
              <a:rPr lang="en-US" dirty="0" err="1">
                <a:ea typeface="+mj-lt"/>
                <a:cs typeface="+mj-lt"/>
              </a:rPr>
              <a:t>Unshare</a:t>
            </a:r>
            <a:r>
              <a:rPr lang="en-US" dirty="0">
                <a:ea typeface="+mj-lt"/>
                <a:cs typeface="+mj-lt"/>
              </a:rPr>
              <a:t> System Call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B9620E-DE69-C47C-92C4-0F1BA2931313}"/>
              </a:ext>
            </a:extLst>
          </p:cNvPr>
          <p:cNvSpPr/>
          <p:nvPr/>
        </p:nvSpPr>
        <p:spPr>
          <a:xfrm>
            <a:off x="1278661" y="5420757"/>
            <a:ext cx="9960427" cy="128418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Hardware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93E66-114C-1BD1-2238-4F28651709A6}"/>
              </a:ext>
            </a:extLst>
          </p:cNvPr>
          <p:cNvSpPr/>
          <p:nvPr/>
        </p:nvSpPr>
        <p:spPr>
          <a:xfrm>
            <a:off x="1299117" y="4413920"/>
            <a:ext cx="9960428" cy="89807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cs typeface="Calibri"/>
              </a:rPr>
              <a:t>Operating System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E0EB00-9C17-B58A-6256-D5B965729BAD}"/>
              </a:ext>
            </a:extLst>
          </p:cNvPr>
          <p:cNvSpPr/>
          <p:nvPr/>
        </p:nvSpPr>
        <p:spPr>
          <a:xfrm>
            <a:off x="1319481" y="1716463"/>
            <a:ext cx="9919608" cy="26125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tx1"/>
                </a:solidFill>
                <a:cs typeface="Calibri"/>
              </a:rPr>
              <a:t>Userspace</a:t>
            </a:r>
            <a:endParaRPr lang="en-US" b="1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98F996-99F8-145A-973A-7A4142A8D86F}"/>
              </a:ext>
            </a:extLst>
          </p:cNvPr>
          <p:cNvSpPr/>
          <p:nvPr/>
        </p:nvSpPr>
        <p:spPr>
          <a:xfrm>
            <a:off x="7162938" y="5540644"/>
            <a:ext cx="3883591" cy="96864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42B812-6494-8249-AA4C-D66903664400}"/>
              </a:ext>
            </a:extLst>
          </p:cNvPr>
          <p:cNvSpPr/>
          <p:nvPr/>
        </p:nvSpPr>
        <p:spPr>
          <a:xfrm>
            <a:off x="8080268" y="5666415"/>
            <a:ext cx="1391033" cy="7210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PCRs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B03E7-32CB-E0F1-A611-06934F33480E}"/>
              </a:ext>
            </a:extLst>
          </p:cNvPr>
          <p:cNvSpPr txBox="1"/>
          <p:nvPr/>
        </p:nvSpPr>
        <p:spPr>
          <a:xfrm>
            <a:off x="7202768" y="5540644"/>
            <a:ext cx="813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TPM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48A238-32C0-90A0-E811-47C4DA3D197A}"/>
              </a:ext>
            </a:extLst>
          </p:cNvPr>
          <p:cNvSpPr/>
          <p:nvPr/>
        </p:nvSpPr>
        <p:spPr>
          <a:xfrm>
            <a:off x="7282470" y="5840295"/>
            <a:ext cx="654604" cy="2557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EK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B1B78F-9CBF-6B7B-E472-D7FAEBB77E43}"/>
              </a:ext>
            </a:extLst>
          </p:cNvPr>
          <p:cNvSpPr/>
          <p:nvPr/>
        </p:nvSpPr>
        <p:spPr>
          <a:xfrm>
            <a:off x="7286561" y="6130776"/>
            <a:ext cx="654604" cy="2557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cs typeface="Calibri"/>
              </a:rPr>
              <a:t>AK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03BA19-8E72-69A4-EF9C-4BDBED36521C}"/>
              </a:ext>
            </a:extLst>
          </p:cNvPr>
          <p:cNvSpPr/>
          <p:nvPr/>
        </p:nvSpPr>
        <p:spPr>
          <a:xfrm>
            <a:off x="9555208" y="5658140"/>
            <a:ext cx="1424925" cy="723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a typeface="Calibri"/>
                <a:cs typeface="Calibri"/>
              </a:rPr>
              <a:t>Cryptographic Processor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B13C9-6E37-A763-5C6D-D4B6851FF2E8}"/>
              </a:ext>
            </a:extLst>
          </p:cNvPr>
          <p:cNvSpPr/>
          <p:nvPr/>
        </p:nvSpPr>
        <p:spPr>
          <a:xfrm>
            <a:off x="3779316" y="4756108"/>
            <a:ext cx="1068845" cy="429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>
                <a:cs typeface="Calibri"/>
              </a:rPr>
              <a:t>unshare</a:t>
            </a:r>
            <a:endParaRPr lang="en-US" b="1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BBE49-925E-E491-8ED2-475894196F5D}"/>
              </a:ext>
            </a:extLst>
          </p:cNvPr>
          <p:cNvSpPr/>
          <p:nvPr/>
        </p:nvSpPr>
        <p:spPr>
          <a:xfrm>
            <a:off x="2239973" y="3692374"/>
            <a:ext cx="8264375" cy="3273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cs typeface="Calibri"/>
              </a:rPr>
              <a:t>Container engine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22B23-643F-FC9A-D0B1-23AA9A235969}"/>
              </a:ext>
            </a:extLst>
          </p:cNvPr>
          <p:cNvSpPr/>
          <p:nvPr/>
        </p:nvSpPr>
        <p:spPr>
          <a:xfrm>
            <a:off x="2239972" y="3088910"/>
            <a:ext cx="8264375" cy="3273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err="1">
                <a:cs typeface="Calibri"/>
              </a:rPr>
              <a:t>runc</a:t>
            </a:r>
            <a:endParaRPr lang="en-US" b="1">
              <a:cs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F5FBE9-4AC4-2BD4-01C8-EE3187656B72}"/>
              </a:ext>
            </a:extLst>
          </p:cNvPr>
          <p:cNvCxnSpPr/>
          <p:nvPr/>
        </p:nvCxnSpPr>
        <p:spPr>
          <a:xfrm flipH="1">
            <a:off x="4865550" y="3421840"/>
            <a:ext cx="1494338" cy="1318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F392210-BC88-4726-D649-467E978464A6}"/>
              </a:ext>
            </a:extLst>
          </p:cNvPr>
          <p:cNvSpPr/>
          <p:nvPr/>
        </p:nvSpPr>
        <p:spPr>
          <a:xfrm>
            <a:off x="3446898" y="2332027"/>
            <a:ext cx="1176242" cy="225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cs typeface="Calibri"/>
              </a:rPr>
              <a:t>$ </a:t>
            </a:r>
            <a:r>
              <a:rPr lang="en-US" sz="1100" b="1" dirty="0" err="1">
                <a:cs typeface="Calibri"/>
              </a:rPr>
              <a:t>podman</a:t>
            </a:r>
            <a:r>
              <a:rPr lang="en-US" sz="1100" b="1" dirty="0">
                <a:cs typeface="Calibri"/>
              </a:rPr>
              <a:t> run …</a:t>
            </a:r>
            <a:endParaRPr lang="en-US" sz="11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94631-86A3-98F1-AEE7-B2C79FA699F5}"/>
              </a:ext>
            </a:extLst>
          </p:cNvPr>
          <p:cNvCxnSpPr>
            <a:cxnSpLocks/>
          </p:cNvCxnSpPr>
          <p:nvPr/>
        </p:nvCxnSpPr>
        <p:spPr>
          <a:xfrm>
            <a:off x="4058545" y="2547329"/>
            <a:ext cx="14319" cy="1139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4D20CF-6C0F-EE35-91C4-2311CEC0EC93}"/>
              </a:ext>
            </a:extLst>
          </p:cNvPr>
          <p:cNvCxnSpPr>
            <a:cxnSpLocks/>
          </p:cNvCxnSpPr>
          <p:nvPr/>
        </p:nvCxnSpPr>
        <p:spPr>
          <a:xfrm flipV="1">
            <a:off x="4263108" y="3405475"/>
            <a:ext cx="4091" cy="297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48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8A36-837E-ACE6-9486-1B77C54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Visibility Through the </a:t>
            </a:r>
            <a:r>
              <a:rPr lang="en-US" dirty="0" err="1">
                <a:ea typeface="+mj-lt"/>
                <a:cs typeface="+mj-lt"/>
              </a:rPr>
              <a:t>Unshare</a:t>
            </a:r>
            <a:r>
              <a:rPr lang="en-US" dirty="0">
                <a:ea typeface="+mj-lt"/>
                <a:cs typeface="+mj-lt"/>
              </a:rPr>
              <a:t> System Call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B9620E-DE69-C47C-92C4-0F1BA2931313}"/>
              </a:ext>
            </a:extLst>
          </p:cNvPr>
          <p:cNvSpPr/>
          <p:nvPr/>
        </p:nvSpPr>
        <p:spPr>
          <a:xfrm>
            <a:off x="1278661" y="5420757"/>
            <a:ext cx="9960427" cy="128418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Hardware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93E66-114C-1BD1-2238-4F28651709A6}"/>
              </a:ext>
            </a:extLst>
          </p:cNvPr>
          <p:cNvSpPr/>
          <p:nvPr/>
        </p:nvSpPr>
        <p:spPr>
          <a:xfrm>
            <a:off x="1299117" y="4408806"/>
            <a:ext cx="9960428" cy="89807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cs typeface="Calibri"/>
              </a:rPr>
              <a:t>Operating System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E0EB00-9C17-B58A-6256-D5B965729BAD}"/>
              </a:ext>
            </a:extLst>
          </p:cNvPr>
          <p:cNvSpPr/>
          <p:nvPr/>
        </p:nvSpPr>
        <p:spPr>
          <a:xfrm>
            <a:off x="1319481" y="1716463"/>
            <a:ext cx="9919608" cy="26125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tx1"/>
                </a:solidFill>
                <a:cs typeface="Calibri"/>
              </a:rPr>
              <a:t>Userspace</a:t>
            </a:r>
            <a:endParaRPr lang="en-US" b="1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98F996-99F8-145A-973A-7A4142A8D86F}"/>
              </a:ext>
            </a:extLst>
          </p:cNvPr>
          <p:cNvSpPr/>
          <p:nvPr/>
        </p:nvSpPr>
        <p:spPr>
          <a:xfrm>
            <a:off x="7162938" y="5540644"/>
            <a:ext cx="3883591" cy="96864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42B812-6494-8249-AA4C-D66903664400}"/>
              </a:ext>
            </a:extLst>
          </p:cNvPr>
          <p:cNvSpPr/>
          <p:nvPr/>
        </p:nvSpPr>
        <p:spPr>
          <a:xfrm>
            <a:off x="8080268" y="5666415"/>
            <a:ext cx="1391033" cy="7210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PCRs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B03E7-32CB-E0F1-A611-06934F33480E}"/>
              </a:ext>
            </a:extLst>
          </p:cNvPr>
          <p:cNvSpPr txBox="1"/>
          <p:nvPr/>
        </p:nvSpPr>
        <p:spPr>
          <a:xfrm>
            <a:off x="7202768" y="5540644"/>
            <a:ext cx="813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TPM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48A238-32C0-90A0-E811-47C4DA3D197A}"/>
              </a:ext>
            </a:extLst>
          </p:cNvPr>
          <p:cNvSpPr/>
          <p:nvPr/>
        </p:nvSpPr>
        <p:spPr>
          <a:xfrm>
            <a:off x="7282470" y="5840295"/>
            <a:ext cx="654604" cy="2557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EK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B1B78F-9CBF-6B7B-E472-D7FAEBB77E43}"/>
              </a:ext>
            </a:extLst>
          </p:cNvPr>
          <p:cNvSpPr/>
          <p:nvPr/>
        </p:nvSpPr>
        <p:spPr>
          <a:xfrm>
            <a:off x="7286561" y="6130776"/>
            <a:ext cx="654604" cy="2557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cs typeface="Calibri"/>
              </a:rPr>
              <a:t>AK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03BA19-8E72-69A4-EF9C-4BDBED36521C}"/>
              </a:ext>
            </a:extLst>
          </p:cNvPr>
          <p:cNvSpPr/>
          <p:nvPr/>
        </p:nvSpPr>
        <p:spPr>
          <a:xfrm>
            <a:off x="9555208" y="5658140"/>
            <a:ext cx="1424925" cy="723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a typeface="Calibri"/>
                <a:cs typeface="Calibri"/>
              </a:rPr>
              <a:t>Cryptographic Processor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B13C9-6E37-A763-5C6D-D4B6851FF2E8}"/>
              </a:ext>
            </a:extLst>
          </p:cNvPr>
          <p:cNvSpPr/>
          <p:nvPr/>
        </p:nvSpPr>
        <p:spPr>
          <a:xfrm>
            <a:off x="3779316" y="4756108"/>
            <a:ext cx="1068845" cy="429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>
                <a:cs typeface="Calibri"/>
              </a:rPr>
              <a:t>unshare</a:t>
            </a:r>
            <a:endParaRPr lang="en-US" b="1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BBE49-925E-E491-8ED2-475894196F5D}"/>
              </a:ext>
            </a:extLst>
          </p:cNvPr>
          <p:cNvSpPr/>
          <p:nvPr/>
        </p:nvSpPr>
        <p:spPr>
          <a:xfrm>
            <a:off x="2239973" y="3692374"/>
            <a:ext cx="8264375" cy="3273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cs typeface="Calibri"/>
              </a:rPr>
              <a:t>Container engine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22B23-643F-FC9A-D0B1-23AA9A235969}"/>
              </a:ext>
            </a:extLst>
          </p:cNvPr>
          <p:cNvSpPr/>
          <p:nvPr/>
        </p:nvSpPr>
        <p:spPr>
          <a:xfrm>
            <a:off x="2239972" y="3088910"/>
            <a:ext cx="8264375" cy="3273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err="1">
                <a:cs typeface="Calibri"/>
              </a:rPr>
              <a:t>runc</a:t>
            </a:r>
            <a:endParaRPr lang="en-US" b="1">
              <a:cs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F5FBE9-4AC4-2BD4-01C8-EE3187656B72}"/>
              </a:ext>
            </a:extLst>
          </p:cNvPr>
          <p:cNvCxnSpPr/>
          <p:nvPr/>
        </p:nvCxnSpPr>
        <p:spPr>
          <a:xfrm flipH="1">
            <a:off x="4865550" y="3421840"/>
            <a:ext cx="1494338" cy="1318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F392210-BC88-4726-D649-467E978464A6}"/>
              </a:ext>
            </a:extLst>
          </p:cNvPr>
          <p:cNvSpPr/>
          <p:nvPr/>
        </p:nvSpPr>
        <p:spPr>
          <a:xfrm>
            <a:off x="3446898" y="2332027"/>
            <a:ext cx="1176242" cy="225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cs typeface="Calibri"/>
              </a:rPr>
              <a:t>$ podman</a:t>
            </a:r>
            <a:r>
              <a:rPr lang="en-US" sz="1100" b="1" dirty="0">
                <a:cs typeface="Calibri"/>
              </a:rPr>
              <a:t> run …</a:t>
            </a:r>
            <a:endParaRPr lang="en-US" sz="11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94631-86A3-98F1-AEE7-B2C79FA699F5}"/>
              </a:ext>
            </a:extLst>
          </p:cNvPr>
          <p:cNvCxnSpPr>
            <a:cxnSpLocks/>
          </p:cNvCxnSpPr>
          <p:nvPr/>
        </p:nvCxnSpPr>
        <p:spPr>
          <a:xfrm>
            <a:off x="4058545" y="2547329"/>
            <a:ext cx="14319" cy="1139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EEF51F8-9CC9-B73A-FEA7-B1942CDDEA70}"/>
              </a:ext>
            </a:extLst>
          </p:cNvPr>
          <p:cNvSpPr/>
          <p:nvPr/>
        </p:nvSpPr>
        <p:spPr>
          <a:xfrm>
            <a:off x="5845409" y="4449262"/>
            <a:ext cx="1068845" cy="8182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i="1" dirty="0">
                <a:cs typeface="Calibri"/>
              </a:rPr>
              <a:t>LSM hook: </a:t>
            </a:r>
            <a:r>
              <a:rPr lang="en-US" sz="1200" b="1" i="1" dirty="0" err="1">
                <a:cs typeface="Calibri"/>
              </a:rPr>
              <a:t>cred_prepare</a:t>
            </a:r>
          </a:p>
          <a:p>
            <a:pPr algn="ctr"/>
            <a:endParaRPr lang="en-US" sz="1200" b="1" i="1" dirty="0">
              <a:cs typeface="Calibri"/>
            </a:endParaRPr>
          </a:p>
          <a:p>
            <a:pPr algn="ctr"/>
            <a:endParaRPr lang="en-US" sz="1200" b="1" i="1" dirty="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FAC730-DE55-B980-A27D-F5685DD0AE85}"/>
              </a:ext>
            </a:extLst>
          </p:cNvPr>
          <p:cNvSpPr/>
          <p:nvPr/>
        </p:nvSpPr>
        <p:spPr>
          <a:xfrm>
            <a:off x="5952805" y="4873731"/>
            <a:ext cx="859167" cy="3119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3" descr="eBPF - Wikipedia">
            <a:extLst>
              <a:ext uri="{FF2B5EF4-FFF2-40B4-BE49-F238E27FC236}">
                <a16:creationId xmlns:a16="http://schemas.microsoft.com/office/drawing/2014/main" id="{A996FB01-B5FA-38EB-7905-5E8A572D4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99" y="4867351"/>
            <a:ext cx="580412" cy="32977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D6ECC3-3496-4899-3D6E-C2D7D8CC7D00}"/>
              </a:ext>
            </a:extLst>
          </p:cNvPr>
          <p:cNvCxnSpPr>
            <a:cxnSpLocks/>
          </p:cNvCxnSpPr>
          <p:nvPr/>
        </p:nvCxnSpPr>
        <p:spPr>
          <a:xfrm flipV="1">
            <a:off x="4846115" y="4985731"/>
            <a:ext cx="1175218" cy="6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8FE6A-0032-5573-446B-81C82B103975}"/>
              </a:ext>
            </a:extLst>
          </p:cNvPr>
          <p:cNvCxnSpPr>
            <a:cxnSpLocks/>
          </p:cNvCxnSpPr>
          <p:nvPr/>
        </p:nvCxnSpPr>
        <p:spPr>
          <a:xfrm flipV="1">
            <a:off x="6825270" y="4970389"/>
            <a:ext cx="1037137" cy="6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34D0C5B-2D65-41B9-CD73-54723950E5D1}"/>
              </a:ext>
            </a:extLst>
          </p:cNvPr>
          <p:cNvSpPr/>
          <p:nvPr/>
        </p:nvSpPr>
        <p:spPr>
          <a:xfrm>
            <a:off x="7860362" y="4551543"/>
            <a:ext cx="1401261" cy="6494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Container image measurement kernel module</a:t>
            </a:r>
            <a:endParaRPr lang="en-US" sz="1600" b="1" dirty="0">
              <a:cs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5F6803-D0BC-20C1-26B0-156721C86C49}"/>
              </a:ext>
            </a:extLst>
          </p:cNvPr>
          <p:cNvSpPr/>
          <p:nvPr/>
        </p:nvSpPr>
        <p:spPr>
          <a:xfrm>
            <a:off x="9849745" y="4505516"/>
            <a:ext cx="470496" cy="6034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255B14-8DF0-2BF2-8824-545D80E3EE86}"/>
              </a:ext>
            </a:extLst>
          </p:cNvPr>
          <p:cNvSpPr/>
          <p:nvPr/>
        </p:nvSpPr>
        <p:spPr>
          <a:xfrm>
            <a:off x="9982711" y="4592455"/>
            <a:ext cx="470496" cy="6034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cs typeface="Calibri"/>
              </a:rPr>
              <a:t>IMA log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72A002-1CCA-287E-05C0-672680069E2C}"/>
              </a:ext>
            </a:extLst>
          </p:cNvPr>
          <p:cNvCxnSpPr>
            <a:cxnSpLocks/>
          </p:cNvCxnSpPr>
          <p:nvPr/>
        </p:nvCxnSpPr>
        <p:spPr>
          <a:xfrm flipV="1">
            <a:off x="9259578" y="4883449"/>
            <a:ext cx="760976" cy="1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CABF9D-EC7F-00A6-9FB1-F30D5302AEC4}"/>
              </a:ext>
            </a:extLst>
          </p:cNvPr>
          <p:cNvCxnSpPr>
            <a:cxnSpLocks/>
          </p:cNvCxnSpPr>
          <p:nvPr/>
        </p:nvCxnSpPr>
        <p:spPr>
          <a:xfrm flipH="1">
            <a:off x="8557924" y="5201543"/>
            <a:ext cx="6137" cy="43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940A1C-509B-A24D-9AD4-89E6D264E72F}"/>
              </a:ext>
            </a:extLst>
          </p:cNvPr>
          <p:cNvCxnSpPr>
            <a:cxnSpLocks/>
          </p:cNvCxnSpPr>
          <p:nvPr/>
        </p:nvCxnSpPr>
        <p:spPr>
          <a:xfrm flipV="1">
            <a:off x="4263108" y="3405475"/>
            <a:ext cx="4091" cy="297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327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8A36-837E-ACE6-9486-1B77C54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Measuring Container Images From the Kernel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B9620E-DE69-C47C-92C4-0F1BA2931313}"/>
              </a:ext>
            </a:extLst>
          </p:cNvPr>
          <p:cNvSpPr/>
          <p:nvPr/>
        </p:nvSpPr>
        <p:spPr>
          <a:xfrm>
            <a:off x="1278661" y="5420757"/>
            <a:ext cx="9960427" cy="128418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Hardware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93E66-114C-1BD1-2238-4F28651709A6}"/>
              </a:ext>
            </a:extLst>
          </p:cNvPr>
          <p:cNvSpPr/>
          <p:nvPr/>
        </p:nvSpPr>
        <p:spPr>
          <a:xfrm>
            <a:off x="1299117" y="4408806"/>
            <a:ext cx="9960428" cy="89807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cs typeface="Calibri"/>
              </a:rPr>
              <a:t>Operating System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E0EB00-9C17-B58A-6256-D5B965729BAD}"/>
              </a:ext>
            </a:extLst>
          </p:cNvPr>
          <p:cNvSpPr/>
          <p:nvPr/>
        </p:nvSpPr>
        <p:spPr>
          <a:xfrm>
            <a:off x="1319481" y="1716463"/>
            <a:ext cx="9919608" cy="26125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tx1"/>
                </a:solidFill>
                <a:cs typeface="Calibri"/>
              </a:rPr>
              <a:t>Userspace</a:t>
            </a:r>
            <a:endParaRPr lang="en-US" b="1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98F996-99F8-145A-973A-7A4142A8D86F}"/>
              </a:ext>
            </a:extLst>
          </p:cNvPr>
          <p:cNvSpPr/>
          <p:nvPr/>
        </p:nvSpPr>
        <p:spPr>
          <a:xfrm>
            <a:off x="7162938" y="5540644"/>
            <a:ext cx="3883591" cy="96864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42B812-6494-8249-AA4C-D66903664400}"/>
              </a:ext>
            </a:extLst>
          </p:cNvPr>
          <p:cNvSpPr/>
          <p:nvPr/>
        </p:nvSpPr>
        <p:spPr>
          <a:xfrm>
            <a:off x="8080268" y="5666415"/>
            <a:ext cx="1391033" cy="7210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PCRs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B03E7-32CB-E0F1-A611-06934F33480E}"/>
              </a:ext>
            </a:extLst>
          </p:cNvPr>
          <p:cNvSpPr txBox="1"/>
          <p:nvPr/>
        </p:nvSpPr>
        <p:spPr>
          <a:xfrm>
            <a:off x="7202768" y="5540644"/>
            <a:ext cx="813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TPM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48A238-32C0-90A0-E811-47C4DA3D197A}"/>
              </a:ext>
            </a:extLst>
          </p:cNvPr>
          <p:cNvSpPr/>
          <p:nvPr/>
        </p:nvSpPr>
        <p:spPr>
          <a:xfrm>
            <a:off x="7282470" y="5840295"/>
            <a:ext cx="654604" cy="2557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EK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B1B78F-9CBF-6B7B-E472-D7FAEBB77E43}"/>
              </a:ext>
            </a:extLst>
          </p:cNvPr>
          <p:cNvSpPr/>
          <p:nvPr/>
        </p:nvSpPr>
        <p:spPr>
          <a:xfrm>
            <a:off x="7286561" y="6130776"/>
            <a:ext cx="654604" cy="2557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cs typeface="Calibri"/>
              </a:rPr>
              <a:t>AK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03BA19-8E72-69A4-EF9C-4BDBED36521C}"/>
              </a:ext>
            </a:extLst>
          </p:cNvPr>
          <p:cNvSpPr/>
          <p:nvPr/>
        </p:nvSpPr>
        <p:spPr>
          <a:xfrm>
            <a:off x="9555208" y="5658140"/>
            <a:ext cx="1424925" cy="723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a typeface="Calibri"/>
                <a:cs typeface="Calibri"/>
              </a:rPr>
              <a:t>Cryptographic Processor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B13C9-6E37-A763-5C6D-D4B6851FF2E8}"/>
              </a:ext>
            </a:extLst>
          </p:cNvPr>
          <p:cNvSpPr/>
          <p:nvPr/>
        </p:nvSpPr>
        <p:spPr>
          <a:xfrm>
            <a:off x="3779316" y="4756108"/>
            <a:ext cx="1068845" cy="429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>
                <a:cs typeface="Calibri"/>
              </a:rPr>
              <a:t>unshare</a:t>
            </a:r>
            <a:endParaRPr lang="en-US" b="1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BBE49-925E-E491-8ED2-475894196F5D}"/>
              </a:ext>
            </a:extLst>
          </p:cNvPr>
          <p:cNvSpPr/>
          <p:nvPr/>
        </p:nvSpPr>
        <p:spPr>
          <a:xfrm>
            <a:off x="2239973" y="3692374"/>
            <a:ext cx="8264375" cy="3273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cs typeface="Calibri"/>
              </a:rPr>
              <a:t>Container engine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22B23-643F-FC9A-D0B1-23AA9A235969}"/>
              </a:ext>
            </a:extLst>
          </p:cNvPr>
          <p:cNvSpPr/>
          <p:nvPr/>
        </p:nvSpPr>
        <p:spPr>
          <a:xfrm>
            <a:off x="2239972" y="3088910"/>
            <a:ext cx="8264375" cy="3273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err="1">
                <a:cs typeface="Calibri"/>
              </a:rPr>
              <a:t>runc</a:t>
            </a:r>
            <a:endParaRPr lang="en-US" b="1"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392210-BC88-4726-D649-467E978464A6}"/>
              </a:ext>
            </a:extLst>
          </p:cNvPr>
          <p:cNvSpPr/>
          <p:nvPr/>
        </p:nvSpPr>
        <p:spPr>
          <a:xfrm>
            <a:off x="5018523" y="2028104"/>
            <a:ext cx="2475724" cy="693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cs typeface="Calibri"/>
              </a:rPr>
              <a:t>New Container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F51F8-9CC9-B73A-FEA7-B1942CDDEA70}"/>
              </a:ext>
            </a:extLst>
          </p:cNvPr>
          <p:cNvSpPr/>
          <p:nvPr/>
        </p:nvSpPr>
        <p:spPr>
          <a:xfrm>
            <a:off x="5845409" y="4449262"/>
            <a:ext cx="1068845" cy="8182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i="1" dirty="0">
                <a:cs typeface="Calibri"/>
              </a:rPr>
              <a:t>LSM hook: </a:t>
            </a:r>
            <a:r>
              <a:rPr lang="en-US" sz="1200" b="1" i="1" dirty="0" err="1">
                <a:cs typeface="Calibri"/>
              </a:rPr>
              <a:t>cred_prepare</a:t>
            </a:r>
          </a:p>
          <a:p>
            <a:pPr algn="ctr"/>
            <a:endParaRPr lang="en-US" sz="1200" b="1" i="1" dirty="0">
              <a:cs typeface="Calibri"/>
            </a:endParaRPr>
          </a:p>
          <a:p>
            <a:pPr algn="ctr"/>
            <a:endParaRPr lang="en-US" sz="1200" b="1" i="1" dirty="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FAC730-DE55-B980-A27D-F5685DD0AE85}"/>
              </a:ext>
            </a:extLst>
          </p:cNvPr>
          <p:cNvSpPr/>
          <p:nvPr/>
        </p:nvSpPr>
        <p:spPr>
          <a:xfrm>
            <a:off x="5952805" y="4873731"/>
            <a:ext cx="859167" cy="3119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3" descr="eBPF - Wikipedia">
            <a:extLst>
              <a:ext uri="{FF2B5EF4-FFF2-40B4-BE49-F238E27FC236}">
                <a16:creationId xmlns:a16="http://schemas.microsoft.com/office/drawing/2014/main" id="{A996FB01-B5FA-38EB-7905-5E8A572D4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99" y="4867351"/>
            <a:ext cx="580412" cy="32977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D6ECC3-3496-4899-3D6E-C2D7D8CC7D00}"/>
              </a:ext>
            </a:extLst>
          </p:cNvPr>
          <p:cNvCxnSpPr>
            <a:cxnSpLocks/>
          </p:cNvCxnSpPr>
          <p:nvPr/>
        </p:nvCxnSpPr>
        <p:spPr>
          <a:xfrm flipV="1">
            <a:off x="4846115" y="4985731"/>
            <a:ext cx="1175218" cy="6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8FE6A-0032-5573-446B-81C82B103975}"/>
              </a:ext>
            </a:extLst>
          </p:cNvPr>
          <p:cNvCxnSpPr>
            <a:cxnSpLocks/>
          </p:cNvCxnSpPr>
          <p:nvPr/>
        </p:nvCxnSpPr>
        <p:spPr>
          <a:xfrm flipV="1">
            <a:off x="6825270" y="4970389"/>
            <a:ext cx="1037137" cy="6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34D0C5B-2D65-41B9-CD73-54723950E5D1}"/>
              </a:ext>
            </a:extLst>
          </p:cNvPr>
          <p:cNvSpPr/>
          <p:nvPr/>
        </p:nvSpPr>
        <p:spPr>
          <a:xfrm>
            <a:off x="7860362" y="4551543"/>
            <a:ext cx="1401261" cy="6494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Container image measurement kernel module</a:t>
            </a:r>
            <a:endParaRPr lang="en-US" sz="1600" b="1" dirty="0">
              <a:cs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5F6803-D0BC-20C1-26B0-156721C86C49}"/>
              </a:ext>
            </a:extLst>
          </p:cNvPr>
          <p:cNvSpPr/>
          <p:nvPr/>
        </p:nvSpPr>
        <p:spPr>
          <a:xfrm>
            <a:off x="9849745" y="4505516"/>
            <a:ext cx="470496" cy="6034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255B14-8DF0-2BF2-8824-545D80E3EE86}"/>
              </a:ext>
            </a:extLst>
          </p:cNvPr>
          <p:cNvSpPr/>
          <p:nvPr/>
        </p:nvSpPr>
        <p:spPr>
          <a:xfrm>
            <a:off x="9982711" y="4592455"/>
            <a:ext cx="470496" cy="6034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cs typeface="Calibri"/>
              </a:rPr>
              <a:t>IMA log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72A002-1CCA-287E-05C0-672680069E2C}"/>
              </a:ext>
            </a:extLst>
          </p:cNvPr>
          <p:cNvCxnSpPr>
            <a:cxnSpLocks/>
          </p:cNvCxnSpPr>
          <p:nvPr/>
        </p:nvCxnSpPr>
        <p:spPr>
          <a:xfrm flipV="1">
            <a:off x="9259578" y="4883449"/>
            <a:ext cx="760976" cy="1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CABF9D-EC7F-00A6-9FB1-F30D5302AEC4}"/>
              </a:ext>
            </a:extLst>
          </p:cNvPr>
          <p:cNvCxnSpPr>
            <a:cxnSpLocks/>
          </p:cNvCxnSpPr>
          <p:nvPr/>
        </p:nvCxnSpPr>
        <p:spPr>
          <a:xfrm flipH="1">
            <a:off x="8557924" y="5201543"/>
            <a:ext cx="6137" cy="43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35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4047-0F1A-9DAF-0B9E-B5D4C686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ea typeface="Calibri Light"/>
                <a:cs typeface="Calibri Light"/>
              </a:rPr>
              <a:t>Containers are ubiquitous and blindly trusted...</a:t>
            </a:r>
            <a:endParaRPr lang="en-US" sz="5400" dirty="0">
              <a:ea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6655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1EEB-4BC0-A998-E6BC-8BB6832D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Kernel-Verifiable Image Digests</a:t>
            </a:r>
          </a:p>
        </p:txBody>
      </p:sp>
      <p:pic>
        <p:nvPicPr>
          <p:cNvPr id="4" name="Content Placeholder 3" descr="A group of green rectangular boxes with text&#10;&#10;Description automatically generated">
            <a:extLst>
              <a:ext uri="{FF2B5EF4-FFF2-40B4-BE49-F238E27FC236}">
                <a16:creationId xmlns:a16="http://schemas.microsoft.com/office/drawing/2014/main" id="{363E55F4-FF82-94E8-D491-547EE48E4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948" y="1631837"/>
            <a:ext cx="9354909" cy="3936091"/>
          </a:xfrm>
        </p:spPr>
      </p:pic>
    </p:spTree>
    <p:extLst>
      <p:ext uri="{BB962C8B-B14F-4D97-AF65-F5344CB8AC3E}">
        <p14:creationId xmlns:p14="http://schemas.microsoft.com/office/powerpoint/2010/main" val="3862414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E7FB-59BB-929F-F34F-38C8009D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Extending the IMA log with Image Digests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378F6-444D-3C40-C7BA-569716791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09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A42C-C79B-557D-0FC3-EC6ADE66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Evaluating Measurement Overhead</a:t>
            </a:r>
            <a:endParaRPr lang="en-US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FF7C-8122-1499-5258-964B7B75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EVALS 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394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EEBB-7D54-008A-41A2-DB8DDF78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Demo Environment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5BC99-D991-C6EE-E334-247A42B7A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26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D896-EEB7-F356-31EF-BB11D696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Enabling Container Integrity Verification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BA80-DD1A-25CF-6046-EF24AF76B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Current image digests are dependent on images layers, manifest files, image ids, ...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Kernel-verifiable digests need to be provided to extend the chain of trust from hardware up to each container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9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ADFF-DAA9-C158-46D7-69F38919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Building trust in containers through image integrity measurements leveraging trusted hardware.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BDF21-8454-627D-923D-93E06FF8D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avery.blanchard@duke.edu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https://github.com/avery-blanchard/container-ima</a:t>
            </a:r>
            <a:endParaRPr lang="en-US"/>
          </a:p>
          <a:p>
            <a:r>
              <a:rPr lang="en-US" dirty="0">
                <a:ea typeface="+mn-lt"/>
                <a:cs typeface="+mn-lt"/>
                <a:hlinkClick r:id="rId4"/>
              </a:rPr>
              <a:t>https://github.com/avery-blanchard/container-integrity-measurement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70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124859" y="5391018"/>
            <a:ext cx="10030407" cy="128555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F77F09-243C-AD4B-6B2F-89531C77FBA6}"/>
              </a:ext>
            </a:extLst>
          </p:cNvPr>
          <p:cNvSpPr/>
          <p:nvPr/>
        </p:nvSpPr>
        <p:spPr>
          <a:xfrm>
            <a:off x="1124855" y="4375018"/>
            <a:ext cx="10025225" cy="65314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ea typeface="Calibri"/>
                <a:cs typeface="Calibri"/>
              </a:rPr>
              <a:t>Firmware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9063-D6E9-F3FC-3F1B-1BF4C8B5CBE4}"/>
              </a:ext>
            </a:extLst>
          </p:cNvPr>
          <p:cNvSpPr/>
          <p:nvPr/>
        </p:nvSpPr>
        <p:spPr>
          <a:xfrm>
            <a:off x="1140405" y="3353834"/>
            <a:ext cx="10014857" cy="62204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Boot loader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124856" y="1430692"/>
            <a:ext cx="10035594" cy="14721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119672" y="165875"/>
            <a:ext cx="10030409" cy="9226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Applications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0A83C5-1204-2FF2-E127-0F6C0ABFD00C}"/>
              </a:ext>
            </a:extLst>
          </p:cNvPr>
          <p:cNvCxnSpPr/>
          <p:nvPr/>
        </p:nvCxnSpPr>
        <p:spPr>
          <a:xfrm flipH="1" flipV="1">
            <a:off x="6205894" y="5026608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E99CB7-6269-21F4-B80F-521663A86AA5}"/>
              </a:ext>
            </a:extLst>
          </p:cNvPr>
          <p:cNvCxnSpPr>
            <a:cxnSpLocks/>
          </p:cNvCxnSpPr>
          <p:nvPr/>
        </p:nvCxnSpPr>
        <p:spPr>
          <a:xfrm flipH="1" flipV="1">
            <a:off x="6205893" y="3974321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33B26F-D736-35CF-583B-767648E27351}"/>
              </a:ext>
            </a:extLst>
          </p:cNvPr>
          <p:cNvCxnSpPr>
            <a:cxnSpLocks/>
          </p:cNvCxnSpPr>
          <p:nvPr/>
        </p:nvCxnSpPr>
        <p:spPr>
          <a:xfrm flipH="1" flipV="1">
            <a:off x="6174791" y="2953138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E87A94-7CEE-5E39-0DED-D74CCA0F74DF}"/>
              </a:ext>
            </a:extLst>
          </p:cNvPr>
          <p:cNvSpPr txBox="1"/>
          <p:nvPr/>
        </p:nvSpPr>
        <p:spPr>
          <a:xfrm>
            <a:off x="5017796" y="2954692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B5448-9256-3933-BCCC-55868D8B63B6}"/>
              </a:ext>
            </a:extLst>
          </p:cNvPr>
          <p:cNvSpPr txBox="1"/>
          <p:nvPr/>
        </p:nvSpPr>
        <p:spPr>
          <a:xfrm>
            <a:off x="5017795" y="4022528"/>
            <a:ext cx="103777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97FDC-D4B3-0D87-FB5E-B9203725136A}"/>
              </a:ext>
            </a:extLst>
          </p:cNvPr>
          <p:cNvSpPr txBox="1"/>
          <p:nvPr/>
        </p:nvSpPr>
        <p:spPr>
          <a:xfrm>
            <a:off x="5022979" y="5059263"/>
            <a:ext cx="10740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A7238-462E-E85D-6C6E-2B23DBB27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035" y="5461516"/>
            <a:ext cx="1650336" cy="114455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E319C6-F863-10D3-EE49-8E8D26858D3A}"/>
              </a:ext>
            </a:extLst>
          </p:cNvPr>
          <p:cNvCxnSpPr>
            <a:cxnSpLocks/>
          </p:cNvCxnSpPr>
          <p:nvPr/>
        </p:nvCxnSpPr>
        <p:spPr>
          <a:xfrm>
            <a:off x="6348961" y="4050003"/>
            <a:ext cx="2713134" cy="1520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65BFDB-2487-2602-965C-8099498FEA8F}"/>
              </a:ext>
            </a:extLst>
          </p:cNvPr>
          <p:cNvCxnSpPr>
            <a:cxnSpLocks/>
          </p:cNvCxnSpPr>
          <p:nvPr/>
        </p:nvCxnSpPr>
        <p:spPr>
          <a:xfrm>
            <a:off x="6338593" y="5086737"/>
            <a:ext cx="2588727" cy="530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3436F6-3BA5-F0E1-8733-7612B8D4CCC7}"/>
              </a:ext>
            </a:extLst>
          </p:cNvPr>
          <p:cNvSpPr txBox="1"/>
          <p:nvPr/>
        </p:nvSpPr>
        <p:spPr>
          <a:xfrm>
            <a:off x="7015584" y="4019419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03EDF3-B2CD-F9AF-8643-720CE579D7A8}"/>
              </a:ext>
            </a:extLst>
          </p:cNvPr>
          <p:cNvSpPr txBox="1"/>
          <p:nvPr/>
        </p:nvSpPr>
        <p:spPr>
          <a:xfrm>
            <a:off x="9109788" y="5056152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17171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124859" y="5391018"/>
            <a:ext cx="10030407" cy="128555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F77F09-243C-AD4B-6B2F-89531C77FBA6}"/>
              </a:ext>
            </a:extLst>
          </p:cNvPr>
          <p:cNvSpPr/>
          <p:nvPr/>
        </p:nvSpPr>
        <p:spPr>
          <a:xfrm>
            <a:off x="1124855" y="4375018"/>
            <a:ext cx="10025225" cy="65314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ea typeface="Calibri"/>
                <a:cs typeface="Calibri"/>
              </a:rPr>
              <a:t>Firmware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9063-D6E9-F3FC-3F1B-1BF4C8B5CBE4}"/>
              </a:ext>
            </a:extLst>
          </p:cNvPr>
          <p:cNvSpPr/>
          <p:nvPr/>
        </p:nvSpPr>
        <p:spPr>
          <a:xfrm>
            <a:off x="1140405" y="3353834"/>
            <a:ext cx="10014857" cy="62204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Boot loader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124856" y="1430692"/>
            <a:ext cx="10035594" cy="14721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119672" y="165875"/>
            <a:ext cx="10030409" cy="9226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Applications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0A83C5-1204-2FF2-E127-0F6C0ABFD00C}"/>
              </a:ext>
            </a:extLst>
          </p:cNvPr>
          <p:cNvCxnSpPr/>
          <p:nvPr/>
        </p:nvCxnSpPr>
        <p:spPr>
          <a:xfrm flipH="1" flipV="1">
            <a:off x="6205894" y="5026608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E99CB7-6269-21F4-B80F-521663A86AA5}"/>
              </a:ext>
            </a:extLst>
          </p:cNvPr>
          <p:cNvCxnSpPr>
            <a:cxnSpLocks/>
          </p:cNvCxnSpPr>
          <p:nvPr/>
        </p:nvCxnSpPr>
        <p:spPr>
          <a:xfrm flipH="1" flipV="1">
            <a:off x="6205893" y="3974321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33B26F-D736-35CF-583B-767648E27351}"/>
              </a:ext>
            </a:extLst>
          </p:cNvPr>
          <p:cNvCxnSpPr>
            <a:cxnSpLocks/>
          </p:cNvCxnSpPr>
          <p:nvPr/>
        </p:nvCxnSpPr>
        <p:spPr>
          <a:xfrm flipH="1" flipV="1">
            <a:off x="6174791" y="2953138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E87A94-7CEE-5E39-0DED-D74CCA0F74DF}"/>
              </a:ext>
            </a:extLst>
          </p:cNvPr>
          <p:cNvSpPr txBox="1"/>
          <p:nvPr/>
        </p:nvSpPr>
        <p:spPr>
          <a:xfrm>
            <a:off x="5017796" y="2954692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B5448-9256-3933-BCCC-55868D8B63B6}"/>
              </a:ext>
            </a:extLst>
          </p:cNvPr>
          <p:cNvSpPr txBox="1"/>
          <p:nvPr/>
        </p:nvSpPr>
        <p:spPr>
          <a:xfrm>
            <a:off x="5017795" y="4022528"/>
            <a:ext cx="103777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97FDC-D4B3-0D87-FB5E-B9203725136A}"/>
              </a:ext>
            </a:extLst>
          </p:cNvPr>
          <p:cNvSpPr txBox="1"/>
          <p:nvPr/>
        </p:nvSpPr>
        <p:spPr>
          <a:xfrm>
            <a:off x="5022979" y="5059263"/>
            <a:ext cx="10740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A7238-462E-E85D-6C6E-2B23DBB27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035" y="5461516"/>
            <a:ext cx="1650336" cy="114455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E319C6-F863-10D3-EE49-8E8D26858D3A}"/>
              </a:ext>
            </a:extLst>
          </p:cNvPr>
          <p:cNvCxnSpPr>
            <a:cxnSpLocks/>
          </p:cNvCxnSpPr>
          <p:nvPr/>
        </p:nvCxnSpPr>
        <p:spPr>
          <a:xfrm>
            <a:off x="6348961" y="4050003"/>
            <a:ext cx="2713134" cy="1520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65BFDB-2487-2602-965C-8099498FEA8F}"/>
              </a:ext>
            </a:extLst>
          </p:cNvPr>
          <p:cNvCxnSpPr>
            <a:cxnSpLocks/>
          </p:cNvCxnSpPr>
          <p:nvPr/>
        </p:nvCxnSpPr>
        <p:spPr>
          <a:xfrm>
            <a:off x="6338593" y="5086737"/>
            <a:ext cx="2588727" cy="530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3088C6E-47B0-6EA0-565A-A739C93877DD}"/>
              </a:ext>
            </a:extLst>
          </p:cNvPr>
          <p:cNvSpPr/>
          <p:nvPr/>
        </p:nvSpPr>
        <p:spPr>
          <a:xfrm>
            <a:off x="4841550" y="1907592"/>
            <a:ext cx="2550367" cy="52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Linux IMA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1413A-1AA7-4EB7-C2C3-668623DB2961}"/>
              </a:ext>
            </a:extLst>
          </p:cNvPr>
          <p:cNvSpPr/>
          <p:nvPr/>
        </p:nvSpPr>
        <p:spPr>
          <a:xfrm>
            <a:off x="8988489" y="1835020"/>
            <a:ext cx="518367" cy="67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5D3FE3-A97B-46A8-3C7C-253ACF339ABD}"/>
              </a:ext>
            </a:extLst>
          </p:cNvPr>
          <p:cNvSpPr/>
          <p:nvPr/>
        </p:nvSpPr>
        <p:spPr>
          <a:xfrm>
            <a:off x="9133631" y="1980162"/>
            <a:ext cx="518367" cy="67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IMA logs</a:t>
            </a:r>
            <a:endParaRPr lang="en-US" sz="1400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D377C9-3226-B769-6CA6-6ACF63CFE863}"/>
              </a:ext>
            </a:extLst>
          </p:cNvPr>
          <p:cNvCxnSpPr>
            <a:cxnSpLocks/>
          </p:cNvCxnSpPr>
          <p:nvPr/>
        </p:nvCxnSpPr>
        <p:spPr>
          <a:xfrm>
            <a:off x="7390880" y="2183880"/>
            <a:ext cx="1748972" cy="12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BE0BF7-8EA7-9CBD-69BF-641D5799EF5D}"/>
              </a:ext>
            </a:extLst>
          </p:cNvPr>
          <p:cNvCxnSpPr>
            <a:cxnSpLocks/>
          </p:cNvCxnSpPr>
          <p:nvPr/>
        </p:nvCxnSpPr>
        <p:spPr>
          <a:xfrm>
            <a:off x="6193450" y="2453431"/>
            <a:ext cx="3034523" cy="3081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6EE93C-D074-C692-2EEB-918283ADA785}"/>
              </a:ext>
            </a:extLst>
          </p:cNvPr>
          <p:cNvCxnSpPr>
            <a:cxnSpLocks/>
          </p:cNvCxnSpPr>
          <p:nvPr/>
        </p:nvCxnSpPr>
        <p:spPr>
          <a:xfrm flipH="1" flipV="1">
            <a:off x="6107403" y="1097382"/>
            <a:ext cx="18659" cy="796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788DCF-9252-8111-70F1-3AF7BC2CD551}"/>
              </a:ext>
            </a:extLst>
          </p:cNvPr>
          <p:cNvSpPr txBox="1"/>
          <p:nvPr/>
        </p:nvSpPr>
        <p:spPr>
          <a:xfrm>
            <a:off x="5074816" y="1124854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2150BC-4082-351E-1750-55C024124C84}"/>
              </a:ext>
            </a:extLst>
          </p:cNvPr>
          <p:cNvSpPr txBox="1"/>
          <p:nvPr/>
        </p:nvSpPr>
        <p:spPr>
          <a:xfrm>
            <a:off x="7025951" y="4019419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71415F-F59D-6550-6EDC-52639E49604C}"/>
              </a:ext>
            </a:extLst>
          </p:cNvPr>
          <p:cNvSpPr txBox="1"/>
          <p:nvPr/>
        </p:nvSpPr>
        <p:spPr>
          <a:xfrm>
            <a:off x="9130522" y="5061338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9C519C-7507-72AA-32BD-9878E7B11F80}"/>
              </a:ext>
            </a:extLst>
          </p:cNvPr>
          <p:cNvSpPr txBox="1"/>
          <p:nvPr/>
        </p:nvSpPr>
        <p:spPr>
          <a:xfrm>
            <a:off x="7108890" y="2951582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06566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66146DE-67A1-845E-C5B1-0DB2EA8F5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919976"/>
            <a:ext cx="7889550" cy="51528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A47F24-3FC1-1AB7-8692-861FED7F9A27}"/>
              </a:ext>
            </a:extLst>
          </p:cNvPr>
          <p:cNvSpPr/>
          <p:nvPr/>
        </p:nvSpPr>
        <p:spPr>
          <a:xfrm>
            <a:off x="435428" y="497632"/>
            <a:ext cx="8138367" cy="5743509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0D0B-CD5A-A168-B973-CBE6FD3B0D61}"/>
              </a:ext>
            </a:extLst>
          </p:cNvPr>
          <p:cNvSpPr txBox="1"/>
          <p:nvPr/>
        </p:nvSpPr>
        <p:spPr>
          <a:xfrm>
            <a:off x="435428" y="497632"/>
            <a:ext cx="2135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Attesting machine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6B45D-B8A9-5C91-02D8-2BB2DCB03318}"/>
              </a:ext>
            </a:extLst>
          </p:cNvPr>
          <p:cNvSpPr/>
          <p:nvPr/>
        </p:nvSpPr>
        <p:spPr>
          <a:xfrm>
            <a:off x="5468774" y="1218163"/>
            <a:ext cx="1472163" cy="3835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a typeface="Calibri"/>
                <a:cs typeface="Calibri"/>
              </a:rPr>
              <a:t>Attestation agent</a:t>
            </a:r>
            <a:endParaRPr lang="en-US" sz="1600" b="1" dirty="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B9CB33-ABD8-4812-0542-7AA90E595B1D}"/>
              </a:ext>
            </a:extLst>
          </p:cNvPr>
          <p:cNvCxnSpPr/>
          <p:nvPr/>
        </p:nvCxnSpPr>
        <p:spPr>
          <a:xfrm flipH="1" flipV="1">
            <a:off x="6231812" y="1646853"/>
            <a:ext cx="640701" cy="3564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057DC0-2491-4528-47C6-18EC401ABB8E}"/>
              </a:ext>
            </a:extLst>
          </p:cNvPr>
          <p:cNvCxnSpPr/>
          <p:nvPr/>
        </p:nvCxnSpPr>
        <p:spPr>
          <a:xfrm flipH="1" flipV="1">
            <a:off x="6343585" y="1696422"/>
            <a:ext cx="371151" cy="578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7618C0C-B439-EC7D-A7ED-E16C918576FD}"/>
              </a:ext>
            </a:extLst>
          </p:cNvPr>
          <p:cNvSpPr/>
          <p:nvPr/>
        </p:nvSpPr>
        <p:spPr>
          <a:xfrm>
            <a:off x="9460202" y="1078203"/>
            <a:ext cx="2436326" cy="75681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Remote verifier</a:t>
            </a:r>
          </a:p>
        </p:txBody>
      </p:sp>
      <p:pic>
        <p:nvPicPr>
          <p:cNvPr id="15" name="Picture 14" descr="A green and white circle with a keyhole&#10;&#10;Description automatically generated">
            <a:extLst>
              <a:ext uri="{FF2B5EF4-FFF2-40B4-BE49-F238E27FC236}">
                <a16:creationId xmlns:a16="http://schemas.microsoft.com/office/drawing/2014/main" id="{4E906A01-F4CE-DD3D-373A-1C9B27951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6598" y="1345842"/>
            <a:ext cx="439253" cy="45998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0BBEF9-02E9-008F-FFFA-4F0C3741B45D}"/>
              </a:ext>
            </a:extLst>
          </p:cNvPr>
          <p:cNvCxnSpPr/>
          <p:nvPr/>
        </p:nvCxnSpPr>
        <p:spPr>
          <a:xfrm>
            <a:off x="6945735" y="1438079"/>
            <a:ext cx="2510971" cy="20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BC3231-3523-31D3-C1B1-77DF6EE70ED5}"/>
              </a:ext>
            </a:extLst>
          </p:cNvPr>
          <p:cNvCxnSpPr/>
          <p:nvPr/>
        </p:nvCxnSpPr>
        <p:spPr>
          <a:xfrm flipH="1" flipV="1">
            <a:off x="10744523" y="1841564"/>
            <a:ext cx="3111" cy="1330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F05CA05-587C-67E3-21E4-A57B74998457}"/>
              </a:ext>
            </a:extLst>
          </p:cNvPr>
          <p:cNvSpPr/>
          <p:nvPr/>
        </p:nvSpPr>
        <p:spPr>
          <a:xfrm>
            <a:off x="9916367" y="3224243"/>
            <a:ext cx="1710612" cy="221861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whitelist.txt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3680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124859" y="5391018"/>
            <a:ext cx="10030407" cy="128555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F77F09-243C-AD4B-6B2F-89531C77FBA6}"/>
              </a:ext>
            </a:extLst>
          </p:cNvPr>
          <p:cNvSpPr/>
          <p:nvPr/>
        </p:nvSpPr>
        <p:spPr>
          <a:xfrm>
            <a:off x="1124855" y="4375018"/>
            <a:ext cx="10025225" cy="65314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ea typeface="Calibri"/>
                <a:cs typeface="Calibri"/>
              </a:rPr>
              <a:t>Firmware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9063-D6E9-F3FC-3F1B-1BF4C8B5CBE4}"/>
              </a:ext>
            </a:extLst>
          </p:cNvPr>
          <p:cNvSpPr/>
          <p:nvPr/>
        </p:nvSpPr>
        <p:spPr>
          <a:xfrm>
            <a:off x="1140405" y="3353834"/>
            <a:ext cx="10014857" cy="62204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Boot loader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124856" y="1430692"/>
            <a:ext cx="10035594" cy="14721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119672" y="165875"/>
            <a:ext cx="10030409" cy="9226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Applications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0A83C5-1204-2FF2-E127-0F6C0ABFD00C}"/>
              </a:ext>
            </a:extLst>
          </p:cNvPr>
          <p:cNvCxnSpPr/>
          <p:nvPr/>
        </p:nvCxnSpPr>
        <p:spPr>
          <a:xfrm flipH="1" flipV="1">
            <a:off x="6205894" y="5026608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E99CB7-6269-21F4-B80F-521663A86AA5}"/>
              </a:ext>
            </a:extLst>
          </p:cNvPr>
          <p:cNvCxnSpPr>
            <a:cxnSpLocks/>
          </p:cNvCxnSpPr>
          <p:nvPr/>
        </p:nvCxnSpPr>
        <p:spPr>
          <a:xfrm flipH="1" flipV="1">
            <a:off x="6205893" y="3974321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33B26F-D736-35CF-583B-767648E27351}"/>
              </a:ext>
            </a:extLst>
          </p:cNvPr>
          <p:cNvCxnSpPr>
            <a:cxnSpLocks/>
          </p:cNvCxnSpPr>
          <p:nvPr/>
        </p:nvCxnSpPr>
        <p:spPr>
          <a:xfrm flipH="1" flipV="1">
            <a:off x="6174791" y="2953138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E87A94-7CEE-5E39-0DED-D74CCA0F74DF}"/>
              </a:ext>
            </a:extLst>
          </p:cNvPr>
          <p:cNvSpPr txBox="1"/>
          <p:nvPr/>
        </p:nvSpPr>
        <p:spPr>
          <a:xfrm>
            <a:off x="5017796" y="2954692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B5448-9256-3933-BCCC-55868D8B63B6}"/>
              </a:ext>
            </a:extLst>
          </p:cNvPr>
          <p:cNvSpPr txBox="1"/>
          <p:nvPr/>
        </p:nvSpPr>
        <p:spPr>
          <a:xfrm>
            <a:off x="5017795" y="4022528"/>
            <a:ext cx="103777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97FDC-D4B3-0D87-FB5E-B9203725136A}"/>
              </a:ext>
            </a:extLst>
          </p:cNvPr>
          <p:cNvSpPr txBox="1"/>
          <p:nvPr/>
        </p:nvSpPr>
        <p:spPr>
          <a:xfrm>
            <a:off x="5022979" y="5059263"/>
            <a:ext cx="10740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A7238-462E-E85D-6C6E-2B23DBB27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035" y="5461516"/>
            <a:ext cx="1650336" cy="114455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E319C6-F863-10D3-EE49-8E8D26858D3A}"/>
              </a:ext>
            </a:extLst>
          </p:cNvPr>
          <p:cNvCxnSpPr>
            <a:cxnSpLocks/>
          </p:cNvCxnSpPr>
          <p:nvPr/>
        </p:nvCxnSpPr>
        <p:spPr>
          <a:xfrm>
            <a:off x="6348961" y="4050003"/>
            <a:ext cx="2713134" cy="1520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65BFDB-2487-2602-965C-8099498FEA8F}"/>
              </a:ext>
            </a:extLst>
          </p:cNvPr>
          <p:cNvCxnSpPr>
            <a:cxnSpLocks/>
          </p:cNvCxnSpPr>
          <p:nvPr/>
        </p:nvCxnSpPr>
        <p:spPr>
          <a:xfrm>
            <a:off x="6338593" y="5086737"/>
            <a:ext cx="2588727" cy="530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3088C6E-47B0-6EA0-565A-A739C93877DD}"/>
              </a:ext>
            </a:extLst>
          </p:cNvPr>
          <p:cNvSpPr/>
          <p:nvPr/>
        </p:nvSpPr>
        <p:spPr>
          <a:xfrm>
            <a:off x="4841550" y="1907592"/>
            <a:ext cx="2550367" cy="52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Linux IMA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1413A-1AA7-4EB7-C2C3-668623DB2961}"/>
              </a:ext>
            </a:extLst>
          </p:cNvPr>
          <p:cNvSpPr/>
          <p:nvPr/>
        </p:nvSpPr>
        <p:spPr>
          <a:xfrm>
            <a:off x="8988489" y="1835020"/>
            <a:ext cx="518367" cy="67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5D3FE3-A97B-46A8-3C7C-253ACF339ABD}"/>
              </a:ext>
            </a:extLst>
          </p:cNvPr>
          <p:cNvSpPr/>
          <p:nvPr/>
        </p:nvSpPr>
        <p:spPr>
          <a:xfrm>
            <a:off x="9133631" y="1980162"/>
            <a:ext cx="518367" cy="67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IMA logs</a:t>
            </a:r>
            <a:endParaRPr lang="en-US" sz="1400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D377C9-3226-B769-6CA6-6ACF63CFE863}"/>
              </a:ext>
            </a:extLst>
          </p:cNvPr>
          <p:cNvCxnSpPr>
            <a:cxnSpLocks/>
          </p:cNvCxnSpPr>
          <p:nvPr/>
        </p:nvCxnSpPr>
        <p:spPr>
          <a:xfrm>
            <a:off x="7390880" y="2183880"/>
            <a:ext cx="1748972" cy="12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BE0BF7-8EA7-9CBD-69BF-641D5799EF5D}"/>
              </a:ext>
            </a:extLst>
          </p:cNvPr>
          <p:cNvCxnSpPr>
            <a:cxnSpLocks/>
          </p:cNvCxnSpPr>
          <p:nvPr/>
        </p:nvCxnSpPr>
        <p:spPr>
          <a:xfrm>
            <a:off x="6193450" y="2453431"/>
            <a:ext cx="3034523" cy="3081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6EE93C-D074-C692-2EEB-918283ADA785}"/>
              </a:ext>
            </a:extLst>
          </p:cNvPr>
          <p:cNvCxnSpPr>
            <a:cxnSpLocks/>
          </p:cNvCxnSpPr>
          <p:nvPr/>
        </p:nvCxnSpPr>
        <p:spPr>
          <a:xfrm flipH="1" flipV="1">
            <a:off x="6107403" y="1097382"/>
            <a:ext cx="18659" cy="796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788DCF-9252-8111-70F1-3AF7BC2CD551}"/>
              </a:ext>
            </a:extLst>
          </p:cNvPr>
          <p:cNvSpPr txBox="1"/>
          <p:nvPr/>
        </p:nvSpPr>
        <p:spPr>
          <a:xfrm>
            <a:off x="5074816" y="1124854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2150BC-4082-351E-1750-55C024124C84}"/>
              </a:ext>
            </a:extLst>
          </p:cNvPr>
          <p:cNvSpPr txBox="1"/>
          <p:nvPr/>
        </p:nvSpPr>
        <p:spPr>
          <a:xfrm>
            <a:off x="7025951" y="4019419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71415F-F59D-6550-6EDC-52639E49604C}"/>
              </a:ext>
            </a:extLst>
          </p:cNvPr>
          <p:cNvSpPr txBox="1"/>
          <p:nvPr/>
        </p:nvSpPr>
        <p:spPr>
          <a:xfrm>
            <a:off x="9130522" y="5061338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9C519C-7507-72AA-32BD-9878E7B11F80}"/>
              </a:ext>
            </a:extLst>
          </p:cNvPr>
          <p:cNvSpPr txBox="1"/>
          <p:nvPr/>
        </p:nvSpPr>
        <p:spPr>
          <a:xfrm>
            <a:off x="7108890" y="2951582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E9FC78-E147-A746-9579-AF1B541794B4}"/>
              </a:ext>
            </a:extLst>
          </p:cNvPr>
          <p:cNvSpPr/>
          <p:nvPr/>
        </p:nvSpPr>
        <p:spPr>
          <a:xfrm>
            <a:off x="3182775" y="368040"/>
            <a:ext cx="1565469" cy="518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Container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FDF6D5-3139-6A33-BA8A-93C6D06D56BB}"/>
              </a:ext>
            </a:extLst>
          </p:cNvPr>
          <p:cNvSpPr/>
          <p:nvPr/>
        </p:nvSpPr>
        <p:spPr>
          <a:xfrm>
            <a:off x="5313264" y="368039"/>
            <a:ext cx="1565469" cy="518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Container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7F60FF-3573-D6A0-EE2B-6E7FD20A2AF3}"/>
              </a:ext>
            </a:extLst>
          </p:cNvPr>
          <p:cNvSpPr/>
          <p:nvPr/>
        </p:nvSpPr>
        <p:spPr>
          <a:xfrm>
            <a:off x="7391917" y="368039"/>
            <a:ext cx="1565469" cy="518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Container C</a:t>
            </a:r>
          </a:p>
        </p:txBody>
      </p:sp>
    </p:spTree>
    <p:extLst>
      <p:ext uri="{BB962C8B-B14F-4D97-AF65-F5344CB8AC3E}">
        <p14:creationId xmlns:p14="http://schemas.microsoft.com/office/powerpoint/2010/main" val="199197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415143" y="5391018"/>
            <a:ext cx="9299512" cy="128555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9063-D6E9-F3FC-3F1B-1BF4C8B5CBE4}"/>
              </a:ext>
            </a:extLst>
          </p:cNvPr>
          <p:cNvSpPr/>
          <p:nvPr/>
        </p:nvSpPr>
        <p:spPr>
          <a:xfrm>
            <a:off x="1409957" y="4571997"/>
            <a:ext cx="9299509" cy="4509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Boot loader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399590" y="2695508"/>
            <a:ext cx="9289146" cy="14669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409957" y="1544732"/>
            <a:ext cx="9294328" cy="7464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 err="1">
                <a:solidFill>
                  <a:schemeClr val="tx1"/>
                </a:solidFill>
                <a:ea typeface="Calibri"/>
                <a:cs typeface="Calibri"/>
              </a:rPr>
              <a:t>Userspace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33B26F-D736-35CF-583B-767648E27351}"/>
              </a:ext>
            </a:extLst>
          </p:cNvPr>
          <p:cNvCxnSpPr>
            <a:cxnSpLocks/>
          </p:cNvCxnSpPr>
          <p:nvPr/>
        </p:nvCxnSpPr>
        <p:spPr>
          <a:xfrm flipH="1" flipV="1">
            <a:off x="6138506" y="4160934"/>
            <a:ext cx="8293" cy="417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E87A94-7CEE-5E39-0DED-D74CCA0F74DF}"/>
              </a:ext>
            </a:extLst>
          </p:cNvPr>
          <p:cNvSpPr txBox="1"/>
          <p:nvPr/>
        </p:nvSpPr>
        <p:spPr>
          <a:xfrm>
            <a:off x="4748245" y="4167671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81AC0F-98C6-0CF7-AFA8-3F78C67F5184}"/>
              </a:ext>
            </a:extLst>
          </p:cNvPr>
          <p:cNvCxnSpPr>
            <a:cxnSpLocks/>
          </p:cNvCxnSpPr>
          <p:nvPr/>
        </p:nvCxnSpPr>
        <p:spPr>
          <a:xfrm flipV="1">
            <a:off x="6157167" y="5011055"/>
            <a:ext cx="2072" cy="422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340369-3D87-6C96-0532-2CE22CDE9653}"/>
              </a:ext>
            </a:extLst>
          </p:cNvPr>
          <p:cNvSpPr txBox="1"/>
          <p:nvPr/>
        </p:nvSpPr>
        <p:spPr>
          <a:xfrm>
            <a:off x="4748244" y="5022977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1B80D4A-2041-E017-B290-D658A257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Defining Trust: Measurement </a:t>
            </a:r>
          </a:p>
        </p:txBody>
      </p:sp>
    </p:spTree>
    <p:extLst>
      <p:ext uri="{BB962C8B-B14F-4D97-AF65-F5344CB8AC3E}">
        <p14:creationId xmlns:p14="http://schemas.microsoft.com/office/powerpoint/2010/main" val="3965402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124859" y="5391018"/>
            <a:ext cx="10030407" cy="128555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F77F09-243C-AD4B-6B2F-89531C77FBA6}"/>
              </a:ext>
            </a:extLst>
          </p:cNvPr>
          <p:cNvSpPr/>
          <p:nvPr/>
        </p:nvSpPr>
        <p:spPr>
          <a:xfrm>
            <a:off x="1124855" y="4375018"/>
            <a:ext cx="10025225" cy="65314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ea typeface="Calibri"/>
                <a:cs typeface="Calibri"/>
              </a:rPr>
              <a:t>Firmware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9063-D6E9-F3FC-3F1B-1BF4C8B5CBE4}"/>
              </a:ext>
            </a:extLst>
          </p:cNvPr>
          <p:cNvSpPr/>
          <p:nvPr/>
        </p:nvSpPr>
        <p:spPr>
          <a:xfrm>
            <a:off x="1140405" y="3353834"/>
            <a:ext cx="10014857" cy="62204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Boot loader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124856" y="1430692"/>
            <a:ext cx="10035594" cy="14721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119672" y="165875"/>
            <a:ext cx="10030409" cy="9226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Applications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0A83C5-1204-2FF2-E127-0F6C0ABFD00C}"/>
              </a:ext>
            </a:extLst>
          </p:cNvPr>
          <p:cNvCxnSpPr/>
          <p:nvPr/>
        </p:nvCxnSpPr>
        <p:spPr>
          <a:xfrm flipH="1" flipV="1">
            <a:off x="6205894" y="5026608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E99CB7-6269-21F4-B80F-521663A86AA5}"/>
              </a:ext>
            </a:extLst>
          </p:cNvPr>
          <p:cNvCxnSpPr>
            <a:cxnSpLocks/>
          </p:cNvCxnSpPr>
          <p:nvPr/>
        </p:nvCxnSpPr>
        <p:spPr>
          <a:xfrm flipH="1" flipV="1">
            <a:off x="6205893" y="3974321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33B26F-D736-35CF-583B-767648E27351}"/>
              </a:ext>
            </a:extLst>
          </p:cNvPr>
          <p:cNvCxnSpPr>
            <a:cxnSpLocks/>
          </p:cNvCxnSpPr>
          <p:nvPr/>
        </p:nvCxnSpPr>
        <p:spPr>
          <a:xfrm flipH="1" flipV="1">
            <a:off x="6174791" y="2953138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E87A94-7CEE-5E39-0DED-D74CCA0F74DF}"/>
              </a:ext>
            </a:extLst>
          </p:cNvPr>
          <p:cNvSpPr txBox="1"/>
          <p:nvPr/>
        </p:nvSpPr>
        <p:spPr>
          <a:xfrm>
            <a:off x="5017796" y="2954692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B5448-9256-3933-BCCC-55868D8B63B6}"/>
              </a:ext>
            </a:extLst>
          </p:cNvPr>
          <p:cNvSpPr txBox="1"/>
          <p:nvPr/>
        </p:nvSpPr>
        <p:spPr>
          <a:xfrm>
            <a:off x="5017795" y="4022528"/>
            <a:ext cx="103777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97FDC-D4B3-0D87-FB5E-B9203725136A}"/>
              </a:ext>
            </a:extLst>
          </p:cNvPr>
          <p:cNvSpPr txBox="1"/>
          <p:nvPr/>
        </p:nvSpPr>
        <p:spPr>
          <a:xfrm>
            <a:off x="5022979" y="5059263"/>
            <a:ext cx="10740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A7238-462E-E85D-6C6E-2B23DBB27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035" y="5461516"/>
            <a:ext cx="1650336" cy="114455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E319C6-F863-10D3-EE49-8E8D26858D3A}"/>
              </a:ext>
            </a:extLst>
          </p:cNvPr>
          <p:cNvCxnSpPr>
            <a:cxnSpLocks/>
          </p:cNvCxnSpPr>
          <p:nvPr/>
        </p:nvCxnSpPr>
        <p:spPr>
          <a:xfrm>
            <a:off x="6348961" y="4050003"/>
            <a:ext cx="2713134" cy="1520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65BFDB-2487-2602-965C-8099498FEA8F}"/>
              </a:ext>
            </a:extLst>
          </p:cNvPr>
          <p:cNvCxnSpPr>
            <a:cxnSpLocks/>
          </p:cNvCxnSpPr>
          <p:nvPr/>
        </p:nvCxnSpPr>
        <p:spPr>
          <a:xfrm>
            <a:off x="6338593" y="5086737"/>
            <a:ext cx="2588727" cy="530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3088C6E-47B0-6EA0-565A-A739C93877DD}"/>
              </a:ext>
            </a:extLst>
          </p:cNvPr>
          <p:cNvSpPr/>
          <p:nvPr/>
        </p:nvSpPr>
        <p:spPr>
          <a:xfrm>
            <a:off x="4841550" y="1907592"/>
            <a:ext cx="2550367" cy="52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Linux IMA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1413A-1AA7-4EB7-C2C3-668623DB2961}"/>
              </a:ext>
            </a:extLst>
          </p:cNvPr>
          <p:cNvSpPr/>
          <p:nvPr/>
        </p:nvSpPr>
        <p:spPr>
          <a:xfrm>
            <a:off x="8988489" y="1835020"/>
            <a:ext cx="518367" cy="67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5D3FE3-A97B-46A8-3C7C-253ACF339ABD}"/>
              </a:ext>
            </a:extLst>
          </p:cNvPr>
          <p:cNvSpPr/>
          <p:nvPr/>
        </p:nvSpPr>
        <p:spPr>
          <a:xfrm>
            <a:off x="9133631" y="1980162"/>
            <a:ext cx="518367" cy="67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IMA logs</a:t>
            </a:r>
            <a:endParaRPr lang="en-US" sz="1400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D377C9-3226-B769-6CA6-6ACF63CFE863}"/>
              </a:ext>
            </a:extLst>
          </p:cNvPr>
          <p:cNvCxnSpPr>
            <a:cxnSpLocks/>
          </p:cNvCxnSpPr>
          <p:nvPr/>
        </p:nvCxnSpPr>
        <p:spPr>
          <a:xfrm>
            <a:off x="7390880" y="2183880"/>
            <a:ext cx="1748972" cy="12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BE0BF7-8EA7-9CBD-69BF-641D5799EF5D}"/>
              </a:ext>
            </a:extLst>
          </p:cNvPr>
          <p:cNvCxnSpPr>
            <a:cxnSpLocks/>
          </p:cNvCxnSpPr>
          <p:nvPr/>
        </p:nvCxnSpPr>
        <p:spPr>
          <a:xfrm>
            <a:off x="6193450" y="2453431"/>
            <a:ext cx="3034523" cy="3081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6EE93C-D074-C692-2EEB-918283ADA785}"/>
              </a:ext>
            </a:extLst>
          </p:cNvPr>
          <p:cNvCxnSpPr>
            <a:cxnSpLocks/>
          </p:cNvCxnSpPr>
          <p:nvPr/>
        </p:nvCxnSpPr>
        <p:spPr>
          <a:xfrm flipH="1" flipV="1">
            <a:off x="4142792" y="926322"/>
            <a:ext cx="1988454" cy="982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788DCF-9252-8111-70F1-3AF7BC2CD551}"/>
              </a:ext>
            </a:extLst>
          </p:cNvPr>
          <p:cNvSpPr txBox="1"/>
          <p:nvPr/>
        </p:nvSpPr>
        <p:spPr>
          <a:xfrm>
            <a:off x="3514531" y="1124854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measures?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2150BC-4082-351E-1750-55C024124C84}"/>
              </a:ext>
            </a:extLst>
          </p:cNvPr>
          <p:cNvSpPr txBox="1"/>
          <p:nvPr/>
        </p:nvSpPr>
        <p:spPr>
          <a:xfrm>
            <a:off x="7025951" y="4019419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71415F-F59D-6550-6EDC-52639E49604C}"/>
              </a:ext>
            </a:extLst>
          </p:cNvPr>
          <p:cNvSpPr txBox="1"/>
          <p:nvPr/>
        </p:nvSpPr>
        <p:spPr>
          <a:xfrm>
            <a:off x="9130522" y="5061338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9C519C-7507-72AA-32BD-9878E7B11F80}"/>
              </a:ext>
            </a:extLst>
          </p:cNvPr>
          <p:cNvSpPr txBox="1"/>
          <p:nvPr/>
        </p:nvSpPr>
        <p:spPr>
          <a:xfrm>
            <a:off x="7108890" y="2951582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E9FC78-E147-A746-9579-AF1B541794B4}"/>
              </a:ext>
            </a:extLst>
          </p:cNvPr>
          <p:cNvSpPr/>
          <p:nvPr/>
        </p:nvSpPr>
        <p:spPr>
          <a:xfrm>
            <a:off x="3182775" y="368040"/>
            <a:ext cx="1565469" cy="518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Container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FDF6D5-3139-6A33-BA8A-93C6D06D56BB}"/>
              </a:ext>
            </a:extLst>
          </p:cNvPr>
          <p:cNvSpPr/>
          <p:nvPr/>
        </p:nvSpPr>
        <p:spPr>
          <a:xfrm>
            <a:off x="5313264" y="368039"/>
            <a:ext cx="1565469" cy="518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Container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7F60FF-3573-D6A0-EE2B-6E7FD20A2AF3}"/>
              </a:ext>
            </a:extLst>
          </p:cNvPr>
          <p:cNvSpPr/>
          <p:nvPr/>
        </p:nvSpPr>
        <p:spPr>
          <a:xfrm>
            <a:off x="7391917" y="368039"/>
            <a:ext cx="1565469" cy="518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Container 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E32B25-4EDF-ADC1-C24B-FFABC817A439}"/>
              </a:ext>
            </a:extLst>
          </p:cNvPr>
          <p:cNvCxnSpPr>
            <a:cxnSpLocks/>
          </p:cNvCxnSpPr>
          <p:nvPr/>
        </p:nvCxnSpPr>
        <p:spPr>
          <a:xfrm flipV="1">
            <a:off x="6146797" y="905587"/>
            <a:ext cx="2002974" cy="1013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BE86D4-8C71-7EC2-3117-720CC11CAB2D}"/>
              </a:ext>
            </a:extLst>
          </p:cNvPr>
          <p:cNvCxnSpPr>
            <a:cxnSpLocks/>
          </p:cNvCxnSpPr>
          <p:nvPr/>
        </p:nvCxnSpPr>
        <p:spPr>
          <a:xfrm flipH="1" flipV="1">
            <a:off x="6133320" y="900403"/>
            <a:ext cx="3109" cy="1029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C8DC9E-68F5-4AEA-55B8-2CED6EDDCEEF}"/>
              </a:ext>
            </a:extLst>
          </p:cNvPr>
          <p:cNvSpPr txBox="1"/>
          <p:nvPr/>
        </p:nvSpPr>
        <p:spPr>
          <a:xfrm>
            <a:off x="5199224" y="1124853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measures?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C9CDFE-E51A-013D-2B6F-B727680AECED}"/>
              </a:ext>
            </a:extLst>
          </p:cNvPr>
          <p:cNvSpPr txBox="1"/>
          <p:nvPr/>
        </p:nvSpPr>
        <p:spPr>
          <a:xfrm>
            <a:off x="7651102" y="1124853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i="1" dirty="0">
                <a:ea typeface="Calibri"/>
                <a:cs typeface="Calibri"/>
              </a:rPr>
              <a:t>measures?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51916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124859" y="5391018"/>
            <a:ext cx="10030407" cy="128555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F77F09-243C-AD4B-6B2F-89531C77FBA6}"/>
              </a:ext>
            </a:extLst>
          </p:cNvPr>
          <p:cNvSpPr/>
          <p:nvPr/>
        </p:nvSpPr>
        <p:spPr>
          <a:xfrm>
            <a:off x="1124855" y="4375018"/>
            <a:ext cx="10025225" cy="65314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ea typeface="Calibri"/>
                <a:cs typeface="Calibri"/>
              </a:rPr>
              <a:t>Firmware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9063-D6E9-F3FC-3F1B-1BF4C8B5CBE4}"/>
              </a:ext>
            </a:extLst>
          </p:cNvPr>
          <p:cNvSpPr/>
          <p:nvPr/>
        </p:nvSpPr>
        <p:spPr>
          <a:xfrm>
            <a:off x="1140405" y="3353834"/>
            <a:ext cx="10014857" cy="62204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Boot loader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124856" y="1430692"/>
            <a:ext cx="10035594" cy="14721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119672" y="165875"/>
            <a:ext cx="10030409" cy="9226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Applications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0A83C5-1204-2FF2-E127-0F6C0ABFD00C}"/>
              </a:ext>
            </a:extLst>
          </p:cNvPr>
          <p:cNvCxnSpPr/>
          <p:nvPr/>
        </p:nvCxnSpPr>
        <p:spPr>
          <a:xfrm flipH="1" flipV="1">
            <a:off x="6205894" y="5026608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E99CB7-6269-21F4-B80F-521663A86AA5}"/>
              </a:ext>
            </a:extLst>
          </p:cNvPr>
          <p:cNvCxnSpPr>
            <a:cxnSpLocks/>
          </p:cNvCxnSpPr>
          <p:nvPr/>
        </p:nvCxnSpPr>
        <p:spPr>
          <a:xfrm flipH="1" flipV="1">
            <a:off x="6205893" y="3974321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33B26F-D736-35CF-583B-767648E27351}"/>
              </a:ext>
            </a:extLst>
          </p:cNvPr>
          <p:cNvCxnSpPr>
            <a:cxnSpLocks/>
          </p:cNvCxnSpPr>
          <p:nvPr/>
        </p:nvCxnSpPr>
        <p:spPr>
          <a:xfrm flipH="1" flipV="1">
            <a:off x="6174791" y="2953138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E87A94-7CEE-5E39-0DED-D74CCA0F74DF}"/>
              </a:ext>
            </a:extLst>
          </p:cNvPr>
          <p:cNvSpPr txBox="1"/>
          <p:nvPr/>
        </p:nvSpPr>
        <p:spPr>
          <a:xfrm>
            <a:off x="5017796" y="2954692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B5448-9256-3933-BCCC-55868D8B63B6}"/>
              </a:ext>
            </a:extLst>
          </p:cNvPr>
          <p:cNvSpPr txBox="1"/>
          <p:nvPr/>
        </p:nvSpPr>
        <p:spPr>
          <a:xfrm>
            <a:off x="5017795" y="4022528"/>
            <a:ext cx="103777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97FDC-D4B3-0D87-FB5E-B9203725136A}"/>
              </a:ext>
            </a:extLst>
          </p:cNvPr>
          <p:cNvSpPr txBox="1"/>
          <p:nvPr/>
        </p:nvSpPr>
        <p:spPr>
          <a:xfrm>
            <a:off x="5022979" y="5059263"/>
            <a:ext cx="10740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A7238-462E-E85D-6C6E-2B23DBB27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035" y="5461516"/>
            <a:ext cx="1650336" cy="114455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E319C6-F863-10D3-EE49-8E8D26858D3A}"/>
              </a:ext>
            </a:extLst>
          </p:cNvPr>
          <p:cNvCxnSpPr>
            <a:cxnSpLocks/>
          </p:cNvCxnSpPr>
          <p:nvPr/>
        </p:nvCxnSpPr>
        <p:spPr>
          <a:xfrm>
            <a:off x="6348961" y="4050003"/>
            <a:ext cx="2713134" cy="1520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65BFDB-2487-2602-965C-8099498FEA8F}"/>
              </a:ext>
            </a:extLst>
          </p:cNvPr>
          <p:cNvCxnSpPr>
            <a:cxnSpLocks/>
          </p:cNvCxnSpPr>
          <p:nvPr/>
        </p:nvCxnSpPr>
        <p:spPr>
          <a:xfrm>
            <a:off x="6338593" y="5086737"/>
            <a:ext cx="2588727" cy="530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3088C6E-47B0-6EA0-565A-A739C93877DD}"/>
              </a:ext>
            </a:extLst>
          </p:cNvPr>
          <p:cNvSpPr/>
          <p:nvPr/>
        </p:nvSpPr>
        <p:spPr>
          <a:xfrm>
            <a:off x="4841550" y="1907592"/>
            <a:ext cx="2550367" cy="52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Container IMA </a:t>
            </a:r>
          </a:p>
          <a:p>
            <a:pPr algn="ctr"/>
            <a:r>
              <a:rPr lang="en-US" sz="1400" b="1" dirty="0">
                <a:ea typeface="Calibri"/>
                <a:cs typeface="Calibri"/>
              </a:rPr>
              <a:t>kernel module</a:t>
            </a:r>
            <a:endParaRPr lang="en-US" sz="1600" b="1">
              <a:ea typeface="Calibri"/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1413A-1AA7-4EB7-C2C3-668623DB2961}"/>
              </a:ext>
            </a:extLst>
          </p:cNvPr>
          <p:cNvSpPr/>
          <p:nvPr/>
        </p:nvSpPr>
        <p:spPr>
          <a:xfrm>
            <a:off x="8988489" y="1835020"/>
            <a:ext cx="518367" cy="67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5D3FE3-A97B-46A8-3C7C-253ACF339ABD}"/>
              </a:ext>
            </a:extLst>
          </p:cNvPr>
          <p:cNvSpPr/>
          <p:nvPr/>
        </p:nvSpPr>
        <p:spPr>
          <a:xfrm>
            <a:off x="9133631" y="1980162"/>
            <a:ext cx="518367" cy="67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IMA logs</a:t>
            </a:r>
            <a:endParaRPr lang="en-US" sz="1400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D377C9-3226-B769-6CA6-6ACF63CFE863}"/>
              </a:ext>
            </a:extLst>
          </p:cNvPr>
          <p:cNvCxnSpPr>
            <a:cxnSpLocks/>
          </p:cNvCxnSpPr>
          <p:nvPr/>
        </p:nvCxnSpPr>
        <p:spPr>
          <a:xfrm>
            <a:off x="7390880" y="2183880"/>
            <a:ext cx="1748972" cy="12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BE0BF7-8EA7-9CBD-69BF-641D5799EF5D}"/>
              </a:ext>
            </a:extLst>
          </p:cNvPr>
          <p:cNvCxnSpPr>
            <a:cxnSpLocks/>
          </p:cNvCxnSpPr>
          <p:nvPr/>
        </p:nvCxnSpPr>
        <p:spPr>
          <a:xfrm>
            <a:off x="6193450" y="2453431"/>
            <a:ext cx="3034523" cy="3081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6EE93C-D074-C692-2EEB-918283ADA785}"/>
              </a:ext>
            </a:extLst>
          </p:cNvPr>
          <p:cNvCxnSpPr>
            <a:cxnSpLocks/>
          </p:cNvCxnSpPr>
          <p:nvPr/>
        </p:nvCxnSpPr>
        <p:spPr>
          <a:xfrm flipH="1" flipV="1">
            <a:off x="4142792" y="926322"/>
            <a:ext cx="1988454" cy="982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788DCF-9252-8111-70F1-3AF7BC2CD551}"/>
              </a:ext>
            </a:extLst>
          </p:cNvPr>
          <p:cNvSpPr txBox="1"/>
          <p:nvPr/>
        </p:nvSpPr>
        <p:spPr>
          <a:xfrm>
            <a:off x="3514531" y="1124854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2150BC-4082-351E-1750-55C024124C84}"/>
              </a:ext>
            </a:extLst>
          </p:cNvPr>
          <p:cNvSpPr txBox="1"/>
          <p:nvPr/>
        </p:nvSpPr>
        <p:spPr>
          <a:xfrm>
            <a:off x="7025951" y="4019419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71415F-F59D-6550-6EDC-52639E49604C}"/>
              </a:ext>
            </a:extLst>
          </p:cNvPr>
          <p:cNvSpPr txBox="1"/>
          <p:nvPr/>
        </p:nvSpPr>
        <p:spPr>
          <a:xfrm>
            <a:off x="9130522" y="5061338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9C519C-7507-72AA-32BD-9878E7B11F80}"/>
              </a:ext>
            </a:extLst>
          </p:cNvPr>
          <p:cNvSpPr txBox="1"/>
          <p:nvPr/>
        </p:nvSpPr>
        <p:spPr>
          <a:xfrm>
            <a:off x="7108890" y="2951582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E9FC78-E147-A746-9579-AF1B541794B4}"/>
              </a:ext>
            </a:extLst>
          </p:cNvPr>
          <p:cNvSpPr/>
          <p:nvPr/>
        </p:nvSpPr>
        <p:spPr>
          <a:xfrm>
            <a:off x="3182775" y="368040"/>
            <a:ext cx="1565469" cy="518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Container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FDF6D5-3139-6A33-BA8A-93C6D06D56BB}"/>
              </a:ext>
            </a:extLst>
          </p:cNvPr>
          <p:cNvSpPr/>
          <p:nvPr/>
        </p:nvSpPr>
        <p:spPr>
          <a:xfrm>
            <a:off x="5313264" y="368039"/>
            <a:ext cx="1565469" cy="518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Container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7F60FF-3573-D6A0-EE2B-6E7FD20A2AF3}"/>
              </a:ext>
            </a:extLst>
          </p:cNvPr>
          <p:cNvSpPr/>
          <p:nvPr/>
        </p:nvSpPr>
        <p:spPr>
          <a:xfrm>
            <a:off x="7391917" y="368039"/>
            <a:ext cx="1565469" cy="518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Container 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E32B25-4EDF-ADC1-C24B-FFABC817A439}"/>
              </a:ext>
            </a:extLst>
          </p:cNvPr>
          <p:cNvCxnSpPr>
            <a:cxnSpLocks/>
          </p:cNvCxnSpPr>
          <p:nvPr/>
        </p:nvCxnSpPr>
        <p:spPr>
          <a:xfrm flipV="1">
            <a:off x="6146797" y="905587"/>
            <a:ext cx="2002974" cy="1013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BE86D4-8C71-7EC2-3117-720CC11CAB2D}"/>
              </a:ext>
            </a:extLst>
          </p:cNvPr>
          <p:cNvCxnSpPr>
            <a:cxnSpLocks/>
          </p:cNvCxnSpPr>
          <p:nvPr/>
        </p:nvCxnSpPr>
        <p:spPr>
          <a:xfrm flipH="1" flipV="1">
            <a:off x="6133320" y="900403"/>
            <a:ext cx="3109" cy="1029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C8DC9E-68F5-4AEA-55B8-2CED6EDDCEEF}"/>
              </a:ext>
            </a:extLst>
          </p:cNvPr>
          <p:cNvSpPr txBox="1"/>
          <p:nvPr/>
        </p:nvSpPr>
        <p:spPr>
          <a:xfrm>
            <a:off x="5199224" y="1124853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C9CDFE-E51A-013D-2B6F-B727680AECED}"/>
              </a:ext>
            </a:extLst>
          </p:cNvPr>
          <p:cNvSpPr txBox="1"/>
          <p:nvPr/>
        </p:nvSpPr>
        <p:spPr>
          <a:xfrm>
            <a:off x="7651102" y="1124853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640ADC-45BF-EA34-960A-96C8F3828E19}"/>
              </a:ext>
            </a:extLst>
          </p:cNvPr>
          <p:cNvSpPr/>
          <p:nvPr/>
        </p:nvSpPr>
        <p:spPr>
          <a:xfrm>
            <a:off x="3265714" y="1710611"/>
            <a:ext cx="829387" cy="10263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ea typeface="Calibri"/>
                <a:cs typeface="Calibri"/>
              </a:rPr>
              <a:t>LSM hook: </a:t>
            </a:r>
            <a:r>
              <a:rPr lang="en-US" sz="1100" b="1" err="1">
                <a:solidFill>
                  <a:schemeClr val="bg1"/>
                </a:solidFill>
                <a:ea typeface="Calibri"/>
                <a:cs typeface="Calibri"/>
              </a:rPr>
              <a:t>mmap_file</a:t>
            </a:r>
            <a:endParaRPr lang="en-US" sz="1100" b="1">
              <a:solidFill>
                <a:schemeClr val="bg1"/>
              </a:solidFill>
              <a:ea typeface="Calibri"/>
              <a:cs typeface="Calibri"/>
            </a:endParaRPr>
          </a:p>
          <a:p>
            <a:pPr algn="ctr"/>
            <a:endParaRPr lang="en-US" sz="1100" b="1" dirty="0">
              <a:ea typeface="Calibri" panose="020F0502020204030204"/>
              <a:cs typeface="Calibri" panose="020F0502020204030204"/>
            </a:endParaRPr>
          </a:p>
          <a:p>
            <a:pPr algn="ctr"/>
            <a:endParaRPr lang="en-US" sz="1100" b="1" dirty="0">
              <a:ea typeface="Calibri" panose="020F0502020204030204"/>
              <a:cs typeface="Calibri" panose="020F0502020204030204"/>
            </a:endParaRPr>
          </a:p>
          <a:p>
            <a:pPr algn="ctr"/>
            <a:endParaRPr lang="en-US" sz="11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9F90DB-C66C-F743-2D2B-ED8FB806AB41}"/>
              </a:ext>
            </a:extLst>
          </p:cNvPr>
          <p:cNvSpPr/>
          <p:nvPr/>
        </p:nvSpPr>
        <p:spPr>
          <a:xfrm>
            <a:off x="3379755" y="2228979"/>
            <a:ext cx="632408" cy="3835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BE7664-9283-F821-5984-C46DE9E7EF2E}"/>
              </a:ext>
            </a:extLst>
          </p:cNvPr>
          <p:cNvCxnSpPr/>
          <p:nvPr/>
        </p:nvCxnSpPr>
        <p:spPr>
          <a:xfrm>
            <a:off x="4094065" y="2199431"/>
            <a:ext cx="753707" cy="2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7" name="Content Placeholder 3" descr="eBPF - Wikipedia">
            <a:extLst>
              <a:ext uri="{FF2B5EF4-FFF2-40B4-BE49-F238E27FC236}">
                <a16:creationId xmlns:a16="http://schemas.microsoft.com/office/drawing/2014/main" id="{2E4AD782-CB37-53CE-3D62-B49F520CC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710" y="2285757"/>
            <a:ext cx="616210" cy="22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37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A47F24-3FC1-1AB7-8692-861FED7F9A27}"/>
              </a:ext>
            </a:extLst>
          </p:cNvPr>
          <p:cNvSpPr/>
          <p:nvPr/>
        </p:nvSpPr>
        <p:spPr>
          <a:xfrm>
            <a:off x="435428" y="497632"/>
            <a:ext cx="8138367" cy="5743509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0D0B-CD5A-A168-B973-CBE6FD3B0D61}"/>
              </a:ext>
            </a:extLst>
          </p:cNvPr>
          <p:cNvSpPr txBox="1"/>
          <p:nvPr/>
        </p:nvSpPr>
        <p:spPr>
          <a:xfrm>
            <a:off x="435428" y="497632"/>
            <a:ext cx="2135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Attesting machine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B9CB33-ABD8-4812-0542-7AA90E595B1D}"/>
              </a:ext>
            </a:extLst>
          </p:cNvPr>
          <p:cNvCxnSpPr/>
          <p:nvPr/>
        </p:nvCxnSpPr>
        <p:spPr>
          <a:xfrm flipH="1" flipV="1">
            <a:off x="6231812" y="1646853"/>
            <a:ext cx="640701" cy="3564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057DC0-2491-4528-47C6-18EC401ABB8E}"/>
              </a:ext>
            </a:extLst>
          </p:cNvPr>
          <p:cNvCxnSpPr/>
          <p:nvPr/>
        </p:nvCxnSpPr>
        <p:spPr>
          <a:xfrm flipH="1" flipV="1">
            <a:off x="6343585" y="1696422"/>
            <a:ext cx="371151" cy="578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7618C0C-B439-EC7D-A7ED-E16C918576FD}"/>
              </a:ext>
            </a:extLst>
          </p:cNvPr>
          <p:cNvSpPr/>
          <p:nvPr/>
        </p:nvSpPr>
        <p:spPr>
          <a:xfrm>
            <a:off x="9460202" y="1078203"/>
            <a:ext cx="2436326" cy="75681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Remote verifier</a:t>
            </a:r>
          </a:p>
        </p:txBody>
      </p:sp>
      <p:pic>
        <p:nvPicPr>
          <p:cNvPr id="15" name="Picture 14" descr="A green and white circle with a keyhole&#10;&#10;Description automatically generated">
            <a:extLst>
              <a:ext uri="{FF2B5EF4-FFF2-40B4-BE49-F238E27FC236}">
                <a16:creationId xmlns:a16="http://schemas.microsoft.com/office/drawing/2014/main" id="{4E906A01-F4CE-DD3D-373A-1C9B27951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598" y="1345842"/>
            <a:ext cx="439253" cy="459987"/>
          </a:xfrm>
          <a:prstGeom prst="rect">
            <a:avLst/>
          </a:prstGeom>
        </p:spPr>
      </p:pic>
      <p:pic>
        <p:nvPicPr>
          <p:cNvPr id="7" name="Picture 6" descr="A diagram of a container&#10;&#10;Description automatically generated">
            <a:extLst>
              <a:ext uri="{FF2B5EF4-FFF2-40B4-BE49-F238E27FC236}">
                <a16:creationId xmlns:a16="http://schemas.microsoft.com/office/drawing/2014/main" id="{3B8CC95F-243B-2338-5099-1C92B7C77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67" y="868139"/>
            <a:ext cx="7977673" cy="52046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0C3095-ED7B-A08B-1E1D-D435F56E9B8C}"/>
              </a:ext>
            </a:extLst>
          </p:cNvPr>
          <p:cNvSpPr/>
          <p:nvPr/>
        </p:nvSpPr>
        <p:spPr>
          <a:xfrm>
            <a:off x="6899467" y="979715"/>
            <a:ext cx="1301103" cy="5961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Attestation agent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B82BFE-2F80-7D9C-0CDC-14D928B9D4F4}"/>
              </a:ext>
            </a:extLst>
          </p:cNvPr>
          <p:cNvCxnSpPr/>
          <p:nvPr/>
        </p:nvCxnSpPr>
        <p:spPr>
          <a:xfrm>
            <a:off x="8209902" y="1302656"/>
            <a:ext cx="1251338" cy="7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234C0F-37ED-89C1-144F-44F6F120BBC1}"/>
              </a:ext>
            </a:extLst>
          </p:cNvPr>
          <p:cNvCxnSpPr/>
          <p:nvPr/>
        </p:nvCxnSpPr>
        <p:spPr>
          <a:xfrm flipV="1">
            <a:off x="6828777" y="1623850"/>
            <a:ext cx="691501" cy="3481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5BBBDE-A461-D4FE-F0E1-F92AB8AFC632}"/>
              </a:ext>
            </a:extLst>
          </p:cNvPr>
          <p:cNvCxnSpPr>
            <a:cxnSpLocks/>
          </p:cNvCxnSpPr>
          <p:nvPr/>
        </p:nvCxnSpPr>
        <p:spPr>
          <a:xfrm flipV="1">
            <a:off x="6953185" y="1644584"/>
            <a:ext cx="504889" cy="583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1416BA-3D74-1F56-53F6-532E00459433}"/>
              </a:ext>
            </a:extLst>
          </p:cNvPr>
          <p:cNvCxnSpPr/>
          <p:nvPr/>
        </p:nvCxnSpPr>
        <p:spPr>
          <a:xfrm flipH="1" flipV="1">
            <a:off x="10744523" y="1841564"/>
            <a:ext cx="3111" cy="1330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ADFA4D4-880A-1FC9-FD3D-DC3C369DF957}"/>
              </a:ext>
            </a:extLst>
          </p:cNvPr>
          <p:cNvSpPr/>
          <p:nvPr/>
        </p:nvSpPr>
        <p:spPr>
          <a:xfrm>
            <a:off x="9366898" y="3172406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0CCD4C-092A-6A7B-9E8B-F88625E32AAD}"/>
              </a:ext>
            </a:extLst>
          </p:cNvPr>
          <p:cNvSpPr/>
          <p:nvPr/>
        </p:nvSpPr>
        <p:spPr>
          <a:xfrm>
            <a:off x="9611826" y="3553405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0F7C12-C1F2-87FE-4D6A-F4685E542836}"/>
              </a:ext>
            </a:extLst>
          </p:cNvPr>
          <p:cNvSpPr/>
          <p:nvPr/>
        </p:nvSpPr>
        <p:spPr>
          <a:xfrm>
            <a:off x="9856754" y="3852763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B7B97F-82AC-B0A9-1D70-732A4E1D851B}"/>
              </a:ext>
            </a:extLst>
          </p:cNvPr>
          <p:cNvSpPr/>
          <p:nvPr/>
        </p:nvSpPr>
        <p:spPr>
          <a:xfrm>
            <a:off x="9795522" y="3601031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2161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A47F24-3FC1-1AB7-8692-861FED7F9A27}"/>
              </a:ext>
            </a:extLst>
          </p:cNvPr>
          <p:cNvSpPr/>
          <p:nvPr/>
        </p:nvSpPr>
        <p:spPr>
          <a:xfrm>
            <a:off x="435428" y="497632"/>
            <a:ext cx="8138367" cy="5743509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0D0B-CD5A-A168-B973-CBE6FD3B0D61}"/>
              </a:ext>
            </a:extLst>
          </p:cNvPr>
          <p:cNvSpPr txBox="1"/>
          <p:nvPr/>
        </p:nvSpPr>
        <p:spPr>
          <a:xfrm>
            <a:off x="435428" y="497632"/>
            <a:ext cx="2135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Attesting machine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B9CB33-ABD8-4812-0542-7AA90E595B1D}"/>
              </a:ext>
            </a:extLst>
          </p:cNvPr>
          <p:cNvCxnSpPr/>
          <p:nvPr/>
        </p:nvCxnSpPr>
        <p:spPr>
          <a:xfrm flipH="1" flipV="1">
            <a:off x="6231812" y="1646853"/>
            <a:ext cx="640701" cy="3564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057DC0-2491-4528-47C6-18EC401ABB8E}"/>
              </a:ext>
            </a:extLst>
          </p:cNvPr>
          <p:cNvCxnSpPr/>
          <p:nvPr/>
        </p:nvCxnSpPr>
        <p:spPr>
          <a:xfrm flipH="1" flipV="1">
            <a:off x="6343585" y="1696422"/>
            <a:ext cx="371151" cy="578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7618C0C-B439-EC7D-A7ED-E16C918576FD}"/>
              </a:ext>
            </a:extLst>
          </p:cNvPr>
          <p:cNvSpPr/>
          <p:nvPr/>
        </p:nvSpPr>
        <p:spPr>
          <a:xfrm>
            <a:off x="9460202" y="1078203"/>
            <a:ext cx="2436326" cy="75681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Remote verifier</a:t>
            </a:r>
          </a:p>
        </p:txBody>
      </p:sp>
      <p:pic>
        <p:nvPicPr>
          <p:cNvPr id="15" name="Picture 14" descr="A green and white circle with a keyhole&#10;&#10;Description automatically generated">
            <a:extLst>
              <a:ext uri="{FF2B5EF4-FFF2-40B4-BE49-F238E27FC236}">
                <a16:creationId xmlns:a16="http://schemas.microsoft.com/office/drawing/2014/main" id="{4E906A01-F4CE-DD3D-373A-1C9B27951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598" y="1345842"/>
            <a:ext cx="439253" cy="45998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234C0F-37ED-89C1-144F-44F6F120BBC1}"/>
              </a:ext>
            </a:extLst>
          </p:cNvPr>
          <p:cNvCxnSpPr/>
          <p:nvPr/>
        </p:nvCxnSpPr>
        <p:spPr>
          <a:xfrm flipV="1">
            <a:off x="6828777" y="1623850"/>
            <a:ext cx="691501" cy="3481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5BBBDE-A461-D4FE-F0E1-F92AB8AFC632}"/>
              </a:ext>
            </a:extLst>
          </p:cNvPr>
          <p:cNvCxnSpPr>
            <a:cxnSpLocks/>
          </p:cNvCxnSpPr>
          <p:nvPr/>
        </p:nvCxnSpPr>
        <p:spPr>
          <a:xfrm flipV="1">
            <a:off x="6953185" y="1644584"/>
            <a:ext cx="504889" cy="583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1416BA-3D74-1F56-53F6-532E00459433}"/>
              </a:ext>
            </a:extLst>
          </p:cNvPr>
          <p:cNvCxnSpPr/>
          <p:nvPr/>
        </p:nvCxnSpPr>
        <p:spPr>
          <a:xfrm flipV="1">
            <a:off x="10742451" y="1841564"/>
            <a:ext cx="2072" cy="941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ADFA4D4-880A-1FC9-FD3D-DC3C369DF957}"/>
              </a:ext>
            </a:extLst>
          </p:cNvPr>
          <p:cNvSpPr/>
          <p:nvPr/>
        </p:nvSpPr>
        <p:spPr>
          <a:xfrm>
            <a:off x="9460204" y="2400039"/>
            <a:ext cx="1710612" cy="221861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whitelist.txt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3761E3-415B-6DBD-0F8B-FEC8A46F58A4}"/>
              </a:ext>
            </a:extLst>
          </p:cNvPr>
          <p:cNvSpPr/>
          <p:nvPr/>
        </p:nvSpPr>
        <p:spPr>
          <a:xfrm rot="20340000">
            <a:off x="8941835" y="2944324"/>
            <a:ext cx="1710612" cy="221861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whitelist.txt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C96F3F-203D-EC1E-DEAE-8479B2B8B504}"/>
              </a:ext>
            </a:extLst>
          </p:cNvPr>
          <p:cNvSpPr/>
          <p:nvPr/>
        </p:nvSpPr>
        <p:spPr>
          <a:xfrm rot="1380000">
            <a:off x="10159998" y="2985793"/>
            <a:ext cx="1710612" cy="221861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whitelist.txt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31531-632B-1885-FCEB-DC6E3FD5F996}"/>
              </a:ext>
            </a:extLst>
          </p:cNvPr>
          <p:cNvSpPr/>
          <p:nvPr/>
        </p:nvSpPr>
        <p:spPr>
          <a:xfrm rot="9360000">
            <a:off x="9138815" y="3457506"/>
            <a:ext cx="1710612" cy="221861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whitelist.txt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6" name="Picture 15" descr="A diagram of a container&#10;&#10;Description automatically generated">
            <a:extLst>
              <a:ext uri="{FF2B5EF4-FFF2-40B4-BE49-F238E27FC236}">
                <a16:creationId xmlns:a16="http://schemas.microsoft.com/office/drawing/2014/main" id="{654C25C8-376B-074D-011D-2381890E1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837037"/>
            <a:ext cx="7982857" cy="522539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6E8888A-44D8-9B28-7C09-9F3E15E31FB0}"/>
              </a:ext>
            </a:extLst>
          </p:cNvPr>
          <p:cNvSpPr/>
          <p:nvPr/>
        </p:nvSpPr>
        <p:spPr>
          <a:xfrm>
            <a:off x="6899467" y="979715"/>
            <a:ext cx="1301103" cy="5961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Attestation agent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913AB6-8D0D-723E-0696-0F8808897334}"/>
              </a:ext>
            </a:extLst>
          </p:cNvPr>
          <p:cNvCxnSpPr/>
          <p:nvPr/>
        </p:nvCxnSpPr>
        <p:spPr>
          <a:xfrm>
            <a:off x="8209902" y="1302656"/>
            <a:ext cx="1251338" cy="7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24AA8F-C45C-8D23-CACB-208A371C8339}"/>
              </a:ext>
            </a:extLst>
          </p:cNvPr>
          <p:cNvCxnSpPr/>
          <p:nvPr/>
        </p:nvCxnSpPr>
        <p:spPr>
          <a:xfrm flipV="1">
            <a:off x="6830850" y="1579270"/>
            <a:ext cx="691501" cy="3481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CD5087-6757-D944-339E-51D1DDAD7248}"/>
              </a:ext>
            </a:extLst>
          </p:cNvPr>
          <p:cNvCxnSpPr>
            <a:cxnSpLocks/>
          </p:cNvCxnSpPr>
          <p:nvPr/>
        </p:nvCxnSpPr>
        <p:spPr>
          <a:xfrm flipV="1">
            <a:off x="6955258" y="1636290"/>
            <a:ext cx="504889" cy="583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CAC4CFE-0EAC-673D-8DE8-A62D74000CC4}"/>
              </a:ext>
            </a:extLst>
          </p:cNvPr>
          <p:cNvSpPr/>
          <p:nvPr/>
        </p:nvSpPr>
        <p:spPr>
          <a:xfrm rot="1020000">
            <a:off x="10434733" y="3654487"/>
            <a:ext cx="1710612" cy="221861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whitelist.txt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6FC922-4BBD-DE68-C982-099C4C02FDBF}"/>
              </a:ext>
            </a:extLst>
          </p:cNvPr>
          <p:cNvSpPr/>
          <p:nvPr/>
        </p:nvSpPr>
        <p:spPr>
          <a:xfrm rot="17880000">
            <a:off x="10745753" y="4105465"/>
            <a:ext cx="1710612" cy="221861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whitelist.txt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2A35EA-4868-7465-DABB-115ED6C2A561}"/>
              </a:ext>
            </a:extLst>
          </p:cNvPr>
          <p:cNvSpPr/>
          <p:nvPr/>
        </p:nvSpPr>
        <p:spPr>
          <a:xfrm rot="-900000">
            <a:off x="8832977" y="3955138"/>
            <a:ext cx="1710612" cy="221861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whitelist.txt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9D3A8D-C23D-ED09-141E-6702AC2E1B50}"/>
              </a:ext>
            </a:extLst>
          </p:cNvPr>
          <p:cNvSpPr/>
          <p:nvPr/>
        </p:nvSpPr>
        <p:spPr>
          <a:xfrm rot="600000">
            <a:off x="9709018" y="4286894"/>
            <a:ext cx="1710612" cy="221861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whitelist.txt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7F3AAC-47EB-295F-7ABA-6D0688CC6FB7}"/>
              </a:ext>
            </a:extLst>
          </p:cNvPr>
          <p:cNvSpPr/>
          <p:nvPr/>
        </p:nvSpPr>
        <p:spPr>
          <a:xfrm rot="20220000">
            <a:off x="8864080" y="4696404"/>
            <a:ext cx="1710612" cy="221861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whitelist.txt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59256F-9DE9-63A8-50A6-F0526290057F}"/>
              </a:ext>
            </a:extLst>
          </p:cNvPr>
          <p:cNvSpPr/>
          <p:nvPr/>
        </p:nvSpPr>
        <p:spPr>
          <a:xfrm rot="11520000">
            <a:off x="10512488" y="4629016"/>
            <a:ext cx="1710612" cy="221861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whitelist.txt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C340CB-D82F-3A37-C435-34973970EEDD}"/>
              </a:ext>
            </a:extLst>
          </p:cNvPr>
          <p:cNvSpPr/>
          <p:nvPr/>
        </p:nvSpPr>
        <p:spPr>
          <a:xfrm rot="21480000">
            <a:off x="9709018" y="4955588"/>
            <a:ext cx="1710612" cy="221861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whitelist.txt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4444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5C854-1C13-2727-BB84-3FF8BF17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Containers vs. Attestation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6AED-44DA-69E8-FEE0-6E60B8BC5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93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C4FC-F180-C7CA-69F4-127C7F79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Container Image Measurement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993C0-BD8F-D4FB-E8C6-EA9D08ADA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55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BDB9-3529-79DE-47E8-B4313312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Container Visibility from the Kernel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78C5A-AF15-30A9-563F-5ACE65CF1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9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EA87-428D-7AE6-2E6B-19CC58D1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Monitoring Namespace Creation in the Kernel</a:t>
            </a:r>
            <a:endParaRPr lang="en-US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45AF7-69B9-023F-6429-338EEBD24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34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EBF2-85B7-1A88-2863-7F1F9517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Visibility Through the </a:t>
            </a:r>
            <a:r>
              <a:rPr lang="en-US" dirty="0" err="1">
                <a:ea typeface="+mj-lt"/>
                <a:cs typeface="+mj-lt"/>
              </a:rPr>
              <a:t>Unshare</a:t>
            </a:r>
            <a:r>
              <a:rPr lang="en-US" dirty="0">
                <a:ea typeface="+mj-lt"/>
                <a:cs typeface="+mj-lt"/>
              </a:rPr>
              <a:t> System Call</a:t>
            </a:r>
            <a:endParaRPr lang="en-US" sz="3600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A330-9F27-3CA0-403F-EAD78CEB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11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9163-7905-69C2-313D-45EC789D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Container Image Integrity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AEF94-3670-4502-36D5-3D1FC8236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1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415143" y="5391018"/>
            <a:ext cx="9299512" cy="128555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9063-D6E9-F3FC-3F1B-1BF4C8B5CBE4}"/>
              </a:ext>
            </a:extLst>
          </p:cNvPr>
          <p:cNvSpPr/>
          <p:nvPr/>
        </p:nvSpPr>
        <p:spPr>
          <a:xfrm>
            <a:off x="1409957" y="4571997"/>
            <a:ext cx="9299509" cy="4509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Boot loader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399590" y="2695508"/>
            <a:ext cx="9289146" cy="14669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409957" y="1544732"/>
            <a:ext cx="9294328" cy="7464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 err="1">
                <a:solidFill>
                  <a:schemeClr val="tx1"/>
                </a:solidFill>
                <a:ea typeface="Calibri"/>
                <a:cs typeface="Calibri"/>
              </a:rPr>
              <a:t>Userspace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33B26F-D736-35CF-583B-767648E27351}"/>
              </a:ext>
            </a:extLst>
          </p:cNvPr>
          <p:cNvCxnSpPr>
            <a:cxnSpLocks/>
          </p:cNvCxnSpPr>
          <p:nvPr/>
        </p:nvCxnSpPr>
        <p:spPr>
          <a:xfrm flipH="1" flipV="1">
            <a:off x="6138506" y="4160934"/>
            <a:ext cx="8293" cy="417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E87A94-7CEE-5E39-0DED-D74CCA0F74DF}"/>
              </a:ext>
            </a:extLst>
          </p:cNvPr>
          <p:cNvSpPr txBox="1"/>
          <p:nvPr/>
        </p:nvSpPr>
        <p:spPr>
          <a:xfrm>
            <a:off x="4748245" y="4167671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81AC0F-98C6-0CF7-AFA8-3F78C67F5184}"/>
              </a:ext>
            </a:extLst>
          </p:cNvPr>
          <p:cNvCxnSpPr>
            <a:cxnSpLocks/>
          </p:cNvCxnSpPr>
          <p:nvPr/>
        </p:nvCxnSpPr>
        <p:spPr>
          <a:xfrm flipV="1">
            <a:off x="6157167" y="5011055"/>
            <a:ext cx="2072" cy="422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340369-3D87-6C96-0532-2CE22CDE9653}"/>
              </a:ext>
            </a:extLst>
          </p:cNvPr>
          <p:cNvSpPr txBox="1"/>
          <p:nvPr/>
        </p:nvSpPr>
        <p:spPr>
          <a:xfrm>
            <a:off x="4748244" y="5022977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1B80D4A-2041-E017-B290-D658A257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Defining Trust: Measurement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64F793-034F-E1F5-001A-63F2A019911F}"/>
              </a:ext>
            </a:extLst>
          </p:cNvPr>
          <p:cNvSpPr/>
          <p:nvPr/>
        </p:nvSpPr>
        <p:spPr>
          <a:xfrm>
            <a:off x="6354536" y="4225017"/>
            <a:ext cx="5456463" cy="3129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a typeface="+mn-lt"/>
                <a:cs typeface="+mn-lt"/>
              </a:rPr>
              <a:t>sha256:b94d27b9934d3e08a52e52d7da7dabfac484efe37a5380ee9088f7ace2efcde9</a:t>
            </a:r>
            <a:endParaRPr lang="en-US" sz="1200" b="1" dirty="0">
              <a:cs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522E47-8562-F014-8F88-67107737134B}"/>
              </a:ext>
            </a:extLst>
          </p:cNvPr>
          <p:cNvSpPr/>
          <p:nvPr/>
        </p:nvSpPr>
        <p:spPr>
          <a:xfrm>
            <a:off x="6354535" y="5055053"/>
            <a:ext cx="5456463" cy="3129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ea typeface="+mn-lt"/>
                <a:cs typeface="+mn-lt"/>
              </a:rPr>
              <a:t>sha256:</a:t>
            </a:r>
            <a:r>
              <a:rPr lang="en-US" sz="1200" dirty="0">
                <a:ea typeface="+mn-lt"/>
                <a:cs typeface="+mn-lt"/>
              </a:rPr>
              <a:t>a97b84e295de545881d2915211fe240589b2475d90025e61acf7206a2c17a057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29662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1EEB-4BC0-A998-E6BC-8BB6832D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Kernel-Verifiable Image Digests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A8BDD-3B3E-F19A-A3F4-23F8F417D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27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E7FB-59BB-929F-F34F-38C8009D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Extending the IMA log with Image Digests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4CA03-7CAE-8E10-F8EB-2A369D6CA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91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A42C-C79B-557D-0FC3-EC6ADE66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Evaluating Measurement Overhead</a:t>
            </a:r>
            <a:endParaRPr lang="en-US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FF7C-8122-1499-5258-964B7B75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59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EEBB-7D54-008A-41A2-DB8DDF78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Demo Environment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5BC99-D991-C6EE-E334-247A42B7A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281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D896-EEB7-F356-31EF-BB11D696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Enabling Container Integrity Verification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BA80-DD1A-25CF-6046-EF24AF76B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178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ADFF-DAA9-C158-46D7-69F38919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BDF21-8454-627D-923D-93E06FF8D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avery.blanchard@duke.edu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https://github.com/avery-blanchard/container-ima</a:t>
            </a:r>
            <a:endParaRPr lang="en-US"/>
          </a:p>
          <a:p>
            <a:r>
              <a:rPr lang="en-US" dirty="0">
                <a:ea typeface="+mn-lt"/>
                <a:cs typeface="+mn-lt"/>
                <a:hlinkClick r:id="rId4"/>
              </a:rPr>
              <a:t>https://github.com/avery-blanchard/container-integrity-measurement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8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415143" y="5391018"/>
            <a:ext cx="9299512" cy="128555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9063-D6E9-F3FC-3F1B-1BF4C8B5CBE4}"/>
              </a:ext>
            </a:extLst>
          </p:cNvPr>
          <p:cNvSpPr/>
          <p:nvPr/>
        </p:nvSpPr>
        <p:spPr>
          <a:xfrm>
            <a:off x="1409957" y="4571997"/>
            <a:ext cx="9299509" cy="4509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Boot loader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399590" y="2695508"/>
            <a:ext cx="9289146" cy="14669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409957" y="1544732"/>
            <a:ext cx="9294328" cy="7464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 err="1">
                <a:solidFill>
                  <a:schemeClr val="tx1"/>
                </a:solidFill>
                <a:ea typeface="Calibri"/>
                <a:cs typeface="Calibri"/>
              </a:rPr>
              <a:t>Userspace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33B26F-D736-35CF-583B-767648E27351}"/>
              </a:ext>
            </a:extLst>
          </p:cNvPr>
          <p:cNvCxnSpPr>
            <a:cxnSpLocks/>
          </p:cNvCxnSpPr>
          <p:nvPr/>
        </p:nvCxnSpPr>
        <p:spPr>
          <a:xfrm flipH="1" flipV="1">
            <a:off x="6138506" y="4160934"/>
            <a:ext cx="8293" cy="417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E87A94-7CEE-5E39-0DED-D74CCA0F74DF}"/>
              </a:ext>
            </a:extLst>
          </p:cNvPr>
          <p:cNvSpPr txBox="1"/>
          <p:nvPr/>
        </p:nvSpPr>
        <p:spPr>
          <a:xfrm>
            <a:off x="4748245" y="4167671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81AC0F-98C6-0CF7-AFA8-3F78C67F5184}"/>
              </a:ext>
            </a:extLst>
          </p:cNvPr>
          <p:cNvCxnSpPr>
            <a:cxnSpLocks/>
          </p:cNvCxnSpPr>
          <p:nvPr/>
        </p:nvCxnSpPr>
        <p:spPr>
          <a:xfrm flipV="1">
            <a:off x="6157167" y="5011055"/>
            <a:ext cx="2072" cy="422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340369-3D87-6C96-0532-2CE22CDE9653}"/>
              </a:ext>
            </a:extLst>
          </p:cNvPr>
          <p:cNvSpPr txBox="1"/>
          <p:nvPr/>
        </p:nvSpPr>
        <p:spPr>
          <a:xfrm>
            <a:off x="4748244" y="5022977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1B80D4A-2041-E017-B290-D658A257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Building Trust from Hardware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A0B47A-A0A1-4E9C-2662-4D0D216E77D0}"/>
              </a:ext>
            </a:extLst>
          </p:cNvPr>
          <p:cNvSpPr/>
          <p:nvPr/>
        </p:nvSpPr>
        <p:spPr>
          <a:xfrm>
            <a:off x="6160576" y="5540644"/>
            <a:ext cx="3883591" cy="96864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9BE1D-F16B-67D4-23EB-D57F4D3FDDAB}"/>
              </a:ext>
            </a:extLst>
          </p:cNvPr>
          <p:cNvSpPr txBox="1"/>
          <p:nvPr/>
        </p:nvSpPr>
        <p:spPr>
          <a:xfrm>
            <a:off x="6179949" y="5540644"/>
            <a:ext cx="813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TPM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A84778-0D7A-E548-71F4-8A05E2724017}"/>
              </a:ext>
            </a:extLst>
          </p:cNvPr>
          <p:cNvSpPr/>
          <p:nvPr/>
        </p:nvSpPr>
        <p:spPr>
          <a:xfrm>
            <a:off x="8542617" y="5668368"/>
            <a:ext cx="1424925" cy="723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a typeface="Calibri"/>
                <a:cs typeface="Calibri"/>
              </a:rPr>
              <a:t>Cryptographic Processor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8E0121-4A30-F7B2-BBC1-88CF6617DE0C}"/>
              </a:ext>
            </a:extLst>
          </p:cNvPr>
          <p:cNvSpPr/>
          <p:nvPr/>
        </p:nvSpPr>
        <p:spPr>
          <a:xfrm>
            <a:off x="6259651" y="5881208"/>
            <a:ext cx="654604" cy="2557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EK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57047-C774-CA75-B84D-98A7AFCE6B68}"/>
              </a:ext>
            </a:extLst>
          </p:cNvPr>
          <p:cNvSpPr/>
          <p:nvPr/>
        </p:nvSpPr>
        <p:spPr>
          <a:xfrm>
            <a:off x="6259650" y="6167597"/>
            <a:ext cx="654604" cy="2659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cs typeface="Calibri"/>
              </a:rPr>
              <a:t>AK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9906E0-E50D-E61F-2C77-7C99AE426E5F}"/>
              </a:ext>
            </a:extLst>
          </p:cNvPr>
          <p:cNvSpPr/>
          <p:nvPr/>
        </p:nvSpPr>
        <p:spPr>
          <a:xfrm>
            <a:off x="7047221" y="5666415"/>
            <a:ext cx="1391033" cy="7210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PCRs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F784B-810B-5445-0415-4FE56E34210A}"/>
              </a:ext>
            </a:extLst>
          </p:cNvPr>
          <p:cNvCxnSpPr/>
          <p:nvPr/>
        </p:nvCxnSpPr>
        <p:spPr>
          <a:xfrm>
            <a:off x="6232035" y="4178726"/>
            <a:ext cx="1221244" cy="1579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2CBEBA-8CE5-0861-C3C0-2069454F34D2}"/>
              </a:ext>
            </a:extLst>
          </p:cNvPr>
          <p:cNvCxnSpPr/>
          <p:nvPr/>
        </p:nvCxnSpPr>
        <p:spPr>
          <a:xfrm>
            <a:off x="6226601" y="5037573"/>
            <a:ext cx="1164990" cy="750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FA1BD1-5C37-B6CB-D6BB-DF0BBC14C43F}"/>
              </a:ext>
            </a:extLst>
          </p:cNvPr>
          <p:cNvSpPr txBox="1"/>
          <p:nvPr/>
        </p:nvSpPr>
        <p:spPr>
          <a:xfrm>
            <a:off x="6681372" y="4162556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ED67E3-B63B-EBF8-2660-85E7483127DB}"/>
              </a:ext>
            </a:extLst>
          </p:cNvPr>
          <p:cNvSpPr txBox="1"/>
          <p:nvPr/>
        </p:nvSpPr>
        <p:spPr>
          <a:xfrm>
            <a:off x="7233694" y="5021723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>
                <a:ea typeface="Calibri"/>
                <a:cs typeface="Calibri"/>
              </a:rPr>
              <a:t>stores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1608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415143" y="5391018"/>
            <a:ext cx="9299512" cy="128555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9063-D6E9-F3FC-3F1B-1BF4C8B5CBE4}"/>
              </a:ext>
            </a:extLst>
          </p:cNvPr>
          <p:cNvSpPr/>
          <p:nvPr/>
        </p:nvSpPr>
        <p:spPr>
          <a:xfrm>
            <a:off x="1409957" y="4571997"/>
            <a:ext cx="9299509" cy="4509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Boot loader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399590" y="2695508"/>
            <a:ext cx="9289146" cy="14669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409957" y="1544732"/>
            <a:ext cx="9294328" cy="7464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Userspace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33B26F-D736-35CF-583B-767648E27351}"/>
              </a:ext>
            </a:extLst>
          </p:cNvPr>
          <p:cNvCxnSpPr>
            <a:cxnSpLocks/>
          </p:cNvCxnSpPr>
          <p:nvPr/>
        </p:nvCxnSpPr>
        <p:spPr>
          <a:xfrm flipH="1" flipV="1">
            <a:off x="6138506" y="4160934"/>
            <a:ext cx="8293" cy="417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E87A94-7CEE-5E39-0DED-D74CCA0F74DF}"/>
              </a:ext>
            </a:extLst>
          </p:cNvPr>
          <p:cNvSpPr txBox="1"/>
          <p:nvPr/>
        </p:nvSpPr>
        <p:spPr>
          <a:xfrm>
            <a:off x="4748245" y="4167671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81AC0F-98C6-0CF7-AFA8-3F78C67F5184}"/>
              </a:ext>
            </a:extLst>
          </p:cNvPr>
          <p:cNvCxnSpPr>
            <a:cxnSpLocks/>
          </p:cNvCxnSpPr>
          <p:nvPr/>
        </p:nvCxnSpPr>
        <p:spPr>
          <a:xfrm flipV="1">
            <a:off x="6157167" y="5011055"/>
            <a:ext cx="2072" cy="422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340369-3D87-6C96-0532-2CE22CDE9653}"/>
              </a:ext>
            </a:extLst>
          </p:cNvPr>
          <p:cNvSpPr txBox="1"/>
          <p:nvPr/>
        </p:nvSpPr>
        <p:spPr>
          <a:xfrm>
            <a:off x="4748244" y="5022977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1B80D4A-2041-E017-B290-D658A257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Extending Integrity Measurements in Runtime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A0B47A-A0A1-4E9C-2662-4D0D216E77D0}"/>
              </a:ext>
            </a:extLst>
          </p:cNvPr>
          <p:cNvSpPr/>
          <p:nvPr/>
        </p:nvSpPr>
        <p:spPr>
          <a:xfrm>
            <a:off x="6160576" y="5540644"/>
            <a:ext cx="3883591" cy="96864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9BE1D-F16B-67D4-23EB-D57F4D3FDDAB}"/>
              </a:ext>
            </a:extLst>
          </p:cNvPr>
          <p:cNvSpPr txBox="1"/>
          <p:nvPr/>
        </p:nvSpPr>
        <p:spPr>
          <a:xfrm>
            <a:off x="6179949" y="5540644"/>
            <a:ext cx="813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TPM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A84778-0D7A-E548-71F4-8A05E2724017}"/>
              </a:ext>
            </a:extLst>
          </p:cNvPr>
          <p:cNvSpPr/>
          <p:nvPr/>
        </p:nvSpPr>
        <p:spPr>
          <a:xfrm>
            <a:off x="8542617" y="5668368"/>
            <a:ext cx="1424925" cy="723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a typeface="Calibri"/>
                <a:cs typeface="Calibri"/>
              </a:rPr>
              <a:t>Cryptographic Processor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8E0121-4A30-F7B2-BBC1-88CF6617DE0C}"/>
              </a:ext>
            </a:extLst>
          </p:cNvPr>
          <p:cNvSpPr/>
          <p:nvPr/>
        </p:nvSpPr>
        <p:spPr>
          <a:xfrm>
            <a:off x="6259651" y="5881208"/>
            <a:ext cx="654604" cy="2557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EK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57047-C774-CA75-B84D-98A7AFCE6B68}"/>
              </a:ext>
            </a:extLst>
          </p:cNvPr>
          <p:cNvSpPr/>
          <p:nvPr/>
        </p:nvSpPr>
        <p:spPr>
          <a:xfrm>
            <a:off x="6259650" y="6167597"/>
            <a:ext cx="654604" cy="2659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cs typeface="Calibri"/>
              </a:rPr>
              <a:t>AK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9906E0-E50D-E61F-2C77-7C99AE426E5F}"/>
              </a:ext>
            </a:extLst>
          </p:cNvPr>
          <p:cNvSpPr/>
          <p:nvPr/>
        </p:nvSpPr>
        <p:spPr>
          <a:xfrm>
            <a:off x="7047221" y="5666415"/>
            <a:ext cx="1391033" cy="7210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PCRs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F784B-810B-5445-0415-4FE56E34210A}"/>
              </a:ext>
            </a:extLst>
          </p:cNvPr>
          <p:cNvCxnSpPr/>
          <p:nvPr/>
        </p:nvCxnSpPr>
        <p:spPr>
          <a:xfrm>
            <a:off x="6145096" y="3718459"/>
            <a:ext cx="1308183" cy="2039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2CBEBA-8CE5-0861-C3C0-2069454F34D2}"/>
              </a:ext>
            </a:extLst>
          </p:cNvPr>
          <p:cNvCxnSpPr/>
          <p:nvPr/>
        </p:nvCxnSpPr>
        <p:spPr>
          <a:xfrm>
            <a:off x="6226601" y="5037573"/>
            <a:ext cx="1164990" cy="750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FA1BD1-5C37-B6CB-D6BB-DF0BBC14C43F}"/>
              </a:ext>
            </a:extLst>
          </p:cNvPr>
          <p:cNvSpPr txBox="1"/>
          <p:nvPr/>
        </p:nvSpPr>
        <p:spPr>
          <a:xfrm>
            <a:off x="6681372" y="4162556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ED67E3-B63B-EBF8-2660-85E7483127DB}"/>
              </a:ext>
            </a:extLst>
          </p:cNvPr>
          <p:cNvSpPr txBox="1"/>
          <p:nvPr/>
        </p:nvSpPr>
        <p:spPr>
          <a:xfrm>
            <a:off x="7233694" y="5021723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>
                <a:ea typeface="Calibri"/>
                <a:cs typeface="Calibri"/>
              </a:rPr>
              <a:t>stores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A2D70-000B-E725-C62B-59BAA7F69DD6}"/>
              </a:ext>
            </a:extLst>
          </p:cNvPr>
          <p:cNvSpPr/>
          <p:nvPr/>
        </p:nvSpPr>
        <p:spPr>
          <a:xfrm>
            <a:off x="4821094" y="3206572"/>
            <a:ext cx="2550367" cy="52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Linux IMA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2702F4-6493-5416-029A-7C596D810859}"/>
              </a:ext>
            </a:extLst>
          </p:cNvPr>
          <p:cNvSpPr/>
          <p:nvPr/>
        </p:nvSpPr>
        <p:spPr>
          <a:xfrm>
            <a:off x="8824838" y="3057288"/>
            <a:ext cx="518367" cy="67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25618D-EB1F-9636-6F80-FB49136BAA58}"/>
              </a:ext>
            </a:extLst>
          </p:cNvPr>
          <p:cNvSpPr/>
          <p:nvPr/>
        </p:nvSpPr>
        <p:spPr>
          <a:xfrm>
            <a:off x="8995550" y="3166632"/>
            <a:ext cx="518367" cy="67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IMA logs</a:t>
            </a:r>
            <a:endParaRPr lang="en-US" sz="1400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AC0494-EBFE-FD46-BBD5-6C90ACF4F525}"/>
              </a:ext>
            </a:extLst>
          </p:cNvPr>
          <p:cNvCxnSpPr>
            <a:cxnSpLocks/>
          </p:cNvCxnSpPr>
          <p:nvPr/>
        </p:nvCxnSpPr>
        <p:spPr>
          <a:xfrm>
            <a:off x="7339739" y="3462403"/>
            <a:ext cx="1662033" cy="2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A382EE-A7AB-587C-22B7-4ED25BBA7EDC}"/>
              </a:ext>
            </a:extLst>
          </p:cNvPr>
          <p:cNvCxnSpPr>
            <a:cxnSpLocks/>
          </p:cNvCxnSpPr>
          <p:nvPr/>
        </p:nvCxnSpPr>
        <p:spPr>
          <a:xfrm flipH="1" flipV="1">
            <a:off x="6087364" y="2273833"/>
            <a:ext cx="13407" cy="913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CCB38E6-D7EB-F598-5F72-26716E158D83}"/>
              </a:ext>
            </a:extLst>
          </p:cNvPr>
          <p:cNvSpPr txBox="1"/>
          <p:nvPr/>
        </p:nvSpPr>
        <p:spPr>
          <a:xfrm>
            <a:off x="4748244" y="2326597"/>
            <a:ext cx="1184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445299-D309-6370-326D-73B3C6428F29}"/>
              </a:ext>
            </a:extLst>
          </p:cNvPr>
          <p:cNvSpPr/>
          <p:nvPr/>
        </p:nvSpPr>
        <p:spPr>
          <a:xfrm>
            <a:off x="5426054" y="1713222"/>
            <a:ext cx="1345006" cy="4909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cs typeface="Calibri"/>
              </a:rPr>
              <a:t>Application A</a:t>
            </a:r>
          </a:p>
        </p:txBody>
      </p:sp>
    </p:spTree>
    <p:extLst>
      <p:ext uri="{BB962C8B-B14F-4D97-AF65-F5344CB8AC3E}">
        <p14:creationId xmlns:p14="http://schemas.microsoft.com/office/powerpoint/2010/main" val="35669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0BAB-AF15-3152-DA90-8769A598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Building Trust in Remote Environments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4FA16-E386-DDA6-FF66-C3011F718097}"/>
              </a:ext>
            </a:extLst>
          </p:cNvPr>
          <p:cNvSpPr/>
          <p:nvPr/>
        </p:nvSpPr>
        <p:spPr>
          <a:xfrm>
            <a:off x="839440" y="1827295"/>
            <a:ext cx="7447966" cy="4516127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192FA3D8-C329-8473-C0F4-BDFE0DA0C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09" y="2174675"/>
            <a:ext cx="7323382" cy="4094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B7EF0F-849B-2F55-AFAD-EC736E02EFEE}"/>
              </a:ext>
            </a:extLst>
          </p:cNvPr>
          <p:cNvSpPr txBox="1"/>
          <p:nvPr/>
        </p:nvSpPr>
        <p:spPr>
          <a:xfrm>
            <a:off x="808757" y="1827296"/>
            <a:ext cx="2135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Attesting machine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B917E4-A39A-4BC1-627E-108FA9657743}"/>
              </a:ext>
            </a:extLst>
          </p:cNvPr>
          <p:cNvSpPr/>
          <p:nvPr/>
        </p:nvSpPr>
        <p:spPr>
          <a:xfrm>
            <a:off x="6450680" y="2343264"/>
            <a:ext cx="1472163" cy="3835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a typeface="Calibri"/>
                <a:cs typeface="Calibri"/>
              </a:rPr>
              <a:t>Attestation agent</a:t>
            </a:r>
            <a:endParaRPr lang="en-US" sz="1600" b="1" dirty="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E810DA-EA58-7B04-4C41-A47BB26E736D}"/>
              </a:ext>
            </a:extLst>
          </p:cNvPr>
          <p:cNvCxnSpPr/>
          <p:nvPr/>
        </p:nvCxnSpPr>
        <p:spPr>
          <a:xfrm>
            <a:off x="7922527" y="2532495"/>
            <a:ext cx="1529065" cy="20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EC8DFDC-41B1-DD58-B4E8-BC0F3EC10AD4}"/>
              </a:ext>
            </a:extLst>
          </p:cNvPr>
          <p:cNvSpPr/>
          <p:nvPr/>
        </p:nvSpPr>
        <p:spPr>
          <a:xfrm>
            <a:off x="9449973" y="2239102"/>
            <a:ext cx="2068112" cy="5880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Remote verifier</a:t>
            </a:r>
          </a:p>
        </p:txBody>
      </p:sp>
      <p:pic>
        <p:nvPicPr>
          <p:cNvPr id="16" name="Picture 15" descr="A green and white circle with a keyhole&#10;&#10;Description automatically generated">
            <a:extLst>
              <a:ext uri="{FF2B5EF4-FFF2-40B4-BE49-F238E27FC236}">
                <a16:creationId xmlns:a16="http://schemas.microsoft.com/office/drawing/2014/main" id="{EA46395F-62BB-F93B-54D4-C91FB29CB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067" y="2455600"/>
            <a:ext cx="306287" cy="33213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FB2FA0-3199-B538-6FB5-EAF5B04B4653}"/>
              </a:ext>
            </a:extLst>
          </p:cNvPr>
          <p:cNvCxnSpPr/>
          <p:nvPr/>
        </p:nvCxnSpPr>
        <p:spPr>
          <a:xfrm flipH="1" flipV="1">
            <a:off x="10509275" y="2828584"/>
            <a:ext cx="3111" cy="1053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FEFE5B-F881-55E1-6323-F33A223AA5A4}"/>
              </a:ext>
            </a:extLst>
          </p:cNvPr>
          <p:cNvCxnSpPr/>
          <p:nvPr/>
        </p:nvCxnSpPr>
        <p:spPr>
          <a:xfrm flipV="1">
            <a:off x="6033802" y="2741269"/>
            <a:ext cx="699191" cy="2694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5915E7-6F7F-D1B5-2BE0-80A4AD03D84C}"/>
              </a:ext>
            </a:extLst>
          </p:cNvPr>
          <p:cNvCxnSpPr/>
          <p:nvPr/>
        </p:nvCxnSpPr>
        <p:spPr>
          <a:xfrm flipV="1">
            <a:off x="6923653" y="2731040"/>
            <a:ext cx="208239" cy="690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687C0A5-DD7B-E825-B47B-1D200BD9B11F}"/>
              </a:ext>
            </a:extLst>
          </p:cNvPr>
          <p:cNvSpPr/>
          <p:nvPr/>
        </p:nvSpPr>
        <p:spPr>
          <a:xfrm>
            <a:off x="9744381" y="3882306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427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415143" y="5391018"/>
            <a:ext cx="9299512" cy="128555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9063-D6E9-F3FC-3F1B-1BF4C8B5CBE4}"/>
              </a:ext>
            </a:extLst>
          </p:cNvPr>
          <p:cNvSpPr/>
          <p:nvPr/>
        </p:nvSpPr>
        <p:spPr>
          <a:xfrm>
            <a:off x="1409957" y="4571997"/>
            <a:ext cx="9299509" cy="4509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Boot loader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399590" y="2695508"/>
            <a:ext cx="9289146" cy="14669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409957" y="1544732"/>
            <a:ext cx="9294328" cy="7464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Userspace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33B26F-D736-35CF-583B-767648E27351}"/>
              </a:ext>
            </a:extLst>
          </p:cNvPr>
          <p:cNvCxnSpPr>
            <a:cxnSpLocks/>
          </p:cNvCxnSpPr>
          <p:nvPr/>
        </p:nvCxnSpPr>
        <p:spPr>
          <a:xfrm flipH="1" flipV="1">
            <a:off x="6138506" y="4160934"/>
            <a:ext cx="8293" cy="417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E87A94-7CEE-5E39-0DED-D74CCA0F74DF}"/>
              </a:ext>
            </a:extLst>
          </p:cNvPr>
          <p:cNvSpPr txBox="1"/>
          <p:nvPr/>
        </p:nvSpPr>
        <p:spPr>
          <a:xfrm>
            <a:off x="4748245" y="4167671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81AC0F-98C6-0CF7-AFA8-3F78C67F5184}"/>
              </a:ext>
            </a:extLst>
          </p:cNvPr>
          <p:cNvCxnSpPr>
            <a:cxnSpLocks/>
          </p:cNvCxnSpPr>
          <p:nvPr/>
        </p:nvCxnSpPr>
        <p:spPr>
          <a:xfrm flipV="1">
            <a:off x="6157167" y="5011055"/>
            <a:ext cx="2072" cy="422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340369-3D87-6C96-0532-2CE22CDE9653}"/>
              </a:ext>
            </a:extLst>
          </p:cNvPr>
          <p:cNvSpPr txBox="1"/>
          <p:nvPr/>
        </p:nvSpPr>
        <p:spPr>
          <a:xfrm>
            <a:off x="4748244" y="5022977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1B80D4A-2041-E017-B290-D658A257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Container Present a Gap in Trust and Integrity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A0B47A-A0A1-4E9C-2662-4D0D216E77D0}"/>
              </a:ext>
            </a:extLst>
          </p:cNvPr>
          <p:cNvSpPr/>
          <p:nvPr/>
        </p:nvSpPr>
        <p:spPr>
          <a:xfrm>
            <a:off x="6160576" y="5540644"/>
            <a:ext cx="3883591" cy="96864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9BE1D-F16B-67D4-23EB-D57F4D3FDDAB}"/>
              </a:ext>
            </a:extLst>
          </p:cNvPr>
          <p:cNvSpPr txBox="1"/>
          <p:nvPr/>
        </p:nvSpPr>
        <p:spPr>
          <a:xfrm>
            <a:off x="6179949" y="5540644"/>
            <a:ext cx="813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TPM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A84778-0D7A-E548-71F4-8A05E2724017}"/>
              </a:ext>
            </a:extLst>
          </p:cNvPr>
          <p:cNvSpPr/>
          <p:nvPr/>
        </p:nvSpPr>
        <p:spPr>
          <a:xfrm>
            <a:off x="8542617" y="5668368"/>
            <a:ext cx="1424925" cy="723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a typeface="Calibri"/>
                <a:cs typeface="Calibri"/>
              </a:rPr>
              <a:t>Cryptographic Processor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8E0121-4A30-F7B2-BBC1-88CF6617DE0C}"/>
              </a:ext>
            </a:extLst>
          </p:cNvPr>
          <p:cNvSpPr/>
          <p:nvPr/>
        </p:nvSpPr>
        <p:spPr>
          <a:xfrm>
            <a:off x="6259651" y="5881208"/>
            <a:ext cx="654604" cy="2557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EK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57047-C774-CA75-B84D-98A7AFCE6B68}"/>
              </a:ext>
            </a:extLst>
          </p:cNvPr>
          <p:cNvSpPr/>
          <p:nvPr/>
        </p:nvSpPr>
        <p:spPr>
          <a:xfrm>
            <a:off x="6259650" y="6167597"/>
            <a:ext cx="654604" cy="2659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cs typeface="Calibri"/>
              </a:rPr>
              <a:t>AK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9906E0-E50D-E61F-2C77-7C99AE426E5F}"/>
              </a:ext>
            </a:extLst>
          </p:cNvPr>
          <p:cNvSpPr/>
          <p:nvPr/>
        </p:nvSpPr>
        <p:spPr>
          <a:xfrm>
            <a:off x="7047221" y="5666415"/>
            <a:ext cx="1391033" cy="7210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PCRs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F784B-810B-5445-0415-4FE56E34210A}"/>
              </a:ext>
            </a:extLst>
          </p:cNvPr>
          <p:cNvCxnSpPr/>
          <p:nvPr/>
        </p:nvCxnSpPr>
        <p:spPr>
          <a:xfrm>
            <a:off x="6145096" y="3718459"/>
            <a:ext cx="1308183" cy="2039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2CBEBA-8CE5-0861-C3C0-2069454F34D2}"/>
              </a:ext>
            </a:extLst>
          </p:cNvPr>
          <p:cNvCxnSpPr/>
          <p:nvPr/>
        </p:nvCxnSpPr>
        <p:spPr>
          <a:xfrm>
            <a:off x="6226601" y="5037573"/>
            <a:ext cx="1164990" cy="750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FA1BD1-5C37-B6CB-D6BB-DF0BBC14C43F}"/>
              </a:ext>
            </a:extLst>
          </p:cNvPr>
          <p:cNvSpPr txBox="1"/>
          <p:nvPr/>
        </p:nvSpPr>
        <p:spPr>
          <a:xfrm>
            <a:off x="6681372" y="4162556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ED67E3-B63B-EBF8-2660-85E7483127DB}"/>
              </a:ext>
            </a:extLst>
          </p:cNvPr>
          <p:cNvSpPr txBox="1"/>
          <p:nvPr/>
        </p:nvSpPr>
        <p:spPr>
          <a:xfrm>
            <a:off x="7233694" y="5021723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>
                <a:ea typeface="Calibri"/>
                <a:cs typeface="Calibri"/>
              </a:rPr>
              <a:t>stores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A2D70-000B-E725-C62B-59BAA7F69DD6}"/>
              </a:ext>
            </a:extLst>
          </p:cNvPr>
          <p:cNvSpPr/>
          <p:nvPr/>
        </p:nvSpPr>
        <p:spPr>
          <a:xfrm>
            <a:off x="4821094" y="3206572"/>
            <a:ext cx="2550367" cy="52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Linux IMA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2702F4-6493-5416-029A-7C596D810859}"/>
              </a:ext>
            </a:extLst>
          </p:cNvPr>
          <p:cNvSpPr/>
          <p:nvPr/>
        </p:nvSpPr>
        <p:spPr>
          <a:xfrm>
            <a:off x="8824838" y="3057288"/>
            <a:ext cx="518367" cy="67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25618D-EB1F-9636-6F80-FB49136BAA58}"/>
              </a:ext>
            </a:extLst>
          </p:cNvPr>
          <p:cNvSpPr/>
          <p:nvPr/>
        </p:nvSpPr>
        <p:spPr>
          <a:xfrm>
            <a:off x="8995550" y="3166632"/>
            <a:ext cx="518367" cy="67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IMA logs</a:t>
            </a:r>
            <a:endParaRPr lang="en-US" sz="1400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AC0494-EBFE-FD46-BBD5-6C90ACF4F525}"/>
              </a:ext>
            </a:extLst>
          </p:cNvPr>
          <p:cNvCxnSpPr>
            <a:cxnSpLocks/>
          </p:cNvCxnSpPr>
          <p:nvPr/>
        </p:nvCxnSpPr>
        <p:spPr>
          <a:xfrm>
            <a:off x="7339739" y="3462403"/>
            <a:ext cx="1662033" cy="2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A382EE-A7AB-587C-22B7-4ED25BBA7EDC}"/>
              </a:ext>
            </a:extLst>
          </p:cNvPr>
          <p:cNvCxnSpPr>
            <a:cxnSpLocks/>
          </p:cNvCxnSpPr>
          <p:nvPr/>
        </p:nvCxnSpPr>
        <p:spPr>
          <a:xfrm flipH="1" flipV="1">
            <a:off x="4501995" y="2181780"/>
            <a:ext cx="1598776" cy="1005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CCB38E6-D7EB-F598-5F72-26716E158D83}"/>
              </a:ext>
            </a:extLst>
          </p:cNvPr>
          <p:cNvSpPr txBox="1"/>
          <p:nvPr/>
        </p:nvSpPr>
        <p:spPr>
          <a:xfrm>
            <a:off x="3541318" y="2326597"/>
            <a:ext cx="12766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>
                <a:ea typeface="Calibri"/>
                <a:cs typeface="Calibri"/>
              </a:rPr>
              <a:t>measures ?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445299-D309-6370-326D-73B3C6428F29}"/>
              </a:ext>
            </a:extLst>
          </p:cNvPr>
          <p:cNvSpPr/>
          <p:nvPr/>
        </p:nvSpPr>
        <p:spPr>
          <a:xfrm>
            <a:off x="5339114" y="1672309"/>
            <a:ext cx="1345006" cy="4909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cs typeface="Calibri"/>
              </a:rPr>
              <a:t>Container B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841891-350B-1C03-3129-9360B1CA2B98}"/>
              </a:ext>
            </a:extLst>
          </p:cNvPr>
          <p:cNvSpPr/>
          <p:nvPr/>
        </p:nvSpPr>
        <p:spPr>
          <a:xfrm>
            <a:off x="3758858" y="1672308"/>
            <a:ext cx="1345006" cy="4909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cs typeface="Calibri"/>
              </a:rPr>
              <a:t>Container 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0BA93F-00F9-6487-7B22-25372348555A}"/>
              </a:ext>
            </a:extLst>
          </p:cNvPr>
          <p:cNvSpPr/>
          <p:nvPr/>
        </p:nvSpPr>
        <p:spPr>
          <a:xfrm>
            <a:off x="6914255" y="1672309"/>
            <a:ext cx="1345006" cy="4909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cs typeface="Calibri"/>
              </a:rPr>
              <a:t>Container C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BFEE96-40C6-8EE5-6CB6-E9122EA0F857}"/>
              </a:ext>
            </a:extLst>
          </p:cNvPr>
          <p:cNvCxnSpPr>
            <a:cxnSpLocks/>
          </p:cNvCxnSpPr>
          <p:nvPr/>
        </p:nvCxnSpPr>
        <p:spPr>
          <a:xfrm flipH="1" flipV="1">
            <a:off x="6056679" y="2192008"/>
            <a:ext cx="38978" cy="990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7494EF-6664-02C9-473A-FD9D7624D5BA}"/>
              </a:ext>
            </a:extLst>
          </p:cNvPr>
          <p:cNvCxnSpPr>
            <a:cxnSpLocks/>
          </p:cNvCxnSpPr>
          <p:nvPr/>
        </p:nvCxnSpPr>
        <p:spPr>
          <a:xfrm flipV="1">
            <a:off x="6126342" y="2171552"/>
            <a:ext cx="1444109" cy="1016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3FAE5F-DFB9-8D97-E183-CDA10136D238}"/>
              </a:ext>
            </a:extLst>
          </p:cNvPr>
          <p:cNvSpPr txBox="1"/>
          <p:nvPr/>
        </p:nvSpPr>
        <p:spPr>
          <a:xfrm>
            <a:off x="7402458" y="2311254"/>
            <a:ext cx="12766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>
                <a:ea typeface="Calibri"/>
                <a:cs typeface="Calibri"/>
              </a:rPr>
              <a:t>measures ?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0147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4C77-3B4E-1537-53F2-0AF3AFF6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ea typeface="+mj-lt"/>
                <a:cs typeface="+mj-lt"/>
              </a:rPr>
              <a:t>Enabling Container Attestation: </a:t>
            </a:r>
            <a:br>
              <a:rPr lang="en-US" sz="4400" dirty="0">
                <a:ea typeface="+mj-lt"/>
                <a:cs typeface="+mj-lt"/>
              </a:rPr>
            </a:br>
            <a:r>
              <a:rPr lang="en-US" sz="4400" dirty="0">
                <a:ea typeface="+mj-lt"/>
                <a:cs typeface="+mj-lt"/>
              </a:rPr>
              <a:t>A Preliminary Approach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0A7BA-97F8-B696-C130-7A78697A2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45</Slides>
  <Notes>0</Notes>
  <HiddenSlides>20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In Containers We Trust? Building Trust In Containerized Environments</vt:lpstr>
      <vt:lpstr>Containers are ubiquitous and blindly trusted...</vt:lpstr>
      <vt:lpstr>Defining Trust: Measurement </vt:lpstr>
      <vt:lpstr>Defining Trust: Measurement </vt:lpstr>
      <vt:lpstr>Building Trust from Hardware</vt:lpstr>
      <vt:lpstr>Extending Integrity Measurements in Runtime</vt:lpstr>
      <vt:lpstr>Building Trust in Remote Environments</vt:lpstr>
      <vt:lpstr>Container Present a Gap in Trust and Integrity</vt:lpstr>
      <vt:lpstr>Enabling Container Attestation:  A Preliminary Approach</vt:lpstr>
      <vt:lpstr>Extending IMA to Containers using eBPF</vt:lpstr>
      <vt:lpstr>Attesting Container File Integrity</vt:lpstr>
      <vt:lpstr>Attestation vs. Containers</vt:lpstr>
      <vt:lpstr>Measuring Container Image Integrity in the Kernel </vt:lpstr>
      <vt:lpstr>Container Image Integrity</vt:lpstr>
      <vt:lpstr>Container Image Integrity</vt:lpstr>
      <vt:lpstr>Visibility of Container Creation in the Kernel</vt:lpstr>
      <vt:lpstr>Visibility Through the Unshare System Call</vt:lpstr>
      <vt:lpstr>Visibility Through the Unshare System Call</vt:lpstr>
      <vt:lpstr>Measuring Container Images From the Kernel</vt:lpstr>
      <vt:lpstr>Kernel-Verifiable Image Digests</vt:lpstr>
      <vt:lpstr>Extending the IMA log with Image Digests</vt:lpstr>
      <vt:lpstr>Evaluating Measurement Overhead</vt:lpstr>
      <vt:lpstr>Demo Environment </vt:lpstr>
      <vt:lpstr>Enabling Container Integrity Verification</vt:lpstr>
      <vt:lpstr>Building trust in containers through image integrity measurements leveraging trusted hardware.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Containers vs. Attestation</vt:lpstr>
      <vt:lpstr>Container Image Measurement</vt:lpstr>
      <vt:lpstr>Container Visibility from the Kernel </vt:lpstr>
      <vt:lpstr>Monitoring Namespace Creation in the Kernel</vt:lpstr>
      <vt:lpstr>Visibility Through the Unshare System Call</vt:lpstr>
      <vt:lpstr>Container Image Integrity Measurement</vt:lpstr>
      <vt:lpstr>Kernel-Verifiable Image Digests</vt:lpstr>
      <vt:lpstr>Extending the IMA log with Image Digests</vt:lpstr>
      <vt:lpstr>Evaluating Measurement Overhead</vt:lpstr>
      <vt:lpstr>Demo Environment </vt:lpstr>
      <vt:lpstr>Enabling Container Integrity Verification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1566</cp:revision>
  <dcterms:created xsi:type="dcterms:W3CDTF">2023-11-07T17:08:02Z</dcterms:created>
  <dcterms:modified xsi:type="dcterms:W3CDTF">2023-11-08T21:10:40Z</dcterms:modified>
</cp:coreProperties>
</file>