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0" r:id="rId4"/>
    <p:sldId id="281" r:id="rId5"/>
    <p:sldId id="283" r:id="rId6"/>
    <p:sldId id="282" r:id="rId7"/>
    <p:sldId id="284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C4B1A-0B5A-45E6-8286-38F79E3A7505}" v="35" dt="2023-11-01T17:10:21.796"/>
    <p1510:client id="{83D77131-E7D2-2135-9C29-20F1965C373F}" v="2902" dt="2023-11-09T01:34:56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ery-blanchard/container-ima" TargetMode="External"/><Relationship Id="rId2" Type="http://schemas.openxmlformats.org/officeDocument/2006/relationships/hyperlink" Target="mailto:avery.blanchard@duke.edu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cs typeface="Calibri Light"/>
              </a:rPr>
              <a:t>Extending Non-Repudiable Logs with </a:t>
            </a:r>
            <a:r>
              <a:rPr lang="en-US" sz="4800" err="1">
                <a:cs typeface="Calibri Light"/>
              </a:rPr>
              <a:t>eBPF</a:t>
            </a:r>
            <a:endParaRPr lang="en-US" sz="480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800" dirty="0">
                <a:ea typeface="+mn-lt"/>
                <a:cs typeface="+mn-lt"/>
              </a:rPr>
              <a:t>Avery Blanchard</a:t>
            </a:r>
            <a:r>
              <a:rPr lang="en-US" sz="1800" dirty="0">
                <a:ea typeface="+mn-lt"/>
                <a:cs typeface="+mn-lt"/>
              </a:rPr>
              <a:t>1</a:t>
            </a:r>
            <a:r>
              <a:rPr lang="en-US" sz="2800" dirty="0">
                <a:ea typeface="+mn-lt"/>
                <a:cs typeface="+mn-lt"/>
              </a:rPr>
              <a:t>, Gheorghe Almasi</a:t>
            </a:r>
            <a:r>
              <a:rPr lang="en-US" sz="1800" dirty="0">
                <a:ea typeface="+mn-lt"/>
                <a:cs typeface="+mn-lt"/>
              </a:rPr>
              <a:t>2</a:t>
            </a:r>
            <a:r>
              <a:rPr lang="en-US" sz="2800" dirty="0">
                <a:ea typeface="+mn-lt"/>
                <a:cs typeface="+mn-lt"/>
              </a:rPr>
              <a:t>, James Bottomley</a:t>
            </a:r>
            <a:r>
              <a:rPr lang="en-US" sz="1800" dirty="0">
                <a:ea typeface="+mn-lt"/>
                <a:cs typeface="+mn-lt"/>
              </a:rPr>
              <a:t>2 </a:t>
            </a:r>
            <a:r>
              <a:rPr lang="en-US" sz="2800" dirty="0">
                <a:ea typeface="+mn-lt"/>
                <a:cs typeface="+mn-lt"/>
              </a:rPr>
              <a:t>and Hubertus Franke</a:t>
            </a:r>
            <a:r>
              <a:rPr lang="en-US" sz="1800" dirty="0">
                <a:ea typeface="+mn-lt"/>
                <a:cs typeface="+mn-lt"/>
              </a:rPr>
              <a:t>2</a:t>
            </a:r>
          </a:p>
          <a:p>
            <a:r>
              <a:rPr lang="en-US" sz="2000" dirty="0">
                <a:ea typeface="+mn-lt"/>
                <a:cs typeface="+mn-lt"/>
              </a:rPr>
              <a:t>1 Duke University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2 IBM Research</a:t>
            </a:r>
          </a:p>
          <a:p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November 13th,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Rooting Trust in Hardware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latin typeface="Consolas"/>
                <a:cs typeface="Calibri"/>
              </a:rPr>
              <a:t>bpf</a:t>
            </a:r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96000" y="3789543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cs typeface="Calibri"/>
              </a:rPr>
              <a:t>eBPF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6863114" y="3094026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198281" y="2981517"/>
            <a:ext cx="112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1" dirty="0">
                <a:cs typeface="Calibri"/>
              </a:rPr>
              <a:t>event!</a:t>
            </a:r>
            <a:endParaRPr lang="en-US" b="1" i="1" dirty="0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68417"/>
            <a:ext cx="9206" cy="56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462242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DC0F24-6475-DA05-375C-232C11EC951B}"/>
              </a:ext>
            </a:extLst>
          </p:cNvPr>
          <p:cNvCxnSpPr>
            <a:cxnSpLocks/>
          </p:cNvCxnSpPr>
          <p:nvPr/>
        </p:nvCxnSpPr>
        <p:spPr>
          <a:xfrm flipV="1">
            <a:off x="6037699" y="5338603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4AA0CF-7E9F-80CA-4C07-ACFB2817157F}"/>
              </a:ext>
            </a:extLst>
          </p:cNvPr>
          <p:cNvCxnSpPr>
            <a:cxnSpLocks/>
          </p:cNvCxnSpPr>
          <p:nvPr/>
        </p:nvCxnSpPr>
        <p:spPr>
          <a:xfrm flipV="1">
            <a:off x="6037698" y="4581716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C0B1D2-2351-6B65-EF68-25A165AC600F}"/>
              </a:ext>
            </a:extLst>
          </p:cNvPr>
          <p:cNvSpPr txBox="1"/>
          <p:nvPr/>
        </p:nvSpPr>
        <p:spPr>
          <a:xfrm>
            <a:off x="6132359" y="5272710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AC2CF-A906-ED65-A6F1-9A1D0F7017A5}"/>
              </a:ext>
            </a:extLst>
          </p:cNvPr>
          <p:cNvSpPr txBox="1"/>
          <p:nvPr/>
        </p:nvSpPr>
        <p:spPr>
          <a:xfrm>
            <a:off x="4858389" y="4551542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D837B6-E741-CCAE-CF87-7FFFFE4DDE6E}"/>
              </a:ext>
            </a:extLst>
          </p:cNvPr>
          <p:cNvSpPr/>
          <p:nvPr/>
        </p:nvSpPr>
        <p:spPr>
          <a:xfrm>
            <a:off x="7322344" y="5786438"/>
            <a:ext cx="3137296" cy="8215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F56453-1445-3B01-4335-05714F002060}"/>
              </a:ext>
            </a:extLst>
          </p:cNvPr>
          <p:cNvSpPr txBox="1"/>
          <p:nvPr/>
        </p:nvSpPr>
        <p:spPr>
          <a:xfrm>
            <a:off x="7322344" y="5750718"/>
            <a:ext cx="7143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B59FE-9948-4C43-DC4D-5E9F5E1B5719}"/>
              </a:ext>
            </a:extLst>
          </p:cNvPr>
          <p:cNvSpPr/>
          <p:nvPr/>
        </p:nvSpPr>
        <p:spPr>
          <a:xfrm>
            <a:off x="7417593" y="6084094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EK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960A38-94A4-B8A1-02E3-7B3DF5C424D6}"/>
              </a:ext>
            </a:extLst>
          </p:cNvPr>
          <p:cNvSpPr/>
          <p:nvPr/>
        </p:nvSpPr>
        <p:spPr>
          <a:xfrm>
            <a:off x="7417592" y="6346030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AK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512CF5-8565-D143-4C45-2779FDBD75CF}"/>
              </a:ext>
            </a:extLst>
          </p:cNvPr>
          <p:cNvSpPr/>
          <p:nvPr/>
        </p:nvSpPr>
        <p:spPr>
          <a:xfrm>
            <a:off x="8042672" y="5834063"/>
            <a:ext cx="1172765" cy="7381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F54BD0-E86E-105F-D626-18C712321C1E}"/>
              </a:ext>
            </a:extLst>
          </p:cNvPr>
          <p:cNvSpPr/>
          <p:nvPr/>
        </p:nvSpPr>
        <p:spPr>
          <a:xfrm>
            <a:off x="9310687" y="5828110"/>
            <a:ext cx="1095375" cy="738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Cryptographic processor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A52741-D28C-7E2E-4EBF-53896BBE2C96}"/>
              </a:ext>
            </a:extLst>
          </p:cNvPr>
          <p:cNvCxnSpPr>
            <a:cxnSpLocks/>
          </p:cNvCxnSpPr>
          <p:nvPr/>
        </p:nvCxnSpPr>
        <p:spPr>
          <a:xfrm>
            <a:off x="7174745" y="5330953"/>
            <a:ext cx="938733" cy="531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6CE9F0-C734-76FD-4F48-4886A488D3AA}"/>
              </a:ext>
            </a:extLst>
          </p:cNvPr>
          <p:cNvCxnSpPr>
            <a:cxnSpLocks/>
          </p:cNvCxnSpPr>
          <p:nvPr/>
        </p:nvCxnSpPr>
        <p:spPr>
          <a:xfrm>
            <a:off x="6668729" y="4580859"/>
            <a:ext cx="1605482" cy="1269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6B8B2E-2BC5-A337-75E4-0ECD6A26B74E}"/>
              </a:ext>
            </a:extLst>
          </p:cNvPr>
          <p:cNvSpPr txBox="1"/>
          <p:nvPr/>
        </p:nvSpPr>
        <p:spPr>
          <a:xfrm>
            <a:off x="7108672" y="4546429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B32D11-8323-1298-9A8A-512162C55629}"/>
              </a:ext>
            </a:extLst>
          </p:cNvPr>
          <p:cNvSpPr txBox="1"/>
          <p:nvPr/>
        </p:nvSpPr>
        <p:spPr>
          <a:xfrm>
            <a:off x="8043311" y="5266757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480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Extending Measurements Through Runtime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latin typeface="Consolas"/>
                <a:cs typeface="Calibri"/>
              </a:rPr>
              <a:t>bpf</a:t>
            </a:r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96000" y="3789543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cs typeface="Calibri"/>
              </a:rPr>
              <a:t>eBPF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6863114" y="3094026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198281" y="2981517"/>
            <a:ext cx="112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1" dirty="0">
                <a:cs typeface="Calibri"/>
              </a:rPr>
              <a:t>event!</a:t>
            </a:r>
            <a:endParaRPr lang="en-US" b="1" i="1" dirty="0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68417"/>
            <a:ext cx="9206" cy="56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462242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 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DC0F24-6475-DA05-375C-232C11EC951B}"/>
              </a:ext>
            </a:extLst>
          </p:cNvPr>
          <p:cNvCxnSpPr>
            <a:cxnSpLocks/>
          </p:cNvCxnSpPr>
          <p:nvPr/>
        </p:nvCxnSpPr>
        <p:spPr>
          <a:xfrm flipV="1">
            <a:off x="6037699" y="5338603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4AA0CF-7E9F-80CA-4C07-ACFB2817157F}"/>
              </a:ext>
            </a:extLst>
          </p:cNvPr>
          <p:cNvCxnSpPr>
            <a:cxnSpLocks/>
          </p:cNvCxnSpPr>
          <p:nvPr/>
        </p:nvCxnSpPr>
        <p:spPr>
          <a:xfrm flipV="1">
            <a:off x="6037698" y="4581716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C0B1D2-2351-6B65-EF68-25A165AC600F}"/>
              </a:ext>
            </a:extLst>
          </p:cNvPr>
          <p:cNvSpPr txBox="1"/>
          <p:nvPr/>
        </p:nvSpPr>
        <p:spPr>
          <a:xfrm>
            <a:off x="6132359" y="5272710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AC2CF-A906-ED65-A6F1-9A1D0F7017A5}"/>
              </a:ext>
            </a:extLst>
          </p:cNvPr>
          <p:cNvSpPr txBox="1"/>
          <p:nvPr/>
        </p:nvSpPr>
        <p:spPr>
          <a:xfrm>
            <a:off x="4858389" y="4551542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D837B6-E741-CCAE-CF87-7FFFFE4DDE6E}"/>
              </a:ext>
            </a:extLst>
          </p:cNvPr>
          <p:cNvSpPr/>
          <p:nvPr/>
        </p:nvSpPr>
        <p:spPr>
          <a:xfrm>
            <a:off x="7322344" y="5786438"/>
            <a:ext cx="3137296" cy="8215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F56453-1445-3B01-4335-05714F002060}"/>
              </a:ext>
            </a:extLst>
          </p:cNvPr>
          <p:cNvSpPr txBox="1"/>
          <p:nvPr/>
        </p:nvSpPr>
        <p:spPr>
          <a:xfrm>
            <a:off x="7322344" y="5750718"/>
            <a:ext cx="7143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B59FE-9948-4C43-DC4D-5E9F5E1B5719}"/>
              </a:ext>
            </a:extLst>
          </p:cNvPr>
          <p:cNvSpPr/>
          <p:nvPr/>
        </p:nvSpPr>
        <p:spPr>
          <a:xfrm>
            <a:off x="7417593" y="6084094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EK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960A38-94A4-B8A1-02E3-7B3DF5C424D6}"/>
              </a:ext>
            </a:extLst>
          </p:cNvPr>
          <p:cNvSpPr/>
          <p:nvPr/>
        </p:nvSpPr>
        <p:spPr>
          <a:xfrm>
            <a:off x="7417592" y="6346030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AK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512CF5-8565-D143-4C45-2779FDBD75CF}"/>
              </a:ext>
            </a:extLst>
          </p:cNvPr>
          <p:cNvSpPr/>
          <p:nvPr/>
        </p:nvSpPr>
        <p:spPr>
          <a:xfrm>
            <a:off x="8042672" y="5834063"/>
            <a:ext cx="1172765" cy="7381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F54BD0-E86E-105F-D626-18C712321C1E}"/>
              </a:ext>
            </a:extLst>
          </p:cNvPr>
          <p:cNvSpPr/>
          <p:nvPr/>
        </p:nvSpPr>
        <p:spPr>
          <a:xfrm>
            <a:off x="9310687" y="5828110"/>
            <a:ext cx="1095375" cy="738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Cryptographic processor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A52741-D28C-7E2E-4EBF-53896BBE2C96}"/>
              </a:ext>
            </a:extLst>
          </p:cNvPr>
          <p:cNvCxnSpPr>
            <a:cxnSpLocks/>
          </p:cNvCxnSpPr>
          <p:nvPr/>
        </p:nvCxnSpPr>
        <p:spPr>
          <a:xfrm>
            <a:off x="7174745" y="5330953"/>
            <a:ext cx="938733" cy="531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6CE9F0-C734-76FD-4F48-4886A488D3AA}"/>
              </a:ext>
            </a:extLst>
          </p:cNvPr>
          <p:cNvCxnSpPr>
            <a:cxnSpLocks/>
          </p:cNvCxnSpPr>
          <p:nvPr/>
        </p:nvCxnSpPr>
        <p:spPr>
          <a:xfrm>
            <a:off x="6668729" y="4580859"/>
            <a:ext cx="1605482" cy="1269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6B8B2E-2BC5-A337-75E4-0ECD6A26B74E}"/>
              </a:ext>
            </a:extLst>
          </p:cNvPr>
          <p:cNvSpPr txBox="1"/>
          <p:nvPr/>
        </p:nvSpPr>
        <p:spPr>
          <a:xfrm>
            <a:off x="7108672" y="4546429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B32D11-8323-1298-9A8A-512162C55629}"/>
              </a:ext>
            </a:extLst>
          </p:cNvPr>
          <p:cNvSpPr txBox="1"/>
          <p:nvPr/>
        </p:nvSpPr>
        <p:spPr>
          <a:xfrm>
            <a:off x="8043311" y="5266757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119EAC-5415-9F34-EB99-E9A21FD8A1BA}"/>
              </a:ext>
            </a:extLst>
          </p:cNvPr>
          <p:cNvSpPr/>
          <p:nvPr/>
        </p:nvSpPr>
        <p:spPr>
          <a:xfrm>
            <a:off x="7941468" y="3262312"/>
            <a:ext cx="1404937" cy="6429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601FFF-3E4B-35BF-A634-176822316089}"/>
              </a:ext>
            </a:extLst>
          </p:cNvPr>
          <p:cNvSpPr/>
          <p:nvPr/>
        </p:nvSpPr>
        <p:spPr>
          <a:xfrm>
            <a:off x="9739311" y="3610949"/>
            <a:ext cx="591478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9DE035-B425-337A-5DAF-BF657D44E895}"/>
              </a:ext>
            </a:extLst>
          </p:cNvPr>
          <p:cNvSpPr/>
          <p:nvPr/>
        </p:nvSpPr>
        <p:spPr>
          <a:xfrm>
            <a:off x="9882186" y="3753823"/>
            <a:ext cx="591478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IMA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log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3E2878-20EE-62FA-3FA6-22373491A703}"/>
              </a:ext>
            </a:extLst>
          </p:cNvPr>
          <p:cNvSpPr/>
          <p:nvPr/>
        </p:nvSpPr>
        <p:spPr>
          <a:xfrm>
            <a:off x="5736336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 B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1D8F6B-57AC-C343-9AE5-A948EC2C565E}"/>
              </a:ext>
            </a:extLst>
          </p:cNvPr>
          <p:cNvCxnSpPr>
            <a:cxnSpLocks/>
          </p:cNvCxnSpPr>
          <p:nvPr/>
        </p:nvCxnSpPr>
        <p:spPr>
          <a:xfrm flipH="1" flipV="1">
            <a:off x="6732712" y="1895858"/>
            <a:ext cx="1591345" cy="1365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093C38-E628-7F8D-8A47-739D22677BD7}"/>
              </a:ext>
            </a:extLst>
          </p:cNvPr>
          <p:cNvCxnSpPr>
            <a:cxnSpLocks/>
          </p:cNvCxnSpPr>
          <p:nvPr/>
        </p:nvCxnSpPr>
        <p:spPr>
          <a:xfrm>
            <a:off x="8728869" y="3898008"/>
            <a:ext cx="16000" cy="1938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53806A9-884F-618E-1C53-083F0ECDF356}"/>
              </a:ext>
            </a:extLst>
          </p:cNvPr>
          <p:cNvSpPr txBox="1"/>
          <p:nvPr/>
        </p:nvSpPr>
        <p:spPr>
          <a:xfrm>
            <a:off x="8829124" y="4516663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915012-6C18-4290-DF7C-A56A1F1E257B}"/>
              </a:ext>
            </a:extLst>
          </p:cNvPr>
          <p:cNvSpPr txBox="1"/>
          <p:nvPr/>
        </p:nvSpPr>
        <p:spPr>
          <a:xfrm>
            <a:off x="6043061" y="2295308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B48ACB-8513-E7BA-4ABA-EB0F535E43C5}"/>
              </a:ext>
            </a:extLst>
          </p:cNvPr>
          <p:cNvCxnSpPr>
            <a:cxnSpLocks/>
          </p:cNvCxnSpPr>
          <p:nvPr/>
        </p:nvCxnSpPr>
        <p:spPr>
          <a:xfrm>
            <a:off x="9354868" y="3572027"/>
            <a:ext cx="503315" cy="358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5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eBPF Programs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bpf()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96000" y="3789543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cs typeface="Calibri"/>
              </a:rPr>
              <a:t>eBPF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6863114" y="3094026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198281" y="2981517"/>
            <a:ext cx="112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1" dirty="0">
                <a:cs typeface="Calibri"/>
              </a:rPr>
              <a:t>event!</a:t>
            </a:r>
            <a:endParaRPr lang="en-US" b="1" i="1" dirty="0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68417"/>
            <a:ext cx="9206" cy="56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462242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 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DC0F24-6475-DA05-375C-232C11EC951B}"/>
              </a:ext>
            </a:extLst>
          </p:cNvPr>
          <p:cNvCxnSpPr>
            <a:cxnSpLocks/>
          </p:cNvCxnSpPr>
          <p:nvPr/>
        </p:nvCxnSpPr>
        <p:spPr>
          <a:xfrm flipV="1">
            <a:off x="6037699" y="5338603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4AA0CF-7E9F-80CA-4C07-ACFB2817157F}"/>
              </a:ext>
            </a:extLst>
          </p:cNvPr>
          <p:cNvCxnSpPr>
            <a:cxnSpLocks/>
          </p:cNvCxnSpPr>
          <p:nvPr/>
        </p:nvCxnSpPr>
        <p:spPr>
          <a:xfrm flipV="1">
            <a:off x="6037698" y="4581716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C0B1D2-2351-6B65-EF68-25A165AC600F}"/>
              </a:ext>
            </a:extLst>
          </p:cNvPr>
          <p:cNvSpPr txBox="1"/>
          <p:nvPr/>
        </p:nvSpPr>
        <p:spPr>
          <a:xfrm>
            <a:off x="6132359" y="5272710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AC2CF-A906-ED65-A6F1-9A1D0F7017A5}"/>
              </a:ext>
            </a:extLst>
          </p:cNvPr>
          <p:cNvSpPr txBox="1"/>
          <p:nvPr/>
        </p:nvSpPr>
        <p:spPr>
          <a:xfrm>
            <a:off x="4858389" y="4551542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D837B6-E741-CCAE-CF87-7FFFFE4DDE6E}"/>
              </a:ext>
            </a:extLst>
          </p:cNvPr>
          <p:cNvSpPr/>
          <p:nvPr/>
        </p:nvSpPr>
        <p:spPr>
          <a:xfrm>
            <a:off x="7322344" y="5786438"/>
            <a:ext cx="3137296" cy="8215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F56453-1445-3B01-4335-05714F002060}"/>
              </a:ext>
            </a:extLst>
          </p:cNvPr>
          <p:cNvSpPr txBox="1"/>
          <p:nvPr/>
        </p:nvSpPr>
        <p:spPr>
          <a:xfrm>
            <a:off x="7322344" y="5750718"/>
            <a:ext cx="7143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B59FE-9948-4C43-DC4D-5E9F5E1B5719}"/>
              </a:ext>
            </a:extLst>
          </p:cNvPr>
          <p:cNvSpPr/>
          <p:nvPr/>
        </p:nvSpPr>
        <p:spPr>
          <a:xfrm>
            <a:off x="7417593" y="6084094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EK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960A38-94A4-B8A1-02E3-7B3DF5C424D6}"/>
              </a:ext>
            </a:extLst>
          </p:cNvPr>
          <p:cNvSpPr/>
          <p:nvPr/>
        </p:nvSpPr>
        <p:spPr>
          <a:xfrm>
            <a:off x="7417592" y="6346030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AK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512CF5-8565-D143-4C45-2779FDBD75CF}"/>
              </a:ext>
            </a:extLst>
          </p:cNvPr>
          <p:cNvSpPr/>
          <p:nvPr/>
        </p:nvSpPr>
        <p:spPr>
          <a:xfrm>
            <a:off x="8042672" y="5834063"/>
            <a:ext cx="1172765" cy="7381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F54BD0-E86E-105F-D626-18C712321C1E}"/>
              </a:ext>
            </a:extLst>
          </p:cNvPr>
          <p:cNvSpPr/>
          <p:nvPr/>
        </p:nvSpPr>
        <p:spPr>
          <a:xfrm>
            <a:off x="9310687" y="5828110"/>
            <a:ext cx="1095375" cy="738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Cryptographic processor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A52741-D28C-7E2E-4EBF-53896BBE2C96}"/>
              </a:ext>
            </a:extLst>
          </p:cNvPr>
          <p:cNvCxnSpPr>
            <a:cxnSpLocks/>
          </p:cNvCxnSpPr>
          <p:nvPr/>
        </p:nvCxnSpPr>
        <p:spPr>
          <a:xfrm>
            <a:off x="7174745" y="5330953"/>
            <a:ext cx="938733" cy="531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6CE9F0-C734-76FD-4F48-4886A488D3AA}"/>
              </a:ext>
            </a:extLst>
          </p:cNvPr>
          <p:cNvCxnSpPr>
            <a:cxnSpLocks/>
          </p:cNvCxnSpPr>
          <p:nvPr/>
        </p:nvCxnSpPr>
        <p:spPr>
          <a:xfrm>
            <a:off x="6668729" y="4580859"/>
            <a:ext cx="1605482" cy="1269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6B8B2E-2BC5-A337-75E4-0ECD6A26B74E}"/>
              </a:ext>
            </a:extLst>
          </p:cNvPr>
          <p:cNvSpPr txBox="1"/>
          <p:nvPr/>
        </p:nvSpPr>
        <p:spPr>
          <a:xfrm>
            <a:off x="7108672" y="4546429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B32D11-8323-1298-9A8A-512162C55629}"/>
              </a:ext>
            </a:extLst>
          </p:cNvPr>
          <p:cNvSpPr txBox="1"/>
          <p:nvPr/>
        </p:nvSpPr>
        <p:spPr>
          <a:xfrm>
            <a:off x="8043311" y="5266757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119EAC-5415-9F34-EB99-E9A21FD8A1BA}"/>
              </a:ext>
            </a:extLst>
          </p:cNvPr>
          <p:cNvSpPr/>
          <p:nvPr/>
        </p:nvSpPr>
        <p:spPr>
          <a:xfrm>
            <a:off x="7941468" y="3262312"/>
            <a:ext cx="1404937" cy="6429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601FFF-3E4B-35BF-A634-176822316089}"/>
              </a:ext>
            </a:extLst>
          </p:cNvPr>
          <p:cNvSpPr/>
          <p:nvPr/>
        </p:nvSpPr>
        <p:spPr>
          <a:xfrm>
            <a:off x="9739311" y="3610949"/>
            <a:ext cx="591478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9DE035-B425-337A-5DAF-BF657D44E895}"/>
              </a:ext>
            </a:extLst>
          </p:cNvPr>
          <p:cNvSpPr/>
          <p:nvPr/>
        </p:nvSpPr>
        <p:spPr>
          <a:xfrm>
            <a:off x="9882186" y="3753823"/>
            <a:ext cx="591478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IMA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log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3E2878-20EE-62FA-3FA6-22373491A703}"/>
              </a:ext>
            </a:extLst>
          </p:cNvPr>
          <p:cNvSpPr/>
          <p:nvPr/>
        </p:nvSpPr>
        <p:spPr>
          <a:xfrm>
            <a:off x="5736336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 B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1D8F6B-57AC-C343-9AE5-A948EC2C565E}"/>
              </a:ext>
            </a:extLst>
          </p:cNvPr>
          <p:cNvCxnSpPr>
            <a:cxnSpLocks/>
          </p:cNvCxnSpPr>
          <p:nvPr/>
        </p:nvCxnSpPr>
        <p:spPr>
          <a:xfrm flipH="1" flipV="1">
            <a:off x="6732712" y="1895858"/>
            <a:ext cx="1591345" cy="1365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093C38-E628-7F8D-8A47-739D22677BD7}"/>
              </a:ext>
            </a:extLst>
          </p:cNvPr>
          <p:cNvCxnSpPr>
            <a:cxnSpLocks/>
          </p:cNvCxnSpPr>
          <p:nvPr/>
        </p:nvCxnSpPr>
        <p:spPr>
          <a:xfrm>
            <a:off x="8728869" y="3898008"/>
            <a:ext cx="16000" cy="1938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53806A9-884F-618E-1C53-083F0ECDF356}"/>
              </a:ext>
            </a:extLst>
          </p:cNvPr>
          <p:cNvSpPr txBox="1"/>
          <p:nvPr/>
        </p:nvSpPr>
        <p:spPr>
          <a:xfrm>
            <a:off x="8829124" y="4516663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915012-6C18-4290-DF7C-A56A1F1E257B}"/>
              </a:ext>
            </a:extLst>
          </p:cNvPr>
          <p:cNvSpPr txBox="1"/>
          <p:nvPr/>
        </p:nvSpPr>
        <p:spPr>
          <a:xfrm>
            <a:off x="6043061" y="2295308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B48ACB-8513-E7BA-4ABA-EB0F535E43C5}"/>
              </a:ext>
            </a:extLst>
          </p:cNvPr>
          <p:cNvCxnSpPr>
            <a:cxnSpLocks/>
          </p:cNvCxnSpPr>
          <p:nvPr/>
        </p:nvCxnSpPr>
        <p:spPr>
          <a:xfrm>
            <a:off x="9354868" y="3572027"/>
            <a:ext cx="503315" cy="358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D3BC4D-F97D-4CC5-0207-A62F36EFA926}"/>
              </a:ext>
            </a:extLst>
          </p:cNvPr>
          <p:cNvSpPr/>
          <p:nvPr/>
        </p:nvSpPr>
        <p:spPr>
          <a:xfrm>
            <a:off x="8409290" y="1516209"/>
            <a:ext cx="1772111" cy="7084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Attestation agent</a:t>
            </a:r>
          </a:p>
        </p:txBody>
      </p:sp>
      <p:pic>
        <p:nvPicPr>
          <p:cNvPr id="46" name="Picture 45" descr="A green and white circle with a keyhole&#10;&#10;Description automatically generated">
            <a:extLst>
              <a:ext uri="{FF2B5EF4-FFF2-40B4-BE49-F238E27FC236}">
                <a16:creationId xmlns:a16="http://schemas.microsoft.com/office/drawing/2014/main" id="{FE3D4916-365B-65F2-9BD4-69257880B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802" y="1841895"/>
            <a:ext cx="316707" cy="328614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D31054-4D14-0EC8-B56A-E07CF28A223B}"/>
              </a:ext>
            </a:extLst>
          </p:cNvPr>
          <p:cNvCxnSpPr>
            <a:cxnSpLocks/>
          </p:cNvCxnSpPr>
          <p:nvPr/>
        </p:nvCxnSpPr>
        <p:spPr>
          <a:xfrm flipH="1" flipV="1">
            <a:off x="9584259" y="2187562"/>
            <a:ext cx="49484" cy="355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0D184A-67E4-4192-2F67-3959F58BAFD1}"/>
              </a:ext>
            </a:extLst>
          </p:cNvPr>
          <p:cNvCxnSpPr>
            <a:cxnSpLocks/>
          </p:cNvCxnSpPr>
          <p:nvPr/>
        </p:nvCxnSpPr>
        <p:spPr>
          <a:xfrm flipH="1" flipV="1">
            <a:off x="9881915" y="2181608"/>
            <a:ext cx="19718" cy="143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91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456B-DF76-50DF-6D12-11C30457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Building Trust in Environments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82C93-B3B2-BF21-5A8C-36CA40EF818E}"/>
              </a:ext>
            </a:extLst>
          </p:cNvPr>
          <p:cNvSpPr/>
          <p:nvPr/>
        </p:nvSpPr>
        <p:spPr>
          <a:xfrm>
            <a:off x="762000" y="1797844"/>
            <a:ext cx="7155653" cy="454223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2714C6F4-8B9E-D4F1-3D09-2D6DD435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1" y="2164921"/>
            <a:ext cx="6977062" cy="4087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D0A91-300D-AE5F-7DF8-986EA59361D8}"/>
              </a:ext>
            </a:extLst>
          </p:cNvPr>
          <p:cNvSpPr txBox="1"/>
          <p:nvPr/>
        </p:nvSpPr>
        <p:spPr>
          <a:xfrm>
            <a:off x="726281" y="1797843"/>
            <a:ext cx="2131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Attesting Machine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2A3624-0F86-B8CA-A550-EC30C3D539A7}"/>
              </a:ext>
            </a:extLst>
          </p:cNvPr>
          <p:cNvSpPr/>
          <p:nvPr/>
        </p:nvSpPr>
        <p:spPr>
          <a:xfrm>
            <a:off x="9453562" y="2369343"/>
            <a:ext cx="2012155" cy="654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a typeface="Calibri"/>
                <a:cs typeface="Calibri"/>
              </a:rPr>
              <a:t>Remote Verifier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34AD88-A4F9-5E87-299D-0C6280EFF95E}"/>
              </a:ext>
            </a:extLst>
          </p:cNvPr>
          <p:cNvCxnSpPr/>
          <p:nvPr/>
        </p:nvCxnSpPr>
        <p:spPr>
          <a:xfrm flipV="1">
            <a:off x="7371159" y="2606276"/>
            <a:ext cx="2075258" cy="2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green and white circle with a keyhole&#10;&#10;Description automatically generated">
            <a:extLst>
              <a:ext uri="{FF2B5EF4-FFF2-40B4-BE49-F238E27FC236}">
                <a16:creationId xmlns:a16="http://schemas.microsoft.com/office/drawing/2014/main" id="{0D6C0833-821E-8462-883B-759405312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4" y="2693192"/>
            <a:ext cx="316707" cy="328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4D161A-5693-F081-E45E-125D39681393}"/>
              </a:ext>
            </a:extLst>
          </p:cNvPr>
          <p:cNvSpPr txBox="1"/>
          <p:nvPr/>
        </p:nvSpPr>
        <p:spPr>
          <a:xfrm>
            <a:off x="7881937" y="2327671"/>
            <a:ext cx="21907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i="1" dirty="0">
                <a:ea typeface="Calibri"/>
                <a:cs typeface="Calibri"/>
              </a:rPr>
              <a:t>Attestation evidence</a:t>
            </a:r>
          </a:p>
        </p:txBody>
      </p:sp>
    </p:spTree>
    <p:extLst>
      <p:ext uri="{BB962C8B-B14F-4D97-AF65-F5344CB8AC3E}">
        <p14:creationId xmlns:p14="http://schemas.microsoft.com/office/powerpoint/2010/main" val="66118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F39B-0685-2A6A-5F5B-72CA072C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Attesting System Properties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CE8CAF-B291-0365-331D-5D9B54BEF7FC}"/>
              </a:ext>
            </a:extLst>
          </p:cNvPr>
          <p:cNvSpPr/>
          <p:nvPr/>
        </p:nvSpPr>
        <p:spPr>
          <a:xfrm>
            <a:off x="1221828" y="2637652"/>
            <a:ext cx="2131757" cy="24663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a typeface="Calibri"/>
                <a:cs typeface="Calibri"/>
              </a:rPr>
              <a:t>Attestation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ea typeface="Calibri"/>
                <a:cs typeface="Calibri"/>
              </a:rPr>
              <a:t> agent</a:t>
            </a:r>
            <a:endParaRPr lang="en-US" sz="20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046C0-AFBB-3BCE-D3DD-38D9BEFEE62B}"/>
              </a:ext>
            </a:extLst>
          </p:cNvPr>
          <p:cNvSpPr/>
          <p:nvPr/>
        </p:nvSpPr>
        <p:spPr>
          <a:xfrm>
            <a:off x="824446" y="1977173"/>
            <a:ext cx="2995790" cy="35144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BB10A-DBCE-4974-D12A-CF2AA27552CC}"/>
              </a:ext>
            </a:extLst>
          </p:cNvPr>
          <p:cNvSpPr txBox="1"/>
          <p:nvPr/>
        </p:nvSpPr>
        <p:spPr>
          <a:xfrm>
            <a:off x="844522" y="2086877"/>
            <a:ext cx="2131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Attesting Machine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D7BF69-4F9D-E1FC-0F94-B7FA3BAF7DD1}"/>
              </a:ext>
            </a:extLst>
          </p:cNvPr>
          <p:cNvSpPr/>
          <p:nvPr/>
        </p:nvSpPr>
        <p:spPr>
          <a:xfrm>
            <a:off x="6400391" y="1886062"/>
            <a:ext cx="1906879" cy="3615489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a typeface="Calibri"/>
                <a:cs typeface="Calibri"/>
              </a:rPr>
              <a:t>Relying Party</a:t>
            </a:r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  <a:p>
            <a:pPr algn="r"/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pPr algn="r"/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pPr algn="r"/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pPr algn="r"/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CC5347-9482-2F39-0ED9-280A85BFDD8C}"/>
              </a:ext>
            </a:extLst>
          </p:cNvPr>
          <p:cNvSpPr/>
          <p:nvPr/>
        </p:nvSpPr>
        <p:spPr>
          <a:xfrm>
            <a:off x="9478077" y="1887256"/>
            <a:ext cx="1877190" cy="3612759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a typeface="Calibri"/>
                <a:cs typeface="Calibri"/>
              </a:rPr>
              <a:t>Verifier</a:t>
            </a:r>
            <a:endParaRPr lang="en-US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7AE3C8-974D-30FF-98F5-676EBEF82F4E}"/>
              </a:ext>
            </a:extLst>
          </p:cNvPr>
          <p:cNvCxnSpPr/>
          <p:nvPr/>
        </p:nvCxnSpPr>
        <p:spPr>
          <a:xfrm flipV="1">
            <a:off x="3352801" y="2688770"/>
            <a:ext cx="3061853" cy="5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4C2932-5B37-16EA-9934-33E1694B103A}"/>
              </a:ext>
            </a:extLst>
          </p:cNvPr>
          <p:cNvCxnSpPr>
            <a:cxnSpLocks/>
          </p:cNvCxnSpPr>
          <p:nvPr/>
        </p:nvCxnSpPr>
        <p:spPr>
          <a:xfrm>
            <a:off x="3352800" y="4159331"/>
            <a:ext cx="3042062" cy="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13F89B-32DE-BBEA-AD17-88A3504B5951}"/>
              </a:ext>
            </a:extLst>
          </p:cNvPr>
          <p:cNvCxnSpPr>
            <a:cxnSpLocks/>
          </p:cNvCxnSpPr>
          <p:nvPr/>
        </p:nvCxnSpPr>
        <p:spPr>
          <a:xfrm flipH="1" flipV="1">
            <a:off x="3356759" y="3371601"/>
            <a:ext cx="3053935" cy="15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12BA43-DCC7-4CEB-49E3-C89E5139A7EC}"/>
              </a:ext>
            </a:extLst>
          </p:cNvPr>
          <p:cNvCxnSpPr>
            <a:cxnSpLocks/>
          </p:cNvCxnSpPr>
          <p:nvPr/>
        </p:nvCxnSpPr>
        <p:spPr>
          <a:xfrm flipH="1" flipV="1">
            <a:off x="3366656" y="4915394"/>
            <a:ext cx="3024246" cy="25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75B81-47AC-8C16-22CF-A2A1C0572791}"/>
              </a:ext>
            </a:extLst>
          </p:cNvPr>
          <p:cNvCxnSpPr>
            <a:cxnSpLocks/>
          </p:cNvCxnSpPr>
          <p:nvPr/>
        </p:nvCxnSpPr>
        <p:spPr>
          <a:xfrm>
            <a:off x="8320644" y="3308264"/>
            <a:ext cx="1142009" cy="13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AA64B-F843-038F-7448-962504A89600}"/>
              </a:ext>
            </a:extLst>
          </p:cNvPr>
          <p:cNvCxnSpPr>
            <a:cxnSpLocks/>
          </p:cNvCxnSpPr>
          <p:nvPr/>
        </p:nvCxnSpPr>
        <p:spPr>
          <a:xfrm flipH="1">
            <a:off x="8285017" y="4456212"/>
            <a:ext cx="1203367" cy="3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8EBF295-4345-6E2C-54E1-E63748F34BA6}"/>
              </a:ext>
            </a:extLst>
          </p:cNvPr>
          <p:cNvSpPr/>
          <p:nvPr/>
        </p:nvSpPr>
        <p:spPr>
          <a:xfrm>
            <a:off x="6650182" y="4275116"/>
            <a:ext cx="1425038" cy="969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a typeface="Calibri"/>
                <a:cs typeface="Calibri"/>
              </a:rPr>
              <a:t>Policy engine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39EC61-E37F-85AD-A653-30F4F6CA2D1D}"/>
              </a:ext>
            </a:extLst>
          </p:cNvPr>
          <p:cNvSpPr/>
          <p:nvPr/>
        </p:nvSpPr>
        <p:spPr>
          <a:xfrm>
            <a:off x="9698181" y="4245427"/>
            <a:ext cx="1425038" cy="969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a typeface="Calibri"/>
                <a:cs typeface="Calibri"/>
              </a:rPr>
              <a:t>Policy engine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8EEB28-63D9-A33A-F80D-7C0D4584CC2A}"/>
              </a:ext>
            </a:extLst>
          </p:cNvPr>
          <p:cNvSpPr txBox="1"/>
          <p:nvPr/>
        </p:nvSpPr>
        <p:spPr>
          <a:xfrm>
            <a:off x="4275117" y="2394856"/>
            <a:ext cx="989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request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B566F-608C-26DE-66B7-834B33DB851F}"/>
              </a:ext>
            </a:extLst>
          </p:cNvPr>
          <p:cNvSpPr txBox="1"/>
          <p:nvPr/>
        </p:nvSpPr>
        <p:spPr>
          <a:xfrm>
            <a:off x="4245429" y="3067790"/>
            <a:ext cx="12469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challenge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1C0C13-49A0-329A-49E1-E6352097AC68}"/>
              </a:ext>
            </a:extLst>
          </p:cNvPr>
          <p:cNvSpPr txBox="1"/>
          <p:nvPr/>
        </p:nvSpPr>
        <p:spPr>
          <a:xfrm>
            <a:off x="4275116" y="3869374"/>
            <a:ext cx="12469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evidence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C07B2C-8E42-1AB4-967D-9CB1CEACA435}"/>
              </a:ext>
            </a:extLst>
          </p:cNvPr>
          <p:cNvSpPr txBox="1"/>
          <p:nvPr/>
        </p:nvSpPr>
        <p:spPr>
          <a:xfrm>
            <a:off x="4255325" y="4621479"/>
            <a:ext cx="1286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response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820C29-DB0E-51A3-FE7D-94DCD40E876C}"/>
              </a:ext>
            </a:extLst>
          </p:cNvPr>
          <p:cNvSpPr txBox="1"/>
          <p:nvPr/>
        </p:nvSpPr>
        <p:spPr>
          <a:xfrm>
            <a:off x="8302830" y="2889659"/>
            <a:ext cx="12469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evidence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EFE660-59E6-8233-8D8A-7A85E077CF7D}"/>
              </a:ext>
            </a:extLst>
          </p:cNvPr>
          <p:cNvSpPr txBox="1"/>
          <p:nvPr/>
        </p:nvSpPr>
        <p:spPr>
          <a:xfrm>
            <a:off x="8421583" y="4057399"/>
            <a:ext cx="12469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47891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Non-repudiable Logging in </a:t>
            </a:r>
            <a:r>
              <a:rPr lang="en-US" dirty="0" err="1">
                <a:ea typeface="Calibri Light"/>
                <a:cs typeface="Calibri Light"/>
              </a:rPr>
              <a:t>eBPF</a:t>
            </a:r>
            <a:r>
              <a:rPr lang="en-US" dirty="0">
                <a:ea typeface="Calibri Light"/>
                <a:cs typeface="Calibri Light"/>
              </a:rPr>
              <a:t> Programs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bpf()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96000" y="3789543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cs typeface="Calibri"/>
              </a:rPr>
              <a:t>eBPF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6863114" y="3094026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198281" y="2981517"/>
            <a:ext cx="112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1" dirty="0">
                <a:cs typeface="Calibri"/>
              </a:rPr>
              <a:t>event!</a:t>
            </a:r>
            <a:endParaRPr lang="en-US" b="1" i="1" dirty="0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68417"/>
            <a:ext cx="9206" cy="56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462242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 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DC0F24-6475-DA05-375C-232C11EC951B}"/>
              </a:ext>
            </a:extLst>
          </p:cNvPr>
          <p:cNvCxnSpPr>
            <a:cxnSpLocks/>
          </p:cNvCxnSpPr>
          <p:nvPr/>
        </p:nvCxnSpPr>
        <p:spPr>
          <a:xfrm flipV="1">
            <a:off x="6037699" y="5338603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4AA0CF-7E9F-80CA-4C07-ACFB2817157F}"/>
              </a:ext>
            </a:extLst>
          </p:cNvPr>
          <p:cNvCxnSpPr>
            <a:cxnSpLocks/>
          </p:cNvCxnSpPr>
          <p:nvPr/>
        </p:nvCxnSpPr>
        <p:spPr>
          <a:xfrm flipV="1">
            <a:off x="6037698" y="4581716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C0B1D2-2351-6B65-EF68-25A165AC600F}"/>
              </a:ext>
            </a:extLst>
          </p:cNvPr>
          <p:cNvSpPr txBox="1"/>
          <p:nvPr/>
        </p:nvSpPr>
        <p:spPr>
          <a:xfrm>
            <a:off x="6132359" y="5272710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AC2CF-A906-ED65-A6F1-9A1D0F7017A5}"/>
              </a:ext>
            </a:extLst>
          </p:cNvPr>
          <p:cNvSpPr txBox="1"/>
          <p:nvPr/>
        </p:nvSpPr>
        <p:spPr>
          <a:xfrm>
            <a:off x="4858389" y="4551542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D837B6-E741-CCAE-CF87-7FFFFE4DDE6E}"/>
              </a:ext>
            </a:extLst>
          </p:cNvPr>
          <p:cNvSpPr/>
          <p:nvPr/>
        </p:nvSpPr>
        <p:spPr>
          <a:xfrm>
            <a:off x="7322344" y="5786438"/>
            <a:ext cx="3137296" cy="8215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F56453-1445-3B01-4335-05714F002060}"/>
              </a:ext>
            </a:extLst>
          </p:cNvPr>
          <p:cNvSpPr txBox="1"/>
          <p:nvPr/>
        </p:nvSpPr>
        <p:spPr>
          <a:xfrm>
            <a:off x="7322344" y="5750718"/>
            <a:ext cx="7143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B59FE-9948-4C43-DC4D-5E9F5E1B5719}"/>
              </a:ext>
            </a:extLst>
          </p:cNvPr>
          <p:cNvSpPr/>
          <p:nvPr/>
        </p:nvSpPr>
        <p:spPr>
          <a:xfrm>
            <a:off x="7417593" y="6084094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EK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960A38-94A4-B8A1-02E3-7B3DF5C424D6}"/>
              </a:ext>
            </a:extLst>
          </p:cNvPr>
          <p:cNvSpPr/>
          <p:nvPr/>
        </p:nvSpPr>
        <p:spPr>
          <a:xfrm>
            <a:off x="7417592" y="6346030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AK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512CF5-8565-D143-4C45-2779FDBD75CF}"/>
              </a:ext>
            </a:extLst>
          </p:cNvPr>
          <p:cNvSpPr/>
          <p:nvPr/>
        </p:nvSpPr>
        <p:spPr>
          <a:xfrm>
            <a:off x="8042672" y="5834063"/>
            <a:ext cx="1172765" cy="7381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F54BD0-E86E-105F-D626-18C712321C1E}"/>
              </a:ext>
            </a:extLst>
          </p:cNvPr>
          <p:cNvSpPr/>
          <p:nvPr/>
        </p:nvSpPr>
        <p:spPr>
          <a:xfrm>
            <a:off x="9310687" y="5828110"/>
            <a:ext cx="1095375" cy="738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Cryptographic processor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A52741-D28C-7E2E-4EBF-53896BBE2C96}"/>
              </a:ext>
            </a:extLst>
          </p:cNvPr>
          <p:cNvCxnSpPr>
            <a:cxnSpLocks/>
          </p:cNvCxnSpPr>
          <p:nvPr/>
        </p:nvCxnSpPr>
        <p:spPr>
          <a:xfrm>
            <a:off x="7174745" y="5330953"/>
            <a:ext cx="938733" cy="531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6CE9F0-C734-76FD-4F48-4886A488D3AA}"/>
              </a:ext>
            </a:extLst>
          </p:cNvPr>
          <p:cNvCxnSpPr>
            <a:cxnSpLocks/>
          </p:cNvCxnSpPr>
          <p:nvPr/>
        </p:nvCxnSpPr>
        <p:spPr>
          <a:xfrm>
            <a:off x="6668729" y="4580859"/>
            <a:ext cx="1605482" cy="1269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6B8B2E-2BC5-A337-75E4-0ECD6A26B74E}"/>
              </a:ext>
            </a:extLst>
          </p:cNvPr>
          <p:cNvSpPr txBox="1"/>
          <p:nvPr/>
        </p:nvSpPr>
        <p:spPr>
          <a:xfrm>
            <a:off x="7108672" y="4546429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B32D11-8323-1298-9A8A-512162C55629}"/>
              </a:ext>
            </a:extLst>
          </p:cNvPr>
          <p:cNvSpPr txBox="1"/>
          <p:nvPr/>
        </p:nvSpPr>
        <p:spPr>
          <a:xfrm>
            <a:off x="8043311" y="5266757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119EAC-5415-9F34-EB99-E9A21FD8A1BA}"/>
              </a:ext>
            </a:extLst>
          </p:cNvPr>
          <p:cNvSpPr/>
          <p:nvPr/>
        </p:nvSpPr>
        <p:spPr>
          <a:xfrm>
            <a:off x="7941468" y="2874257"/>
            <a:ext cx="1404937" cy="15248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Measurement and</a:t>
            </a:r>
          </a:p>
          <a:p>
            <a:pPr algn="ctr"/>
            <a:r>
              <a:rPr lang="en-US" sz="1600" b="1" dirty="0">
                <a:ea typeface="Calibri"/>
                <a:cs typeface="Calibri"/>
              </a:rPr>
              <a:t> logging interface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601FFF-3E4B-35BF-A634-176822316089}"/>
              </a:ext>
            </a:extLst>
          </p:cNvPr>
          <p:cNvSpPr/>
          <p:nvPr/>
        </p:nvSpPr>
        <p:spPr>
          <a:xfrm>
            <a:off x="9739311" y="3610949"/>
            <a:ext cx="591478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9DE035-B425-337A-5DAF-BF657D44E895}"/>
              </a:ext>
            </a:extLst>
          </p:cNvPr>
          <p:cNvSpPr/>
          <p:nvPr/>
        </p:nvSpPr>
        <p:spPr>
          <a:xfrm>
            <a:off x="9882186" y="3753823"/>
            <a:ext cx="591478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IMA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log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093C38-E628-7F8D-8A47-739D22677BD7}"/>
              </a:ext>
            </a:extLst>
          </p:cNvPr>
          <p:cNvCxnSpPr>
            <a:cxnSpLocks/>
          </p:cNvCxnSpPr>
          <p:nvPr/>
        </p:nvCxnSpPr>
        <p:spPr>
          <a:xfrm>
            <a:off x="8728869" y="4398952"/>
            <a:ext cx="16000" cy="14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53806A9-884F-618E-1C53-083F0ECDF356}"/>
              </a:ext>
            </a:extLst>
          </p:cNvPr>
          <p:cNvSpPr txBox="1"/>
          <p:nvPr/>
        </p:nvSpPr>
        <p:spPr>
          <a:xfrm>
            <a:off x="8829124" y="4516663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B48ACB-8513-E7BA-4ABA-EB0F535E43C5}"/>
              </a:ext>
            </a:extLst>
          </p:cNvPr>
          <p:cNvCxnSpPr>
            <a:cxnSpLocks/>
          </p:cNvCxnSpPr>
          <p:nvPr/>
        </p:nvCxnSpPr>
        <p:spPr>
          <a:xfrm>
            <a:off x="9347813" y="3917749"/>
            <a:ext cx="524481" cy="5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FAB6624-83F0-E7DC-D297-EE75D8594D0B}"/>
              </a:ext>
            </a:extLst>
          </p:cNvPr>
          <p:cNvCxnSpPr>
            <a:cxnSpLocks/>
          </p:cNvCxnSpPr>
          <p:nvPr/>
        </p:nvCxnSpPr>
        <p:spPr>
          <a:xfrm flipV="1">
            <a:off x="7428701" y="4156089"/>
            <a:ext cx="503315" cy="1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98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DE72-0AD2-98F4-CAB4-1AAD2AE8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Measurement Interface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86AE6-0663-3451-DACB-AE59C1778393}"/>
              </a:ext>
            </a:extLst>
          </p:cNvPr>
          <p:cNvSpPr/>
          <p:nvPr/>
        </p:nvSpPr>
        <p:spPr>
          <a:xfrm>
            <a:off x="836376" y="1823980"/>
            <a:ext cx="10514871" cy="30612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  <a:p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52C68-3CA2-439B-564F-008338380020}"/>
              </a:ext>
            </a:extLst>
          </p:cNvPr>
          <p:cNvSpPr/>
          <p:nvPr/>
        </p:nvSpPr>
        <p:spPr>
          <a:xfrm>
            <a:off x="838529" y="5022662"/>
            <a:ext cx="10515009" cy="164401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2170B-2FE3-6A1D-48D4-C681AF52C860}"/>
              </a:ext>
            </a:extLst>
          </p:cNvPr>
          <p:cNvSpPr/>
          <p:nvPr/>
        </p:nvSpPr>
        <p:spPr>
          <a:xfrm>
            <a:off x="3287891" y="3112210"/>
            <a:ext cx="1470774" cy="789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4E56A-08CA-66EA-20AC-5D0ED32A144C}"/>
              </a:ext>
            </a:extLst>
          </p:cNvPr>
          <p:cNvSpPr/>
          <p:nvPr/>
        </p:nvSpPr>
        <p:spPr>
          <a:xfrm>
            <a:off x="3471335" y="3295655"/>
            <a:ext cx="1470774" cy="789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82E2C-04F0-74F9-B6B5-BC801287D8AD}"/>
              </a:ext>
            </a:extLst>
          </p:cNvPr>
          <p:cNvSpPr/>
          <p:nvPr/>
        </p:nvSpPr>
        <p:spPr>
          <a:xfrm>
            <a:off x="3654779" y="3507321"/>
            <a:ext cx="1470774" cy="789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ea typeface="Calibri"/>
                <a:cs typeface="Calibri"/>
              </a:rPr>
              <a:t>eBPF</a:t>
            </a:r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 programs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A03798-BEBD-080A-0226-E193BD704F64}"/>
              </a:ext>
            </a:extLst>
          </p:cNvPr>
          <p:cNvCxnSpPr/>
          <p:nvPr/>
        </p:nvCxnSpPr>
        <p:spPr>
          <a:xfrm flipV="1">
            <a:off x="2435578" y="3963811"/>
            <a:ext cx="1302455" cy="2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C26F6AE-164C-9919-0209-1D592E0C7077}"/>
              </a:ext>
            </a:extLst>
          </p:cNvPr>
          <p:cNvSpPr/>
          <p:nvPr/>
        </p:nvSpPr>
        <p:spPr>
          <a:xfrm>
            <a:off x="2173111" y="3866444"/>
            <a:ext cx="211666" cy="197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51C2C-71D6-6329-56F0-402D7133D921}"/>
              </a:ext>
            </a:extLst>
          </p:cNvPr>
          <p:cNvSpPr txBox="1"/>
          <p:nvPr/>
        </p:nvSpPr>
        <p:spPr>
          <a:xfrm>
            <a:off x="1396999" y="3817055"/>
            <a:ext cx="987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event!</a:t>
            </a:r>
            <a:endParaRPr lang="en-US" b="1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BC3319-6959-D4CE-23F3-3CD6A825CC98}"/>
              </a:ext>
            </a:extLst>
          </p:cNvPr>
          <p:cNvCxnSpPr>
            <a:cxnSpLocks/>
          </p:cNvCxnSpPr>
          <p:nvPr/>
        </p:nvCxnSpPr>
        <p:spPr>
          <a:xfrm flipV="1">
            <a:off x="5144911" y="2517424"/>
            <a:ext cx="1993898" cy="1371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70B044-C0FF-EB1B-3C52-5704D32B391E}"/>
              </a:ext>
            </a:extLst>
          </p:cNvPr>
          <p:cNvSpPr txBox="1"/>
          <p:nvPr/>
        </p:nvSpPr>
        <p:spPr>
          <a:xfrm>
            <a:off x="4205110" y="2504722"/>
            <a:ext cx="30479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u="sng" err="1">
                <a:ea typeface="Calibri"/>
                <a:cs typeface="Calibri"/>
              </a:rPr>
              <a:t>bpf_process_measurement</a:t>
            </a:r>
            <a:r>
              <a:rPr lang="en-US" sz="1600" b="1" u="sng" dirty="0">
                <a:ea typeface="Calibri"/>
                <a:cs typeface="Calibri"/>
              </a:rPr>
              <a:t>()</a:t>
            </a:r>
            <a:endParaRPr lang="en-US" sz="1600" u="sng" dirty="0" err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4D1341-1A37-B179-FF10-024C3339B987}"/>
              </a:ext>
            </a:extLst>
          </p:cNvPr>
          <p:cNvSpPr/>
          <p:nvPr/>
        </p:nvSpPr>
        <p:spPr>
          <a:xfrm>
            <a:off x="7161388" y="2010833"/>
            <a:ext cx="2540000" cy="27657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6073E5-D5BC-B26E-4680-999AFE467455}"/>
              </a:ext>
            </a:extLst>
          </p:cNvPr>
          <p:cNvSpPr txBox="1"/>
          <p:nvPr/>
        </p:nvSpPr>
        <p:spPr>
          <a:xfrm>
            <a:off x="7119055" y="2010833"/>
            <a:ext cx="1679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Kernel module</a:t>
            </a:r>
            <a:endParaRPr lang="en-US" b="1" i="1" dirty="0">
              <a:ea typeface="Calibri"/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B5FD0E-C378-C58F-58EB-C637EA290D34}"/>
              </a:ext>
            </a:extLst>
          </p:cNvPr>
          <p:cNvSpPr/>
          <p:nvPr/>
        </p:nvSpPr>
        <p:spPr>
          <a:xfrm>
            <a:off x="7253111" y="2363612"/>
            <a:ext cx="2356554" cy="479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Measurement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6C42B-731F-24BA-C12A-466AEB4E2774}"/>
              </a:ext>
            </a:extLst>
          </p:cNvPr>
          <p:cNvSpPr/>
          <p:nvPr/>
        </p:nvSpPr>
        <p:spPr>
          <a:xfrm>
            <a:off x="7253111" y="2963334"/>
            <a:ext cx="2356554" cy="479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Format log entry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3481A5-A5D9-C657-A369-035752D5DB2F}"/>
              </a:ext>
            </a:extLst>
          </p:cNvPr>
          <p:cNvSpPr/>
          <p:nvPr/>
        </p:nvSpPr>
        <p:spPr>
          <a:xfrm>
            <a:off x="7253111" y="3577167"/>
            <a:ext cx="2356554" cy="479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Append log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41D053-58D7-E20B-8A07-D588694D1098}"/>
              </a:ext>
            </a:extLst>
          </p:cNvPr>
          <p:cNvSpPr/>
          <p:nvPr/>
        </p:nvSpPr>
        <p:spPr>
          <a:xfrm>
            <a:off x="7253111" y="4183945"/>
            <a:ext cx="2356554" cy="479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Extend PCR 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C73D93-0139-8586-9D17-96E505416212}"/>
              </a:ext>
            </a:extLst>
          </p:cNvPr>
          <p:cNvSpPr/>
          <p:nvPr/>
        </p:nvSpPr>
        <p:spPr>
          <a:xfrm>
            <a:off x="10054167" y="3387376"/>
            <a:ext cx="807553" cy="9091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01523-4D77-24B8-1880-99721FCB92D0}"/>
              </a:ext>
            </a:extLst>
          </p:cNvPr>
          <p:cNvSpPr/>
          <p:nvPr/>
        </p:nvSpPr>
        <p:spPr>
          <a:xfrm>
            <a:off x="10195278" y="3528487"/>
            <a:ext cx="807553" cy="9091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Log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041C19-503E-F602-1CA7-05B221005E5A}"/>
              </a:ext>
            </a:extLst>
          </p:cNvPr>
          <p:cNvCxnSpPr>
            <a:cxnSpLocks/>
          </p:cNvCxnSpPr>
          <p:nvPr/>
        </p:nvCxnSpPr>
        <p:spPr>
          <a:xfrm>
            <a:off x="9611077" y="3846688"/>
            <a:ext cx="639233" cy="13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100C8-B899-FF98-214A-A4609CD18C55}"/>
              </a:ext>
            </a:extLst>
          </p:cNvPr>
          <p:cNvSpPr/>
          <p:nvPr/>
        </p:nvSpPr>
        <p:spPr>
          <a:xfrm>
            <a:off x="7251788" y="5193771"/>
            <a:ext cx="3758186" cy="13436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267C09-4A9E-D9DC-1F0B-D063FCBC56AC}"/>
              </a:ext>
            </a:extLst>
          </p:cNvPr>
          <p:cNvSpPr txBox="1"/>
          <p:nvPr/>
        </p:nvSpPr>
        <p:spPr>
          <a:xfrm>
            <a:off x="7294122" y="5193329"/>
            <a:ext cx="8413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sz="2000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CF3A8F-A880-4638-B5A0-0C471D79E8D9}"/>
              </a:ext>
            </a:extLst>
          </p:cNvPr>
          <p:cNvSpPr txBox="1"/>
          <p:nvPr/>
        </p:nvSpPr>
        <p:spPr>
          <a:xfrm>
            <a:off x="7378789" y="5609606"/>
            <a:ext cx="763762" cy="369332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EK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C95615-1B10-E236-D6EC-206AC7B0CA3E}"/>
              </a:ext>
            </a:extLst>
          </p:cNvPr>
          <p:cNvSpPr txBox="1"/>
          <p:nvPr/>
        </p:nvSpPr>
        <p:spPr>
          <a:xfrm>
            <a:off x="7378789" y="6018829"/>
            <a:ext cx="770817" cy="369332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AK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80D4DB-8174-CFC1-A2AE-59D8C570CBCD}"/>
              </a:ext>
            </a:extLst>
          </p:cNvPr>
          <p:cNvSpPr/>
          <p:nvPr/>
        </p:nvSpPr>
        <p:spPr>
          <a:xfrm>
            <a:off x="8212005" y="5283730"/>
            <a:ext cx="1581987" cy="11050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FF6F13-C7DD-32E8-23C5-7B2EB97833F7}"/>
              </a:ext>
            </a:extLst>
          </p:cNvPr>
          <p:cNvSpPr/>
          <p:nvPr/>
        </p:nvSpPr>
        <p:spPr>
          <a:xfrm>
            <a:off x="9832798" y="5277777"/>
            <a:ext cx="1172986" cy="1112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Cryptographic processor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F3BDA2-7310-D437-A035-2FFB648A32B2}"/>
              </a:ext>
            </a:extLst>
          </p:cNvPr>
          <p:cNvCxnSpPr>
            <a:cxnSpLocks/>
          </p:cNvCxnSpPr>
          <p:nvPr/>
        </p:nvCxnSpPr>
        <p:spPr>
          <a:xfrm>
            <a:off x="8461021" y="4665132"/>
            <a:ext cx="4235" cy="829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09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C078-259D-D5AC-C9D8-CE5ABADD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From the </a:t>
            </a:r>
            <a:r>
              <a:rPr lang="en-US" dirty="0" err="1">
                <a:ea typeface="Calibri Light"/>
                <a:cs typeface="Calibri Light"/>
              </a:rPr>
              <a:t>eBPF</a:t>
            </a:r>
            <a:r>
              <a:rPr lang="en-US" dirty="0">
                <a:ea typeface="Calibri Light"/>
                <a:cs typeface="Calibri Light"/>
              </a:rPr>
              <a:t>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F8C8-4214-91D9-F081-835CD41730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Available to </a:t>
            </a:r>
            <a:r>
              <a:rPr lang="en-US" dirty="0" err="1"/>
              <a:t>sleepable</a:t>
            </a:r>
            <a:r>
              <a:rPr lang="en-US" dirty="0"/>
              <a:t> </a:t>
            </a:r>
            <a:r>
              <a:rPr lang="en-US" dirty="0" err="1"/>
              <a:t>eBPF</a:t>
            </a:r>
            <a:r>
              <a:rPr lang="en-US" dirty="0"/>
              <a:t> programs</a:t>
            </a:r>
          </a:p>
          <a:p>
            <a:r>
              <a:rPr lang="en-US" dirty="0"/>
              <a:t>Programs can provoke the measurement and storage of formatted data and files</a:t>
            </a:r>
            <a:br>
              <a:rPr lang="en-US" dirty="0"/>
            </a:b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7606B0A-FADD-882C-F580-B94C56F8A9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5052" y="180006"/>
            <a:ext cx="4449675" cy="6499575"/>
          </a:xfrm>
        </p:spPr>
      </p:pic>
    </p:spTree>
    <p:extLst>
      <p:ext uri="{BB962C8B-B14F-4D97-AF65-F5344CB8AC3E}">
        <p14:creationId xmlns:p14="http://schemas.microsoft.com/office/powerpoint/2010/main" val="22050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Example Use Case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latin typeface="Consolas"/>
                <a:cs typeface="Calibri"/>
              </a:rPr>
              <a:t>bpf</a:t>
            </a:r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96000" y="3789543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cs typeface="Calibri"/>
              </a:rPr>
              <a:t>eBPF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6863114" y="3094026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198281" y="2981517"/>
            <a:ext cx="112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1" dirty="0">
                <a:cs typeface="Calibri"/>
              </a:rPr>
              <a:t>event!</a:t>
            </a:r>
            <a:endParaRPr lang="en-US" b="1" i="1" dirty="0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68417"/>
            <a:ext cx="9206" cy="56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462242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 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DC0F24-6475-DA05-375C-232C11EC951B}"/>
              </a:ext>
            </a:extLst>
          </p:cNvPr>
          <p:cNvCxnSpPr>
            <a:cxnSpLocks/>
          </p:cNvCxnSpPr>
          <p:nvPr/>
        </p:nvCxnSpPr>
        <p:spPr>
          <a:xfrm flipV="1">
            <a:off x="6037699" y="5338603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4AA0CF-7E9F-80CA-4C07-ACFB2817157F}"/>
              </a:ext>
            </a:extLst>
          </p:cNvPr>
          <p:cNvCxnSpPr>
            <a:cxnSpLocks/>
          </p:cNvCxnSpPr>
          <p:nvPr/>
        </p:nvCxnSpPr>
        <p:spPr>
          <a:xfrm flipV="1">
            <a:off x="6037698" y="4581716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C0B1D2-2351-6B65-EF68-25A165AC600F}"/>
              </a:ext>
            </a:extLst>
          </p:cNvPr>
          <p:cNvSpPr txBox="1"/>
          <p:nvPr/>
        </p:nvSpPr>
        <p:spPr>
          <a:xfrm>
            <a:off x="6132359" y="5272710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AC2CF-A906-ED65-A6F1-9A1D0F7017A5}"/>
              </a:ext>
            </a:extLst>
          </p:cNvPr>
          <p:cNvSpPr txBox="1"/>
          <p:nvPr/>
        </p:nvSpPr>
        <p:spPr>
          <a:xfrm>
            <a:off x="4858389" y="4551542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D837B6-E741-CCAE-CF87-7FFFFE4DDE6E}"/>
              </a:ext>
            </a:extLst>
          </p:cNvPr>
          <p:cNvSpPr/>
          <p:nvPr/>
        </p:nvSpPr>
        <p:spPr>
          <a:xfrm>
            <a:off x="7322344" y="5786438"/>
            <a:ext cx="3137296" cy="8215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F56453-1445-3B01-4335-05714F002060}"/>
              </a:ext>
            </a:extLst>
          </p:cNvPr>
          <p:cNvSpPr txBox="1"/>
          <p:nvPr/>
        </p:nvSpPr>
        <p:spPr>
          <a:xfrm>
            <a:off x="7322344" y="5750718"/>
            <a:ext cx="7143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B59FE-9948-4C43-DC4D-5E9F5E1B5719}"/>
              </a:ext>
            </a:extLst>
          </p:cNvPr>
          <p:cNvSpPr/>
          <p:nvPr/>
        </p:nvSpPr>
        <p:spPr>
          <a:xfrm>
            <a:off x="7417593" y="6084094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EK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960A38-94A4-B8A1-02E3-7B3DF5C424D6}"/>
              </a:ext>
            </a:extLst>
          </p:cNvPr>
          <p:cNvSpPr/>
          <p:nvPr/>
        </p:nvSpPr>
        <p:spPr>
          <a:xfrm>
            <a:off x="7417592" y="6346030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AK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512CF5-8565-D143-4C45-2779FDBD75CF}"/>
              </a:ext>
            </a:extLst>
          </p:cNvPr>
          <p:cNvSpPr/>
          <p:nvPr/>
        </p:nvSpPr>
        <p:spPr>
          <a:xfrm>
            <a:off x="8042672" y="5834063"/>
            <a:ext cx="1172765" cy="7381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F54BD0-E86E-105F-D626-18C712321C1E}"/>
              </a:ext>
            </a:extLst>
          </p:cNvPr>
          <p:cNvSpPr/>
          <p:nvPr/>
        </p:nvSpPr>
        <p:spPr>
          <a:xfrm>
            <a:off x="9310687" y="5828110"/>
            <a:ext cx="1095375" cy="738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Cryptographic processor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A52741-D28C-7E2E-4EBF-53896BBE2C96}"/>
              </a:ext>
            </a:extLst>
          </p:cNvPr>
          <p:cNvCxnSpPr>
            <a:cxnSpLocks/>
          </p:cNvCxnSpPr>
          <p:nvPr/>
        </p:nvCxnSpPr>
        <p:spPr>
          <a:xfrm>
            <a:off x="7174745" y="5330953"/>
            <a:ext cx="938733" cy="531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6CE9F0-C734-76FD-4F48-4886A488D3AA}"/>
              </a:ext>
            </a:extLst>
          </p:cNvPr>
          <p:cNvCxnSpPr>
            <a:cxnSpLocks/>
          </p:cNvCxnSpPr>
          <p:nvPr/>
        </p:nvCxnSpPr>
        <p:spPr>
          <a:xfrm>
            <a:off x="6668729" y="4580859"/>
            <a:ext cx="1605482" cy="1269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6B8B2E-2BC5-A337-75E4-0ECD6A26B74E}"/>
              </a:ext>
            </a:extLst>
          </p:cNvPr>
          <p:cNvSpPr txBox="1"/>
          <p:nvPr/>
        </p:nvSpPr>
        <p:spPr>
          <a:xfrm>
            <a:off x="7108672" y="4546429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B32D11-8323-1298-9A8A-512162C55629}"/>
              </a:ext>
            </a:extLst>
          </p:cNvPr>
          <p:cNvSpPr txBox="1"/>
          <p:nvPr/>
        </p:nvSpPr>
        <p:spPr>
          <a:xfrm>
            <a:off x="8043311" y="5266757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119EAC-5415-9F34-EB99-E9A21FD8A1BA}"/>
              </a:ext>
            </a:extLst>
          </p:cNvPr>
          <p:cNvSpPr/>
          <p:nvPr/>
        </p:nvSpPr>
        <p:spPr>
          <a:xfrm>
            <a:off x="7941468" y="3262312"/>
            <a:ext cx="1404937" cy="6429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601FFF-3E4B-35BF-A634-176822316089}"/>
              </a:ext>
            </a:extLst>
          </p:cNvPr>
          <p:cNvSpPr/>
          <p:nvPr/>
        </p:nvSpPr>
        <p:spPr>
          <a:xfrm>
            <a:off x="9739311" y="3610949"/>
            <a:ext cx="591478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9DE035-B425-337A-5DAF-BF657D44E895}"/>
              </a:ext>
            </a:extLst>
          </p:cNvPr>
          <p:cNvSpPr/>
          <p:nvPr/>
        </p:nvSpPr>
        <p:spPr>
          <a:xfrm>
            <a:off x="9882186" y="3753823"/>
            <a:ext cx="591478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IMA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log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3E2878-20EE-62FA-3FA6-22373491A703}"/>
              </a:ext>
            </a:extLst>
          </p:cNvPr>
          <p:cNvSpPr/>
          <p:nvPr/>
        </p:nvSpPr>
        <p:spPr>
          <a:xfrm>
            <a:off x="5736336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 B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1D8F6B-57AC-C343-9AE5-A948EC2C565E}"/>
              </a:ext>
            </a:extLst>
          </p:cNvPr>
          <p:cNvCxnSpPr>
            <a:cxnSpLocks/>
          </p:cNvCxnSpPr>
          <p:nvPr/>
        </p:nvCxnSpPr>
        <p:spPr>
          <a:xfrm flipH="1" flipV="1">
            <a:off x="6732712" y="1895858"/>
            <a:ext cx="1591345" cy="1365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093C38-E628-7F8D-8A47-739D22677BD7}"/>
              </a:ext>
            </a:extLst>
          </p:cNvPr>
          <p:cNvCxnSpPr>
            <a:cxnSpLocks/>
          </p:cNvCxnSpPr>
          <p:nvPr/>
        </p:nvCxnSpPr>
        <p:spPr>
          <a:xfrm>
            <a:off x="8728869" y="3898008"/>
            <a:ext cx="16000" cy="1938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53806A9-884F-618E-1C53-083F0ECDF356}"/>
              </a:ext>
            </a:extLst>
          </p:cNvPr>
          <p:cNvSpPr txBox="1"/>
          <p:nvPr/>
        </p:nvSpPr>
        <p:spPr>
          <a:xfrm>
            <a:off x="8829124" y="4516663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915012-6C18-4290-DF7C-A56A1F1E257B}"/>
              </a:ext>
            </a:extLst>
          </p:cNvPr>
          <p:cNvSpPr txBox="1"/>
          <p:nvPr/>
        </p:nvSpPr>
        <p:spPr>
          <a:xfrm>
            <a:off x="6043061" y="2295308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B48ACB-8513-E7BA-4ABA-EB0F535E43C5}"/>
              </a:ext>
            </a:extLst>
          </p:cNvPr>
          <p:cNvCxnSpPr>
            <a:cxnSpLocks/>
          </p:cNvCxnSpPr>
          <p:nvPr/>
        </p:nvCxnSpPr>
        <p:spPr>
          <a:xfrm>
            <a:off x="9354868" y="3572027"/>
            <a:ext cx="503315" cy="358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5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Extending Linux IMA to Containers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latin typeface="Consolas"/>
                <a:cs typeface="Calibri"/>
              </a:rPr>
              <a:t>bpf</a:t>
            </a:r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96000" y="3789543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cs typeface="Calibri"/>
              </a:rPr>
              <a:t>eBPF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6863114" y="3094026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198281" y="2981517"/>
            <a:ext cx="112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1" dirty="0">
                <a:cs typeface="Calibri"/>
              </a:rPr>
              <a:t>event!</a:t>
            </a:r>
            <a:endParaRPr lang="en-US" b="1" i="1" dirty="0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68417"/>
            <a:ext cx="9206" cy="56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462242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 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DC0F24-6475-DA05-375C-232C11EC951B}"/>
              </a:ext>
            </a:extLst>
          </p:cNvPr>
          <p:cNvCxnSpPr>
            <a:cxnSpLocks/>
          </p:cNvCxnSpPr>
          <p:nvPr/>
        </p:nvCxnSpPr>
        <p:spPr>
          <a:xfrm flipV="1">
            <a:off x="6037699" y="5338603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4AA0CF-7E9F-80CA-4C07-ACFB2817157F}"/>
              </a:ext>
            </a:extLst>
          </p:cNvPr>
          <p:cNvCxnSpPr>
            <a:cxnSpLocks/>
          </p:cNvCxnSpPr>
          <p:nvPr/>
        </p:nvCxnSpPr>
        <p:spPr>
          <a:xfrm flipV="1">
            <a:off x="6037698" y="4581716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C0B1D2-2351-6B65-EF68-25A165AC600F}"/>
              </a:ext>
            </a:extLst>
          </p:cNvPr>
          <p:cNvSpPr txBox="1"/>
          <p:nvPr/>
        </p:nvSpPr>
        <p:spPr>
          <a:xfrm>
            <a:off x="6132359" y="5272710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AC2CF-A906-ED65-A6F1-9A1D0F7017A5}"/>
              </a:ext>
            </a:extLst>
          </p:cNvPr>
          <p:cNvSpPr txBox="1"/>
          <p:nvPr/>
        </p:nvSpPr>
        <p:spPr>
          <a:xfrm>
            <a:off x="4858389" y="4551542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D837B6-E741-CCAE-CF87-7FFFFE4DDE6E}"/>
              </a:ext>
            </a:extLst>
          </p:cNvPr>
          <p:cNvSpPr/>
          <p:nvPr/>
        </p:nvSpPr>
        <p:spPr>
          <a:xfrm>
            <a:off x="7322344" y="5786438"/>
            <a:ext cx="3137296" cy="8215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F56453-1445-3B01-4335-05714F002060}"/>
              </a:ext>
            </a:extLst>
          </p:cNvPr>
          <p:cNvSpPr txBox="1"/>
          <p:nvPr/>
        </p:nvSpPr>
        <p:spPr>
          <a:xfrm>
            <a:off x="7322344" y="5750718"/>
            <a:ext cx="7143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B59FE-9948-4C43-DC4D-5E9F5E1B5719}"/>
              </a:ext>
            </a:extLst>
          </p:cNvPr>
          <p:cNvSpPr/>
          <p:nvPr/>
        </p:nvSpPr>
        <p:spPr>
          <a:xfrm>
            <a:off x="7417593" y="6084094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EK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960A38-94A4-B8A1-02E3-7B3DF5C424D6}"/>
              </a:ext>
            </a:extLst>
          </p:cNvPr>
          <p:cNvSpPr/>
          <p:nvPr/>
        </p:nvSpPr>
        <p:spPr>
          <a:xfrm>
            <a:off x="7417592" y="6346030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AK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512CF5-8565-D143-4C45-2779FDBD75CF}"/>
              </a:ext>
            </a:extLst>
          </p:cNvPr>
          <p:cNvSpPr/>
          <p:nvPr/>
        </p:nvSpPr>
        <p:spPr>
          <a:xfrm>
            <a:off x="8042672" y="5834063"/>
            <a:ext cx="1172765" cy="7381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F54BD0-E86E-105F-D626-18C712321C1E}"/>
              </a:ext>
            </a:extLst>
          </p:cNvPr>
          <p:cNvSpPr/>
          <p:nvPr/>
        </p:nvSpPr>
        <p:spPr>
          <a:xfrm>
            <a:off x="9310687" y="5828110"/>
            <a:ext cx="1095375" cy="738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Cryptographic processor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A52741-D28C-7E2E-4EBF-53896BBE2C96}"/>
              </a:ext>
            </a:extLst>
          </p:cNvPr>
          <p:cNvCxnSpPr>
            <a:cxnSpLocks/>
          </p:cNvCxnSpPr>
          <p:nvPr/>
        </p:nvCxnSpPr>
        <p:spPr>
          <a:xfrm>
            <a:off x="7174745" y="5330953"/>
            <a:ext cx="938733" cy="531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6CE9F0-C734-76FD-4F48-4886A488D3AA}"/>
              </a:ext>
            </a:extLst>
          </p:cNvPr>
          <p:cNvCxnSpPr>
            <a:cxnSpLocks/>
          </p:cNvCxnSpPr>
          <p:nvPr/>
        </p:nvCxnSpPr>
        <p:spPr>
          <a:xfrm>
            <a:off x="6668729" y="4580859"/>
            <a:ext cx="1605482" cy="1269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6B8B2E-2BC5-A337-75E4-0ECD6A26B74E}"/>
              </a:ext>
            </a:extLst>
          </p:cNvPr>
          <p:cNvSpPr txBox="1"/>
          <p:nvPr/>
        </p:nvSpPr>
        <p:spPr>
          <a:xfrm>
            <a:off x="7108672" y="4546429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B32D11-8323-1298-9A8A-512162C55629}"/>
              </a:ext>
            </a:extLst>
          </p:cNvPr>
          <p:cNvSpPr txBox="1"/>
          <p:nvPr/>
        </p:nvSpPr>
        <p:spPr>
          <a:xfrm>
            <a:off x="8043311" y="5266757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119EAC-5415-9F34-EB99-E9A21FD8A1BA}"/>
              </a:ext>
            </a:extLst>
          </p:cNvPr>
          <p:cNvSpPr/>
          <p:nvPr/>
        </p:nvSpPr>
        <p:spPr>
          <a:xfrm>
            <a:off x="7941468" y="3262312"/>
            <a:ext cx="1404937" cy="6429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601FFF-3E4B-35BF-A634-176822316089}"/>
              </a:ext>
            </a:extLst>
          </p:cNvPr>
          <p:cNvSpPr/>
          <p:nvPr/>
        </p:nvSpPr>
        <p:spPr>
          <a:xfrm>
            <a:off x="9739311" y="3610949"/>
            <a:ext cx="591478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9DE035-B425-337A-5DAF-BF657D44E895}"/>
              </a:ext>
            </a:extLst>
          </p:cNvPr>
          <p:cNvSpPr/>
          <p:nvPr/>
        </p:nvSpPr>
        <p:spPr>
          <a:xfrm>
            <a:off x="9882186" y="3753823"/>
            <a:ext cx="591478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IMA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log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093C38-E628-7F8D-8A47-739D22677BD7}"/>
              </a:ext>
            </a:extLst>
          </p:cNvPr>
          <p:cNvCxnSpPr>
            <a:cxnSpLocks/>
          </p:cNvCxnSpPr>
          <p:nvPr/>
        </p:nvCxnSpPr>
        <p:spPr>
          <a:xfrm>
            <a:off x="8728869" y="3898008"/>
            <a:ext cx="16000" cy="1938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53806A9-884F-618E-1C53-083F0ECDF356}"/>
              </a:ext>
            </a:extLst>
          </p:cNvPr>
          <p:cNvSpPr txBox="1"/>
          <p:nvPr/>
        </p:nvSpPr>
        <p:spPr>
          <a:xfrm>
            <a:off x="8829124" y="4516663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915012-6C18-4290-DF7C-A56A1F1E257B}"/>
              </a:ext>
            </a:extLst>
          </p:cNvPr>
          <p:cNvSpPr txBox="1"/>
          <p:nvPr/>
        </p:nvSpPr>
        <p:spPr>
          <a:xfrm>
            <a:off x="6424061" y="2316475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B48ACB-8513-E7BA-4ABA-EB0F535E43C5}"/>
              </a:ext>
            </a:extLst>
          </p:cNvPr>
          <p:cNvCxnSpPr>
            <a:cxnSpLocks/>
          </p:cNvCxnSpPr>
          <p:nvPr/>
        </p:nvCxnSpPr>
        <p:spPr>
          <a:xfrm>
            <a:off x="9354868" y="3572027"/>
            <a:ext cx="503315" cy="358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566094-DB2B-01D3-C002-1CE6678A0887}"/>
              </a:ext>
            </a:extLst>
          </p:cNvPr>
          <p:cNvSpPr/>
          <p:nvPr/>
        </p:nvSpPr>
        <p:spPr>
          <a:xfrm>
            <a:off x="6194948" y="1420295"/>
            <a:ext cx="1469164" cy="8010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Container A</a:t>
            </a:r>
            <a:endParaRPr lang="en-US" dirty="0">
              <a:ea typeface="Calibri"/>
              <a:cs typeface="Calibri"/>
            </a:endParaRPr>
          </a:p>
          <a:p>
            <a:pPr algn="ctr"/>
            <a:endParaRPr lang="en-US" sz="1400" b="1" dirty="0">
              <a:ea typeface="Calibri"/>
              <a:cs typeface="Calibri"/>
            </a:endParaRPr>
          </a:p>
          <a:p>
            <a:pPr algn="ctr"/>
            <a:endParaRPr lang="en-US" sz="1400" b="1" dirty="0">
              <a:ea typeface="Calibri"/>
              <a:cs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C28943-FE63-82E6-DC0F-D85664C82E7F}"/>
              </a:ext>
            </a:extLst>
          </p:cNvPr>
          <p:cNvSpPr/>
          <p:nvPr/>
        </p:nvSpPr>
        <p:spPr>
          <a:xfrm>
            <a:off x="6319741" y="1780130"/>
            <a:ext cx="1222221" cy="32834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Application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8DE7E3-6A7A-D226-907C-F651842C3BB0}"/>
              </a:ext>
            </a:extLst>
          </p:cNvPr>
          <p:cNvCxnSpPr>
            <a:cxnSpLocks/>
          </p:cNvCxnSpPr>
          <p:nvPr/>
        </p:nvCxnSpPr>
        <p:spPr>
          <a:xfrm flipH="1" flipV="1">
            <a:off x="7283045" y="2114580"/>
            <a:ext cx="1012790" cy="1153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Visibility into System State with </a:t>
            </a:r>
            <a:r>
              <a:rPr lang="en-US" dirty="0" err="1">
                <a:ea typeface="Calibri Light"/>
                <a:cs typeface="Calibri Light"/>
              </a:rPr>
              <a:t>eBPF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latin typeface="Consolas"/>
                <a:cs typeface="Calibri"/>
              </a:rPr>
              <a:t>bpf</a:t>
            </a:r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96000" y="3789543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cs typeface="Calibri"/>
              </a:rPr>
              <a:t>eBPF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6863114" y="3094026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198281" y="2981517"/>
            <a:ext cx="112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1" dirty="0">
                <a:cs typeface="Calibri"/>
              </a:rPr>
              <a:t>event!</a:t>
            </a:r>
            <a:endParaRPr lang="en-US" b="1" i="1" dirty="0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68417"/>
            <a:ext cx="9206" cy="56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462242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5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Extending Linux IMA to Containers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latin typeface="Consolas"/>
                <a:cs typeface="Calibri"/>
              </a:rPr>
              <a:t>bpf</a:t>
            </a:r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96000" y="3789543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cs typeface="Calibri"/>
              </a:rPr>
              <a:t>eBPF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6863114" y="3094026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198281" y="2981517"/>
            <a:ext cx="112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1" dirty="0">
                <a:cs typeface="Calibri"/>
              </a:rPr>
              <a:t>event!</a:t>
            </a:r>
            <a:endParaRPr lang="en-US" b="1" i="1" dirty="0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68417"/>
            <a:ext cx="9206" cy="56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462242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 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DC0F24-6475-DA05-375C-232C11EC951B}"/>
              </a:ext>
            </a:extLst>
          </p:cNvPr>
          <p:cNvCxnSpPr>
            <a:cxnSpLocks/>
          </p:cNvCxnSpPr>
          <p:nvPr/>
        </p:nvCxnSpPr>
        <p:spPr>
          <a:xfrm flipV="1">
            <a:off x="6037699" y="5338603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4AA0CF-7E9F-80CA-4C07-ACFB2817157F}"/>
              </a:ext>
            </a:extLst>
          </p:cNvPr>
          <p:cNvCxnSpPr>
            <a:cxnSpLocks/>
          </p:cNvCxnSpPr>
          <p:nvPr/>
        </p:nvCxnSpPr>
        <p:spPr>
          <a:xfrm flipV="1">
            <a:off x="6037698" y="4581716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C0B1D2-2351-6B65-EF68-25A165AC600F}"/>
              </a:ext>
            </a:extLst>
          </p:cNvPr>
          <p:cNvSpPr txBox="1"/>
          <p:nvPr/>
        </p:nvSpPr>
        <p:spPr>
          <a:xfrm>
            <a:off x="6132359" y="5272710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AC2CF-A906-ED65-A6F1-9A1D0F7017A5}"/>
              </a:ext>
            </a:extLst>
          </p:cNvPr>
          <p:cNvSpPr txBox="1"/>
          <p:nvPr/>
        </p:nvSpPr>
        <p:spPr>
          <a:xfrm>
            <a:off x="4858389" y="4551542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D837B6-E741-CCAE-CF87-7FFFFE4DDE6E}"/>
              </a:ext>
            </a:extLst>
          </p:cNvPr>
          <p:cNvSpPr/>
          <p:nvPr/>
        </p:nvSpPr>
        <p:spPr>
          <a:xfrm>
            <a:off x="7322344" y="5786438"/>
            <a:ext cx="3137296" cy="8215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F56453-1445-3B01-4335-05714F002060}"/>
              </a:ext>
            </a:extLst>
          </p:cNvPr>
          <p:cNvSpPr txBox="1"/>
          <p:nvPr/>
        </p:nvSpPr>
        <p:spPr>
          <a:xfrm>
            <a:off x="7322344" y="5750718"/>
            <a:ext cx="7143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B59FE-9948-4C43-DC4D-5E9F5E1B5719}"/>
              </a:ext>
            </a:extLst>
          </p:cNvPr>
          <p:cNvSpPr/>
          <p:nvPr/>
        </p:nvSpPr>
        <p:spPr>
          <a:xfrm>
            <a:off x="7417593" y="6084094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EK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960A38-94A4-B8A1-02E3-7B3DF5C424D6}"/>
              </a:ext>
            </a:extLst>
          </p:cNvPr>
          <p:cNvSpPr/>
          <p:nvPr/>
        </p:nvSpPr>
        <p:spPr>
          <a:xfrm>
            <a:off x="7417592" y="6346030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AK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512CF5-8565-D143-4C45-2779FDBD75CF}"/>
              </a:ext>
            </a:extLst>
          </p:cNvPr>
          <p:cNvSpPr/>
          <p:nvPr/>
        </p:nvSpPr>
        <p:spPr>
          <a:xfrm>
            <a:off x="8042672" y="5834063"/>
            <a:ext cx="1172765" cy="7381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F54BD0-E86E-105F-D626-18C712321C1E}"/>
              </a:ext>
            </a:extLst>
          </p:cNvPr>
          <p:cNvSpPr/>
          <p:nvPr/>
        </p:nvSpPr>
        <p:spPr>
          <a:xfrm>
            <a:off x="9310687" y="5828110"/>
            <a:ext cx="1095375" cy="738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Cryptographic processor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A52741-D28C-7E2E-4EBF-53896BBE2C96}"/>
              </a:ext>
            </a:extLst>
          </p:cNvPr>
          <p:cNvCxnSpPr>
            <a:cxnSpLocks/>
          </p:cNvCxnSpPr>
          <p:nvPr/>
        </p:nvCxnSpPr>
        <p:spPr>
          <a:xfrm>
            <a:off x="7174745" y="5330953"/>
            <a:ext cx="938733" cy="531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6CE9F0-C734-76FD-4F48-4886A488D3AA}"/>
              </a:ext>
            </a:extLst>
          </p:cNvPr>
          <p:cNvCxnSpPr>
            <a:cxnSpLocks/>
          </p:cNvCxnSpPr>
          <p:nvPr/>
        </p:nvCxnSpPr>
        <p:spPr>
          <a:xfrm>
            <a:off x="6668729" y="4580859"/>
            <a:ext cx="1605482" cy="1269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6B8B2E-2BC5-A337-75E4-0ECD6A26B74E}"/>
              </a:ext>
            </a:extLst>
          </p:cNvPr>
          <p:cNvSpPr txBox="1"/>
          <p:nvPr/>
        </p:nvSpPr>
        <p:spPr>
          <a:xfrm>
            <a:off x="7108672" y="4546429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B32D11-8323-1298-9A8A-512162C55629}"/>
              </a:ext>
            </a:extLst>
          </p:cNvPr>
          <p:cNvSpPr txBox="1"/>
          <p:nvPr/>
        </p:nvSpPr>
        <p:spPr>
          <a:xfrm>
            <a:off x="8043311" y="5266757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119EAC-5415-9F34-EB99-E9A21FD8A1BA}"/>
              </a:ext>
            </a:extLst>
          </p:cNvPr>
          <p:cNvSpPr/>
          <p:nvPr/>
        </p:nvSpPr>
        <p:spPr>
          <a:xfrm>
            <a:off x="7941468" y="3262312"/>
            <a:ext cx="1404937" cy="6429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Linux IMA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601FFF-3E4B-35BF-A634-176822316089}"/>
              </a:ext>
            </a:extLst>
          </p:cNvPr>
          <p:cNvSpPr/>
          <p:nvPr/>
        </p:nvSpPr>
        <p:spPr>
          <a:xfrm>
            <a:off x="9739311" y="3610949"/>
            <a:ext cx="591478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9DE035-B425-337A-5DAF-BF657D44E895}"/>
              </a:ext>
            </a:extLst>
          </p:cNvPr>
          <p:cNvSpPr/>
          <p:nvPr/>
        </p:nvSpPr>
        <p:spPr>
          <a:xfrm>
            <a:off x="9882186" y="3753823"/>
            <a:ext cx="591478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IMA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log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093C38-E628-7F8D-8A47-739D22677BD7}"/>
              </a:ext>
            </a:extLst>
          </p:cNvPr>
          <p:cNvCxnSpPr>
            <a:cxnSpLocks/>
          </p:cNvCxnSpPr>
          <p:nvPr/>
        </p:nvCxnSpPr>
        <p:spPr>
          <a:xfrm>
            <a:off x="8728869" y="3898008"/>
            <a:ext cx="16000" cy="1938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53806A9-884F-618E-1C53-083F0ECDF356}"/>
              </a:ext>
            </a:extLst>
          </p:cNvPr>
          <p:cNvSpPr txBox="1"/>
          <p:nvPr/>
        </p:nvSpPr>
        <p:spPr>
          <a:xfrm>
            <a:off x="8829124" y="4516663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915012-6C18-4290-DF7C-A56A1F1E257B}"/>
              </a:ext>
            </a:extLst>
          </p:cNvPr>
          <p:cNvSpPr txBox="1"/>
          <p:nvPr/>
        </p:nvSpPr>
        <p:spPr>
          <a:xfrm>
            <a:off x="6424061" y="2316475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B48ACB-8513-E7BA-4ABA-EB0F535E43C5}"/>
              </a:ext>
            </a:extLst>
          </p:cNvPr>
          <p:cNvCxnSpPr>
            <a:cxnSpLocks/>
          </p:cNvCxnSpPr>
          <p:nvPr/>
        </p:nvCxnSpPr>
        <p:spPr>
          <a:xfrm>
            <a:off x="9354868" y="3572027"/>
            <a:ext cx="503315" cy="358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566094-DB2B-01D3-C002-1CE6678A0887}"/>
              </a:ext>
            </a:extLst>
          </p:cNvPr>
          <p:cNvSpPr/>
          <p:nvPr/>
        </p:nvSpPr>
        <p:spPr>
          <a:xfrm>
            <a:off x="6194948" y="1420295"/>
            <a:ext cx="1469164" cy="8010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Container A</a:t>
            </a:r>
            <a:endParaRPr lang="en-US" dirty="0">
              <a:ea typeface="Calibri"/>
              <a:cs typeface="Calibri"/>
            </a:endParaRPr>
          </a:p>
          <a:p>
            <a:pPr algn="ctr"/>
            <a:endParaRPr lang="en-US" sz="1400" b="1" dirty="0">
              <a:ea typeface="Calibri"/>
              <a:cs typeface="Calibri"/>
            </a:endParaRPr>
          </a:p>
          <a:p>
            <a:pPr algn="ctr"/>
            <a:endParaRPr lang="en-US" sz="1400" b="1" dirty="0">
              <a:ea typeface="Calibri"/>
              <a:cs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C28943-FE63-82E6-DC0F-D85664C82E7F}"/>
              </a:ext>
            </a:extLst>
          </p:cNvPr>
          <p:cNvSpPr/>
          <p:nvPr/>
        </p:nvSpPr>
        <p:spPr>
          <a:xfrm>
            <a:off x="6319741" y="1780130"/>
            <a:ext cx="1222221" cy="32834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Application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8DE7E3-6A7A-D226-907C-F651842C3BB0}"/>
              </a:ext>
            </a:extLst>
          </p:cNvPr>
          <p:cNvCxnSpPr>
            <a:cxnSpLocks/>
          </p:cNvCxnSpPr>
          <p:nvPr/>
        </p:nvCxnSpPr>
        <p:spPr>
          <a:xfrm flipH="1" flipV="1">
            <a:off x="7283045" y="2114580"/>
            <a:ext cx="1012790" cy="1153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BFB74D9-97CF-54DA-8FF4-17AD1B833122}"/>
              </a:ext>
            </a:extLst>
          </p:cNvPr>
          <p:cNvSpPr/>
          <p:nvPr/>
        </p:nvSpPr>
        <p:spPr>
          <a:xfrm>
            <a:off x="10040055" y="1460498"/>
            <a:ext cx="1679221" cy="15663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Isolated through namespaces and </a:t>
            </a:r>
            <a:r>
              <a:rPr lang="en-US" b="1" err="1">
                <a:ea typeface="Calibri"/>
                <a:cs typeface="Calibri"/>
              </a:rPr>
              <a:t>cgroups</a:t>
            </a:r>
            <a:endParaRPr lang="en-US" b="1">
              <a:ea typeface="Calibri"/>
              <a:cs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1A65E5-DB0A-BB3D-C6F9-C9E4B7B9AE43}"/>
              </a:ext>
            </a:extLst>
          </p:cNvPr>
          <p:cNvCxnSpPr/>
          <p:nvPr/>
        </p:nvCxnSpPr>
        <p:spPr>
          <a:xfrm flipH="1" flipV="1">
            <a:off x="7675033" y="1776587"/>
            <a:ext cx="2366433" cy="285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5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Adding Namespace Support to IMA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latin typeface="Consolas"/>
                <a:cs typeface="Calibri"/>
              </a:rPr>
              <a:t>bpf</a:t>
            </a:r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88945" y="381071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cs typeface="Calibri"/>
              </a:rPr>
              <a:t>eBPF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7074779" y="3009359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014836" y="2925072"/>
            <a:ext cx="11392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ea typeface="Calibri"/>
                <a:cs typeface="Calibri" panose="020F0502020204030204"/>
              </a:rPr>
              <a:t>mmap_file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75472"/>
            <a:ext cx="9206" cy="559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462242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 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DC0F24-6475-DA05-375C-232C11EC951B}"/>
              </a:ext>
            </a:extLst>
          </p:cNvPr>
          <p:cNvCxnSpPr>
            <a:cxnSpLocks/>
          </p:cNvCxnSpPr>
          <p:nvPr/>
        </p:nvCxnSpPr>
        <p:spPr>
          <a:xfrm flipV="1">
            <a:off x="6037699" y="5338603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4AA0CF-7E9F-80CA-4C07-ACFB2817157F}"/>
              </a:ext>
            </a:extLst>
          </p:cNvPr>
          <p:cNvCxnSpPr>
            <a:cxnSpLocks/>
          </p:cNvCxnSpPr>
          <p:nvPr/>
        </p:nvCxnSpPr>
        <p:spPr>
          <a:xfrm flipV="1">
            <a:off x="6037698" y="4581716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C0B1D2-2351-6B65-EF68-25A165AC600F}"/>
              </a:ext>
            </a:extLst>
          </p:cNvPr>
          <p:cNvSpPr txBox="1"/>
          <p:nvPr/>
        </p:nvSpPr>
        <p:spPr>
          <a:xfrm>
            <a:off x="6132359" y="5272710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AC2CF-A906-ED65-A6F1-9A1D0F7017A5}"/>
              </a:ext>
            </a:extLst>
          </p:cNvPr>
          <p:cNvSpPr txBox="1"/>
          <p:nvPr/>
        </p:nvSpPr>
        <p:spPr>
          <a:xfrm>
            <a:off x="4858389" y="4551542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D837B6-E741-CCAE-CF87-7FFFFE4DDE6E}"/>
              </a:ext>
            </a:extLst>
          </p:cNvPr>
          <p:cNvSpPr/>
          <p:nvPr/>
        </p:nvSpPr>
        <p:spPr>
          <a:xfrm>
            <a:off x="7322344" y="5786438"/>
            <a:ext cx="3137296" cy="8215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F56453-1445-3B01-4335-05714F002060}"/>
              </a:ext>
            </a:extLst>
          </p:cNvPr>
          <p:cNvSpPr txBox="1"/>
          <p:nvPr/>
        </p:nvSpPr>
        <p:spPr>
          <a:xfrm>
            <a:off x="7322344" y="5750718"/>
            <a:ext cx="7143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TPM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B59FE-9948-4C43-DC4D-5E9F5E1B5719}"/>
              </a:ext>
            </a:extLst>
          </p:cNvPr>
          <p:cNvSpPr/>
          <p:nvPr/>
        </p:nvSpPr>
        <p:spPr>
          <a:xfrm>
            <a:off x="7417593" y="6084094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EK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960A38-94A4-B8A1-02E3-7B3DF5C424D6}"/>
              </a:ext>
            </a:extLst>
          </p:cNvPr>
          <p:cNvSpPr/>
          <p:nvPr/>
        </p:nvSpPr>
        <p:spPr>
          <a:xfrm>
            <a:off x="7417592" y="6346030"/>
            <a:ext cx="523874" cy="22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AK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512CF5-8565-D143-4C45-2779FDBD75CF}"/>
              </a:ext>
            </a:extLst>
          </p:cNvPr>
          <p:cNvSpPr/>
          <p:nvPr/>
        </p:nvSpPr>
        <p:spPr>
          <a:xfrm>
            <a:off x="8042672" y="5834063"/>
            <a:ext cx="1172765" cy="7381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PCRs</a:t>
            </a:r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F54BD0-E86E-105F-D626-18C712321C1E}"/>
              </a:ext>
            </a:extLst>
          </p:cNvPr>
          <p:cNvSpPr/>
          <p:nvPr/>
        </p:nvSpPr>
        <p:spPr>
          <a:xfrm>
            <a:off x="9310687" y="5828110"/>
            <a:ext cx="1095375" cy="738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ea typeface="Calibri"/>
                <a:cs typeface="Calibri"/>
              </a:rPr>
              <a:t>Cryptographic processor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A52741-D28C-7E2E-4EBF-53896BBE2C96}"/>
              </a:ext>
            </a:extLst>
          </p:cNvPr>
          <p:cNvCxnSpPr>
            <a:cxnSpLocks/>
          </p:cNvCxnSpPr>
          <p:nvPr/>
        </p:nvCxnSpPr>
        <p:spPr>
          <a:xfrm>
            <a:off x="7174745" y="5330953"/>
            <a:ext cx="938733" cy="531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6CE9F0-C734-76FD-4F48-4886A488D3AA}"/>
              </a:ext>
            </a:extLst>
          </p:cNvPr>
          <p:cNvCxnSpPr>
            <a:cxnSpLocks/>
          </p:cNvCxnSpPr>
          <p:nvPr/>
        </p:nvCxnSpPr>
        <p:spPr>
          <a:xfrm>
            <a:off x="6668729" y="4580859"/>
            <a:ext cx="1605482" cy="1269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6B8B2E-2BC5-A337-75E4-0ECD6A26B74E}"/>
              </a:ext>
            </a:extLst>
          </p:cNvPr>
          <p:cNvSpPr txBox="1"/>
          <p:nvPr/>
        </p:nvSpPr>
        <p:spPr>
          <a:xfrm>
            <a:off x="7108672" y="4546429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B32D11-8323-1298-9A8A-512162C55629}"/>
              </a:ext>
            </a:extLst>
          </p:cNvPr>
          <p:cNvSpPr txBox="1"/>
          <p:nvPr/>
        </p:nvSpPr>
        <p:spPr>
          <a:xfrm>
            <a:off x="8043311" y="5266757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601FFF-3E4B-35BF-A634-176822316089}"/>
              </a:ext>
            </a:extLst>
          </p:cNvPr>
          <p:cNvSpPr/>
          <p:nvPr/>
        </p:nvSpPr>
        <p:spPr>
          <a:xfrm>
            <a:off x="9739311" y="3610949"/>
            <a:ext cx="591478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9DE035-B425-337A-5DAF-BF657D44E895}"/>
              </a:ext>
            </a:extLst>
          </p:cNvPr>
          <p:cNvSpPr/>
          <p:nvPr/>
        </p:nvSpPr>
        <p:spPr>
          <a:xfrm>
            <a:off x="9882186" y="3753823"/>
            <a:ext cx="591478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IMA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log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093C38-E628-7F8D-8A47-739D22677BD7}"/>
              </a:ext>
            </a:extLst>
          </p:cNvPr>
          <p:cNvCxnSpPr>
            <a:cxnSpLocks/>
          </p:cNvCxnSpPr>
          <p:nvPr/>
        </p:nvCxnSpPr>
        <p:spPr>
          <a:xfrm>
            <a:off x="8728869" y="3898008"/>
            <a:ext cx="16000" cy="1938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53806A9-884F-618E-1C53-083F0ECDF356}"/>
              </a:ext>
            </a:extLst>
          </p:cNvPr>
          <p:cNvSpPr txBox="1"/>
          <p:nvPr/>
        </p:nvSpPr>
        <p:spPr>
          <a:xfrm>
            <a:off x="8829124" y="4516663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stores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915012-6C18-4290-DF7C-A56A1F1E257B}"/>
              </a:ext>
            </a:extLst>
          </p:cNvPr>
          <p:cNvSpPr txBox="1"/>
          <p:nvPr/>
        </p:nvSpPr>
        <p:spPr>
          <a:xfrm>
            <a:off x="6424061" y="2316475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B48ACB-8513-E7BA-4ABA-EB0F535E43C5}"/>
              </a:ext>
            </a:extLst>
          </p:cNvPr>
          <p:cNvCxnSpPr>
            <a:cxnSpLocks/>
          </p:cNvCxnSpPr>
          <p:nvPr/>
        </p:nvCxnSpPr>
        <p:spPr>
          <a:xfrm>
            <a:off x="9354868" y="3572027"/>
            <a:ext cx="503315" cy="358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566094-DB2B-01D3-C002-1CE6678A0887}"/>
              </a:ext>
            </a:extLst>
          </p:cNvPr>
          <p:cNvSpPr/>
          <p:nvPr/>
        </p:nvSpPr>
        <p:spPr>
          <a:xfrm>
            <a:off x="6194948" y="1420295"/>
            <a:ext cx="1469164" cy="8010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Container A</a:t>
            </a:r>
            <a:endParaRPr lang="en-US" dirty="0">
              <a:ea typeface="Calibri"/>
              <a:cs typeface="Calibri"/>
            </a:endParaRPr>
          </a:p>
          <a:p>
            <a:pPr algn="ctr"/>
            <a:endParaRPr lang="en-US" sz="1400" b="1" dirty="0">
              <a:ea typeface="Calibri"/>
              <a:cs typeface="Calibri"/>
            </a:endParaRPr>
          </a:p>
          <a:p>
            <a:pPr algn="ctr"/>
            <a:endParaRPr lang="en-US" sz="1400" b="1" dirty="0">
              <a:ea typeface="Calibri"/>
              <a:cs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C28943-FE63-82E6-DC0F-D85664C82E7F}"/>
              </a:ext>
            </a:extLst>
          </p:cNvPr>
          <p:cNvSpPr/>
          <p:nvPr/>
        </p:nvSpPr>
        <p:spPr>
          <a:xfrm>
            <a:off x="6319741" y="1780130"/>
            <a:ext cx="1222221" cy="32834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ea typeface="Calibri"/>
                <a:cs typeface="Calibri"/>
              </a:rPr>
              <a:t>Application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8DE7E3-6A7A-D226-907C-F651842C3BB0}"/>
              </a:ext>
            </a:extLst>
          </p:cNvPr>
          <p:cNvCxnSpPr>
            <a:cxnSpLocks/>
          </p:cNvCxnSpPr>
          <p:nvPr/>
        </p:nvCxnSpPr>
        <p:spPr>
          <a:xfrm flipH="1" flipV="1">
            <a:off x="7283045" y="2114580"/>
            <a:ext cx="1012790" cy="1153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4C33366-F000-8712-BC55-C2D51A8708DA}"/>
              </a:ext>
            </a:extLst>
          </p:cNvPr>
          <p:cNvSpPr/>
          <p:nvPr/>
        </p:nvSpPr>
        <p:spPr>
          <a:xfrm>
            <a:off x="7941468" y="2874257"/>
            <a:ext cx="1404937" cy="15248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Measurement and</a:t>
            </a:r>
          </a:p>
          <a:p>
            <a:pPr algn="ctr"/>
            <a:r>
              <a:rPr lang="en-US" sz="1600" b="1" dirty="0">
                <a:ea typeface="Calibri"/>
                <a:cs typeface="Calibri"/>
              </a:rPr>
              <a:t> logging interface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BBA1BB6-FC09-FE27-140F-D8932772B82F}"/>
              </a:ext>
            </a:extLst>
          </p:cNvPr>
          <p:cNvCxnSpPr>
            <a:cxnSpLocks/>
          </p:cNvCxnSpPr>
          <p:nvPr/>
        </p:nvCxnSpPr>
        <p:spPr>
          <a:xfrm flipV="1">
            <a:off x="7421867" y="4166671"/>
            <a:ext cx="538372" cy="1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8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77E6-E8A6-E4BF-7837-A1BCC7B0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Resulting IMA 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ACF4-4D91-A02D-A01A-567EC3F6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6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F440-D9C9-3E75-86DA-6B7955FE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Evalution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7DD1-BF7F-05B7-B95D-B332FB11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4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3C57-D6D1-8BDD-1163-19AE1C69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Enabling attestation of workload/platform specific system properties using </a:t>
            </a:r>
            <a:r>
              <a:rPr lang="en-US" dirty="0" err="1">
                <a:ea typeface="Calibri Light"/>
                <a:cs typeface="Calibri Light"/>
              </a:rPr>
              <a:t>eBPF</a:t>
            </a:r>
            <a:r>
              <a:rPr lang="en-US" dirty="0">
                <a:ea typeface="Calibri Light"/>
                <a:cs typeface="Calibri Light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15D0-64AC-5327-0DD9-E328D6A10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u="sng" dirty="0">
                <a:solidFill>
                  <a:srgbClr val="0563C1"/>
                </a:solidFill>
                <a:ea typeface="+mn-lt"/>
                <a:cs typeface="+mn-lt"/>
                <a:hlinkClick r:id="rId2"/>
              </a:rPr>
              <a:t>avery.blanchard@duke.edu</a:t>
            </a:r>
            <a:r>
              <a:rPr lang="en-US" sz="2200" dirty="0">
                <a:ea typeface="+mn-lt"/>
                <a:cs typeface="+mn-lt"/>
              </a:rPr>
              <a:t> </a:t>
            </a:r>
          </a:p>
          <a:p>
            <a:endParaRPr lang="en-US" sz="2200" dirty="0">
              <a:ea typeface="+mn-lt"/>
              <a:cs typeface="+mn-lt"/>
            </a:endParaRPr>
          </a:p>
          <a:p>
            <a:r>
              <a:rPr lang="en-US" sz="2200" u="sng" dirty="0">
                <a:solidFill>
                  <a:srgbClr val="0563C1"/>
                </a:solidFill>
                <a:ea typeface="+mn-lt"/>
                <a:cs typeface="+mn-lt"/>
                <a:hlinkClick r:id="rId3"/>
              </a:rPr>
              <a:t>https://github.com/avery-blanchard/container-ima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4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Visibility into System State with </a:t>
            </a:r>
            <a:r>
              <a:rPr lang="en-US" dirty="0" err="1">
                <a:ea typeface="Calibri Light"/>
                <a:cs typeface="Calibri Light"/>
              </a:rPr>
              <a:t>eBPF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latin typeface="Consolas"/>
                <a:cs typeface="Calibri"/>
              </a:rPr>
              <a:t>bpf</a:t>
            </a:r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96000" y="3789543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cs typeface="Calibri"/>
              </a:rPr>
              <a:t>eBPF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6863114" y="3094026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198281" y="2981517"/>
            <a:ext cx="112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1" dirty="0">
                <a:cs typeface="Calibri"/>
              </a:rPr>
              <a:t>event!</a:t>
            </a:r>
            <a:endParaRPr lang="en-US" b="1" i="1" dirty="0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68417"/>
            <a:ext cx="9206" cy="56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462242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C5E35FA-F893-BC02-3A6E-8BFE452A512D}"/>
              </a:ext>
            </a:extLst>
          </p:cNvPr>
          <p:cNvSpPr/>
          <p:nvPr/>
        </p:nvSpPr>
        <p:spPr>
          <a:xfrm>
            <a:off x="7326744" y="2219516"/>
            <a:ext cx="1708107" cy="516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maps</a:t>
            </a:r>
          </a:p>
        </p:txBody>
      </p:sp>
      <p:pic>
        <p:nvPicPr>
          <p:cNvPr id="27" name="Picture 26" descr="eBPF - Wikipedia">
            <a:extLst>
              <a:ext uri="{FF2B5EF4-FFF2-40B4-BE49-F238E27FC236}">
                <a16:creationId xmlns:a16="http://schemas.microsoft.com/office/drawing/2014/main" id="{50346E3B-FD83-6D55-3500-75133D21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018" y="2498723"/>
            <a:ext cx="513135" cy="23039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6BC4-7712-CA5A-086B-3F2162E7B2A4}"/>
              </a:ext>
            </a:extLst>
          </p:cNvPr>
          <p:cNvCxnSpPr>
            <a:cxnSpLocks/>
          </p:cNvCxnSpPr>
          <p:nvPr/>
        </p:nvCxnSpPr>
        <p:spPr>
          <a:xfrm flipV="1">
            <a:off x="7445305" y="2758305"/>
            <a:ext cx="700604" cy="1383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6FEB66-DD76-9661-DE7A-5FBDBE123E8D}"/>
              </a:ext>
            </a:extLst>
          </p:cNvPr>
          <p:cNvCxnSpPr>
            <a:cxnSpLocks/>
          </p:cNvCxnSpPr>
          <p:nvPr/>
        </p:nvCxnSpPr>
        <p:spPr>
          <a:xfrm flipH="1" flipV="1">
            <a:off x="5281354" y="1798748"/>
            <a:ext cx="2036951" cy="48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64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Logging System State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latin typeface="Consolas"/>
                <a:cs typeface="Calibri"/>
              </a:rPr>
              <a:t>bpf</a:t>
            </a:r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96000" y="3789543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cs typeface="Calibri"/>
              </a:rPr>
              <a:t>eBPF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6863114" y="3094026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198281" y="2981517"/>
            <a:ext cx="112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1" dirty="0">
                <a:cs typeface="Calibri"/>
              </a:rPr>
              <a:t>event!</a:t>
            </a:r>
            <a:endParaRPr lang="en-US" b="1" i="1" dirty="0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68417"/>
            <a:ext cx="9206" cy="56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363464" y="1448520"/>
            <a:ext cx="1426831" cy="3988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Application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C5E35FA-F893-BC02-3A6E-8BFE452A512D}"/>
              </a:ext>
            </a:extLst>
          </p:cNvPr>
          <p:cNvSpPr/>
          <p:nvPr/>
        </p:nvSpPr>
        <p:spPr>
          <a:xfrm>
            <a:off x="7326744" y="2219516"/>
            <a:ext cx="1708107" cy="5165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maps</a:t>
            </a:r>
          </a:p>
        </p:txBody>
      </p:sp>
      <p:pic>
        <p:nvPicPr>
          <p:cNvPr id="27" name="Picture 26" descr="eBPF - Wikipedia">
            <a:extLst>
              <a:ext uri="{FF2B5EF4-FFF2-40B4-BE49-F238E27FC236}">
                <a16:creationId xmlns:a16="http://schemas.microsoft.com/office/drawing/2014/main" id="{50346E3B-FD83-6D55-3500-75133D21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018" y="2498723"/>
            <a:ext cx="513135" cy="23039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6BC4-7712-CA5A-086B-3F2162E7B2A4}"/>
              </a:ext>
            </a:extLst>
          </p:cNvPr>
          <p:cNvCxnSpPr>
            <a:cxnSpLocks/>
          </p:cNvCxnSpPr>
          <p:nvPr/>
        </p:nvCxnSpPr>
        <p:spPr>
          <a:xfrm flipV="1">
            <a:off x="7445305" y="2758305"/>
            <a:ext cx="700604" cy="1383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6FEB66-DD76-9661-DE7A-5FBDBE123E8D}"/>
              </a:ext>
            </a:extLst>
          </p:cNvPr>
          <p:cNvCxnSpPr>
            <a:cxnSpLocks/>
          </p:cNvCxnSpPr>
          <p:nvPr/>
        </p:nvCxnSpPr>
        <p:spPr>
          <a:xfrm flipH="1" flipV="1">
            <a:off x="5281354" y="1798748"/>
            <a:ext cx="2036951" cy="48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E5BDB65-F893-9483-CFF1-96DD1C006787}"/>
              </a:ext>
            </a:extLst>
          </p:cNvPr>
          <p:cNvSpPr/>
          <p:nvPr/>
        </p:nvSpPr>
        <p:spPr>
          <a:xfrm>
            <a:off x="8057444" y="3231443"/>
            <a:ext cx="3344332" cy="22577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a typeface="Calibri"/>
                <a:cs typeface="Calibri"/>
              </a:rPr>
              <a:t>Can we </a:t>
            </a:r>
            <a:r>
              <a:rPr lang="en-US" sz="2400" b="1" u="sng" dirty="0">
                <a:solidFill>
                  <a:schemeClr val="tx1"/>
                </a:solidFill>
                <a:ea typeface="Calibri"/>
                <a:cs typeface="Calibri"/>
              </a:rPr>
              <a:t>trust</a:t>
            </a:r>
            <a:r>
              <a:rPr lang="en-US" sz="2400" b="1" i="1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en-US" sz="2400" b="1" dirty="0">
                <a:solidFill>
                  <a:schemeClr val="tx1"/>
                </a:solidFill>
                <a:ea typeface="Calibri"/>
                <a:cs typeface="Calibri"/>
              </a:rPr>
              <a:t>this?</a:t>
            </a:r>
          </a:p>
        </p:txBody>
      </p:sp>
    </p:spTree>
    <p:extLst>
      <p:ext uri="{BB962C8B-B14F-4D97-AF65-F5344CB8AC3E}">
        <p14:creationId xmlns:p14="http://schemas.microsoft.com/office/powerpoint/2010/main" val="4330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Visibility into System State with </a:t>
            </a:r>
            <a:r>
              <a:rPr lang="en-US" dirty="0" err="1">
                <a:ea typeface="Calibri Light"/>
                <a:cs typeface="Calibri Light"/>
              </a:rPr>
              <a:t>eBPF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latin typeface="Consolas"/>
                <a:cs typeface="Calibri"/>
              </a:rPr>
              <a:t>bpf</a:t>
            </a:r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96000" y="3789543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cs typeface="Calibri"/>
              </a:rPr>
              <a:t>eBPF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6863114" y="3094026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198281" y="2981517"/>
            <a:ext cx="112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1" dirty="0">
                <a:cs typeface="Calibri"/>
              </a:rPr>
              <a:t>event!</a:t>
            </a:r>
            <a:endParaRPr lang="en-US" b="1" i="1" dirty="0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68417"/>
            <a:ext cx="9206" cy="56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462242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C5E35FA-F893-BC02-3A6E-8BFE452A512D}"/>
              </a:ext>
            </a:extLst>
          </p:cNvPr>
          <p:cNvSpPr/>
          <p:nvPr/>
        </p:nvSpPr>
        <p:spPr>
          <a:xfrm>
            <a:off x="7326744" y="2219516"/>
            <a:ext cx="1708107" cy="516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Ring buffer</a:t>
            </a:r>
          </a:p>
        </p:txBody>
      </p:sp>
      <p:pic>
        <p:nvPicPr>
          <p:cNvPr id="27" name="Picture 26" descr="eBPF - Wikipedia">
            <a:extLst>
              <a:ext uri="{FF2B5EF4-FFF2-40B4-BE49-F238E27FC236}">
                <a16:creationId xmlns:a16="http://schemas.microsoft.com/office/drawing/2014/main" id="{50346E3B-FD83-6D55-3500-75133D21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018" y="2498723"/>
            <a:ext cx="513135" cy="23039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6BC4-7712-CA5A-086B-3F2162E7B2A4}"/>
              </a:ext>
            </a:extLst>
          </p:cNvPr>
          <p:cNvCxnSpPr>
            <a:cxnSpLocks/>
          </p:cNvCxnSpPr>
          <p:nvPr/>
        </p:nvCxnSpPr>
        <p:spPr>
          <a:xfrm flipV="1">
            <a:off x="7445305" y="2758305"/>
            <a:ext cx="700604" cy="1383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6FEB66-DD76-9661-DE7A-5FBDBE123E8D}"/>
              </a:ext>
            </a:extLst>
          </p:cNvPr>
          <p:cNvCxnSpPr>
            <a:cxnSpLocks/>
          </p:cNvCxnSpPr>
          <p:nvPr/>
        </p:nvCxnSpPr>
        <p:spPr>
          <a:xfrm flipH="1" flipV="1">
            <a:off x="5281354" y="1798748"/>
            <a:ext cx="2036951" cy="48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3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Logging System State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latin typeface="Consolas"/>
                <a:cs typeface="Calibri"/>
              </a:rPr>
              <a:t>bpf</a:t>
            </a:r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96000" y="3789543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cs typeface="Calibri"/>
              </a:rPr>
              <a:t>eBPF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6863114" y="3094026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198281" y="2981517"/>
            <a:ext cx="112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1" dirty="0">
                <a:cs typeface="Calibri"/>
              </a:rPr>
              <a:t>event!</a:t>
            </a:r>
            <a:endParaRPr lang="en-US" b="1" i="1" dirty="0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68417"/>
            <a:ext cx="9206" cy="56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363464" y="1448520"/>
            <a:ext cx="1426831" cy="3988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Application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C5E35FA-F893-BC02-3A6E-8BFE452A512D}"/>
              </a:ext>
            </a:extLst>
          </p:cNvPr>
          <p:cNvSpPr/>
          <p:nvPr/>
        </p:nvSpPr>
        <p:spPr>
          <a:xfrm>
            <a:off x="7326744" y="2219516"/>
            <a:ext cx="1708107" cy="5165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Ring buffer</a:t>
            </a:r>
          </a:p>
        </p:txBody>
      </p:sp>
      <p:pic>
        <p:nvPicPr>
          <p:cNvPr id="27" name="Picture 26" descr="eBPF - Wikipedia">
            <a:extLst>
              <a:ext uri="{FF2B5EF4-FFF2-40B4-BE49-F238E27FC236}">
                <a16:creationId xmlns:a16="http://schemas.microsoft.com/office/drawing/2014/main" id="{50346E3B-FD83-6D55-3500-75133D21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018" y="2498723"/>
            <a:ext cx="513135" cy="23039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6BC4-7712-CA5A-086B-3F2162E7B2A4}"/>
              </a:ext>
            </a:extLst>
          </p:cNvPr>
          <p:cNvCxnSpPr>
            <a:cxnSpLocks/>
          </p:cNvCxnSpPr>
          <p:nvPr/>
        </p:nvCxnSpPr>
        <p:spPr>
          <a:xfrm flipV="1">
            <a:off x="7445305" y="2758305"/>
            <a:ext cx="700604" cy="1383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6FEB66-DD76-9661-DE7A-5FBDBE123E8D}"/>
              </a:ext>
            </a:extLst>
          </p:cNvPr>
          <p:cNvCxnSpPr>
            <a:cxnSpLocks/>
          </p:cNvCxnSpPr>
          <p:nvPr/>
        </p:nvCxnSpPr>
        <p:spPr>
          <a:xfrm flipH="1" flipV="1">
            <a:off x="5281354" y="1798748"/>
            <a:ext cx="2036951" cy="48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E5BDB65-F893-9483-CFF1-96DD1C006787}"/>
              </a:ext>
            </a:extLst>
          </p:cNvPr>
          <p:cNvSpPr/>
          <p:nvPr/>
        </p:nvSpPr>
        <p:spPr>
          <a:xfrm>
            <a:off x="8057444" y="3231443"/>
            <a:ext cx="3344332" cy="22577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a typeface="Calibri"/>
                <a:cs typeface="Calibri"/>
              </a:rPr>
              <a:t>How about this?</a:t>
            </a:r>
          </a:p>
        </p:txBody>
      </p:sp>
    </p:spTree>
    <p:extLst>
      <p:ext uri="{BB962C8B-B14F-4D97-AF65-F5344CB8AC3E}">
        <p14:creationId xmlns:p14="http://schemas.microsoft.com/office/powerpoint/2010/main" val="34457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Non-repudiable Logging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latin typeface="Consolas"/>
                <a:cs typeface="Calibri"/>
              </a:rPr>
              <a:t>bpf</a:t>
            </a:r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96000" y="3789543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cs typeface="Calibri"/>
              </a:rPr>
              <a:t>eBPF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6863114" y="3094026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198281" y="2981517"/>
            <a:ext cx="112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1" dirty="0">
                <a:cs typeface="Calibri"/>
              </a:rPr>
              <a:t>event!</a:t>
            </a:r>
            <a:endParaRPr lang="en-US" b="1" i="1" dirty="0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68417"/>
            <a:ext cx="9206" cy="56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363464" y="1448520"/>
            <a:ext cx="1426831" cy="3988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Application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C5E35FA-F893-BC02-3A6E-8BFE452A512D}"/>
              </a:ext>
            </a:extLst>
          </p:cNvPr>
          <p:cNvSpPr/>
          <p:nvPr/>
        </p:nvSpPr>
        <p:spPr>
          <a:xfrm>
            <a:off x="7326744" y="2219516"/>
            <a:ext cx="1708107" cy="5165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Ring buffer</a:t>
            </a:r>
          </a:p>
        </p:txBody>
      </p:sp>
      <p:pic>
        <p:nvPicPr>
          <p:cNvPr id="27" name="Picture 26" descr="eBPF - Wikipedia">
            <a:extLst>
              <a:ext uri="{FF2B5EF4-FFF2-40B4-BE49-F238E27FC236}">
                <a16:creationId xmlns:a16="http://schemas.microsoft.com/office/drawing/2014/main" id="{50346E3B-FD83-6D55-3500-75133D21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018" y="2498723"/>
            <a:ext cx="513135" cy="23039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6BC4-7712-CA5A-086B-3F2162E7B2A4}"/>
              </a:ext>
            </a:extLst>
          </p:cNvPr>
          <p:cNvCxnSpPr>
            <a:cxnSpLocks/>
          </p:cNvCxnSpPr>
          <p:nvPr/>
        </p:nvCxnSpPr>
        <p:spPr>
          <a:xfrm flipV="1">
            <a:off x="7445305" y="2758305"/>
            <a:ext cx="700604" cy="1383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6FEB66-DD76-9661-DE7A-5FBDBE123E8D}"/>
              </a:ext>
            </a:extLst>
          </p:cNvPr>
          <p:cNvCxnSpPr>
            <a:cxnSpLocks/>
          </p:cNvCxnSpPr>
          <p:nvPr/>
        </p:nvCxnSpPr>
        <p:spPr>
          <a:xfrm flipH="1" flipV="1">
            <a:off x="5281354" y="1798748"/>
            <a:ext cx="2036951" cy="48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E5BDB65-F893-9483-CFF1-96DD1C006787}"/>
              </a:ext>
            </a:extLst>
          </p:cNvPr>
          <p:cNvSpPr/>
          <p:nvPr/>
        </p:nvSpPr>
        <p:spPr>
          <a:xfrm>
            <a:off x="7584720" y="3026833"/>
            <a:ext cx="3810001" cy="3104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a typeface="Calibri"/>
                <a:cs typeface="Calibri"/>
              </a:rPr>
              <a:t>The addition of non-repudiable logging to </a:t>
            </a:r>
            <a:r>
              <a:rPr lang="en-US" sz="2400" b="1" dirty="0" err="1">
                <a:solidFill>
                  <a:schemeClr val="tx1"/>
                </a:solidFill>
                <a:ea typeface="Calibri"/>
                <a:cs typeface="Calibri"/>
              </a:rPr>
              <a:t>eBPF</a:t>
            </a:r>
            <a:r>
              <a:rPr lang="en-US" sz="2400" b="1" dirty="0">
                <a:solidFill>
                  <a:schemeClr val="tx1"/>
                </a:solidFill>
                <a:ea typeface="Calibri"/>
                <a:cs typeface="Calibri"/>
              </a:rPr>
              <a:t> allows for the remote attestation of workload/environment specific data.</a:t>
            </a:r>
          </a:p>
        </p:txBody>
      </p:sp>
    </p:spTree>
    <p:extLst>
      <p:ext uri="{BB962C8B-B14F-4D97-AF65-F5344CB8AC3E}">
        <p14:creationId xmlns:p14="http://schemas.microsoft.com/office/powerpoint/2010/main" val="1464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Building a Chain of Trust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latin typeface="Consolas"/>
                <a:cs typeface="Calibri"/>
              </a:rPr>
              <a:t>bpf</a:t>
            </a:r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96000" y="3789543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cs typeface="Calibri"/>
              </a:rPr>
              <a:t>eBPF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6863114" y="3094026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198281" y="2981517"/>
            <a:ext cx="112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1" dirty="0">
                <a:cs typeface="Calibri"/>
              </a:rPr>
              <a:t>event!</a:t>
            </a:r>
            <a:endParaRPr lang="en-US" b="1" i="1" dirty="0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68417"/>
            <a:ext cx="9206" cy="56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462242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DC0F24-6475-DA05-375C-232C11EC951B}"/>
              </a:ext>
            </a:extLst>
          </p:cNvPr>
          <p:cNvCxnSpPr>
            <a:cxnSpLocks/>
          </p:cNvCxnSpPr>
          <p:nvPr/>
        </p:nvCxnSpPr>
        <p:spPr>
          <a:xfrm flipV="1">
            <a:off x="6037699" y="5338603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4AA0CF-7E9F-80CA-4C07-ACFB2817157F}"/>
              </a:ext>
            </a:extLst>
          </p:cNvPr>
          <p:cNvCxnSpPr>
            <a:cxnSpLocks/>
          </p:cNvCxnSpPr>
          <p:nvPr/>
        </p:nvCxnSpPr>
        <p:spPr>
          <a:xfrm flipV="1">
            <a:off x="6037698" y="4581716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C0B1D2-2351-6B65-EF68-25A165AC600F}"/>
              </a:ext>
            </a:extLst>
          </p:cNvPr>
          <p:cNvSpPr txBox="1"/>
          <p:nvPr/>
        </p:nvSpPr>
        <p:spPr>
          <a:xfrm>
            <a:off x="6132359" y="5272710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AC2CF-A906-ED65-A6F1-9A1D0F7017A5}"/>
              </a:ext>
            </a:extLst>
          </p:cNvPr>
          <p:cNvSpPr txBox="1"/>
          <p:nvPr/>
        </p:nvSpPr>
        <p:spPr>
          <a:xfrm>
            <a:off x="4858389" y="4551542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608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6F2B8-F4E5-974D-B914-1EFC82207AD6}"/>
              </a:ext>
            </a:extLst>
          </p:cNvPr>
          <p:cNvSpPr/>
          <p:nvPr/>
        </p:nvSpPr>
        <p:spPr>
          <a:xfrm>
            <a:off x="1410029" y="5636495"/>
            <a:ext cx="9294398" cy="11219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0BB0-9F82-82DF-FAA5-686FCDCC7A72}"/>
              </a:ext>
            </a:extLst>
          </p:cNvPr>
          <p:cNvSpPr/>
          <p:nvPr/>
        </p:nvSpPr>
        <p:spPr>
          <a:xfrm>
            <a:off x="1414932" y="2649480"/>
            <a:ext cx="9294260" cy="1932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Operating System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157BD-307F-1E19-3AD4-5F1F2D052A90}"/>
              </a:ext>
            </a:extLst>
          </p:cNvPr>
          <p:cNvSpPr/>
          <p:nvPr/>
        </p:nvSpPr>
        <p:spPr>
          <a:xfrm>
            <a:off x="1409957" y="1360624"/>
            <a:ext cx="9294328" cy="971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chemeClr val="tx1"/>
                </a:solidFill>
                <a:ea typeface="Calibri"/>
                <a:cs typeface="Calibri"/>
              </a:rPr>
              <a:t>Userspace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1B80D4A-2041-E017-B290-D658A2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Building a Chain of Trust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8DB41-8B5D-B370-F788-4FB8A69658BD}"/>
              </a:ext>
            </a:extLst>
          </p:cNvPr>
          <p:cNvSpPr/>
          <p:nvPr/>
        </p:nvSpPr>
        <p:spPr>
          <a:xfrm>
            <a:off x="3467355" y="2219516"/>
            <a:ext cx="1708107" cy="516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latin typeface="Consolas"/>
                <a:cs typeface="Calibri"/>
              </a:rPr>
              <a:t>bpf</a:t>
            </a:r>
            <a:r>
              <a:rPr lang="en-US" sz="1400" b="1" dirty="0">
                <a:solidFill>
                  <a:schemeClr val="tx1"/>
                </a:solidFill>
                <a:latin typeface="Consolas"/>
                <a:cs typeface="Calibri"/>
              </a:rPr>
              <a:t>()</a:t>
            </a:r>
            <a:endParaRPr lang="en-US" sz="1400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0C123-9F7D-0ED5-7C33-C73BC50FE7E6}"/>
              </a:ext>
            </a:extLst>
          </p:cNvPr>
          <p:cNvSpPr/>
          <p:nvPr/>
        </p:nvSpPr>
        <p:spPr>
          <a:xfrm>
            <a:off x="3462240" y="2971287"/>
            <a:ext cx="1697879" cy="5830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Verifier</a:t>
            </a:r>
          </a:p>
        </p:txBody>
      </p:sp>
      <p:pic>
        <p:nvPicPr>
          <p:cNvPr id="5" name="Picture 4" descr="eBPF - Wikipedia">
            <a:extLst>
              <a:ext uri="{FF2B5EF4-FFF2-40B4-BE49-F238E27FC236}">
                <a16:creationId xmlns:a16="http://schemas.microsoft.com/office/drawing/2014/main" id="{A16364DA-855F-B0DE-97AB-1E28B07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2505779"/>
            <a:ext cx="513135" cy="230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CF318-A737-ABD5-7569-C6F4D1790831}"/>
              </a:ext>
            </a:extLst>
          </p:cNvPr>
          <p:cNvSpPr/>
          <p:nvPr/>
        </p:nvSpPr>
        <p:spPr>
          <a:xfrm>
            <a:off x="3477581" y="3891822"/>
            <a:ext cx="1702993" cy="5830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/>
                <a:cs typeface="Calibri"/>
              </a:rPr>
              <a:t>JIT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E2D-A3F0-6A7A-7FD5-6013D8D7AA4C}"/>
              </a:ext>
            </a:extLst>
          </p:cNvPr>
          <p:cNvSpPr/>
          <p:nvPr/>
        </p:nvSpPr>
        <p:spPr>
          <a:xfrm>
            <a:off x="5778926" y="3610550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D5524-6557-2DDF-82DD-D97A0C95CE15}"/>
              </a:ext>
            </a:extLst>
          </p:cNvPr>
          <p:cNvSpPr/>
          <p:nvPr/>
        </p:nvSpPr>
        <p:spPr>
          <a:xfrm>
            <a:off x="5922120" y="3712831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74195-86F1-E11D-56A2-EFBD3B648AA8}"/>
              </a:ext>
            </a:extLst>
          </p:cNvPr>
          <p:cNvSpPr/>
          <p:nvPr/>
        </p:nvSpPr>
        <p:spPr>
          <a:xfrm>
            <a:off x="6096000" y="3789543"/>
            <a:ext cx="1329664" cy="6904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  <a:cs typeface="Calibri"/>
              </a:rPr>
              <a:t>eBPF</a:t>
            </a:r>
            <a:r>
              <a:rPr lang="en-US" sz="1400" b="1" dirty="0">
                <a:solidFill>
                  <a:schemeClr val="tx1"/>
                </a:solidFill>
                <a:cs typeface="Calibri"/>
              </a:rPr>
              <a:t> programs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47BAC-72B3-3CA1-590E-D775C363FF17}"/>
              </a:ext>
            </a:extLst>
          </p:cNvPr>
          <p:cNvCxnSpPr/>
          <p:nvPr/>
        </p:nvCxnSpPr>
        <p:spPr>
          <a:xfrm flipH="1">
            <a:off x="4308113" y="2741666"/>
            <a:ext cx="1022" cy="23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96AF78-609C-1F8E-0A2F-8FC91697CC38}"/>
              </a:ext>
            </a:extLst>
          </p:cNvPr>
          <p:cNvCxnSpPr>
            <a:cxnSpLocks/>
          </p:cNvCxnSpPr>
          <p:nvPr/>
        </p:nvCxnSpPr>
        <p:spPr>
          <a:xfrm flipH="1">
            <a:off x="4318341" y="3549693"/>
            <a:ext cx="6136" cy="34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77FF5-09C1-A047-F242-CA64D8A62FB6}"/>
              </a:ext>
            </a:extLst>
          </p:cNvPr>
          <p:cNvCxnSpPr>
            <a:cxnSpLocks/>
          </p:cNvCxnSpPr>
          <p:nvPr/>
        </p:nvCxnSpPr>
        <p:spPr>
          <a:xfrm flipV="1">
            <a:off x="5173416" y="4162360"/>
            <a:ext cx="975769" cy="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BB186C-56D0-668E-46B3-DDCFEC5B9EBE}"/>
              </a:ext>
            </a:extLst>
          </p:cNvPr>
          <p:cNvSpPr/>
          <p:nvPr/>
        </p:nvSpPr>
        <p:spPr>
          <a:xfrm>
            <a:off x="6863114" y="3094026"/>
            <a:ext cx="184107" cy="1738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5C694-0BD2-B363-4EC8-57B96D39BE09}"/>
              </a:ext>
            </a:extLst>
          </p:cNvPr>
          <p:cNvSpPr txBox="1"/>
          <p:nvPr/>
        </p:nvSpPr>
        <p:spPr>
          <a:xfrm>
            <a:off x="6198281" y="2981517"/>
            <a:ext cx="11251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i="1" dirty="0">
                <a:cs typeface="Calibri"/>
              </a:rPr>
              <a:t>event!</a:t>
            </a:r>
            <a:endParaRPr lang="en-US" b="1" i="1" dirty="0">
              <a:cs typeface="Calibri" panose="020F050202020403020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86FF4-45DF-1E73-19E5-78F02AF7B6D4}"/>
              </a:ext>
            </a:extLst>
          </p:cNvPr>
          <p:cNvCxnSpPr>
            <a:cxnSpLocks/>
          </p:cNvCxnSpPr>
          <p:nvPr/>
        </p:nvCxnSpPr>
        <p:spPr>
          <a:xfrm>
            <a:off x="6610478" y="3268417"/>
            <a:ext cx="9206" cy="56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664290-74DC-9235-F486-0EF9696C033E}"/>
              </a:ext>
            </a:extLst>
          </p:cNvPr>
          <p:cNvSpPr/>
          <p:nvPr/>
        </p:nvSpPr>
        <p:spPr>
          <a:xfrm>
            <a:off x="1410028" y="4854037"/>
            <a:ext cx="9294398" cy="4877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ea typeface="Calibri"/>
                <a:cs typeface="Calibri"/>
              </a:rPr>
              <a:t>Boot loader</a:t>
            </a:r>
          </a:p>
        </p:txBody>
      </p:sp>
      <p:pic>
        <p:nvPicPr>
          <p:cNvPr id="11" name="Picture 10" descr="eBPF - Wikipedia">
            <a:extLst>
              <a:ext uri="{FF2B5EF4-FFF2-40B4-BE49-F238E27FC236}">
                <a16:creationId xmlns:a16="http://schemas.microsoft.com/office/drawing/2014/main" id="{6CD6BD76-7154-834F-C1C8-2462ADA2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3313805"/>
            <a:ext cx="513135" cy="230390"/>
          </a:xfrm>
          <a:prstGeom prst="rect">
            <a:avLst/>
          </a:prstGeom>
        </p:spPr>
      </p:pic>
      <p:pic>
        <p:nvPicPr>
          <p:cNvPr id="12" name="Picture 11" descr="eBPF - Wikipedia">
            <a:extLst>
              <a:ext uri="{FF2B5EF4-FFF2-40B4-BE49-F238E27FC236}">
                <a16:creationId xmlns:a16="http://schemas.microsoft.com/office/drawing/2014/main" id="{F06AC720-8702-5A42-9F32-3C68D48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20" y="4244571"/>
            <a:ext cx="513135" cy="2303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0A534E-8247-037F-CBB7-CEB3A1C91050}"/>
              </a:ext>
            </a:extLst>
          </p:cNvPr>
          <p:cNvSpPr/>
          <p:nvPr/>
        </p:nvSpPr>
        <p:spPr>
          <a:xfrm>
            <a:off x="3462242" y="1462631"/>
            <a:ext cx="1426831" cy="3988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b="1" dirty="0">
                <a:ea typeface="Calibri"/>
                <a:cs typeface="Calibri"/>
              </a:rPr>
              <a:t>Application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E76E5-5E65-9C2C-F5D9-DC6132FFDAFB}"/>
              </a:ext>
            </a:extLst>
          </p:cNvPr>
          <p:cNvSpPr/>
          <p:nvPr/>
        </p:nvSpPr>
        <p:spPr>
          <a:xfrm>
            <a:off x="4602683" y="1605827"/>
            <a:ext cx="577894" cy="511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A3A8-CA0C-E30B-19D8-A73019337662}"/>
              </a:ext>
            </a:extLst>
          </p:cNvPr>
          <p:cNvSpPr txBox="1"/>
          <p:nvPr/>
        </p:nvSpPr>
        <p:spPr>
          <a:xfrm>
            <a:off x="4551541" y="1662079"/>
            <a:ext cx="7466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Calibri"/>
                <a:cs typeface="Calibri"/>
              </a:rPr>
              <a:t>bytecode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8185-8DBE-D3C4-41F2-36FD60D8D140}"/>
              </a:ext>
            </a:extLst>
          </p:cNvPr>
          <p:cNvCxnSpPr>
            <a:cxnSpLocks/>
          </p:cNvCxnSpPr>
          <p:nvPr/>
        </p:nvCxnSpPr>
        <p:spPr>
          <a:xfrm>
            <a:off x="4293792" y="1862041"/>
            <a:ext cx="4092" cy="36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DC0F24-6475-DA05-375C-232C11EC951B}"/>
              </a:ext>
            </a:extLst>
          </p:cNvPr>
          <p:cNvCxnSpPr>
            <a:cxnSpLocks/>
          </p:cNvCxnSpPr>
          <p:nvPr/>
        </p:nvCxnSpPr>
        <p:spPr>
          <a:xfrm flipV="1">
            <a:off x="6037699" y="5338603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4AA0CF-7E9F-80CA-4C07-ACFB2817157F}"/>
              </a:ext>
            </a:extLst>
          </p:cNvPr>
          <p:cNvCxnSpPr>
            <a:cxnSpLocks/>
          </p:cNvCxnSpPr>
          <p:nvPr/>
        </p:nvCxnSpPr>
        <p:spPr>
          <a:xfrm flipV="1">
            <a:off x="6037698" y="4581716"/>
            <a:ext cx="4092" cy="3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C0B1D2-2351-6B65-EF68-25A165AC600F}"/>
              </a:ext>
            </a:extLst>
          </p:cNvPr>
          <p:cNvSpPr txBox="1"/>
          <p:nvPr/>
        </p:nvSpPr>
        <p:spPr>
          <a:xfrm>
            <a:off x="6132359" y="5272710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AC2CF-A906-ED65-A6F1-9A1D0F7017A5}"/>
              </a:ext>
            </a:extLst>
          </p:cNvPr>
          <p:cNvSpPr txBox="1"/>
          <p:nvPr/>
        </p:nvSpPr>
        <p:spPr>
          <a:xfrm>
            <a:off x="4858389" y="4551542"/>
            <a:ext cx="1462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>
                <a:ea typeface="Calibri"/>
                <a:cs typeface="Calibri"/>
              </a:rPr>
              <a:t>measures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D40A63-0F46-D6D6-A6FE-433154119C5C}"/>
              </a:ext>
            </a:extLst>
          </p:cNvPr>
          <p:cNvSpPr/>
          <p:nvPr/>
        </p:nvSpPr>
        <p:spPr>
          <a:xfrm>
            <a:off x="916781" y="4643437"/>
            <a:ext cx="3964780" cy="166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ea typeface="+mn-lt"/>
                <a:cs typeface="+mn-lt"/>
              </a:rPr>
              <a:t>sha256:b94d27b9934d3e08a52e52d7da7dabfac484efe37a5380ee9088f7ace2efcde9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7F8D19-7574-1119-86D4-A4A0A4B257C2}"/>
              </a:ext>
            </a:extLst>
          </p:cNvPr>
          <p:cNvSpPr/>
          <p:nvPr/>
        </p:nvSpPr>
        <p:spPr>
          <a:xfrm>
            <a:off x="7286625" y="5405437"/>
            <a:ext cx="3964780" cy="1666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b="1" dirty="0">
                <a:ea typeface="+mn-lt"/>
                <a:cs typeface="+mn-lt"/>
              </a:rPr>
              <a:t>sha256:a97b84e295de545881d2915211fe240589b2475d90025e61acf7206a2c17a057</a:t>
            </a:r>
            <a:endParaRPr lang="en-US" sz="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89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Extending Non-Repudiable Logs with eBPF</vt:lpstr>
      <vt:lpstr>Visibility into System State with eBPF</vt:lpstr>
      <vt:lpstr>Visibility into System State with eBPF</vt:lpstr>
      <vt:lpstr>Logging System State</vt:lpstr>
      <vt:lpstr>Visibility into System State with eBPF</vt:lpstr>
      <vt:lpstr>Logging System State</vt:lpstr>
      <vt:lpstr>Non-repudiable Logging</vt:lpstr>
      <vt:lpstr>Building a Chain of Trust</vt:lpstr>
      <vt:lpstr>Building a Chain of Trust</vt:lpstr>
      <vt:lpstr>Rooting Trust in Hardware</vt:lpstr>
      <vt:lpstr>Extending Measurements Through Runtime</vt:lpstr>
      <vt:lpstr>eBPF Programs</vt:lpstr>
      <vt:lpstr>Building Trust in Environments</vt:lpstr>
      <vt:lpstr>Attesting System Properties</vt:lpstr>
      <vt:lpstr>Non-repudiable Logging in eBPF Programs</vt:lpstr>
      <vt:lpstr>Measurement Interface</vt:lpstr>
      <vt:lpstr>From the eBPF side</vt:lpstr>
      <vt:lpstr>Example Use Case</vt:lpstr>
      <vt:lpstr>Extending Linux IMA to Containers</vt:lpstr>
      <vt:lpstr>Extending Linux IMA to Containers</vt:lpstr>
      <vt:lpstr>Adding Namespace Support to IMA</vt:lpstr>
      <vt:lpstr>Resulting IMA Log</vt:lpstr>
      <vt:lpstr>Evalution</vt:lpstr>
      <vt:lpstr>Enabling attestation of workload/platform specific system properties using eBPF.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869</cp:revision>
  <dcterms:created xsi:type="dcterms:W3CDTF">2023-11-01T17:09:49Z</dcterms:created>
  <dcterms:modified xsi:type="dcterms:W3CDTF">2023-11-09T01:35:10Z</dcterms:modified>
</cp:coreProperties>
</file>