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72" r:id="rId3"/>
  </p:sldMasterIdLst>
  <p:notesMasterIdLst>
    <p:notesMasterId r:id="rId26"/>
  </p:notesMasterIdLst>
  <p:sldIdLst>
    <p:sldId id="364" r:id="rId4"/>
    <p:sldId id="363" r:id="rId5"/>
    <p:sldId id="334" r:id="rId6"/>
    <p:sldId id="281" r:id="rId7"/>
    <p:sldId id="282" r:id="rId8"/>
    <p:sldId id="349" r:id="rId9"/>
    <p:sldId id="350" r:id="rId10"/>
    <p:sldId id="382" r:id="rId11"/>
    <p:sldId id="383" r:id="rId12"/>
    <p:sldId id="268" r:id="rId13"/>
    <p:sldId id="340" r:id="rId14"/>
    <p:sldId id="388" r:id="rId15"/>
    <p:sldId id="378" r:id="rId16"/>
    <p:sldId id="381" r:id="rId17"/>
    <p:sldId id="305" r:id="rId18"/>
    <p:sldId id="366" r:id="rId19"/>
    <p:sldId id="341" r:id="rId20"/>
    <p:sldId id="384" r:id="rId21"/>
    <p:sldId id="352" r:id="rId22"/>
    <p:sldId id="376" r:id="rId23"/>
    <p:sldId id="387" r:id="rId24"/>
    <p:sldId id="386"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3366CC"/>
    <a:srgbClr val="003399"/>
    <a:srgbClr val="000099"/>
    <a:srgbClr val="0B16EB"/>
    <a:srgbClr val="686FF8"/>
    <a:srgbClr val="5E87E4"/>
    <a:srgbClr val="6874E2"/>
    <a:srgbClr val="6D57F3"/>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3" autoAdjust="0"/>
    <p:restoredTop sz="95401" autoAdjust="0"/>
  </p:normalViewPr>
  <p:slideViewPr>
    <p:cSldViewPr snapToGrid="0">
      <p:cViewPr varScale="1">
        <p:scale>
          <a:sx n="86" d="100"/>
          <a:sy n="86" d="100"/>
        </p:scale>
        <p:origin x="4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E1CD174-7171-4C94-A9C5-41BBD96285A2}" type="datetimeFigureOut">
              <a:rPr lang="en-US" smtClean="0"/>
              <a:t>2/16/2018</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2B41A88-EEAB-49FB-8DC8-B2514FD2D7F2}" type="slidenum">
              <a:rPr lang="en-US" smtClean="0"/>
              <a:t>‹#›</a:t>
            </a:fld>
            <a:endParaRPr lang="en-US" dirty="0"/>
          </a:p>
        </p:txBody>
      </p:sp>
    </p:spTree>
    <p:extLst>
      <p:ext uri="{BB962C8B-B14F-4D97-AF65-F5344CB8AC3E}">
        <p14:creationId xmlns:p14="http://schemas.microsoft.com/office/powerpoint/2010/main" val="260765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B41A88-EEAB-49FB-8DC8-B2514FD2D7F2}" type="slidenum">
              <a:rPr lang="en-US" smtClean="0"/>
              <a:t>1</a:t>
            </a:fld>
            <a:endParaRPr lang="en-US" dirty="0"/>
          </a:p>
        </p:txBody>
      </p:sp>
    </p:spTree>
    <p:extLst>
      <p:ext uri="{BB962C8B-B14F-4D97-AF65-F5344CB8AC3E}">
        <p14:creationId xmlns:p14="http://schemas.microsoft.com/office/powerpoint/2010/main" val="1642078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4659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081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135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6307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4693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2931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6977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5043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306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98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7605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B41A88-EEAB-49FB-8DC8-B2514FD2D7F2}" type="slidenum">
              <a:rPr lang="en-US" smtClean="0"/>
              <a:t>22</a:t>
            </a:fld>
            <a:endParaRPr lang="en-US" dirty="0"/>
          </a:p>
        </p:txBody>
      </p:sp>
    </p:spTree>
    <p:extLst>
      <p:ext uri="{BB962C8B-B14F-4D97-AF65-F5344CB8AC3E}">
        <p14:creationId xmlns:p14="http://schemas.microsoft.com/office/powerpoint/2010/main" val="266142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402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0796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9455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05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9511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802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F1D575-FED5-4BF7-8CD4-76CEAB856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043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BE2043D-973E-456D-AB0E-4E8F9B1CE402}" type="datetime1">
              <a:rPr kumimoji="0" lang="en-US" sz="11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2/16/2018</a:t>
            </a:fld>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sp>
        <p:nvSpPr>
          <p:cNvPr id="8" name="Footer Placeholder 4">
            <a:extLst>
              <a:ext uri="{FF2B5EF4-FFF2-40B4-BE49-F238E27FC236}">
                <a16:creationId xmlns:a16="http://schemas.microsoft.com/office/drawing/2014/main" id="{678F9A1A-BE81-4794-A78A-B5688218E707}"/>
              </a:ext>
            </a:extLst>
          </p:cNvPr>
          <p:cNvSpPr txBox="1">
            <a:spLocks/>
          </p:cNvSpPr>
          <p:nvPr userDrawn="1"/>
        </p:nvSpPr>
        <p:spPr>
          <a:xfrm>
            <a:off x="4021668" y="6508750"/>
            <a:ext cx="5911517"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training is for Agent use only and is not approved for the general public.</a:t>
            </a:r>
          </a:p>
        </p:txBody>
      </p:sp>
    </p:spTree>
    <p:extLst>
      <p:ext uri="{BB962C8B-B14F-4D97-AF65-F5344CB8AC3E}">
        <p14:creationId xmlns:p14="http://schemas.microsoft.com/office/powerpoint/2010/main" val="335208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0" y="749300"/>
            <a:ext cx="3454400" cy="5372099"/>
          </a:xfrm>
          <a:solidFill>
            <a:srgbClr val="336699"/>
          </a:solidFill>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189B631-09ED-4AD1-9CFC-4FE1043E0A78}" type="datetime1">
              <a:rPr lang="en-US" smtClean="0"/>
              <a:t>2/16/2018</a:t>
            </a:fld>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
        <p:nvSpPr>
          <p:cNvPr id="9" name="Footer Placeholder 4">
            <a:extLst>
              <a:ext uri="{FF2B5EF4-FFF2-40B4-BE49-F238E27FC236}">
                <a16:creationId xmlns:a16="http://schemas.microsoft.com/office/drawing/2014/main" id="{3CBBA69B-1958-4CFF-834C-5DB6325310AC}"/>
              </a:ext>
            </a:extLst>
          </p:cNvPr>
          <p:cNvSpPr txBox="1">
            <a:spLocks/>
          </p:cNvSpPr>
          <p:nvPr userDrawn="1"/>
        </p:nvSpPr>
        <p:spPr>
          <a:xfrm>
            <a:off x="4021668" y="6508750"/>
            <a:ext cx="5911517"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training is for Agent use only and is not approved for the general public.</a:t>
            </a:r>
          </a:p>
        </p:txBody>
      </p:sp>
    </p:spTree>
    <p:extLst>
      <p:ext uri="{BB962C8B-B14F-4D97-AF65-F5344CB8AC3E}">
        <p14:creationId xmlns:p14="http://schemas.microsoft.com/office/powerpoint/2010/main" val="26887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475F46C-D944-42C2-8B4B-46C4C451ED18}" type="datetime1">
              <a:rPr kumimoji="0" lang="en-US" sz="11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2/16/2018</a:t>
            </a:fld>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sp>
        <p:nvSpPr>
          <p:cNvPr id="7" name="Footer Placeholder 4">
            <a:extLst>
              <a:ext uri="{FF2B5EF4-FFF2-40B4-BE49-F238E27FC236}">
                <a16:creationId xmlns:a16="http://schemas.microsoft.com/office/drawing/2014/main" id="{50778093-1952-4593-A1DC-13C4DFC0F961}"/>
              </a:ext>
            </a:extLst>
          </p:cNvPr>
          <p:cNvSpPr txBox="1">
            <a:spLocks/>
          </p:cNvSpPr>
          <p:nvPr userDrawn="1"/>
        </p:nvSpPr>
        <p:spPr>
          <a:xfrm>
            <a:off x="4021668" y="6508750"/>
            <a:ext cx="5911517"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training is for Agent use only and is not approved for the general public.</a:t>
            </a:r>
          </a:p>
        </p:txBody>
      </p:sp>
    </p:spTree>
    <p:extLst>
      <p:ext uri="{BB962C8B-B14F-4D97-AF65-F5344CB8AC3E}">
        <p14:creationId xmlns:p14="http://schemas.microsoft.com/office/powerpoint/2010/main" val="307527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595958"/>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2/16/2018</a:t>
            </a:fld>
            <a:endParaRPr kumimoji="0" lang="en-US"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121920" marR="0" lvl="0" indent="0" algn="l" defTabSz="914400" rtl="0" eaLnBrk="1" fontAlgn="auto" latinLnBrk="0" hangingPunct="1">
              <a:lnSpc>
                <a:spcPct val="100000"/>
              </a:lnSpc>
              <a:spcBef>
                <a:spcPts val="535"/>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prstClr val="white"/>
                </a:solidFill>
                <a:effectLst/>
                <a:uLnTx/>
                <a:uFillTx/>
                <a:latin typeface="Calibri"/>
                <a:ea typeface="+mn-ea"/>
                <a:cs typeface="Calibri"/>
              </a:rPr>
              <a:pPr marL="121920" marR="0" lvl="0" indent="0" algn="l" defTabSz="914400" rtl="0" eaLnBrk="1" fontAlgn="auto" latinLnBrk="0" hangingPunct="1">
                <a:lnSpc>
                  <a:spcPct val="100000"/>
                </a:lnSpc>
                <a:spcBef>
                  <a:spcPts val="535"/>
                </a:spcBef>
                <a:spcAft>
                  <a:spcPts val="0"/>
                </a:spcAft>
                <a:buClrTx/>
                <a:buSzTx/>
                <a:buFontTx/>
                <a:buNone/>
                <a:tabLst/>
                <a:defRPr/>
              </a:pPr>
              <a:t>‹#›</a:t>
            </a:fld>
            <a:endParaRPr kumimoji="0" sz="1050" b="0" i="0" u="none" strike="noStrike" kern="1200" cap="none" spc="0" normalizeH="0" baseline="0" noProof="0" dirty="0">
              <a:ln>
                <a:noFill/>
              </a:ln>
              <a:solidFill>
                <a:prstClr val="white"/>
              </a:solidFill>
              <a:effectLst/>
              <a:uLnTx/>
              <a:uFillTx/>
              <a:latin typeface="Calibri"/>
              <a:ea typeface="+mn-ea"/>
              <a:cs typeface="Calibri"/>
            </a:endParaRPr>
          </a:p>
        </p:txBody>
      </p:sp>
    </p:spTree>
    <p:extLst>
      <p:ext uri="{BB962C8B-B14F-4D97-AF65-F5344CB8AC3E}">
        <p14:creationId xmlns:p14="http://schemas.microsoft.com/office/powerpoint/2010/main" val="350796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696456"/>
            <a:ext cx="2232660" cy="161925"/>
          </a:xfrm>
          <a:custGeom>
            <a:avLst/>
            <a:gdLst/>
            <a:ahLst/>
            <a:cxnLst/>
            <a:rect l="l" t="t" r="r" b="b"/>
            <a:pathLst>
              <a:path w="2232660" h="161925">
                <a:moveTo>
                  <a:pt x="0" y="161544"/>
                </a:moveTo>
                <a:lnTo>
                  <a:pt x="2232660" y="161544"/>
                </a:lnTo>
                <a:lnTo>
                  <a:pt x="2232660" y="0"/>
                </a:lnTo>
                <a:lnTo>
                  <a:pt x="0" y="0"/>
                </a:lnTo>
                <a:lnTo>
                  <a:pt x="0" y="161544"/>
                </a:lnTo>
                <a:close/>
              </a:path>
            </a:pathLst>
          </a:custGeom>
          <a:solidFill>
            <a:srgbClr val="F2732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bk object 17"/>
          <p:cNvSpPr/>
          <p:nvPr/>
        </p:nvSpPr>
        <p:spPr>
          <a:xfrm>
            <a:off x="8619743" y="5173984"/>
            <a:ext cx="3572255" cy="168401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8" name="bk object 18"/>
          <p:cNvSpPr/>
          <p:nvPr/>
        </p:nvSpPr>
        <p:spPr>
          <a:xfrm>
            <a:off x="0" y="527304"/>
            <a:ext cx="4949952" cy="819912"/>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Holder 2"/>
          <p:cNvSpPr>
            <a:spLocks noGrp="1"/>
          </p:cNvSpPr>
          <p:nvPr>
            <p:ph type="ftr" sz="quarter" idx="5"/>
          </p:nvPr>
        </p:nvSpPr>
        <p:spPr/>
        <p:txBody>
          <a:bodyPr lIns="0" tIns="0" rIns="0" bIns="0"/>
          <a:lstStyle>
            <a:lvl1pPr>
              <a:defRPr sz="1050" b="0" i="0">
                <a:solidFill>
                  <a:schemeClr val="bg1"/>
                </a:solidFill>
                <a:latin typeface="Calibri"/>
                <a:cs typeface="Calibri"/>
              </a:defRPr>
            </a:lvl1pPr>
          </a:lstStyle>
          <a:p>
            <a:pPr marL="12700" marR="0" lvl="0" indent="0" algn="l" defTabSz="914400" rtl="0" eaLnBrk="1" fontAlgn="auto" latinLnBrk="0" hangingPunct="1">
              <a:lnSpc>
                <a:spcPts val="1100"/>
              </a:lnSpc>
              <a:spcBef>
                <a:spcPts val="0"/>
              </a:spcBef>
              <a:spcAft>
                <a:spcPts val="0"/>
              </a:spcAft>
              <a:buClrTx/>
              <a:buSzTx/>
              <a:buFontTx/>
              <a:buNone/>
              <a:tabLst/>
              <a:defRPr/>
            </a:pPr>
            <a:r>
              <a:rPr kumimoji="0" sz="1050" b="0" i="0" u="none" strike="noStrike" kern="1200" cap="none" spc="0" normalizeH="0" baseline="0" noProof="0" dirty="0">
                <a:ln>
                  <a:noFill/>
                </a:ln>
                <a:solidFill>
                  <a:prstClr val="white"/>
                </a:solidFill>
                <a:effectLst/>
                <a:uLnTx/>
                <a:uFillTx/>
                <a:latin typeface="Calibri"/>
                <a:ea typeface="+mn-ea"/>
                <a:cs typeface="Calibri"/>
              </a:rPr>
              <a:t>HD </a:t>
            </a:r>
            <a:r>
              <a:rPr kumimoji="0" sz="1050" b="0" i="0" u="none" strike="noStrike" kern="1200" cap="none" spc="-5" normalizeH="0" baseline="0" noProof="0" dirty="0">
                <a:ln>
                  <a:noFill/>
                </a:ln>
                <a:solidFill>
                  <a:prstClr val="white"/>
                </a:solidFill>
                <a:effectLst/>
                <a:uLnTx/>
                <a:uFillTx/>
                <a:latin typeface="Calibri"/>
                <a:ea typeface="+mn-ea"/>
                <a:cs typeface="Calibri"/>
              </a:rPr>
              <a:t>SecureShield </a:t>
            </a:r>
            <a:r>
              <a:rPr kumimoji="0" sz="1050" b="0" i="0" u="none" strike="noStrike" kern="1200" cap="none" spc="0" normalizeH="0" baseline="0" noProof="0" dirty="0">
                <a:ln>
                  <a:noFill/>
                </a:ln>
                <a:solidFill>
                  <a:prstClr val="white"/>
                </a:solidFill>
                <a:effectLst/>
                <a:uLnTx/>
                <a:uFillTx/>
                <a:latin typeface="Calibri"/>
                <a:ea typeface="+mn-ea"/>
                <a:cs typeface="Calibri"/>
              </a:rPr>
              <a:t>Agent </a:t>
            </a:r>
            <a:r>
              <a:rPr kumimoji="0" sz="1050" b="0" i="0" u="none" strike="noStrike" kern="1200" cap="none" spc="-5" normalizeH="0" baseline="0" noProof="0" dirty="0">
                <a:ln>
                  <a:noFill/>
                </a:ln>
                <a:solidFill>
                  <a:prstClr val="white"/>
                </a:solidFill>
                <a:effectLst/>
                <a:uLnTx/>
                <a:uFillTx/>
                <a:latin typeface="Calibri"/>
                <a:ea typeface="+mn-ea"/>
                <a:cs typeface="Calibri"/>
              </a:rPr>
              <a:t>Training</a:t>
            </a:r>
            <a:r>
              <a:rPr kumimoji="0" sz="1050" b="0" i="0" u="none" strike="noStrike" kern="1200" cap="none" spc="-55" normalizeH="0" baseline="0" noProof="0" dirty="0">
                <a:ln>
                  <a:noFill/>
                </a:ln>
                <a:solidFill>
                  <a:prstClr val="white"/>
                </a:solidFill>
                <a:effectLst/>
                <a:uLnTx/>
                <a:uFillTx/>
                <a:latin typeface="Calibri"/>
                <a:ea typeface="+mn-ea"/>
                <a:cs typeface="Calibri"/>
              </a:rPr>
              <a:t> </a:t>
            </a:r>
            <a:r>
              <a:rPr kumimoji="0" sz="1050" b="0" i="0" u="none" strike="noStrike" kern="1200" cap="none" spc="0" normalizeH="0" baseline="0" noProof="0" dirty="0">
                <a:ln>
                  <a:noFill/>
                </a:ln>
                <a:solidFill>
                  <a:prstClr val="white"/>
                </a:solidFill>
                <a:effectLst/>
                <a:uLnTx/>
                <a:uFillTx/>
                <a:latin typeface="Calibri"/>
                <a:ea typeface="+mn-ea"/>
                <a:cs typeface="Calibri"/>
              </a:rPr>
              <a:t>v7</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2/16/2018</a:t>
            </a:fld>
            <a:endParaRPr kumimoji="0" lang="en-US"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Holder 4"/>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25400"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white"/>
                </a:solidFill>
                <a:effectLst/>
                <a:uLnTx/>
                <a:uFillTx/>
                <a:latin typeface="Calibri"/>
                <a:ea typeface="+mn-ea"/>
                <a:cs typeface="Calibri"/>
              </a:rPr>
              <a:pPr marL="25400" marR="0" lvl="0" indent="0" algn="l" defTabSz="914400" rtl="0" eaLnBrk="1" fontAlgn="auto" latinLnBrk="0" hangingPunct="1">
                <a:lnSpc>
                  <a:spcPts val="1240"/>
                </a:lnSpc>
                <a:spcBef>
                  <a:spcPts val="0"/>
                </a:spcBef>
                <a:spcAft>
                  <a:spcPts val="0"/>
                </a:spcAft>
                <a:buClrTx/>
                <a:buSzTx/>
                <a:buFontTx/>
                <a:buNone/>
                <a:tabLst/>
                <a:defRPr/>
              </a:pPr>
              <a:t>‹#›</a:t>
            </a:fld>
            <a:endParaRPr kumimoji="0" sz="1200" b="0" i="0" u="none" strike="noStrike" kern="1200" cap="none" spc="0" normalizeH="0" baseline="0" noProof="0" dirty="0">
              <a:ln>
                <a:noFill/>
              </a:ln>
              <a:solidFill>
                <a:prstClr val="white"/>
              </a:solidFill>
              <a:effectLst/>
              <a:uLnTx/>
              <a:uFillTx/>
              <a:latin typeface="Calibri"/>
              <a:ea typeface="+mn-ea"/>
              <a:cs typeface="Calibri"/>
            </a:endParaRPr>
          </a:p>
        </p:txBody>
      </p:sp>
    </p:spTree>
    <p:extLst>
      <p:ext uri="{BB962C8B-B14F-4D97-AF65-F5344CB8AC3E}">
        <p14:creationId xmlns:p14="http://schemas.microsoft.com/office/powerpoint/2010/main" val="7973509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BEDBF4C-3A3A-4D31-8BEC-3A41A5DFAA8F}" type="datetime1">
              <a:rPr lang="en-US" smtClean="0"/>
              <a:t>2/16/2018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dirty="0"/>
              <a:t>This training is for Agent use only and is not approved for the general public.</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658096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426200"/>
            <a:ext cx="12183745" cy="423545"/>
          </a:xfrm>
          <a:custGeom>
            <a:avLst/>
            <a:gdLst/>
            <a:ahLst/>
            <a:cxnLst/>
            <a:rect l="l" t="t" r="r" b="b"/>
            <a:pathLst>
              <a:path w="12183745" h="423545">
                <a:moveTo>
                  <a:pt x="0" y="423332"/>
                </a:moveTo>
                <a:lnTo>
                  <a:pt x="12183529" y="423332"/>
                </a:lnTo>
                <a:lnTo>
                  <a:pt x="12183529" y="3"/>
                </a:lnTo>
                <a:lnTo>
                  <a:pt x="0" y="3"/>
                </a:lnTo>
                <a:lnTo>
                  <a:pt x="0" y="423332"/>
                </a:lnTo>
                <a:close/>
              </a:path>
            </a:pathLst>
          </a:custGeom>
          <a:solidFill>
            <a:srgbClr val="336699"/>
          </a:solidFill>
        </p:spPr>
        <p:txBody>
          <a:bodyPr wrap="square" lIns="0" tIns="0" rIns="0" bIns="0" rtlCol="0"/>
          <a:lstStyle/>
          <a:p>
            <a:endParaRPr dirty="0"/>
          </a:p>
        </p:txBody>
      </p:sp>
      <p:sp>
        <p:nvSpPr>
          <p:cNvPr id="2" name="Holder 2"/>
          <p:cNvSpPr>
            <a:spLocks noGrp="1"/>
          </p:cNvSpPr>
          <p:nvPr>
            <p:ph type="title"/>
          </p:nvPr>
        </p:nvSpPr>
        <p:spPr>
          <a:xfrm>
            <a:off x="227914" y="140106"/>
            <a:ext cx="11736171" cy="721360"/>
          </a:xfrm>
          <a:prstGeom prst="rect">
            <a:avLst/>
          </a:prstGeom>
        </p:spPr>
        <p:txBody>
          <a:bodyPr wrap="square" lIns="0" tIns="0" rIns="0" bIns="0">
            <a:spAutoFit/>
          </a:bodyPr>
          <a:lstStyle>
            <a:lvl1pPr>
              <a:defRPr sz="4400" b="1" i="0">
                <a:solidFill>
                  <a:schemeClr val="bg1"/>
                </a:solidFill>
                <a:latin typeface="Arial"/>
                <a:cs typeface="Arial"/>
              </a:defRPr>
            </a:lvl1pPr>
          </a:lstStyle>
          <a:p>
            <a:endParaRPr/>
          </a:p>
        </p:txBody>
      </p:sp>
      <p:sp>
        <p:nvSpPr>
          <p:cNvPr id="3" name="Holder 3"/>
          <p:cNvSpPr>
            <a:spLocks noGrp="1"/>
          </p:cNvSpPr>
          <p:nvPr>
            <p:ph type="body" idx="1"/>
          </p:nvPr>
        </p:nvSpPr>
        <p:spPr>
          <a:xfrm>
            <a:off x="1220889" y="2388615"/>
            <a:ext cx="9750221" cy="3976370"/>
          </a:xfrm>
          <a:prstGeom prst="rect">
            <a:avLst/>
          </a:prstGeom>
        </p:spPr>
        <p:txBody>
          <a:bodyPr wrap="square" lIns="0" tIns="0" rIns="0" bIns="0">
            <a:spAutoFit/>
          </a:bodyPr>
          <a:lstStyle>
            <a:lvl1pPr>
              <a:defRPr sz="2000" b="0" i="0">
                <a:solidFill>
                  <a:srgbClr val="595958"/>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2/16/2018</a:t>
            </a:fld>
            <a:endParaRPr lang="en-US" dirty="0"/>
          </a:p>
        </p:txBody>
      </p:sp>
      <p:sp>
        <p:nvSpPr>
          <p:cNvPr id="6" name="Holder 6"/>
          <p:cNvSpPr>
            <a:spLocks noGrp="1"/>
          </p:cNvSpPr>
          <p:nvPr>
            <p:ph type="sldNum" sz="quarter" idx="7"/>
          </p:nvPr>
        </p:nvSpPr>
        <p:spPr>
          <a:xfrm>
            <a:off x="11836158" y="6579958"/>
            <a:ext cx="235584" cy="205740"/>
          </a:xfrm>
          <a:prstGeom prst="rect">
            <a:avLst/>
          </a:prstGeom>
        </p:spPr>
        <p:txBody>
          <a:bodyPr wrap="square" lIns="0" tIns="0" rIns="0" bIns="0">
            <a:spAutoFit/>
          </a:bodyPr>
          <a:lstStyle>
            <a:lvl1pPr>
              <a:defRPr sz="1200" b="0" i="0">
                <a:solidFill>
                  <a:schemeClr val="bg1"/>
                </a:solidFill>
                <a:latin typeface="Calibri"/>
                <a:cs typeface="Calibri"/>
              </a:defRPr>
            </a:lvl1pPr>
          </a:lstStyle>
          <a:p>
            <a:pPr marL="121920">
              <a:lnSpc>
                <a:spcPct val="100000"/>
              </a:lnSpc>
              <a:spcBef>
                <a:spcPts val="535"/>
              </a:spcBef>
            </a:pPr>
            <a:fld id="{81D60167-4931-47E6-BA6A-407CBD079E47}" type="slidenum">
              <a:rPr sz="1050" dirty="0"/>
              <a:t>‹#›</a:t>
            </a:fld>
            <a:endParaRPr sz="1050" dirty="0"/>
          </a:p>
        </p:txBody>
      </p:sp>
    </p:spTree>
    <p:extLst>
      <p:ext uri="{BB962C8B-B14F-4D97-AF65-F5344CB8AC3E}">
        <p14:creationId xmlns:p14="http://schemas.microsoft.com/office/powerpoint/2010/main" val="3117271768"/>
      </p:ext>
    </p:extLst>
  </p:cSld>
  <p:clrMap bg1="lt1" tx1="dk1" bg2="lt2" tx2="dk2" accent1="accent1" accent2="accent2" accent3="accent3" accent4="accent4" accent5="accent5" accent6="accent6" hlink="hlink" folHlink="folHlink"/>
  <p:sldLayoutIdLst>
    <p:sldLayoutId id="2147483670"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61" y="6451091"/>
            <a:ext cx="12192000" cy="422275"/>
          </a:xfrm>
          <a:custGeom>
            <a:avLst/>
            <a:gdLst/>
            <a:ahLst/>
            <a:cxnLst/>
            <a:rect l="l" t="t" r="r" b="b"/>
            <a:pathLst>
              <a:path w="12192000" h="422275">
                <a:moveTo>
                  <a:pt x="0" y="422148"/>
                </a:moveTo>
                <a:lnTo>
                  <a:pt x="12192000" y="422148"/>
                </a:lnTo>
                <a:lnTo>
                  <a:pt x="12192000" y="0"/>
                </a:lnTo>
                <a:lnTo>
                  <a:pt x="0" y="0"/>
                </a:lnTo>
                <a:lnTo>
                  <a:pt x="0" y="422148"/>
                </a:lnTo>
                <a:close/>
              </a:path>
            </a:pathLst>
          </a:custGeom>
          <a:solidFill>
            <a:schemeClr val="tx2"/>
          </a:solidFill>
        </p:spPr>
        <p:txBody>
          <a:bodyPr wrap="square" lIns="0" tIns="0" rIns="0" bIns="0" rtlCol="0"/>
          <a:lstStyle/>
          <a:p>
            <a:endParaRPr dirty="0"/>
          </a:p>
        </p:txBody>
      </p:sp>
      <p:sp>
        <p:nvSpPr>
          <p:cNvPr id="17" name="bk object 17"/>
          <p:cNvSpPr/>
          <p:nvPr/>
        </p:nvSpPr>
        <p:spPr>
          <a:xfrm>
            <a:off x="0" y="1523"/>
            <a:ext cx="12192000" cy="771525"/>
          </a:xfrm>
          <a:custGeom>
            <a:avLst/>
            <a:gdLst/>
            <a:ahLst/>
            <a:cxnLst/>
            <a:rect l="l" t="t" r="r" b="b"/>
            <a:pathLst>
              <a:path w="12192000" h="771525">
                <a:moveTo>
                  <a:pt x="0" y="771144"/>
                </a:moveTo>
                <a:lnTo>
                  <a:pt x="12192000" y="771144"/>
                </a:lnTo>
                <a:lnTo>
                  <a:pt x="12192000" y="0"/>
                </a:lnTo>
                <a:lnTo>
                  <a:pt x="0" y="0"/>
                </a:lnTo>
                <a:lnTo>
                  <a:pt x="0" y="771144"/>
                </a:lnTo>
                <a:close/>
              </a:path>
            </a:pathLst>
          </a:custGeom>
          <a:solidFill>
            <a:schemeClr val="tx2"/>
          </a:solidFill>
        </p:spPr>
        <p:txBody>
          <a:bodyPr wrap="square" lIns="0" tIns="0" rIns="0" bIns="0" rtlCol="0"/>
          <a:lstStyle/>
          <a:p>
            <a:endParaRPr dirty="0"/>
          </a:p>
        </p:txBody>
      </p:sp>
      <p:sp>
        <p:nvSpPr>
          <p:cNvPr id="2" name="Holder 2"/>
          <p:cNvSpPr>
            <a:spLocks noGrp="1"/>
          </p:cNvSpPr>
          <p:nvPr>
            <p:ph type="title"/>
          </p:nvPr>
        </p:nvSpPr>
        <p:spPr>
          <a:xfrm>
            <a:off x="78739" y="32181"/>
            <a:ext cx="11679035" cy="677108"/>
          </a:xfrm>
          <a:prstGeom prst="rect">
            <a:avLst/>
          </a:prstGeom>
        </p:spPr>
        <p:txBody>
          <a:bodyPr wrap="square" lIns="0" tIns="0" rIns="0" bIns="0">
            <a:spAutoFit/>
          </a:bodyPr>
          <a:lstStyle>
            <a:lvl1pPr>
              <a:defRPr sz="4400" b="0" i="0">
                <a:solidFill>
                  <a:schemeClr val="bg1"/>
                </a:solidFill>
                <a:latin typeface="Calibri Light"/>
                <a:cs typeface="Calibri Light"/>
              </a:defRPr>
            </a:lvl1pPr>
          </a:lstStyle>
          <a:p>
            <a:endParaRPr dirty="0"/>
          </a:p>
        </p:txBody>
      </p:sp>
      <p:sp>
        <p:nvSpPr>
          <p:cNvPr id="3" name="Holder 3"/>
          <p:cNvSpPr>
            <a:spLocks noGrp="1"/>
          </p:cNvSpPr>
          <p:nvPr>
            <p:ph type="body" idx="1"/>
          </p:nvPr>
        </p:nvSpPr>
        <p:spPr>
          <a:xfrm>
            <a:off x="403477" y="1145235"/>
            <a:ext cx="11385044" cy="47593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31853" y="6585475"/>
            <a:ext cx="1898014" cy="160020"/>
          </a:xfrm>
          <a:prstGeom prst="rect">
            <a:avLst/>
          </a:prstGeom>
        </p:spPr>
        <p:txBody>
          <a:bodyPr wrap="square" lIns="0" tIns="0" rIns="0" bIns="0">
            <a:spAutoFit/>
          </a:bodyPr>
          <a:lstStyle>
            <a:lvl1pPr>
              <a:defRPr sz="1050" b="0" i="0">
                <a:solidFill>
                  <a:schemeClr val="bg1"/>
                </a:solidFill>
                <a:latin typeface="Calibri"/>
                <a:cs typeface="Calibri"/>
              </a:defRPr>
            </a:lvl1pPr>
          </a:lstStyle>
          <a:p>
            <a:pPr marL="12700">
              <a:lnSpc>
                <a:spcPts val="1100"/>
              </a:lnSpc>
            </a:pPr>
            <a:r>
              <a:rPr dirty="0"/>
              <a:t>HD </a:t>
            </a:r>
            <a:r>
              <a:rPr spc="-5" dirty="0"/>
              <a:t>SecureShield </a:t>
            </a:r>
            <a:r>
              <a:rPr dirty="0"/>
              <a:t>Agent </a:t>
            </a:r>
            <a:r>
              <a:rPr spc="-5" dirty="0"/>
              <a:t>Training</a:t>
            </a:r>
            <a:r>
              <a:rPr spc="-55" dirty="0"/>
              <a:t> </a:t>
            </a:r>
            <a:r>
              <a:rPr dirty="0"/>
              <a:t>v7</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2/16/2018</a:t>
            </a:fld>
            <a:endParaRPr lang="en-US" dirty="0"/>
          </a:p>
        </p:txBody>
      </p:sp>
      <p:sp>
        <p:nvSpPr>
          <p:cNvPr id="6" name="Holder 6"/>
          <p:cNvSpPr>
            <a:spLocks noGrp="1"/>
          </p:cNvSpPr>
          <p:nvPr>
            <p:ph type="sldNum" sz="quarter" idx="7"/>
          </p:nvPr>
        </p:nvSpPr>
        <p:spPr>
          <a:xfrm>
            <a:off x="11757774" y="6611268"/>
            <a:ext cx="206375" cy="177800"/>
          </a:xfrm>
          <a:prstGeom prst="rect">
            <a:avLst/>
          </a:prstGeom>
        </p:spPr>
        <p:txBody>
          <a:bodyPr wrap="square" lIns="0" tIns="0" rIns="0" bIns="0">
            <a:spAutoFit/>
          </a:bodyPr>
          <a:lstStyle>
            <a:lvl1pPr>
              <a:defRPr sz="1200" b="0" i="0">
                <a:solidFill>
                  <a:schemeClr val="bg1"/>
                </a:solidFill>
                <a:latin typeface="Calibri"/>
                <a:cs typeface="Calibri"/>
              </a:defRPr>
            </a:lvl1pPr>
          </a:lstStyle>
          <a:p>
            <a:pPr marL="25400">
              <a:lnSpc>
                <a:spcPts val="1240"/>
              </a:lnSpc>
            </a:pPr>
            <a:fld id="{81D60167-4931-47E6-BA6A-407CBD079E47}" type="slidenum">
              <a:rPr dirty="0"/>
              <a:t>‹#›</a:t>
            </a:fld>
            <a:endParaRPr dirty="0"/>
          </a:p>
        </p:txBody>
      </p:sp>
    </p:spTree>
    <p:extLst>
      <p:ext uri="{BB962C8B-B14F-4D97-AF65-F5344CB8AC3E}">
        <p14:creationId xmlns:p14="http://schemas.microsoft.com/office/powerpoint/2010/main" val="3495429549"/>
      </p:ext>
    </p:extLst>
  </p:cSld>
  <p:clrMap bg1="lt1" tx1="dk1" bg2="lt2" tx2="dk2" accent1="accent1" accent2="accent2" accent3="accent3" accent4="accent4" accent5="accent5" accent6="accent6" hlink="hlink" folHlink="folHlink"/>
  <p:sldLayoutIdLst>
    <p:sldLayoutId id="2147483673" r:id="rId1"/>
  </p:sldLayoutIdLst>
  <p:txStyles>
    <p:titleStyle>
      <a:lvl1pPr>
        <a:defRPr>
          <a:solidFill>
            <a:schemeClr val="tx2"/>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hyperlink" Target="http://www.slaico.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www.standardandpoors.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634747"/>
            <a:ext cx="12192000" cy="210820"/>
          </a:xfrm>
          <a:custGeom>
            <a:avLst/>
            <a:gdLst/>
            <a:ahLst/>
            <a:cxnLst/>
            <a:rect l="l" t="t" r="r" b="b"/>
            <a:pathLst>
              <a:path w="12192000" h="210820">
                <a:moveTo>
                  <a:pt x="0" y="210820"/>
                </a:moveTo>
                <a:lnTo>
                  <a:pt x="12192000" y="210820"/>
                </a:lnTo>
                <a:lnTo>
                  <a:pt x="12192000" y="0"/>
                </a:lnTo>
                <a:lnTo>
                  <a:pt x="0" y="0"/>
                </a:lnTo>
                <a:lnTo>
                  <a:pt x="0" y="21082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object 3"/>
          <p:cNvSpPr/>
          <p:nvPr/>
        </p:nvSpPr>
        <p:spPr>
          <a:xfrm>
            <a:off x="0" y="154940"/>
            <a:ext cx="211454" cy="6454140"/>
          </a:xfrm>
          <a:custGeom>
            <a:avLst/>
            <a:gdLst/>
            <a:ahLst/>
            <a:cxnLst/>
            <a:rect l="l" t="t" r="r" b="b"/>
            <a:pathLst>
              <a:path w="211454" h="6454140">
                <a:moveTo>
                  <a:pt x="0" y="6454140"/>
                </a:moveTo>
                <a:lnTo>
                  <a:pt x="210896" y="6454140"/>
                </a:lnTo>
                <a:lnTo>
                  <a:pt x="210896" y="0"/>
                </a:lnTo>
                <a:lnTo>
                  <a:pt x="0" y="0"/>
                </a:lnTo>
                <a:lnTo>
                  <a:pt x="0" y="645414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object 4"/>
          <p:cNvSpPr/>
          <p:nvPr/>
        </p:nvSpPr>
        <p:spPr>
          <a:xfrm>
            <a:off x="0" y="-38100"/>
            <a:ext cx="12192000" cy="193040"/>
          </a:xfrm>
          <a:custGeom>
            <a:avLst/>
            <a:gdLst/>
            <a:ahLst/>
            <a:cxnLst/>
            <a:rect l="l" t="t" r="r" b="b"/>
            <a:pathLst>
              <a:path w="12192000" h="193040">
                <a:moveTo>
                  <a:pt x="0" y="193039"/>
                </a:moveTo>
                <a:lnTo>
                  <a:pt x="12192000" y="193039"/>
                </a:lnTo>
                <a:lnTo>
                  <a:pt x="12192000" y="0"/>
                </a:lnTo>
                <a:lnTo>
                  <a:pt x="0" y="0"/>
                </a:lnTo>
                <a:lnTo>
                  <a:pt x="0" y="193039"/>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p:nvPr/>
        </p:nvSpPr>
        <p:spPr>
          <a:xfrm>
            <a:off x="11980787" y="154622"/>
            <a:ext cx="211454" cy="6454775"/>
          </a:xfrm>
          <a:custGeom>
            <a:avLst/>
            <a:gdLst/>
            <a:ahLst/>
            <a:cxnLst/>
            <a:rect l="l" t="t" r="r" b="b"/>
            <a:pathLst>
              <a:path w="211454" h="6454775">
                <a:moveTo>
                  <a:pt x="210883" y="0"/>
                </a:moveTo>
                <a:lnTo>
                  <a:pt x="0" y="0"/>
                </a:lnTo>
                <a:lnTo>
                  <a:pt x="0" y="6454495"/>
                </a:lnTo>
                <a:lnTo>
                  <a:pt x="210883" y="6454495"/>
                </a:lnTo>
                <a:lnTo>
                  <a:pt x="210883"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object 9"/>
          <p:cNvSpPr/>
          <p:nvPr/>
        </p:nvSpPr>
        <p:spPr>
          <a:xfrm>
            <a:off x="4708260" y="180290"/>
            <a:ext cx="7272527" cy="3320796"/>
          </a:xfrm>
          <a:prstGeom prst="rect">
            <a:avLst/>
          </a:prstGeom>
          <a:blipFill>
            <a:blip r:embed="rId3" cstate="prin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object 10"/>
          <p:cNvSpPr txBox="1"/>
          <p:nvPr/>
        </p:nvSpPr>
        <p:spPr>
          <a:xfrm>
            <a:off x="11933161" y="6660147"/>
            <a:ext cx="119380" cy="160020"/>
          </a:xfrm>
          <a:prstGeom prst="rect">
            <a:avLst/>
          </a:prstGeom>
        </p:spPr>
        <p:txBody>
          <a:bodyPr vert="horz" wrap="square" lIns="0" tIns="0" rIns="0" bIns="0" rtlCol="0">
            <a:spAutoFit/>
          </a:bodyPr>
          <a:lstStyle/>
          <a:p>
            <a:pPr marL="25400" marR="0" lvl="0" indent="0" algn="l" defTabSz="914400" rtl="0" eaLnBrk="1" fontAlgn="auto" latinLnBrk="0" hangingPunct="1">
              <a:lnSpc>
                <a:spcPts val="1100"/>
              </a:lnSpc>
              <a:spcBef>
                <a:spcPts val="0"/>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srgbClr val="FFFFFF"/>
                </a:solidFill>
                <a:effectLst/>
                <a:uLnTx/>
                <a:uFillTx/>
                <a:latin typeface="Calibri"/>
                <a:ea typeface="+mn-ea"/>
                <a:cs typeface="Calibri"/>
              </a:rPr>
              <a:pPr marL="25400" marR="0" lvl="0" indent="0" algn="l" defTabSz="914400" rtl="0" eaLnBrk="1" fontAlgn="auto" latinLnBrk="0" hangingPunct="1">
                <a:lnSpc>
                  <a:spcPts val="1100"/>
                </a:lnSpc>
                <a:spcBef>
                  <a:spcPts val="0"/>
                </a:spcBef>
                <a:spcAft>
                  <a:spcPts val="0"/>
                </a:spcAft>
                <a:buClrTx/>
                <a:buSzTx/>
                <a:buFontTx/>
                <a:buNone/>
                <a:tabLst/>
                <a:defRPr/>
              </a:pPr>
              <a:t>1</a:t>
            </a:fld>
            <a:endParaRPr kumimoji="0" sz="105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5" name="TextBox 14"/>
          <p:cNvSpPr txBox="1"/>
          <p:nvPr/>
        </p:nvSpPr>
        <p:spPr>
          <a:xfrm>
            <a:off x="355578" y="4949369"/>
            <a:ext cx="5634816" cy="1323439"/>
          </a:xfrm>
          <a:prstGeom prst="rect">
            <a:avLst/>
          </a:prstGeom>
          <a:solidFill>
            <a:schemeClr val="bg1"/>
          </a:solidFill>
        </p:spPr>
        <p:txBody>
          <a:bodyPr wrap="square" rtlCol="0">
            <a:spAutoFit/>
          </a:bodyPr>
          <a:lstStyle/>
          <a:p>
            <a:r>
              <a:rPr lang="en-US" sz="4000" b="1" dirty="0" err="1">
                <a:solidFill>
                  <a:schemeClr val="tx2"/>
                </a:solidFill>
              </a:rPr>
              <a:t>IdealCare</a:t>
            </a:r>
            <a:r>
              <a:rPr lang="en-US" sz="4000" b="1" dirty="0">
                <a:solidFill>
                  <a:schemeClr val="tx2"/>
                </a:solidFill>
              </a:rPr>
              <a:t> Limited Medical Agent Training</a:t>
            </a:r>
          </a:p>
        </p:txBody>
      </p:sp>
      <p:pic>
        <p:nvPicPr>
          <p:cNvPr id="7" name="Picture 6" descr="A close up of a sign&#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450" y="1427356"/>
            <a:ext cx="2592193" cy="967752"/>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68374E9D-E283-4243-B69F-0A29D28BFF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2290" y="4673107"/>
            <a:ext cx="2380500" cy="1683088"/>
          </a:xfrm>
          <a:prstGeom prst="rect">
            <a:avLst/>
          </a:prstGeom>
        </p:spPr>
      </p:pic>
      <p:sp>
        <p:nvSpPr>
          <p:cNvPr id="11" name="Footer Placeholder 4">
            <a:extLst>
              <a:ext uri="{FF2B5EF4-FFF2-40B4-BE49-F238E27FC236}">
                <a16:creationId xmlns:a16="http://schemas.microsoft.com/office/drawing/2014/main" id="{6A99E3D2-F7D5-4228-AD2A-328A16888DDB}"/>
              </a:ext>
            </a:extLst>
          </p:cNvPr>
          <p:cNvSpPr txBox="1">
            <a:spLocks/>
          </p:cNvSpPr>
          <p:nvPr/>
        </p:nvSpPr>
        <p:spPr>
          <a:xfrm>
            <a:off x="3869268" y="6356350"/>
            <a:ext cx="5911517"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training is for Agent use only and is not approved for the general public.</a:t>
            </a:r>
          </a:p>
        </p:txBody>
      </p:sp>
    </p:spTree>
    <p:extLst>
      <p:ext uri="{BB962C8B-B14F-4D97-AF65-F5344CB8AC3E}">
        <p14:creationId xmlns:p14="http://schemas.microsoft.com/office/powerpoint/2010/main" val="810463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Insured Benefits</a:t>
            </a:r>
            <a:endParaRPr lang="en-US"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pic>
        <p:nvPicPr>
          <p:cNvPr id="3" name="Picture 2">
            <a:extLst>
              <a:ext uri="{FF2B5EF4-FFF2-40B4-BE49-F238E27FC236}">
                <a16:creationId xmlns:a16="http://schemas.microsoft.com/office/drawing/2014/main" id="{3BDDFD70-3AB0-4319-A4E4-734C8D89F621}"/>
              </a:ext>
            </a:extLst>
          </p:cNvPr>
          <p:cNvPicPr>
            <a:picLocks noChangeAspect="1"/>
          </p:cNvPicPr>
          <p:nvPr/>
        </p:nvPicPr>
        <p:blipFill>
          <a:blip r:embed="rId3"/>
          <a:stretch>
            <a:fillRect/>
          </a:stretch>
        </p:blipFill>
        <p:spPr>
          <a:xfrm>
            <a:off x="8719177" y="5387474"/>
            <a:ext cx="2680421" cy="733925"/>
          </a:xfrm>
          <a:prstGeom prst="rect">
            <a:avLst/>
          </a:prstGeom>
        </p:spPr>
      </p:pic>
    </p:spTree>
    <p:extLst>
      <p:ext uri="{BB962C8B-B14F-4D97-AF65-F5344CB8AC3E}">
        <p14:creationId xmlns:p14="http://schemas.microsoft.com/office/powerpoint/2010/main" val="348457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238540"/>
            <a:ext cx="11926957" cy="927652"/>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en-US" sz="3800" dirty="0"/>
              <a:t>Standard Life &amp; Accident Insurance Company (“SLAICO”)</a:t>
            </a:r>
            <a:endParaRPr kumimoji="0" lang="en-US" sz="3800" b="0" i="0" u="none" strike="noStrike" kern="1200" cap="none" spc="0" normalizeH="0" baseline="0" noProof="0" dirty="0">
              <a:ln>
                <a:noFill/>
              </a:ln>
              <a:solidFill>
                <a:srgbClr val="FFFFFF"/>
              </a:solidFill>
              <a:effectLst/>
              <a:uLnTx/>
              <a:uFillTx/>
              <a:ea typeface="+mn-ea"/>
              <a:cs typeface="+mn-cs"/>
            </a:endParaRPr>
          </a:p>
        </p:txBody>
      </p:sp>
      <p:sp>
        <p:nvSpPr>
          <p:cNvPr id="4" name="Content Placeholder 2"/>
          <p:cNvSpPr txBox="1">
            <a:spLocks/>
          </p:cNvSpPr>
          <p:nvPr/>
        </p:nvSpPr>
        <p:spPr>
          <a:xfrm>
            <a:off x="346212" y="2011363"/>
            <a:ext cx="5723283"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Standard Life and Accident was founded to provide clients in the individual market with realistic life and health products that solve their needs for financial security. </a:t>
            </a:r>
          </a:p>
          <a:p>
            <a:endParaRPr lang="en-US" dirty="0"/>
          </a:p>
          <a:p>
            <a:r>
              <a:rPr lang="en-US" dirty="0"/>
              <a:t>Today, Standard Life has expanded to provide protection for both large and small groups in the Worksite market offering competitive Accident, Cancer, Critical Illness, Group Term Life, Limited Medical and Short-Term Disability products. </a:t>
            </a:r>
          </a:p>
          <a:p>
            <a:endParaRPr lang="en-US" dirty="0"/>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pic>
        <p:nvPicPr>
          <p:cNvPr id="5" name="Picture 4"/>
          <p:cNvPicPr>
            <a:picLocks noChangeAspect="1"/>
          </p:cNvPicPr>
          <p:nvPr/>
        </p:nvPicPr>
        <p:blipFill>
          <a:blip r:embed="rId3"/>
          <a:stretch>
            <a:fillRect/>
          </a:stretch>
        </p:blipFill>
        <p:spPr>
          <a:xfrm>
            <a:off x="646336" y="6155473"/>
            <a:ext cx="1441994" cy="383439"/>
          </a:xfrm>
          <a:prstGeom prst="rect">
            <a:avLst/>
          </a:prstGeom>
        </p:spPr>
      </p:pic>
      <p:pic>
        <p:nvPicPr>
          <p:cNvPr id="9" name="Picture 8"/>
          <p:cNvPicPr>
            <a:picLocks noChangeAspect="1"/>
          </p:cNvPicPr>
          <p:nvPr/>
        </p:nvPicPr>
        <p:blipFill>
          <a:blip r:embed="rId4"/>
          <a:stretch>
            <a:fillRect/>
          </a:stretch>
        </p:blipFill>
        <p:spPr>
          <a:xfrm>
            <a:off x="7970920" y="1367069"/>
            <a:ext cx="3627085" cy="387615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413884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238540"/>
            <a:ext cx="11926957" cy="927652"/>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en-US" sz="3800" dirty="0"/>
              <a:t>Standard Life &amp; Accident Insurance Company (“SLAICO”)</a:t>
            </a:r>
            <a:endParaRPr kumimoji="0" lang="en-US" sz="3800" b="0" i="0" u="none" strike="noStrike" kern="1200" cap="none" spc="0" normalizeH="0" baseline="0" noProof="0" dirty="0">
              <a:ln>
                <a:noFill/>
              </a:ln>
              <a:solidFill>
                <a:srgbClr val="FFFFFF"/>
              </a:solidFill>
              <a:effectLst/>
              <a:uLnTx/>
              <a:uFillTx/>
              <a:ea typeface="+mn-ea"/>
              <a:cs typeface="+mn-cs"/>
            </a:endParaRPr>
          </a:p>
        </p:txBody>
      </p:sp>
      <p:sp>
        <p:nvSpPr>
          <p:cNvPr id="4" name="Content Placeholder 2"/>
          <p:cNvSpPr txBox="1">
            <a:spLocks/>
          </p:cNvSpPr>
          <p:nvPr/>
        </p:nvSpPr>
        <p:spPr>
          <a:xfrm>
            <a:off x="346212" y="1264232"/>
            <a:ext cx="10287923"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sz="1800" b="1" dirty="0"/>
              <a:t>Financial Strength Ratings</a:t>
            </a:r>
          </a:p>
          <a:p>
            <a:r>
              <a:rPr lang="en-US" sz="1800" dirty="0"/>
              <a:t>Standard Life and Accident Insurance Company (“Standard Life”) has been evaluated and assigned the following ratings by nationally recognized, independent rating agencies. The ratings are current as of June 2017.</a:t>
            </a:r>
          </a:p>
          <a:p>
            <a:r>
              <a:rPr lang="en-US" sz="1800" b="1" dirty="0"/>
              <a:t>A.M. Best</a:t>
            </a:r>
            <a:r>
              <a:rPr lang="en-US" sz="1800" b="1" baseline="30000" dirty="0"/>
              <a:t>1</a:t>
            </a:r>
            <a:r>
              <a:rPr lang="en-US" sz="1800" b="1" dirty="0"/>
              <a:t>: A</a:t>
            </a:r>
            <a:br>
              <a:rPr lang="en-US" sz="1800" b="1" dirty="0"/>
            </a:br>
            <a:r>
              <a:rPr lang="en-US" sz="1800" b="1" dirty="0"/>
              <a:t>Standard &amp; Poor's</a:t>
            </a:r>
            <a:r>
              <a:rPr lang="en-US" sz="1800" b="1" baseline="30000" dirty="0"/>
              <a:t>2</a:t>
            </a:r>
            <a:r>
              <a:rPr lang="en-US" sz="1800" b="1" dirty="0"/>
              <a:t>: A-</a:t>
            </a:r>
            <a:r>
              <a:rPr lang="en-US" sz="1800" b="1" baseline="30000" dirty="0"/>
              <a:t> </a:t>
            </a:r>
            <a:r>
              <a:rPr lang="en-US" sz="1800" b="1" dirty="0"/>
              <a:t> </a:t>
            </a:r>
            <a:endParaRPr lang="en-US" sz="1800" dirty="0"/>
          </a:p>
          <a:p>
            <a:pPr marL="0" indent="0">
              <a:buNone/>
            </a:pPr>
            <a:r>
              <a:rPr lang="en-US" sz="1800" dirty="0"/>
              <a:t>Ratings reflect current independent opinions of the financial capacity of an insurance organization to meet the obligations of its insurance policies and contracts in accordance with their terms.  They are based on comprehensive quantitative and qualitative evaluations of the company and its management strategy.  The rating agencies do not provide ratings as a recommendation to purchase insurance or annuities. The ratings are not a warranty of an insurer's current or future ability to meet its contractual obligations.</a:t>
            </a:r>
          </a:p>
          <a:p>
            <a:pPr marL="0" indent="0">
              <a:buNone/>
            </a:pPr>
            <a:r>
              <a:rPr lang="en-US" sz="1800" dirty="0"/>
              <a:t>Ratings may be changed, suspended, or withdrawn at any time.  For the most current ratings view the full rating reports on Standard Life’s Internet site at </a:t>
            </a:r>
            <a:r>
              <a:rPr lang="en-US" sz="1800" u="sng" dirty="0">
                <a:hlinkClick r:id="rId3"/>
              </a:rPr>
              <a:t>www.slaico.com</a:t>
            </a:r>
            <a:r>
              <a:rPr lang="en-US" sz="1800" dirty="0"/>
              <a:t>. </a:t>
            </a:r>
          </a:p>
          <a:p>
            <a:pPr marL="0" indent="0">
              <a:buNone/>
            </a:pPr>
            <a:endParaRPr lang="en-US" b="1" dirty="0"/>
          </a:p>
          <a:p>
            <a:pPr marL="0" indent="0">
              <a:spcBef>
                <a:spcPts val="0"/>
              </a:spcBef>
              <a:buNone/>
            </a:pPr>
            <a:r>
              <a:rPr lang="en-US" sz="1000" dirty="0"/>
              <a:t>1  A.M. Best’s active company rating scale is: A++ (Superior), A+ (Superior), A (Excellent), A- (Excellent), B++ (Very Good), B+ (Very Good), B (Fair), B- (Fair), C++ (Marginal), C+ (Marginal), C (Weak), C- (Weak) and D (Poor).</a:t>
            </a:r>
          </a:p>
          <a:p>
            <a:pPr marL="0" indent="0">
              <a:spcBef>
                <a:spcPts val="0"/>
              </a:spcBef>
              <a:buNone/>
            </a:pPr>
            <a:r>
              <a:rPr lang="en-US" sz="1000" dirty="0"/>
              <a:t>2  Ratings from ‘AA’ to ‘CCC’ may be modified by the addition of a plus (+) or minus (-) sign to show relative standing within the major rating categories.  </a:t>
            </a:r>
          </a:p>
          <a:p>
            <a:pPr marL="0" indent="0">
              <a:spcBef>
                <a:spcPts val="0"/>
              </a:spcBef>
              <a:buNone/>
            </a:pPr>
            <a:r>
              <a:rPr lang="en-US" sz="1000" dirty="0"/>
              <a:t>For a list of Standard &amp; Poor’s active company rating scale visit </a:t>
            </a:r>
            <a:r>
              <a:rPr lang="en-US" sz="1000" u="sng" dirty="0">
                <a:hlinkClick r:id="rId4"/>
              </a:rPr>
              <a:t>www.standardandpoors.com</a:t>
            </a:r>
            <a:r>
              <a:rPr lang="en-US" sz="1000" dirty="0"/>
              <a:t>.</a:t>
            </a:r>
            <a:endParaRPr lang="en-US" sz="1000" b="1" dirty="0"/>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pic>
        <p:nvPicPr>
          <p:cNvPr id="5" name="Picture 4"/>
          <p:cNvPicPr>
            <a:picLocks noChangeAspect="1"/>
          </p:cNvPicPr>
          <p:nvPr/>
        </p:nvPicPr>
        <p:blipFill>
          <a:blip r:embed="rId5"/>
          <a:stretch>
            <a:fillRect/>
          </a:stretch>
        </p:blipFill>
        <p:spPr>
          <a:xfrm>
            <a:off x="9957604" y="6070951"/>
            <a:ext cx="1441994" cy="383439"/>
          </a:xfrm>
          <a:prstGeom prst="rect">
            <a:avLst/>
          </a:prstGeom>
        </p:spPr>
      </p:pic>
    </p:spTree>
    <p:extLst>
      <p:ext uri="{BB962C8B-B14F-4D97-AF65-F5344CB8AC3E}">
        <p14:creationId xmlns:p14="http://schemas.microsoft.com/office/powerpoint/2010/main" val="227967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245887"/>
            <a:ext cx="11926957" cy="927652"/>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orbel" panose="020B0503020204020204"/>
                <a:ea typeface="+mn-ea"/>
                <a:cs typeface="+mn-cs"/>
              </a:rPr>
              <a:t>MultiPlan</a:t>
            </a:r>
            <a:r>
              <a:rPr lang="en-US" sz="4400" dirty="0">
                <a:solidFill>
                  <a:srgbClr val="FFFFFF"/>
                </a:solidFill>
                <a:latin typeface="Corbel" panose="020B0503020204020204"/>
              </a:rPr>
              <a:t> PPO Network</a:t>
            </a:r>
            <a:endParaRPr kumimoji="0" lang="en-US" sz="44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4" name="Content Placeholder 2"/>
          <p:cNvSpPr txBox="1">
            <a:spLocks/>
          </p:cNvSpPr>
          <p:nvPr/>
        </p:nvSpPr>
        <p:spPr>
          <a:xfrm>
            <a:off x="106017" y="1401448"/>
            <a:ext cx="11926957"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sp>
        <p:nvSpPr>
          <p:cNvPr id="8" name="TextBox 7"/>
          <p:cNvSpPr txBox="1"/>
          <p:nvPr/>
        </p:nvSpPr>
        <p:spPr>
          <a:xfrm>
            <a:off x="401444" y="1401448"/>
            <a:ext cx="11318488" cy="2862322"/>
          </a:xfrm>
          <a:prstGeom prst="rect">
            <a:avLst/>
          </a:prstGeom>
          <a:noFill/>
        </p:spPr>
        <p:txBody>
          <a:bodyPr wrap="square" rtlCol="0">
            <a:spAutoFit/>
          </a:bodyPr>
          <a:lstStyle/>
          <a:p>
            <a:pPr lvl="0">
              <a:defRPr/>
            </a:pPr>
            <a:r>
              <a:rPr lang="en-US" sz="2000" dirty="0">
                <a:solidFill>
                  <a:schemeClr val="tx2"/>
                </a:solidFill>
              </a:rPr>
              <a:t>MultiPlan is the nation’s oldest, largest and most comprehensive provider of independent medical cost management solutions, including PPO Networks. With a network of more than half a million healthcare professionals, over 4,700 hospitals and over 96,000 ancillary care facilities, plan participants will have access to a wide range of quality healthcare providers across the county. Plan participants can access and choose their Providers in order to take advantage of discounted prices through facilities and providers that are part of the MultiPlan network. </a:t>
            </a:r>
          </a:p>
          <a:p>
            <a:pPr lvl="0">
              <a:defRPr/>
            </a:pPr>
            <a:endParaRPr lang="en-US" sz="2000" dirty="0">
              <a:solidFill>
                <a:schemeClr val="tx2"/>
              </a:solidFill>
            </a:endParaRPr>
          </a:p>
          <a:p>
            <a:pPr lvl="0">
              <a:defRPr/>
            </a:pPr>
            <a:r>
              <a:rPr lang="en-US" sz="2000" dirty="0">
                <a:solidFill>
                  <a:schemeClr val="tx2"/>
                </a:solidFill>
              </a:rPr>
              <a:t>To locate a MultiPlan Provider visit </a:t>
            </a:r>
            <a:r>
              <a:rPr lang="en-US" sz="2000" b="1" dirty="0">
                <a:solidFill>
                  <a:schemeClr val="tx2"/>
                </a:solidFill>
              </a:rPr>
              <a:t>www.multiplan.com </a:t>
            </a:r>
            <a:r>
              <a:rPr lang="en-US" sz="2000" dirty="0">
                <a:solidFill>
                  <a:schemeClr val="tx2"/>
                </a:solidFill>
              </a:rPr>
              <a:t>- Search for a Doctor or Facility - Locate the logo shown below on the “other logos” tab.</a:t>
            </a:r>
            <a:endParaRPr kumimoji="0" lang="en-US" sz="2000" b="0" i="0" u="none" strike="noStrike" kern="1200" cap="none" spc="0" normalizeH="0" baseline="0" noProof="0" dirty="0">
              <a:ln>
                <a:noFill/>
              </a:ln>
              <a:solidFill>
                <a:schemeClr val="tx2"/>
              </a:solidFill>
              <a:effectLst/>
              <a:uLnTx/>
              <a:uFillTx/>
              <a:latin typeface="Corbel" panose="020B0503020204020204"/>
            </a:endParaRPr>
          </a:p>
        </p:txBody>
      </p:sp>
    </p:spTree>
    <p:extLst>
      <p:ext uri="{BB962C8B-B14F-4D97-AF65-F5344CB8AC3E}">
        <p14:creationId xmlns:p14="http://schemas.microsoft.com/office/powerpoint/2010/main" val="3280285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412" y="127000"/>
            <a:ext cx="11818849" cy="997530"/>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en-US" sz="3800" dirty="0"/>
              <a:t>Idealcare Limited-Benefit Health Insurance</a:t>
            </a:r>
            <a:endParaRPr kumimoji="0" lang="en-US" sz="3800" b="0" i="0" u="none" strike="noStrike" kern="1200" cap="none" spc="0" normalizeH="0" baseline="0" noProof="0" dirty="0">
              <a:ln>
                <a:noFill/>
              </a:ln>
              <a:solidFill>
                <a:srgbClr val="FFFFFF"/>
              </a:solidFill>
              <a:effectLst/>
              <a:uLnTx/>
              <a:uFillTx/>
              <a:ea typeface="+mn-ea"/>
              <a:cs typeface="+mn-cs"/>
            </a:endParaRPr>
          </a:p>
        </p:txBody>
      </p:sp>
      <p:sp>
        <p:nvSpPr>
          <p:cNvPr id="4" name="Content Placeholder 2"/>
          <p:cNvSpPr txBox="1">
            <a:spLocks/>
          </p:cNvSpPr>
          <p:nvPr/>
        </p:nvSpPr>
        <p:spPr>
          <a:xfrm>
            <a:off x="346212" y="1446794"/>
            <a:ext cx="10805008"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IdealCare Limited-Benefit Health Insurance—underwritten by Standard Life and Accident Insurance Company—can help make major medical coverage more affordable for the average person with a cost sharing plan. </a:t>
            </a:r>
          </a:p>
          <a:p>
            <a:r>
              <a:rPr lang="en-US" dirty="0"/>
              <a:t>Benefits can be used as first dollar coverage and can be applied towards paying a high deductible. These plans are good for young families worried about accidents and unexpected critical illnesses. </a:t>
            </a:r>
          </a:p>
          <a:p>
            <a:r>
              <a:rPr lang="en-US" dirty="0"/>
              <a:t>Limited-benefit health insurance plans are </a:t>
            </a:r>
            <a:r>
              <a:rPr lang="en-US" b="1" dirty="0"/>
              <a:t>not</a:t>
            </a:r>
            <a:r>
              <a:rPr lang="en-US" dirty="0"/>
              <a:t> ACA compliant and do not meet the qualifications to be considered Minimum Essential Coverage under the law.</a:t>
            </a: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pic>
        <p:nvPicPr>
          <p:cNvPr id="7" name="Picture 6" descr="A close up of a sign&#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02" y="6034199"/>
            <a:ext cx="1351910" cy="504713"/>
          </a:xfrm>
          <a:prstGeom prst="rect">
            <a:avLst/>
          </a:prstGeom>
        </p:spPr>
      </p:pic>
    </p:spTree>
    <p:extLst>
      <p:ext uri="{BB962C8B-B14F-4D97-AF65-F5344CB8AC3E}">
        <p14:creationId xmlns:p14="http://schemas.microsoft.com/office/powerpoint/2010/main" val="1064009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a:bodyPr>
          <a:lstStyle/>
          <a:p>
            <a:pPr marL="0" marR="0" lvl="0" indent="0" defTabSz="457200" rtl="0" eaLnBrk="1" fontAlgn="auto" latinLnBrk="0" hangingPunct="1">
              <a:spcBef>
                <a:spcPts val="0"/>
              </a:spcBef>
              <a:spcAft>
                <a:spcPts val="0"/>
              </a:spcAft>
              <a:buClrTx/>
              <a:buSzTx/>
              <a:buFontTx/>
              <a:buNone/>
              <a:tabLst/>
              <a:defRPr/>
            </a:pPr>
            <a:fld id="{4FAB73BC-B049-4115-A692-8D63A059BFB8}" type="slidenum">
              <a:rPr kumimoji="0" lang="en-US" b="1" i="0" u="none" strike="noStrike" kern="1200" cap="none" spc="0" normalizeH="0" baseline="0" noProof="0" smtClean="0">
                <a:ln>
                  <a:noFill/>
                </a:ln>
                <a:solidFill>
                  <a:schemeClr val="tx1">
                    <a:lumMod val="65000"/>
                    <a:lumOff val="35000"/>
                  </a:schemeClr>
                </a:solidFill>
                <a:effectLst/>
                <a:uLnTx/>
                <a:uFillTx/>
                <a:latin typeface="Corbel" panose="020B0503020204020204"/>
                <a:ea typeface="+mn-ea"/>
                <a:cs typeface="+mn-cs"/>
              </a:rPr>
              <a:pPr marL="0" marR="0" lvl="0" indent="0" defTabSz="457200" rtl="0" eaLnBrk="1" fontAlgn="auto" latinLnBrk="0" hangingPunct="1">
                <a:spcBef>
                  <a:spcPts val="0"/>
                </a:spcBef>
                <a:spcAft>
                  <a:spcPts val="0"/>
                </a:spcAft>
                <a:buClrTx/>
                <a:buSzTx/>
                <a:buFontTx/>
                <a:buNone/>
                <a:tabLst/>
                <a:defRPr/>
              </a:pPr>
              <a:t>15</a:t>
            </a:fld>
            <a:endParaRPr kumimoji="0" lang="en-US" b="1" i="0" u="none" strike="noStrike" kern="1200" cap="none" spc="0" normalizeH="0" baseline="0" noProof="0" dirty="0">
              <a:ln>
                <a:noFill/>
              </a:ln>
              <a:solidFill>
                <a:schemeClr val="tx1">
                  <a:lumMod val="65000"/>
                  <a:lumOff val="35000"/>
                </a:schemeClr>
              </a:solidFill>
              <a:effectLst/>
              <a:uLnTx/>
              <a:uFillTx/>
              <a:latin typeface="Corbel" panose="020B0503020204020204"/>
              <a:ea typeface="+mn-ea"/>
              <a:cs typeface="+mn-cs"/>
            </a:endParaRPr>
          </a:p>
        </p:txBody>
      </p:sp>
      <p:sp>
        <p:nvSpPr>
          <p:cNvPr id="6" name="TextBox 5"/>
          <p:cNvSpPr txBox="1"/>
          <p:nvPr/>
        </p:nvSpPr>
        <p:spPr>
          <a:xfrm>
            <a:off x="2479702" y="6261913"/>
            <a:ext cx="8040030" cy="276999"/>
          </a:xfrm>
          <a:prstGeom prst="rect">
            <a:avLst/>
          </a:prstGeom>
          <a:noFill/>
        </p:spPr>
        <p:txBody>
          <a:bodyPr wrap="square" rtlCol="0">
            <a:spAutoFit/>
          </a:bodyPr>
          <a:lstStyle/>
          <a:p>
            <a:r>
              <a:rPr lang="en-US" sz="1200" b="1" dirty="0">
                <a:solidFill>
                  <a:schemeClr val="tx2"/>
                </a:solidFill>
              </a:rPr>
              <a:t>The pre-set dollar amounts listed above are what the insurance plan pays for specific health care services. </a:t>
            </a:r>
          </a:p>
        </p:txBody>
      </p:sp>
      <p:pic>
        <p:nvPicPr>
          <p:cNvPr id="2" name="Picture 1">
            <a:extLst>
              <a:ext uri="{FF2B5EF4-FFF2-40B4-BE49-F238E27FC236}">
                <a16:creationId xmlns:a16="http://schemas.microsoft.com/office/drawing/2014/main" id="{1CB40CE3-5589-4EA7-8DD4-D778A87F0F9C}"/>
              </a:ext>
            </a:extLst>
          </p:cNvPr>
          <p:cNvPicPr>
            <a:picLocks noChangeAspect="1"/>
          </p:cNvPicPr>
          <p:nvPr/>
        </p:nvPicPr>
        <p:blipFill>
          <a:blip r:embed="rId3"/>
          <a:stretch>
            <a:fillRect/>
          </a:stretch>
        </p:blipFill>
        <p:spPr>
          <a:xfrm>
            <a:off x="2334529" y="78781"/>
            <a:ext cx="7522941" cy="6172794"/>
          </a:xfrm>
          <a:prstGeom prst="rect">
            <a:avLst/>
          </a:prstGeom>
        </p:spPr>
      </p:pic>
    </p:spTree>
    <p:extLst>
      <p:ext uri="{BB962C8B-B14F-4D97-AF65-F5344CB8AC3E}">
        <p14:creationId xmlns:p14="http://schemas.microsoft.com/office/powerpoint/2010/main" val="963723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54C990-9493-43C5-A08F-2B9A55F7DF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76A2F0-4868-448D-8624-668A960A0E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solidFill>
              <a:srgbClr val="93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D0CB5B09-0F96-42B3-9500-8E014D62C8CE}"/>
              </a:ext>
            </a:extLst>
          </p:cNvPr>
          <p:cNvPicPr>
            <a:picLocks noChangeAspect="1"/>
          </p:cNvPicPr>
          <p:nvPr/>
        </p:nvPicPr>
        <p:blipFill>
          <a:blip r:embed="rId3"/>
          <a:stretch>
            <a:fillRect/>
          </a:stretch>
        </p:blipFill>
        <p:spPr>
          <a:xfrm>
            <a:off x="801539" y="1099437"/>
            <a:ext cx="10588922" cy="4659125"/>
          </a:xfrm>
          <a:prstGeom prst="rect">
            <a:avLst/>
          </a:prstGeom>
        </p:spPr>
      </p:pic>
      <p:sp>
        <p:nvSpPr>
          <p:cNvPr id="3" name="Slide Number Placeholder 2"/>
          <p:cNvSpPr>
            <a:spLocks noGrp="1"/>
          </p:cNvSpPr>
          <p:nvPr>
            <p:ph type="sldNum" sz="quarter" idx="12"/>
          </p:nvPr>
        </p:nvSpPr>
        <p:spPr>
          <a:xfrm>
            <a:off x="10634135" y="6356350"/>
            <a:ext cx="1530927" cy="365125"/>
          </a:xfrm>
        </p:spPr>
        <p:txBody>
          <a:bodyPr>
            <a:normAutofit/>
          </a:bodyPr>
          <a:lstStyle/>
          <a:p>
            <a:pPr marL="0" marR="0" lvl="0" indent="0" defTabSz="457200" rtl="0" eaLnBrk="1" fontAlgn="auto" latinLnBrk="0" hangingPunct="1">
              <a:spcBef>
                <a:spcPts val="0"/>
              </a:spcBef>
              <a:spcAft>
                <a:spcPts val="600"/>
              </a:spcAft>
              <a:buClrTx/>
              <a:buSzTx/>
              <a:buFontTx/>
              <a:buNone/>
              <a:tabLst/>
              <a:defRPr/>
            </a:pPr>
            <a:fld id="{4FAB73BC-B049-4115-A692-8D63A059BFB8}" type="slidenum">
              <a:rPr kumimoji="0" lang="en-US" b="1" i="0" u="none" strike="noStrike" kern="1200" cap="none" spc="0" normalizeH="0" baseline="0" noProof="0">
                <a:ln>
                  <a:noFill/>
                </a:ln>
                <a:solidFill>
                  <a:schemeClr val="tx1">
                    <a:lumMod val="65000"/>
                    <a:lumOff val="35000"/>
                  </a:schemeClr>
                </a:solidFill>
                <a:effectLst/>
                <a:uLnTx/>
                <a:uFillTx/>
                <a:latin typeface="Corbel" panose="020B0503020204020204"/>
                <a:ea typeface="+mn-ea"/>
                <a:cs typeface="+mn-cs"/>
              </a:rPr>
              <a:pPr marL="0" marR="0" lvl="0" indent="0" defTabSz="457200" rtl="0" eaLnBrk="1" fontAlgn="auto" latinLnBrk="0" hangingPunct="1">
                <a:spcBef>
                  <a:spcPts val="0"/>
                </a:spcBef>
                <a:spcAft>
                  <a:spcPts val="600"/>
                </a:spcAft>
                <a:buClrTx/>
                <a:buSzTx/>
                <a:buFontTx/>
                <a:buNone/>
                <a:tabLst/>
                <a:defRPr/>
              </a:pPr>
              <a:t>16</a:t>
            </a:fld>
            <a:endParaRPr kumimoji="0" lang="en-US" b="1" i="0" u="none" strike="noStrike" kern="1200" cap="none" spc="0" normalizeH="0" baseline="0" noProof="0">
              <a:ln>
                <a:noFill/>
              </a:ln>
              <a:solidFill>
                <a:schemeClr val="tx1">
                  <a:lumMod val="65000"/>
                  <a:lumOff val="35000"/>
                </a:schemeClr>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9755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245887"/>
            <a:ext cx="11926957" cy="927652"/>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orbel" panose="020B0503020204020204"/>
                <a:ea typeface="+mn-ea"/>
                <a:cs typeface="+mn-cs"/>
              </a:rPr>
              <a:t>Limitations &amp; Exclusions</a:t>
            </a:r>
          </a:p>
        </p:txBody>
      </p:sp>
      <p:sp>
        <p:nvSpPr>
          <p:cNvPr id="4" name="Content Placeholder 2"/>
          <p:cNvSpPr txBox="1">
            <a:spLocks/>
          </p:cNvSpPr>
          <p:nvPr/>
        </p:nvSpPr>
        <p:spPr>
          <a:xfrm>
            <a:off x="87518" y="1446794"/>
            <a:ext cx="6190619"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sp>
        <p:nvSpPr>
          <p:cNvPr id="7" name="TextBox 6"/>
          <p:cNvSpPr txBox="1"/>
          <p:nvPr/>
        </p:nvSpPr>
        <p:spPr>
          <a:xfrm>
            <a:off x="228284" y="1351959"/>
            <a:ext cx="11682421" cy="4185761"/>
          </a:xfrm>
          <a:prstGeom prst="rect">
            <a:avLst/>
          </a:prstGeom>
          <a:noFill/>
        </p:spPr>
        <p:txBody>
          <a:bodyPr wrap="square" rtlCol="0">
            <a:spAutoFit/>
          </a:bodyPr>
          <a:lstStyle/>
          <a:p>
            <a:r>
              <a:rPr lang="en-US" sz="1400" dirty="0">
                <a:solidFill>
                  <a:schemeClr val="tx2"/>
                </a:solidFill>
              </a:rPr>
              <a:t>Any services not specified in the Certificate of Coverage are not covered services under this Group Accident and Sickness Hospital Indemnity Plan. We will not pay benefits for treatment, services or supplies which: • Occur when the coverage is not in force; • Are not Medically Necessary; • Are not prescribed by a Physician as necessary to treat Sickness or injury, except for the Preventive Care Benefit; • Are Experimental/Investigative in nature, except as required by law; • Are received without charge or legal obligation to pay, except for Medicaid; or • Are provided by Immediate Family Are provided by Immediate Family. </a:t>
            </a:r>
          </a:p>
          <a:p>
            <a:endParaRPr lang="en-US" sz="1400" dirty="0">
              <a:solidFill>
                <a:schemeClr val="tx2"/>
              </a:solidFill>
            </a:endParaRPr>
          </a:p>
          <a:p>
            <a:r>
              <a:rPr lang="en-US" sz="1400" b="1" dirty="0">
                <a:solidFill>
                  <a:schemeClr val="tx2"/>
                </a:solidFill>
              </a:rPr>
              <a:t>Additional Limitations And Exclusions: </a:t>
            </a:r>
            <a:r>
              <a:rPr lang="en-US" sz="1400" dirty="0">
                <a:solidFill>
                  <a:schemeClr val="tx2"/>
                </a:solidFill>
              </a:rPr>
              <a:t>Except as specifically provided for in this coverage or any attached Riders, We will not pay benefits for death, Sickness or injuries that are caused by: </a:t>
            </a:r>
            <a:r>
              <a:rPr lang="en-US" sz="1400" b="1" dirty="0">
                <a:solidFill>
                  <a:schemeClr val="tx2"/>
                </a:solidFill>
              </a:rPr>
              <a:t>Dental Procedures—</a:t>
            </a:r>
            <a:r>
              <a:rPr lang="en-US" sz="1400" dirty="0">
                <a:solidFill>
                  <a:schemeClr val="tx2"/>
                </a:solidFill>
              </a:rPr>
              <a:t>We will not pay benefits for Dental care or treatment except for such care or treatment necessitated by accidental injury to sound natural teeth within 12 months of the accident, and except for dental care or treatment necessary due to congenital disease or anomaly. </a:t>
            </a:r>
            <a:r>
              <a:rPr lang="en-US" sz="1400" b="1" dirty="0">
                <a:solidFill>
                  <a:schemeClr val="tx2"/>
                </a:solidFill>
              </a:rPr>
              <a:t>Elective Procedures and Cosmetic Surgery—</a:t>
            </a:r>
            <a:r>
              <a:rPr lang="en-US" sz="1400" dirty="0">
                <a:solidFill>
                  <a:schemeClr val="tx2"/>
                </a:solidFill>
              </a:rPr>
              <a:t>We will not pay benefits for cosmetic surgery, except for reconstructive surgery when such service is incidental to or follows surgery resulting from trauma, infection or other disease of the involved part and reconstructive surgery because of congenital disease or anomaly of a covered Dependent Child which has resulted in a functional defect. In the case of a Covered Person who is receiving benefits in connection with a mastectomy and who elects breast reconstruction in connection with such mastectomy, We will pay the Surgery Benefit, shown on the Certificate Schedule for: • All stages of reconstruction of the breast on which the mastectomy has been performed; • Surgery and reconstruction of the other breast to produce a symmetrical appearance; and • Prostheses and the treatment of physical complications at all stages of mastectomy, including lymphedemas. The maximum benefit paid for breast reconstruction surgery will be defined by the Surgery Benefit in the Certificate Schedule. </a:t>
            </a:r>
          </a:p>
          <a:p>
            <a:endParaRPr lang="en-US" sz="1400" b="1" i="1" dirty="0">
              <a:solidFill>
                <a:schemeClr val="tx2"/>
              </a:solidFill>
            </a:endParaRPr>
          </a:p>
          <a:p>
            <a:r>
              <a:rPr lang="en-US" sz="1400" b="1" dirty="0">
                <a:solidFill>
                  <a:schemeClr val="tx2"/>
                </a:solidFill>
              </a:rPr>
              <a:t>Felony or Illegal Occupation—</a:t>
            </a:r>
            <a:r>
              <a:rPr lang="en-US" sz="1400" dirty="0">
                <a:solidFill>
                  <a:schemeClr val="tx2"/>
                </a:solidFill>
              </a:rPr>
              <a:t>We will not pay benefits for death, Sickness or injuries incurred during the commission or attempted commission of a felony, or to which a contributing cause was the Named Insured’s being engaged in an illegal occupation. </a:t>
            </a:r>
          </a:p>
          <a:p>
            <a:endParaRPr lang="en-US" sz="1400" b="1" i="1" dirty="0">
              <a:solidFill>
                <a:schemeClr val="tx2"/>
              </a:solidFill>
            </a:endParaRPr>
          </a:p>
        </p:txBody>
      </p:sp>
    </p:spTree>
    <p:extLst>
      <p:ext uri="{BB962C8B-B14F-4D97-AF65-F5344CB8AC3E}">
        <p14:creationId xmlns:p14="http://schemas.microsoft.com/office/powerpoint/2010/main" val="1952179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245887"/>
            <a:ext cx="11926957" cy="927652"/>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orbel" panose="020B0503020204020204"/>
                <a:ea typeface="+mn-ea"/>
                <a:cs typeface="+mn-cs"/>
              </a:rPr>
              <a:t>Limitations &amp; Exclusions</a:t>
            </a:r>
          </a:p>
        </p:txBody>
      </p:sp>
      <p:sp>
        <p:nvSpPr>
          <p:cNvPr id="4" name="Content Placeholder 2"/>
          <p:cNvSpPr txBox="1">
            <a:spLocks/>
          </p:cNvSpPr>
          <p:nvPr/>
        </p:nvSpPr>
        <p:spPr>
          <a:xfrm>
            <a:off x="87518" y="1446794"/>
            <a:ext cx="6190619"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DE0CD2AF-1D59-4E0F-82BE-AAFDBE1786DF}"/>
              </a:ext>
            </a:extLst>
          </p:cNvPr>
          <p:cNvSpPr/>
          <p:nvPr/>
        </p:nvSpPr>
        <p:spPr>
          <a:xfrm>
            <a:off x="106017" y="1173539"/>
            <a:ext cx="12038470" cy="4832092"/>
          </a:xfrm>
          <a:prstGeom prst="rect">
            <a:avLst/>
          </a:prstGeom>
        </p:spPr>
        <p:txBody>
          <a:bodyPr wrap="square">
            <a:spAutoFit/>
          </a:bodyPr>
          <a:lstStyle/>
          <a:p>
            <a:endParaRPr lang="en-US" sz="1400" dirty="0"/>
          </a:p>
          <a:p>
            <a:r>
              <a:rPr lang="en-US" sz="1400" b="1" dirty="0">
                <a:solidFill>
                  <a:schemeClr val="tx2"/>
                </a:solidFill>
              </a:rPr>
              <a:t>Intoxication—</a:t>
            </a:r>
            <a:r>
              <a:rPr lang="en-US" sz="1400" dirty="0">
                <a:solidFill>
                  <a:schemeClr val="tx2"/>
                </a:solidFill>
              </a:rPr>
              <a:t>We will not pay benefits for death or injuries that are contributed to in whole or in part from: • The Covered Person’s being intoxicated (defined as blood alcohol concentration equal to or in excess of the legal limit of the state or jurisdiction in which the injuries occurred). This applies whether or not the Covered Person is charged with any legal violation in connection with a loss; and there is no need to prove a loss was caused, contributed to, or resulted from the excessive blood alcohol concentration; or • The Covered Person’s: 1) voluntary use of illegal drugs; 2) the intentional taking of over the counter medication not in accordance with recommended dosage and warning instructions; or 3) intentional misuse of prescription drugs.</a:t>
            </a:r>
          </a:p>
          <a:p>
            <a:endParaRPr lang="en-US" sz="1400" b="1" i="1" dirty="0">
              <a:solidFill>
                <a:schemeClr val="tx2"/>
              </a:solidFill>
            </a:endParaRPr>
          </a:p>
          <a:p>
            <a:r>
              <a:rPr lang="en-US" sz="1400" b="1" dirty="0">
                <a:solidFill>
                  <a:schemeClr val="tx2"/>
                </a:solidFill>
              </a:rPr>
              <a:t>Pregnancy—</a:t>
            </a:r>
            <a:r>
              <a:rPr lang="en-US" sz="1400" dirty="0">
                <a:solidFill>
                  <a:schemeClr val="tx2"/>
                </a:solidFill>
              </a:rPr>
              <a:t>We will not pay for medical treatment related to Pregnancy and childbirth except for those services required to treat Complications of Pregnancy, as defined in the Definitions section of this Certificate. </a:t>
            </a:r>
          </a:p>
          <a:p>
            <a:endParaRPr lang="en-US" sz="1400" dirty="0">
              <a:solidFill>
                <a:schemeClr val="tx2"/>
              </a:solidFill>
            </a:endParaRPr>
          </a:p>
          <a:p>
            <a:r>
              <a:rPr lang="en-US" sz="1400" b="1" dirty="0">
                <a:solidFill>
                  <a:schemeClr val="tx2"/>
                </a:solidFill>
              </a:rPr>
              <a:t>Suicide or Injuries Which Any Covered Person Intentionally Does to Him/Herself—</a:t>
            </a:r>
            <a:r>
              <a:rPr lang="en-US" sz="1400" dirty="0">
                <a:solidFill>
                  <a:schemeClr val="tx2"/>
                </a:solidFill>
              </a:rPr>
              <a:t>We will not pay benefits for death, Sickness or injuries resulting from suicide, attempted suicide or intentionally self-inflicted injury. </a:t>
            </a:r>
            <a:r>
              <a:rPr lang="en-US" sz="1400" b="1" dirty="0">
                <a:solidFill>
                  <a:schemeClr val="tx2"/>
                </a:solidFill>
              </a:rPr>
              <a:t>War or Act of War—</a:t>
            </a:r>
            <a:r>
              <a:rPr lang="en-US" sz="1400" dirty="0">
                <a:solidFill>
                  <a:schemeClr val="tx2"/>
                </a:solidFill>
              </a:rPr>
              <a:t>We will not pay benefits for death, Sickness or injuries resulting from war or any act of war (whether declared or undeclared); participation in a riot or insurrection; or service in the Armed Forces or units auxiliary thereto. </a:t>
            </a:r>
            <a:r>
              <a:rPr lang="en-US" sz="1400" b="1" dirty="0">
                <a:solidFill>
                  <a:schemeClr val="tx2"/>
                </a:solidFill>
              </a:rPr>
              <a:t>Worker’s Compensation – </a:t>
            </a:r>
            <a:r>
              <a:rPr lang="en-US" sz="1400" dirty="0">
                <a:solidFill>
                  <a:schemeClr val="tx2"/>
                </a:solidFill>
              </a:rPr>
              <a:t>We will not pay benefits where such benefits would be provided under any State or Federal workers’ compensation, employers’ liability or occupational disease law. </a:t>
            </a:r>
          </a:p>
          <a:p>
            <a:endParaRPr lang="en-US" sz="1400" dirty="0">
              <a:solidFill>
                <a:schemeClr val="tx2"/>
              </a:solidFill>
            </a:endParaRPr>
          </a:p>
          <a:p>
            <a:r>
              <a:rPr lang="en-US" sz="1400" b="1" dirty="0">
                <a:solidFill>
                  <a:schemeClr val="tx2"/>
                </a:solidFill>
              </a:rPr>
              <a:t>Pre-Existing Condition Limitation—</a:t>
            </a:r>
            <a:r>
              <a:rPr lang="en-US" sz="1400" dirty="0">
                <a:solidFill>
                  <a:schemeClr val="tx2"/>
                </a:solidFill>
              </a:rPr>
              <a:t>There is no coverage for, nor will we pay benefits for death, Sickness or injuries related to, a pre-existing condition for a continuous period of 12 months following the Certificate Effective Date of coverage under this coverage. This limitation applies to the following benefits: • Hospital Confinement Benefit • Hospital Admission Benefit • Hospital Intensive Care Unit Confinement Benefit • Emergency Room Benefit • Surgery Benefit • Doctor’s Office Visit Benefit • Diagnostic Tests Benefit • Ambulance Benefit • Mental Health Benefit. This limitation does not apply to: • Genetic information in the absence of a diagnosis of the condition related to such information; • A newborn child who is enrolled in the plan within 31 days after birth; nor to a child who is adopted or placed for adoption before attaining 26 years of age.</a:t>
            </a:r>
            <a:endParaRPr lang="en-US" sz="1400" b="1" i="1" dirty="0">
              <a:solidFill>
                <a:schemeClr val="tx2"/>
              </a:solidFill>
            </a:endParaRPr>
          </a:p>
        </p:txBody>
      </p:sp>
    </p:spTree>
    <p:extLst>
      <p:ext uri="{BB962C8B-B14F-4D97-AF65-F5344CB8AC3E}">
        <p14:creationId xmlns:p14="http://schemas.microsoft.com/office/powerpoint/2010/main" val="78691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98999" y="5765140"/>
            <a:ext cx="9403715" cy="33020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2000" b="0" i="0" u="none" strike="noStrike" kern="1200" cap="none" spc="-5" normalizeH="0" baseline="0" noProof="0" dirty="0">
                <a:ln>
                  <a:noFill/>
                </a:ln>
                <a:solidFill>
                  <a:srgbClr val="595958"/>
                </a:solidFill>
                <a:effectLst/>
                <a:uLnTx/>
                <a:uFillTx/>
                <a:latin typeface="Calibri"/>
                <a:ea typeface="+mn-ea"/>
                <a:cs typeface="Calibri"/>
              </a:rPr>
              <a:t>Access to fulfillment materials at </a:t>
            </a:r>
            <a:r>
              <a:rPr kumimoji="0" sz="2000" b="1" i="0" u="none" strike="noStrike" kern="1200" cap="none" spc="-5" normalizeH="0" baseline="0" noProof="0" dirty="0">
                <a:ln>
                  <a:noFill/>
                </a:ln>
                <a:solidFill>
                  <a:srgbClr val="FF7F00"/>
                </a:solidFill>
                <a:effectLst/>
                <a:uLnTx/>
                <a:uFillTx/>
                <a:latin typeface="Calibri"/>
                <a:ea typeface="+mn-ea"/>
                <a:cs typeface="Calibri"/>
              </a:rPr>
              <a:t>a1healthcare.com/members </a:t>
            </a:r>
            <a:r>
              <a:rPr kumimoji="0" sz="2000" b="0" i="0" u="none" strike="noStrike" kern="1200" cap="none" spc="0" normalizeH="0" baseline="0" noProof="0" dirty="0">
                <a:ln>
                  <a:noFill/>
                </a:ln>
                <a:solidFill>
                  <a:srgbClr val="595958"/>
                </a:solidFill>
                <a:effectLst/>
                <a:uLnTx/>
                <a:uFillTx/>
                <a:latin typeface="Calibri"/>
                <a:ea typeface="+mn-ea"/>
                <a:cs typeface="Calibri"/>
              </a:rPr>
              <a:t>or by calling (800)</a:t>
            </a:r>
            <a:r>
              <a:rPr kumimoji="0" sz="2000" b="0" i="0" u="none" strike="noStrike" kern="1200" cap="none" spc="95" normalizeH="0" baseline="0" noProof="0" dirty="0">
                <a:ln>
                  <a:noFill/>
                </a:ln>
                <a:solidFill>
                  <a:srgbClr val="595958"/>
                </a:solidFill>
                <a:effectLst/>
                <a:uLnTx/>
                <a:uFillTx/>
                <a:latin typeface="Calibri"/>
                <a:ea typeface="+mn-ea"/>
                <a:cs typeface="Calibri"/>
              </a:rPr>
              <a:t> </a:t>
            </a:r>
            <a:r>
              <a:rPr kumimoji="0" sz="2000" b="0" i="0" u="none" strike="noStrike" kern="1200" cap="none" spc="0" normalizeH="0" baseline="0" noProof="0" dirty="0">
                <a:ln>
                  <a:noFill/>
                </a:ln>
                <a:solidFill>
                  <a:srgbClr val="595958"/>
                </a:solidFill>
                <a:effectLst/>
                <a:uLnTx/>
                <a:uFillTx/>
                <a:latin typeface="Calibri"/>
                <a:ea typeface="+mn-ea"/>
                <a:cs typeface="Calibri"/>
              </a:rPr>
              <a:t>269-3563</a:t>
            </a:r>
            <a:endParaRPr kumimoji="0" sz="20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5" name="object 5"/>
          <p:cNvSpPr txBox="1"/>
          <p:nvPr/>
        </p:nvSpPr>
        <p:spPr>
          <a:xfrm>
            <a:off x="700076" y="1190136"/>
            <a:ext cx="10976610" cy="2462213"/>
          </a:xfrm>
          <a:prstGeom prst="rect">
            <a:avLst/>
          </a:prstGeom>
        </p:spPr>
        <p:txBody>
          <a:bodyPr vert="horz" wrap="square" lIns="0" tIns="0" rIns="0" bIns="0" rtlCol="0">
            <a:spAutoFit/>
          </a:bodyPr>
          <a:lstStyle/>
          <a:p>
            <a:pPr marL="342900" indent="-342900">
              <a:buFont typeface="Arial" panose="020B0604020202020204" pitchFamily="34" charset="0"/>
              <a:buChar char="•"/>
            </a:pPr>
            <a:r>
              <a:rPr lang="en-US" sz="2000" dirty="0">
                <a:solidFill>
                  <a:schemeClr val="tx1">
                    <a:lumMod val="65000"/>
                    <a:lumOff val="35000"/>
                  </a:schemeClr>
                </a:solidFill>
              </a:rPr>
              <a:t>You are a member of NationalWay.</a:t>
            </a:r>
          </a:p>
          <a:p>
            <a:pPr marL="342900" indent="-342900">
              <a:buFont typeface="Arial" panose="020B0604020202020204" pitchFamily="34" charset="0"/>
              <a:buChar char="•"/>
            </a:pPr>
            <a:r>
              <a:rPr lang="en-US" sz="2000" dirty="0">
                <a:solidFill>
                  <a:schemeClr val="tx1">
                    <a:lumMod val="65000"/>
                    <a:lumOff val="35000"/>
                  </a:schemeClr>
                </a:solidFill>
              </a:rPr>
              <a:t>To be eligible to enroll in the coverage, an individual must:</a:t>
            </a:r>
          </a:p>
          <a:p>
            <a:pPr marL="342900" indent="-342900">
              <a:buFont typeface="Arial" panose="020B0604020202020204" pitchFamily="34" charset="0"/>
              <a:buChar char="•"/>
            </a:pPr>
            <a:r>
              <a:rPr lang="en-US" sz="2000" dirty="0">
                <a:solidFill>
                  <a:schemeClr val="tx1">
                    <a:lumMod val="65000"/>
                    <a:lumOff val="35000"/>
                  </a:schemeClr>
                </a:solidFill>
              </a:rPr>
              <a:t>Be a member of an eligible class as defined on the Certificate Schedule;</a:t>
            </a:r>
          </a:p>
          <a:p>
            <a:pPr marL="342900" indent="-342900">
              <a:buFont typeface="Arial" panose="020B0604020202020204" pitchFamily="34" charset="0"/>
              <a:buChar char="•"/>
            </a:pPr>
            <a:r>
              <a:rPr lang="en-US" sz="2000" dirty="0">
                <a:solidFill>
                  <a:schemeClr val="tx1">
                    <a:lumMod val="65000"/>
                    <a:lumOff val="35000"/>
                  </a:schemeClr>
                </a:solidFill>
              </a:rPr>
              <a:t>Be between 18 and 64 years of age at the time of enrollment;</a:t>
            </a:r>
          </a:p>
          <a:p>
            <a:pPr marL="342900" indent="-342900">
              <a:buFont typeface="Arial" panose="020B0604020202020204" pitchFamily="34" charset="0"/>
              <a:buChar char="•"/>
            </a:pPr>
            <a:r>
              <a:rPr lang="en-US" sz="2000" dirty="0">
                <a:solidFill>
                  <a:schemeClr val="tx1">
                    <a:lumMod val="65000"/>
                    <a:lumOff val="35000"/>
                  </a:schemeClr>
                </a:solidFill>
              </a:rPr>
              <a:t>Be a legal resident of the United States;</a:t>
            </a:r>
          </a:p>
          <a:p>
            <a:pPr marL="342900" indent="-342900">
              <a:buFont typeface="Arial" panose="020B0604020202020204" pitchFamily="34" charset="0"/>
              <a:buChar char="•"/>
            </a:pPr>
            <a:r>
              <a:rPr lang="en-US" sz="2000" dirty="0">
                <a:solidFill>
                  <a:schemeClr val="tx1">
                    <a:lumMod val="65000"/>
                    <a:lumOff val="35000"/>
                  </a:schemeClr>
                </a:solidFill>
              </a:rPr>
              <a:t>Not be in full-time service of the Armed Forces;</a:t>
            </a:r>
          </a:p>
          <a:p>
            <a:pPr marL="342900" indent="-342900">
              <a:buFont typeface="Arial" panose="020B0604020202020204" pitchFamily="34" charset="0"/>
              <a:buChar char="•"/>
            </a:pPr>
            <a:r>
              <a:rPr lang="en-US" sz="2000" dirty="0">
                <a:solidFill>
                  <a:schemeClr val="tx1">
                    <a:lumMod val="65000"/>
                    <a:lumOff val="35000"/>
                  </a:schemeClr>
                </a:solidFill>
              </a:rPr>
              <a:t>Not be eligible for Medicare;</a:t>
            </a:r>
          </a:p>
          <a:p>
            <a:pPr marL="342900" indent="-342900">
              <a:buFont typeface="Arial" panose="020B0604020202020204" pitchFamily="34" charset="0"/>
              <a:buChar char="•"/>
            </a:pPr>
            <a:r>
              <a:rPr lang="en-US" sz="2000" dirty="0">
                <a:solidFill>
                  <a:schemeClr val="tx1">
                    <a:lumMod val="65000"/>
                    <a:lumOff val="35000"/>
                  </a:schemeClr>
                </a:solidFill>
              </a:rPr>
              <a:t>Not receive disability or worker’s compensation benefits</a:t>
            </a:r>
          </a:p>
        </p:txBody>
      </p:sp>
      <p:sp>
        <p:nvSpPr>
          <p:cNvPr id="6" name="object 6"/>
          <p:cNvSpPr/>
          <p:nvPr/>
        </p:nvSpPr>
        <p:spPr>
          <a:xfrm>
            <a:off x="0" y="1358"/>
            <a:ext cx="12183745" cy="769620"/>
          </a:xfrm>
          <a:custGeom>
            <a:avLst/>
            <a:gdLst/>
            <a:ahLst/>
            <a:cxnLst/>
            <a:rect l="l" t="t" r="r" b="b"/>
            <a:pathLst>
              <a:path w="12183745" h="769620">
                <a:moveTo>
                  <a:pt x="0" y="769102"/>
                </a:moveTo>
                <a:lnTo>
                  <a:pt x="12183529" y="769102"/>
                </a:lnTo>
                <a:lnTo>
                  <a:pt x="12183529" y="3"/>
                </a:lnTo>
                <a:lnTo>
                  <a:pt x="0" y="3"/>
                </a:lnTo>
                <a:lnTo>
                  <a:pt x="0" y="769102"/>
                </a:lnTo>
                <a:close/>
              </a:path>
            </a:pathLst>
          </a:custGeom>
          <a:solidFill>
            <a:srgbClr val="33669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object 7"/>
          <p:cNvSpPr txBox="1">
            <a:spLocks noGrp="1"/>
          </p:cNvSpPr>
          <p:nvPr>
            <p:ph type="title"/>
          </p:nvPr>
        </p:nvSpPr>
        <p:spPr>
          <a:xfrm>
            <a:off x="227914" y="140106"/>
            <a:ext cx="11736171" cy="677108"/>
          </a:xfrm>
          <a:prstGeom prst="rect">
            <a:avLst/>
          </a:prstGeom>
        </p:spPr>
        <p:txBody>
          <a:bodyPr vert="horz" wrap="square" lIns="0" tIns="0" rIns="0" bIns="0" rtlCol="0">
            <a:spAutoFit/>
          </a:bodyPr>
          <a:lstStyle/>
          <a:p>
            <a:pPr marL="170815" algn="ctr">
              <a:lnSpc>
                <a:spcPct val="100000"/>
              </a:lnSpc>
            </a:pPr>
            <a:r>
              <a:rPr lang="en-US" b="0" spc="-20" dirty="0">
                <a:latin typeface="Corbel" panose="020B0503020204020204" pitchFamily="34" charset="0"/>
              </a:rPr>
              <a:t>Eligibility</a:t>
            </a:r>
            <a:endParaRPr b="0" spc="-20" dirty="0">
              <a:latin typeface="Corbel" panose="020B0503020204020204" pitchFamily="34" charset="0"/>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ts val="1365"/>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white"/>
                </a:solidFill>
                <a:effectLst/>
                <a:uLnTx/>
                <a:uFillTx/>
                <a:latin typeface="Calibri"/>
                <a:ea typeface="+mn-ea"/>
                <a:cs typeface="Calibri"/>
              </a:rPr>
              <a:pPr marL="25400" marR="0" lvl="0" indent="0" algn="l" defTabSz="914400" rtl="0" eaLnBrk="1" fontAlgn="auto" latinLnBrk="0" hangingPunct="1">
                <a:lnSpc>
                  <a:spcPts val="1365"/>
                </a:lnSpc>
                <a:spcBef>
                  <a:spcPts val="0"/>
                </a:spcBef>
                <a:spcAft>
                  <a:spcPts val="0"/>
                </a:spcAft>
                <a:buClrTx/>
                <a:buSzTx/>
                <a:buFontTx/>
                <a:buNone/>
                <a:tabLst/>
                <a:defRPr/>
              </a:pPr>
              <a:t>19</a:t>
            </a:fld>
            <a:endParaRPr kumimoji="0" sz="1200" b="0" i="0" u="none" strike="noStrike" kern="1200" cap="none" spc="0" normalizeH="0" baseline="0" noProof="0" dirty="0">
              <a:ln>
                <a:noFill/>
              </a:ln>
              <a:solidFill>
                <a:prstClr val="white"/>
              </a:solidFill>
              <a:effectLst/>
              <a:uLnTx/>
              <a:uFillTx/>
              <a:latin typeface="Calibri"/>
              <a:ea typeface="+mn-ea"/>
              <a:cs typeface="Calibri"/>
            </a:endParaRPr>
          </a:p>
        </p:txBody>
      </p:sp>
      <p:sp>
        <p:nvSpPr>
          <p:cNvPr id="9" name="Footer Placeholder 4">
            <a:extLst>
              <a:ext uri="{FF2B5EF4-FFF2-40B4-BE49-F238E27FC236}">
                <a16:creationId xmlns:a16="http://schemas.microsoft.com/office/drawing/2014/main" id="{01D9634E-6CDB-4542-86A1-DAD9F7F77B9E}"/>
              </a:ext>
            </a:extLst>
          </p:cNvPr>
          <p:cNvSpPr txBox="1">
            <a:spLocks/>
          </p:cNvSpPr>
          <p:nvPr/>
        </p:nvSpPr>
        <p:spPr>
          <a:xfrm>
            <a:off x="3691468" y="6384925"/>
            <a:ext cx="5911517" cy="47307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This training is for Agent use only and is not approved for the general public</a:t>
            </a:r>
            <a:r>
              <a:rPr lang="en-US" dirty="0"/>
              <a:t>.</a:t>
            </a:r>
          </a:p>
        </p:txBody>
      </p:sp>
    </p:spTree>
    <p:extLst>
      <p:ext uri="{BB962C8B-B14F-4D97-AF65-F5344CB8AC3E}">
        <p14:creationId xmlns:p14="http://schemas.microsoft.com/office/powerpoint/2010/main" val="26962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96644"/>
            <a:ext cx="11926957" cy="927652"/>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orbel" panose="020B0503020204020204"/>
                <a:ea typeface="+mn-ea"/>
                <a:cs typeface="+mn-cs"/>
              </a:rPr>
              <a:t>Training Objectives</a:t>
            </a:r>
          </a:p>
        </p:txBody>
      </p:sp>
      <p:sp>
        <p:nvSpPr>
          <p:cNvPr id="4" name="Content Placeholder 2"/>
          <p:cNvSpPr txBox="1">
            <a:spLocks/>
          </p:cNvSpPr>
          <p:nvPr/>
        </p:nvSpPr>
        <p:spPr>
          <a:xfrm>
            <a:off x="106017" y="1401448"/>
            <a:ext cx="11926957"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sp>
        <p:nvSpPr>
          <p:cNvPr id="7" name="TextBox 6"/>
          <p:cNvSpPr txBox="1"/>
          <p:nvPr/>
        </p:nvSpPr>
        <p:spPr>
          <a:xfrm>
            <a:off x="443395" y="1309853"/>
            <a:ext cx="6585030" cy="4154984"/>
          </a:xfrm>
          <a:prstGeom prst="rect">
            <a:avLst/>
          </a:prstGeom>
          <a:noFill/>
        </p:spPr>
        <p:txBody>
          <a:bodyPr wrap="square" rtlCol="0">
            <a:spAutoFit/>
          </a:bodyPr>
          <a:lstStyle/>
          <a:p>
            <a:r>
              <a:rPr lang="en-US" sz="2200" b="1" dirty="0">
                <a:solidFill>
                  <a:schemeClr val="tx1">
                    <a:lumMod val="65000"/>
                    <a:lumOff val="35000"/>
                  </a:schemeClr>
                </a:solidFill>
              </a:rPr>
              <a:t>Review the following details of the plan:</a:t>
            </a:r>
          </a:p>
          <a:p>
            <a:pPr marL="285750" indent="-285750">
              <a:buFont typeface="Arial" panose="020B0604020202020204" pitchFamily="34" charset="0"/>
              <a:buChar char="•"/>
            </a:pPr>
            <a:endParaRPr lang="en-US" sz="2200" dirty="0">
              <a:solidFill>
                <a:schemeClr val="tx1">
                  <a:lumMod val="65000"/>
                  <a:lumOff val="35000"/>
                </a:schemeClr>
              </a:solidFill>
            </a:endParaRPr>
          </a:p>
          <a:p>
            <a:pPr marL="285750" indent="-285750">
              <a:buFont typeface="Courier New" panose="02070309020205020404" pitchFamily="49" charset="0"/>
              <a:buChar char="o"/>
            </a:pPr>
            <a:r>
              <a:rPr lang="en-US" sz="2200" dirty="0">
                <a:solidFill>
                  <a:schemeClr val="tx1">
                    <a:lumMod val="65000"/>
                    <a:lumOff val="35000"/>
                  </a:schemeClr>
                </a:solidFill>
              </a:rPr>
              <a:t>NationalWay Association</a:t>
            </a:r>
          </a:p>
          <a:p>
            <a:pPr marL="285750" indent="-285750">
              <a:buFont typeface="Courier New" panose="02070309020205020404" pitchFamily="49" charset="0"/>
              <a:buChar char="o"/>
            </a:pPr>
            <a:endParaRPr lang="en-US" sz="2200" dirty="0">
              <a:solidFill>
                <a:schemeClr val="tx1">
                  <a:lumMod val="65000"/>
                  <a:lumOff val="35000"/>
                </a:schemeClr>
              </a:solidFill>
            </a:endParaRPr>
          </a:p>
          <a:p>
            <a:pPr marL="285750" indent="-285750">
              <a:buFont typeface="Courier New" panose="02070309020205020404" pitchFamily="49" charset="0"/>
              <a:buChar char="o"/>
            </a:pPr>
            <a:r>
              <a:rPr lang="en-US" sz="2200" dirty="0">
                <a:solidFill>
                  <a:schemeClr val="tx1">
                    <a:lumMod val="65000"/>
                    <a:lumOff val="35000"/>
                  </a:schemeClr>
                </a:solidFill>
              </a:rPr>
              <a:t>Non-Insured Benefits</a:t>
            </a:r>
          </a:p>
          <a:p>
            <a:pPr marL="742950" lvl="1" indent="-285750">
              <a:buFont typeface="Arial" panose="020B0604020202020204" pitchFamily="34" charset="0"/>
              <a:buChar char="•"/>
            </a:pPr>
            <a:r>
              <a:rPr lang="en-US" sz="2200" dirty="0">
                <a:solidFill>
                  <a:schemeClr val="tx1">
                    <a:lumMod val="65000"/>
                    <a:lumOff val="35000"/>
                  </a:schemeClr>
                </a:solidFill>
              </a:rPr>
              <a:t>Phone-A-Doc IDCare</a:t>
            </a:r>
          </a:p>
          <a:p>
            <a:pPr marL="742950" lvl="1" indent="-285750">
              <a:buFont typeface="Arial" panose="020B0604020202020204" pitchFamily="34" charset="0"/>
              <a:buChar char="•"/>
            </a:pPr>
            <a:endParaRPr lang="en-US" sz="2200" dirty="0">
              <a:solidFill>
                <a:schemeClr val="tx1">
                  <a:lumMod val="65000"/>
                  <a:lumOff val="35000"/>
                </a:schemeClr>
              </a:solidFill>
            </a:endParaRPr>
          </a:p>
          <a:p>
            <a:pPr marL="285750" indent="-285750">
              <a:buFont typeface="Courier New" panose="02070309020205020404" pitchFamily="49" charset="0"/>
              <a:buChar char="o"/>
            </a:pPr>
            <a:r>
              <a:rPr lang="en-US" sz="2200" dirty="0" err="1">
                <a:solidFill>
                  <a:schemeClr val="tx1">
                    <a:lumMod val="65000"/>
                    <a:lumOff val="35000"/>
                  </a:schemeClr>
                </a:solidFill>
              </a:rPr>
              <a:t>IdealCare</a:t>
            </a:r>
            <a:r>
              <a:rPr lang="en-US" sz="2200" dirty="0">
                <a:solidFill>
                  <a:schemeClr val="tx1">
                    <a:lumMod val="65000"/>
                    <a:lumOff val="35000"/>
                  </a:schemeClr>
                </a:solidFill>
              </a:rPr>
              <a:t> </a:t>
            </a:r>
          </a:p>
          <a:p>
            <a:pPr marL="800100" lvl="1" indent="-342900">
              <a:buFont typeface="Arial" panose="020B0604020202020204" pitchFamily="34" charset="0"/>
              <a:buChar char="•"/>
            </a:pPr>
            <a:r>
              <a:rPr lang="en-US" sz="2200" dirty="0" err="1">
                <a:solidFill>
                  <a:schemeClr val="tx1">
                    <a:lumMod val="65000"/>
                    <a:lumOff val="35000"/>
                  </a:schemeClr>
                </a:solidFill>
              </a:rPr>
              <a:t>MultiPlan</a:t>
            </a:r>
            <a:r>
              <a:rPr lang="en-US" sz="2200" dirty="0">
                <a:solidFill>
                  <a:schemeClr val="tx1">
                    <a:lumMod val="65000"/>
                    <a:lumOff val="35000"/>
                  </a:schemeClr>
                </a:solidFill>
              </a:rPr>
              <a:t> PPO Network</a:t>
            </a:r>
          </a:p>
          <a:p>
            <a:pPr marL="742950" lvl="1" indent="-285750">
              <a:buFont typeface="Arial" panose="020B0604020202020204" pitchFamily="34" charset="0"/>
              <a:buChar char="•"/>
            </a:pPr>
            <a:r>
              <a:rPr lang="en-US" sz="2200" dirty="0">
                <a:solidFill>
                  <a:schemeClr val="tx1">
                    <a:lumMod val="65000"/>
                    <a:lumOff val="35000"/>
                  </a:schemeClr>
                </a:solidFill>
              </a:rPr>
              <a:t>Standard Life Limited Medical Benefits</a:t>
            </a:r>
          </a:p>
          <a:p>
            <a:pPr marL="742950" lvl="1" indent="-285750">
              <a:buFont typeface="Arial" panose="020B0604020202020204" pitchFamily="34" charset="0"/>
              <a:buChar char="•"/>
            </a:pPr>
            <a:r>
              <a:rPr lang="en-US" sz="2200" dirty="0">
                <a:solidFill>
                  <a:schemeClr val="tx1">
                    <a:lumMod val="65000"/>
                    <a:lumOff val="35000"/>
                  </a:schemeClr>
                </a:solidFill>
              </a:rPr>
              <a:t>Underwritten by Standard Life and Accident Insurance Company </a:t>
            </a:r>
          </a:p>
        </p:txBody>
      </p:sp>
      <p:sp>
        <p:nvSpPr>
          <p:cNvPr id="8" name="object 5"/>
          <p:cNvSpPr/>
          <p:nvPr/>
        </p:nvSpPr>
        <p:spPr>
          <a:xfrm>
            <a:off x="7028425" y="2814542"/>
            <a:ext cx="5004549" cy="3679024"/>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9" name="Picture 8" descr="A close up of a sign&#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2596" y="3669831"/>
            <a:ext cx="1006223" cy="375657"/>
          </a:xfrm>
          <a:prstGeom prst="rect">
            <a:avLst/>
          </a:prstGeom>
        </p:spPr>
      </p:pic>
    </p:spTree>
    <p:extLst>
      <p:ext uri="{BB962C8B-B14F-4D97-AF65-F5344CB8AC3E}">
        <p14:creationId xmlns:p14="http://schemas.microsoft.com/office/powerpoint/2010/main" val="2480839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2447" y="1030823"/>
            <a:ext cx="9669780" cy="889987"/>
          </a:xfrm>
          <a:prstGeom prst="rect">
            <a:avLst/>
          </a:prstGeom>
        </p:spPr>
        <p:txBody>
          <a:bodyPr vert="horz" wrap="square" lIns="0" tIns="0" rIns="0" bIns="0" rtlCol="0">
            <a:spAutoFit/>
          </a:bodyPr>
          <a:lstStyle/>
          <a:p>
            <a:pPr marL="12700" marR="0" lvl="0" algn="l" defTabSz="914400" rtl="0" eaLnBrk="1" fontAlgn="auto" latinLnBrk="0" hangingPunct="1">
              <a:lnSpc>
                <a:spcPct val="100000"/>
              </a:lnSpc>
              <a:spcBef>
                <a:spcPts val="0"/>
              </a:spcBef>
              <a:spcAft>
                <a:spcPts val="0"/>
              </a:spcAft>
              <a:buClr>
                <a:srgbClr val="595958"/>
              </a:buClr>
              <a:buSzTx/>
              <a:tabLst>
                <a:tab pos="240665" algn="l"/>
                <a:tab pos="241300" algn="l"/>
              </a:tabLst>
              <a:defRPr/>
            </a:pPr>
            <a:r>
              <a:rPr kumimoji="0" sz="2100" b="0" i="0" u="none" strike="noStrike" kern="1200" cap="none" spc="-5" normalizeH="0" baseline="0" noProof="0" dirty="0">
                <a:ln>
                  <a:noFill/>
                </a:ln>
                <a:solidFill>
                  <a:srgbClr val="565656"/>
                </a:solidFill>
                <a:effectLst/>
                <a:uLnTx/>
                <a:uFillTx/>
                <a:latin typeface="Calibri"/>
                <a:ea typeface="+mn-ea"/>
                <a:cs typeface="Calibri"/>
              </a:rPr>
              <a:t>An </a:t>
            </a:r>
            <a:r>
              <a:rPr kumimoji="0" sz="2100" b="0" i="0" u="none" strike="noStrike" kern="1200" cap="none" spc="0" normalizeH="0" baseline="0" noProof="0" dirty="0">
                <a:ln>
                  <a:noFill/>
                </a:ln>
                <a:solidFill>
                  <a:srgbClr val="565656"/>
                </a:solidFill>
                <a:effectLst/>
                <a:uLnTx/>
                <a:uFillTx/>
                <a:latin typeface="Calibri"/>
                <a:ea typeface="+mn-ea"/>
                <a:cs typeface="Calibri"/>
              </a:rPr>
              <a:t>enrollment </a:t>
            </a:r>
            <a:r>
              <a:rPr kumimoji="0" sz="2100" b="0" i="0" u="none" strike="noStrike" kern="1200" cap="none" spc="-5" normalizeH="0" baseline="0" noProof="0" dirty="0">
                <a:ln>
                  <a:noFill/>
                </a:ln>
                <a:solidFill>
                  <a:srgbClr val="565656"/>
                </a:solidFill>
                <a:effectLst/>
                <a:uLnTx/>
                <a:uFillTx/>
                <a:latin typeface="Calibri"/>
                <a:ea typeface="+mn-ea"/>
                <a:cs typeface="Calibri"/>
              </a:rPr>
              <a:t>fee is </a:t>
            </a:r>
            <a:r>
              <a:rPr kumimoji="0" sz="2100" b="0" i="0" u="none" strike="noStrike" kern="1200" cap="none" spc="0" normalizeH="0" baseline="0" noProof="0" dirty="0">
                <a:ln>
                  <a:noFill/>
                </a:ln>
                <a:solidFill>
                  <a:srgbClr val="565656"/>
                </a:solidFill>
                <a:effectLst/>
                <a:uLnTx/>
                <a:uFillTx/>
                <a:latin typeface="Calibri"/>
                <a:ea typeface="+mn-ea"/>
                <a:cs typeface="Calibri"/>
              </a:rPr>
              <a:t>collected </a:t>
            </a:r>
            <a:r>
              <a:rPr kumimoji="0" sz="2100" b="0" i="0" u="none" strike="noStrike" kern="1200" cap="none" spc="-5" normalizeH="0" baseline="0" noProof="0" dirty="0">
                <a:ln>
                  <a:noFill/>
                </a:ln>
                <a:solidFill>
                  <a:srgbClr val="565656"/>
                </a:solidFill>
                <a:effectLst/>
                <a:uLnTx/>
                <a:uFillTx/>
                <a:latin typeface="Calibri"/>
                <a:ea typeface="+mn-ea"/>
                <a:cs typeface="Calibri"/>
              </a:rPr>
              <a:t>by </a:t>
            </a:r>
            <a:r>
              <a:rPr kumimoji="0" lang="en-US" sz="2100" b="0" i="0" u="none" strike="noStrike" kern="1200" cap="none" spc="-5" normalizeH="0" baseline="0" noProof="0" dirty="0">
                <a:ln>
                  <a:noFill/>
                </a:ln>
                <a:solidFill>
                  <a:srgbClr val="565656"/>
                </a:solidFill>
                <a:effectLst/>
                <a:uLnTx/>
                <a:uFillTx/>
                <a:latin typeface="Calibri"/>
                <a:ea typeface="+mn-ea"/>
                <a:cs typeface="Calibri"/>
              </a:rPr>
              <a:t>NationalWay Association </a:t>
            </a:r>
            <a:r>
              <a:rPr kumimoji="0" sz="2100" b="0" i="0" u="none" strike="noStrike" kern="1200" cap="none" spc="0" normalizeH="0" baseline="0" noProof="0" dirty="0">
                <a:ln>
                  <a:noFill/>
                </a:ln>
                <a:solidFill>
                  <a:srgbClr val="565656"/>
                </a:solidFill>
                <a:effectLst/>
                <a:uLnTx/>
                <a:uFillTx/>
                <a:latin typeface="Calibri"/>
                <a:ea typeface="+mn-ea"/>
                <a:cs typeface="Calibri"/>
              </a:rPr>
              <a:t>with the </a:t>
            </a:r>
            <a:r>
              <a:rPr kumimoji="0" sz="2100" b="0" i="0" u="none" strike="noStrike" kern="1200" cap="none" spc="-5" normalizeH="0" baseline="0" noProof="0" dirty="0">
                <a:ln>
                  <a:noFill/>
                </a:ln>
                <a:solidFill>
                  <a:srgbClr val="565656"/>
                </a:solidFill>
                <a:effectLst/>
                <a:uLnTx/>
                <a:uFillTx/>
                <a:latin typeface="Calibri"/>
                <a:ea typeface="+mn-ea"/>
                <a:cs typeface="Calibri"/>
              </a:rPr>
              <a:t>first </a:t>
            </a:r>
            <a:r>
              <a:rPr kumimoji="0" sz="2100" b="0" i="0" u="none" strike="noStrike" kern="1200" cap="none" spc="0" normalizeH="0" baseline="0" noProof="0" dirty="0">
                <a:ln>
                  <a:noFill/>
                </a:ln>
                <a:solidFill>
                  <a:srgbClr val="565656"/>
                </a:solidFill>
                <a:effectLst/>
                <a:uLnTx/>
                <a:uFillTx/>
                <a:latin typeface="Calibri"/>
                <a:ea typeface="+mn-ea"/>
                <a:cs typeface="Calibri"/>
              </a:rPr>
              <a:t>month's</a:t>
            </a:r>
            <a:r>
              <a:rPr kumimoji="0" sz="2100" b="0" i="0" u="none" strike="noStrike" kern="1200" cap="none" spc="5" normalizeH="0" baseline="0" noProof="0" dirty="0">
                <a:ln>
                  <a:noFill/>
                </a:ln>
                <a:solidFill>
                  <a:srgbClr val="565656"/>
                </a:solidFill>
                <a:effectLst/>
                <a:uLnTx/>
                <a:uFillTx/>
                <a:latin typeface="Calibri"/>
                <a:ea typeface="+mn-ea"/>
                <a:cs typeface="Calibri"/>
              </a:rPr>
              <a:t> </a:t>
            </a:r>
            <a:r>
              <a:rPr kumimoji="0" sz="2100" b="0" i="0" u="none" strike="noStrike" kern="1200" cap="none" spc="-5" normalizeH="0" baseline="0" noProof="0" dirty="0">
                <a:ln>
                  <a:noFill/>
                </a:ln>
                <a:solidFill>
                  <a:srgbClr val="565656"/>
                </a:solidFill>
                <a:effectLst/>
                <a:uLnTx/>
                <a:uFillTx/>
                <a:latin typeface="Calibri"/>
                <a:ea typeface="+mn-ea"/>
                <a:cs typeface="Calibri"/>
              </a:rPr>
              <a:t>dues.</a:t>
            </a:r>
            <a:endParaRPr kumimoji="0" sz="2100" b="0" i="0" u="none" strike="noStrike" kern="1200" cap="none" spc="0" normalizeH="0" baseline="0" noProof="0" dirty="0">
              <a:ln>
                <a:noFill/>
              </a:ln>
              <a:solidFill>
                <a:prstClr val="black"/>
              </a:solidFill>
              <a:effectLst/>
              <a:uLnTx/>
              <a:uFillTx/>
              <a:latin typeface="Calibri"/>
              <a:ea typeface="+mn-ea"/>
              <a:cs typeface="Calibri"/>
            </a:endParaRPr>
          </a:p>
          <a:p>
            <a:pPr marL="12700" marR="0" lvl="0" algn="l" defTabSz="914400" rtl="0" eaLnBrk="1" fontAlgn="auto" latinLnBrk="0" hangingPunct="1">
              <a:lnSpc>
                <a:spcPct val="100000"/>
              </a:lnSpc>
              <a:spcBef>
                <a:spcPts val="1860"/>
              </a:spcBef>
              <a:spcAft>
                <a:spcPts val="0"/>
              </a:spcAft>
              <a:buClrTx/>
              <a:buSzTx/>
              <a:tabLst>
                <a:tab pos="240665" algn="l"/>
                <a:tab pos="241300" algn="l"/>
              </a:tabLst>
              <a:defRPr/>
            </a:pPr>
            <a:r>
              <a:rPr kumimoji="0" sz="2100" b="0" i="0" u="none" strike="noStrike" kern="1200" cap="none" spc="0" normalizeH="0" baseline="0" noProof="0" dirty="0">
                <a:ln>
                  <a:noFill/>
                </a:ln>
                <a:solidFill>
                  <a:srgbClr val="595958"/>
                </a:solidFill>
                <a:effectLst/>
                <a:uLnTx/>
                <a:uFillTx/>
                <a:latin typeface="Calibri"/>
                <a:ea typeface="+mn-ea"/>
                <a:cs typeface="Calibri"/>
              </a:rPr>
              <a:t>After enrolling, members</a:t>
            </a:r>
            <a:r>
              <a:rPr kumimoji="0" sz="2100" b="0" i="0" u="none" strike="noStrike" kern="1200" cap="none" spc="-85" normalizeH="0" baseline="0" noProof="0" dirty="0">
                <a:ln>
                  <a:noFill/>
                </a:ln>
                <a:solidFill>
                  <a:srgbClr val="595958"/>
                </a:solidFill>
                <a:effectLst/>
                <a:uLnTx/>
                <a:uFillTx/>
                <a:latin typeface="Calibri"/>
                <a:ea typeface="+mn-ea"/>
                <a:cs typeface="Calibri"/>
              </a:rPr>
              <a:t> </a:t>
            </a:r>
            <a:r>
              <a:rPr kumimoji="0" sz="2100" b="0" i="0" u="none" strike="noStrike" kern="1200" cap="none" spc="0" normalizeH="0" baseline="0" noProof="0" dirty="0">
                <a:ln>
                  <a:noFill/>
                </a:ln>
                <a:solidFill>
                  <a:srgbClr val="595958"/>
                </a:solidFill>
                <a:effectLst/>
                <a:uLnTx/>
                <a:uFillTx/>
                <a:latin typeface="Calibri"/>
                <a:ea typeface="+mn-ea"/>
                <a:cs typeface="Calibri"/>
              </a:rPr>
              <a:t>receive:</a:t>
            </a:r>
            <a:endParaRPr kumimoji="0" sz="21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4" name="object 4"/>
          <p:cNvSpPr txBox="1"/>
          <p:nvPr/>
        </p:nvSpPr>
        <p:spPr>
          <a:xfrm>
            <a:off x="798999" y="5765140"/>
            <a:ext cx="9403715" cy="33020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2000" b="0" i="0" u="none" strike="noStrike" kern="1200" cap="none" spc="-5" normalizeH="0" baseline="0" noProof="0" dirty="0">
                <a:ln>
                  <a:noFill/>
                </a:ln>
                <a:solidFill>
                  <a:srgbClr val="595958"/>
                </a:solidFill>
                <a:effectLst/>
                <a:uLnTx/>
                <a:uFillTx/>
                <a:latin typeface="Calibri"/>
                <a:ea typeface="+mn-ea"/>
                <a:cs typeface="Calibri"/>
              </a:rPr>
              <a:t>Access to fulfillment materials at </a:t>
            </a:r>
            <a:r>
              <a:rPr kumimoji="0" sz="2000" b="1" i="0" u="none" strike="noStrike" kern="1200" cap="none" spc="-5" normalizeH="0" baseline="0" noProof="0" dirty="0">
                <a:ln>
                  <a:noFill/>
                </a:ln>
                <a:solidFill>
                  <a:srgbClr val="FF7F00"/>
                </a:solidFill>
                <a:effectLst/>
                <a:uLnTx/>
                <a:uFillTx/>
                <a:latin typeface="Calibri"/>
                <a:ea typeface="+mn-ea"/>
                <a:cs typeface="Calibri"/>
              </a:rPr>
              <a:t>a1healthcare.com/members </a:t>
            </a:r>
            <a:r>
              <a:rPr kumimoji="0" sz="2000" b="0" i="0" u="none" strike="noStrike" kern="1200" cap="none" spc="0" normalizeH="0" baseline="0" noProof="0" dirty="0">
                <a:ln>
                  <a:noFill/>
                </a:ln>
                <a:solidFill>
                  <a:srgbClr val="595958"/>
                </a:solidFill>
                <a:effectLst/>
                <a:uLnTx/>
                <a:uFillTx/>
                <a:latin typeface="Calibri"/>
                <a:ea typeface="+mn-ea"/>
                <a:cs typeface="Calibri"/>
              </a:rPr>
              <a:t>or by calling (800)</a:t>
            </a:r>
            <a:r>
              <a:rPr kumimoji="0" sz="2000" b="0" i="0" u="none" strike="noStrike" kern="1200" cap="none" spc="95" normalizeH="0" baseline="0" noProof="0" dirty="0">
                <a:ln>
                  <a:noFill/>
                </a:ln>
                <a:solidFill>
                  <a:srgbClr val="595958"/>
                </a:solidFill>
                <a:effectLst/>
                <a:uLnTx/>
                <a:uFillTx/>
                <a:latin typeface="Calibri"/>
                <a:ea typeface="+mn-ea"/>
                <a:cs typeface="Calibri"/>
              </a:rPr>
              <a:t> </a:t>
            </a:r>
            <a:r>
              <a:rPr kumimoji="0" sz="2000" b="0" i="0" u="none" strike="noStrike" kern="1200" cap="none" spc="0" normalizeH="0" baseline="0" noProof="0" dirty="0">
                <a:ln>
                  <a:noFill/>
                </a:ln>
                <a:solidFill>
                  <a:srgbClr val="595958"/>
                </a:solidFill>
                <a:effectLst/>
                <a:uLnTx/>
                <a:uFillTx/>
                <a:latin typeface="Calibri"/>
                <a:ea typeface="+mn-ea"/>
                <a:cs typeface="Calibri"/>
              </a:rPr>
              <a:t>269-3563</a:t>
            </a:r>
            <a:endParaRPr kumimoji="0" sz="20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5" name="object 5"/>
          <p:cNvSpPr txBox="1"/>
          <p:nvPr/>
        </p:nvSpPr>
        <p:spPr>
          <a:xfrm>
            <a:off x="432447" y="2200662"/>
            <a:ext cx="10976610" cy="2154436"/>
          </a:xfrm>
          <a:prstGeom prst="rect">
            <a:avLst/>
          </a:prstGeom>
        </p:spPr>
        <p:txBody>
          <a:bodyPr vert="horz" wrap="square" lIns="0" tIns="0" rIns="0" bIns="0" rtlCol="0">
            <a:spAutoFit/>
          </a:bodyPr>
          <a:lstStyle/>
          <a:p>
            <a:pPr marL="355600" indent="-342900">
              <a:buFont typeface="Arial" panose="020B0604020202020204" pitchFamily="34" charset="0"/>
              <a:buChar char="•"/>
              <a:tabLst>
                <a:tab pos="240665" algn="l"/>
                <a:tab pos="241300" algn="l"/>
              </a:tabLst>
              <a:defRPr/>
            </a:pPr>
            <a:r>
              <a:rPr lang="en-US" sz="2000" spc="-10" dirty="0">
                <a:solidFill>
                  <a:srgbClr val="595958"/>
                </a:solidFill>
                <a:cs typeface="Calibri"/>
              </a:rPr>
              <a:t>Welcome </a:t>
            </a:r>
            <a:r>
              <a:rPr lang="en-US" sz="2000" dirty="0">
                <a:solidFill>
                  <a:srgbClr val="595958"/>
                </a:solidFill>
                <a:cs typeface="Calibri"/>
              </a:rPr>
              <a:t>email </a:t>
            </a:r>
            <a:r>
              <a:rPr lang="en-US" sz="2000" spc="-5" dirty="0">
                <a:solidFill>
                  <a:srgbClr val="595958"/>
                </a:solidFill>
                <a:cs typeface="Calibri"/>
              </a:rPr>
              <a:t>including </a:t>
            </a:r>
            <a:r>
              <a:rPr lang="en-US" sz="2000" dirty="0">
                <a:solidFill>
                  <a:srgbClr val="595958"/>
                </a:solidFill>
                <a:cs typeface="Calibri"/>
              </a:rPr>
              <a:t>Member ID and access to the </a:t>
            </a:r>
            <a:r>
              <a:rPr lang="en-US" sz="2000" spc="-5" dirty="0">
                <a:solidFill>
                  <a:srgbClr val="595958"/>
                </a:solidFill>
                <a:cs typeface="Calibri"/>
              </a:rPr>
              <a:t>Me</a:t>
            </a:r>
            <a:r>
              <a:rPr lang="en-US" sz="2000" spc="-5" dirty="0">
                <a:solidFill>
                  <a:srgbClr val="565656"/>
                </a:solidFill>
                <a:cs typeface="Calibri"/>
              </a:rPr>
              <a:t>m</a:t>
            </a:r>
            <a:r>
              <a:rPr lang="en-US" sz="2000" spc="-5" dirty="0">
                <a:solidFill>
                  <a:srgbClr val="595958"/>
                </a:solidFill>
                <a:cs typeface="Calibri"/>
              </a:rPr>
              <a:t>ber</a:t>
            </a:r>
            <a:r>
              <a:rPr lang="en-US" sz="2000" spc="-50" dirty="0">
                <a:solidFill>
                  <a:srgbClr val="595958"/>
                </a:solidFill>
                <a:cs typeface="Calibri"/>
              </a:rPr>
              <a:t> </a:t>
            </a:r>
            <a:r>
              <a:rPr lang="en-US" sz="2000" dirty="0">
                <a:solidFill>
                  <a:srgbClr val="595958"/>
                </a:solidFill>
                <a:cs typeface="Calibri"/>
              </a:rPr>
              <a:t>Portal.</a:t>
            </a:r>
          </a:p>
          <a:p>
            <a:pPr marL="355600" indent="-342900">
              <a:buFont typeface="Arial" panose="020B0604020202020204" pitchFamily="34" charset="0"/>
              <a:buChar char="•"/>
              <a:tabLst>
                <a:tab pos="240665" algn="l"/>
                <a:tab pos="241300" algn="l"/>
              </a:tabLst>
              <a:defRPr/>
            </a:pPr>
            <a:r>
              <a:rPr lang="en-US" sz="2000" dirty="0">
                <a:solidFill>
                  <a:srgbClr val="595958"/>
                </a:solidFill>
                <a:cs typeface="Calibri"/>
              </a:rPr>
              <a:t>Hardcopy policy documents sent to the home address on file.</a:t>
            </a:r>
            <a:endParaRPr lang="en-US" sz="2000" dirty="0">
              <a:solidFill>
                <a:prstClr val="black"/>
              </a:solidFill>
              <a:cs typeface="Calibri"/>
            </a:endParaRPr>
          </a:p>
          <a:p>
            <a:pPr marL="3556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240665" algn="l"/>
                <a:tab pos="241300" algn="l"/>
              </a:tabLst>
              <a:defRPr/>
            </a:pPr>
            <a:r>
              <a:rPr kumimoji="0" lang="en-US" sz="2000" b="0" i="0" u="none" strike="noStrike" kern="1200" cap="none" spc="0" normalizeH="0" baseline="0" noProof="0" dirty="0">
                <a:ln>
                  <a:noFill/>
                </a:ln>
                <a:solidFill>
                  <a:srgbClr val="595958"/>
                </a:solidFill>
                <a:effectLst/>
                <a:uLnTx/>
                <a:uFillTx/>
                <a:latin typeface="Calibri"/>
                <a:ea typeface="+mn-ea"/>
                <a:cs typeface="Calibri"/>
              </a:rPr>
              <a:t>All enrollees are provided a 30-day right to examine the limited benefit policy with the option to cancel coverage back to the original effective date</a:t>
            </a:r>
            <a:r>
              <a:rPr kumimoji="0" sz="2000" b="0" i="0" u="none" strike="noStrike" kern="1200" cap="none" spc="0" normalizeH="0" baseline="0" noProof="0" dirty="0">
                <a:ln>
                  <a:noFill/>
                </a:ln>
                <a:solidFill>
                  <a:srgbClr val="595958"/>
                </a:solidFill>
                <a:effectLst/>
                <a:uLnTx/>
                <a:uFillTx/>
                <a:latin typeface="Calibri"/>
                <a:ea typeface="+mn-ea"/>
                <a:cs typeface="Calibri"/>
              </a:rPr>
              <a:t>.</a:t>
            </a:r>
            <a:r>
              <a:rPr kumimoji="0" lang="en-US" sz="2000" b="0" i="0" u="none" strike="noStrike" kern="1200" cap="none" spc="0" normalizeH="0" baseline="0" noProof="0" dirty="0">
                <a:ln>
                  <a:noFill/>
                </a:ln>
                <a:solidFill>
                  <a:srgbClr val="595958"/>
                </a:solidFill>
                <a:effectLst/>
                <a:uLnTx/>
                <a:uFillTx/>
                <a:latin typeface="Calibri"/>
                <a:ea typeface="+mn-ea"/>
                <a:cs typeface="Calibri"/>
              </a:rPr>
              <a:t> </a:t>
            </a:r>
            <a:r>
              <a:rPr kumimoji="0" sz="2000" b="0" i="0" u="none" strike="noStrike" kern="1200" cap="none" spc="0" normalizeH="0" baseline="0" noProof="0" dirty="0">
                <a:ln>
                  <a:noFill/>
                </a:ln>
                <a:solidFill>
                  <a:srgbClr val="595958"/>
                </a:solidFill>
                <a:effectLst/>
                <a:uLnTx/>
                <a:uFillTx/>
                <a:latin typeface="Calibri"/>
                <a:ea typeface="+mn-ea"/>
                <a:cs typeface="Calibri"/>
              </a:rPr>
              <a:t>If a member chooses to cancel their membership within the </a:t>
            </a:r>
            <a:r>
              <a:rPr kumimoji="0" sz="2000" b="0" i="0" u="none" strike="noStrike" kern="1200" cap="none" spc="-5" normalizeH="0" baseline="0" noProof="0" dirty="0">
                <a:ln>
                  <a:noFill/>
                </a:ln>
                <a:solidFill>
                  <a:srgbClr val="595958"/>
                </a:solidFill>
                <a:effectLst/>
                <a:uLnTx/>
                <a:uFillTx/>
                <a:latin typeface="Calibri"/>
                <a:ea typeface="+mn-ea"/>
                <a:cs typeface="Calibri"/>
              </a:rPr>
              <a:t>30-day period, </a:t>
            </a:r>
            <a:r>
              <a:rPr kumimoji="0" sz="2000" b="0" i="0" u="none" strike="noStrike" kern="1200" cap="none" spc="0" normalizeH="0" baseline="0" noProof="0" dirty="0">
                <a:ln>
                  <a:noFill/>
                </a:ln>
                <a:solidFill>
                  <a:srgbClr val="595958"/>
                </a:solidFill>
                <a:effectLst/>
                <a:uLnTx/>
                <a:uFillTx/>
                <a:latin typeface="Calibri"/>
                <a:ea typeface="+mn-ea"/>
                <a:cs typeface="Calibri"/>
              </a:rPr>
              <a:t>they </a:t>
            </a:r>
            <a:r>
              <a:rPr kumimoji="0" sz="2000" b="0" i="0" u="none" strike="noStrike" kern="1200" cap="none" spc="-5" normalizeH="0" baseline="0" noProof="0" dirty="0">
                <a:ln>
                  <a:noFill/>
                </a:ln>
                <a:solidFill>
                  <a:srgbClr val="595958"/>
                </a:solidFill>
                <a:effectLst/>
                <a:uLnTx/>
                <a:uFillTx/>
                <a:latin typeface="Calibri"/>
                <a:ea typeface="+mn-ea"/>
                <a:cs typeface="Calibri"/>
              </a:rPr>
              <a:t>will </a:t>
            </a:r>
            <a:r>
              <a:rPr kumimoji="0" sz="2000" b="0" i="0" u="none" strike="noStrike" kern="1200" cap="none" spc="0" normalizeH="0" baseline="0" noProof="0" dirty="0">
                <a:ln>
                  <a:noFill/>
                </a:ln>
                <a:solidFill>
                  <a:srgbClr val="595958"/>
                </a:solidFill>
                <a:effectLst/>
                <a:uLnTx/>
                <a:uFillTx/>
                <a:latin typeface="Calibri"/>
                <a:ea typeface="+mn-ea"/>
                <a:cs typeface="Calibri"/>
              </a:rPr>
              <a:t>receive a </a:t>
            </a:r>
            <a:r>
              <a:rPr kumimoji="0" sz="2000" b="0" i="0" u="none" strike="noStrike" kern="1200" cap="none" spc="-5" normalizeH="0" baseline="0" noProof="0" dirty="0">
                <a:ln>
                  <a:noFill/>
                </a:ln>
                <a:solidFill>
                  <a:srgbClr val="595958"/>
                </a:solidFill>
                <a:effectLst/>
                <a:uLnTx/>
                <a:uFillTx/>
                <a:latin typeface="Calibri"/>
                <a:ea typeface="+mn-ea"/>
                <a:cs typeface="Calibri"/>
              </a:rPr>
              <a:t>full  refund of monthly </a:t>
            </a:r>
            <a:r>
              <a:rPr kumimoji="0" sz="2000" b="0" i="0" u="none" strike="noStrike" kern="1200" cap="none" spc="0" normalizeH="0" baseline="0" noProof="0" dirty="0">
                <a:ln>
                  <a:noFill/>
                </a:ln>
                <a:solidFill>
                  <a:srgbClr val="595958"/>
                </a:solidFill>
                <a:effectLst/>
                <a:uLnTx/>
                <a:uFillTx/>
                <a:latin typeface="Calibri"/>
                <a:ea typeface="+mn-ea"/>
                <a:cs typeface="Calibri"/>
              </a:rPr>
              <a:t>membership </a:t>
            </a:r>
            <a:r>
              <a:rPr kumimoji="0" sz="2000" b="0" i="0" u="none" strike="noStrike" kern="1200" cap="none" spc="-5" normalizeH="0" baseline="0" noProof="0" dirty="0">
                <a:ln>
                  <a:noFill/>
                </a:ln>
                <a:solidFill>
                  <a:srgbClr val="595958"/>
                </a:solidFill>
                <a:effectLst/>
                <a:uLnTx/>
                <a:uFillTx/>
                <a:latin typeface="Calibri"/>
                <a:ea typeface="+mn-ea"/>
                <a:cs typeface="Calibri"/>
              </a:rPr>
              <a:t>dues</a:t>
            </a:r>
            <a:r>
              <a:rPr kumimoji="0" lang="en-US" sz="2000" b="0" i="0" u="none" strike="noStrike" kern="1200" cap="none" spc="-5" normalizeH="0" baseline="0" noProof="0" dirty="0">
                <a:ln>
                  <a:noFill/>
                </a:ln>
                <a:solidFill>
                  <a:srgbClr val="595958"/>
                </a:solidFill>
                <a:effectLst/>
                <a:uLnTx/>
                <a:uFillTx/>
                <a:latin typeface="Calibri"/>
                <a:ea typeface="+mn-ea"/>
                <a:cs typeface="Calibri"/>
              </a:rPr>
              <a:t>. </a:t>
            </a:r>
          </a:p>
          <a:p>
            <a:pPr marL="355600" indent="-342900">
              <a:buFont typeface="Arial" panose="020B0604020202020204" pitchFamily="34" charset="0"/>
              <a:buChar char="•"/>
              <a:tabLst>
                <a:tab pos="240665" algn="l"/>
                <a:tab pos="241300" algn="l"/>
              </a:tabLst>
              <a:defRPr/>
            </a:pPr>
            <a:r>
              <a:rPr lang="en-US" sz="2000" spc="-5" dirty="0">
                <a:solidFill>
                  <a:srgbClr val="595958"/>
                </a:solidFill>
                <a:cs typeface="Calibri"/>
              </a:rPr>
              <a:t>The </a:t>
            </a:r>
            <a:r>
              <a:rPr lang="en-US" sz="2000" dirty="0">
                <a:solidFill>
                  <a:srgbClr val="595958"/>
                </a:solidFill>
                <a:cs typeface="Calibri"/>
              </a:rPr>
              <a:t>30-day </a:t>
            </a:r>
            <a:r>
              <a:rPr lang="en-US" sz="2000" spc="-5" dirty="0">
                <a:solidFill>
                  <a:srgbClr val="595958"/>
                </a:solidFill>
                <a:cs typeface="Calibri"/>
              </a:rPr>
              <a:t>period begins on </a:t>
            </a:r>
            <a:r>
              <a:rPr lang="en-US" sz="2000" dirty="0">
                <a:solidFill>
                  <a:srgbClr val="595958"/>
                </a:solidFill>
                <a:cs typeface="Calibri"/>
              </a:rPr>
              <a:t>the </a:t>
            </a:r>
            <a:r>
              <a:rPr lang="en-US" sz="2000" spc="-5" dirty="0">
                <a:solidFill>
                  <a:srgbClr val="595958"/>
                </a:solidFill>
                <a:cs typeface="Calibri"/>
              </a:rPr>
              <a:t>member’s </a:t>
            </a:r>
            <a:r>
              <a:rPr lang="en-US" sz="2000" dirty="0">
                <a:solidFill>
                  <a:srgbClr val="595958"/>
                </a:solidFill>
                <a:cs typeface="Calibri"/>
              </a:rPr>
              <a:t>effective</a:t>
            </a:r>
            <a:r>
              <a:rPr lang="en-US" sz="2000" spc="-25" dirty="0">
                <a:solidFill>
                  <a:srgbClr val="595958"/>
                </a:solidFill>
                <a:cs typeface="Calibri"/>
              </a:rPr>
              <a:t> </a:t>
            </a:r>
            <a:r>
              <a:rPr lang="en-US" sz="2000" spc="-5" dirty="0">
                <a:solidFill>
                  <a:srgbClr val="595958"/>
                </a:solidFill>
                <a:cs typeface="Calibri"/>
              </a:rPr>
              <a:t>date.</a:t>
            </a:r>
            <a:endParaRPr lang="en-US" sz="2000" dirty="0">
              <a:solidFill>
                <a:prstClr val="black"/>
              </a:solidFill>
              <a:cs typeface="Calibri"/>
            </a:endParaRPr>
          </a:p>
          <a:p>
            <a:pPr marL="3556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240665" algn="l"/>
                <a:tab pos="241300" algn="l"/>
              </a:tabLst>
              <a:defRPr/>
            </a:pPr>
            <a:endParaRPr kumimoji="0" sz="20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6" name="object 6"/>
          <p:cNvSpPr/>
          <p:nvPr/>
        </p:nvSpPr>
        <p:spPr>
          <a:xfrm>
            <a:off x="0" y="1358"/>
            <a:ext cx="12183745" cy="769620"/>
          </a:xfrm>
          <a:custGeom>
            <a:avLst/>
            <a:gdLst/>
            <a:ahLst/>
            <a:cxnLst/>
            <a:rect l="l" t="t" r="r" b="b"/>
            <a:pathLst>
              <a:path w="12183745" h="769620">
                <a:moveTo>
                  <a:pt x="0" y="769102"/>
                </a:moveTo>
                <a:lnTo>
                  <a:pt x="12183529" y="769102"/>
                </a:lnTo>
                <a:lnTo>
                  <a:pt x="12183529" y="3"/>
                </a:lnTo>
                <a:lnTo>
                  <a:pt x="0" y="3"/>
                </a:lnTo>
                <a:lnTo>
                  <a:pt x="0" y="769102"/>
                </a:lnTo>
                <a:close/>
              </a:path>
            </a:pathLst>
          </a:custGeom>
          <a:solidFill>
            <a:srgbClr val="33669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object 7"/>
          <p:cNvSpPr txBox="1">
            <a:spLocks noGrp="1"/>
          </p:cNvSpPr>
          <p:nvPr>
            <p:ph type="title"/>
          </p:nvPr>
        </p:nvSpPr>
        <p:spPr>
          <a:xfrm>
            <a:off x="227914" y="140106"/>
            <a:ext cx="11736171" cy="677108"/>
          </a:xfrm>
          <a:prstGeom prst="rect">
            <a:avLst/>
          </a:prstGeom>
        </p:spPr>
        <p:txBody>
          <a:bodyPr vert="horz" wrap="square" lIns="0" tIns="0" rIns="0" bIns="0" rtlCol="0">
            <a:spAutoFit/>
          </a:bodyPr>
          <a:lstStyle/>
          <a:p>
            <a:pPr marL="170815" algn="ctr">
              <a:lnSpc>
                <a:spcPct val="100000"/>
              </a:lnSpc>
            </a:pPr>
            <a:r>
              <a:rPr b="0" spc="-20" dirty="0">
                <a:latin typeface="Corbel" panose="020B0503020204020204" pitchFamily="34" charset="0"/>
              </a:rPr>
              <a:t>Overview</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ts val="1365"/>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white"/>
                </a:solidFill>
                <a:effectLst/>
                <a:uLnTx/>
                <a:uFillTx/>
                <a:latin typeface="Calibri"/>
                <a:ea typeface="+mn-ea"/>
                <a:cs typeface="Calibri"/>
              </a:rPr>
              <a:pPr marL="25400" marR="0" lvl="0" indent="0" algn="l" defTabSz="914400" rtl="0" eaLnBrk="1" fontAlgn="auto" latinLnBrk="0" hangingPunct="1">
                <a:lnSpc>
                  <a:spcPts val="1365"/>
                </a:lnSpc>
                <a:spcBef>
                  <a:spcPts val="0"/>
                </a:spcBef>
                <a:spcAft>
                  <a:spcPts val="0"/>
                </a:spcAft>
                <a:buClrTx/>
                <a:buSzTx/>
                <a:buFontTx/>
                <a:buNone/>
                <a:tabLst/>
                <a:defRPr/>
              </a:pPr>
              <a:t>20</a:t>
            </a:fld>
            <a:endParaRPr kumimoji="0" sz="1200" b="0" i="0" u="none" strike="noStrike" kern="1200" cap="none" spc="0" normalizeH="0" baseline="0" noProof="0" dirty="0">
              <a:ln>
                <a:noFill/>
              </a:ln>
              <a:solidFill>
                <a:prstClr val="white"/>
              </a:solidFill>
              <a:effectLst/>
              <a:uLnTx/>
              <a:uFillTx/>
              <a:latin typeface="Calibri"/>
              <a:ea typeface="+mn-ea"/>
              <a:cs typeface="Calibri"/>
            </a:endParaRPr>
          </a:p>
        </p:txBody>
      </p:sp>
      <p:sp>
        <p:nvSpPr>
          <p:cNvPr id="9" name="Footer Placeholder 4">
            <a:extLst>
              <a:ext uri="{FF2B5EF4-FFF2-40B4-BE49-F238E27FC236}">
                <a16:creationId xmlns:a16="http://schemas.microsoft.com/office/drawing/2014/main" id="{6192286C-6A59-4D36-9DD6-C69F32AEE856}"/>
              </a:ext>
            </a:extLst>
          </p:cNvPr>
          <p:cNvSpPr txBox="1">
            <a:spLocks/>
          </p:cNvSpPr>
          <p:nvPr/>
        </p:nvSpPr>
        <p:spPr>
          <a:xfrm>
            <a:off x="3691468" y="6384925"/>
            <a:ext cx="5911517" cy="47307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This training is for Agent use only and is not approved for the general public</a:t>
            </a:r>
            <a:r>
              <a:rPr lang="en-US" dirty="0"/>
              <a:t>.</a:t>
            </a:r>
          </a:p>
        </p:txBody>
      </p:sp>
    </p:spTree>
    <p:extLst>
      <p:ext uri="{BB962C8B-B14F-4D97-AF65-F5344CB8AC3E}">
        <p14:creationId xmlns:p14="http://schemas.microsoft.com/office/powerpoint/2010/main" val="1597630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Contact Information</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sp>
        <p:nvSpPr>
          <p:cNvPr id="6" name="TextBox 5"/>
          <p:cNvSpPr txBox="1"/>
          <p:nvPr/>
        </p:nvSpPr>
        <p:spPr>
          <a:xfrm>
            <a:off x="4476826" y="779526"/>
            <a:ext cx="4951828" cy="55092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545454"/>
                </a:solidFill>
                <a:effectLst/>
                <a:uLnTx/>
                <a:uFillTx/>
                <a:latin typeface="Corbel" panose="020B0503020204020204"/>
                <a:ea typeface="+mn-ea"/>
                <a:cs typeface="+mn-cs"/>
              </a:rPr>
              <a:t>Member Services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rPr>
              <a:t>csr@adroithealthgroup.com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rPr>
              <a:t>(800) 269-3563</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545454"/>
                </a:solidFill>
                <a:effectLst/>
                <a:uLnTx/>
                <a:uFillTx/>
                <a:latin typeface="Corbel" panose="020B0503020204020204"/>
                <a:ea typeface="+mn-ea"/>
                <a:cs typeface="+mn-cs"/>
              </a:rPr>
              <a:t>Agent Services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rPr>
              <a:t>agentservices@adroithealthgroup.com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rPr>
              <a:t>(800) 319-7061</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545454"/>
                </a:solidFill>
                <a:effectLst/>
                <a:uLnTx/>
                <a:uFillTx/>
                <a:latin typeface="Corbel" panose="020B0503020204020204"/>
                <a:ea typeface="+mn-ea"/>
                <a:cs typeface="+mn-cs"/>
              </a:rPr>
              <a:t>Collections &amp; Payments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rPr>
              <a:t>pay@adroithealthgroup.com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rPr>
              <a:t>(800) 391-1905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545454"/>
                </a:solidFill>
                <a:effectLst/>
                <a:uLnTx/>
                <a:uFillTx/>
                <a:latin typeface="Corbel" panose="020B0503020204020204"/>
                <a:ea typeface="+mn-ea"/>
                <a:cs typeface="+mn-cs"/>
              </a:rPr>
              <a:t>Commission Inquiries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rPr>
              <a:t>commissions@adroithealthgroup.com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82113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634747"/>
            <a:ext cx="12192000" cy="210820"/>
          </a:xfrm>
          <a:custGeom>
            <a:avLst/>
            <a:gdLst/>
            <a:ahLst/>
            <a:cxnLst/>
            <a:rect l="l" t="t" r="r" b="b"/>
            <a:pathLst>
              <a:path w="12192000" h="210820">
                <a:moveTo>
                  <a:pt x="0" y="210820"/>
                </a:moveTo>
                <a:lnTo>
                  <a:pt x="12192000" y="210820"/>
                </a:lnTo>
                <a:lnTo>
                  <a:pt x="12192000" y="0"/>
                </a:lnTo>
                <a:lnTo>
                  <a:pt x="0" y="0"/>
                </a:lnTo>
                <a:lnTo>
                  <a:pt x="0" y="21082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object 3"/>
          <p:cNvSpPr/>
          <p:nvPr/>
        </p:nvSpPr>
        <p:spPr>
          <a:xfrm>
            <a:off x="0" y="154940"/>
            <a:ext cx="211454" cy="6454140"/>
          </a:xfrm>
          <a:custGeom>
            <a:avLst/>
            <a:gdLst/>
            <a:ahLst/>
            <a:cxnLst/>
            <a:rect l="l" t="t" r="r" b="b"/>
            <a:pathLst>
              <a:path w="211454" h="6454140">
                <a:moveTo>
                  <a:pt x="0" y="6454140"/>
                </a:moveTo>
                <a:lnTo>
                  <a:pt x="210896" y="6454140"/>
                </a:lnTo>
                <a:lnTo>
                  <a:pt x="210896" y="0"/>
                </a:lnTo>
                <a:lnTo>
                  <a:pt x="0" y="0"/>
                </a:lnTo>
                <a:lnTo>
                  <a:pt x="0" y="645414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object 4"/>
          <p:cNvSpPr/>
          <p:nvPr/>
        </p:nvSpPr>
        <p:spPr>
          <a:xfrm>
            <a:off x="0" y="-38100"/>
            <a:ext cx="12192000" cy="193040"/>
          </a:xfrm>
          <a:custGeom>
            <a:avLst/>
            <a:gdLst/>
            <a:ahLst/>
            <a:cxnLst/>
            <a:rect l="l" t="t" r="r" b="b"/>
            <a:pathLst>
              <a:path w="12192000" h="193040">
                <a:moveTo>
                  <a:pt x="0" y="193039"/>
                </a:moveTo>
                <a:lnTo>
                  <a:pt x="12192000" y="193039"/>
                </a:lnTo>
                <a:lnTo>
                  <a:pt x="12192000" y="0"/>
                </a:lnTo>
                <a:lnTo>
                  <a:pt x="0" y="0"/>
                </a:lnTo>
                <a:lnTo>
                  <a:pt x="0" y="193039"/>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p:nvPr/>
        </p:nvSpPr>
        <p:spPr>
          <a:xfrm>
            <a:off x="11980787" y="154622"/>
            <a:ext cx="211454" cy="6454775"/>
          </a:xfrm>
          <a:custGeom>
            <a:avLst/>
            <a:gdLst/>
            <a:ahLst/>
            <a:cxnLst/>
            <a:rect l="l" t="t" r="r" b="b"/>
            <a:pathLst>
              <a:path w="211454" h="6454775">
                <a:moveTo>
                  <a:pt x="210883" y="0"/>
                </a:moveTo>
                <a:lnTo>
                  <a:pt x="0" y="0"/>
                </a:lnTo>
                <a:lnTo>
                  <a:pt x="0" y="6454495"/>
                </a:lnTo>
                <a:lnTo>
                  <a:pt x="210883" y="6454495"/>
                </a:lnTo>
                <a:lnTo>
                  <a:pt x="210883" y="0"/>
                </a:lnTo>
                <a:close/>
              </a:path>
            </a:pathLst>
          </a:custGeom>
          <a:solidFill>
            <a:schemeClr val="tx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object 9"/>
          <p:cNvSpPr/>
          <p:nvPr/>
        </p:nvSpPr>
        <p:spPr>
          <a:xfrm>
            <a:off x="4707635" y="154622"/>
            <a:ext cx="7272527" cy="3320796"/>
          </a:xfrm>
          <a:prstGeom prst="rect">
            <a:avLst/>
          </a:prstGeom>
          <a:blipFill>
            <a:blip r:embed="rId3" cstate="prin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object 10"/>
          <p:cNvSpPr txBox="1"/>
          <p:nvPr/>
        </p:nvSpPr>
        <p:spPr>
          <a:xfrm>
            <a:off x="11933161" y="6660147"/>
            <a:ext cx="119380" cy="160020"/>
          </a:xfrm>
          <a:prstGeom prst="rect">
            <a:avLst/>
          </a:prstGeom>
        </p:spPr>
        <p:txBody>
          <a:bodyPr vert="horz" wrap="square" lIns="0" tIns="0" rIns="0" bIns="0" rtlCol="0">
            <a:spAutoFit/>
          </a:bodyPr>
          <a:lstStyle/>
          <a:p>
            <a:pPr marL="25400" marR="0" lvl="0" indent="0" algn="l" defTabSz="914400" rtl="0" eaLnBrk="1" fontAlgn="auto" latinLnBrk="0" hangingPunct="1">
              <a:lnSpc>
                <a:spcPts val="1100"/>
              </a:lnSpc>
              <a:spcBef>
                <a:spcPts val="0"/>
              </a:spcBef>
              <a:spcAft>
                <a:spcPts val="0"/>
              </a:spcAft>
              <a:buClrTx/>
              <a:buSzTx/>
              <a:buFontTx/>
              <a:buNone/>
              <a:tabLst/>
              <a:defRPr/>
            </a:pPr>
            <a:fld id="{81D60167-4931-47E6-BA6A-407CBD079E47}" type="slidenum">
              <a:rPr kumimoji="0" sz="1050" b="0" i="0" u="none" strike="noStrike" kern="1200" cap="none" spc="0" normalizeH="0" baseline="0" noProof="0" dirty="0">
                <a:ln>
                  <a:noFill/>
                </a:ln>
                <a:solidFill>
                  <a:srgbClr val="FFFFFF"/>
                </a:solidFill>
                <a:effectLst/>
                <a:uLnTx/>
                <a:uFillTx/>
                <a:latin typeface="Calibri"/>
                <a:ea typeface="+mn-ea"/>
                <a:cs typeface="Calibri"/>
              </a:rPr>
              <a:pPr marL="25400" marR="0" lvl="0" indent="0" algn="l" defTabSz="914400" rtl="0" eaLnBrk="1" fontAlgn="auto" latinLnBrk="0" hangingPunct="1">
                <a:lnSpc>
                  <a:spcPts val="1100"/>
                </a:lnSpc>
                <a:spcBef>
                  <a:spcPts val="0"/>
                </a:spcBef>
                <a:spcAft>
                  <a:spcPts val="0"/>
                </a:spcAft>
                <a:buClrTx/>
                <a:buSzTx/>
                <a:buFontTx/>
                <a:buNone/>
                <a:tabLst/>
                <a:defRPr/>
              </a:pPr>
              <a:t>22</a:t>
            </a:fld>
            <a:endParaRPr kumimoji="0" sz="105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5" name="TextBox 14"/>
          <p:cNvSpPr txBox="1"/>
          <p:nvPr/>
        </p:nvSpPr>
        <p:spPr>
          <a:xfrm>
            <a:off x="355578" y="4949369"/>
            <a:ext cx="5634816" cy="1323439"/>
          </a:xfrm>
          <a:prstGeom prst="rect">
            <a:avLst/>
          </a:prstGeom>
          <a:solidFill>
            <a:schemeClr val="bg1"/>
          </a:solidFill>
        </p:spPr>
        <p:txBody>
          <a:bodyPr wrap="square" rtlCol="0">
            <a:spAutoFit/>
          </a:bodyPr>
          <a:lstStyle/>
          <a:p>
            <a:r>
              <a:rPr lang="en-US" sz="4000" b="1">
                <a:solidFill>
                  <a:schemeClr val="tx2"/>
                </a:solidFill>
              </a:rPr>
              <a:t>IdealCare</a:t>
            </a:r>
            <a:r>
              <a:rPr lang="en-US" sz="4000" b="1" dirty="0">
                <a:solidFill>
                  <a:schemeClr val="tx2"/>
                </a:solidFill>
              </a:rPr>
              <a:t> Limited Medical Agent Training</a:t>
            </a:r>
          </a:p>
        </p:txBody>
      </p:sp>
      <p:pic>
        <p:nvPicPr>
          <p:cNvPr id="7" name="Picture 6" descr="A close up of a sign&#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450" y="1427356"/>
            <a:ext cx="2592193" cy="967752"/>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68374E9D-E283-4243-B69F-0A29D28BFF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2290" y="4673107"/>
            <a:ext cx="2380500" cy="1683088"/>
          </a:xfrm>
          <a:prstGeom prst="rect">
            <a:avLst/>
          </a:prstGeom>
        </p:spPr>
      </p:pic>
      <p:sp>
        <p:nvSpPr>
          <p:cNvPr id="11" name="Footer Placeholder 4">
            <a:extLst>
              <a:ext uri="{FF2B5EF4-FFF2-40B4-BE49-F238E27FC236}">
                <a16:creationId xmlns:a16="http://schemas.microsoft.com/office/drawing/2014/main" id="{EED2EC96-A3A0-4E02-91FB-9BDA7FD7C89D}"/>
              </a:ext>
            </a:extLst>
          </p:cNvPr>
          <p:cNvSpPr txBox="1">
            <a:spLocks/>
          </p:cNvSpPr>
          <p:nvPr/>
        </p:nvSpPr>
        <p:spPr>
          <a:xfrm>
            <a:off x="3869268" y="6356350"/>
            <a:ext cx="5911517"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training is for Agent use only and is not approved for the general public.</a:t>
            </a:r>
          </a:p>
        </p:txBody>
      </p:sp>
    </p:spTree>
    <p:extLst>
      <p:ext uri="{BB962C8B-B14F-4D97-AF65-F5344CB8AC3E}">
        <p14:creationId xmlns:p14="http://schemas.microsoft.com/office/powerpoint/2010/main" val="82922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919" y="1123837"/>
            <a:ext cx="2947482" cy="2724263"/>
          </a:xfrm>
        </p:spPr>
        <p:txBody>
          <a:bodyPr/>
          <a:lstStyle/>
          <a:p>
            <a:pPr algn="ctr"/>
            <a:r>
              <a:rPr lang="en-US" sz="4400" dirty="0">
                <a:solidFill>
                  <a:schemeClr val="bg1"/>
                </a:solidFill>
              </a:rPr>
              <a:t>AssociationBenefits</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pic>
        <p:nvPicPr>
          <p:cNvPr id="3" name="Picture 2">
            <a:extLst>
              <a:ext uri="{FF2B5EF4-FFF2-40B4-BE49-F238E27FC236}">
                <a16:creationId xmlns:a16="http://schemas.microsoft.com/office/drawing/2014/main" id="{7264E0BE-9F6A-4EE1-8349-561CA520AA76}"/>
              </a:ext>
            </a:extLst>
          </p:cNvPr>
          <p:cNvPicPr>
            <a:picLocks noChangeAspect="1"/>
          </p:cNvPicPr>
          <p:nvPr/>
        </p:nvPicPr>
        <p:blipFill>
          <a:blip r:embed="rId3"/>
          <a:stretch>
            <a:fillRect/>
          </a:stretch>
        </p:blipFill>
        <p:spPr>
          <a:xfrm>
            <a:off x="9105436" y="5190901"/>
            <a:ext cx="2197773" cy="637354"/>
          </a:xfrm>
          <a:prstGeom prst="rect">
            <a:avLst/>
          </a:prstGeom>
        </p:spPr>
      </p:pic>
    </p:spTree>
    <p:extLst>
      <p:ext uri="{BB962C8B-B14F-4D97-AF65-F5344CB8AC3E}">
        <p14:creationId xmlns:p14="http://schemas.microsoft.com/office/powerpoint/2010/main" val="133085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238540"/>
            <a:ext cx="11926957" cy="927652"/>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NationalWay Association</a:t>
            </a:r>
          </a:p>
        </p:txBody>
      </p:sp>
      <p:sp>
        <p:nvSpPr>
          <p:cNvPr id="4" name="Content Placeholder 2"/>
          <p:cNvSpPr txBox="1">
            <a:spLocks/>
          </p:cNvSpPr>
          <p:nvPr/>
        </p:nvSpPr>
        <p:spPr>
          <a:xfrm>
            <a:off x="106017" y="1401448"/>
            <a:ext cx="5436827"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NationalWay is a not-for-profit member organization with a varied demographic of membership. Members from most states in the nation make up the population base of the association. NationalWay members all share the same common challenges which includes access to information on healthcare, services, products, nutrition and general wellness.</a:t>
            </a:r>
          </a:p>
          <a:p>
            <a:r>
              <a:rPr lang="en-US" dirty="0"/>
              <a:t> The Association’s purpose is to educate and inform its members with information concerning their success in life and improving the health, wellness and lifestyles of each member’s daily lives. </a:t>
            </a:r>
            <a:endParaRPr kumimoji="0" lang="en-US" sz="16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45" y="6135159"/>
            <a:ext cx="1402512" cy="403753"/>
          </a:xfrm>
          <a:prstGeom prst="rect">
            <a:avLst/>
          </a:prstGeom>
        </p:spPr>
      </p:pic>
      <p:pic>
        <p:nvPicPr>
          <p:cNvPr id="10" name="Picture 9"/>
          <p:cNvPicPr>
            <a:picLocks noChangeAspect="1"/>
          </p:cNvPicPr>
          <p:nvPr/>
        </p:nvPicPr>
        <p:blipFill>
          <a:blip r:embed="rId4"/>
          <a:stretch>
            <a:fillRect/>
          </a:stretch>
        </p:blipFill>
        <p:spPr>
          <a:xfrm>
            <a:off x="6818489" y="1854369"/>
            <a:ext cx="4232274" cy="391548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10728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245887"/>
            <a:ext cx="11926957" cy="927652"/>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orbel" panose="020B0503020204020204"/>
                <a:ea typeface="+mn-ea"/>
                <a:cs typeface="+mn-cs"/>
              </a:rPr>
              <a:t>Association Benefits</a:t>
            </a:r>
          </a:p>
        </p:txBody>
      </p:sp>
      <p:sp>
        <p:nvSpPr>
          <p:cNvPr id="4" name="Content Placeholder 2"/>
          <p:cNvSpPr txBox="1">
            <a:spLocks/>
          </p:cNvSpPr>
          <p:nvPr/>
        </p:nvSpPr>
        <p:spPr>
          <a:xfrm>
            <a:off x="106017" y="1401448"/>
            <a:ext cx="11926957"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sp>
        <p:nvSpPr>
          <p:cNvPr id="7" name="TextBox 6"/>
          <p:cNvSpPr txBox="1"/>
          <p:nvPr/>
        </p:nvSpPr>
        <p:spPr>
          <a:xfrm>
            <a:off x="443394" y="1309853"/>
            <a:ext cx="11252199" cy="323165"/>
          </a:xfrm>
          <a:prstGeom prst="rect">
            <a:avLst/>
          </a:prstGeom>
          <a:noFill/>
        </p:spPr>
        <p:txBody>
          <a:bodyPr wrap="square" rtlCol="0">
            <a:spAutoFit/>
          </a:bodyPr>
          <a:lstStyle/>
          <a:p>
            <a:r>
              <a:rPr lang="en-US" sz="1500" dirty="0">
                <a:solidFill>
                  <a:schemeClr val="tx1">
                    <a:lumMod val="65000"/>
                    <a:lumOff val="35000"/>
                  </a:schemeClr>
                </a:solidFill>
              </a:rPr>
              <a:t>These non-insured benefits included in Phone-A-Doc IDCare provide members with many valuable consumer discounts and services.</a:t>
            </a:r>
            <a:endParaRPr lang="en-US" sz="1500" b="1" dirty="0">
              <a:solidFill>
                <a:schemeClr val="tx1">
                  <a:lumMod val="65000"/>
                  <a:lumOff val="35000"/>
                </a:schemeClr>
              </a:solidFill>
            </a:endParaRPr>
          </a:p>
        </p:txBody>
      </p:sp>
      <p:pic>
        <p:nvPicPr>
          <p:cNvPr id="5" name="Picture 4"/>
          <p:cNvPicPr>
            <a:picLocks noChangeAspect="1"/>
          </p:cNvPicPr>
          <p:nvPr/>
        </p:nvPicPr>
        <p:blipFill>
          <a:blip r:embed="rId3"/>
          <a:stretch>
            <a:fillRect/>
          </a:stretch>
        </p:blipFill>
        <p:spPr>
          <a:xfrm>
            <a:off x="231226" y="5946732"/>
            <a:ext cx="1552418" cy="546833"/>
          </a:xfrm>
          <a:prstGeom prst="rect">
            <a:avLst/>
          </a:prstGeom>
        </p:spPr>
      </p:pic>
      <p:pic>
        <p:nvPicPr>
          <p:cNvPr id="6" name="Picture 5"/>
          <p:cNvPicPr>
            <a:picLocks noChangeAspect="1"/>
          </p:cNvPicPr>
          <p:nvPr/>
        </p:nvPicPr>
        <p:blipFill>
          <a:blip r:embed="rId4"/>
          <a:stretch>
            <a:fillRect/>
          </a:stretch>
        </p:blipFill>
        <p:spPr>
          <a:xfrm>
            <a:off x="2412429" y="1724613"/>
            <a:ext cx="7772400" cy="4752975"/>
          </a:xfrm>
          <a:prstGeom prst="rect">
            <a:avLst/>
          </a:prstGeom>
        </p:spPr>
      </p:pic>
    </p:spTree>
    <p:extLst>
      <p:ext uri="{BB962C8B-B14F-4D97-AF65-F5344CB8AC3E}">
        <p14:creationId xmlns:p14="http://schemas.microsoft.com/office/powerpoint/2010/main" val="225918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245887"/>
            <a:ext cx="11926957" cy="927652"/>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orbel" panose="020B0503020204020204"/>
                <a:ea typeface="+mn-ea"/>
                <a:cs typeface="+mn-cs"/>
              </a:rPr>
              <a:t>Association Benefits</a:t>
            </a:r>
          </a:p>
        </p:txBody>
      </p:sp>
      <p:sp>
        <p:nvSpPr>
          <p:cNvPr id="4" name="Content Placeholder 2"/>
          <p:cNvSpPr txBox="1">
            <a:spLocks/>
          </p:cNvSpPr>
          <p:nvPr/>
        </p:nvSpPr>
        <p:spPr>
          <a:xfrm>
            <a:off x="106017" y="1401448"/>
            <a:ext cx="11926957"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pic>
        <p:nvPicPr>
          <p:cNvPr id="5" name="Picture 4"/>
          <p:cNvPicPr>
            <a:picLocks noChangeAspect="1"/>
          </p:cNvPicPr>
          <p:nvPr/>
        </p:nvPicPr>
        <p:blipFill>
          <a:blip r:embed="rId3"/>
          <a:stretch>
            <a:fillRect/>
          </a:stretch>
        </p:blipFill>
        <p:spPr>
          <a:xfrm>
            <a:off x="231226" y="5946732"/>
            <a:ext cx="1552418" cy="546833"/>
          </a:xfrm>
          <a:prstGeom prst="rect">
            <a:avLst/>
          </a:prstGeom>
        </p:spPr>
      </p:pic>
      <p:pic>
        <p:nvPicPr>
          <p:cNvPr id="8" name="Picture 7"/>
          <p:cNvPicPr>
            <a:picLocks noChangeAspect="1"/>
          </p:cNvPicPr>
          <p:nvPr/>
        </p:nvPicPr>
        <p:blipFill>
          <a:blip r:embed="rId4"/>
          <a:stretch>
            <a:fillRect/>
          </a:stretch>
        </p:blipFill>
        <p:spPr>
          <a:xfrm>
            <a:off x="2603276" y="1486971"/>
            <a:ext cx="7896087" cy="1803723"/>
          </a:xfrm>
          <a:prstGeom prst="rect">
            <a:avLst/>
          </a:prstGeom>
        </p:spPr>
      </p:pic>
      <p:pic>
        <p:nvPicPr>
          <p:cNvPr id="9" name="Picture 8"/>
          <p:cNvPicPr>
            <a:picLocks noChangeAspect="1"/>
          </p:cNvPicPr>
          <p:nvPr/>
        </p:nvPicPr>
        <p:blipFill>
          <a:blip r:embed="rId5"/>
          <a:stretch>
            <a:fillRect/>
          </a:stretch>
        </p:blipFill>
        <p:spPr>
          <a:xfrm>
            <a:off x="2501676" y="3406230"/>
            <a:ext cx="7858125" cy="2971800"/>
          </a:xfrm>
          <a:prstGeom prst="rect">
            <a:avLst/>
          </a:prstGeom>
        </p:spPr>
      </p:pic>
    </p:spTree>
    <p:extLst>
      <p:ext uri="{BB962C8B-B14F-4D97-AF65-F5344CB8AC3E}">
        <p14:creationId xmlns:p14="http://schemas.microsoft.com/office/powerpoint/2010/main" val="146880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245887"/>
            <a:ext cx="11926957" cy="927652"/>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orbel" panose="020B0503020204020204"/>
                <a:ea typeface="+mn-ea"/>
                <a:cs typeface="+mn-cs"/>
              </a:rPr>
              <a:t>Association Benefits</a:t>
            </a:r>
          </a:p>
        </p:txBody>
      </p:sp>
      <p:sp>
        <p:nvSpPr>
          <p:cNvPr id="4" name="Content Placeholder 2"/>
          <p:cNvSpPr txBox="1">
            <a:spLocks/>
          </p:cNvSpPr>
          <p:nvPr/>
        </p:nvSpPr>
        <p:spPr>
          <a:xfrm>
            <a:off x="106017" y="1401448"/>
            <a:ext cx="11926957"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pic>
        <p:nvPicPr>
          <p:cNvPr id="5" name="Picture 4"/>
          <p:cNvPicPr>
            <a:picLocks noChangeAspect="1"/>
          </p:cNvPicPr>
          <p:nvPr/>
        </p:nvPicPr>
        <p:blipFill>
          <a:blip r:embed="rId3"/>
          <a:stretch>
            <a:fillRect/>
          </a:stretch>
        </p:blipFill>
        <p:spPr>
          <a:xfrm>
            <a:off x="231226" y="5946732"/>
            <a:ext cx="1552418" cy="546833"/>
          </a:xfrm>
          <a:prstGeom prst="rect">
            <a:avLst/>
          </a:prstGeom>
        </p:spPr>
      </p:pic>
      <p:pic>
        <p:nvPicPr>
          <p:cNvPr id="7" name="Picture 6">
            <a:extLst>
              <a:ext uri="{FF2B5EF4-FFF2-40B4-BE49-F238E27FC236}">
                <a16:creationId xmlns:a16="http://schemas.microsoft.com/office/drawing/2014/main" id="{DB533E7D-1339-461C-B67D-FCA3241A4BE1}"/>
              </a:ext>
            </a:extLst>
          </p:cNvPr>
          <p:cNvPicPr>
            <a:picLocks noChangeAspect="1"/>
          </p:cNvPicPr>
          <p:nvPr/>
        </p:nvPicPr>
        <p:blipFill>
          <a:blip r:embed="rId4"/>
          <a:stretch>
            <a:fillRect/>
          </a:stretch>
        </p:blipFill>
        <p:spPr>
          <a:xfrm>
            <a:off x="1659245" y="1401448"/>
            <a:ext cx="8265806" cy="4296351"/>
          </a:xfrm>
          <a:prstGeom prst="rect">
            <a:avLst/>
          </a:prstGeom>
        </p:spPr>
      </p:pic>
    </p:spTree>
    <p:extLst>
      <p:ext uri="{BB962C8B-B14F-4D97-AF65-F5344CB8AC3E}">
        <p14:creationId xmlns:p14="http://schemas.microsoft.com/office/powerpoint/2010/main" val="37909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245887"/>
            <a:ext cx="11926957" cy="927652"/>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orbel" panose="020B0503020204020204"/>
                <a:ea typeface="+mn-ea"/>
                <a:cs typeface="+mn-cs"/>
              </a:rPr>
              <a:t>Association Benefits</a:t>
            </a:r>
          </a:p>
        </p:txBody>
      </p:sp>
      <p:sp>
        <p:nvSpPr>
          <p:cNvPr id="4" name="Content Placeholder 2"/>
          <p:cNvSpPr txBox="1">
            <a:spLocks/>
          </p:cNvSpPr>
          <p:nvPr/>
        </p:nvSpPr>
        <p:spPr>
          <a:xfrm>
            <a:off x="106017" y="1401448"/>
            <a:ext cx="11926957"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pic>
        <p:nvPicPr>
          <p:cNvPr id="5" name="Picture 4"/>
          <p:cNvPicPr>
            <a:picLocks noChangeAspect="1"/>
          </p:cNvPicPr>
          <p:nvPr/>
        </p:nvPicPr>
        <p:blipFill>
          <a:blip r:embed="rId3"/>
          <a:stretch>
            <a:fillRect/>
          </a:stretch>
        </p:blipFill>
        <p:spPr>
          <a:xfrm>
            <a:off x="231226" y="5946732"/>
            <a:ext cx="1552418" cy="546833"/>
          </a:xfrm>
          <a:prstGeom prst="rect">
            <a:avLst/>
          </a:prstGeom>
        </p:spPr>
      </p:pic>
      <p:pic>
        <p:nvPicPr>
          <p:cNvPr id="9" name="Picture 8">
            <a:extLst>
              <a:ext uri="{FF2B5EF4-FFF2-40B4-BE49-F238E27FC236}">
                <a16:creationId xmlns:a16="http://schemas.microsoft.com/office/drawing/2014/main" id="{FA956F37-B54B-4548-A379-A8119E520E9E}"/>
              </a:ext>
            </a:extLst>
          </p:cNvPr>
          <p:cNvPicPr>
            <a:picLocks noChangeAspect="1"/>
          </p:cNvPicPr>
          <p:nvPr/>
        </p:nvPicPr>
        <p:blipFill>
          <a:blip r:embed="rId4"/>
          <a:stretch>
            <a:fillRect/>
          </a:stretch>
        </p:blipFill>
        <p:spPr>
          <a:xfrm>
            <a:off x="1455541" y="1507791"/>
            <a:ext cx="8982579" cy="4111460"/>
          </a:xfrm>
          <a:prstGeom prst="rect">
            <a:avLst/>
          </a:prstGeom>
        </p:spPr>
      </p:pic>
    </p:spTree>
    <p:extLst>
      <p:ext uri="{BB962C8B-B14F-4D97-AF65-F5344CB8AC3E}">
        <p14:creationId xmlns:p14="http://schemas.microsoft.com/office/powerpoint/2010/main" val="250009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245887"/>
            <a:ext cx="11926957" cy="927652"/>
          </a:xfrm>
          <a:prstGeom prst="rect">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orbel" panose="020B0503020204020204"/>
                <a:ea typeface="+mn-ea"/>
                <a:cs typeface="+mn-cs"/>
              </a:rPr>
              <a:t>Association Benefits</a:t>
            </a:r>
          </a:p>
        </p:txBody>
      </p:sp>
      <p:sp>
        <p:nvSpPr>
          <p:cNvPr id="4" name="Content Placeholder 2"/>
          <p:cNvSpPr txBox="1">
            <a:spLocks/>
          </p:cNvSpPr>
          <p:nvPr/>
        </p:nvSpPr>
        <p:spPr>
          <a:xfrm>
            <a:off x="106017" y="1401448"/>
            <a:ext cx="11926957" cy="509211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0"/>
              </a:spcAft>
              <a:buClr>
                <a:srgbClr val="66C3E4"/>
              </a:buClr>
              <a:buSzTx/>
              <a:buFont typeface="Wingdings 2" pitchFamily="18" charset="2"/>
              <a:buChar char=""/>
              <a:tabLst/>
              <a:defRPr/>
            </a:pPr>
            <a:endParaRPr kumimoji="0" lang="en-US" sz="2800" b="1"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66C3E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none" spc="0" normalizeH="0" baseline="0" noProof="0" dirty="0">
              <a:ln>
                <a:noFill/>
              </a:ln>
              <a:solidFill>
                <a:srgbClr val="66C3E4"/>
              </a:solidFill>
              <a:effectLst/>
              <a:uLnTx/>
              <a:uFillTx/>
              <a:latin typeface="Corbel" panose="020B0503020204020204"/>
              <a:ea typeface="+mn-ea"/>
              <a:cs typeface="+mn-cs"/>
            </a:endParaRPr>
          </a:p>
        </p:txBody>
      </p:sp>
      <p:pic>
        <p:nvPicPr>
          <p:cNvPr id="5" name="Picture 4"/>
          <p:cNvPicPr>
            <a:picLocks noChangeAspect="1"/>
          </p:cNvPicPr>
          <p:nvPr/>
        </p:nvPicPr>
        <p:blipFill>
          <a:blip r:embed="rId3"/>
          <a:stretch>
            <a:fillRect/>
          </a:stretch>
        </p:blipFill>
        <p:spPr>
          <a:xfrm>
            <a:off x="231226" y="5946732"/>
            <a:ext cx="1552418" cy="546833"/>
          </a:xfrm>
          <a:prstGeom prst="rect">
            <a:avLst/>
          </a:prstGeom>
        </p:spPr>
      </p:pic>
      <p:pic>
        <p:nvPicPr>
          <p:cNvPr id="9" name="Picture 8">
            <a:extLst>
              <a:ext uri="{FF2B5EF4-FFF2-40B4-BE49-F238E27FC236}">
                <a16:creationId xmlns:a16="http://schemas.microsoft.com/office/drawing/2014/main" id="{22D6FE5A-648F-4AA0-BB7B-5AA0F9A67394}"/>
              </a:ext>
            </a:extLst>
          </p:cNvPr>
          <p:cNvPicPr>
            <a:picLocks noChangeAspect="1"/>
          </p:cNvPicPr>
          <p:nvPr/>
        </p:nvPicPr>
        <p:blipFill>
          <a:blip r:embed="rId4"/>
          <a:stretch>
            <a:fillRect/>
          </a:stretch>
        </p:blipFill>
        <p:spPr>
          <a:xfrm>
            <a:off x="1596749" y="1401448"/>
            <a:ext cx="9037386" cy="4380423"/>
          </a:xfrm>
          <a:prstGeom prst="rect">
            <a:avLst/>
          </a:prstGeom>
        </p:spPr>
      </p:pic>
    </p:spTree>
    <p:extLst>
      <p:ext uri="{BB962C8B-B14F-4D97-AF65-F5344CB8AC3E}">
        <p14:creationId xmlns:p14="http://schemas.microsoft.com/office/powerpoint/2010/main" val="458661154"/>
      </p:ext>
    </p:extLst>
  </p:cSld>
  <p:clrMapOvr>
    <a:masterClrMapping/>
  </p:clrMapOvr>
</p:sld>
</file>

<file path=ppt/theme/theme1.xml><?xml version="1.0" encoding="utf-8"?>
<a:theme xmlns:a="http://schemas.openxmlformats.org/drawingml/2006/main" name="Frame">
  <a:themeElements>
    <a:clrScheme name="Custom 4">
      <a:dk1>
        <a:srgbClr val="000000"/>
      </a:dk1>
      <a:lt1>
        <a:srgbClr val="FFFFFF"/>
      </a:lt1>
      <a:dk2>
        <a:srgbClr val="545454"/>
      </a:dk2>
      <a:lt2>
        <a:srgbClr val="BFBFBF"/>
      </a:lt2>
      <a:accent1>
        <a:srgbClr val="66C3E4"/>
      </a:accent1>
      <a:accent2>
        <a:srgbClr val="3366CC"/>
      </a:accent2>
      <a:accent3>
        <a:srgbClr val="90BB23"/>
      </a:accent3>
      <a:accent4>
        <a:srgbClr val="EE7008"/>
      </a:accent4>
      <a:accent5>
        <a:srgbClr val="1AB39F"/>
      </a:accent5>
      <a:accent6>
        <a:srgbClr val="D5393D"/>
      </a:accent6>
      <a:hlink>
        <a:srgbClr val="90BB23"/>
      </a:hlink>
      <a:folHlink>
        <a:srgbClr val="3366CC"/>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Custom 1">
      <a:dk1>
        <a:sysClr val="windowText" lastClr="000000"/>
      </a:dk1>
      <a:lt1>
        <a:sysClr val="window" lastClr="FFFFFF"/>
      </a:lt1>
      <a:dk2>
        <a:srgbClr val="1F497D"/>
      </a:dk2>
      <a:lt2>
        <a:srgbClr val="EEECE1"/>
      </a:lt2>
      <a:accent1>
        <a:srgbClr val="1F497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3727</TotalTime>
  <Words>1755</Words>
  <Application>Microsoft Office PowerPoint</Application>
  <PresentationFormat>Widescreen</PresentationFormat>
  <Paragraphs>214</Paragraphs>
  <Slides>22</Slides>
  <Notes>20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Calibri</vt:lpstr>
      <vt:lpstr>Calibri Light</vt:lpstr>
      <vt:lpstr>Corbel</vt:lpstr>
      <vt:lpstr>Courier New</vt:lpstr>
      <vt:lpstr>Wingdings 2</vt:lpstr>
      <vt:lpstr>Frame</vt:lpstr>
      <vt:lpstr>Office Theme</vt:lpstr>
      <vt:lpstr>1_Office Theme</vt:lpstr>
      <vt:lpstr>PowerPoint Presentation</vt:lpstr>
      <vt:lpstr>PowerPoint Presentation</vt:lpstr>
      <vt:lpstr>AssociationBenefits</vt:lpstr>
      <vt:lpstr>PowerPoint Presentation</vt:lpstr>
      <vt:lpstr>PowerPoint Presentation</vt:lpstr>
      <vt:lpstr>PowerPoint Presentation</vt:lpstr>
      <vt:lpstr>PowerPoint Presentation</vt:lpstr>
      <vt:lpstr>PowerPoint Presentation</vt:lpstr>
      <vt:lpstr>PowerPoint Presentation</vt:lpstr>
      <vt:lpstr>Insured Benefits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Eligibility</vt:lpstr>
      <vt:lpstr>Overview</vt:lpstr>
      <vt:lpstr>Contact Information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Healthcare  Product Portfolio</dc:title>
  <dc:creator>Tekela Woods</dc:creator>
  <cp:lastModifiedBy>Tekela Woods</cp:lastModifiedBy>
  <cp:revision>252</cp:revision>
  <cp:lastPrinted>2017-03-15T15:33:39Z</cp:lastPrinted>
  <dcterms:created xsi:type="dcterms:W3CDTF">2017-03-15T14:15:35Z</dcterms:created>
  <dcterms:modified xsi:type="dcterms:W3CDTF">2018-02-16T19:42:09Z</dcterms:modified>
</cp:coreProperties>
</file>