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33"/>
  </p:notesMasterIdLst>
  <p:sldIdLst>
    <p:sldId id="256" r:id="rId2"/>
    <p:sldId id="260" r:id="rId3"/>
    <p:sldId id="293" r:id="rId4"/>
    <p:sldId id="289" r:id="rId5"/>
    <p:sldId id="292" r:id="rId6"/>
    <p:sldId id="311" r:id="rId7"/>
    <p:sldId id="291" r:id="rId8"/>
    <p:sldId id="270" r:id="rId9"/>
    <p:sldId id="288" r:id="rId10"/>
    <p:sldId id="286" r:id="rId11"/>
    <p:sldId id="261" r:id="rId12"/>
    <p:sldId id="262" r:id="rId13"/>
    <p:sldId id="283" r:id="rId14"/>
    <p:sldId id="285" r:id="rId15"/>
    <p:sldId id="276" r:id="rId16"/>
    <p:sldId id="277" r:id="rId17"/>
    <p:sldId id="264" r:id="rId18"/>
    <p:sldId id="278" r:id="rId19"/>
    <p:sldId id="304" r:id="rId20"/>
    <p:sldId id="272" r:id="rId21"/>
    <p:sldId id="294" r:id="rId22"/>
    <p:sldId id="279" r:id="rId23"/>
    <p:sldId id="307" r:id="rId24"/>
    <p:sldId id="305" r:id="rId25"/>
    <p:sldId id="308" r:id="rId26"/>
    <p:sldId id="306" r:id="rId27"/>
    <p:sldId id="309" r:id="rId28"/>
    <p:sldId id="310" r:id="rId29"/>
    <p:sldId id="296" r:id="rId30"/>
    <p:sldId id="313" r:id="rId31"/>
    <p:sldId id="312"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penbroc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A6BE1A-C059-4E97-A81E-AB3190452E3E}">
  <a:tblStyle styleId="{9DA6BE1A-C059-4E97-A81E-AB3190452E3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02A94AD4-C6CB-4B81-A1F3-3B165450608F}"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152" y="9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01675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3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10</a:t>
            </a:fld>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4559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25" name="Shape 22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2324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38" name="Shape 23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208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38" name="Shape 23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6765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38" name="Shape 23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9620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159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249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5" name="Shape 26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9968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116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342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3264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336" name="Shape 3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646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21</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443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0495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793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610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7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5364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411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75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8202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6773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33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167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4793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800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0852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98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612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dirty="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dirty="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dirty="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dirty="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dirty="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dirty="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dirty="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dirty="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dirty="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agentservices@adrithealthgroup.co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subTitle" idx="1"/>
          </p:nvPr>
        </p:nvSpPr>
        <p:spPr>
          <a:xfrm>
            <a:off x="843642" y="2584981"/>
            <a:ext cx="7331527" cy="1655761"/>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rgbClr val="3F3F3F"/>
              </a:buClr>
              <a:buSzPct val="25000"/>
              <a:buFont typeface="Arial"/>
              <a:buNone/>
            </a:pPr>
            <a:r>
              <a:rPr lang="en-US" sz="3700" b="1" dirty="0">
                <a:solidFill>
                  <a:srgbClr val="3F3F3F"/>
                </a:solidFill>
              </a:rPr>
              <a:t>A </a:t>
            </a:r>
            <a:endParaRPr sz="3700" b="1" dirty="0">
              <a:solidFill>
                <a:srgbClr val="3F3F3F"/>
              </a:solidFill>
            </a:endParaRPr>
          </a:p>
          <a:p>
            <a:pPr marL="0" marR="0" lvl="0" indent="0" algn="ctr" rtl="0">
              <a:lnSpc>
                <a:spcPct val="80000"/>
              </a:lnSpc>
              <a:spcBef>
                <a:spcPts val="0"/>
              </a:spcBef>
              <a:spcAft>
                <a:spcPts val="0"/>
              </a:spcAft>
              <a:buClr>
                <a:srgbClr val="3F3F3F"/>
              </a:buClr>
              <a:buSzPct val="25000"/>
              <a:buFont typeface="Arial"/>
              <a:buNone/>
            </a:pPr>
            <a:r>
              <a:rPr lang="en-US" sz="4000" b="1" dirty="0">
                <a:solidFill>
                  <a:srgbClr val="3F3F3F"/>
                </a:solidFill>
              </a:rPr>
              <a:t>A New Kind of Health Insurance </a:t>
            </a:r>
          </a:p>
          <a:p>
            <a:pPr>
              <a:lnSpc>
                <a:spcPct val="80000"/>
              </a:lnSpc>
              <a:spcBef>
                <a:spcPts val="0"/>
              </a:spcBef>
              <a:buClr>
                <a:srgbClr val="3F3F3F"/>
              </a:buClr>
              <a:buSzPct val="25000"/>
            </a:pPr>
            <a:r>
              <a:rPr lang="en-US" sz="3700" b="1" i="1" dirty="0"/>
              <a:t>Filling the growing need for affordable alternatives in the marketplace</a:t>
            </a:r>
          </a:p>
          <a:p>
            <a:pPr marL="0" marR="0" lvl="0" indent="0" algn="ctr" rtl="0">
              <a:lnSpc>
                <a:spcPct val="80000"/>
              </a:lnSpc>
              <a:spcBef>
                <a:spcPts val="0"/>
              </a:spcBef>
              <a:spcAft>
                <a:spcPts val="0"/>
              </a:spcAft>
              <a:buClr>
                <a:srgbClr val="3F3F3F"/>
              </a:buClr>
              <a:buSzPct val="25000"/>
              <a:buFont typeface="Arial"/>
              <a:buNone/>
            </a:pPr>
            <a:endParaRPr lang="en-US" sz="3700" b="1" dirty="0">
              <a:solidFill>
                <a:srgbClr val="3F3F3F"/>
              </a:solidFill>
            </a:endParaRPr>
          </a:p>
          <a:p>
            <a:pPr marL="0" marR="0" lvl="0" indent="0" algn="ctr" rtl="0">
              <a:lnSpc>
                <a:spcPct val="80000"/>
              </a:lnSpc>
              <a:spcBef>
                <a:spcPts val="0"/>
              </a:spcBef>
              <a:spcAft>
                <a:spcPts val="0"/>
              </a:spcAft>
              <a:buClr>
                <a:srgbClr val="3F3F3F"/>
              </a:buClr>
              <a:buSzPct val="25000"/>
              <a:buFont typeface="Arial"/>
              <a:buNone/>
            </a:pPr>
            <a:r>
              <a:rPr lang="en-US" sz="3700" b="1" dirty="0">
                <a:solidFill>
                  <a:srgbClr val="3F3F3F"/>
                </a:solidFill>
              </a:rPr>
              <a:t>Fixed Indemnity</a:t>
            </a:r>
            <a:r>
              <a:rPr lang="en-US" sz="3700" b="1" i="0" u="none" strike="noStrike" cap="none" dirty="0">
                <a:solidFill>
                  <a:srgbClr val="3F3F3F"/>
                </a:solidFill>
                <a:latin typeface="Calibri"/>
                <a:ea typeface="Calibri"/>
                <a:cs typeface="Calibri"/>
                <a:sym typeface="Calibri"/>
              </a:rPr>
              <a:t> Health Insurance</a:t>
            </a:r>
          </a:p>
        </p:txBody>
      </p:sp>
      <p:pic>
        <p:nvPicPr>
          <p:cNvPr id="164" name="Shape 164" descr="PIVOT-RGB-presentaion.jpg"/>
          <p:cNvPicPr preferRelativeResize="0"/>
          <p:nvPr/>
        </p:nvPicPr>
        <p:blipFill>
          <a:blip r:embed="rId3">
            <a:alphaModFix/>
          </a:blip>
          <a:stretch>
            <a:fillRect/>
          </a:stretch>
        </p:blipFill>
        <p:spPr>
          <a:xfrm>
            <a:off x="0" y="0"/>
            <a:ext cx="9144000" cy="1787635"/>
          </a:xfrm>
          <a:prstGeom prst="rect">
            <a:avLst/>
          </a:prstGeom>
          <a:noFill/>
          <a:ln>
            <a:noFill/>
          </a:ln>
        </p:spPr>
      </p:pic>
      <p:pic>
        <p:nvPicPr>
          <p:cNvPr id="165" name="Shape 165" descr="PivotCare-presentation.jpg"/>
          <p:cNvPicPr preferRelativeResize="0"/>
          <p:nvPr/>
        </p:nvPicPr>
        <p:blipFill>
          <a:blip r:embed="rId4">
            <a:alphaModFix/>
          </a:blip>
          <a:stretch>
            <a:fillRect/>
          </a:stretch>
        </p:blipFill>
        <p:spPr>
          <a:xfrm>
            <a:off x="2516725" y="2077524"/>
            <a:ext cx="4110550" cy="9618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28650" y="210344"/>
            <a:ext cx="7886700" cy="132556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Large and Growing Market</a:t>
            </a:r>
          </a:p>
        </p:txBody>
      </p:sp>
      <p:sp>
        <p:nvSpPr>
          <p:cNvPr id="139" name="Shape 139"/>
          <p:cNvSpPr txBox="1">
            <a:spLocks noGrp="1"/>
          </p:cNvSpPr>
          <p:nvPr>
            <p:ph type="body" idx="1"/>
          </p:nvPr>
        </p:nvSpPr>
        <p:spPr>
          <a:xfrm>
            <a:off x="628650" y="2051932"/>
            <a:ext cx="7886700" cy="4669518"/>
          </a:xfrm>
          <a:prstGeom prst="rect">
            <a:avLst/>
          </a:prstGeom>
          <a:noFill/>
          <a:ln>
            <a:noFill/>
          </a:ln>
        </p:spPr>
        <p:txBody>
          <a:bodyPr lIns="91425" tIns="91425" rIns="91425" bIns="91425" anchor="t" anchorCtr="0">
            <a:noAutofit/>
          </a:bodyPr>
          <a:lstStyle/>
          <a:p>
            <a:pPr marL="342900" marR="0" lvl="0" indent="-342900" algn="l" rtl="0">
              <a:lnSpc>
                <a:spcPct val="100000"/>
              </a:lnSpc>
              <a:spcBef>
                <a:spcPts val="64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Nearly 25 million in the market for short term medical</a:t>
            </a:r>
          </a:p>
          <a:p>
            <a:pPr marL="342900" marR="0" lvl="0" indent="-342900" algn="l" rtl="0">
              <a:lnSpc>
                <a:spcPct val="100000"/>
              </a:lnSpc>
              <a:spcBef>
                <a:spcPts val="640"/>
              </a:spcBef>
              <a:spcAft>
                <a:spcPts val="0"/>
              </a:spcAft>
              <a:buClr>
                <a:schemeClr val="dk1"/>
              </a:buClr>
              <a:buSzPct val="100000"/>
              <a:buFont typeface="Arial"/>
              <a:buChar char="•"/>
            </a:pPr>
            <a:r>
              <a:rPr lang="en-US" sz="2600" dirty="0"/>
              <a:t>Millions with high-deductible health insurance</a:t>
            </a:r>
            <a:endParaRPr lang="en-US" sz="26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1200 counties-nearly 40%- will have one or less ACA plan choices in 2018 (roughly 2.4 M Exchange  lives)</a:t>
            </a:r>
          </a:p>
          <a:p>
            <a:pPr marL="342900" marR="0" lvl="0" indent="-342900" algn="l" rtl="0">
              <a:lnSpc>
                <a:spcPct val="100000"/>
              </a:lnSpc>
              <a:spcBef>
                <a:spcPts val="640"/>
              </a:spcBef>
              <a:spcAft>
                <a:spcPts val="0"/>
              </a:spcAft>
              <a:buClr>
                <a:schemeClr val="dk1"/>
              </a:buClr>
              <a:buSzPct val="100000"/>
              <a:buFont typeface="Arial"/>
              <a:buChar char="•"/>
            </a:pPr>
            <a:r>
              <a:rPr lang="en-US" sz="2600" dirty="0"/>
              <a:t>Over 35,000  may  have no coverage in 47 counties</a:t>
            </a:r>
            <a:endParaRPr lang="en-US" sz="2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40"/>
              </a:spcBef>
              <a:spcAft>
                <a:spcPts val="0"/>
              </a:spcAft>
              <a:buClr>
                <a:schemeClr val="dk1"/>
              </a:buClr>
              <a:buSzPct val="250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40"/>
              </a:spcBef>
              <a:spcAft>
                <a:spcPts val="0"/>
              </a:spcAft>
              <a:buClr>
                <a:schemeClr val="dk1"/>
              </a:buClr>
              <a:buSzPct val="25000"/>
              <a:buFont typeface="Arial"/>
              <a:buNone/>
            </a:pPr>
            <a:r>
              <a:rPr lang="en-US" sz="3200" b="0" i="0" u="none" strike="noStrike" cap="none" dirty="0">
                <a:solidFill>
                  <a:schemeClr val="dk1"/>
                </a:solidFill>
                <a:latin typeface="Calibri"/>
                <a:ea typeface="Calibri"/>
                <a:cs typeface="Calibri"/>
                <a:sym typeface="Calibri"/>
              </a:rPr>
              <a:t>			</a:t>
            </a:r>
          </a:p>
        </p:txBody>
      </p:sp>
      <p:pic>
        <p:nvPicPr>
          <p:cNvPr id="140" name="Shape 140" descr="Man.png"/>
          <p:cNvPicPr preferRelativeResize="0"/>
          <p:nvPr/>
        </p:nvPicPr>
        <p:blipFill rotWithShape="1">
          <a:blip r:embed="rId3">
            <a:alphaModFix/>
          </a:blip>
          <a:srcRect/>
          <a:stretch/>
        </p:blipFill>
        <p:spPr>
          <a:xfrm>
            <a:off x="5020446" y="5057110"/>
            <a:ext cx="1084942" cy="1084942"/>
          </a:xfrm>
          <a:prstGeom prst="rect">
            <a:avLst/>
          </a:prstGeom>
          <a:noFill/>
          <a:ln>
            <a:noFill/>
          </a:ln>
        </p:spPr>
      </p:pic>
      <p:pic>
        <p:nvPicPr>
          <p:cNvPr id="141" name="Shape 141" descr="Man.png"/>
          <p:cNvPicPr preferRelativeResize="0"/>
          <p:nvPr/>
        </p:nvPicPr>
        <p:blipFill rotWithShape="1">
          <a:blip r:embed="rId3">
            <a:alphaModFix/>
          </a:blip>
          <a:srcRect/>
          <a:stretch/>
        </p:blipFill>
        <p:spPr>
          <a:xfrm>
            <a:off x="3935505" y="5057110"/>
            <a:ext cx="1084942" cy="1084942"/>
          </a:xfrm>
          <a:prstGeom prst="rect">
            <a:avLst/>
          </a:prstGeom>
          <a:noFill/>
          <a:ln>
            <a:noFill/>
          </a:ln>
        </p:spPr>
      </p:pic>
      <p:pic>
        <p:nvPicPr>
          <p:cNvPr id="142" name="Shape 142" descr="Man.png"/>
          <p:cNvPicPr preferRelativeResize="0"/>
          <p:nvPr/>
        </p:nvPicPr>
        <p:blipFill rotWithShape="1">
          <a:blip r:embed="rId3">
            <a:alphaModFix/>
          </a:blip>
          <a:srcRect/>
          <a:stretch/>
        </p:blipFill>
        <p:spPr>
          <a:xfrm>
            <a:off x="2850563" y="5057110"/>
            <a:ext cx="1084942" cy="1084942"/>
          </a:xfrm>
          <a:prstGeom prst="rect">
            <a:avLst/>
          </a:prstGeom>
          <a:noFill/>
          <a:ln>
            <a:noFill/>
          </a:ln>
        </p:spPr>
      </p:pic>
      <p:sp>
        <p:nvSpPr>
          <p:cNvPr id="143" name="Shape 143"/>
          <p:cNvSpPr/>
          <p:nvPr/>
        </p:nvSpPr>
        <p:spPr>
          <a:xfrm>
            <a:off x="-408213" y="1202079"/>
            <a:ext cx="8409213" cy="333829"/>
          </a:xfrm>
          <a:prstGeom prst="mathMinus">
            <a:avLst>
              <a:gd name="adj1" fmla="val 23520"/>
            </a:avLst>
          </a:prstGeom>
          <a:solidFill>
            <a:srgbClr val="558ED5"/>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dirty="0">
              <a:solidFill>
                <a:schemeClr val="lt1"/>
              </a:solidFill>
              <a:latin typeface="Arial"/>
              <a:ea typeface="Arial"/>
              <a:cs typeface="Arial"/>
              <a:sym typeface="Arial"/>
            </a:endParaRPr>
          </a:p>
        </p:txBody>
      </p:sp>
      <p:pic>
        <p:nvPicPr>
          <p:cNvPr id="144" name="Shape 144" descr="blue-circle.png"/>
          <p:cNvPicPr preferRelativeResize="0"/>
          <p:nvPr/>
        </p:nvPicPr>
        <p:blipFill rotWithShape="1">
          <a:blip r:embed="rId4">
            <a:alphaModFix amt="50000"/>
          </a:blip>
          <a:srcRect/>
          <a:stretch/>
        </p:blipFill>
        <p:spPr>
          <a:xfrm>
            <a:off x="7798571" y="0"/>
            <a:ext cx="888227" cy="1097145"/>
          </a:xfrm>
          <a:prstGeom prst="rect">
            <a:avLst/>
          </a:prstGeom>
          <a:noFill/>
          <a:ln>
            <a:noFill/>
          </a:ln>
        </p:spPr>
      </p:pic>
      <p:sp>
        <p:nvSpPr>
          <p:cNvPr id="145" name="Shape 145"/>
          <p:cNvSpPr txBox="1">
            <a:spLocks noGrp="1"/>
          </p:cNvSpPr>
          <p:nvPr>
            <p:ph type="sldNum" idx="12"/>
          </p:nvPr>
        </p:nvSpPr>
        <p:spPr>
          <a:xfrm>
            <a:off x="6553200" y="6356350"/>
            <a:ext cx="2133600" cy="365100"/>
          </a:xfrm>
          <a:prstGeom prst="rect">
            <a:avLst/>
          </a:prstGeom>
        </p:spPr>
        <p:txBody>
          <a:bodyPr lIns="91425" tIns="45700" rIns="91425" bIns="45700" anchor="ctr" anchorCtr="0">
            <a:noAutofit/>
          </a:bodyPr>
          <a:lstStyle/>
          <a:p>
            <a:pPr lvl="0">
              <a:spcBef>
                <a:spcPts val="0"/>
              </a:spcBef>
              <a:buClr>
                <a:srgbClr val="888888"/>
              </a:buClr>
              <a:buSzPct val="25000"/>
              <a:buFont typeface="Calibri"/>
              <a:buNone/>
            </a:pPr>
            <a:fld id="{00000000-1234-1234-1234-123412341234}" type="slidenum">
              <a:rPr lang="en-US"/>
              <a:t>10</a:t>
            </a:fld>
            <a:endParaRPr lang="en-US" dirty="0"/>
          </a:p>
        </p:txBody>
      </p:sp>
    </p:spTree>
    <p:extLst>
      <p:ext uri="{BB962C8B-B14F-4D97-AF65-F5344CB8AC3E}">
        <p14:creationId xmlns:p14="http://schemas.microsoft.com/office/powerpoint/2010/main" val="359623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4000" b="0" i="0" u="none" strike="noStrike" cap="none" dirty="0">
                <a:solidFill>
                  <a:schemeClr val="dk1"/>
                </a:solidFill>
                <a:sym typeface="Calibri"/>
              </a:rPr>
              <a:t>Cost comparisons with</a:t>
            </a:r>
            <a:endParaRPr lang="en-US" sz="4000" dirty="0"/>
          </a:p>
        </p:txBody>
      </p:sp>
      <p:sp>
        <p:nvSpPr>
          <p:cNvPr id="228" name="Shape 228"/>
          <p:cNvSpPr/>
          <p:nvPr/>
        </p:nvSpPr>
        <p:spPr>
          <a:xfrm>
            <a:off x="-530074" y="1202079"/>
            <a:ext cx="8409213" cy="333829"/>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229" name="Shape 229"/>
          <p:cNvSpPr txBox="1"/>
          <p:nvPr/>
        </p:nvSpPr>
        <p:spPr>
          <a:xfrm>
            <a:off x="457200" y="1430261"/>
            <a:ext cx="8088086" cy="113107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50" b="1" dirty="0">
                <a:solidFill>
                  <a:schemeClr val="dk1"/>
                </a:solidFill>
                <a:latin typeface="Calibri"/>
                <a:ea typeface="Calibri"/>
                <a:cs typeface="Calibri"/>
                <a:sym typeface="Calibri"/>
              </a:rPr>
              <a:t>Example</a:t>
            </a:r>
            <a:r>
              <a:rPr lang="en-US" sz="2250" dirty="0">
                <a:solidFill>
                  <a:schemeClr val="dk1"/>
                </a:solidFill>
                <a:latin typeface="Calibri"/>
                <a:ea typeface="Calibri"/>
                <a:cs typeface="Calibri"/>
                <a:sym typeface="Calibri"/>
              </a:rPr>
              <a:t>* Male, February 2, 1980 DOB, Not subsidy eligible</a:t>
            </a:r>
          </a:p>
        </p:txBody>
      </p:sp>
      <p:graphicFrame>
        <p:nvGraphicFramePr>
          <p:cNvPr id="230" name="Shape 230"/>
          <p:cNvGraphicFramePr/>
          <p:nvPr>
            <p:extLst>
              <p:ext uri="{D42A27DB-BD31-4B8C-83A1-F6EECF244321}">
                <p14:modId xmlns:p14="http://schemas.microsoft.com/office/powerpoint/2010/main" val="3857836765"/>
              </p:ext>
            </p:extLst>
          </p:nvPr>
        </p:nvGraphicFramePr>
        <p:xfrm>
          <a:off x="1352855" y="1907075"/>
          <a:ext cx="6096000" cy="1112550"/>
        </p:xfrm>
        <a:graphic>
          <a:graphicData uri="http://schemas.openxmlformats.org/drawingml/2006/table">
            <a:tbl>
              <a:tblPr firstRow="1" bandRow="1">
                <a:noFill/>
                <a:tableStyleId>{9DA6BE1A-C059-4E97-A81E-AB3190452E3E}</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spcBef>
                          <a:spcPts val="0"/>
                        </a:spcBef>
                        <a:buSzPct val="25000"/>
                        <a:buNone/>
                      </a:pPr>
                      <a:r>
                        <a:rPr lang="en-US" sz="1800" u="none" strike="noStrike" cap="none" dirty="0"/>
                        <a:t>ACA Plan</a:t>
                      </a:r>
                    </a:p>
                  </a:txBody>
                  <a:tcPr marL="91450" marR="91450" marT="45725" marB="45725"/>
                </a:tc>
                <a:tc>
                  <a:txBody>
                    <a:bodyPr/>
                    <a:lstStyle/>
                    <a:p>
                      <a:pPr marL="0" marR="0" lvl="0" indent="0" algn="l" rtl="0">
                        <a:spcBef>
                          <a:spcPts val="0"/>
                        </a:spcBef>
                        <a:buSzPct val="25000"/>
                        <a:buNone/>
                      </a:pPr>
                      <a:r>
                        <a:rPr lang="en-US" sz="1800" dirty="0"/>
                        <a:t>Deductible</a:t>
                      </a:r>
                    </a:p>
                  </a:txBody>
                  <a:tcPr marL="91450" marR="91450" marT="45725" marB="45725"/>
                </a:tc>
                <a:tc>
                  <a:txBody>
                    <a:bodyPr/>
                    <a:lstStyle/>
                    <a:p>
                      <a:pPr marL="0" marR="0" lvl="0" indent="0" algn="l" rtl="0">
                        <a:spcBef>
                          <a:spcPts val="0"/>
                        </a:spcBef>
                        <a:buSzPct val="25000"/>
                        <a:buNone/>
                      </a:pPr>
                      <a:r>
                        <a:rPr lang="en-US" sz="1800" dirty="0"/>
                        <a:t>Monthly Premium</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dirty="0"/>
                        <a:t>BCBS, Silver</a:t>
                      </a:r>
                    </a:p>
                  </a:txBody>
                  <a:tcPr marL="91450" marR="91450" marT="45725" marB="45725"/>
                </a:tc>
                <a:tc>
                  <a:txBody>
                    <a:bodyPr/>
                    <a:lstStyle/>
                    <a:p>
                      <a:pPr marL="0" marR="0" lvl="0" indent="0" algn="l" rtl="0">
                        <a:spcBef>
                          <a:spcPts val="0"/>
                        </a:spcBef>
                        <a:buSzPct val="25000"/>
                        <a:buNone/>
                      </a:pPr>
                      <a:r>
                        <a:rPr lang="en-US" sz="1800" dirty="0"/>
                        <a:t>$5,000</a:t>
                      </a:r>
                    </a:p>
                  </a:txBody>
                  <a:tcPr marL="91450" marR="91450" marT="45725" marB="45725"/>
                </a:tc>
                <a:tc>
                  <a:txBody>
                    <a:bodyPr/>
                    <a:lstStyle/>
                    <a:p>
                      <a:pPr marL="0" marR="0" lvl="0" indent="0" algn="l" rtl="0">
                        <a:spcBef>
                          <a:spcPts val="0"/>
                        </a:spcBef>
                        <a:buSzPct val="25000"/>
                        <a:buNone/>
                      </a:pPr>
                      <a:r>
                        <a:rPr lang="en-US" sz="1800" dirty="0"/>
                        <a:t>$381.00</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dirty="0"/>
                        <a:t>BCBS, Silver</a:t>
                      </a:r>
                    </a:p>
                  </a:txBody>
                  <a:tcPr marL="91450" marR="91450" marT="45725" marB="45725"/>
                </a:tc>
                <a:tc>
                  <a:txBody>
                    <a:bodyPr/>
                    <a:lstStyle/>
                    <a:p>
                      <a:pPr marL="0" marR="0" lvl="0" indent="0" algn="l" rtl="0">
                        <a:spcBef>
                          <a:spcPts val="0"/>
                        </a:spcBef>
                        <a:buSzPct val="25000"/>
                        <a:buNone/>
                      </a:pPr>
                      <a:r>
                        <a:rPr lang="en-US" sz="1800" dirty="0"/>
                        <a:t>$3,500</a:t>
                      </a:r>
                    </a:p>
                  </a:txBody>
                  <a:tcPr marL="91450" marR="91450" marT="45725" marB="45725"/>
                </a:tc>
                <a:tc>
                  <a:txBody>
                    <a:bodyPr/>
                    <a:lstStyle/>
                    <a:p>
                      <a:pPr marL="0" marR="0" lvl="0" indent="0" algn="l" rtl="0">
                        <a:spcBef>
                          <a:spcPts val="0"/>
                        </a:spcBef>
                        <a:buSzPct val="25000"/>
                        <a:buNone/>
                      </a:pPr>
                      <a:r>
                        <a:rPr lang="en-US" sz="1800" dirty="0"/>
                        <a:t>$486.00</a:t>
                      </a:r>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231" name="Shape 231"/>
          <p:cNvGraphicFramePr/>
          <p:nvPr>
            <p:extLst>
              <p:ext uri="{D42A27DB-BD31-4B8C-83A1-F6EECF244321}">
                <p14:modId xmlns:p14="http://schemas.microsoft.com/office/powerpoint/2010/main" val="3162911130"/>
              </p:ext>
            </p:extLst>
          </p:nvPr>
        </p:nvGraphicFramePr>
        <p:xfrm>
          <a:off x="1366691" y="4292949"/>
          <a:ext cx="6096000" cy="1112550"/>
        </p:xfrm>
        <a:graphic>
          <a:graphicData uri="http://schemas.openxmlformats.org/drawingml/2006/table">
            <a:tbl>
              <a:tblPr firstRow="1" bandRow="1">
                <a:noFill/>
                <a:tableStyleId>{9DA6BE1A-C059-4E97-A81E-AB3190452E3E}</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spcBef>
                          <a:spcPts val="0"/>
                        </a:spcBef>
                        <a:buSzPct val="25000"/>
                        <a:buNone/>
                      </a:pPr>
                      <a:r>
                        <a:rPr lang="en-US" sz="1800" dirty="0"/>
                        <a:t>Fixed Indemnity</a:t>
                      </a:r>
                    </a:p>
                  </a:txBody>
                  <a:tcPr marL="91450" marR="91450" marT="45725" marB="45725"/>
                </a:tc>
                <a:tc>
                  <a:txBody>
                    <a:bodyPr/>
                    <a:lstStyle/>
                    <a:p>
                      <a:pPr marL="0" marR="0" lvl="0" indent="0" algn="l" rtl="0">
                        <a:spcBef>
                          <a:spcPts val="0"/>
                        </a:spcBef>
                        <a:buSzPct val="25000"/>
                        <a:buNone/>
                      </a:pPr>
                      <a:r>
                        <a:rPr lang="en-US" sz="1800" dirty="0"/>
                        <a:t>Deductible</a:t>
                      </a:r>
                    </a:p>
                  </a:txBody>
                  <a:tcPr marL="91450" marR="91450" marT="45725" marB="45725"/>
                </a:tc>
                <a:tc>
                  <a:txBody>
                    <a:bodyPr/>
                    <a:lstStyle/>
                    <a:p>
                      <a:pPr marL="0" marR="0" lvl="0" indent="0" algn="l" rtl="0">
                        <a:spcBef>
                          <a:spcPts val="0"/>
                        </a:spcBef>
                        <a:buSzPct val="25000"/>
                        <a:buNone/>
                      </a:pPr>
                      <a:r>
                        <a:rPr lang="en-US" sz="1800" dirty="0"/>
                        <a:t>Monthly Premium</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dirty="0"/>
                        <a:t>PivotCare, Plan 1</a:t>
                      </a:r>
                    </a:p>
                  </a:txBody>
                  <a:tcPr marL="91450" marR="91450" marT="45725" marB="45725"/>
                </a:tc>
                <a:tc>
                  <a:txBody>
                    <a:bodyPr/>
                    <a:lstStyle/>
                    <a:p>
                      <a:pPr marL="0" marR="0" lvl="0" indent="0" algn="l" rtl="0">
                        <a:spcBef>
                          <a:spcPts val="0"/>
                        </a:spcBef>
                        <a:buSzPct val="25000"/>
                        <a:buNone/>
                      </a:pPr>
                      <a:r>
                        <a:rPr lang="en-US" sz="1800" dirty="0"/>
                        <a:t>$0</a:t>
                      </a:r>
                    </a:p>
                  </a:txBody>
                  <a:tcPr marL="91450" marR="91450" marT="45725" marB="45725"/>
                </a:tc>
                <a:tc>
                  <a:txBody>
                    <a:bodyPr/>
                    <a:lstStyle/>
                    <a:p>
                      <a:pPr marL="0" marR="0" lvl="0" indent="0" algn="l" rtl="0">
                        <a:spcBef>
                          <a:spcPts val="0"/>
                        </a:spcBef>
                        <a:buSzPct val="25000"/>
                        <a:buNone/>
                      </a:pPr>
                      <a:r>
                        <a:rPr lang="en-US" sz="1800" dirty="0"/>
                        <a:t>$47.00</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PivotCare, Plan 5</a:t>
                      </a:r>
                    </a:p>
                  </a:txBody>
                  <a:tcPr marL="91450" marR="91450" marT="45725" marB="45725"/>
                </a:tc>
                <a:tc>
                  <a:txBody>
                    <a:bodyPr/>
                    <a:lstStyle/>
                    <a:p>
                      <a:pPr marL="0" marR="0" lvl="0" indent="0" algn="l" rtl="0">
                        <a:spcBef>
                          <a:spcPts val="0"/>
                        </a:spcBef>
                        <a:buSzPct val="25000"/>
                        <a:buNone/>
                      </a:pPr>
                      <a:r>
                        <a:rPr lang="en-US" sz="1800" dirty="0"/>
                        <a:t>$0</a:t>
                      </a:r>
                    </a:p>
                  </a:txBody>
                  <a:tcPr marL="91450" marR="91450" marT="45725" marB="45725"/>
                </a:tc>
                <a:tc>
                  <a:txBody>
                    <a:bodyPr/>
                    <a:lstStyle/>
                    <a:p>
                      <a:pPr marL="0" marR="0" lvl="0" indent="0" algn="l" rtl="0">
                        <a:spcBef>
                          <a:spcPts val="0"/>
                        </a:spcBef>
                        <a:buSzPct val="25000"/>
                        <a:buNone/>
                      </a:pPr>
                      <a:r>
                        <a:rPr lang="en-US" sz="1800" dirty="0"/>
                        <a:t>$178.00</a:t>
                      </a:r>
                    </a:p>
                  </a:txBody>
                  <a:tcPr marL="91450" marR="91450" marT="45725" marB="45725"/>
                </a:tc>
                <a:extLst>
                  <a:ext uri="{0D108BD9-81ED-4DB2-BD59-A6C34878D82A}">
                    <a16:rowId xmlns:a16="http://schemas.microsoft.com/office/drawing/2014/main" val="10002"/>
                  </a:ext>
                </a:extLst>
              </a:tr>
            </a:tbl>
          </a:graphicData>
        </a:graphic>
      </p:graphicFrame>
      <p:sp>
        <p:nvSpPr>
          <p:cNvPr id="232" name="Shape 232"/>
          <p:cNvSpPr txBox="1"/>
          <p:nvPr/>
        </p:nvSpPr>
        <p:spPr>
          <a:xfrm>
            <a:off x="457200" y="6449458"/>
            <a:ext cx="80880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i="1" dirty="0">
                <a:solidFill>
                  <a:schemeClr val="dk1"/>
                </a:solidFill>
                <a:latin typeface="Calibri"/>
                <a:ea typeface="Calibri"/>
                <a:cs typeface="Calibri"/>
                <a:sym typeface="Calibri"/>
              </a:rPr>
              <a:t>*Example pricing obtained from </a:t>
            </a:r>
            <a:r>
              <a:rPr lang="en-US" i="1" dirty="0">
                <a:solidFill>
                  <a:schemeClr val="dk1"/>
                </a:solidFill>
                <a:latin typeface="Calibri"/>
                <a:ea typeface="Calibri"/>
                <a:cs typeface="Calibri"/>
                <a:sym typeface="Calibri"/>
              </a:rPr>
              <a:t>HealthCare.com and</a:t>
            </a:r>
            <a:r>
              <a:rPr lang="en-US" sz="1400" i="1" dirty="0">
                <a:solidFill>
                  <a:schemeClr val="dk1"/>
                </a:solidFill>
                <a:latin typeface="Calibri"/>
                <a:ea typeface="Calibri"/>
                <a:cs typeface="Calibri"/>
                <a:sym typeface="Calibri"/>
              </a:rPr>
              <a:t> Pivot Health</a:t>
            </a:r>
            <a:r>
              <a:rPr lang="en-US" i="1" dirty="0">
                <a:solidFill>
                  <a:schemeClr val="dk1"/>
                </a:solidFill>
                <a:latin typeface="Calibri"/>
                <a:ea typeface="Calibri"/>
                <a:cs typeface="Calibri"/>
                <a:sym typeface="Calibri"/>
              </a:rPr>
              <a:t>.  </a:t>
            </a:r>
          </a:p>
        </p:txBody>
      </p:sp>
      <p:sp>
        <p:nvSpPr>
          <p:cNvPr id="233" name="Shape 233"/>
          <p:cNvSpPr txBox="1"/>
          <p:nvPr/>
        </p:nvSpPr>
        <p:spPr>
          <a:xfrm>
            <a:off x="1497643" y="5318380"/>
            <a:ext cx="6007200" cy="1247700"/>
          </a:xfrm>
          <a:prstGeom prst="rect">
            <a:avLst/>
          </a:prstGeom>
          <a:noFill/>
          <a:ln>
            <a:noFill/>
          </a:ln>
        </p:spPr>
        <p:txBody>
          <a:bodyPr lIns="91425" tIns="91425" rIns="91425" bIns="91425" anchor="t" anchorCtr="0">
            <a:noAutofit/>
          </a:bodyPr>
          <a:lstStyle/>
          <a:p>
            <a:pPr lvl="0" algn="ctr" rtl="0">
              <a:spcBef>
                <a:spcPts val="0"/>
              </a:spcBef>
              <a:buNone/>
            </a:pPr>
            <a:r>
              <a:rPr lang="en-US" sz="2200" dirty="0"/>
              <a:t>With PivotCare, health insurance can cost </a:t>
            </a:r>
          </a:p>
          <a:p>
            <a:pPr lvl="0" algn="ctr" rtl="0">
              <a:spcBef>
                <a:spcPts val="0"/>
              </a:spcBef>
              <a:buNone/>
            </a:pPr>
            <a:r>
              <a:rPr lang="en-US" sz="2200" i="1" dirty="0"/>
              <a:t>hundreds less every month</a:t>
            </a:r>
            <a:r>
              <a:rPr lang="en-US" sz="2200" dirty="0"/>
              <a:t>!</a:t>
            </a:r>
          </a:p>
          <a:p>
            <a:pPr lvl="0" algn="ctr" rtl="0">
              <a:spcBef>
                <a:spcPts val="0"/>
              </a:spcBef>
              <a:buNone/>
            </a:pPr>
            <a:r>
              <a:rPr lang="en-US" sz="2200" dirty="0"/>
              <a:t>No deductibles, no coinsurance. </a:t>
            </a:r>
          </a:p>
        </p:txBody>
      </p:sp>
      <p:pic>
        <p:nvPicPr>
          <p:cNvPr id="234" name="Shape 234" descr="PivotCare-presentation.jpg"/>
          <p:cNvPicPr preferRelativeResize="0"/>
          <p:nvPr/>
        </p:nvPicPr>
        <p:blipFill>
          <a:blip r:embed="rId3">
            <a:alphaModFix/>
          </a:blip>
          <a:stretch>
            <a:fillRect/>
          </a:stretch>
        </p:blipFill>
        <p:spPr>
          <a:xfrm>
            <a:off x="5219973" y="391591"/>
            <a:ext cx="3549669" cy="830625"/>
          </a:xfrm>
          <a:prstGeom prst="rect">
            <a:avLst/>
          </a:prstGeom>
          <a:noFill/>
          <a:ln>
            <a:noFill/>
          </a:ln>
        </p:spPr>
      </p:pic>
      <p:graphicFrame>
        <p:nvGraphicFramePr>
          <p:cNvPr id="10" name="Shape 231"/>
          <p:cNvGraphicFramePr/>
          <p:nvPr>
            <p:extLst>
              <p:ext uri="{D42A27DB-BD31-4B8C-83A1-F6EECF244321}">
                <p14:modId xmlns:p14="http://schemas.microsoft.com/office/powerpoint/2010/main" val="3113845020"/>
              </p:ext>
            </p:extLst>
          </p:nvPr>
        </p:nvGraphicFramePr>
        <p:xfrm>
          <a:off x="1352855" y="3107963"/>
          <a:ext cx="6096000" cy="1112550"/>
        </p:xfrm>
        <a:graphic>
          <a:graphicData uri="http://schemas.openxmlformats.org/drawingml/2006/table">
            <a:tbl>
              <a:tblPr firstRow="1" bandRow="1">
                <a:noFill/>
                <a:tableStyleId>{9DA6BE1A-C059-4E97-A81E-AB3190452E3E}</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spcBef>
                          <a:spcPts val="0"/>
                        </a:spcBef>
                        <a:buSzPct val="25000"/>
                        <a:buNone/>
                      </a:pPr>
                      <a:r>
                        <a:rPr lang="en-US" sz="1800" dirty="0"/>
                        <a:t>Short Term Plan</a:t>
                      </a:r>
                    </a:p>
                  </a:txBody>
                  <a:tcPr marL="91450" marR="91450" marT="45725" marB="45725"/>
                </a:tc>
                <a:tc>
                  <a:txBody>
                    <a:bodyPr/>
                    <a:lstStyle/>
                    <a:p>
                      <a:pPr marL="0" marR="0" lvl="0" indent="0" algn="l" rtl="0">
                        <a:spcBef>
                          <a:spcPts val="0"/>
                        </a:spcBef>
                        <a:buSzPct val="25000"/>
                        <a:buNone/>
                      </a:pPr>
                      <a:r>
                        <a:rPr lang="en-US" sz="1800" dirty="0"/>
                        <a:t>Deductible</a:t>
                      </a:r>
                    </a:p>
                  </a:txBody>
                  <a:tcPr marL="91450" marR="91450" marT="45725" marB="45725"/>
                </a:tc>
                <a:tc>
                  <a:txBody>
                    <a:bodyPr/>
                    <a:lstStyle/>
                    <a:p>
                      <a:pPr marL="0" marR="0" lvl="0" indent="0" algn="l" rtl="0">
                        <a:spcBef>
                          <a:spcPts val="0"/>
                        </a:spcBef>
                        <a:buSzPct val="25000"/>
                        <a:buNone/>
                      </a:pPr>
                      <a:r>
                        <a:rPr lang="en-US" sz="1800" dirty="0"/>
                        <a:t>Monthly Premium</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dirty="0"/>
                        <a:t>Pivot Health</a:t>
                      </a:r>
                    </a:p>
                  </a:txBody>
                  <a:tcPr marL="91450" marR="91450" marT="45725" marB="45725"/>
                </a:tc>
                <a:tc>
                  <a:txBody>
                    <a:bodyPr/>
                    <a:lstStyle/>
                    <a:p>
                      <a:pPr marL="0" marR="0" lvl="0" indent="0" algn="l" rtl="0">
                        <a:spcBef>
                          <a:spcPts val="0"/>
                        </a:spcBef>
                        <a:buSzPct val="25000"/>
                        <a:buNone/>
                      </a:pPr>
                      <a:r>
                        <a:rPr lang="en-US" sz="1800" dirty="0"/>
                        <a:t>$5,000</a:t>
                      </a:r>
                    </a:p>
                  </a:txBody>
                  <a:tcPr marL="91450" marR="91450" marT="45725" marB="45725"/>
                </a:tc>
                <a:tc>
                  <a:txBody>
                    <a:bodyPr/>
                    <a:lstStyle/>
                    <a:p>
                      <a:pPr marL="0" marR="0" lvl="0" indent="0" algn="l" rtl="0">
                        <a:spcBef>
                          <a:spcPts val="0"/>
                        </a:spcBef>
                        <a:buSzPct val="25000"/>
                        <a:buNone/>
                      </a:pPr>
                      <a:r>
                        <a:rPr lang="en-US" sz="1800" dirty="0"/>
                        <a:t>$95.26</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Pivot</a:t>
                      </a:r>
                      <a:r>
                        <a:rPr lang="en-US" sz="1800" baseline="0" dirty="0"/>
                        <a:t> </a:t>
                      </a:r>
                      <a:r>
                        <a:rPr lang="en-US" sz="1800" dirty="0"/>
                        <a:t>Health</a:t>
                      </a:r>
                    </a:p>
                  </a:txBody>
                  <a:tcPr marL="91450" marR="91450" marT="45725" marB="45725"/>
                </a:tc>
                <a:tc>
                  <a:txBody>
                    <a:bodyPr/>
                    <a:lstStyle/>
                    <a:p>
                      <a:pPr marL="0" marR="0" lvl="0" indent="0" algn="l" rtl="0">
                        <a:spcBef>
                          <a:spcPts val="0"/>
                        </a:spcBef>
                        <a:buSzPct val="25000"/>
                        <a:buNone/>
                      </a:pPr>
                      <a:r>
                        <a:rPr lang="en-US" sz="1800" dirty="0"/>
                        <a:t>$2,000</a:t>
                      </a:r>
                    </a:p>
                  </a:txBody>
                  <a:tcPr marL="91450" marR="91450" marT="45725" marB="45725"/>
                </a:tc>
                <a:tc>
                  <a:txBody>
                    <a:bodyPr/>
                    <a:lstStyle/>
                    <a:p>
                      <a:pPr marL="0" marR="0" lvl="0" indent="0" algn="l" rtl="0">
                        <a:spcBef>
                          <a:spcPts val="0"/>
                        </a:spcBef>
                        <a:buSzPct val="25000"/>
                        <a:buNone/>
                      </a:pPr>
                      <a:r>
                        <a:rPr lang="en-US" sz="1800" dirty="0"/>
                        <a:t>$186.85</a:t>
                      </a: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                        Advantages</a:t>
            </a:r>
          </a:p>
        </p:txBody>
      </p:sp>
      <p:sp>
        <p:nvSpPr>
          <p:cNvPr id="241" name="Shape 241"/>
          <p:cNvSpPr txBox="1">
            <a:spLocks noGrp="1"/>
          </p:cNvSpPr>
          <p:nvPr>
            <p:ph type="body" idx="1"/>
          </p:nvPr>
        </p:nvSpPr>
        <p:spPr>
          <a:xfrm>
            <a:off x="442258" y="1600200"/>
            <a:ext cx="8229600" cy="4525963"/>
          </a:xfrm>
          <a:prstGeom prst="rect">
            <a:avLst/>
          </a:prstGeom>
          <a:noFill/>
          <a:ln>
            <a:noFill/>
          </a:ln>
        </p:spPr>
        <p:txBody>
          <a:bodyPr lIns="91425" tIns="45700" rIns="91425" bIns="45700" anchor="t" anchorCtr="0">
            <a:noAutofit/>
          </a:bodyPr>
          <a:lstStyle/>
          <a:p>
            <a:pPr marL="457200" marR="0" lvl="1" indent="0" algn="l" rtl="0">
              <a:spcBef>
                <a:spcPts val="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457200" marR="0" lvl="1" indent="0" algn="l" rtl="0">
              <a:spcBef>
                <a:spcPts val="560"/>
              </a:spcBef>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p:txBody>
      </p:sp>
      <p:sp>
        <p:nvSpPr>
          <p:cNvPr id="242" name="Shape 242"/>
          <p:cNvSpPr/>
          <p:nvPr/>
        </p:nvSpPr>
        <p:spPr>
          <a:xfrm>
            <a:off x="-571500" y="1305151"/>
            <a:ext cx="8409213" cy="333829"/>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pic>
        <p:nvPicPr>
          <p:cNvPr id="243" name="Shape 243" descr="PivotCare-presentation.jpg"/>
          <p:cNvPicPr preferRelativeResize="0"/>
          <p:nvPr/>
        </p:nvPicPr>
        <p:blipFill>
          <a:blip r:embed="rId3">
            <a:alphaModFix/>
          </a:blip>
          <a:stretch>
            <a:fillRect/>
          </a:stretch>
        </p:blipFill>
        <p:spPr>
          <a:xfrm>
            <a:off x="457198" y="483298"/>
            <a:ext cx="3101275" cy="725699"/>
          </a:xfrm>
          <a:prstGeom prst="rect">
            <a:avLst/>
          </a:prstGeom>
          <a:noFill/>
          <a:ln>
            <a:noFill/>
          </a:ln>
        </p:spPr>
      </p:pic>
      <p:sp>
        <p:nvSpPr>
          <p:cNvPr id="244" name="Shape 244"/>
          <p:cNvSpPr txBox="1"/>
          <p:nvPr/>
        </p:nvSpPr>
        <p:spPr>
          <a:xfrm>
            <a:off x="724124" y="1600200"/>
            <a:ext cx="5163871" cy="3471600"/>
          </a:xfrm>
          <a:prstGeom prst="rect">
            <a:avLst/>
          </a:prstGeom>
          <a:noFill/>
          <a:ln>
            <a:noFill/>
          </a:ln>
        </p:spPr>
        <p:txBody>
          <a:bodyPr lIns="91425" tIns="91425" rIns="91425" bIns="91425" anchor="t" anchorCtr="0">
            <a:noAutofit/>
          </a:bodyPr>
          <a:lstStyle/>
          <a:p>
            <a:pPr marL="63500" lvl="0" rtl="0">
              <a:spcBef>
                <a:spcPts val="0"/>
              </a:spcBef>
              <a:buSzPct val="100000"/>
            </a:pPr>
            <a:r>
              <a:rPr lang="en-US" sz="2600" i="1" dirty="0"/>
              <a:t>Product features:</a:t>
            </a:r>
          </a:p>
          <a:p>
            <a:pPr marL="457200" lvl="0" indent="-393700" rtl="0">
              <a:spcBef>
                <a:spcPts val="0"/>
              </a:spcBef>
              <a:buSzPct val="100000"/>
              <a:buChar char="●"/>
            </a:pPr>
            <a:r>
              <a:rPr lang="en-US" sz="2400" dirty="0"/>
              <a:t>5 plans to choose from—match your client’s budget and coverage needs</a:t>
            </a:r>
          </a:p>
          <a:p>
            <a:pPr marL="457200" lvl="0" indent="-393700" rtl="0">
              <a:spcBef>
                <a:spcPts val="0"/>
              </a:spcBef>
              <a:buSzPct val="100000"/>
              <a:buChar char="●"/>
            </a:pPr>
            <a:r>
              <a:rPr lang="en-US" sz="2400" dirty="0"/>
              <a:t>First Health PPO Network—Not required to use network, but network provides best use of benefits</a:t>
            </a:r>
          </a:p>
          <a:p>
            <a:pPr marL="63500" lvl="0">
              <a:spcBef>
                <a:spcPts val="0"/>
              </a:spcBef>
              <a:buSzPct val="100000"/>
            </a:pPr>
            <a:r>
              <a:rPr lang="en-US" sz="2600" i="1" dirty="0"/>
              <a:t>Added benefits:</a:t>
            </a:r>
          </a:p>
          <a:p>
            <a:pPr marL="457200" lvl="8" indent="-393700">
              <a:buSzPct val="100000"/>
              <a:buChar char="●"/>
            </a:pPr>
            <a:r>
              <a:rPr lang="en-US" sz="2400" dirty="0"/>
              <a:t>Accident &amp; Critical Illness lump sum benefits</a:t>
            </a:r>
          </a:p>
          <a:p>
            <a:pPr marL="457200" lvl="3" indent="-393700">
              <a:buSzPct val="100000"/>
              <a:buChar char="●"/>
            </a:pPr>
            <a:r>
              <a:rPr lang="en-US" sz="2400" dirty="0"/>
              <a:t>AD&amp;D insurance benefit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29000">
            <a:off x="5819864" y="1951192"/>
            <a:ext cx="2650171" cy="3408553"/>
          </a:xfrm>
          <a:prstGeom prst="rect">
            <a:avLst/>
          </a:prstGeom>
          <a:ln w="15875">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                        Advantages</a:t>
            </a:r>
          </a:p>
        </p:txBody>
      </p:sp>
      <p:sp>
        <p:nvSpPr>
          <p:cNvPr id="241" name="Shape 241"/>
          <p:cNvSpPr txBox="1">
            <a:spLocks noGrp="1"/>
          </p:cNvSpPr>
          <p:nvPr>
            <p:ph type="body" idx="1"/>
          </p:nvPr>
        </p:nvSpPr>
        <p:spPr>
          <a:xfrm>
            <a:off x="457200" y="1600200"/>
            <a:ext cx="3976063" cy="4525963"/>
          </a:xfrm>
          <a:prstGeom prst="rect">
            <a:avLst/>
          </a:prstGeom>
          <a:noFill/>
          <a:ln>
            <a:noFill/>
          </a:ln>
        </p:spPr>
        <p:txBody>
          <a:bodyPr lIns="91425" tIns="45700" rIns="91425" bIns="45700" anchor="t" anchorCtr="0">
            <a:noAutofit/>
          </a:bodyPr>
          <a:lstStyle/>
          <a:p>
            <a:pPr marL="457200" marR="0" lvl="1" indent="0" algn="l" rtl="0">
              <a:spcBef>
                <a:spcPts val="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457200" marR="0" lvl="1" indent="0" algn="l" rtl="0">
              <a:spcBef>
                <a:spcPts val="560"/>
              </a:spcBef>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p:txBody>
      </p:sp>
      <p:sp>
        <p:nvSpPr>
          <p:cNvPr id="242" name="Shape 242"/>
          <p:cNvSpPr/>
          <p:nvPr/>
        </p:nvSpPr>
        <p:spPr>
          <a:xfrm>
            <a:off x="-571500" y="1305151"/>
            <a:ext cx="8409213" cy="333829"/>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pic>
        <p:nvPicPr>
          <p:cNvPr id="243" name="Shape 243" descr="PivotCare-presentation.jpg"/>
          <p:cNvPicPr preferRelativeResize="0"/>
          <p:nvPr/>
        </p:nvPicPr>
        <p:blipFill>
          <a:blip r:embed="rId3">
            <a:alphaModFix/>
          </a:blip>
          <a:stretch>
            <a:fillRect/>
          </a:stretch>
        </p:blipFill>
        <p:spPr>
          <a:xfrm>
            <a:off x="457198" y="483298"/>
            <a:ext cx="3101275" cy="725699"/>
          </a:xfrm>
          <a:prstGeom prst="rect">
            <a:avLst/>
          </a:prstGeom>
          <a:noFill/>
          <a:ln>
            <a:noFill/>
          </a:ln>
        </p:spPr>
      </p:pic>
      <p:sp>
        <p:nvSpPr>
          <p:cNvPr id="244" name="Shape 244"/>
          <p:cNvSpPr txBox="1"/>
          <p:nvPr/>
        </p:nvSpPr>
        <p:spPr>
          <a:xfrm>
            <a:off x="457198" y="1472065"/>
            <a:ext cx="4587631" cy="5187152"/>
          </a:xfrm>
          <a:prstGeom prst="rect">
            <a:avLst/>
          </a:prstGeom>
          <a:noFill/>
          <a:ln>
            <a:noFill/>
          </a:ln>
        </p:spPr>
        <p:txBody>
          <a:bodyPr lIns="91425" tIns="91425" rIns="91425" bIns="91425" anchor="t" anchorCtr="0">
            <a:noAutofit/>
          </a:bodyPr>
          <a:lstStyle/>
          <a:p>
            <a:pPr marL="63500" lvl="3">
              <a:buSzPct val="100000"/>
            </a:pPr>
            <a:r>
              <a:rPr lang="en-US" sz="2600" i="1" dirty="0"/>
              <a:t>Affordable cost and easy enrollment:</a:t>
            </a:r>
          </a:p>
          <a:p>
            <a:pPr marL="457200" lvl="0" indent="-393700">
              <a:spcBef>
                <a:spcPts val="0"/>
              </a:spcBef>
              <a:buSzPct val="100000"/>
              <a:buChar char="●"/>
            </a:pPr>
            <a:r>
              <a:rPr lang="en-US" sz="2400" dirty="0"/>
              <a:t>Fraction of cost of ACA plans</a:t>
            </a:r>
          </a:p>
          <a:p>
            <a:pPr marL="457200" lvl="0" indent="-393700">
              <a:buSzPct val="100000"/>
              <a:buChar char="●"/>
            </a:pPr>
            <a:r>
              <a:rPr lang="en-US" sz="2400" dirty="0"/>
              <a:t>Accept/reject medical questions</a:t>
            </a:r>
          </a:p>
          <a:p>
            <a:pPr marL="457200" lvl="0" indent="-393700">
              <a:spcBef>
                <a:spcPts val="0"/>
              </a:spcBef>
              <a:buSzPct val="100000"/>
              <a:buChar char="●"/>
            </a:pPr>
            <a:r>
              <a:rPr lang="en-US" sz="2400" dirty="0"/>
              <a:t>Agent-guided enrollment process</a:t>
            </a:r>
          </a:p>
          <a:p>
            <a:pPr marL="457200" lvl="0" indent="-393700">
              <a:spcBef>
                <a:spcPts val="0"/>
              </a:spcBef>
              <a:buSzPct val="100000"/>
              <a:buChar char="●"/>
            </a:pPr>
            <a:r>
              <a:rPr lang="en-US" sz="2400" dirty="0"/>
              <a:t>Benefits payments are made to the Providers with any excess sent to the insured</a:t>
            </a:r>
          </a:p>
        </p:txBody>
      </p:sp>
      <p:pic>
        <p:nvPicPr>
          <p:cNvPr id="2" name="Picture 1">
            <a:extLst>
              <a:ext uri="{FF2B5EF4-FFF2-40B4-BE49-F238E27FC236}">
                <a16:creationId xmlns:a16="http://schemas.microsoft.com/office/drawing/2014/main" id="{D8A5B2D6-D355-4EA7-ADEF-27DD3761E165}"/>
              </a:ext>
            </a:extLst>
          </p:cNvPr>
          <p:cNvPicPr>
            <a:picLocks noChangeAspect="1"/>
          </p:cNvPicPr>
          <p:nvPr/>
        </p:nvPicPr>
        <p:blipFill>
          <a:blip r:embed="rId4"/>
          <a:stretch>
            <a:fillRect/>
          </a:stretch>
        </p:blipFill>
        <p:spPr>
          <a:xfrm>
            <a:off x="5044829" y="2314223"/>
            <a:ext cx="3641971" cy="3198106"/>
          </a:xfrm>
          <a:prstGeom prst="rect">
            <a:avLst/>
          </a:prstGeom>
        </p:spPr>
      </p:pic>
    </p:spTree>
    <p:extLst>
      <p:ext uri="{BB962C8B-B14F-4D97-AF65-F5344CB8AC3E}">
        <p14:creationId xmlns:p14="http://schemas.microsoft.com/office/powerpoint/2010/main" val="266502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                        and ACA</a:t>
            </a:r>
          </a:p>
        </p:txBody>
      </p:sp>
      <p:sp>
        <p:nvSpPr>
          <p:cNvPr id="241" name="Shape 24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457200" marR="0" lvl="1" indent="0" algn="l" rtl="0">
              <a:spcBef>
                <a:spcPts val="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457200" marR="0" lvl="1" indent="0" algn="l" rtl="0">
              <a:spcBef>
                <a:spcPts val="560"/>
              </a:spcBef>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p:txBody>
      </p:sp>
      <p:sp>
        <p:nvSpPr>
          <p:cNvPr id="242" name="Shape 242"/>
          <p:cNvSpPr/>
          <p:nvPr/>
        </p:nvSpPr>
        <p:spPr>
          <a:xfrm>
            <a:off x="-571500" y="1305151"/>
            <a:ext cx="8409213" cy="333829"/>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pic>
        <p:nvPicPr>
          <p:cNvPr id="243" name="Shape 243" descr="PivotCare-presentation.jpg"/>
          <p:cNvPicPr preferRelativeResize="0"/>
          <p:nvPr/>
        </p:nvPicPr>
        <p:blipFill>
          <a:blip r:embed="rId3">
            <a:alphaModFix/>
          </a:blip>
          <a:stretch>
            <a:fillRect/>
          </a:stretch>
        </p:blipFill>
        <p:spPr>
          <a:xfrm>
            <a:off x="457198" y="483298"/>
            <a:ext cx="3101275" cy="725699"/>
          </a:xfrm>
          <a:prstGeom prst="rect">
            <a:avLst/>
          </a:prstGeom>
          <a:noFill/>
          <a:ln>
            <a:noFill/>
          </a:ln>
        </p:spPr>
      </p:pic>
      <p:sp>
        <p:nvSpPr>
          <p:cNvPr id="244" name="Shape 244"/>
          <p:cNvSpPr txBox="1"/>
          <p:nvPr/>
        </p:nvSpPr>
        <p:spPr>
          <a:xfrm>
            <a:off x="724125" y="1600200"/>
            <a:ext cx="5091884" cy="3471600"/>
          </a:xfrm>
          <a:prstGeom prst="rect">
            <a:avLst/>
          </a:prstGeom>
          <a:noFill/>
          <a:ln>
            <a:noFill/>
          </a:ln>
        </p:spPr>
        <p:txBody>
          <a:bodyPr lIns="91425" tIns="91425" rIns="91425" bIns="91425" anchor="t" anchorCtr="0">
            <a:noAutofit/>
          </a:bodyPr>
          <a:lstStyle/>
          <a:p>
            <a:pPr marL="63500" lvl="3">
              <a:buSzPct val="100000"/>
            </a:pPr>
            <a:r>
              <a:rPr lang="en-US" sz="2600" i="1" dirty="0"/>
              <a:t>PivotCare is limited benefit health insurance:</a:t>
            </a:r>
          </a:p>
          <a:p>
            <a:pPr marL="457200" lvl="0" indent="-393700">
              <a:spcBef>
                <a:spcPts val="0"/>
              </a:spcBef>
              <a:buSzPct val="100000"/>
              <a:buChar char="●"/>
            </a:pPr>
            <a:r>
              <a:rPr lang="en-US" sz="2200" dirty="0"/>
              <a:t>Benefits are not intended to cover all medical expenses.</a:t>
            </a:r>
          </a:p>
          <a:p>
            <a:pPr marL="457200" lvl="0" indent="-393700">
              <a:spcBef>
                <a:spcPts val="0"/>
              </a:spcBef>
              <a:buSzPct val="100000"/>
              <a:buChar char="●"/>
            </a:pPr>
            <a:r>
              <a:rPr lang="en-US" sz="2200" dirty="0"/>
              <a:t>It is not qualifying health coverage (“minimum essential coverage”) that satisfies ACA Individual Mandate for health insurance. Those without minimum essential coverage may owe an additional payment with their taxes.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917" y="2068476"/>
            <a:ext cx="2466975" cy="1847850"/>
          </a:xfrm>
          <a:prstGeom prst="rect">
            <a:avLst/>
          </a:prstGeom>
        </p:spPr>
      </p:pic>
      <p:sp>
        <p:nvSpPr>
          <p:cNvPr id="8" name="Shape 244"/>
          <p:cNvSpPr txBox="1"/>
          <p:nvPr/>
        </p:nvSpPr>
        <p:spPr>
          <a:xfrm>
            <a:off x="724125" y="5501296"/>
            <a:ext cx="7882796" cy="1336808"/>
          </a:xfrm>
          <a:prstGeom prst="rect">
            <a:avLst/>
          </a:prstGeom>
          <a:noFill/>
          <a:ln>
            <a:noFill/>
          </a:ln>
        </p:spPr>
        <p:txBody>
          <a:bodyPr lIns="91425" tIns="91425" rIns="91425" bIns="91425" anchor="t" anchorCtr="0">
            <a:noAutofit/>
          </a:bodyPr>
          <a:lstStyle/>
          <a:p>
            <a:pPr marL="457200" lvl="0" indent="-393700">
              <a:spcBef>
                <a:spcPts val="0"/>
              </a:spcBef>
              <a:buSzPct val="100000"/>
              <a:buChar char="●"/>
            </a:pPr>
            <a:r>
              <a:rPr lang="en-US" sz="2200" dirty="0"/>
              <a:t>Plan benefits vary by state.</a:t>
            </a:r>
          </a:p>
        </p:txBody>
      </p:sp>
    </p:spTree>
    <p:extLst>
      <p:ext uri="{BB962C8B-B14F-4D97-AF65-F5344CB8AC3E}">
        <p14:creationId xmlns:p14="http://schemas.microsoft.com/office/powerpoint/2010/main" val="256332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36837920"/>
              </p:ext>
            </p:extLst>
          </p:nvPr>
        </p:nvGraphicFramePr>
        <p:xfrm>
          <a:off x="457200" y="913334"/>
          <a:ext cx="8138984" cy="5610766"/>
        </p:xfrm>
        <a:graphic>
          <a:graphicData uri="http://schemas.openxmlformats.org/drawingml/2006/table">
            <a:tbl>
              <a:tblPr firstRow="1" bandRow="1">
                <a:tableStyleId>{9DA6BE1A-C059-4E97-A81E-AB3190452E3E}</a:tableStyleId>
              </a:tblPr>
              <a:tblGrid>
                <a:gridCol w="2034746">
                  <a:extLst>
                    <a:ext uri="{9D8B030D-6E8A-4147-A177-3AD203B41FA5}">
                      <a16:colId xmlns:a16="http://schemas.microsoft.com/office/drawing/2014/main" val="20000"/>
                    </a:ext>
                  </a:extLst>
                </a:gridCol>
                <a:gridCol w="2034746">
                  <a:extLst>
                    <a:ext uri="{9D8B030D-6E8A-4147-A177-3AD203B41FA5}">
                      <a16:colId xmlns:a16="http://schemas.microsoft.com/office/drawing/2014/main" val="20001"/>
                    </a:ext>
                  </a:extLst>
                </a:gridCol>
                <a:gridCol w="2034746">
                  <a:extLst>
                    <a:ext uri="{9D8B030D-6E8A-4147-A177-3AD203B41FA5}">
                      <a16:colId xmlns:a16="http://schemas.microsoft.com/office/drawing/2014/main" val="20002"/>
                    </a:ext>
                  </a:extLst>
                </a:gridCol>
                <a:gridCol w="2034746">
                  <a:extLst>
                    <a:ext uri="{9D8B030D-6E8A-4147-A177-3AD203B41FA5}">
                      <a16:colId xmlns:a16="http://schemas.microsoft.com/office/drawing/2014/main" val="20003"/>
                    </a:ext>
                  </a:extLst>
                </a:gridCol>
              </a:tblGrid>
              <a:tr h="566536">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2000" baseline="0" dirty="0"/>
                        <a:t>Plan 1</a:t>
                      </a:r>
                    </a:p>
                  </a:txBody>
                  <a:tcPr marL="91425" marR="9142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Plan 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2000" baseline="0" dirty="0"/>
                        <a:t>Plan 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7983">
                <a:tc>
                  <a:txBody>
                    <a:bodyPr/>
                    <a:lstStyle/>
                    <a:p>
                      <a:pPr lvl="0">
                        <a:spcBef>
                          <a:spcPts val="0"/>
                        </a:spcBef>
                        <a:buNone/>
                      </a:pPr>
                      <a:r>
                        <a:rPr lang="en-US" sz="1600" b="1" dirty="0"/>
                        <a:t>Primary Doctor Office Visit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$100/day—injury </a:t>
                      </a:r>
                    </a:p>
                    <a:p>
                      <a:pPr lvl="0">
                        <a:spcBef>
                          <a:spcPts val="0"/>
                        </a:spcBef>
                        <a:buNone/>
                      </a:pPr>
                      <a:r>
                        <a:rPr lang="en-US" sz="1300" dirty="0"/>
                        <a:t>$50/day—sickness</a:t>
                      </a:r>
                    </a:p>
                    <a:p>
                      <a:pPr lvl="0">
                        <a:spcBef>
                          <a:spcPts val="0"/>
                        </a:spcBef>
                        <a:buNone/>
                      </a:pPr>
                      <a:r>
                        <a:rPr lang="en-US" sz="1300" dirty="0"/>
                        <a:t>2 times per year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$100/day—injury </a:t>
                      </a:r>
                    </a:p>
                    <a:p>
                      <a:pPr lvl="0">
                        <a:spcBef>
                          <a:spcPts val="0"/>
                        </a:spcBef>
                        <a:buNone/>
                      </a:pPr>
                      <a:r>
                        <a:rPr lang="en-US" sz="1300" dirty="0"/>
                        <a:t>$50/day—sickness</a:t>
                      </a:r>
                    </a:p>
                    <a:p>
                      <a:pPr lvl="0">
                        <a:spcBef>
                          <a:spcPts val="0"/>
                        </a:spcBef>
                        <a:buNone/>
                      </a:pPr>
                      <a:r>
                        <a:rPr lang="en-US" sz="1300" dirty="0"/>
                        <a:t>2 times per year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$120/day—injury </a:t>
                      </a:r>
                    </a:p>
                    <a:p>
                      <a:pPr lvl="0">
                        <a:spcBef>
                          <a:spcPts val="0"/>
                        </a:spcBef>
                        <a:buNone/>
                      </a:pPr>
                      <a:r>
                        <a:rPr lang="en-US" sz="1300" dirty="0"/>
                        <a:t>$60/day—sickness</a:t>
                      </a:r>
                    </a:p>
                    <a:p>
                      <a:pPr lvl="0">
                        <a:spcBef>
                          <a:spcPts val="0"/>
                        </a:spcBef>
                        <a:buNone/>
                      </a:pPr>
                      <a:r>
                        <a:rPr lang="en-US" sz="1300" dirty="0"/>
                        <a:t>3 times per year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7983">
                <a:tc>
                  <a:txBody>
                    <a:bodyPr/>
                    <a:lstStyle/>
                    <a:p>
                      <a:pPr lvl="0">
                        <a:spcBef>
                          <a:spcPts val="0"/>
                        </a:spcBef>
                        <a:buNone/>
                      </a:pPr>
                      <a:r>
                        <a:rPr lang="en-US" sz="1600" b="1" dirty="0"/>
                        <a:t>Hospitalization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$1,000/day—injury </a:t>
                      </a:r>
                    </a:p>
                    <a:p>
                      <a:pPr lvl="0">
                        <a:spcBef>
                          <a:spcPts val="0"/>
                        </a:spcBef>
                        <a:buNone/>
                      </a:pPr>
                      <a:r>
                        <a:rPr lang="en-US" sz="1300" dirty="0"/>
                        <a:t>$500/day—sickness </a:t>
                      </a:r>
                    </a:p>
                    <a:p>
                      <a:pPr lvl="0">
                        <a:spcBef>
                          <a:spcPts val="0"/>
                        </a:spcBef>
                        <a:buNone/>
                      </a:pPr>
                      <a:r>
                        <a:rPr lang="en-US" sz="1300" dirty="0"/>
                        <a:t>365 days max</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$2,000/day—injury </a:t>
                      </a:r>
                    </a:p>
                    <a:p>
                      <a:pPr lvl="0">
                        <a:spcBef>
                          <a:spcPts val="0"/>
                        </a:spcBef>
                        <a:buNone/>
                      </a:pPr>
                      <a:r>
                        <a:rPr lang="en-US" sz="1300" dirty="0"/>
                        <a:t>$1,000/day—sickness </a:t>
                      </a:r>
                    </a:p>
                    <a:p>
                      <a:pPr lvl="0">
                        <a:spcBef>
                          <a:spcPts val="0"/>
                        </a:spcBef>
                        <a:buNone/>
                      </a:pPr>
                      <a:r>
                        <a:rPr lang="en-US" sz="1300" dirty="0"/>
                        <a:t>365 days max</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$3,000/day—injury </a:t>
                      </a:r>
                    </a:p>
                    <a:p>
                      <a:pPr lvl="0">
                        <a:spcBef>
                          <a:spcPts val="0"/>
                        </a:spcBef>
                        <a:buNone/>
                      </a:pPr>
                      <a:r>
                        <a:rPr lang="en-US" sz="1300" dirty="0"/>
                        <a:t>$1,500/day—sickness </a:t>
                      </a:r>
                    </a:p>
                    <a:p>
                      <a:pPr lvl="0">
                        <a:spcBef>
                          <a:spcPts val="0"/>
                        </a:spcBef>
                        <a:buNone/>
                      </a:pPr>
                      <a:r>
                        <a:rPr lang="en-US" sz="1300" dirty="0"/>
                        <a:t>365 days max</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41871">
                <a:tc>
                  <a:txBody>
                    <a:bodyPr/>
                    <a:lstStyle/>
                    <a:p>
                      <a:pPr lvl="0" rtl="0">
                        <a:spcBef>
                          <a:spcPts val="0"/>
                        </a:spcBef>
                        <a:buNone/>
                      </a:pPr>
                      <a:r>
                        <a:rPr lang="en-US" sz="1600" b="1" dirty="0"/>
                        <a:t>Intensive Care</a:t>
                      </a:r>
                    </a:p>
                    <a:p>
                      <a:pPr lvl="0" rtl="0">
                        <a:spcBef>
                          <a:spcPts val="0"/>
                        </a:spcBef>
                        <a:buNone/>
                      </a:pPr>
                      <a:r>
                        <a:rPr lang="en-US" sz="1600" b="0" dirty="0"/>
                        <a:t>(</a:t>
                      </a:r>
                      <a:r>
                        <a:rPr lang="en-US" sz="1400" b="0" i="0" u="none" strike="noStrike" cap="none" dirty="0">
                          <a:solidFill>
                            <a:schemeClr val="dk1"/>
                          </a:solidFill>
                          <a:effectLst/>
                          <a:latin typeface="Calibri"/>
                          <a:ea typeface="Calibri"/>
                          <a:cs typeface="Calibri"/>
                          <a:sym typeface="Arial"/>
                        </a:rPr>
                        <a:t>paid in lieu of and not in addition to the Hospitalization Benefit)</a:t>
                      </a:r>
                      <a:endParaRPr lang="en-US" sz="16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$2,000/day—injury </a:t>
                      </a:r>
                    </a:p>
                    <a:p>
                      <a:pPr lvl="0">
                        <a:spcBef>
                          <a:spcPts val="0"/>
                        </a:spcBef>
                        <a:buNone/>
                      </a:pPr>
                      <a:r>
                        <a:rPr lang="en-US" sz="1300" dirty="0"/>
                        <a:t>$1,000/day—sickness</a:t>
                      </a:r>
                    </a:p>
                    <a:p>
                      <a:pPr lvl="0">
                        <a:spcBef>
                          <a:spcPts val="0"/>
                        </a:spcBef>
                        <a:buNone/>
                      </a:pPr>
                      <a:r>
                        <a:rPr lang="en-US" sz="1300" dirty="0"/>
                        <a:t>30 days max per cal 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$4,000/day—injury </a:t>
                      </a:r>
                    </a:p>
                    <a:p>
                      <a:pPr lvl="0">
                        <a:spcBef>
                          <a:spcPts val="0"/>
                        </a:spcBef>
                        <a:buNone/>
                      </a:pPr>
                      <a:r>
                        <a:rPr lang="en-US" sz="1300" dirty="0"/>
                        <a:t>$2,000/day—sickness</a:t>
                      </a:r>
                    </a:p>
                    <a:p>
                      <a:pPr lvl="0">
                        <a:spcBef>
                          <a:spcPts val="0"/>
                        </a:spcBef>
                        <a:buNone/>
                      </a:pPr>
                      <a:r>
                        <a:rPr lang="en-US" sz="1300" dirty="0"/>
                        <a:t>30 days max per cal 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$6,000/day—injury </a:t>
                      </a:r>
                    </a:p>
                    <a:p>
                      <a:pPr lvl="0">
                        <a:spcBef>
                          <a:spcPts val="0"/>
                        </a:spcBef>
                        <a:buNone/>
                      </a:pPr>
                      <a:r>
                        <a:rPr lang="en-US" sz="1300" dirty="0"/>
                        <a:t>$3,000/day—sickness</a:t>
                      </a:r>
                    </a:p>
                    <a:p>
                      <a:pPr lvl="0">
                        <a:spcBef>
                          <a:spcPts val="0"/>
                        </a:spcBef>
                        <a:buNone/>
                      </a:pPr>
                      <a:r>
                        <a:rPr lang="en-US" sz="1300" dirty="0"/>
                        <a:t>30 days max per cal 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9863">
                <a:tc>
                  <a:txBody>
                    <a:bodyPr/>
                    <a:lstStyle/>
                    <a:p>
                      <a:pPr lvl="0" rtl="0">
                        <a:spcBef>
                          <a:spcPts val="0"/>
                        </a:spcBef>
                        <a:buNone/>
                      </a:pPr>
                      <a:r>
                        <a:rPr lang="en-US" sz="1600" b="1" dirty="0"/>
                        <a:t>Surgery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$500 a day </a:t>
                      </a:r>
                    </a:p>
                    <a:p>
                      <a:pPr lvl="0">
                        <a:spcBef>
                          <a:spcPts val="0"/>
                        </a:spcBef>
                        <a:buNone/>
                      </a:pPr>
                      <a:r>
                        <a:rPr lang="en-US" sz="1300" dirty="0"/>
                        <a:t>(no maximums)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$1,000 a day </a:t>
                      </a:r>
                    </a:p>
                    <a:p>
                      <a:pPr lvl="0">
                        <a:spcBef>
                          <a:spcPts val="0"/>
                        </a:spcBef>
                        <a:buNone/>
                      </a:pPr>
                      <a:r>
                        <a:rPr lang="en-US" sz="1300" dirty="0"/>
                        <a:t>(no maximums)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$1,000 a day </a:t>
                      </a:r>
                    </a:p>
                    <a:p>
                      <a:pPr lvl="0">
                        <a:spcBef>
                          <a:spcPts val="0"/>
                        </a:spcBef>
                        <a:buNone/>
                      </a:pPr>
                      <a:r>
                        <a:rPr lang="en-US" sz="1300" dirty="0"/>
                        <a:t>(no maximums)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9863">
                <a:tc>
                  <a:txBody>
                    <a:bodyPr/>
                    <a:lstStyle/>
                    <a:p>
                      <a:pPr lvl="0" rtl="0">
                        <a:spcBef>
                          <a:spcPts val="0"/>
                        </a:spcBef>
                        <a:buNone/>
                      </a:pPr>
                      <a:r>
                        <a:rPr lang="en-US" sz="1600" b="1" dirty="0"/>
                        <a:t>Emergency Room</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$100/day—injury 2X/yr</a:t>
                      </a:r>
                    </a:p>
                    <a:p>
                      <a:pPr lvl="0">
                        <a:spcBef>
                          <a:spcPts val="0"/>
                        </a:spcBef>
                        <a:buNone/>
                      </a:pPr>
                      <a:r>
                        <a:rPr lang="en-US" sz="1300" dirty="0"/>
                        <a:t>$50/day—sickness</a:t>
                      </a:r>
                      <a:r>
                        <a:rPr lang="en-US" sz="1300" baseline="0" dirty="0"/>
                        <a:t> </a:t>
                      </a:r>
                      <a:r>
                        <a:rPr lang="en-US" sz="1300" dirty="0"/>
                        <a:t>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$150/day—injury 2X/yr</a:t>
                      </a:r>
                    </a:p>
                    <a:p>
                      <a:pPr lvl="0">
                        <a:spcBef>
                          <a:spcPts val="0"/>
                        </a:spcBef>
                        <a:buNone/>
                      </a:pPr>
                      <a:r>
                        <a:rPr lang="en-US" sz="1300" dirty="0"/>
                        <a:t>$75/day—sickness</a:t>
                      </a:r>
                      <a:r>
                        <a:rPr lang="en-US" sz="1300" baseline="0" dirty="0"/>
                        <a:t> </a:t>
                      </a:r>
                      <a:r>
                        <a:rPr lang="en-US" sz="1300" dirty="0"/>
                        <a:t>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$200/day—injury 2X/yr</a:t>
                      </a:r>
                    </a:p>
                    <a:p>
                      <a:pPr lvl="0">
                        <a:spcBef>
                          <a:spcPts val="0"/>
                        </a:spcBef>
                        <a:buNone/>
                      </a:pPr>
                      <a:r>
                        <a:rPr lang="en-US" sz="1300" dirty="0"/>
                        <a:t>$100/day—sickness</a:t>
                      </a:r>
                      <a:r>
                        <a:rPr lang="en-US" sz="1300" baseline="0" dirty="0"/>
                        <a:t> </a:t>
                      </a:r>
                      <a:r>
                        <a:rPr lang="en-US" sz="1300" dirty="0"/>
                        <a:t>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05155">
                <a:tc>
                  <a:txBody>
                    <a:bodyPr/>
                    <a:lstStyle/>
                    <a:p>
                      <a:pPr lvl="0" rtl="0">
                        <a:spcBef>
                          <a:spcPts val="0"/>
                        </a:spcBef>
                        <a:buNone/>
                      </a:pPr>
                      <a:r>
                        <a:rPr lang="en-US" sz="1600" b="1" dirty="0"/>
                        <a:t>Wellness Benefits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300" dirty="0"/>
                        <a:t>$50/day 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300" dirty="0"/>
                        <a:t>$75/day 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300" dirty="0"/>
                        <a:t>$100/day 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766925">
                <a:tc>
                  <a:txBody>
                    <a:bodyPr/>
                    <a:lstStyle/>
                    <a:p>
                      <a:pPr lvl="0" rtl="0">
                        <a:spcBef>
                          <a:spcPts val="0"/>
                        </a:spcBef>
                        <a:buNone/>
                      </a:pPr>
                      <a:r>
                        <a:rPr lang="en-US" sz="1600" b="1" dirty="0"/>
                        <a:t>Diagnostic X-ray, Lab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$50/test/day</a:t>
                      </a:r>
                      <a:r>
                        <a:rPr lang="en-US" sz="1400" dirty="0"/>
                        <a:t>—</a:t>
                      </a:r>
                      <a:r>
                        <a:rPr lang="en-US" sz="1300" dirty="0"/>
                        <a:t>injury</a:t>
                      </a:r>
                    </a:p>
                    <a:p>
                      <a:pPr lvl="0">
                        <a:spcBef>
                          <a:spcPts val="0"/>
                        </a:spcBef>
                        <a:buNone/>
                      </a:pPr>
                      <a:r>
                        <a:rPr lang="en-US" sz="1300" dirty="0"/>
                        <a:t>$25/test/day</a:t>
                      </a:r>
                      <a:r>
                        <a:rPr lang="en-US" sz="1400" dirty="0"/>
                        <a:t>—</a:t>
                      </a:r>
                      <a:r>
                        <a:rPr lang="en-US" sz="1300" dirty="0"/>
                        <a:t>sickness</a:t>
                      </a:r>
                    </a:p>
                    <a:p>
                      <a:pPr lvl="0">
                        <a:spcBef>
                          <a:spcPts val="0"/>
                        </a:spcBef>
                        <a:buNone/>
                      </a:pPr>
                      <a:r>
                        <a:rPr lang="en-US" sz="1300" dirty="0"/>
                        <a:t>2 test days/cal</a:t>
                      </a:r>
                      <a:r>
                        <a:rPr lang="en-US" sz="1300" baseline="0" dirty="0"/>
                        <a:t> yr</a:t>
                      </a:r>
                      <a:endParaRPr lang="en-US" sz="13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$100/test/day</a:t>
                      </a:r>
                      <a:r>
                        <a:rPr lang="en-US" sz="1400" dirty="0"/>
                        <a:t>—</a:t>
                      </a:r>
                      <a:r>
                        <a:rPr lang="en-US" sz="1300" dirty="0"/>
                        <a:t>injury</a:t>
                      </a:r>
                    </a:p>
                    <a:p>
                      <a:pPr lvl="0">
                        <a:spcBef>
                          <a:spcPts val="0"/>
                        </a:spcBef>
                        <a:buNone/>
                      </a:pPr>
                      <a:r>
                        <a:rPr lang="en-US" sz="1300" dirty="0"/>
                        <a:t>$50/test/day</a:t>
                      </a:r>
                      <a:r>
                        <a:rPr lang="en-US" sz="1400" dirty="0"/>
                        <a:t>—</a:t>
                      </a:r>
                      <a:r>
                        <a:rPr lang="en-US" sz="1300" dirty="0"/>
                        <a:t>sickness</a:t>
                      </a:r>
                    </a:p>
                    <a:p>
                      <a:pPr lvl="0">
                        <a:spcBef>
                          <a:spcPts val="0"/>
                        </a:spcBef>
                        <a:buNone/>
                      </a:pPr>
                      <a:r>
                        <a:rPr lang="en-US" sz="1300" dirty="0"/>
                        <a:t>2 test days/cal</a:t>
                      </a:r>
                      <a:r>
                        <a:rPr lang="en-US" sz="1300" baseline="0" dirty="0"/>
                        <a:t> yr</a:t>
                      </a:r>
                      <a:endParaRPr lang="en-US" sz="13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$150/test/day</a:t>
                      </a:r>
                      <a:r>
                        <a:rPr lang="en-US" sz="1400" dirty="0"/>
                        <a:t>—</a:t>
                      </a:r>
                      <a:r>
                        <a:rPr lang="en-US" sz="1300" dirty="0"/>
                        <a:t>injury</a:t>
                      </a:r>
                    </a:p>
                    <a:p>
                      <a:pPr lvl="0">
                        <a:spcBef>
                          <a:spcPts val="0"/>
                        </a:spcBef>
                        <a:buNone/>
                      </a:pPr>
                      <a:r>
                        <a:rPr lang="en-US" sz="1300" dirty="0"/>
                        <a:t>$75/test/day</a:t>
                      </a:r>
                      <a:r>
                        <a:rPr lang="en-US" sz="1400" dirty="0"/>
                        <a:t>—</a:t>
                      </a:r>
                      <a:r>
                        <a:rPr lang="en-US" sz="1300" dirty="0"/>
                        <a:t>sickness</a:t>
                      </a:r>
                    </a:p>
                    <a:p>
                      <a:pPr lvl="0">
                        <a:spcBef>
                          <a:spcPts val="0"/>
                        </a:spcBef>
                        <a:buNone/>
                      </a:pPr>
                      <a:r>
                        <a:rPr lang="en-US" sz="1300" dirty="0"/>
                        <a:t>2 test days/cal</a:t>
                      </a:r>
                      <a:r>
                        <a:rPr lang="en-US" sz="1300" baseline="0" dirty="0"/>
                        <a:t> yr</a:t>
                      </a:r>
                      <a:endParaRPr lang="en-US" sz="13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77" name="Shape 277"/>
          <p:cNvSpPr txBox="1">
            <a:spLocks noGrp="1"/>
          </p:cNvSpPr>
          <p:nvPr>
            <p:ph type="title"/>
          </p:nvPr>
        </p:nvSpPr>
        <p:spPr>
          <a:xfrm>
            <a:off x="457200" y="-92356"/>
            <a:ext cx="8229600" cy="100569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                             </a:t>
            </a:r>
            <a:r>
              <a:rPr lang="en-US" sz="3600" b="0" i="0" u="none" strike="noStrike" cap="none" dirty="0">
                <a:solidFill>
                  <a:schemeClr val="dk1"/>
                </a:solidFill>
                <a:latin typeface="Calibri"/>
                <a:ea typeface="Calibri"/>
                <a:cs typeface="Calibri"/>
                <a:sym typeface="Calibri"/>
              </a:rPr>
              <a:t>Highlights: Plans 1, 2, 3</a:t>
            </a:r>
          </a:p>
        </p:txBody>
      </p:sp>
      <p:sp>
        <p:nvSpPr>
          <p:cNvPr id="278" name="Shape 278"/>
          <p:cNvSpPr/>
          <p:nvPr/>
        </p:nvSpPr>
        <p:spPr>
          <a:xfrm>
            <a:off x="-408213" y="765296"/>
            <a:ext cx="8409213" cy="333829"/>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280" name="Shape 280"/>
          <p:cNvSpPr txBox="1"/>
          <p:nvPr/>
        </p:nvSpPr>
        <p:spPr>
          <a:xfrm>
            <a:off x="681552" y="6524100"/>
            <a:ext cx="7582200" cy="333900"/>
          </a:xfrm>
          <a:prstGeom prst="rect">
            <a:avLst/>
          </a:prstGeom>
          <a:noFill/>
          <a:ln>
            <a:noFill/>
          </a:ln>
        </p:spPr>
        <p:txBody>
          <a:bodyPr lIns="91425" tIns="91425" rIns="91425" bIns="91425" anchor="t" anchorCtr="0">
            <a:noAutofit/>
          </a:bodyPr>
          <a:lstStyle/>
          <a:p>
            <a:pPr algn="ctr"/>
            <a:r>
              <a:rPr lang="en-US" sz="1200" i="1" dirty="0"/>
              <a:t>Use any doctor or hospital! See the state specific Reference Guide for state variations.</a:t>
            </a:r>
          </a:p>
          <a:p>
            <a:pPr lvl="0" algn="ctr">
              <a:spcBef>
                <a:spcPts val="0"/>
              </a:spcBef>
              <a:buNone/>
            </a:pPr>
            <a:endParaRPr lang="en-US" sz="1600" i="1" dirty="0"/>
          </a:p>
        </p:txBody>
      </p:sp>
      <p:pic>
        <p:nvPicPr>
          <p:cNvPr id="281" name="Shape 281" descr="PivotCare-presentation.jpg"/>
          <p:cNvPicPr preferRelativeResize="0"/>
          <p:nvPr/>
        </p:nvPicPr>
        <p:blipFill>
          <a:blip r:embed="rId3">
            <a:alphaModFix/>
          </a:blip>
          <a:stretch>
            <a:fillRect/>
          </a:stretch>
        </p:blipFill>
        <p:spPr>
          <a:xfrm>
            <a:off x="681552" y="63832"/>
            <a:ext cx="3549675" cy="830625"/>
          </a:xfrm>
          <a:prstGeom prst="rect">
            <a:avLst/>
          </a:prstGeom>
          <a:noFill/>
          <a:ln>
            <a:noFill/>
          </a:ln>
        </p:spPr>
      </p:pic>
    </p:spTree>
    <p:extLst>
      <p:ext uri="{BB962C8B-B14F-4D97-AF65-F5344CB8AC3E}">
        <p14:creationId xmlns:p14="http://schemas.microsoft.com/office/powerpoint/2010/main" val="398503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                             </a:t>
            </a:r>
            <a:r>
              <a:rPr lang="en-US" sz="3600" b="0" i="0" u="none" strike="noStrike" cap="none" dirty="0">
                <a:solidFill>
                  <a:schemeClr val="dk1"/>
                </a:solidFill>
                <a:latin typeface="Calibri"/>
                <a:ea typeface="Calibri"/>
                <a:cs typeface="Calibri"/>
                <a:sym typeface="Calibri"/>
              </a:rPr>
              <a:t>Highlights: Plans 4 &amp; 5</a:t>
            </a:r>
          </a:p>
        </p:txBody>
      </p:sp>
      <p:sp>
        <p:nvSpPr>
          <p:cNvPr id="278" name="Shape 278"/>
          <p:cNvSpPr/>
          <p:nvPr/>
        </p:nvSpPr>
        <p:spPr>
          <a:xfrm>
            <a:off x="-408213" y="1202079"/>
            <a:ext cx="8409213" cy="333829"/>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pic>
        <p:nvPicPr>
          <p:cNvPr id="281" name="Shape 281" descr="PivotCare-presentation.jpg"/>
          <p:cNvPicPr preferRelativeResize="0"/>
          <p:nvPr/>
        </p:nvPicPr>
        <p:blipFill>
          <a:blip r:embed="rId3">
            <a:alphaModFix/>
          </a:blip>
          <a:stretch>
            <a:fillRect/>
          </a:stretch>
        </p:blipFill>
        <p:spPr>
          <a:xfrm>
            <a:off x="681552" y="430836"/>
            <a:ext cx="3549675" cy="830625"/>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30711314"/>
              </p:ext>
            </p:extLst>
          </p:nvPr>
        </p:nvGraphicFramePr>
        <p:xfrm>
          <a:off x="1291281" y="1334066"/>
          <a:ext cx="6104238" cy="5211840"/>
        </p:xfrm>
        <a:graphic>
          <a:graphicData uri="http://schemas.openxmlformats.org/drawingml/2006/table">
            <a:tbl>
              <a:tblPr firstRow="1" bandRow="1">
                <a:tableStyleId>{9DA6BE1A-C059-4E97-A81E-AB3190452E3E}</a:tableStyleId>
              </a:tblPr>
              <a:tblGrid>
                <a:gridCol w="2034746">
                  <a:extLst>
                    <a:ext uri="{9D8B030D-6E8A-4147-A177-3AD203B41FA5}">
                      <a16:colId xmlns:a16="http://schemas.microsoft.com/office/drawing/2014/main" val="20000"/>
                    </a:ext>
                  </a:extLst>
                </a:gridCol>
                <a:gridCol w="2034746">
                  <a:extLst>
                    <a:ext uri="{9D8B030D-6E8A-4147-A177-3AD203B41FA5}">
                      <a16:colId xmlns:a16="http://schemas.microsoft.com/office/drawing/2014/main" val="20001"/>
                    </a:ext>
                  </a:extLst>
                </a:gridCol>
                <a:gridCol w="2034746">
                  <a:extLst>
                    <a:ext uri="{9D8B030D-6E8A-4147-A177-3AD203B41FA5}">
                      <a16:colId xmlns:a16="http://schemas.microsoft.com/office/drawing/2014/main" val="20002"/>
                    </a:ext>
                  </a:extLst>
                </a:gridCol>
              </a:tblGrid>
              <a:tr h="256706">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2000" baseline="0" dirty="0"/>
                        <a:t>Plan 4</a:t>
                      </a:r>
                    </a:p>
                  </a:txBody>
                  <a:tcPr marL="91425" marR="9142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Plan 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20436">
                <a:tc>
                  <a:txBody>
                    <a:bodyPr/>
                    <a:lstStyle/>
                    <a:p>
                      <a:pPr lvl="0">
                        <a:spcBef>
                          <a:spcPts val="0"/>
                        </a:spcBef>
                        <a:buNone/>
                      </a:pPr>
                      <a:r>
                        <a:rPr lang="en-US" sz="1600" b="1" dirty="0"/>
                        <a:t>Primary Doctor Office Visit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$140/day—injury </a:t>
                      </a:r>
                    </a:p>
                    <a:p>
                      <a:pPr lvl="0">
                        <a:spcBef>
                          <a:spcPts val="0"/>
                        </a:spcBef>
                        <a:buNone/>
                      </a:pPr>
                      <a:r>
                        <a:rPr lang="en-US" sz="1300" dirty="0"/>
                        <a:t>$70/day—sickness</a:t>
                      </a:r>
                    </a:p>
                    <a:p>
                      <a:pPr lvl="0">
                        <a:spcBef>
                          <a:spcPts val="0"/>
                        </a:spcBef>
                        <a:buNone/>
                      </a:pPr>
                      <a:r>
                        <a:rPr lang="en-US" sz="1300" dirty="0"/>
                        <a:t>3 times per year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$160/day—injury </a:t>
                      </a:r>
                    </a:p>
                    <a:p>
                      <a:pPr lvl="0">
                        <a:spcBef>
                          <a:spcPts val="0"/>
                        </a:spcBef>
                        <a:buNone/>
                      </a:pPr>
                      <a:r>
                        <a:rPr lang="en-US" sz="1300" dirty="0"/>
                        <a:t>$80/day—sickness</a:t>
                      </a:r>
                    </a:p>
                    <a:p>
                      <a:pPr lvl="0">
                        <a:spcBef>
                          <a:spcPts val="0"/>
                        </a:spcBef>
                        <a:buNone/>
                      </a:pPr>
                      <a:r>
                        <a:rPr lang="en-US" sz="1300" dirty="0"/>
                        <a:t>4 times per year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561">
                <a:tc>
                  <a:txBody>
                    <a:bodyPr/>
                    <a:lstStyle/>
                    <a:p>
                      <a:pPr lvl="0">
                        <a:spcBef>
                          <a:spcPts val="0"/>
                        </a:spcBef>
                        <a:buNone/>
                      </a:pPr>
                      <a:r>
                        <a:rPr lang="en-US" sz="1600" b="1" dirty="0"/>
                        <a:t>Hospitalization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$4,000/day—injury </a:t>
                      </a:r>
                    </a:p>
                    <a:p>
                      <a:pPr lvl="0">
                        <a:spcBef>
                          <a:spcPts val="0"/>
                        </a:spcBef>
                        <a:buNone/>
                      </a:pPr>
                      <a:r>
                        <a:rPr lang="en-US" sz="1300" dirty="0"/>
                        <a:t>$2,000/day—sickness </a:t>
                      </a:r>
                    </a:p>
                    <a:p>
                      <a:pPr lvl="0">
                        <a:spcBef>
                          <a:spcPts val="0"/>
                        </a:spcBef>
                        <a:buNone/>
                      </a:pPr>
                      <a:r>
                        <a:rPr lang="en-US" sz="1300" dirty="0"/>
                        <a:t>365 days max</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$6,000/day—injury </a:t>
                      </a:r>
                    </a:p>
                    <a:p>
                      <a:pPr lvl="0">
                        <a:spcBef>
                          <a:spcPts val="0"/>
                        </a:spcBef>
                        <a:buNone/>
                      </a:pPr>
                      <a:r>
                        <a:rPr lang="en-US" sz="1300" dirty="0"/>
                        <a:t>$3,000/day—sickness </a:t>
                      </a:r>
                    </a:p>
                    <a:p>
                      <a:pPr lvl="0">
                        <a:spcBef>
                          <a:spcPts val="0"/>
                        </a:spcBef>
                        <a:buNone/>
                      </a:pPr>
                      <a:r>
                        <a:rPr lang="en-US" sz="1300" dirty="0"/>
                        <a:t>365 days max</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84751">
                <a:tc>
                  <a:txBody>
                    <a:bodyPr/>
                    <a:lstStyle/>
                    <a:p>
                      <a:pPr lvl="0" rtl="0">
                        <a:spcBef>
                          <a:spcPts val="0"/>
                        </a:spcBef>
                        <a:buNone/>
                      </a:pPr>
                      <a:r>
                        <a:rPr lang="en-US" sz="1600" b="1" dirty="0"/>
                        <a:t>Intensive Care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$8,000/day—injury </a:t>
                      </a:r>
                    </a:p>
                    <a:p>
                      <a:pPr lvl="0">
                        <a:spcBef>
                          <a:spcPts val="0"/>
                        </a:spcBef>
                        <a:buNone/>
                      </a:pPr>
                      <a:r>
                        <a:rPr lang="en-US" sz="1300" dirty="0"/>
                        <a:t>$4,000/day—sickness</a:t>
                      </a:r>
                    </a:p>
                    <a:p>
                      <a:pPr lvl="0">
                        <a:spcBef>
                          <a:spcPts val="0"/>
                        </a:spcBef>
                        <a:buNone/>
                      </a:pPr>
                      <a:r>
                        <a:rPr lang="en-US" sz="1300" dirty="0"/>
                        <a:t>30 days max per cal 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$12,000/day—injury </a:t>
                      </a:r>
                    </a:p>
                    <a:p>
                      <a:pPr lvl="0">
                        <a:spcBef>
                          <a:spcPts val="0"/>
                        </a:spcBef>
                        <a:buNone/>
                      </a:pPr>
                      <a:r>
                        <a:rPr lang="en-US" sz="1300" dirty="0"/>
                        <a:t>$6,000/day—sickness</a:t>
                      </a:r>
                    </a:p>
                    <a:p>
                      <a:pPr lvl="0">
                        <a:spcBef>
                          <a:spcPts val="0"/>
                        </a:spcBef>
                        <a:buNone/>
                      </a:pPr>
                      <a:r>
                        <a:rPr lang="en-US" sz="1300" dirty="0"/>
                        <a:t>30 days max per cal 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6844">
                <a:tc>
                  <a:txBody>
                    <a:bodyPr/>
                    <a:lstStyle/>
                    <a:p>
                      <a:pPr lvl="0" rtl="0">
                        <a:spcBef>
                          <a:spcPts val="0"/>
                        </a:spcBef>
                        <a:buNone/>
                      </a:pPr>
                      <a:r>
                        <a:rPr lang="en-US" sz="1600" b="1" dirty="0"/>
                        <a:t>Surgery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$1,000 a day </a:t>
                      </a:r>
                    </a:p>
                    <a:p>
                      <a:pPr lvl="0">
                        <a:spcBef>
                          <a:spcPts val="0"/>
                        </a:spcBef>
                        <a:buNone/>
                      </a:pPr>
                      <a:r>
                        <a:rPr lang="en-US" sz="1300" dirty="0"/>
                        <a:t>(no maximums)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$1,500 a day </a:t>
                      </a:r>
                    </a:p>
                    <a:p>
                      <a:pPr lvl="0">
                        <a:spcBef>
                          <a:spcPts val="0"/>
                        </a:spcBef>
                        <a:buNone/>
                      </a:pPr>
                      <a:r>
                        <a:rPr lang="en-US" sz="1300" dirty="0"/>
                        <a:t>(no maximums)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5273">
                <a:tc>
                  <a:txBody>
                    <a:bodyPr/>
                    <a:lstStyle/>
                    <a:p>
                      <a:pPr lvl="0" rtl="0">
                        <a:spcBef>
                          <a:spcPts val="0"/>
                        </a:spcBef>
                        <a:buNone/>
                      </a:pPr>
                      <a:r>
                        <a:rPr lang="en-US" sz="1600" b="1" dirty="0"/>
                        <a:t>Emergency Room</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$300/day—injury 2X/yr</a:t>
                      </a:r>
                    </a:p>
                    <a:p>
                      <a:pPr lvl="0">
                        <a:spcBef>
                          <a:spcPts val="0"/>
                        </a:spcBef>
                        <a:buNone/>
                      </a:pPr>
                      <a:r>
                        <a:rPr lang="en-US" sz="1300" dirty="0"/>
                        <a:t>$150/day—sickness</a:t>
                      </a:r>
                      <a:r>
                        <a:rPr lang="en-US" sz="1300" baseline="0" dirty="0"/>
                        <a:t> </a:t>
                      </a:r>
                      <a:r>
                        <a:rPr lang="en-US" sz="1300" dirty="0"/>
                        <a:t>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$400/day—injury 2X/yr</a:t>
                      </a:r>
                    </a:p>
                    <a:p>
                      <a:pPr lvl="0">
                        <a:spcBef>
                          <a:spcPts val="0"/>
                        </a:spcBef>
                        <a:buNone/>
                      </a:pPr>
                      <a:r>
                        <a:rPr lang="en-US" sz="1300" dirty="0"/>
                        <a:t>$200/day—sickness</a:t>
                      </a:r>
                      <a:r>
                        <a:rPr lang="en-US" sz="1300" baseline="0" dirty="0"/>
                        <a:t> </a:t>
                      </a:r>
                      <a:r>
                        <a:rPr lang="en-US" sz="1300" dirty="0"/>
                        <a:t>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2491">
                <a:tc>
                  <a:txBody>
                    <a:bodyPr/>
                    <a:lstStyle/>
                    <a:p>
                      <a:pPr lvl="0" rtl="0">
                        <a:spcBef>
                          <a:spcPts val="0"/>
                        </a:spcBef>
                        <a:buNone/>
                      </a:pPr>
                      <a:r>
                        <a:rPr lang="en-US" sz="1600" b="1" dirty="0"/>
                        <a:t>Wellness Benefits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300" dirty="0"/>
                        <a:t>$100/day 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300" dirty="0"/>
                        <a:t>$125/day 1X/yr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28346">
                <a:tc>
                  <a:txBody>
                    <a:bodyPr/>
                    <a:lstStyle/>
                    <a:p>
                      <a:pPr lvl="0" rtl="0">
                        <a:spcBef>
                          <a:spcPts val="0"/>
                        </a:spcBef>
                        <a:buNone/>
                      </a:pPr>
                      <a:r>
                        <a:rPr lang="en-US" sz="1600" b="1" dirty="0"/>
                        <a:t>Diagnostic X-ray, Lab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$200/test/day</a:t>
                      </a:r>
                      <a:r>
                        <a:rPr lang="en-US" sz="1400" dirty="0"/>
                        <a:t>—</a:t>
                      </a:r>
                      <a:r>
                        <a:rPr lang="en-US" sz="1300" dirty="0"/>
                        <a:t>injury</a:t>
                      </a:r>
                    </a:p>
                    <a:p>
                      <a:pPr lvl="0">
                        <a:spcBef>
                          <a:spcPts val="0"/>
                        </a:spcBef>
                        <a:buNone/>
                      </a:pPr>
                      <a:r>
                        <a:rPr lang="en-US" sz="1300" dirty="0"/>
                        <a:t>$100/test/day</a:t>
                      </a:r>
                      <a:r>
                        <a:rPr lang="en-US" sz="1400" dirty="0"/>
                        <a:t>—</a:t>
                      </a:r>
                      <a:r>
                        <a:rPr lang="en-US" sz="1300" dirty="0"/>
                        <a:t>sickness</a:t>
                      </a:r>
                    </a:p>
                    <a:p>
                      <a:pPr lvl="0">
                        <a:spcBef>
                          <a:spcPts val="0"/>
                        </a:spcBef>
                        <a:buNone/>
                      </a:pPr>
                      <a:r>
                        <a:rPr lang="en-US" sz="1300" dirty="0"/>
                        <a:t>2 test days/cal</a:t>
                      </a:r>
                      <a:r>
                        <a:rPr lang="en-US" sz="1300" baseline="0" dirty="0"/>
                        <a:t> yr</a:t>
                      </a:r>
                      <a:endParaRPr lang="en-US" sz="13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$400/test/day</a:t>
                      </a:r>
                      <a:r>
                        <a:rPr lang="en-US" sz="1400" dirty="0"/>
                        <a:t>—</a:t>
                      </a:r>
                      <a:r>
                        <a:rPr lang="en-US" sz="1300" dirty="0"/>
                        <a:t>injury</a:t>
                      </a:r>
                    </a:p>
                    <a:p>
                      <a:pPr lvl="0">
                        <a:spcBef>
                          <a:spcPts val="0"/>
                        </a:spcBef>
                        <a:buNone/>
                      </a:pPr>
                      <a:r>
                        <a:rPr lang="en-US" sz="1300" dirty="0"/>
                        <a:t>$200/test/day</a:t>
                      </a:r>
                      <a:r>
                        <a:rPr lang="en-US" sz="1400" dirty="0"/>
                        <a:t>—</a:t>
                      </a:r>
                      <a:r>
                        <a:rPr lang="en-US" sz="1300" dirty="0"/>
                        <a:t>sickness</a:t>
                      </a:r>
                    </a:p>
                    <a:p>
                      <a:pPr lvl="0">
                        <a:spcBef>
                          <a:spcPts val="0"/>
                        </a:spcBef>
                        <a:buNone/>
                      </a:pPr>
                      <a:r>
                        <a:rPr lang="en-US" sz="1300" dirty="0"/>
                        <a:t>2 test days/cal</a:t>
                      </a:r>
                      <a:r>
                        <a:rPr lang="en-US" sz="1300" baseline="0" dirty="0"/>
                        <a:t> yr</a:t>
                      </a:r>
                      <a:endParaRPr lang="en-US" sz="13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Shape 280">
            <a:extLst>
              <a:ext uri="{FF2B5EF4-FFF2-40B4-BE49-F238E27FC236}">
                <a16:creationId xmlns:a16="http://schemas.microsoft.com/office/drawing/2014/main" id="{012257EE-9CA5-4F42-9372-288FA43249F5}"/>
              </a:ext>
            </a:extLst>
          </p:cNvPr>
          <p:cNvSpPr txBox="1"/>
          <p:nvPr/>
        </p:nvSpPr>
        <p:spPr>
          <a:xfrm>
            <a:off x="681552" y="6524100"/>
            <a:ext cx="7582200" cy="333900"/>
          </a:xfrm>
          <a:prstGeom prst="rect">
            <a:avLst/>
          </a:prstGeom>
          <a:noFill/>
          <a:ln>
            <a:noFill/>
          </a:ln>
        </p:spPr>
        <p:txBody>
          <a:bodyPr lIns="91425" tIns="91425" rIns="91425" bIns="91425" anchor="t" anchorCtr="0">
            <a:noAutofit/>
          </a:bodyPr>
          <a:lstStyle/>
          <a:p>
            <a:pPr algn="ctr"/>
            <a:r>
              <a:rPr lang="en-US" sz="1200" i="1" dirty="0"/>
              <a:t>Use any doctor or hospital! See the state specific Reference Guide for state variations.</a:t>
            </a:r>
          </a:p>
          <a:p>
            <a:pPr lvl="0" algn="ctr">
              <a:spcBef>
                <a:spcPts val="0"/>
              </a:spcBef>
              <a:buNone/>
            </a:pPr>
            <a:endParaRPr lang="en-US" sz="1600" i="1" dirty="0"/>
          </a:p>
        </p:txBody>
      </p:sp>
    </p:spTree>
    <p:extLst>
      <p:ext uri="{BB962C8B-B14F-4D97-AF65-F5344CB8AC3E}">
        <p14:creationId xmlns:p14="http://schemas.microsoft.com/office/powerpoint/2010/main" val="1546749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                        </a:t>
            </a:r>
            <a:r>
              <a:rPr lang="en-US" sz="4400" b="0" i="0" u="none" strike="noStrike" cap="none" dirty="0">
                <a:solidFill>
                  <a:schemeClr val="dk1"/>
                </a:solidFill>
                <a:latin typeface="Calibri"/>
                <a:ea typeface="Calibri"/>
                <a:cs typeface="Calibri"/>
                <a:sym typeface="Calibri"/>
              </a:rPr>
              <a:t>P</a:t>
            </a:r>
            <a:r>
              <a:rPr lang="en-US" dirty="0"/>
              <a:t>PO Network</a:t>
            </a:r>
          </a:p>
        </p:txBody>
      </p:sp>
      <p:sp>
        <p:nvSpPr>
          <p:cNvPr id="268" name="Shape 268"/>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457200" marR="0" lvl="1" indent="0" algn="l" rtl="0">
              <a:spcBef>
                <a:spcPts val="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457200" marR="0" lvl="1" indent="0" algn="l" rtl="0">
              <a:spcBef>
                <a:spcPts val="560"/>
              </a:spcBef>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p:txBody>
      </p:sp>
      <p:sp>
        <p:nvSpPr>
          <p:cNvPr id="269" name="Shape 269"/>
          <p:cNvSpPr/>
          <p:nvPr/>
        </p:nvSpPr>
        <p:spPr>
          <a:xfrm>
            <a:off x="-571500" y="1305151"/>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pic>
        <p:nvPicPr>
          <p:cNvPr id="270" name="Shape 270" descr="PivotCare-presentation.jpg"/>
          <p:cNvPicPr preferRelativeResize="0"/>
          <p:nvPr/>
        </p:nvPicPr>
        <p:blipFill>
          <a:blip r:embed="rId3">
            <a:alphaModFix/>
          </a:blip>
          <a:stretch>
            <a:fillRect/>
          </a:stretch>
        </p:blipFill>
        <p:spPr>
          <a:xfrm>
            <a:off x="457198" y="483298"/>
            <a:ext cx="3101275" cy="725699"/>
          </a:xfrm>
          <a:prstGeom prst="rect">
            <a:avLst/>
          </a:prstGeom>
          <a:noFill/>
          <a:ln>
            <a:noFill/>
          </a:ln>
        </p:spPr>
      </p:pic>
      <p:pic>
        <p:nvPicPr>
          <p:cNvPr id="271" name="Shape 271" descr="First Health Logo notag color 0210.gif"/>
          <p:cNvPicPr preferRelativeResize="0"/>
          <p:nvPr/>
        </p:nvPicPr>
        <p:blipFill>
          <a:blip r:embed="rId4">
            <a:alphaModFix/>
          </a:blip>
          <a:stretch>
            <a:fillRect/>
          </a:stretch>
        </p:blipFill>
        <p:spPr>
          <a:xfrm>
            <a:off x="1276865" y="1821614"/>
            <a:ext cx="6324600" cy="1514475"/>
          </a:xfrm>
          <a:prstGeom prst="rect">
            <a:avLst/>
          </a:prstGeom>
          <a:noFill/>
          <a:ln>
            <a:noFill/>
          </a:ln>
        </p:spPr>
      </p:pic>
      <p:sp>
        <p:nvSpPr>
          <p:cNvPr id="272" name="Shape 272"/>
          <p:cNvSpPr txBox="1"/>
          <p:nvPr/>
        </p:nvSpPr>
        <p:spPr>
          <a:xfrm>
            <a:off x="364525" y="3518652"/>
            <a:ext cx="8149280" cy="1752600"/>
          </a:xfrm>
          <a:prstGeom prst="rect">
            <a:avLst/>
          </a:prstGeom>
          <a:noFill/>
          <a:ln>
            <a:noFill/>
          </a:ln>
        </p:spPr>
        <p:txBody>
          <a:bodyPr lIns="91425" tIns="91425" rIns="91425" bIns="91425" anchor="t" anchorCtr="0">
            <a:noAutofit/>
          </a:bodyPr>
          <a:lstStyle/>
          <a:p>
            <a:pPr lvl="0" algn="ctr">
              <a:spcBef>
                <a:spcPts val="0"/>
              </a:spcBef>
              <a:buNone/>
            </a:pPr>
            <a:r>
              <a:rPr lang="en-US" sz="2400" b="1" dirty="0"/>
              <a:t>First Health is the premier PPO network with superior access in urban, suburban and rural markets throughout the country. </a:t>
            </a:r>
          </a:p>
          <a:p>
            <a:pPr lvl="0" algn="ctr">
              <a:spcBef>
                <a:spcPts val="0"/>
              </a:spcBef>
              <a:buNone/>
            </a:pPr>
            <a:endParaRPr lang="en-US" sz="2400" dirty="0"/>
          </a:p>
          <a:p>
            <a:pPr lvl="0" algn="ctr">
              <a:spcBef>
                <a:spcPts val="0"/>
              </a:spcBef>
              <a:buNone/>
            </a:pPr>
            <a:r>
              <a:rPr lang="en-US" sz="2400" b="1" i="1" dirty="0"/>
              <a:t>REMEMBER: </a:t>
            </a:r>
            <a:r>
              <a:rPr lang="en-US" sz="2400" i="1" dirty="0"/>
              <a:t>No requirement to use network. Fixed dollar benefits will pay both in or out of network, but lower total cost by using First Health Network.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681552" y="146324"/>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                             </a:t>
            </a:r>
            <a:r>
              <a:rPr lang="en-US" sz="2800" b="0" i="0" u="none" strike="noStrike" cap="none" dirty="0">
                <a:solidFill>
                  <a:schemeClr val="dk1"/>
                </a:solidFill>
                <a:latin typeface="Calibri"/>
                <a:ea typeface="Calibri"/>
                <a:cs typeface="Calibri"/>
                <a:sym typeface="Calibri"/>
              </a:rPr>
              <a:t>Claim Example v. Major Med: 					</a:t>
            </a:r>
            <a:r>
              <a:rPr lang="en-US" sz="2800" b="1" i="0" u="none" strike="noStrike" cap="none" dirty="0">
                <a:solidFill>
                  <a:schemeClr val="dk1"/>
                </a:solidFill>
                <a:latin typeface="Calibri"/>
                <a:ea typeface="Calibri"/>
                <a:cs typeface="Calibri"/>
                <a:sym typeface="Calibri"/>
              </a:rPr>
              <a:t>ILLNESS </a:t>
            </a:r>
            <a:r>
              <a:rPr lang="en-US" sz="2800" b="0" i="0" u="none" strike="noStrike" cap="none" dirty="0">
                <a:solidFill>
                  <a:schemeClr val="dk1"/>
                </a:solidFill>
                <a:latin typeface="Calibri"/>
                <a:ea typeface="Calibri"/>
                <a:cs typeface="Calibri"/>
                <a:sym typeface="Calibri"/>
              </a:rPr>
              <a:t>Claim*</a:t>
            </a:r>
          </a:p>
        </p:txBody>
      </p:sp>
      <p:sp>
        <p:nvSpPr>
          <p:cNvPr id="278" name="Shape 278"/>
          <p:cNvSpPr/>
          <p:nvPr/>
        </p:nvSpPr>
        <p:spPr>
          <a:xfrm>
            <a:off x="-408213" y="1202079"/>
            <a:ext cx="8409213" cy="333829"/>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280" name="Shape 280"/>
          <p:cNvSpPr txBox="1"/>
          <p:nvPr/>
        </p:nvSpPr>
        <p:spPr>
          <a:xfrm>
            <a:off x="198474" y="6412020"/>
            <a:ext cx="9066028" cy="333900"/>
          </a:xfrm>
          <a:prstGeom prst="rect">
            <a:avLst/>
          </a:prstGeom>
          <a:noFill/>
          <a:ln>
            <a:noFill/>
          </a:ln>
        </p:spPr>
        <p:txBody>
          <a:bodyPr lIns="91425" tIns="91425" rIns="91425" bIns="91425" anchor="t" anchorCtr="0">
            <a:noAutofit/>
          </a:bodyPr>
          <a:lstStyle/>
          <a:p>
            <a:pPr lvl="0">
              <a:spcBef>
                <a:spcPts val="0"/>
              </a:spcBef>
              <a:buNone/>
            </a:pPr>
            <a:r>
              <a:rPr lang="en-US" sz="1600" i="1" dirty="0"/>
              <a:t>*Example is for illustration purposes only. Specific benefits vary by plan and may vary by state.   </a:t>
            </a:r>
          </a:p>
        </p:txBody>
      </p:sp>
      <p:pic>
        <p:nvPicPr>
          <p:cNvPr id="281" name="Shape 281" descr="PivotCare-presentation.jpg"/>
          <p:cNvPicPr preferRelativeResize="0"/>
          <p:nvPr/>
        </p:nvPicPr>
        <p:blipFill>
          <a:blip r:embed="rId3">
            <a:alphaModFix/>
          </a:blip>
          <a:stretch>
            <a:fillRect/>
          </a:stretch>
        </p:blipFill>
        <p:spPr>
          <a:xfrm>
            <a:off x="681552" y="430836"/>
            <a:ext cx="3549675" cy="830625"/>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881398958"/>
              </p:ext>
            </p:extLst>
          </p:nvPr>
        </p:nvGraphicFramePr>
        <p:xfrm>
          <a:off x="457200" y="1317187"/>
          <a:ext cx="8229600" cy="5089920"/>
        </p:xfrm>
        <a:graphic>
          <a:graphicData uri="http://schemas.openxmlformats.org/drawingml/2006/table">
            <a:tbl>
              <a:tblPr firstRow="1" bandRow="1">
                <a:tableStyleId>{9DA6BE1A-C059-4E97-A81E-AB3190452E3E}</a:tableStyleId>
              </a:tblPr>
              <a:tblGrid>
                <a:gridCol w="2115732">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2273388">
                  <a:extLst>
                    <a:ext uri="{9D8B030D-6E8A-4147-A177-3AD203B41FA5}">
                      <a16:colId xmlns:a16="http://schemas.microsoft.com/office/drawing/2014/main" val="20003"/>
                    </a:ext>
                  </a:extLst>
                </a:gridCol>
              </a:tblGrid>
              <a:tr h="256706">
                <a:tc>
                  <a:txBody>
                    <a:bodyPr/>
                    <a:lstStyle/>
                    <a:p>
                      <a:r>
                        <a:rPr lang="en-US" sz="2000" dirty="0"/>
                        <a:t>Expense related to</a:t>
                      </a:r>
                      <a:r>
                        <a:rPr lang="en-US" sz="2000" baseline="0" dirty="0"/>
                        <a:t> Appendectomy </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dirty="0"/>
                        <a:t>Average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0" dirty="0"/>
                        <a:t>Costs</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2000" baseline="0" dirty="0"/>
                        <a:t>Pivot Care </a:t>
                      </a:r>
                      <a:r>
                        <a:rPr lang="en-US" sz="1400" baseline="0" dirty="0"/>
                        <a:t>(Plan 3) Reimbursement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dirty="0"/>
                        <a:t>Use any doctor or hospital!</a:t>
                      </a:r>
                    </a:p>
                  </a:txBody>
                  <a:tcPr marL="91425" marR="9142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Standard Major Medical Plan pays: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$5,000 Deductible &amp; 80/20 Coinsurance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9073">
                <a:tc>
                  <a:txBody>
                    <a:bodyPr/>
                    <a:lstStyle/>
                    <a:p>
                      <a:pPr lvl="0">
                        <a:spcBef>
                          <a:spcPts val="0"/>
                        </a:spcBef>
                        <a:buNone/>
                      </a:pPr>
                      <a:r>
                        <a:rPr lang="en-US" sz="1600" b="1" dirty="0"/>
                        <a:t>Hospital Confinement</a:t>
                      </a:r>
                    </a:p>
                    <a:p>
                      <a:pPr lvl="0">
                        <a:spcBef>
                          <a:spcPts val="0"/>
                        </a:spcBef>
                        <a:buNone/>
                      </a:pPr>
                      <a:r>
                        <a:rPr lang="en-US" sz="1400" b="1" dirty="0"/>
                        <a:t>(4 days @ $2,296/day)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$9,184.00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$12,000.00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$3,347.20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0123">
                <a:tc>
                  <a:txBody>
                    <a:bodyPr/>
                    <a:lstStyle/>
                    <a:p>
                      <a:pPr lvl="0">
                        <a:spcBef>
                          <a:spcPts val="0"/>
                        </a:spcBef>
                        <a:buNone/>
                      </a:pPr>
                      <a:r>
                        <a:rPr lang="en-US" sz="1600" b="1" dirty="0"/>
                        <a:t>Surgery </a:t>
                      </a:r>
                      <a:r>
                        <a:rPr lang="en-US" sz="1400" b="1" dirty="0"/>
                        <a:t>(ruptured, infected</a:t>
                      </a:r>
                      <a:r>
                        <a:rPr lang="en-US" sz="1400" b="1" baseline="0" dirty="0"/>
                        <a:t> appendix)</a:t>
                      </a:r>
                      <a:endParaRPr lang="en-US" sz="14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$3,822.78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$1,000.00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$3,058.22</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8562">
                <a:tc>
                  <a:txBody>
                    <a:bodyPr/>
                    <a:lstStyle/>
                    <a:p>
                      <a:pPr lvl="0" rtl="0">
                        <a:spcBef>
                          <a:spcPts val="0"/>
                        </a:spcBef>
                        <a:buNone/>
                      </a:pPr>
                      <a:r>
                        <a:rPr lang="en-US" sz="1600" b="1" dirty="0"/>
                        <a:t>Anesthesia</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$1,690.00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$200.00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300" dirty="0"/>
                        <a:t>$1,352.00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TOTAL</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$14,696.78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endParaRPr lang="en-US" sz="13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1325">
                <a:tc>
                  <a:txBody>
                    <a:bodyPr/>
                    <a:lstStyle/>
                    <a:p>
                      <a:pPr lvl="0" rtl="0">
                        <a:spcBef>
                          <a:spcPts val="0"/>
                        </a:spcBef>
                        <a:buNone/>
                      </a:pPr>
                      <a:endParaRPr lang="en-US" sz="16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400" b="1" dirty="0"/>
                        <a:t>Plan</a:t>
                      </a:r>
                      <a:r>
                        <a:rPr lang="en-US" sz="1400" b="1" baseline="0" dirty="0"/>
                        <a:t> Pays</a:t>
                      </a:r>
                      <a:endParaRPr lang="en-US" sz="14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600" b="1" dirty="0"/>
                        <a:t>$13,200.00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600" b="1" dirty="0"/>
                        <a:t>$7,757.42</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2767">
                <a:tc>
                  <a:txBody>
                    <a:bodyPr/>
                    <a:lstStyle/>
                    <a:p>
                      <a:pPr lvl="0" rtl="0">
                        <a:spcBef>
                          <a:spcPts val="0"/>
                        </a:spcBef>
                        <a:buNone/>
                      </a:pPr>
                      <a:endParaRPr lang="en-US" sz="16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400" b="1" dirty="0"/>
                        <a:t>Deductible &amp;</a:t>
                      </a:r>
                      <a:r>
                        <a:rPr lang="en-US" sz="1400" b="1" baseline="0" dirty="0"/>
                        <a:t> Coinsurance paid by insured</a:t>
                      </a:r>
                      <a:endParaRPr lang="en-US" sz="14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300" dirty="0"/>
                        <a:t>N/A</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300" dirty="0"/>
                        <a:t>$5,000 Deductible</a:t>
                      </a:r>
                    </a:p>
                    <a:p>
                      <a:pPr lvl="0" rtl="0">
                        <a:spcBef>
                          <a:spcPts val="0"/>
                        </a:spcBef>
                        <a:buNone/>
                      </a:pPr>
                      <a:r>
                        <a:rPr lang="en-US" sz="1300" dirty="0"/>
                        <a:t>$1,939.36   Coinsurance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4823">
                <a:tc>
                  <a:txBody>
                    <a:bodyPr/>
                    <a:lstStyle/>
                    <a:p>
                      <a:pPr lvl="0" rtl="0">
                        <a:spcBef>
                          <a:spcPts val="0"/>
                        </a:spcBef>
                        <a:buNone/>
                      </a:pPr>
                      <a:endParaRPr lang="en-US" sz="16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400" b="1" dirty="0"/>
                        <a:t>Total Balance to be paid by insured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800" b="1" i="1" dirty="0"/>
                        <a:t>$1,496.78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800" b="1" i="1" dirty="0"/>
                        <a:t>$6,939.36</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6954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17418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                             </a:t>
            </a:r>
            <a:r>
              <a:rPr lang="en-US" sz="2800" b="0" i="0" u="none" strike="noStrike" cap="none" dirty="0">
                <a:solidFill>
                  <a:schemeClr val="dk1"/>
                </a:solidFill>
                <a:latin typeface="Calibri"/>
                <a:ea typeface="Calibri"/>
                <a:cs typeface="Calibri"/>
                <a:sym typeface="Calibri"/>
              </a:rPr>
              <a:t>Claim Example v. Major Med: 					</a:t>
            </a:r>
            <a:r>
              <a:rPr lang="en-US" sz="2800" b="1" i="0" u="none" strike="noStrike" cap="none" dirty="0">
                <a:solidFill>
                  <a:schemeClr val="dk1"/>
                </a:solidFill>
                <a:latin typeface="Calibri"/>
                <a:ea typeface="Calibri"/>
                <a:cs typeface="Calibri"/>
                <a:sym typeface="Calibri"/>
              </a:rPr>
              <a:t>INJURY</a:t>
            </a:r>
            <a:r>
              <a:rPr lang="en-US" sz="2800" b="0" i="0" u="none" strike="noStrike" cap="none" dirty="0">
                <a:solidFill>
                  <a:schemeClr val="dk1"/>
                </a:solidFill>
                <a:latin typeface="Calibri"/>
                <a:ea typeface="Calibri"/>
                <a:cs typeface="Calibri"/>
                <a:sym typeface="Calibri"/>
              </a:rPr>
              <a:t> Claim*</a:t>
            </a:r>
          </a:p>
        </p:txBody>
      </p:sp>
      <p:sp>
        <p:nvSpPr>
          <p:cNvPr id="278" name="Shape 278"/>
          <p:cNvSpPr/>
          <p:nvPr/>
        </p:nvSpPr>
        <p:spPr>
          <a:xfrm>
            <a:off x="-408213" y="1202079"/>
            <a:ext cx="8409213" cy="333829"/>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280" name="Shape 280"/>
          <p:cNvSpPr txBox="1"/>
          <p:nvPr/>
        </p:nvSpPr>
        <p:spPr>
          <a:xfrm>
            <a:off x="385631" y="6412020"/>
            <a:ext cx="9066028" cy="333900"/>
          </a:xfrm>
          <a:prstGeom prst="rect">
            <a:avLst/>
          </a:prstGeom>
          <a:noFill/>
          <a:ln>
            <a:noFill/>
          </a:ln>
        </p:spPr>
        <p:txBody>
          <a:bodyPr lIns="91425" tIns="91425" rIns="91425" bIns="91425" anchor="t" anchorCtr="0">
            <a:noAutofit/>
          </a:bodyPr>
          <a:lstStyle/>
          <a:p>
            <a:pPr lvl="0">
              <a:spcBef>
                <a:spcPts val="0"/>
              </a:spcBef>
              <a:buNone/>
            </a:pPr>
            <a:r>
              <a:rPr lang="en-US" i="1" dirty="0"/>
              <a:t>*Example is for illustration purposes only.  Specific benefits vary by plan and may vary by state.   </a:t>
            </a:r>
          </a:p>
        </p:txBody>
      </p:sp>
      <p:pic>
        <p:nvPicPr>
          <p:cNvPr id="281" name="Shape 281" descr="PivotCare-presentation.jpg"/>
          <p:cNvPicPr preferRelativeResize="0"/>
          <p:nvPr/>
        </p:nvPicPr>
        <p:blipFill>
          <a:blip r:embed="rId3">
            <a:alphaModFix/>
          </a:blip>
          <a:stretch>
            <a:fillRect/>
          </a:stretch>
        </p:blipFill>
        <p:spPr>
          <a:xfrm>
            <a:off x="681552" y="430836"/>
            <a:ext cx="3549675" cy="830625"/>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677016583"/>
              </p:ext>
            </p:extLst>
          </p:nvPr>
        </p:nvGraphicFramePr>
        <p:xfrm>
          <a:off x="457200" y="1434765"/>
          <a:ext cx="8229600" cy="5049520"/>
        </p:xfrm>
        <a:graphic>
          <a:graphicData uri="http://schemas.openxmlformats.org/drawingml/2006/table">
            <a:tbl>
              <a:tblPr firstRow="1" bandRow="1">
                <a:tableStyleId>{9DA6BE1A-C059-4E97-A81E-AB3190452E3E}</a:tableStyleId>
              </a:tblPr>
              <a:tblGrid>
                <a:gridCol w="2115732">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2273388">
                  <a:extLst>
                    <a:ext uri="{9D8B030D-6E8A-4147-A177-3AD203B41FA5}">
                      <a16:colId xmlns:a16="http://schemas.microsoft.com/office/drawing/2014/main" val="20003"/>
                    </a:ext>
                  </a:extLst>
                </a:gridCol>
              </a:tblGrid>
              <a:tr h="1056910">
                <a:tc>
                  <a:txBody>
                    <a:bodyPr/>
                    <a:lstStyle/>
                    <a:p>
                      <a:r>
                        <a:rPr lang="en-US" sz="1600" dirty="0"/>
                        <a:t>Expense related to</a:t>
                      </a:r>
                      <a:r>
                        <a:rPr lang="en-US" sz="1600" baseline="0" dirty="0"/>
                        <a:t> car accident: contusions and leg fracture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0" dirty="0"/>
                        <a:t>Average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i="0" dirty="0"/>
                        <a:t>Costs</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500" baseline="0" dirty="0"/>
                        <a:t>Pivot Care (Plan 3) Reimbursement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1" dirty="0"/>
                        <a:t>Use any doctor/hospital!</a:t>
                      </a:r>
                    </a:p>
                  </a:txBody>
                  <a:tcPr marL="91425" marR="9142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aseline="0" dirty="0"/>
                        <a:t>Standard Major Medical Plan pays: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$5,000 Deductible &amp; 80/20 Coinsurance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300">
                <a:tc>
                  <a:txBody>
                    <a:bodyPr/>
                    <a:lstStyle/>
                    <a:p>
                      <a:pPr lvl="0">
                        <a:spcBef>
                          <a:spcPts val="0"/>
                        </a:spcBef>
                        <a:buNone/>
                      </a:pPr>
                      <a:r>
                        <a:rPr lang="en-US" sz="1400" b="1" dirty="0"/>
                        <a:t>Hospital Confinement</a:t>
                      </a:r>
                    </a:p>
                    <a:p>
                      <a:pPr lvl="0">
                        <a:spcBef>
                          <a:spcPts val="0"/>
                        </a:spcBef>
                        <a:buNone/>
                      </a:pPr>
                      <a:r>
                        <a:rPr lang="en-US" sz="1400" b="1" dirty="0"/>
                        <a:t>(3 days @ $2,296/day)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$6,888.00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$9,000.00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$1,510.40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2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Surgery (on leg fracture</a:t>
                      </a:r>
                      <a:r>
                        <a:rPr lang="en-US" sz="1400" b="1" baseline="0" dirty="0"/>
                        <a:t>)</a:t>
                      </a:r>
                      <a:endParaRPr lang="en-US" sz="14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$5,978.00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$1,000.00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$4,782.40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1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Anesthesia</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$2,460.00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$200.00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$1,968.00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79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ER</a:t>
                      </a:r>
                      <a:r>
                        <a:rPr lang="en-US" sz="1400" b="1" baseline="0" dirty="0"/>
                        <a:t> Admission</a:t>
                      </a:r>
                      <a:endParaRPr lang="en-US" sz="14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$2,168.00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$200.00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$1,734.40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1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Fracture benefit of plan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$2,500.00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dirty="0"/>
                        <a:t>N/A</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TOTAL</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$17,494.00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endParaRPr lang="en-US" sz="13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1325">
                <a:tc>
                  <a:txBody>
                    <a:bodyPr/>
                    <a:lstStyle/>
                    <a:p>
                      <a:pPr lvl="0" rtl="0">
                        <a:spcBef>
                          <a:spcPts val="0"/>
                        </a:spcBef>
                        <a:buNone/>
                      </a:pPr>
                      <a:endParaRPr lang="en-US" sz="16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400" b="1" dirty="0"/>
                        <a:t>Plan</a:t>
                      </a:r>
                      <a:r>
                        <a:rPr lang="en-US" sz="1400" b="1" baseline="0" dirty="0"/>
                        <a:t> Pays</a:t>
                      </a:r>
                      <a:endParaRPr lang="en-US" sz="14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400" b="1" dirty="0"/>
                        <a:t>$12,900.00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400" b="1" dirty="0"/>
                        <a:t>$9,995.20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47150">
                <a:tc>
                  <a:txBody>
                    <a:bodyPr/>
                    <a:lstStyle/>
                    <a:p>
                      <a:pPr lvl="0" rtl="0">
                        <a:spcBef>
                          <a:spcPts val="0"/>
                        </a:spcBef>
                        <a:buNone/>
                      </a:pPr>
                      <a:endParaRPr lang="en-US" sz="16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200" b="1" dirty="0"/>
                        <a:t>Deductible &amp;</a:t>
                      </a:r>
                      <a:r>
                        <a:rPr lang="en-US" sz="1200" b="1" baseline="0" dirty="0"/>
                        <a:t> Coinsurance paid by insured</a:t>
                      </a:r>
                      <a:endParaRPr lang="en-US" sz="12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200" dirty="0"/>
                        <a:t>N/A</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rtl="0">
                        <a:spcBef>
                          <a:spcPts val="0"/>
                        </a:spcBef>
                        <a:buNone/>
                      </a:pPr>
                      <a:r>
                        <a:rPr lang="en-US" sz="1200" dirty="0"/>
                        <a:t>$5,000 Deductible</a:t>
                      </a:r>
                    </a:p>
                    <a:p>
                      <a:pPr lvl="0" rtl="0">
                        <a:spcBef>
                          <a:spcPts val="0"/>
                        </a:spcBef>
                        <a:buNone/>
                      </a:pPr>
                      <a:r>
                        <a:rPr lang="en-US" sz="1200" dirty="0"/>
                        <a:t>$2,498.80 Coinsurance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02406">
                <a:tc>
                  <a:txBody>
                    <a:bodyPr/>
                    <a:lstStyle/>
                    <a:p>
                      <a:pPr lvl="0" rtl="0">
                        <a:spcBef>
                          <a:spcPts val="0"/>
                        </a:spcBef>
                        <a:buNone/>
                      </a:pPr>
                      <a:endParaRPr lang="en-US" sz="1600" b="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200" b="1" dirty="0"/>
                        <a:t>Total to be paid by insured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600" b="1" i="1" dirty="0"/>
                        <a:t>$4,594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spcBef>
                          <a:spcPts val="0"/>
                        </a:spcBef>
                        <a:buNone/>
                      </a:pPr>
                      <a:r>
                        <a:rPr lang="en-US" sz="1600" b="1" i="1" dirty="0"/>
                        <a:t>$7,498.80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4725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4" name="Shape 214"/>
          <p:cNvSpPr/>
          <p:nvPr/>
        </p:nvSpPr>
        <p:spPr>
          <a:xfrm>
            <a:off x="-408213" y="1202079"/>
            <a:ext cx="8409213" cy="333829"/>
          </a:xfrm>
          <a:prstGeom prst="mathMinus">
            <a:avLst>
              <a:gd name="adj1" fmla="val 23520"/>
            </a:avLst>
          </a:prstGeom>
          <a:solidFill>
            <a:srgbClr val="4A86E8"/>
          </a:solidFill>
          <a:ln w="952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pic>
        <p:nvPicPr>
          <p:cNvPr id="220" name="Shape 220" descr="PivotCare-presentation.jpg"/>
          <p:cNvPicPr preferRelativeResize="0"/>
          <p:nvPr/>
        </p:nvPicPr>
        <p:blipFill>
          <a:blip r:embed="rId3">
            <a:alphaModFix/>
          </a:blip>
          <a:stretch>
            <a:fillRect/>
          </a:stretch>
        </p:blipFill>
        <p:spPr>
          <a:xfrm>
            <a:off x="582903" y="371454"/>
            <a:ext cx="3549675" cy="830625"/>
          </a:xfrm>
          <a:prstGeom prst="rect">
            <a:avLst/>
          </a:prstGeom>
          <a:noFill/>
          <a:ln>
            <a:noFill/>
          </a:ln>
        </p:spPr>
      </p:pic>
      <p:sp>
        <p:nvSpPr>
          <p:cNvPr id="221" name="Shape 221"/>
          <p:cNvSpPr txBox="1"/>
          <p:nvPr/>
        </p:nvSpPr>
        <p:spPr>
          <a:xfrm>
            <a:off x="4203433" y="554742"/>
            <a:ext cx="4373336" cy="552197"/>
          </a:xfrm>
          <a:prstGeom prst="rect">
            <a:avLst/>
          </a:prstGeom>
          <a:noFill/>
          <a:ln>
            <a:noFill/>
          </a:ln>
        </p:spPr>
        <p:txBody>
          <a:bodyPr lIns="91425" tIns="91425" rIns="91425" bIns="91425" anchor="t" anchorCtr="0">
            <a:noAutofit/>
          </a:bodyPr>
          <a:lstStyle/>
          <a:p>
            <a:pPr lvl="0">
              <a:spcBef>
                <a:spcPts val="0"/>
              </a:spcBef>
              <a:buNone/>
            </a:pPr>
            <a:r>
              <a:rPr lang="en-US" sz="2600" i="1" dirty="0"/>
              <a:t>Answering consumer needs.</a:t>
            </a:r>
          </a:p>
        </p:txBody>
      </p:sp>
      <p:sp>
        <p:nvSpPr>
          <p:cNvPr id="13" name="Shape 221"/>
          <p:cNvSpPr txBox="1"/>
          <p:nvPr/>
        </p:nvSpPr>
        <p:spPr>
          <a:xfrm>
            <a:off x="621514" y="6294158"/>
            <a:ext cx="8522486" cy="552197"/>
          </a:xfrm>
          <a:prstGeom prst="rect">
            <a:avLst/>
          </a:prstGeom>
          <a:noFill/>
          <a:ln>
            <a:noFill/>
          </a:ln>
        </p:spPr>
        <p:txBody>
          <a:bodyPr lIns="91425" tIns="91425" rIns="91425" bIns="91425" anchor="t" anchorCtr="0">
            <a:noAutofit/>
          </a:bodyPr>
          <a:lstStyle/>
          <a:p>
            <a:pPr lvl="0">
              <a:spcBef>
                <a:spcPts val="0"/>
              </a:spcBef>
              <a:buNone/>
            </a:pPr>
            <a:r>
              <a:rPr lang="en-US" sz="2400" b="1" i="1" dirty="0"/>
              <a:t>PivotCare:  The best health plan the market has seen.</a:t>
            </a:r>
          </a:p>
        </p:txBody>
      </p:sp>
      <p:sp>
        <p:nvSpPr>
          <p:cNvPr id="14" name="Shape 221"/>
          <p:cNvSpPr txBox="1"/>
          <p:nvPr/>
        </p:nvSpPr>
        <p:spPr>
          <a:xfrm>
            <a:off x="582902" y="1569929"/>
            <a:ext cx="5304702" cy="4598509"/>
          </a:xfrm>
          <a:prstGeom prst="rect">
            <a:avLst/>
          </a:prstGeom>
          <a:noFill/>
          <a:ln>
            <a:noFill/>
          </a:ln>
        </p:spPr>
        <p:txBody>
          <a:bodyPr lIns="91425" tIns="91425" rIns="91425" bIns="91425" anchor="t" anchorCtr="0">
            <a:noAutofit/>
          </a:bodyPr>
          <a:lstStyle/>
          <a:p>
            <a:pPr lvl="0">
              <a:spcBef>
                <a:spcPts val="0"/>
              </a:spcBef>
              <a:buNone/>
            </a:pPr>
            <a:r>
              <a:rPr lang="en-US" sz="2600" i="1" dirty="0"/>
              <a:t>PivotCare </a:t>
            </a:r>
            <a:r>
              <a:rPr lang="mr-IN" sz="2600" i="1" dirty="0"/>
              <a:t>–</a:t>
            </a:r>
            <a:r>
              <a:rPr lang="en-US" sz="2600" i="1" dirty="0"/>
              <a:t> A new kind of health insurance.  </a:t>
            </a:r>
          </a:p>
          <a:p>
            <a:pPr lvl="0">
              <a:spcBef>
                <a:spcPts val="0"/>
              </a:spcBef>
              <a:buNone/>
            </a:pPr>
            <a:endParaRPr lang="en-US" sz="2600" i="1" dirty="0"/>
          </a:p>
          <a:p>
            <a:pPr lvl="0">
              <a:spcBef>
                <a:spcPts val="0"/>
              </a:spcBef>
              <a:buNone/>
            </a:pPr>
            <a:r>
              <a:rPr lang="en-US" sz="2400" b="1" dirty="0"/>
              <a:t>PivotCare Advantages:</a:t>
            </a:r>
          </a:p>
          <a:p>
            <a:pPr marL="342900" lvl="0" indent="-342900">
              <a:spcBef>
                <a:spcPts val="0"/>
              </a:spcBef>
              <a:buFont typeface="Arial"/>
              <a:buChar char="•"/>
            </a:pPr>
            <a:r>
              <a:rPr lang="en-US" sz="2000" i="1" dirty="0"/>
              <a:t>Affordable insurance that offers variety of benefits at rates that meet any budget</a:t>
            </a:r>
          </a:p>
          <a:p>
            <a:pPr marL="342900" lvl="0" indent="-342900">
              <a:spcBef>
                <a:spcPts val="0"/>
              </a:spcBef>
              <a:buFont typeface="Arial"/>
              <a:buChar char="•"/>
            </a:pPr>
            <a:r>
              <a:rPr lang="en-US" sz="2000" i="1" dirty="0"/>
              <a:t>Includes specific cash payments for both sickness and accidental injuries regardless of other coverage</a:t>
            </a:r>
          </a:p>
          <a:p>
            <a:pPr marL="342900" lvl="0" indent="-342900">
              <a:spcBef>
                <a:spcPts val="0"/>
              </a:spcBef>
              <a:buFont typeface="Arial"/>
              <a:buChar char="•"/>
            </a:pPr>
            <a:r>
              <a:rPr lang="en-US" sz="2000" i="1" dirty="0"/>
              <a:t>Benefits do not vary </a:t>
            </a:r>
            <a:r>
              <a:rPr lang="mr-IN" sz="2000" i="1" dirty="0"/>
              <a:t>–</a:t>
            </a:r>
            <a:r>
              <a:rPr lang="en-US" sz="2000" i="1" dirty="0"/>
              <a:t> a fixed dollar amount covers both in-and out-of-network</a:t>
            </a:r>
          </a:p>
          <a:p>
            <a:pPr marL="342900" lvl="0" indent="-342900">
              <a:spcBef>
                <a:spcPts val="0"/>
              </a:spcBef>
              <a:buFont typeface="Arial"/>
              <a:buChar char="•"/>
            </a:pPr>
            <a:r>
              <a:rPr lang="en-US" sz="2000" i="1" dirty="0"/>
              <a:t>One of the nation’s largest medical provider networks</a:t>
            </a:r>
          </a:p>
          <a:p>
            <a:pPr lvl="0">
              <a:spcBef>
                <a:spcPts val="0"/>
              </a:spcBef>
              <a:buNone/>
            </a:pPr>
            <a:endParaRPr lang="en-US" sz="2600" i="1" dirty="0"/>
          </a:p>
          <a:p>
            <a:pPr lvl="0">
              <a:spcBef>
                <a:spcPts val="0"/>
              </a:spcBef>
              <a:buNone/>
            </a:pPr>
            <a:endParaRPr lang="en-US" sz="2000" dirty="0"/>
          </a:p>
          <a:p>
            <a:pPr marL="342900" lvl="0" indent="-342900">
              <a:spcBef>
                <a:spcPts val="0"/>
              </a:spcBef>
              <a:buFont typeface="Arial" panose="020B0604020202020204" pitchFamily="34" charset="0"/>
              <a:buChar char="•"/>
            </a:pPr>
            <a:endParaRPr lang="en-US" sz="1800" dirty="0"/>
          </a:p>
          <a:p>
            <a:pPr lvl="0">
              <a:spcBef>
                <a:spcPts val="0"/>
              </a:spcBef>
              <a:buNone/>
            </a:pPr>
            <a:r>
              <a:rPr lang="en-US" sz="1800" dirty="0"/>
              <a:t>	</a:t>
            </a:r>
            <a:endParaRPr lang="en-US" sz="2600" i="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310" y="1569929"/>
            <a:ext cx="2786713" cy="4475068"/>
          </a:xfrm>
          <a:prstGeom prst="rect">
            <a:avLst/>
          </a:prstGeom>
          <a:ln>
            <a:solidFill>
              <a:schemeClr val="accent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457200" y="-12"/>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dirty="0"/>
              <a:t>                             </a:t>
            </a:r>
            <a:r>
              <a:rPr lang="en-US" sz="4400" b="0" i="0" u="none" strike="noStrike" cap="none" dirty="0">
                <a:solidFill>
                  <a:schemeClr val="dk1"/>
                </a:solidFill>
                <a:latin typeface="Calibri"/>
                <a:ea typeface="Calibri"/>
                <a:cs typeface="Calibri"/>
                <a:sym typeface="Calibri"/>
              </a:rPr>
              <a:t>State Availability</a:t>
            </a:r>
          </a:p>
        </p:txBody>
      </p:sp>
      <p:graphicFrame>
        <p:nvGraphicFramePr>
          <p:cNvPr id="339" name="Shape 339"/>
          <p:cNvGraphicFramePr/>
          <p:nvPr>
            <p:extLst>
              <p:ext uri="{D42A27DB-BD31-4B8C-83A1-F6EECF244321}">
                <p14:modId xmlns:p14="http://schemas.microsoft.com/office/powerpoint/2010/main" val="568308962"/>
              </p:ext>
            </p:extLst>
          </p:nvPr>
        </p:nvGraphicFramePr>
        <p:xfrm>
          <a:off x="5290906" y="986823"/>
          <a:ext cx="3323096" cy="5150730"/>
        </p:xfrm>
        <a:graphic>
          <a:graphicData uri="http://schemas.openxmlformats.org/drawingml/2006/table">
            <a:tbl>
              <a:tblPr>
                <a:noFill/>
                <a:tableStyleId>{02A94AD4-C6CB-4B81-A1F3-3B165450608F}</a:tableStyleId>
              </a:tblPr>
              <a:tblGrid>
                <a:gridCol w="1661548">
                  <a:extLst>
                    <a:ext uri="{9D8B030D-6E8A-4147-A177-3AD203B41FA5}">
                      <a16:colId xmlns:a16="http://schemas.microsoft.com/office/drawing/2014/main" val="20000"/>
                    </a:ext>
                  </a:extLst>
                </a:gridCol>
                <a:gridCol w="1661548">
                  <a:extLst>
                    <a:ext uri="{9D8B030D-6E8A-4147-A177-3AD203B41FA5}">
                      <a16:colId xmlns:a16="http://schemas.microsoft.com/office/drawing/2014/main" val="20001"/>
                    </a:ext>
                  </a:extLst>
                </a:gridCol>
              </a:tblGrid>
              <a:tr h="334640">
                <a:tc>
                  <a:txBody>
                    <a:bodyPr/>
                    <a:lstStyle/>
                    <a:p>
                      <a:pPr lvl="0" algn="ctr" rtl="0">
                        <a:spcBef>
                          <a:spcPts val="0"/>
                        </a:spcBef>
                        <a:buNone/>
                      </a:pPr>
                      <a:r>
                        <a:rPr lang="en-US" dirty="0">
                          <a:solidFill>
                            <a:schemeClr val="dk1"/>
                          </a:solidFill>
                          <a:latin typeface="Calibri"/>
                          <a:ea typeface="Calibri"/>
                          <a:cs typeface="Calibri"/>
                          <a:sym typeface="Calibri"/>
                        </a:rPr>
                        <a:t>Arizona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Nevada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334640">
                <a:tc>
                  <a:txBody>
                    <a:bodyPr/>
                    <a:lstStyle/>
                    <a:p>
                      <a:pPr lvl="0" algn="ctr" rtl="0">
                        <a:spcBef>
                          <a:spcPts val="0"/>
                        </a:spcBef>
                        <a:buNone/>
                      </a:pPr>
                      <a:r>
                        <a:rPr lang="en-US" dirty="0">
                          <a:solidFill>
                            <a:schemeClr val="dk1"/>
                          </a:solidFill>
                          <a:latin typeface="Calibri"/>
                          <a:ea typeface="Calibri"/>
                          <a:cs typeface="Calibri"/>
                          <a:sym typeface="Calibri"/>
                        </a:rPr>
                        <a:t>Arkansas</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New Mexico</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334640">
                <a:tc>
                  <a:txBody>
                    <a:bodyPr/>
                    <a:lstStyle/>
                    <a:p>
                      <a:pPr lvl="0" algn="ctr" rtl="0">
                        <a:spcBef>
                          <a:spcPts val="0"/>
                        </a:spcBef>
                        <a:buNone/>
                      </a:pPr>
                      <a:r>
                        <a:rPr lang="en-US" dirty="0">
                          <a:solidFill>
                            <a:schemeClr val="dk1"/>
                          </a:solidFill>
                          <a:latin typeface="Calibri"/>
                          <a:ea typeface="Calibri"/>
                          <a:cs typeface="Calibri"/>
                          <a:sym typeface="Calibri"/>
                        </a:rPr>
                        <a:t>Delaware</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North Carolina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334640">
                <a:tc>
                  <a:txBody>
                    <a:bodyPr/>
                    <a:lstStyle/>
                    <a:p>
                      <a:pPr lvl="0" algn="ctr" rtl="0">
                        <a:spcBef>
                          <a:spcPts val="0"/>
                        </a:spcBef>
                        <a:buNone/>
                      </a:pPr>
                      <a:r>
                        <a:rPr lang="en-US" dirty="0">
                          <a:solidFill>
                            <a:schemeClr val="dk1"/>
                          </a:solidFill>
                          <a:latin typeface="Calibri"/>
                          <a:ea typeface="Calibri"/>
                          <a:cs typeface="Calibri"/>
                          <a:sym typeface="Calibri"/>
                        </a:rPr>
                        <a:t>Georgia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Ohio</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334640">
                <a:tc>
                  <a:txBody>
                    <a:bodyPr/>
                    <a:lstStyle/>
                    <a:p>
                      <a:pPr lvl="0" algn="ctr" rtl="0">
                        <a:spcBef>
                          <a:spcPts val="0"/>
                        </a:spcBef>
                        <a:buNone/>
                      </a:pPr>
                      <a:r>
                        <a:rPr lang="en-US" dirty="0">
                          <a:solidFill>
                            <a:schemeClr val="dk1"/>
                          </a:solidFill>
                          <a:latin typeface="Calibri"/>
                          <a:ea typeface="Calibri"/>
                          <a:cs typeface="Calibri"/>
                          <a:sym typeface="Calibri"/>
                        </a:rPr>
                        <a:t>Illinois</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Oklahoma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r h="334640">
                <a:tc>
                  <a:txBody>
                    <a:bodyPr/>
                    <a:lstStyle/>
                    <a:p>
                      <a:pPr lvl="0" algn="ctr" rtl="0">
                        <a:spcBef>
                          <a:spcPts val="0"/>
                        </a:spcBef>
                        <a:buNone/>
                      </a:pPr>
                      <a:r>
                        <a:rPr lang="en-US" dirty="0">
                          <a:solidFill>
                            <a:schemeClr val="dk1"/>
                          </a:solidFill>
                          <a:latin typeface="Calibri"/>
                          <a:ea typeface="Calibri"/>
                          <a:cs typeface="Calibri"/>
                          <a:sym typeface="Calibri"/>
                        </a:rPr>
                        <a:t>Indiana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Pennsylvania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5"/>
                  </a:ext>
                </a:extLst>
              </a:tr>
              <a:tr h="334640">
                <a:tc>
                  <a:txBody>
                    <a:bodyPr/>
                    <a:lstStyle/>
                    <a:p>
                      <a:pPr lvl="0" algn="ctr" rtl="0">
                        <a:spcBef>
                          <a:spcPts val="0"/>
                        </a:spcBef>
                        <a:buNone/>
                      </a:pPr>
                      <a:r>
                        <a:rPr lang="en-US" dirty="0"/>
                        <a:t>Iowa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South Carolina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6"/>
                  </a:ext>
                </a:extLst>
              </a:tr>
              <a:tr h="334640">
                <a:tc>
                  <a:txBody>
                    <a:bodyPr/>
                    <a:lstStyle/>
                    <a:p>
                      <a:pPr lvl="0" algn="ctr" rtl="0">
                        <a:spcBef>
                          <a:spcPts val="0"/>
                        </a:spcBef>
                        <a:buNone/>
                      </a:pPr>
                      <a:r>
                        <a:rPr lang="en-US" dirty="0"/>
                        <a:t>Kentucky</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South Dakota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7"/>
                  </a:ext>
                </a:extLst>
              </a:tr>
              <a:tr h="334640">
                <a:tc>
                  <a:txBody>
                    <a:bodyPr/>
                    <a:lstStyle/>
                    <a:p>
                      <a:pPr lvl="0" algn="ctr" rtl="0">
                        <a:spcBef>
                          <a:spcPts val="0"/>
                        </a:spcBef>
                        <a:buNone/>
                      </a:pPr>
                      <a:r>
                        <a:rPr lang="en-US" dirty="0"/>
                        <a:t>Louisiana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Tennessee</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8"/>
                  </a:ext>
                </a:extLst>
              </a:tr>
              <a:tr h="334640">
                <a:tc>
                  <a:txBody>
                    <a:bodyPr/>
                    <a:lstStyle/>
                    <a:p>
                      <a:pPr lvl="0" algn="ctr" rtl="0">
                        <a:spcBef>
                          <a:spcPts val="0"/>
                        </a:spcBef>
                        <a:buNone/>
                      </a:pPr>
                      <a:r>
                        <a:rPr lang="en-US" dirty="0"/>
                        <a:t>Michigan</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Texas</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9"/>
                  </a:ext>
                </a:extLst>
              </a:tr>
              <a:tr h="334640">
                <a:tc>
                  <a:txBody>
                    <a:bodyPr/>
                    <a:lstStyle/>
                    <a:p>
                      <a:pPr lvl="0" algn="ctr" rtl="0">
                        <a:spcBef>
                          <a:spcPts val="0"/>
                        </a:spcBef>
                        <a:buNone/>
                      </a:pPr>
                      <a:r>
                        <a:rPr lang="en-US" dirty="0"/>
                        <a:t>Mississippi</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Virginia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10"/>
                  </a:ext>
                </a:extLst>
              </a:tr>
              <a:tr h="334640">
                <a:tc>
                  <a:txBody>
                    <a:bodyPr/>
                    <a:lstStyle/>
                    <a:p>
                      <a:pPr lvl="0" algn="ctr" rtl="0">
                        <a:spcBef>
                          <a:spcPts val="0"/>
                        </a:spcBef>
                        <a:buNone/>
                      </a:pPr>
                      <a:r>
                        <a:rPr lang="en-US" dirty="0"/>
                        <a:t>Missouri </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West Virginia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11"/>
                  </a:ext>
                </a:extLst>
              </a:tr>
              <a:tr h="334640">
                <a:tc>
                  <a:txBody>
                    <a:bodyPr/>
                    <a:lstStyle/>
                    <a:p>
                      <a:pPr lvl="0" algn="ctr" rtl="0">
                        <a:spcBef>
                          <a:spcPts val="0"/>
                        </a:spcBef>
                        <a:buNone/>
                      </a:pPr>
                      <a:r>
                        <a:rPr lang="en-US" dirty="0"/>
                        <a:t>Montana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rtl="0">
                        <a:spcBef>
                          <a:spcPts val="0"/>
                        </a:spcBef>
                        <a:buNone/>
                      </a:pPr>
                      <a:r>
                        <a:rPr lang="en-US" dirty="0"/>
                        <a:t>Wisconsin</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340" name="Shape 340"/>
          <p:cNvGraphicFramePr/>
          <p:nvPr>
            <p:extLst>
              <p:ext uri="{D42A27DB-BD31-4B8C-83A1-F6EECF244321}">
                <p14:modId xmlns:p14="http://schemas.microsoft.com/office/powerpoint/2010/main" val="4128664530"/>
              </p:ext>
            </p:extLst>
          </p:nvPr>
        </p:nvGraphicFramePr>
        <p:xfrm>
          <a:off x="5290906" y="6137553"/>
          <a:ext cx="3323096" cy="396210"/>
        </p:xfrm>
        <a:graphic>
          <a:graphicData uri="http://schemas.openxmlformats.org/drawingml/2006/table">
            <a:tbl>
              <a:tblPr>
                <a:noFill/>
                <a:tableStyleId>{02A94AD4-C6CB-4B81-A1F3-3B165450608F}</a:tableStyleId>
              </a:tblPr>
              <a:tblGrid>
                <a:gridCol w="1661548">
                  <a:extLst>
                    <a:ext uri="{9D8B030D-6E8A-4147-A177-3AD203B41FA5}">
                      <a16:colId xmlns:a16="http://schemas.microsoft.com/office/drawing/2014/main" val="20000"/>
                    </a:ext>
                  </a:extLst>
                </a:gridCol>
                <a:gridCol w="1661548">
                  <a:extLst>
                    <a:ext uri="{9D8B030D-6E8A-4147-A177-3AD203B41FA5}">
                      <a16:colId xmlns:a16="http://schemas.microsoft.com/office/drawing/2014/main" val="20001"/>
                    </a:ext>
                  </a:extLst>
                </a:gridCol>
              </a:tblGrid>
              <a:tr h="263780">
                <a:tc>
                  <a:txBody>
                    <a:bodyPr/>
                    <a:lstStyle/>
                    <a:p>
                      <a:pPr lvl="0" algn="ctr">
                        <a:spcBef>
                          <a:spcPts val="0"/>
                        </a:spcBef>
                        <a:buClr>
                          <a:schemeClr val="dk1"/>
                        </a:buClr>
                        <a:buSzPct val="78571"/>
                        <a:buFont typeface="Arial"/>
                        <a:buNone/>
                      </a:pPr>
                      <a:r>
                        <a:rPr lang="en-US" dirty="0">
                          <a:solidFill>
                            <a:schemeClr val="dk1"/>
                          </a:solidFill>
                        </a:rPr>
                        <a:t>Nebraska</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tc>
                  <a:txBody>
                    <a:bodyPr/>
                    <a:lstStyle/>
                    <a:p>
                      <a:pPr lvl="0" algn="ctr">
                        <a:spcBef>
                          <a:spcPts val="0"/>
                        </a:spcBef>
                        <a:buNone/>
                      </a:pPr>
                      <a:r>
                        <a:rPr lang="en-US" dirty="0"/>
                        <a:t>Wyoming</a:t>
                      </a:r>
                    </a:p>
                  </a:txBody>
                  <a:tcPr marL="91425" marR="91425" marT="91425" marB="91425">
                    <a:lnL w="9525" cap="flat" cmpd="sng">
                      <a:solidFill>
                        <a:schemeClr val="accent1"/>
                      </a:solidFill>
                      <a:prstDash val="solid"/>
                      <a:round/>
                      <a:headEnd type="none" w="med" len="med"/>
                      <a:tailEnd type="none" w="med" len="med"/>
                    </a:lnL>
                    <a:lnR w="9525" cap="flat" cmpd="sng">
                      <a:solidFill>
                        <a:schemeClr val="accent1"/>
                      </a:solidFill>
                      <a:prstDash val="solid"/>
                      <a:round/>
                      <a:headEnd type="none" w="med" len="med"/>
                      <a:tailEnd type="none" w="med" len="med"/>
                    </a:lnR>
                    <a:lnT w="9525" cap="flat" cmpd="sng">
                      <a:solidFill>
                        <a:schemeClr val="accent1"/>
                      </a:solidFill>
                      <a:prstDash val="solid"/>
                      <a:round/>
                      <a:headEnd type="none" w="med" len="med"/>
                      <a:tailEnd type="none" w="med" len="med"/>
                    </a:lnT>
                    <a:lnB w="9525" cap="flat" cmpd="sng">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341" name="Shape 341" descr="PivotCare-presentation.jpg"/>
          <p:cNvPicPr preferRelativeResize="0"/>
          <p:nvPr/>
        </p:nvPicPr>
        <p:blipFill>
          <a:blip r:embed="rId3">
            <a:alphaModFix/>
          </a:blip>
          <a:stretch>
            <a:fillRect/>
          </a:stretch>
        </p:blipFill>
        <p:spPr>
          <a:xfrm>
            <a:off x="952502" y="156198"/>
            <a:ext cx="3549675" cy="83062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57" y="1797846"/>
            <a:ext cx="4534163" cy="33176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28649" y="210344"/>
            <a:ext cx="8780211" cy="132556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4000" dirty="0"/>
              <a:t>PivotCare</a:t>
            </a:r>
            <a:r>
              <a:rPr lang="en-US" sz="4000" b="0" i="0" u="none" strike="noStrike" cap="none" dirty="0">
                <a:solidFill>
                  <a:schemeClr val="dk1"/>
                </a:solidFill>
                <a:sym typeface="Calibri"/>
              </a:rPr>
              <a:t>—Medical/eligibility kick outs</a:t>
            </a:r>
          </a:p>
        </p:txBody>
      </p:sp>
      <p:sp>
        <p:nvSpPr>
          <p:cNvPr id="214" name="Shape 214"/>
          <p:cNvSpPr/>
          <p:nvPr/>
        </p:nvSpPr>
        <p:spPr>
          <a:xfrm>
            <a:off x="-408213" y="1202079"/>
            <a:ext cx="8409213" cy="333829"/>
          </a:xfrm>
          <a:prstGeom prst="mathMinus">
            <a:avLst>
              <a:gd name="adj1" fmla="val 23520"/>
            </a:avLst>
          </a:prstGeom>
          <a:solidFill>
            <a:srgbClr val="4A86E8"/>
          </a:solidFill>
          <a:ln w="952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15" name="Shape 244"/>
          <p:cNvSpPr txBox="1"/>
          <p:nvPr/>
        </p:nvSpPr>
        <p:spPr>
          <a:xfrm>
            <a:off x="526903" y="1447621"/>
            <a:ext cx="8510959" cy="3481840"/>
          </a:xfrm>
          <a:prstGeom prst="rect">
            <a:avLst/>
          </a:prstGeom>
          <a:noFill/>
          <a:ln>
            <a:noFill/>
          </a:ln>
        </p:spPr>
        <p:txBody>
          <a:bodyPr lIns="91425" tIns="91425" rIns="91425" bIns="91425" anchor="t" anchorCtr="0">
            <a:noAutofit/>
          </a:bodyPr>
          <a:lstStyle/>
          <a:p>
            <a:pPr marL="63500" lvl="8">
              <a:buSzPct val="100000"/>
            </a:pPr>
            <a:r>
              <a:rPr lang="en-US" sz="2000" b="1" i="1" dirty="0"/>
              <a:t>Height &amp; weight must be within acceptable range. </a:t>
            </a:r>
          </a:p>
          <a:p>
            <a:pPr marL="63500" lvl="8">
              <a:buSzPct val="100000"/>
            </a:pPr>
            <a:r>
              <a:rPr lang="en-US" sz="2000" b="1" i="1" dirty="0"/>
              <a:t>“Yes” to any of 8 questions: coverage cannot be issued</a:t>
            </a:r>
          </a:p>
          <a:p>
            <a:pPr marL="457200" lvl="8" indent="-393700">
              <a:buSzPct val="100000"/>
              <a:buChar char="●"/>
            </a:pPr>
            <a:r>
              <a:rPr lang="en-US" sz="2000" dirty="0"/>
              <a:t>1. Unemployed or employed in specified hazardous occupation?</a:t>
            </a:r>
          </a:p>
          <a:p>
            <a:pPr marL="457200" lvl="8" indent="-393700">
              <a:buSzPct val="100000"/>
              <a:buChar char="●"/>
            </a:pPr>
            <a:r>
              <a:rPr lang="en-US" sz="2000" dirty="0"/>
              <a:t>2. Disabled or hospitalized in last 6 months?</a:t>
            </a:r>
          </a:p>
          <a:p>
            <a:pPr marL="457200" lvl="8" indent="-393700">
              <a:buSzPct val="100000"/>
              <a:buChar char="●"/>
            </a:pPr>
            <a:r>
              <a:rPr lang="en-US" sz="2000" dirty="0"/>
              <a:t>3. Pregnant, an expectant parent or in process of adopting?</a:t>
            </a:r>
          </a:p>
          <a:p>
            <a:pPr marL="457200" lvl="8" indent="-393700">
              <a:buSzPct val="100000"/>
              <a:buChar char="●"/>
            </a:pPr>
            <a:r>
              <a:rPr lang="en-US" sz="2000" dirty="0"/>
              <a:t>4. Participated in specified hazardous activities (sky diving, hang gliding, etc.)?</a:t>
            </a:r>
          </a:p>
          <a:p>
            <a:pPr marL="457200" lvl="8" indent="-393700">
              <a:buSzPct val="100000"/>
              <a:buChar char="●"/>
            </a:pPr>
            <a:r>
              <a:rPr lang="en-US" sz="2000" dirty="0"/>
              <a:t>5. In past 2 years, had driver’s license suspended, 3 or more traffic violations, had DUI or been arrested?</a:t>
            </a:r>
          </a:p>
          <a:p>
            <a:pPr marL="457200" lvl="8" indent="-393700">
              <a:buSzPct val="100000"/>
              <a:buChar char="●"/>
            </a:pPr>
            <a:r>
              <a:rPr lang="en-US" sz="2000" dirty="0"/>
              <a:t>6. In past 2 years, been advised to have medical test or procedure that has not yet been performed?</a:t>
            </a:r>
          </a:p>
          <a:p>
            <a:pPr marL="457200" lvl="8" indent="-393700">
              <a:buSzPct val="100000"/>
              <a:buFontTx/>
              <a:buChar char="●"/>
            </a:pPr>
            <a:r>
              <a:rPr lang="en-US" sz="2000" dirty="0"/>
              <a:t>7. Within last 5 years, had abnormal test results, been diagnosed or treated for AIDS or tested positive for HIV?</a:t>
            </a:r>
          </a:p>
          <a:p>
            <a:pPr marL="457200" lvl="8" indent="-393700">
              <a:buSzPct val="100000"/>
              <a:buFontTx/>
              <a:buChar char="●"/>
            </a:pPr>
            <a:r>
              <a:rPr lang="en-US" sz="2000" dirty="0"/>
              <a:t>8. Within last 5 years, diagnosis, symptoms, abnormal test result or any treatment for any of the major conditions listed on application? (i.e. cancer, heart, stroke, COPD, liver, kidney, diabetes, Hep C, etc.)</a:t>
            </a:r>
          </a:p>
          <a:p>
            <a:pPr marL="63500" lvl="8">
              <a:buSzPct val="100000"/>
            </a:pPr>
            <a:r>
              <a:rPr lang="en-US" sz="1800" i="1" dirty="0"/>
              <a:t>(Medical questions may vary in some states.)</a:t>
            </a:r>
          </a:p>
        </p:txBody>
      </p:sp>
    </p:spTree>
    <p:extLst>
      <p:ext uri="{BB962C8B-B14F-4D97-AF65-F5344CB8AC3E}">
        <p14:creationId xmlns:p14="http://schemas.microsoft.com/office/powerpoint/2010/main" val="941360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Height &amp; Weight Chart</a:t>
            </a:r>
            <a:endParaRPr lang="en-US" sz="3600" dirty="0"/>
          </a:p>
        </p:txBody>
      </p:sp>
      <p:sp>
        <p:nvSpPr>
          <p:cNvPr id="332" name="Shape 332"/>
          <p:cNvSpPr/>
          <p:nvPr/>
        </p:nvSpPr>
        <p:spPr>
          <a:xfrm>
            <a:off x="-408213" y="1202079"/>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5" name="Shape 244"/>
          <p:cNvSpPr txBox="1"/>
          <p:nvPr/>
        </p:nvSpPr>
        <p:spPr>
          <a:xfrm>
            <a:off x="338020" y="1433770"/>
            <a:ext cx="8005924" cy="564364"/>
          </a:xfrm>
          <a:prstGeom prst="rect">
            <a:avLst/>
          </a:prstGeom>
          <a:noFill/>
          <a:ln>
            <a:noFill/>
          </a:ln>
        </p:spPr>
        <p:txBody>
          <a:bodyPr lIns="91425" tIns="91425" rIns="91425" bIns="91425" anchor="t" anchorCtr="0">
            <a:noAutofit/>
          </a:bodyPr>
          <a:lstStyle/>
          <a:p>
            <a:pPr marL="63500" lvl="0">
              <a:spcBef>
                <a:spcPts val="0"/>
              </a:spcBef>
              <a:buSzPct val="100000"/>
            </a:pPr>
            <a:r>
              <a:rPr lang="en-US" sz="1600" dirty="0"/>
              <a:t>Any applicant or proposed insured 15 years and older, who falls outside the height and weight range on this chart is not eligible for coverage.</a:t>
            </a:r>
          </a:p>
          <a:p>
            <a:pPr marL="63500" lvl="0">
              <a:spcBef>
                <a:spcPts val="0"/>
              </a:spcBef>
              <a:buSzPct val="100000"/>
            </a:pPr>
            <a:endParaRPr lang="en-US" sz="2600" i="1" dirty="0"/>
          </a:p>
        </p:txBody>
      </p:sp>
      <p:pic>
        <p:nvPicPr>
          <p:cNvPr id="2" name="Picture 1">
            <a:extLst>
              <a:ext uri="{FF2B5EF4-FFF2-40B4-BE49-F238E27FC236}">
                <a16:creationId xmlns:a16="http://schemas.microsoft.com/office/drawing/2014/main" id="{3BB4B106-F46A-4CF9-91C8-CA9C40EA8F8C}"/>
              </a:ext>
            </a:extLst>
          </p:cNvPr>
          <p:cNvPicPr>
            <a:picLocks noChangeAspect="1"/>
          </p:cNvPicPr>
          <p:nvPr/>
        </p:nvPicPr>
        <p:blipFill>
          <a:blip r:embed="rId3"/>
          <a:stretch>
            <a:fillRect/>
          </a:stretch>
        </p:blipFill>
        <p:spPr>
          <a:xfrm>
            <a:off x="1422400" y="2144890"/>
            <a:ext cx="6299200" cy="4713110"/>
          </a:xfrm>
          <a:prstGeom prst="rect">
            <a:avLst/>
          </a:prstGeom>
        </p:spPr>
      </p:pic>
    </p:spTree>
    <p:extLst>
      <p:ext uri="{BB962C8B-B14F-4D97-AF65-F5344CB8AC3E}">
        <p14:creationId xmlns:p14="http://schemas.microsoft.com/office/powerpoint/2010/main" val="988948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Limitations &amp; Exclusions</a:t>
            </a:r>
            <a:endParaRPr lang="en-US" sz="3600" dirty="0"/>
          </a:p>
        </p:txBody>
      </p:sp>
      <p:sp>
        <p:nvSpPr>
          <p:cNvPr id="332" name="Shape 332"/>
          <p:cNvSpPr/>
          <p:nvPr/>
        </p:nvSpPr>
        <p:spPr>
          <a:xfrm>
            <a:off x="-408213" y="1202079"/>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5" name="Shape 244"/>
          <p:cNvSpPr txBox="1"/>
          <p:nvPr/>
        </p:nvSpPr>
        <p:spPr>
          <a:xfrm>
            <a:off x="598310" y="1433770"/>
            <a:ext cx="7745633" cy="564364"/>
          </a:xfrm>
          <a:prstGeom prst="rect">
            <a:avLst/>
          </a:prstGeom>
          <a:noFill/>
          <a:ln>
            <a:noFill/>
          </a:ln>
        </p:spPr>
        <p:txBody>
          <a:bodyPr lIns="91425" tIns="91425" rIns="91425" bIns="91425" anchor="t" anchorCtr="0">
            <a:noAutofit/>
          </a:bodyPr>
          <a:lstStyle/>
          <a:p>
            <a:endParaRPr lang="en-US" b="1" dirty="0"/>
          </a:p>
          <a:p>
            <a:r>
              <a:rPr lang="en-US" sz="1600" b="1" dirty="0"/>
              <a:t>Waiting Period Limitation</a:t>
            </a:r>
          </a:p>
          <a:p>
            <a:r>
              <a:rPr lang="en-US" sz="1600" dirty="0"/>
              <a:t>A sickness, mental or nervous disorder or substance abuse treatment or medical care will not be covered during the first </a:t>
            </a:r>
            <a:r>
              <a:rPr lang="en-US" sz="1600" b="1" dirty="0"/>
              <a:t>30 </a:t>
            </a:r>
            <a:r>
              <a:rPr lang="en-US" sz="1600" dirty="0"/>
              <a:t>days after  the effective date for each Covered Person under the policy.  Medicare care for an accident is covered immediately following the effective date. </a:t>
            </a:r>
          </a:p>
          <a:p>
            <a:endParaRPr lang="en-US" sz="1600" dirty="0"/>
          </a:p>
          <a:p>
            <a:r>
              <a:rPr lang="en-US" sz="1600" b="1" dirty="0"/>
              <a:t>Pre-Existing Condition Limitation</a:t>
            </a:r>
          </a:p>
          <a:p>
            <a:r>
              <a:rPr lang="en-US" sz="1600" dirty="0"/>
              <a:t>Pre-Existing Condition Limitation means a condition not otherwise excluded by name or specific description for which medical advise, testing, care, treatment or medication was given or was recommended by, or received from, a Physician within </a:t>
            </a:r>
            <a:r>
              <a:rPr lang="en-US" sz="1600" b="1" dirty="0"/>
              <a:t>12</a:t>
            </a:r>
            <a:r>
              <a:rPr lang="en-US" sz="1600" dirty="0"/>
              <a:t> months before the Covered Person’s Effective Date: or that would have caused a reasonably prudent person to seek medical diagnosis or treatment within </a:t>
            </a:r>
            <a:r>
              <a:rPr lang="en-US" sz="1600" b="1" dirty="0"/>
              <a:t>12</a:t>
            </a:r>
            <a:r>
              <a:rPr lang="en-US" sz="1600" dirty="0"/>
              <a:t> months before the Covered Person’s effective date. </a:t>
            </a:r>
          </a:p>
          <a:p>
            <a:r>
              <a:rPr lang="en-US" sz="1600" dirty="0"/>
              <a:t> </a:t>
            </a:r>
          </a:p>
          <a:p>
            <a:r>
              <a:rPr lang="en-US" sz="1600" dirty="0"/>
              <a:t>Loss caused by or relating to the pre-existing condition is not covered for the first </a:t>
            </a:r>
            <a:r>
              <a:rPr lang="en-US" sz="1600" b="1" dirty="0"/>
              <a:t>12 </a:t>
            </a:r>
            <a:r>
              <a:rPr lang="en-US" sz="1600" dirty="0"/>
              <a:t>months after the effective date of each Covered Person.  A pregnancy that was conceived prior to the effective date is also considered a pre-existing condition.</a:t>
            </a:r>
          </a:p>
          <a:p>
            <a:endParaRPr lang="en-US" dirty="0"/>
          </a:p>
          <a:p>
            <a:endParaRPr lang="en-US" dirty="0"/>
          </a:p>
          <a:p>
            <a:pPr marL="63500" lvl="0">
              <a:spcBef>
                <a:spcPts val="0"/>
              </a:spcBef>
              <a:buSzPct val="100000"/>
            </a:pPr>
            <a:endParaRPr lang="en-US" sz="2600" i="1" dirty="0"/>
          </a:p>
        </p:txBody>
      </p:sp>
    </p:spTree>
    <p:extLst>
      <p:ext uri="{BB962C8B-B14F-4D97-AF65-F5344CB8AC3E}">
        <p14:creationId xmlns:p14="http://schemas.microsoft.com/office/powerpoint/2010/main" val="1569008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Limitations &amp; Exclusions</a:t>
            </a:r>
            <a:endParaRPr lang="en-US" sz="3600" dirty="0"/>
          </a:p>
        </p:txBody>
      </p:sp>
      <p:sp>
        <p:nvSpPr>
          <p:cNvPr id="332" name="Shape 332"/>
          <p:cNvSpPr/>
          <p:nvPr/>
        </p:nvSpPr>
        <p:spPr>
          <a:xfrm>
            <a:off x="-408213" y="1202079"/>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5" name="Shape 244"/>
          <p:cNvSpPr txBox="1"/>
          <p:nvPr/>
        </p:nvSpPr>
        <p:spPr>
          <a:xfrm>
            <a:off x="620888" y="1433770"/>
            <a:ext cx="7723055" cy="564364"/>
          </a:xfrm>
          <a:prstGeom prst="rect">
            <a:avLst/>
          </a:prstGeom>
          <a:noFill/>
          <a:ln>
            <a:noFill/>
          </a:ln>
        </p:spPr>
        <p:txBody>
          <a:bodyPr lIns="91425" tIns="91425" rIns="91425" bIns="91425" anchor="t" anchorCtr="0">
            <a:noAutofit/>
          </a:bodyPr>
          <a:lstStyle/>
          <a:p>
            <a:r>
              <a:rPr lang="en-US" b="1" dirty="0"/>
              <a:t>No coverage shall be provided and no benefits will be paid for any loss resulting in whole or in part from, or contributed to, or as a natural and probably consequence of any of the following: </a:t>
            </a:r>
          </a:p>
          <a:p>
            <a:endParaRPr lang="en-US" b="1" dirty="0"/>
          </a:p>
          <a:p>
            <a:pPr lvl="1"/>
            <a:r>
              <a:rPr lang="en-US" sz="1100" dirty="0"/>
              <a:t>Suicide or any attempt at suicide or intentionally self-inflicted injury or any attempt at intentionally self-inflicted injury or any act of auto-eroticism, while sane or insane;</a:t>
            </a:r>
          </a:p>
          <a:p>
            <a:pPr lvl="1"/>
            <a:r>
              <a:rPr lang="en-US" sz="1100" dirty="0"/>
              <a:t>Travel or flight in or on (including getting in or out of, or on or off of) any vehicle used for aerial navigation, if the Covered Person is:</a:t>
            </a:r>
          </a:p>
          <a:p>
            <a:pPr lvl="2"/>
            <a:r>
              <a:rPr lang="en-US" sz="1100" dirty="0"/>
              <a:t>riding as a passenger in any aircraft not intended or licensed for the transportation of passengers;</a:t>
            </a:r>
          </a:p>
          <a:p>
            <a:pPr lvl="2"/>
            <a:r>
              <a:rPr lang="en-US" sz="1100" dirty="0"/>
              <a:t>performing, learning to perform or instructing others to perform as a pilot or crew member of any aircraft; or</a:t>
            </a:r>
          </a:p>
          <a:p>
            <a:pPr lvl="2"/>
            <a:r>
              <a:rPr lang="en-US" sz="1100" dirty="0"/>
              <a:t>riding as a passenger in an aircraft owned, leased or operated by the Covered Person’s employer;</a:t>
            </a:r>
          </a:p>
          <a:p>
            <a:pPr lvl="1"/>
            <a:r>
              <a:rPr lang="en-US" sz="1100" dirty="0"/>
              <a:t>Declared or undeclared war, or any act of declared or undeclared war;</a:t>
            </a:r>
          </a:p>
          <a:p>
            <a:pPr lvl="1"/>
            <a:r>
              <a:rPr lang="en-US" sz="1100" dirty="0"/>
              <a:t>Full-time active duty in the armed forces, National Guard or organized reserve corps of any country or international authority. (Unearned premium for any period for which the Covered Person is not covered due to his/her active duty status will be refunded. Loss caused while on short-term National Guard or reserve duty for regularly scheduled</a:t>
            </a:r>
          </a:p>
          <a:p>
            <a:r>
              <a:rPr lang="en-US" sz="1100" dirty="0"/>
              <a:t>training purposes is not excluded.);</a:t>
            </a:r>
          </a:p>
          <a:p>
            <a:endParaRPr lang="en-US" sz="1100" dirty="0"/>
          </a:p>
          <a:p>
            <a:pPr lvl="1"/>
            <a:r>
              <a:rPr lang="en-US" sz="1100" dirty="0"/>
              <a:t>The Covered Person’s being intoxicated (defined as blood alcohol concentration equal to or in excess of .08 gms/dl blood alcohol). This applies whether or not the Covered Person is charged with any violation in connection with a loss and there is no need to prove a loss was caused, contributed to, or resulted from the excessive blood alcohol concentration;</a:t>
            </a:r>
          </a:p>
          <a:p>
            <a:r>
              <a:rPr lang="en-US" sz="1100" dirty="0"/>
              <a:t>The Covered Person’s: a) voluntary use of illegal drugs; b) the intentional taking of over the counter medication not in accordance with recommended dosage and warning instructions; and c) intentional misuse of prescription drugs;</a:t>
            </a:r>
          </a:p>
          <a:p>
            <a:pPr lvl="1"/>
            <a:r>
              <a:rPr lang="en-US" sz="1100" dirty="0"/>
              <a:t>The Covered Person’s commission of or attempt to commit a felony;</a:t>
            </a:r>
          </a:p>
          <a:p>
            <a:pPr lvl="1"/>
            <a:r>
              <a:rPr lang="en-US" sz="1100" dirty="0"/>
              <a:t>The Covered Person being engaged in an illegal occupation;</a:t>
            </a:r>
          </a:p>
          <a:p>
            <a:pPr lvl="1"/>
            <a:r>
              <a:rPr lang="en-US" sz="1100" dirty="0"/>
              <a:t>Services and supplies which are not medically necessary to treat a covered loss (other than as stated in the Wellness and Preventive Care Benefit);</a:t>
            </a:r>
          </a:p>
          <a:p>
            <a:r>
              <a:rPr lang="en-US" b="1" dirty="0"/>
              <a:t> </a:t>
            </a:r>
            <a:endParaRPr lang="en-US" dirty="0"/>
          </a:p>
          <a:p>
            <a:pPr marL="63500" lvl="0">
              <a:spcBef>
                <a:spcPts val="0"/>
              </a:spcBef>
              <a:buSzPct val="100000"/>
            </a:pPr>
            <a:endParaRPr lang="en-US" sz="2600" i="1" dirty="0"/>
          </a:p>
        </p:txBody>
      </p:sp>
    </p:spTree>
    <p:extLst>
      <p:ext uri="{BB962C8B-B14F-4D97-AF65-F5344CB8AC3E}">
        <p14:creationId xmlns:p14="http://schemas.microsoft.com/office/powerpoint/2010/main" val="2890632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Limitations &amp; Exclusions</a:t>
            </a:r>
            <a:endParaRPr lang="en-US" sz="3600" dirty="0"/>
          </a:p>
        </p:txBody>
      </p:sp>
      <p:sp>
        <p:nvSpPr>
          <p:cNvPr id="332" name="Shape 332"/>
          <p:cNvSpPr/>
          <p:nvPr/>
        </p:nvSpPr>
        <p:spPr>
          <a:xfrm>
            <a:off x="-408213" y="1202079"/>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5" name="Shape 244"/>
          <p:cNvSpPr txBox="1"/>
          <p:nvPr/>
        </p:nvSpPr>
        <p:spPr>
          <a:xfrm>
            <a:off x="575732" y="1433770"/>
            <a:ext cx="7768211" cy="564364"/>
          </a:xfrm>
          <a:prstGeom prst="rect">
            <a:avLst/>
          </a:prstGeom>
          <a:noFill/>
          <a:ln>
            <a:noFill/>
          </a:ln>
        </p:spPr>
        <p:txBody>
          <a:bodyPr lIns="91425" tIns="91425" rIns="91425" bIns="91425" anchor="t" anchorCtr="0">
            <a:noAutofit/>
          </a:bodyPr>
          <a:lstStyle/>
          <a:p>
            <a:r>
              <a:rPr lang="en-US" b="1" dirty="0"/>
              <a:t>No coverage shall be provided and no benefits will be paid for any loss resulting in whole or in part from, or contributed to, or as a natural and probably consequence of any of the following: </a:t>
            </a:r>
          </a:p>
          <a:p>
            <a:endParaRPr lang="en-US" b="1" dirty="0"/>
          </a:p>
          <a:p>
            <a:pPr lvl="1"/>
            <a:r>
              <a:rPr lang="en-US" sz="1100" dirty="0"/>
              <a:t>Services and supplies which are received without charge or legal obligation to pay or would not normally be paid in the absence of insurance;</a:t>
            </a:r>
          </a:p>
          <a:p>
            <a:pPr lvl="1"/>
            <a:r>
              <a:rPr lang="en-US" sz="1100" dirty="0"/>
              <a:t>Services and supplies which are received outside of the United States of America, its possessions and territories;</a:t>
            </a:r>
          </a:p>
          <a:p>
            <a:pPr lvl="1"/>
            <a:r>
              <a:rPr lang="en-US" sz="1100" dirty="0"/>
              <a:t>Dental care or treatment unless due to an injury to a sound and natural tooth;</a:t>
            </a:r>
          </a:p>
          <a:p>
            <a:pPr lvl="1"/>
            <a:r>
              <a:rPr lang="en-US" sz="1100" dirty="0"/>
              <a:t>Cosmetic surgery or reconstructive surgery, including breast reduction and surgery to repair, replace, or remove breast implants; however, this Exception does not apply when surgery is required:</a:t>
            </a:r>
          </a:p>
          <a:p>
            <a:pPr lvl="0"/>
            <a:r>
              <a:rPr lang="en-US" sz="1100" dirty="0"/>
              <a:t>To repair a birth defect of a child born to you and continuously covered under your policy from birth; or</a:t>
            </a:r>
          </a:p>
          <a:p>
            <a:pPr lvl="0"/>
            <a:r>
              <a:rPr lang="en-US" sz="1100" dirty="0"/>
              <a:t>For reconstructive surgery following a covered mastectomy.</a:t>
            </a:r>
          </a:p>
          <a:p>
            <a:r>
              <a:rPr lang="en-US" sz="1100" dirty="0"/>
              <a:t>Any covered loss that is covered under any state or federal Worker’s Compensation, Policyholder’s Liability law or similar law;</a:t>
            </a:r>
          </a:p>
          <a:p>
            <a:r>
              <a:rPr lang="en-US" sz="1100" dirty="0"/>
              <a:t>Any mental or nervous disorder or substance abuse unless such coverage is expressly provided herein;</a:t>
            </a:r>
          </a:p>
          <a:p>
            <a:pPr lvl="1"/>
            <a:r>
              <a:rPr lang="en-US" sz="1100" dirty="0"/>
              <a:t>Any procedure for refractive correction, eye refraction or the purchase or fitting of vision or hearing aids, cochlear implants and related </a:t>
            </a:r>
          </a:p>
          <a:p>
            <a:pPr lvl="1"/>
            <a:r>
              <a:rPr lang="en-US" sz="1100" dirty="0"/>
              <a:t>devices;</a:t>
            </a:r>
          </a:p>
          <a:p>
            <a:pPr lvl="1"/>
            <a:endParaRPr lang="en-US" sz="1100" dirty="0"/>
          </a:p>
          <a:p>
            <a:pPr lvl="1"/>
            <a:r>
              <a:rPr lang="en-US" sz="1100" dirty="0"/>
              <a:t>Pregnancy or maternity unless such coverage is expressly provided herein. Complications of Pregnancy are not excluded;</a:t>
            </a:r>
          </a:p>
          <a:p>
            <a:pPr lvl="1"/>
            <a:r>
              <a:rPr lang="en-US" sz="1100" dirty="0"/>
              <a:t>Participating in hazardous occupations or other activity including participating, instructing, demonstrating, guiding or accompanying others in the following: professional or semi-professional sports, extreme sports, organized body contact sports, parachute jumping, hot-air ballooning, hang-gliding, base jumping, mountain climbing, bungee jumping, scuba diving, sail gliding, parasailing, parakiting, rock or mountain climbing, cave exploration, parkour, racing including stunt show or speed test of any motorized or nonmotorized vehicle, rodeo activities, or similar hazardous activities. Also excluded is injury received while practicing, exercising, undergoing conditional or physical preparation for such activity;</a:t>
            </a:r>
          </a:p>
          <a:p>
            <a:pPr lvl="1"/>
            <a:r>
              <a:rPr lang="en-US" sz="1100" dirty="0"/>
              <a:t>A custodial institution, domiciliary care or rest cures;</a:t>
            </a:r>
          </a:p>
          <a:p>
            <a:pPr lvl="1"/>
            <a:r>
              <a:rPr lang="en-US" sz="1100" dirty="0"/>
              <a:t>Weight reduction or treatment of obesity, including exogenous, endogenous or morbid obesity; or</a:t>
            </a:r>
          </a:p>
          <a:p>
            <a:pPr lvl="1"/>
            <a:r>
              <a:rPr lang="en-US" sz="1100" dirty="0"/>
              <a:t>Diagnosis or treatment (including surgery) of sexual dysfunctional disorders or inadequacy, or transsexual surgery.</a:t>
            </a:r>
          </a:p>
          <a:p>
            <a:endParaRPr lang="en-US" dirty="0"/>
          </a:p>
          <a:p>
            <a:pPr marL="63500" lvl="0">
              <a:spcBef>
                <a:spcPts val="0"/>
              </a:spcBef>
              <a:buSzPct val="100000"/>
            </a:pPr>
            <a:endParaRPr lang="en-US" sz="2600" i="1" dirty="0"/>
          </a:p>
        </p:txBody>
      </p:sp>
    </p:spTree>
    <p:extLst>
      <p:ext uri="{BB962C8B-B14F-4D97-AF65-F5344CB8AC3E}">
        <p14:creationId xmlns:p14="http://schemas.microsoft.com/office/powerpoint/2010/main" val="2265552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FAQ’s</a:t>
            </a:r>
            <a:endParaRPr lang="en-US" sz="3600" dirty="0"/>
          </a:p>
        </p:txBody>
      </p:sp>
      <p:sp>
        <p:nvSpPr>
          <p:cNvPr id="332" name="Shape 332"/>
          <p:cNvSpPr/>
          <p:nvPr/>
        </p:nvSpPr>
        <p:spPr>
          <a:xfrm>
            <a:off x="-408213" y="1202079"/>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5" name="Shape 244"/>
          <p:cNvSpPr txBox="1"/>
          <p:nvPr/>
        </p:nvSpPr>
        <p:spPr>
          <a:xfrm>
            <a:off x="338020" y="1433770"/>
            <a:ext cx="8005924" cy="564364"/>
          </a:xfrm>
          <a:prstGeom prst="rect">
            <a:avLst/>
          </a:prstGeom>
          <a:noFill/>
          <a:ln>
            <a:noFill/>
          </a:ln>
        </p:spPr>
        <p:txBody>
          <a:bodyPr lIns="91425" tIns="91425" rIns="91425" bIns="91425" anchor="t" anchorCtr="0">
            <a:noAutofit/>
          </a:bodyPr>
          <a:lstStyle/>
          <a:p>
            <a:pPr marL="63500" lvl="0">
              <a:spcBef>
                <a:spcPts val="0"/>
              </a:spcBef>
              <a:buSzPct val="100000"/>
            </a:pPr>
            <a:r>
              <a:rPr lang="en-US" sz="1600" b="1" u="sng" dirty="0"/>
              <a:t>Agent Appointments &amp; Commissions</a:t>
            </a:r>
          </a:p>
          <a:p>
            <a:pPr marL="63500" lvl="0">
              <a:spcBef>
                <a:spcPts val="0"/>
              </a:spcBef>
              <a:buSzPct val="100000"/>
            </a:pPr>
            <a:endParaRPr lang="en-US" sz="1600" dirty="0"/>
          </a:p>
          <a:p>
            <a:r>
              <a:rPr lang="en-US" b="1" dirty="0"/>
              <a:t>How long does it take to get appointed?</a:t>
            </a:r>
            <a:endParaRPr lang="en-US" dirty="0"/>
          </a:p>
          <a:p>
            <a:r>
              <a:rPr lang="en-US" dirty="0"/>
              <a:t>A:  Appointments are typically turned around within 72 business hours.  </a:t>
            </a:r>
          </a:p>
          <a:p>
            <a:endParaRPr lang="en-US" dirty="0"/>
          </a:p>
          <a:p>
            <a:r>
              <a:rPr lang="en-US" b="1" dirty="0"/>
              <a:t>If I am already appointed with Standard Life and Accident Insurance Company why do I have to register separately with Pivot Health?</a:t>
            </a:r>
            <a:endParaRPr lang="en-US" dirty="0"/>
          </a:p>
          <a:p>
            <a:r>
              <a:rPr lang="en-US" dirty="0"/>
              <a:t>A:  PivotCare is an exclusive offering through Pivot Health.  You must be appointed separately for this product.  </a:t>
            </a:r>
          </a:p>
          <a:p>
            <a:endParaRPr lang="en-US" dirty="0"/>
          </a:p>
          <a:p>
            <a:r>
              <a:rPr lang="en-US" b="1" dirty="0"/>
              <a:t>How will my clients’ coverage be renewed?     </a:t>
            </a:r>
            <a:endParaRPr lang="en-US" dirty="0"/>
          </a:p>
          <a:p>
            <a:r>
              <a:rPr lang="en-US" dirty="0"/>
              <a:t>A: </a:t>
            </a:r>
            <a:r>
              <a:rPr lang="en-US" b="1" dirty="0"/>
              <a:t> </a:t>
            </a:r>
            <a:r>
              <a:rPr lang="en-US" dirty="0"/>
              <a:t>Renewals are automatic.  Upon enrollment, your clients provide PivotCare with payment information so we can renew the member automatically unless the member calls to cancel.  PivotCare will send an e-mail notification to the member 60 days in advance of their renewal, reminding them of their automatic renewal.</a:t>
            </a:r>
          </a:p>
          <a:p>
            <a:endParaRPr lang="en-US" dirty="0"/>
          </a:p>
          <a:p>
            <a:r>
              <a:rPr lang="en-US" b="1" dirty="0"/>
              <a:t>Where do I go for support?    </a:t>
            </a:r>
            <a:endParaRPr lang="en-US" dirty="0"/>
          </a:p>
          <a:p>
            <a:r>
              <a:rPr lang="en-US" dirty="0"/>
              <a:t>A: </a:t>
            </a:r>
            <a:r>
              <a:rPr lang="en-US" b="1" dirty="0"/>
              <a:t> </a:t>
            </a:r>
            <a:r>
              <a:rPr lang="en-US" dirty="0"/>
              <a:t>For questions, please call Agent Services at 800-319-7061 or email </a:t>
            </a:r>
            <a:r>
              <a:rPr lang="en-US" u="sng" dirty="0">
                <a:hlinkClick r:id="rId3"/>
              </a:rPr>
              <a:t>agentservices@adrithealthgroup.com</a:t>
            </a:r>
            <a:r>
              <a:rPr lang="en-US" u="sng" dirty="0"/>
              <a:t>. </a:t>
            </a:r>
            <a:endParaRPr lang="en-US" dirty="0"/>
          </a:p>
          <a:p>
            <a:endParaRPr lang="en-US" dirty="0"/>
          </a:p>
          <a:p>
            <a:pPr marL="63500" lvl="0">
              <a:spcBef>
                <a:spcPts val="0"/>
              </a:spcBef>
              <a:buSzPct val="100000"/>
            </a:pPr>
            <a:endParaRPr lang="en-US" sz="1600" dirty="0"/>
          </a:p>
          <a:p>
            <a:pPr marL="63500" lvl="0">
              <a:spcBef>
                <a:spcPts val="0"/>
              </a:spcBef>
              <a:buSzPct val="100000"/>
            </a:pPr>
            <a:endParaRPr lang="en-US" sz="2600" i="1" dirty="0"/>
          </a:p>
        </p:txBody>
      </p:sp>
    </p:spTree>
    <p:extLst>
      <p:ext uri="{BB962C8B-B14F-4D97-AF65-F5344CB8AC3E}">
        <p14:creationId xmlns:p14="http://schemas.microsoft.com/office/powerpoint/2010/main" val="3910310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615244" y="-56766"/>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FAQ’s</a:t>
            </a:r>
            <a:endParaRPr lang="en-US" sz="3600" dirty="0"/>
          </a:p>
        </p:txBody>
      </p:sp>
      <p:sp>
        <p:nvSpPr>
          <p:cNvPr id="332" name="Shape 332"/>
          <p:cNvSpPr/>
          <p:nvPr/>
        </p:nvSpPr>
        <p:spPr>
          <a:xfrm>
            <a:off x="-408213" y="919284"/>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5" name="Shape 244"/>
          <p:cNvSpPr txBox="1"/>
          <p:nvPr/>
        </p:nvSpPr>
        <p:spPr>
          <a:xfrm>
            <a:off x="457200" y="1253184"/>
            <a:ext cx="7886744" cy="744950"/>
          </a:xfrm>
          <a:prstGeom prst="rect">
            <a:avLst/>
          </a:prstGeom>
          <a:noFill/>
          <a:ln>
            <a:noFill/>
          </a:ln>
        </p:spPr>
        <p:txBody>
          <a:bodyPr lIns="91425" tIns="91425" rIns="91425" bIns="91425" anchor="t" anchorCtr="0">
            <a:noAutofit/>
          </a:bodyPr>
          <a:lstStyle/>
          <a:p>
            <a:pPr marL="63500" lvl="0">
              <a:spcBef>
                <a:spcPts val="0"/>
              </a:spcBef>
              <a:buSzPct val="100000"/>
            </a:pPr>
            <a:r>
              <a:rPr lang="en-US" sz="1600" b="1" u="sng" dirty="0"/>
              <a:t>Product Features &amp; Benefits</a:t>
            </a:r>
            <a:endParaRPr lang="en-US" sz="1600" dirty="0"/>
          </a:p>
          <a:p>
            <a:endParaRPr lang="en-US" b="1" dirty="0"/>
          </a:p>
          <a:p>
            <a:r>
              <a:rPr lang="en-US" b="1" dirty="0"/>
              <a:t>Is there a deductible and copay?</a:t>
            </a:r>
            <a:endParaRPr lang="en-US" dirty="0"/>
          </a:p>
          <a:p>
            <a:r>
              <a:rPr lang="en-US" dirty="0"/>
              <a:t>A: No.  There are no deductibles or copays for benefits.  Claims are paid at a fixed indemnity payment.</a:t>
            </a:r>
          </a:p>
          <a:p>
            <a:endParaRPr lang="en-US" dirty="0"/>
          </a:p>
          <a:p>
            <a:r>
              <a:rPr lang="en-US" b="1" dirty="0"/>
              <a:t>Is there any Rx coverage or DME coverage?</a:t>
            </a:r>
            <a:endParaRPr lang="en-US" dirty="0"/>
          </a:p>
          <a:p>
            <a:r>
              <a:rPr lang="en-US" dirty="0"/>
              <a:t>A: No, however, PivotCare does include a discount prescription drug card.</a:t>
            </a:r>
          </a:p>
          <a:p>
            <a:endParaRPr lang="en-US" dirty="0"/>
          </a:p>
          <a:p>
            <a:r>
              <a:rPr lang="en-US" b="1" dirty="0"/>
              <a:t>Benefit accumulation period?</a:t>
            </a:r>
            <a:endParaRPr lang="en-US" dirty="0"/>
          </a:p>
          <a:p>
            <a:r>
              <a:rPr lang="en-US" dirty="0"/>
              <a:t>A: Calendar year benefits.</a:t>
            </a:r>
          </a:p>
          <a:p>
            <a:endParaRPr lang="en-US" dirty="0"/>
          </a:p>
          <a:p>
            <a:r>
              <a:rPr lang="en-US" b="1" dirty="0"/>
              <a:t>What is the Lifetime Maximum policy limit?</a:t>
            </a:r>
            <a:endParaRPr lang="en-US" dirty="0"/>
          </a:p>
          <a:p>
            <a:r>
              <a:rPr lang="en-US" dirty="0"/>
              <a:t>A: There is no lifetime maximum.  Each benefit category has a maximum per year.</a:t>
            </a:r>
          </a:p>
          <a:p>
            <a:endParaRPr lang="en-US" dirty="0"/>
          </a:p>
          <a:p>
            <a:r>
              <a:rPr lang="en-US" b="1" dirty="0"/>
              <a:t>What are the valid ages of dependents?</a:t>
            </a:r>
            <a:endParaRPr lang="en-US" dirty="0"/>
          </a:p>
          <a:p>
            <a:r>
              <a:rPr lang="en-US" dirty="0"/>
              <a:t>A: Dependents can be age 30 days old to age 25. If a child is added to the policy they must be at least 30 days old and have had passed their first wellness visit to be eligible. Dependents should be terminated at age 26.</a:t>
            </a:r>
          </a:p>
          <a:p>
            <a:endParaRPr lang="en-US" dirty="0"/>
          </a:p>
          <a:p>
            <a:r>
              <a:rPr lang="en-US" b="1" dirty="0"/>
              <a:t>What expense is payable under the Ambulatory Surgical Facility Benefit?</a:t>
            </a:r>
            <a:endParaRPr lang="en-US" dirty="0"/>
          </a:p>
          <a:p>
            <a:r>
              <a:rPr lang="en-US" dirty="0"/>
              <a:t>A: The ASF benefit is payable for ASF expense or for outpatient hospital operating room services.</a:t>
            </a:r>
          </a:p>
          <a:p>
            <a:endParaRPr lang="en-US" dirty="0"/>
          </a:p>
          <a:p>
            <a:r>
              <a:rPr lang="en-US" b="1" dirty="0"/>
              <a:t>Grace period claims, are they paid without premium or suspended?</a:t>
            </a:r>
            <a:endParaRPr lang="en-US" dirty="0"/>
          </a:p>
          <a:p>
            <a:r>
              <a:rPr lang="en-US" dirty="0"/>
              <a:t>A: Suspended until the premium is received.</a:t>
            </a:r>
          </a:p>
          <a:p>
            <a:pPr marL="63500" lvl="0">
              <a:spcBef>
                <a:spcPts val="0"/>
              </a:spcBef>
              <a:buSzPct val="100000"/>
            </a:pPr>
            <a:endParaRPr lang="en-US" sz="2600" i="1" dirty="0"/>
          </a:p>
        </p:txBody>
      </p:sp>
    </p:spTree>
    <p:extLst>
      <p:ext uri="{BB962C8B-B14F-4D97-AF65-F5344CB8AC3E}">
        <p14:creationId xmlns:p14="http://schemas.microsoft.com/office/powerpoint/2010/main" val="3588332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r>
              <a:rPr lang="en-US" sz="3000" b="1" dirty="0"/>
              <a:t>What is the reinstatement rule if a policy lapses?</a:t>
            </a:r>
            <a:endParaRPr lang="en-US" sz="3000" dirty="0"/>
          </a:p>
        </p:txBody>
      </p:sp>
      <p:sp>
        <p:nvSpPr>
          <p:cNvPr id="332" name="Shape 332"/>
          <p:cNvSpPr/>
          <p:nvPr/>
        </p:nvSpPr>
        <p:spPr>
          <a:xfrm>
            <a:off x="-408213" y="1202079"/>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5" name="Shape 244"/>
          <p:cNvSpPr txBox="1"/>
          <p:nvPr/>
        </p:nvSpPr>
        <p:spPr>
          <a:xfrm>
            <a:off x="598310" y="1433770"/>
            <a:ext cx="7745633" cy="564364"/>
          </a:xfrm>
          <a:prstGeom prst="rect">
            <a:avLst/>
          </a:prstGeom>
          <a:noFill/>
          <a:ln>
            <a:noFill/>
          </a:ln>
        </p:spPr>
        <p:txBody>
          <a:bodyPr lIns="91425" tIns="91425" rIns="91425" bIns="91425" anchor="t" anchorCtr="0">
            <a:noAutofit/>
          </a:bodyPr>
          <a:lstStyle/>
          <a:p>
            <a:r>
              <a:rPr lang="en-US" sz="1600" b="1" dirty="0"/>
              <a:t>Coverage lapsed over 45 days requires a completed new business application but qualifies for reinstatement with a lapse in coverage.  Coverage lapsed 180 days or longer cannot be reinstated and the individual must reapply for coverage.  Contact Allied National Customer Service for reinstatement information. </a:t>
            </a:r>
          </a:p>
          <a:p>
            <a:r>
              <a:rPr lang="en-US" sz="1600" b="1" dirty="0"/>
              <a:t> </a:t>
            </a:r>
            <a:endParaRPr lang="en-US" sz="1600" dirty="0"/>
          </a:p>
          <a:p>
            <a:r>
              <a:rPr lang="en-US" sz="1600" dirty="0"/>
              <a:t>A: 45 days after the policy has lapsed and within 180 days, submit a fully completed application and premium payment to Allied National. Underwriting approval required—approval with no lapse in coverage if submitted within 60 days of lapse date, otherwise approve with lapse in coverage. No limit on the number of times client can reinstate.</a:t>
            </a:r>
          </a:p>
        </p:txBody>
      </p:sp>
    </p:spTree>
    <p:extLst>
      <p:ext uri="{BB962C8B-B14F-4D97-AF65-F5344CB8AC3E}">
        <p14:creationId xmlns:p14="http://schemas.microsoft.com/office/powerpoint/2010/main" val="1992425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After enrolling, members receive:</a:t>
            </a:r>
          </a:p>
        </p:txBody>
      </p:sp>
      <p:sp>
        <p:nvSpPr>
          <p:cNvPr id="355" name="Shape 355"/>
          <p:cNvSpPr/>
          <p:nvPr/>
        </p:nvSpPr>
        <p:spPr>
          <a:xfrm>
            <a:off x="-408213" y="1202079"/>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356" name="Shape 356"/>
          <p:cNvSpPr txBox="1"/>
          <p:nvPr/>
        </p:nvSpPr>
        <p:spPr>
          <a:xfrm>
            <a:off x="457200" y="6439734"/>
            <a:ext cx="5920800" cy="596400"/>
          </a:xfrm>
          <a:prstGeom prst="rect">
            <a:avLst/>
          </a:prstGeom>
          <a:noFill/>
          <a:ln>
            <a:noFill/>
          </a:ln>
        </p:spPr>
        <p:txBody>
          <a:bodyPr lIns="91425" tIns="91425" rIns="91425" bIns="91425" anchor="t" anchorCtr="0">
            <a:noAutofit/>
          </a:bodyPr>
          <a:lstStyle/>
          <a:p>
            <a:pPr lvl="0" algn="r">
              <a:spcBef>
                <a:spcPts val="0"/>
              </a:spcBef>
              <a:buNone/>
            </a:pPr>
            <a:r>
              <a:rPr lang="en-US" sz="1200" i="1" dirty="0"/>
              <a:t>For agent use only. Not to be used for sales or marketing purposes. </a:t>
            </a:r>
          </a:p>
        </p:txBody>
      </p:sp>
      <p:sp>
        <p:nvSpPr>
          <p:cNvPr id="8" name="TextBox 7">
            <a:extLst>
              <a:ext uri="{FF2B5EF4-FFF2-40B4-BE49-F238E27FC236}">
                <a16:creationId xmlns:a16="http://schemas.microsoft.com/office/drawing/2014/main" id="{E2F40A35-7A33-438E-80C3-3861CC43E1CC}"/>
              </a:ext>
            </a:extLst>
          </p:cNvPr>
          <p:cNvSpPr txBox="1"/>
          <p:nvPr/>
        </p:nvSpPr>
        <p:spPr>
          <a:xfrm>
            <a:off x="677333" y="1429519"/>
            <a:ext cx="7642578" cy="3970318"/>
          </a:xfrm>
          <a:prstGeom prst="rect">
            <a:avLst/>
          </a:prstGeom>
          <a:noFill/>
        </p:spPr>
        <p:txBody>
          <a:bodyPr wrap="square" rtlCol="0">
            <a:spAutoFit/>
          </a:bodyPr>
          <a:lstStyle/>
          <a:p>
            <a:pPr marL="298450" indent="-285750">
              <a:buFont typeface="Arial" panose="020B0604020202020204" pitchFamily="34" charset="0"/>
              <a:buChar char="•"/>
              <a:tabLst>
                <a:tab pos="240665" algn="l"/>
                <a:tab pos="241300" algn="l"/>
              </a:tabLst>
              <a:defRPr/>
            </a:pPr>
            <a:r>
              <a:rPr lang="en-US" sz="1600" spc="-10" dirty="0">
                <a:solidFill>
                  <a:schemeClr val="tx1"/>
                </a:solidFill>
                <a:latin typeface="+mn-lt"/>
                <a:cs typeface="Calibri"/>
              </a:rPr>
              <a:t>Welcome </a:t>
            </a:r>
            <a:r>
              <a:rPr lang="en-US" sz="1600" dirty="0">
                <a:solidFill>
                  <a:schemeClr val="tx1"/>
                </a:solidFill>
                <a:latin typeface="+mn-lt"/>
                <a:cs typeface="Calibri"/>
              </a:rPr>
              <a:t>email </a:t>
            </a:r>
            <a:r>
              <a:rPr lang="en-US" sz="1600" spc="-5" dirty="0">
                <a:solidFill>
                  <a:schemeClr val="tx1"/>
                </a:solidFill>
                <a:latin typeface="+mn-lt"/>
                <a:cs typeface="Calibri"/>
              </a:rPr>
              <a:t>including </a:t>
            </a:r>
            <a:r>
              <a:rPr lang="en-US" sz="1600" dirty="0">
                <a:solidFill>
                  <a:schemeClr val="tx1"/>
                </a:solidFill>
                <a:latin typeface="+mn-lt"/>
                <a:cs typeface="Calibri"/>
              </a:rPr>
              <a:t>Member ID and access to the </a:t>
            </a:r>
            <a:r>
              <a:rPr lang="en-US" sz="1600" spc="-5" dirty="0">
                <a:solidFill>
                  <a:schemeClr val="tx1"/>
                </a:solidFill>
                <a:latin typeface="+mn-lt"/>
                <a:cs typeface="Calibri"/>
              </a:rPr>
              <a:t>Member</a:t>
            </a:r>
            <a:r>
              <a:rPr lang="en-US" sz="1600" spc="-50" dirty="0">
                <a:solidFill>
                  <a:schemeClr val="tx1"/>
                </a:solidFill>
                <a:latin typeface="+mn-lt"/>
                <a:cs typeface="Calibri"/>
              </a:rPr>
              <a:t> </a:t>
            </a:r>
            <a:r>
              <a:rPr lang="en-US" sz="1600" dirty="0">
                <a:solidFill>
                  <a:schemeClr val="tx1"/>
                </a:solidFill>
                <a:latin typeface="+mn-lt"/>
                <a:cs typeface="Calibri"/>
              </a:rPr>
              <a:t>Portal.</a:t>
            </a:r>
          </a:p>
          <a:p>
            <a:pPr marL="298450" indent="-285750">
              <a:buFont typeface="Arial" panose="020B0604020202020204" pitchFamily="34" charset="0"/>
              <a:buChar char="•"/>
              <a:tabLst>
                <a:tab pos="240665" algn="l"/>
                <a:tab pos="241300" algn="l"/>
              </a:tabLst>
              <a:defRPr/>
            </a:pPr>
            <a:endParaRPr lang="en-US" sz="1600" dirty="0">
              <a:solidFill>
                <a:schemeClr val="tx1"/>
              </a:solidFill>
              <a:latin typeface="+mn-lt"/>
              <a:cs typeface="Calibri"/>
            </a:endParaRPr>
          </a:p>
          <a:p>
            <a:pPr marL="298450" indent="-285750">
              <a:buFont typeface="Arial" panose="020B0604020202020204" pitchFamily="34" charset="0"/>
              <a:buChar char="•"/>
              <a:tabLst>
                <a:tab pos="240665" algn="l"/>
                <a:tab pos="241300" algn="l"/>
              </a:tabLst>
              <a:defRPr/>
            </a:pPr>
            <a:r>
              <a:rPr lang="en-US" sz="1600" dirty="0">
                <a:solidFill>
                  <a:schemeClr val="tx1"/>
                </a:solidFill>
                <a:latin typeface="+mn-lt"/>
                <a:cs typeface="Calibri"/>
              </a:rPr>
              <a:t>Hardcopy policy documents sent to the home address on file.</a:t>
            </a:r>
          </a:p>
          <a:p>
            <a:pPr marL="298450" indent="-285750">
              <a:buFont typeface="Arial" panose="020B0604020202020204" pitchFamily="34" charset="0"/>
              <a:buChar char="•"/>
              <a:tabLst>
                <a:tab pos="240665" algn="l"/>
                <a:tab pos="241300" algn="l"/>
              </a:tabLst>
              <a:defRPr/>
            </a:pPr>
            <a:endParaRPr lang="en-US" sz="1600" dirty="0">
              <a:solidFill>
                <a:schemeClr val="tx1"/>
              </a:solidFill>
              <a:latin typeface="+mn-lt"/>
              <a:cs typeface="Calibri"/>
            </a:endParaRPr>
          </a:p>
          <a:p>
            <a:pPr marL="298450" indent="-285750">
              <a:buFont typeface="Arial" panose="020B0604020202020204" pitchFamily="34" charset="0"/>
              <a:buChar char="•"/>
              <a:tabLst>
                <a:tab pos="240665" algn="l"/>
                <a:tab pos="241300" algn="l"/>
              </a:tabLst>
              <a:defRPr/>
            </a:pPr>
            <a:r>
              <a:rPr lang="en-US" sz="1600" spc="-5" dirty="0">
                <a:solidFill>
                  <a:schemeClr val="tx1"/>
                </a:solidFill>
                <a:latin typeface="+mn-lt"/>
                <a:cs typeface="Calibri"/>
              </a:rPr>
              <a:t>The </a:t>
            </a:r>
            <a:r>
              <a:rPr lang="en-US" sz="1600" dirty="0">
                <a:solidFill>
                  <a:schemeClr val="tx1"/>
                </a:solidFill>
                <a:latin typeface="+mn-lt"/>
                <a:cs typeface="Calibri"/>
              </a:rPr>
              <a:t>30-day </a:t>
            </a:r>
            <a:r>
              <a:rPr lang="en-US" sz="1600" spc="-5" dirty="0">
                <a:solidFill>
                  <a:schemeClr val="tx1"/>
                </a:solidFill>
                <a:latin typeface="+mn-lt"/>
                <a:cs typeface="Calibri"/>
              </a:rPr>
              <a:t>period begins on </a:t>
            </a:r>
            <a:r>
              <a:rPr lang="en-US" sz="1600" dirty="0">
                <a:solidFill>
                  <a:schemeClr val="tx1"/>
                </a:solidFill>
                <a:latin typeface="+mn-lt"/>
                <a:cs typeface="Calibri"/>
              </a:rPr>
              <a:t>the </a:t>
            </a:r>
            <a:r>
              <a:rPr lang="en-US" sz="1600" spc="-5" dirty="0">
                <a:solidFill>
                  <a:schemeClr val="tx1"/>
                </a:solidFill>
                <a:latin typeface="+mn-lt"/>
                <a:cs typeface="Calibri"/>
              </a:rPr>
              <a:t>member’s </a:t>
            </a:r>
            <a:r>
              <a:rPr lang="en-US" sz="1600" dirty="0">
                <a:solidFill>
                  <a:schemeClr val="tx1"/>
                </a:solidFill>
                <a:latin typeface="+mn-lt"/>
                <a:cs typeface="Calibri"/>
              </a:rPr>
              <a:t>effective</a:t>
            </a:r>
            <a:r>
              <a:rPr lang="en-US" sz="1600" spc="-25" dirty="0">
                <a:solidFill>
                  <a:schemeClr val="tx1"/>
                </a:solidFill>
                <a:latin typeface="+mn-lt"/>
                <a:cs typeface="Calibri"/>
              </a:rPr>
              <a:t> </a:t>
            </a:r>
            <a:r>
              <a:rPr lang="en-US" sz="1600" spc="-5" dirty="0">
                <a:solidFill>
                  <a:schemeClr val="tx1"/>
                </a:solidFill>
                <a:latin typeface="+mn-lt"/>
                <a:cs typeface="Calibri"/>
              </a:rPr>
              <a:t>date.</a:t>
            </a:r>
          </a:p>
          <a:p>
            <a:pPr marL="298450" indent="-285750">
              <a:buFont typeface="Arial" panose="020B0604020202020204" pitchFamily="34" charset="0"/>
              <a:buChar char="•"/>
              <a:tabLst>
                <a:tab pos="240665" algn="l"/>
                <a:tab pos="241300" algn="l"/>
              </a:tabLst>
              <a:defRPr/>
            </a:pPr>
            <a:endParaRPr lang="en-US" sz="1600" dirty="0">
              <a:solidFill>
                <a:schemeClr val="tx1"/>
              </a:solidFill>
              <a:latin typeface="+mn-lt"/>
              <a:cs typeface="Calibri"/>
            </a:endParaRPr>
          </a:p>
          <a:p>
            <a:pPr marL="298450" lvl="0" indent="-285750">
              <a:buFont typeface="Arial" panose="020B0604020202020204" pitchFamily="34" charset="0"/>
              <a:buChar char="•"/>
              <a:tabLst>
                <a:tab pos="240665" algn="l"/>
                <a:tab pos="241300" algn="l"/>
              </a:tabLst>
              <a:defRPr/>
            </a:pPr>
            <a:r>
              <a:rPr lang="en-US" sz="1600" kern="1200" dirty="0">
                <a:solidFill>
                  <a:schemeClr val="tx1"/>
                </a:solidFill>
                <a:latin typeface="+mn-lt"/>
                <a:cs typeface="Calibri"/>
              </a:rPr>
              <a:t>All enrollees are provided a 30-day right to examine the limited benefit policy with the option to cancel coverage back to the original effective date. If a member chooses to cancel their membership within the </a:t>
            </a:r>
            <a:r>
              <a:rPr lang="en-US" sz="1600" kern="1200" spc="-5" dirty="0">
                <a:solidFill>
                  <a:schemeClr val="tx1"/>
                </a:solidFill>
                <a:latin typeface="+mn-lt"/>
                <a:cs typeface="Calibri"/>
              </a:rPr>
              <a:t>30-day period, </a:t>
            </a:r>
            <a:r>
              <a:rPr lang="en-US" sz="1600" kern="1200" dirty="0">
                <a:solidFill>
                  <a:schemeClr val="tx1"/>
                </a:solidFill>
                <a:latin typeface="+mn-lt"/>
                <a:cs typeface="Calibri"/>
              </a:rPr>
              <a:t>they </a:t>
            </a:r>
            <a:r>
              <a:rPr lang="en-US" sz="1600" kern="1200" spc="-5" dirty="0">
                <a:solidFill>
                  <a:schemeClr val="tx1"/>
                </a:solidFill>
                <a:latin typeface="+mn-lt"/>
                <a:cs typeface="Calibri"/>
              </a:rPr>
              <a:t>will </a:t>
            </a:r>
            <a:r>
              <a:rPr lang="en-US" sz="1600" kern="1200" dirty="0">
                <a:solidFill>
                  <a:schemeClr val="tx1"/>
                </a:solidFill>
                <a:latin typeface="+mn-lt"/>
                <a:cs typeface="Calibri"/>
              </a:rPr>
              <a:t>receive a </a:t>
            </a:r>
            <a:r>
              <a:rPr lang="en-US" sz="1600" kern="1200" spc="-5" dirty="0">
                <a:solidFill>
                  <a:schemeClr val="tx1"/>
                </a:solidFill>
                <a:latin typeface="+mn-lt"/>
                <a:cs typeface="Calibri"/>
              </a:rPr>
              <a:t>full  refund of monthly </a:t>
            </a:r>
            <a:r>
              <a:rPr lang="en-US" sz="1600" kern="1200" dirty="0">
                <a:solidFill>
                  <a:schemeClr val="tx1"/>
                </a:solidFill>
                <a:latin typeface="+mn-lt"/>
                <a:cs typeface="Calibri"/>
              </a:rPr>
              <a:t>premiums</a:t>
            </a:r>
            <a:r>
              <a:rPr lang="en-US" sz="1600" kern="1200" spc="-5" dirty="0">
                <a:solidFill>
                  <a:schemeClr val="tx1"/>
                </a:solidFill>
                <a:latin typeface="+mn-lt"/>
                <a:cs typeface="Calibri"/>
              </a:rPr>
              <a:t>. </a:t>
            </a:r>
          </a:p>
          <a:p>
            <a:pPr marL="285750" indent="-285750" defTabSz="457200">
              <a:buFont typeface="Arial" panose="020B0604020202020204" pitchFamily="34" charset="0"/>
              <a:buChar char="•"/>
              <a:defRPr/>
            </a:pPr>
            <a:endParaRPr lang="en-US" sz="1600" kern="1200" spc="-5" dirty="0">
              <a:solidFill>
                <a:schemeClr val="tx1"/>
              </a:solidFill>
              <a:latin typeface="+mn-lt"/>
              <a:cs typeface="Calibri"/>
            </a:endParaRPr>
          </a:p>
          <a:p>
            <a:pPr marL="285750" indent="-285750" defTabSz="457200">
              <a:buFont typeface="Arial" panose="020B0604020202020204" pitchFamily="34" charset="0"/>
              <a:buChar char="•"/>
              <a:defRPr/>
            </a:pPr>
            <a:r>
              <a:rPr lang="en-US" sz="1600" kern="1200" spc="-5" dirty="0">
                <a:solidFill>
                  <a:schemeClr val="tx1"/>
                </a:solidFill>
                <a:latin typeface="+mn-lt"/>
                <a:cs typeface="Calibri"/>
              </a:rPr>
              <a:t>Access to fulfillment materials at </a:t>
            </a:r>
            <a:r>
              <a:rPr lang="en-US" sz="1600" b="1" kern="1200" spc="-5" dirty="0">
                <a:solidFill>
                  <a:schemeClr val="tx1"/>
                </a:solidFill>
                <a:latin typeface="+mn-lt"/>
                <a:cs typeface="Calibri"/>
              </a:rPr>
              <a:t>a1healthcare.com/members </a:t>
            </a:r>
            <a:r>
              <a:rPr lang="en-US" sz="1600" kern="1200" dirty="0">
                <a:solidFill>
                  <a:schemeClr val="tx1"/>
                </a:solidFill>
                <a:latin typeface="+mn-lt"/>
                <a:cs typeface="Calibri"/>
              </a:rPr>
              <a:t>or by calling (800)</a:t>
            </a:r>
            <a:r>
              <a:rPr lang="en-US" sz="1600" kern="1200" spc="95" dirty="0">
                <a:solidFill>
                  <a:schemeClr val="tx1"/>
                </a:solidFill>
                <a:latin typeface="+mn-lt"/>
                <a:cs typeface="Calibri"/>
              </a:rPr>
              <a:t> </a:t>
            </a:r>
            <a:r>
              <a:rPr lang="en-US" sz="1600" kern="1200" dirty="0">
                <a:solidFill>
                  <a:schemeClr val="tx1"/>
                </a:solidFill>
                <a:latin typeface="+mn-lt"/>
                <a:cs typeface="Calibri"/>
              </a:rPr>
              <a:t>269-3563.</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78859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267332" y="123985"/>
            <a:ext cx="2215449" cy="132556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Partners</a:t>
            </a:r>
          </a:p>
        </p:txBody>
      </p:sp>
      <p:sp>
        <p:nvSpPr>
          <p:cNvPr id="214" name="Shape 214"/>
          <p:cNvSpPr/>
          <p:nvPr/>
        </p:nvSpPr>
        <p:spPr>
          <a:xfrm>
            <a:off x="-408213" y="1202079"/>
            <a:ext cx="8409213" cy="333829"/>
          </a:xfrm>
          <a:prstGeom prst="mathMinus">
            <a:avLst>
              <a:gd name="adj1" fmla="val 23520"/>
            </a:avLst>
          </a:prstGeom>
          <a:solidFill>
            <a:srgbClr val="4A86E8"/>
          </a:solidFill>
          <a:ln w="952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15" name="Shape 244"/>
          <p:cNvSpPr txBox="1"/>
          <p:nvPr/>
        </p:nvSpPr>
        <p:spPr>
          <a:xfrm>
            <a:off x="616038" y="1890392"/>
            <a:ext cx="7302587" cy="1910781"/>
          </a:xfrm>
          <a:prstGeom prst="rect">
            <a:avLst/>
          </a:prstGeom>
          <a:noFill/>
          <a:ln>
            <a:noFill/>
          </a:ln>
        </p:spPr>
        <p:txBody>
          <a:bodyPr lIns="91425" tIns="91425" rIns="91425" bIns="91425" anchor="t" anchorCtr="0">
            <a:noAutofit/>
          </a:bodyPr>
          <a:lstStyle/>
          <a:p>
            <a:pPr marL="406400" lvl="8" indent="-342900">
              <a:buSzPct val="100000"/>
              <a:buFont typeface="Arial" panose="020B0604020202020204" pitchFamily="34" charset="0"/>
              <a:buChar char="•"/>
            </a:pPr>
            <a:r>
              <a:rPr lang="en-US" sz="2400" dirty="0"/>
              <a:t>Marketed by Pivot Health</a:t>
            </a:r>
          </a:p>
          <a:p>
            <a:pPr marL="63500" lvl="8">
              <a:buSzPct val="100000"/>
            </a:pPr>
            <a:endParaRPr lang="en-US" sz="2400" dirty="0"/>
          </a:p>
          <a:p>
            <a:pPr marL="406400" lvl="8" indent="-342900">
              <a:buSzPct val="100000"/>
              <a:buFont typeface="Arial" panose="020B0604020202020204" pitchFamily="34" charset="0"/>
              <a:buChar char="•"/>
            </a:pPr>
            <a:r>
              <a:rPr lang="en-US" sz="2400" dirty="0"/>
              <a:t>Underwritten by Standard Life and Accident Insurance Company</a:t>
            </a:r>
          </a:p>
          <a:p>
            <a:pPr marL="406400" lvl="8" indent="-342900">
              <a:buSzPct val="100000"/>
              <a:buFont typeface="Arial" panose="020B0604020202020204" pitchFamily="34" charset="0"/>
              <a:buChar char="•"/>
            </a:pPr>
            <a:endParaRPr lang="en-US" sz="2400" dirty="0"/>
          </a:p>
          <a:p>
            <a:pPr marL="406400" lvl="8" indent="-342900">
              <a:buSzPct val="100000"/>
              <a:buFont typeface="Arial" panose="020B0604020202020204" pitchFamily="34" charset="0"/>
              <a:buChar char="•"/>
            </a:pPr>
            <a:endParaRPr lang="en-US" sz="2400" dirty="0"/>
          </a:p>
          <a:p>
            <a:pPr marL="406400" lvl="8" indent="-342900">
              <a:buSzPct val="100000"/>
              <a:buFont typeface="Arial" panose="020B0604020202020204" pitchFamily="34" charset="0"/>
              <a:buChar char="•"/>
            </a:pPr>
            <a:endParaRPr lang="en-US" sz="2400" dirty="0"/>
          </a:p>
          <a:p>
            <a:pPr marL="406400" lvl="8" indent="-342900">
              <a:buSzPct val="100000"/>
              <a:buFont typeface="Arial" panose="020B0604020202020204" pitchFamily="34" charset="0"/>
              <a:buChar char="•"/>
            </a:pPr>
            <a:r>
              <a:rPr lang="en-US" sz="2400" dirty="0"/>
              <a:t>Allied National, claims administration</a:t>
            </a:r>
          </a:p>
        </p:txBody>
      </p:sp>
      <p:pic>
        <p:nvPicPr>
          <p:cNvPr id="5" name="Shape 164" descr="PIVOT-RGB-presentaion.jpg"/>
          <p:cNvPicPr preferRelativeResize="0"/>
          <p:nvPr/>
        </p:nvPicPr>
        <p:blipFill>
          <a:blip r:embed="rId3">
            <a:alphaModFix/>
          </a:blip>
          <a:stretch>
            <a:fillRect/>
          </a:stretch>
        </p:blipFill>
        <p:spPr>
          <a:xfrm>
            <a:off x="5112758" y="1919341"/>
            <a:ext cx="3496370" cy="560054"/>
          </a:xfrm>
          <a:prstGeom prst="rect">
            <a:avLst/>
          </a:prstGeom>
          <a:noFill/>
          <a:ln>
            <a:noFill/>
          </a:ln>
        </p:spPr>
      </p:pic>
      <p:pic>
        <p:nvPicPr>
          <p:cNvPr id="8" name="Shape 220" descr="PivotCare-presentation.jpg"/>
          <p:cNvPicPr preferRelativeResize="0"/>
          <p:nvPr/>
        </p:nvPicPr>
        <p:blipFill>
          <a:blip r:embed="rId4">
            <a:alphaModFix/>
          </a:blip>
          <a:stretch>
            <a:fillRect/>
          </a:stretch>
        </p:blipFill>
        <p:spPr>
          <a:xfrm>
            <a:off x="582903" y="371454"/>
            <a:ext cx="3549675" cy="830625"/>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9955" y="3183760"/>
            <a:ext cx="3913921" cy="1000846"/>
          </a:xfrm>
          <a:prstGeom prst="rect">
            <a:avLst/>
          </a:prstGeom>
        </p:spPr>
      </p:pic>
      <p:pic>
        <p:nvPicPr>
          <p:cNvPr id="9" name="Picture 8">
            <a:extLst>
              <a:ext uri="{FF2B5EF4-FFF2-40B4-BE49-F238E27FC236}">
                <a16:creationId xmlns:a16="http://schemas.microsoft.com/office/drawing/2014/main" id="{D5EB63D6-8662-445B-B3F9-4B44D51D7244}"/>
              </a:ext>
            </a:extLst>
          </p:cNvPr>
          <p:cNvPicPr>
            <a:picLocks noChangeAspect="1"/>
          </p:cNvPicPr>
          <p:nvPr/>
        </p:nvPicPr>
        <p:blipFill>
          <a:blip r:embed="rId6"/>
          <a:stretch>
            <a:fillRect/>
          </a:stretch>
        </p:blipFill>
        <p:spPr>
          <a:xfrm>
            <a:off x="4887690" y="5025536"/>
            <a:ext cx="2838450" cy="904875"/>
          </a:xfrm>
          <a:prstGeom prst="rect">
            <a:avLst/>
          </a:prstGeom>
        </p:spPr>
      </p:pic>
    </p:spTree>
    <p:extLst>
      <p:ext uri="{BB962C8B-B14F-4D97-AF65-F5344CB8AC3E}">
        <p14:creationId xmlns:p14="http://schemas.microsoft.com/office/powerpoint/2010/main" val="3750783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Contact Information</a:t>
            </a:r>
          </a:p>
        </p:txBody>
      </p:sp>
      <p:sp>
        <p:nvSpPr>
          <p:cNvPr id="355" name="Shape 355"/>
          <p:cNvSpPr/>
          <p:nvPr/>
        </p:nvSpPr>
        <p:spPr>
          <a:xfrm>
            <a:off x="-408213" y="1202079"/>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356" name="Shape 356"/>
          <p:cNvSpPr txBox="1"/>
          <p:nvPr/>
        </p:nvSpPr>
        <p:spPr>
          <a:xfrm>
            <a:off x="457200" y="6439734"/>
            <a:ext cx="5920800" cy="596400"/>
          </a:xfrm>
          <a:prstGeom prst="rect">
            <a:avLst/>
          </a:prstGeom>
          <a:noFill/>
          <a:ln>
            <a:noFill/>
          </a:ln>
        </p:spPr>
        <p:txBody>
          <a:bodyPr lIns="91425" tIns="91425" rIns="91425" bIns="91425" anchor="t" anchorCtr="0">
            <a:noAutofit/>
          </a:bodyPr>
          <a:lstStyle/>
          <a:p>
            <a:pPr lvl="0" algn="r">
              <a:spcBef>
                <a:spcPts val="0"/>
              </a:spcBef>
              <a:buNone/>
            </a:pPr>
            <a:r>
              <a:rPr lang="en-US" sz="1200" i="1" dirty="0"/>
              <a:t>For agent use only. Not to be used for sales or marketing purposes. </a:t>
            </a:r>
          </a:p>
        </p:txBody>
      </p:sp>
      <p:sp>
        <p:nvSpPr>
          <p:cNvPr id="8" name="TextBox 7">
            <a:extLst>
              <a:ext uri="{FF2B5EF4-FFF2-40B4-BE49-F238E27FC236}">
                <a16:creationId xmlns:a16="http://schemas.microsoft.com/office/drawing/2014/main" id="{E2F40A35-7A33-438E-80C3-3861CC43E1CC}"/>
              </a:ext>
            </a:extLst>
          </p:cNvPr>
          <p:cNvSpPr txBox="1"/>
          <p:nvPr/>
        </p:nvSpPr>
        <p:spPr>
          <a:xfrm>
            <a:off x="677333" y="1429519"/>
            <a:ext cx="6370581" cy="5447645"/>
          </a:xfrm>
          <a:prstGeom prst="rect">
            <a:avLst/>
          </a:prstGeom>
          <a:noFill/>
        </p:spPr>
        <p:txBody>
          <a:bodyPr wrap="square" rtlCol="0">
            <a:spAutoFit/>
          </a:bodyPr>
          <a:lstStyle/>
          <a:p>
            <a:r>
              <a:rPr lang="en-US" sz="1600" b="1" dirty="0">
                <a:solidFill>
                  <a:schemeClr val="tx1"/>
                </a:solidFill>
              </a:rPr>
              <a:t>Allied National c/o Global Care</a:t>
            </a:r>
          </a:p>
          <a:p>
            <a:r>
              <a:rPr lang="en-US" sz="1600" dirty="0">
                <a:solidFill>
                  <a:schemeClr val="tx1"/>
                </a:solidFill>
              </a:rPr>
              <a:t>P.O. Box 247</a:t>
            </a:r>
          </a:p>
          <a:p>
            <a:r>
              <a:rPr lang="en-US" sz="1600" dirty="0">
                <a:solidFill>
                  <a:schemeClr val="tx1"/>
                </a:solidFill>
              </a:rPr>
              <a:t>Alpharetta, GA  30009-0247</a:t>
            </a:r>
          </a:p>
          <a:p>
            <a:r>
              <a:rPr lang="en-US" sz="1600" dirty="0">
                <a:solidFill>
                  <a:schemeClr val="tx1"/>
                </a:solidFill>
              </a:rPr>
              <a:t>Claims Assistance &amp; Questions: (844) 630-7500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chemeClr val="tx1"/>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orbel" panose="020B0503020204020204"/>
                <a:ea typeface="+mn-ea"/>
                <a:cs typeface="+mn-cs"/>
              </a:rPr>
              <a:t>Member Services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rPr>
              <a:t>csr@a1healthcare.com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rPr>
              <a:t>(800) 269-3563</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orbel" panose="020B0503020204020204"/>
                <a:ea typeface="+mn-ea"/>
                <a:cs typeface="+mn-cs"/>
              </a:rPr>
              <a:t>Agent Services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rPr>
              <a:t>agentservices@adroithealthgroup.com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rPr>
              <a:t>(800) 319-7061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orbel" panose="020B0503020204020204"/>
                <a:ea typeface="+mn-ea"/>
                <a:cs typeface="+mn-cs"/>
              </a:rPr>
              <a:t>Collections &amp; Payments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rPr>
              <a:t>pay@a1healthcare.com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rPr>
              <a:t>(800) 391-1905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Corbel" panose="020B0503020204020204"/>
                <a:ea typeface="+mn-ea"/>
                <a:cs typeface="+mn-cs"/>
              </a:rPr>
              <a:t>Commission Inquiries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Corbel" panose="020B0503020204020204"/>
                <a:ea typeface="+mn-ea"/>
                <a:cs typeface="+mn-cs"/>
              </a:rPr>
              <a:t>commissions@a1healthcare.com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545454"/>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35286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subTitle" idx="1"/>
          </p:nvPr>
        </p:nvSpPr>
        <p:spPr>
          <a:xfrm>
            <a:off x="843642" y="2584981"/>
            <a:ext cx="7331527" cy="1655761"/>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rgbClr val="3F3F3F"/>
              </a:buClr>
              <a:buSzPct val="25000"/>
              <a:buFont typeface="Arial"/>
              <a:buNone/>
            </a:pPr>
            <a:r>
              <a:rPr lang="en-US" sz="3700" b="1" dirty="0">
                <a:solidFill>
                  <a:srgbClr val="3F3F3F"/>
                </a:solidFill>
              </a:rPr>
              <a:t>A </a:t>
            </a:r>
            <a:endParaRPr sz="3700" b="1" dirty="0">
              <a:solidFill>
                <a:srgbClr val="3F3F3F"/>
              </a:solidFill>
            </a:endParaRPr>
          </a:p>
          <a:p>
            <a:pPr marL="0" marR="0" lvl="0" indent="0" algn="ctr" rtl="0">
              <a:lnSpc>
                <a:spcPct val="80000"/>
              </a:lnSpc>
              <a:spcBef>
                <a:spcPts val="0"/>
              </a:spcBef>
              <a:spcAft>
                <a:spcPts val="0"/>
              </a:spcAft>
              <a:buClr>
                <a:srgbClr val="3F3F3F"/>
              </a:buClr>
              <a:buSzPct val="25000"/>
              <a:buFont typeface="Arial"/>
              <a:buNone/>
            </a:pPr>
            <a:r>
              <a:rPr lang="en-US" sz="4000" b="1" dirty="0">
                <a:solidFill>
                  <a:srgbClr val="3F3F3F"/>
                </a:solidFill>
              </a:rPr>
              <a:t>A New Kind of Health Insurance </a:t>
            </a:r>
          </a:p>
          <a:p>
            <a:pPr>
              <a:lnSpc>
                <a:spcPct val="80000"/>
              </a:lnSpc>
              <a:spcBef>
                <a:spcPts val="0"/>
              </a:spcBef>
              <a:buClr>
                <a:srgbClr val="3F3F3F"/>
              </a:buClr>
              <a:buSzPct val="25000"/>
            </a:pPr>
            <a:r>
              <a:rPr lang="en-US" sz="3700" b="1" i="1" dirty="0"/>
              <a:t>Filling the growing need for affordable alternatives in the marketplace</a:t>
            </a:r>
          </a:p>
          <a:p>
            <a:pPr marL="0" marR="0" lvl="0" indent="0" algn="ctr" rtl="0">
              <a:lnSpc>
                <a:spcPct val="80000"/>
              </a:lnSpc>
              <a:spcBef>
                <a:spcPts val="0"/>
              </a:spcBef>
              <a:spcAft>
                <a:spcPts val="0"/>
              </a:spcAft>
              <a:buClr>
                <a:srgbClr val="3F3F3F"/>
              </a:buClr>
              <a:buSzPct val="25000"/>
              <a:buFont typeface="Arial"/>
              <a:buNone/>
            </a:pPr>
            <a:endParaRPr lang="en-US" sz="3700" b="1" dirty="0">
              <a:solidFill>
                <a:srgbClr val="3F3F3F"/>
              </a:solidFill>
            </a:endParaRPr>
          </a:p>
          <a:p>
            <a:pPr marL="0" marR="0" lvl="0" indent="0" algn="ctr" rtl="0">
              <a:lnSpc>
                <a:spcPct val="80000"/>
              </a:lnSpc>
              <a:spcBef>
                <a:spcPts val="0"/>
              </a:spcBef>
              <a:spcAft>
                <a:spcPts val="0"/>
              </a:spcAft>
              <a:buClr>
                <a:srgbClr val="3F3F3F"/>
              </a:buClr>
              <a:buSzPct val="25000"/>
              <a:buFont typeface="Arial"/>
              <a:buNone/>
            </a:pPr>
            <a:r>
              <a:rPr lang="en-US" sz="3700" b="1" dirty="0">
                <a:solidFill>
                  <a:srgbClr val="3F3F3F"/>
                </a:solidFill>
              </a:rPr>
              <a:t>Fixed Indemnity</a:t>
            </a:r>
            <a:r>
              <a:rPr lang="en-US" sz="3700" b="1" i="0" u="none" strike="noStrike" cap="none" dirty="0">
                <a:solidFill>
                  <a:srgbClr val="3F3F3F"/>
                </a:solidFill>
                <a:latin typeface="Calibri"/>
                <a:ea typeface="Calibri"/>
                <a:cs typeface="Calibri"/>
                <a:sym typeface="Calibri"/>
              </a:rPr>
              <a:t> Health Insurance</a:t>
            </a:r>
          </a:p>
        </p:txBody>
      </p:sp>
      <p:pic>
        <p:nvPicPr>
          <p:cNvPr id="164" name="Shape 164" descr="PIVOT-RGB-presentaion.jpg"/>
          <p:cNvPicPr preferRelativeResize="0"/>
          <p:nvPr/>
        </p:nvPicPr>
        <p:blipFill>
          <a:blip r:embed="rId3">
            <a:alphaModFix/>
          </a:blip>
          <a:stretch>
            <a:fillRect/>
          </a:stretch>
        </p:blipFill>
        <p:spPr>
          <a:xfrm>
            <a:off x="0" y="0"/>
            <a:ext cx="9144000" cy="1787635"/>
          </a:xfrm>
          <a:prstGeom prst="rect">
            <a:avLst/>
          </a:prstGeom>
          <a:noFill/>
          <a:ln>
            <a:noFill/>
          </a:ln>
        </p:spPr>
      </p:pic>
      <p:pic>
        <p:nvPicPr>
          <p:cNvPr id="165" name="Shape 165" descr="PivotCare-presentation.jpg"/>
          <p:cNvPicPr preferRelativeResize="0"/>
          <p:nvPr/>
        </p:nvPicPr>
        <p:blipFill>
          <a:blip r:embed="rId4">
            <a:alphaModFix/>
          </a:blip>
          <a:stretch>
            <a:fillRect/>
          </a:stretch>
        </p:blipFill>
        <p:spPr>
          <a:xfrm>
            <a:off x="2516725" y="2077524"/>
            <a:ext cx="4110550" cy="961874"/>
          </a:xfrm>
          <a:prstGeom prst="rect">
            <a:avLst/>
          </a:prstGeom>
          <a:noFill/>
          <a:ln>
            <a:noFill/>
          </a:ln>
        </p:spPr>
      </p:pic>
    </p:spTree>
    <p:extLst>
      <p:ext uri="{BB962C8B-B14F-4D97-AF65-F5344CB8AC3E}">
        <p14:creationId xmlns:p14="http://schemas.microsoft.com/office/powerpoint/2010/main" val="410203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28650" y="210344"/>
            <a:ext cx="7886700" cy="132556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Who is Pivot Health?</a:t>
            </a:r>
          </a:p>
        </p:txBody>
      </p:sp>
      <p:sp>
        <p:nvSpPr>
          <p:cNvPr id="214" name="Shape 214"/>
          <p:cNvSpPr/>
          <p:nvPr/>
        </p:nvSpPr>
        <p:spPr>
          <a:xfrm>
            <a:off x="-408213" y="1202079"/>
            <a:ext cx="8409213" cy="333829"/>
          </a:xfrm>
          <a:prstGeom prst="mathMinus">
            <a:avLst>
              <a:gd name="adj1" fmla="val 23520"/>
            </a:avLst>
          </a:prstGeom>
          <a:solidFill>
            <a:srgbClr val="4A86E8"/>
          </a:solidFill>
          <a:ln w="952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15" name="Shape 244"/>
          <p:cNvSpPr txBox="1"/>
          <p:nvPr/>
        </p:nvSpPr>
        <p:spPr>
          <a:xfrm>
            <a:off x="698413" y="1936005"/>
            <a:ext cx="7302587" cy="3481840"/>
          </a:xfrm>
          <a:prstGeom prst="rect">
            <a:avLst/>
          </a:prstGeom>
          <a:noFill/>
          <a:ln>
            <a:noFill/>
          </a:ln>
        </p:spPr>
        <p:txBody>
          <a:bodyPr lIns="91425" tIns="91425" rIns="91425" bIns="91425" anchor="t" anchorCtr="0">
            <a:noAutofit/>
          </a:bodyPr>
          <a:lstStyle/>
          <a:p>
            <a:pPr marL="457200" lvl="8" indent="-393700">
              <a:buSzPct val="100000"/>
              <a:buChar char="●"/>
            </a:pPr>
            <a:r>
              <a:rPr lang="en-US" sz="2400" dirty="0"/>
              <a:t>Founded by innovative experienced insurance leadership</a:t>
            </a:r>
          </a:p>
          <a:p>
            <a:pPr marL="457200" lvl="8" indent="-393700">
              <a:buSzPct val="100000"/>
              <a:buChar char="●"/>
            </a:pPr>
            <a:r>
              <a:rPr lang="en-US" sz="2400" dirty="0"/>
              <a:t>Long term history of working with Independent agents and General agents</a:t>
            </a:r>
          </a:p>
          <a:p>
            <a:pPr marL="457200" lvl="8" indent="-393700">
              <a:buSzPct val="100000"/>
              <a:buChar char="●"/>
            </a:pPr>
            <a:r>
              <a:rPr lang="en-US" sz="2400" dirty="0"/>
              <a:t>Focused on an internet/mobile platform to quickly adapt to market changes using multiple carriers</a:t>
            </a:r>
          </a:p>
          <a:p>
            <a:pPr marL="457200" lvl="8" indent="-393700">
              <a:buSzPct val="100000"/>
              <a:buChar char="●"/>
            </a:pPr>
            <a:r>
              <a:rPr lang="en-US" sz="2400" dirty="0"/>
              <a:t>Demonstrated past experience in this market niche</a:t>
            </a:r>
          </a:p>
          <a:p>
            <a:pPr marL="63500" lvl="8">
              <a:buSzPct val="100000"/>
            </a:pPr>
            <a:endParaRPr lang="en-US" sz="2400" dirty="0"/>
          </a:p>
        </p:txBody>
      </p:sp>
      <p:pic>
        <p:nvPicPr>
          <p:cNvPr id="5" name="Shape 164" descr="PIVOT-RGB-presentaion.jpg"/>
          <p:cNvPicPr preferRelativeResize="0"/>
          <p:nvPr/>
        </p:nvPicPr>
        <p:blipFill>
          <a:blip r:embed="rId3">
            <a:alphaModFix/>
          </a:blip>
          <a:stretch>
            <a:fillRect/>
          </a:stretch>
        </p:blipFill>
        <p:spPr>
          <a:xfrm>
            <a:off x="1746819" y="5280425"/>
            <a:ext cx="5650361" cy="1075034"/>
          </a:xfrm>
          <a:prstGeom prst="rect">
            <a:avLst/>
          </a:prstGeom>
          <a:noFill/>
          <a:ln>
            <a:noFill/>
          </a:ln>
        </p:spPr>
      </p:pic>
    </p:spTree>
    <p:extLst>
      <p:ext uri="{BB962C8B-B14F-4D97-AF65-F5344CB8AC3E}">
        <p14:creationId xmlns:p14="http://schemas.microsoft.com/office/powerpoint/2010/main" val="346283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28650" y="210344"/>
            <a:ext cx="7886700" cy="132556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4000" b="0" i="0" u="none" strike="noStrike" cap="none" dirty="0">
                <a:solidFill>
                  <a:schemeClr val="dk1"/>
                </a:solidFill>
                <a:latin typeface="Calibri"/>
                <a:ea typeface="Calibri"/>
                <a:cs typeface="Calibri"/>
                <a:sym typeface="Calibri"/>
              </a:rPr>
              <a:t>Who is Standard Life and Accident?</a:t>
            </a:r>
          </a:p>
        </p:txBody>
      </p:sp>
      <p:sp>
        <p:nvSpPr>
          <p:cNvPr id="214" name="Shape 214"/>
          <p:cNvSpPr/>
          <p:nvPr/>
        </p:nvSpPr>
        <p:spPr>
          <a:xfrm>
            <a:off x="-408213" y="1202079"/>
            <a:ext cx="8409213" cy="333829"/>
          </a:xfrm>
          <a:prstGeom prst="mathMinus">
            <a:avLst>
              <a:gd name="adj1" fmla="val 23520"/>
            </a:avLst>
          </a:prstGeom>
          <a:solidFill>
            <a:srgbClr val="4A86E8"/>
          </a:solidFill>
          <a:ln w="952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15" name="Shape 244"/>
          <p:cNvSpPr txBox="1"/>
          <p:nvPr/>
        </p:nvSpPr>
        <p:spPr>
          <a:xfrm>
            <a:off x="698413" y="1936005"/>
            <a:ext cx="7302587" cy="3481840"/>
          </a:xfrm>
          <a:prstGeom prst="rect">
            <a:avLst/>
          </a:prstGeom>
          <a:noFill/>
          <a:ln>
            <a:noFill/>
          </a:ln>
        </p:spPr>
        <p:txBody>
          <a:bodyPr lIns="91425" tIns="91425" rIns="91425" bIns="91425" anchor="t" anchorCtr="0">
            <a:noAutofit/>
          </a:bodyPr>
          <a:lstStyle/>
          <a:p>
            <a:pPr marL="457200" lvl="8" indent="-393700">
              <a:buSzPct val="100000"/>
              <a:buChar char="●"/>
            </a:pPr>
            <a:r>
              <a:rPr lang="en-US" sz="2400" dirty="0"/>
              <a:t>Founded to provide clients realistic life and health insurance products that solve their needs for financial security</a:t>
            </a:r>
          </a:p>
          <a:p>
            <a:pPr marL="457200" lvl="8" indent="-393700">
              <a:buSzPct val="100000"/>
              <a:buChar char="●"/>
            </a:pPr>
            <a:r>
              <a:rPr lang="en-US" sz="2400" dirty="0"/>
              <a:t>In business over 60 years with financial strength and stability with an “A” rating from A.M. Best.</a:t>
            </a:r>
          </a:p>
          <a:p>
            <a:pPr marL="63500" lvl="8">
              <a:buSzPct val="100000"/>
            </a:pP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804" y="3978158"/>
            <a:ext cx="4946628" cy="1264924"/>
          </a:xfrm>
          <a:prstGeom prst="rect">
            <a:avLst/>
          </a:prstGeom>
        </p:spPr>
      </p:pic>
    </p:spTree>
    <p:extLst>
      <p:ext uri="{BB962C8B-B14F-4D97-AF65-F5344CB8AC3E}">
        <p14:creationId xmlns:p14="http://schemas.microsoft.com/office/powerpoint/2010/main" val="187093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28650" y="210344"/>
            <a:ext cx="7886700" cy="132556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4000" b="0" i="0" u="none" strike="noStrike" cap="none" dirty="0">
                <a:solidFill>
                  <a:schemeClr val="dk1"/>
                </a:solidFill>
                <a:latin typeface="Calibri"/>
                <a:ea typeface="Calibri"/>
                <a:cs typeface="Calibri"/>
                <a:sym typeface="Calibri"/>
              </a:rPr>
              <a:t>Who is Allied National?</a:t>
            </a:r>
          </a:p>
        </p:txBody>
      </p:sp>
      <p:sp>
        <p:nvSpPr>
          <p:cNvPr id="214" name="Shape 214"/>
          <p:cNvSpPr/>
          <p:nvPr/>
        </p:nvSpPr>
        <p:spPr>
          <a:xfrm>
            <a:off x="-408213" y="1202079"/>
            <a:ext cx="8409213" cy="333829"/>
          </a:xfrm>
          <a:prstGeom prst="mathMinus">
            <a:avLst>
              <a:gd name="adj1" fmla="val 23520"/>
            </a:avLst>
          </a:prstGeom>
          <a:solidFill>
            <a:srgbClr val="4A86E8"/>
          </a:solidFill>
          <a:ln w="952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15" name="Shape 244"/>
          <p:cNvSpPr txBox="1"/>
          <p:nvPr/>
        </p:nvSpPr>
        <p:spPr>
          <a:xfrm>
            <a:off x="698413" y="1535908"/>
            <a:ext cx="8118209" cy="3481840"/>
          </a:xfrm>
          <a:prstGeom prst="rect">
            <a:avLst/>
          </a:prstGeom>
          <a:noFill/>
          <a:ln>
            <a:noFill/>
          </a:ln>
        </p:spPr>
        <p:txBody>
          <a:bodyPr lIns="91425" tIns="91425" rIns="91425" bIns="91425" anchor="t" anchorCtr="0">
            <a:noAutofit/>
          </a:bodyPr>
          <a:lstStyle/>
          <a:p>
            <a:pPr marL="342900" indent="-342900">
              <a:buFont typeface="Arial" panose="020B0604020202020204" pitchFamily="34" charset="0"/>
              <a:buChar char="•"/>
            </a:pPr>
            <a:r>
              <a:rPr lang="en-US" sz="2400" dirty="0"/>
              <a:t>Plans sold through Pivot Health are administered by Allied National, headquartered in Overland Park, KS, and offices in Rockford, IL.  </a:t>
            </a:r>
          </a:p>
          <a:p>
            <a:endParaRPr lang="en-US" sz="2400" dirty="0"/>
          </a:p>
          <a:p>
            <a:pPr marL="342900" indent="-342900">
              <a:buFont typeface="Arial" panose="020B0604020202020204" pitchFamily="34" charset="0"/>
              <a:buChar char="•"/>
            </a:pPr>
            <a:r>
              <a:rPr lang="en-US" sz="2400" dirty="0"/>
              <a:t>Since 1970, Allied has been a full service third-party administrator offering administration, risk assessment, premium billing, agent contracting and licensing, commission processing ad claim processing with 145 employees, handling $250 million in retail claims annually.</a:t>
            </a:r>
          </a:p>
          <a:p>
            <a:pPr marL="63500" lvl="8">
              <a:buSzPct val="100000"/>
            </a:pPr>
            <a:endParaRPr lang="en-US" sz="2400" dirty="0"/>
          </a:p>
        </p:txBody>
      </p:sp>
      <p:pic>
        <p:nvPicPr>
          <p:cNvPr id="2" name="Picture 1">
            <a:extLst>
              <a:ext uri="{FF2B5EF4-FFF2-40B4-BE49-F238E27FC236}">
                <a16:creationId xmlns:a16="http://schemas.microsoft.com/office/drawing/2014/main" id="{25947F98-3C39-46FC-A19B-28571A71FB85}"/>
              </a:ext>
            </a:extLst>
          </p:cNvPr>
          <p:cNvPicPr>
            <a:picLocks noChangeAspect="1"/>
          </p:cNvPicPr>
          <p:nvPr/>
        </p:nvPicPr>
        <p:blipFill>
          <a:blip r:embed="rId3"/>
          <a:stretch>
            <a:fillRect/>
          </a:stretch>
        </p:blipFill>
        <p:spPr>
          <a:xfrm>
            <a:off x="5978172" y="5625148"/>
            <a:ext cx="2838450" cy="904875"/>
          </a:xfrm>
          <a:prstGeom prst="rect">
            <a:avLst/>
          </a:prstGeom>
        </p:spPr>
      </p:pic>
    </p:spTree>
    <p:extLst>
      <p:ext uri="{BB962C8B-B14F-4D97-AF65-F5344CB8AC3E}">
        <p14:creationId xmlns:p14="http://schemas.microsoft.com/office/powerpoint/2010/main" val="417777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4" name="Shape 214"/>
          <p:cNvSpPr/>
          <p:nvPr/>
        </p:nvSpPr>
        <p:spPr>
          <a:xfrm>
            <a:off x="-408213" y="1202079"/>
            <a:ext cx="8409213" cy="333829"/>
          </a:xfrm>
          <a:prstGeom prst="mathMinus">
            <a:avLst>
              <a:gd name="adj1" fmla="val 23520"/>
            </a:avLst>
          </a:prstGeom>
          <a:solidFill>
            <a:srgbClr val="4A86E8"/>
          </a:solidFill>
          <a:ln w="952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pic>
        <p:nvPicPr>
          <p:cNvPr id="220" name="Shape 220" descr="PivotCare-presentation.jpg"/>
          <p:cNvPicPr preferRelativeResize="0"/>
          <p:nvPr/>
        </p:nvPicPr>
        <p:blipFill>
          <a:blip r:embed="rId3">
            <a:alphaModFix/>
          </a:blip>
          <a:stretch>
            <a:fillRect/>
          </a:stretch>
        </p:blipFill>
        <p:spPr>
          <a:xfrm>
            <a:off x="582903" y="371454"/>
            <a:ext cx="3549675" cy="830625"/>
          </a:xfrm>
          <a:prstGeom prst="rect">
            <a:avLst/>
          </a:prstGeom>
          <a:noFill/>
          <a:ln>
            <a:noFill/>
          </a:ln>
        </p:spPr>
      </p:pic>
      <p:sp>
        <p:nvSpPr>
          <p:cNvPr id="13" name="Shape 221"/>
          <p:cNvSpPr txBox="1"/>
          <p:nvPr/>
        </p:nvSpPr>
        <p:spPr>
          <a:xfrm>
            <a:off x="582903" y="6226781"/>
            <a:ext cx="8522486" cy="552197"/>
          </a:xfrm>
          <a:prstGeom prst="rect">
            <a:avLst/>
          </a:prstGeom>
          <a:noFill/>
          <a:ln>
            <a:noFill/>
          </a:ln>
        </p:spPr>
        <p:txBody>
          <a:bodyPr lIns="91425" tIns="91425" rIns="91425" bIns="91425" anchor="t" anchorCtr="0">
            <a:noAutofit/>
          </a:bodyPr>
          <a:lstStyle/>
          <a:p>
            <a:r>
              <a:rPr lang="en-US" sz="1600" b="1" i="1" dirty="0"/>
              <a:t>Specific benefits vary by state. See the state specific Reference Guide for state variations.</a:t>
            </a:r>
          </a:p>
          <a:p>
            <a:pPr lvl="0">
              <a:spcBef>
                <a:spcPts val="0"/>
              </a:spcBef>
              <a:buNone/>
            </a:pPr>
            <a:endParaRPr lang="en-US" sz="1600" b="1" i="1" dirty="0"/>
          </a:p>
        </p:txBody>
      </p:sp>
      <p:sp>
        <p:nvSpPr>
          <p:cNvPr id="14" name="Shape 221"/>
          <p:cNvSpPr txBox="1"/>
          <p:nvPr/>
        </p:nvSpPr>
        <p:spPr>
          <a:xfrm>
            <a:off x="582903" y="1456417"/>
            <a:ext cx="8352993" cy="4598509"/>
          </a:xfrm>
          <a:prstGeom prst="rect">
            <a:avLst/>
          </a:prstGeom>
          <a:noFill/>
          <a:ln>
            <a:noFill/>
          </a:ln>
        </p:spPr>
        <p:txBody>
          <a:bodyPr lIns="91425" tIns="91425" rIns="91425" bIns="91425" anchor="t" anchorCtr="0">
            <a:noAutofit/>
          </a:bodyPr>
          <a:lstStyle/>
          <a:p>
            <a:pPr lvl="0">
              <a:spcBef>
                <a:spcPts val="0"/>
              </a:spcBef>
              <a:buNone/>
            </a:pPr>
            <a:r>
              <a:rPr lang="en-US" sz="2600" b="1" i="1" dirty="0"/>
              <a:t>What makes PivotCare unique:</a:t>
            </a:r>
          </a:p>
          <a:p>
            <a:pPr lvl="0">
              <a:spcBef>
                <a:spcPts val="0"/>
              </a:spcBef>
              <a:buNone/>
            </a:pPr>
            <a:endParaRPr lang="en-US" sz="2600" b="1" i="1" dirty="0"/>
          </a:p>
          <a:p>
            <a:pPr marL="342900" lvl="0" indent="-342900">
              <a:spcBef>
                <a:spcPts val="0"/>
              </a:spcBef>
              <a:buFont typeface="Arial"/>
              <a:buChar char="•"/>
            </a:pPr>
            <a:r>
              <a:rPr lang="en-US" sz="2000" dirty="0"/>
              <a:t>No deductibles and co-insurance limits to meet</a:t>
            </a:r>
          </a:p>
          <a:p>
            <a:pPr marL="342900" lvl="0" indent="-342900">
              <a:spcBef>
                <a:spcPts val="0"/>
              </a:spcBef>
              <a:buFont typeface="Arial"/>
              <a:buChar char="•"/>
            </a:pPr>
            <a:r>
              <a:rPr lang="en-US" sz="2000" dirty="0"/>
              <a:t>Includes specific cash payments for both sickness and accidental injury regardless of other coverage</a:t>
            </a:r>
          </a:p>
          <a:p>
            <a:pPr marL="342900" lvl="0" indent="-342900">
              <a:spcBef>
                <a:spcPts val="0"/>
              </a:spcBef>
              <a:buFont typeface="Arial"/>
              <a:buChar char="•"/>
            </a:pPr>
            <a:r>
              <a:rPr lang="en-US" sz="2000" dirty="0"/>
              <a:t>Critical illness coverage for invasive cancer, stroke, heart attack and end-stage kidney failure</a:t>
            </a:r>
          </a:p>
          <a:p>
            <a:pPr marL="342900" lvl="0" indent="-342900">
              <a:spcBef>
                <a:spcPts val="0"/>
              </a:spcBef>
              <a:buFont typeface="Arial"/>
              <a:buChar char="•"/>
            </a:pPr>
            <a:r>
              <a:rPr lang="en-US" sz="2000" dirty="0"/>
              <a:t>Accidental death and common carrier life insurance benefits included</a:t>
            </a:r>
          </a:p>
          <a:p>
            <a:pPr marL="342900" lvl="0" indent="-342900">
              <a:spcBef>
                <a:spcPts val="0"/>
              </a:spcBef>
              <a:buFont typeface="Arial"/>
              <a:buChar char="•"/>
            </a:pPr>
            <a:r>
              <a:rPr lang="en-US" sz="2000" dirty="0"/>
              <a:t>No Specialist referrals needed</a:t>
            </a:r>
          </a:p>
          <a:p>
            <a:pPr marL="342900" lvl="0" indent="-342900">
              <a:spcBef>
                <a:spcPts val="0"/>
              </a:spcBef>
              <a:buFont typeface="Arial"/>
              <a:buChar char="•"/>
            </a:pPr>
            <a:r>
              <a:rPr lang="en-US" sz="2000" dirty="0"/>
              <a:t>Fixed reliable benefit amounts for: </a:t>
            </a:r>
            <a:r>
              <a:rPr lang="en-US" sz="2000" i="1" dirty="0"/>
              <a:t>Doctor office visits, Hospital stays, Diagnostic lab tests and x-rays, Ambulance services, Childhood immunizations, MRIs</a:t>
            </a:r>
          </a:p>
          <a:p>
            <a:pPr marL="342900" lvl="0" indent="-342900">
              <a:spcBef>
                <a:spcPts val="0"/>
              </a:spcBef>
              <a:buFont typeface="Arial"/>
              <a:buChar char="•"/>
            </a:pPr>
            <a:r>
              <a:rPr lang="en-US" sz="2000" dirty="0"/>
              <a:t>Hospitalization coverage: </a:t>
            </a:r>
            <a:r>
              <a:rPr lang="en-US" sz="2000" i="1" dirty="0"/>
              <a:t>Daily benefit, ICU benefit, Surgery benefit</a:t>
            </a:r>
          </a:p>
          <a:p>
            <a:pPr marL="342900" lvl="0" indent="-342900">
              <a:spcBef>
                <a:spcPts val="0"/>
              </a:spcBef>
              <a:buFont typeface="Arial"/>
              <a:buChar char="•"/>
            </a:pPr>
            <a:r>
              <a:rPr lang="en-US" sz="2000" dirty="0"/>
              <a:t>No Claim forms needed</a:t>
            </a:r>
          </a:p>
          <a:p>
            <a:pPr lvl="0">
              <a:spcBef>
                <a:spcPts val="0"/>
              </a:spcBef>
              <a:buNone/>
            </a:pPr>
            <a:endParaRPr lang="en-US" sz="2000" dirty="0"/>
          </a:p>
        </p:txBody>
      </p:sp>
      <p:sp>
        <p:nvSpPr>
          <p:cNvPr id="2" name="TextBox 1"/>
          <p:cNvSpPr txBox="1"/>
          <p:nvPr/>
        </p:nvSpPr>
        <p:spPr>
          <a:xfrm>
            <a:off x="4332364" y="364776"/>
            <a:ext cx="3802643" cy="830997"/>
          </a:xfrm>
          <a:prstGeom prst="rect">
            <a:avLst/>
          </a:prstGeom>
          <a:noFill/>
        </p:spPr>
        <p:txBody>
          <a:bodyPr wrap="square" rtlCol="0">
            <a:spAutoFit/>
          </a:bodyPr>
          <a:lstStyle/>
          <a:p>
            <a:pPr lvl="0"/>
            <a:r>
              <a:rPr lang="en-US" sz="2400" i="1" dirty="0"/>
              <a:t>A solution for today’s health insurance crisis</a:t>
            </a:r>
          </a:p>
        </p:txBody>
      </p:sp>
    </p:spTree>
    <p:extLst>
      <p:ext uri="{BB962C8B-B14F-4D97-AF65-F5344CB8AC3E}">
        <p14:creationId xmlns:p14="http://schemas.microsoft.com/office/powerpoint/2010/main" val="1298267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4174810" y="325087"/>
            <a:ext cx="4833708"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dirty="0"/>
              <a:t>Additional Benefits</a:t>
            </a:r>
          </a:p>
        </p:txBody>
      </p:sp>
      <p:sp>
        <p:nvSpPr>
          <p:cNvPr id="323" name="Shape 323"/>
          <p:cNvSpPr/>
          <p:nvPr/>
        </p:nvSpPr>
        <p:spPr>
          <a:xfrm>
            <a:off x="-408213" y="1202079"/>
            <a:ext cx="8409300" cy="333900"/>
          </a:xfrm>
          <a:prstGeom prst="mathMinus">
            <a:avLst>
              <a:gd name="adj1" fmla="val 23520"/>
            </a:avLst>
          </a:prstGeom>
          <a:solidFill>
            <a:srgbClr val="4A86E8"/>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graphicFrame>
        <p:nvGraphicFramePr>
          <p:cNvPr id="324" name="Shape 324"/>
          <p:cNvGraphicFramePr/>
          <p:nvPr>
            <p:extLst>
              <p:ext uri="{D42A27DB-BD31-4B8C-83A1-F6EECF244321}">
                <p14:modId xmlns:p14="http://schemas.microsoft.com/office/powerpoint/2010/main" val="3192496769"/>
              </p:ext>
            </p:extLst>
          </p:nvPr>
        </p:nvGraphicFramePr>
        <p:xfrm>
          <a:off x="494600" y="1927500"/>
          <a:ext cx="8154800" cy="1828680"/>
        </p:xfrm>
        <a:graphic>
          <a:graphicData uri="http://schemas.openxmlformats.org/drawingml/2006/table">
            <a:tbl>
              <a:tblPr>
                <a:noFill/>
                <a:tableStyleId>{02A94AD4-C6CB-4B81-A1F3-3B165450608F}</a:tableStyleId>
              </a:tblPr>
              <a:tblGrid>
                <a:gridCol w="4077400">
                  <a:extLst>
                    <a:ext uri="{9D8B030D-6E8A-4147-A177-3AD203B41FA5}">
                      <a16:colId xmlns:a16="http://schemas.microsoft.com/office/drawing/2014/main" val="20000"/>
                    </a:ext>
                  </a:extLst>
                </a:gridCol>
                <a:gridCol w="4077400">
                  <a:extLst>
                    <a:ext uri="{9D8B030D-6E8A-4147-A177-3AD203B41FA5}">
                      <a16:colId xmlns:a16="http://schemas.microsoft.com/office/drawing/2014/main" val="20001"/>
                    </a:ext>
                  </a:extLst>
                </a:gridCol>
              </a:tblGrid>
              <a:tr h="381000">
                <a:tc>
                  <a:txBody>
                    <a:bodyPr/>
                    <a:lstStyle/>
                    <a:p>
                      <a:pPr lvl="0" rtl="0">
                        <a:spcBef>
                          <a:spcPts val="0"/>
                        </a:spcBef>
                        <a:buNone/>
                      </a:pPr>
                      <a:r>
                        <a:rPr lang="en-US" sz="1800" b="1" dirty="0"/>
                        <a:t>Fracture Benefit</a:t>
                      </a:r>
                    </a:p>
                  </a:txBody>
                  <a:tcPr marL="91425" marR="91425" marT="91425" marB="91425"/>
                </a:tc>
                <a:tc>
                  <a:txBody>
                    <a:bodyPr/>
                    <a:lstStyle/>
                    <a:p>
                      <a:pPr lvl="0" rtl="0">
                        <a:spcBef>
                          <a:spcPts val="0"/>
                        </a:spcBef>
                        <a:buNone/>
                      </a:pPr>
                      <a:r>
                        <a:rPr lang="en-US" sz="1800" b="1" dirty="0"/>
                        <a:t>Mental Health Benefit</a:t>
                      </a:r>
                    </a:p>
                  </a:txBody>
                  <a:tcPr marL="91425" marR="91425" marT="91425" marB="91425"/>
                </a:tc>
                <a:extLst>
                  <a:ext uri="{0D108BD9-81ED-4DB2-BD59-A6C34878D82A}">
                    <a16:rowId xmlns:a16="http://schemas.microsoft.com/office/drawing/2014/main" val="10000"/>
                  </a:ext>
                </a:extLst>
              </a:tr>
              <a:tr h="381000">
                <a:tc>
                  <a:txBody>
                    <a:bodyPr/>
                    <a:lstStyle/>
                    <a:p>
                      <a:pPr lvl="0" rtl="0">
                        <a:spcBef>
                          <a:spcPts val="0"/>
                        </a:spcBef>
                        <a:buNone/>
                      </a:pPr>
                      <a:r>
                        <a:rPr lang="en-US" sz="1800" b="1" dirty="0"/>
                        <a:t>Burn Benefit</a:t>
                      </a:r>
                    </a:p>
                  </a:txBody>
                  <a:tcPr marL="91425" marR="91425" marT="91425" marB="91425"/>
                </a:tc>
                <a:tc>
                  <a:txBody>
                    <a:bodyPr/>
                    <a:lstStyle/>
                    <a:p>
                      <a:pPr lvl="0" rtl="0">
                        <a:spcBef>
                          <a:spcPts val="0"/>
                        </a:spcBef>
                        <a:buNone/>
                      </a:pPr>
                      <a:r>
                        <a:rPr lang="en-US" sz="1800" b="1" dirty="0"/>
                        <a:t>Substance Abuse Benefit</a:t>
                      </a:r>
                    </a:p>
                  </a:txBody>
                  <a:tcPr marL="91425" marR="91425" marT="91425" marB="91425"/>
                </a:tc>
                <a:extLst>
                  <a:ext uri="{0D108BD9-81ED-4DB2-BD59-A6C34878D82A}">
                    <a16:rowId xmlns:a16="http://schemas.microsoft.com/office/drawing/2014/main" val="10001"/>
                  </a:ext>
                </a:extLst>
              </a:tr>
              <a:tr h="381000">
                <a:tc>
                  <a:txBody>
                    <a:bodyPr/>
                    <a:lstStyle/>
                    <a:p>
                      <a:pPr lvl="0" rtl="0">
                        <a:spcBef>
                          <a:spcPts val="0"/>
                        </a:spcBef>
                        <a:buNone/>
                      </a:pPr>
                      <a:r>
                        <a:rPr lang="en-US" sz="1800" b="1" dirty="0"/>
                        <a:t>Dislocation Benefit</a:t>
                      </a:r>
                    </a:p>
                  </a:txBody>
                  <a:tcPr marL="91425" marR="91425" marT="91425" marB="91425"/>
                </a:tc>
                <a:tc>
                  <a:txBody>
                    <a:bodyPr/>
                    <a:lstStyle/>
                    <a:p>
                      <a:pPr lvl="0" rtl="0">
                        <a:spcBef>
                          <a:spcPts val="0"/>
                        </a:spcBef>
                        <a:buNone/>
                      </a:pPr>
                      <a:r>
                        <a:rPr lang="en-US" sz="1800" b="1" dirty="0"/>
                        <a:t>Ambulance Services</a:t>
                      </a:r>
                    </a:p>
                  </a:txBody>
                  <a:tcPr marL="91425" marR="91425" marT="91425" marB="91425"/>
                </a:tc>
                <a:extLst>
                  <a:ext uri="{0D108BD9-81ED-4DB2-BD59-A6C34878D82A}">
                    <a16:rowId xmlns:a16="http://schemas.microsoft.com/office/drawing/2014/main" val="10002"/>
                  </a:ext>
                </a:extLst>
              </a:tr>
              <a:tr h="381000">
                <a:tc>
                  <a:txBody>
                    <a:bodyPr/>
                    <a:lstStyle/>
                    <a:p>
                      <a:pPr lvl="0" rtl="0">
                        <a:spcBef>
                          <a:spcPts val="0"/>
                        </a:spcBef>
                        <a:buNone/>
                      </a:pPr>
                      <a:r>
                        <a:rPr lang="en-US" sz="1800" b="1" dirty="0"/>
                        <a:t>Critical Illness</a:t>
                      </a:r>
                      <a:r>
                        <a:rPr lang="en-US" sz="1800" b="1" baseline="0" dirty="0"/>
                        <a:t> Lump-Sum Benefit</a:t>
                      </a:r>
                      <a:endParaRPr lang="en-US" sz="1800" b="1" dirty="0"/>
                    </a:p>
                  </a:txBody>
                  <a:tcPr marL="91425" marR="91425" marT="91425" marB="91425"/>
                </a:tc>
                <a:tc>
                  <a:txBody>
                    <a:bodyPr/>
                    <a:lstStyle/>
                    <a:p>
                      <a:pPr lvl="0" rtl="0">
                        <a:spcBef>
                          <a:spcPts val="0"/>
                        </a:spcBef>
                        <a:buNone/>
                      </a:pPr>
                      <a:r>
                        <a:rPr lang="en-US" sz="1800" b="1" dirty="0"/>
                        <a:t>Accidental Death Coverage</a:t>
                      </a:r>
                    </a:p>
                  </a:txBody>
                  <a:tcPr marL="91425" marR="91425" marT="91425" marB="91425"/>
                </a:tc>
                <a:extLst>
                  <a:ext uri="{0D108BD9-81ED-4DB2-BD59-A6C34878D82A}">
                    <a16:rowId xmlns:a16="http://schemas.microsoft.com/office/drawing/2014/main" val="10003"/>
                  </a:ext>
                </a:extLst>
              </a:tr>
            </a:tbl>
          </a:graphicData>
        </a:graphic>
      </p:graphicFrame>
      <p:sp>
        <p:nvSpPr>
          <p:cNvPr id="325" name="Shape 325"/>
          <p:cNvSpPr txBox="1"/>
          <p:nvPr/>
        </p:nvSpPr>
        <p:spPr>
          <a:xfrm>
            <a:off x="638949" y="4648714"/>
            <a:ext cx="7859100" cy="1086300"/>
          </a:xfrm>
          <a:prstGeom prst="rect">
            <a:avLst/>
          </a:prstGeom>
          <a:noFill/>
          <a:ln>
            <a:noFill/>
          </a:ln>
        </p:spPr>
        <p:txBody>
          <a:bodyPr lIns="91425" tIns="91425" rIns="91425" bIns="91425" anchor="t" anchorCtr="0">
            <a:noAutofit/>
          </a:bodyPr>
          <a:lstStyle/>
          <a:p>
            <a:pPr algn="ctr"/>
            <a:r>
              <a:rPr lang="en-US" sz="1800" i="1" dirty="0"/>
              <a:t>Specific benefit amounts may vary by state. See the state specific Reference Guide for state variations.</a:t>
            </a:r>
          </a:p>
          <a:p>
            <a:pPr lvl="0" algn="ctr"/>
            <a:endParaRPr lang="en-US" sz="1800" i="1" dirty="0"/>
          </a:p>
        </p:txBody>
      </p:sp>
      <p:graphicFrame>
        <p:nvGraphicFramePr>
          <p:cNvPr id="326" name="Shape 326"/>
          <p:cNvGraphicFramePr/>
          <p:nvPr/>
        </p:nvGraphicFramePr>
        <p:xfrm>
          <a:off x="485762" y="3973862"/>
          <a:ext cx="8165475" cy="457170"/>
        </p:xfrm>
        <a:graphic>
          <a:graphicData uri="http://schemas.openxmlformats.org/drawingml/2006/table">
            <a:tbl>
              <a:tblPr>
                <a:noFill/>
                <a:tableStyleId>{02A94AD4-C6CB-4B81-A1F3-3B165450608F}</a:tableStyleId>
              </a:tblPr>
              <a:tblGrid>
                <a:gridCol w="8165475">
                  <a:extLst>
                    <a:ext uri="{9D8B030D-6E8A-4147-A177-3AD203B41FA5}">
                      <a16:colId xmlns:a16="http://schemas.microsoft.com/office/drawing/2014/main" val="20000"/>
                    </a:ext>
                  </a:extLst>
                </a:gridCol>
              </a:tblGrid>
              <a:tr h="381000">
                <a:tc>
                  <a:txBody>
                    <a:bodyPr/>
                    <a:lstStyle/>
                    <a:p>
                      <a:pPr lvl="0" algn="ctr">
                        <a:spcBef>
                          <a:spcPts val="0"/>
                        </a:spcBef>
                        <a:buNone/>
                      </a:pPr>
                      <a:r>
                        <a:rPr lang="en-US" sz="1800" b="1" dirty="0"/>
                        <a:t>Discount Prescription Drug Card</a:t>
                      </a:r>
                    </a:p>
                  </a:txBody>
                  <a:tcPr marL="91425" marR="91425" marT="91425" marB="91425"/>
                </a:tc>
                <a:extLst>
                  <a:ext uri="{0D108BD9-81ED-4DB2-BD59-A6C34878D82A}">
                    <a16:rowId xmlns:a16="http://schemas.microsoft.com/office/drawing/2014/main" val="10000"/>
                  </a:ext>
                </a:extLst>
              </a:tr>
            </a:tbl>
          </a:graphicData>
        </a:graphic>
      </p:graphicFrame>
      <p:pic>
        <p:nvPicPr>
          <p:cNvPr id="7" name="Shape 281" descr="PivotCare-presentation.jpg"/>
          <p:cNvPicPr preferRelativeResize="0"/>
          <p:nvPr/>
        </p:nvPicPr>
        <p:blipFill>
          <a:blip r:embed="rId3">
            <a:alphaModFix/>
          </a:blip>
          <a:stretch>
            <a:fillRect/>
          </a:stretch>
        </p:blipFill>
        <p:spPr>
          <a:xfrm>
            <a:off x="385160" y="430836"/>
            <a:ext cx="3549675" cy="83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28649" y="210344"/>
            <a:ext cx="8351389" cy="132556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Who are candidates for PivotCare?</a:t>
            </a:r>
          </a:p>
        </p:txBody>
      </p:sp>
      <p:sp>
        <p:nvSpPr>
          <p:cNvPr id="214" name="Shape 214"/>
          <p:cNvSpPr/>
          <p:nvPr/>
        </p:nvSpPr>
        <p:spPr>
          <a:xfrm>
            <a:off x="-408213" y="1202079"/>
            <a:ext cx="8409213" cy="333829"/>
          </a:xfrm>
          <a:prstGeom prst="mathMinus">
            <a:avLst>
              <a:gd name="adj1" fmla="val 23520"/>
            </a:avLst>
          </a:prstGeom>
          <a:solidFill>
            <a:srgbClr val="4A86E8"/>
          </a:solidFill>
          <a:ln w="952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alibri"/>
              <a:ea typeface="Calibri"/>
              <a:cs typeface="Calibri"/>
              <a:sym typeface="Calibri"/>
            </a:endParaRPr>
          </a:p>
        </p:txBody>
      </p:sp>
      <p:sp>
        <p:nvSpPr>
          <p:cNvPr id="15" name="Shape 244"/>
          <p:cNvSpPr txBox="1"/>
          <p:nvPr/>
        </p:nvSpPr>
        <p:spPr>
          <a:xfrm>
            <a:off x="698413" y="1936005"/>
            <a:ext cx="7302587" cy="3481840"/>
          </a:xfrm>
          <a:prstGeom prst="rect">
            <a:avLst/>
          </a:prstGeom>
          <a:noFill/>
          <a:ln>
            <a:noFill/>
          </a:ln>
        </p:spPr>
        <p:txBody>
          <a:bodyPr lIns="91425" tIns="91425" rIns="91425" bIns="91425" anchor="t" anchorCtr="0">
            <a:noAutofit/>
          </a:bodyPr>
          <a:lstStyle/>
          <a:p>
            <a:pPr marL="457200" lvl="8" indent="-393700">
              <a:buSzPct val="100000"/>
              <a:buChar char="●"/>
            </a:pPr>
            <a:r>
              <a:rPr lang="en-US" sz="2400" dirty="0"/>
              <a:t>Short term medical plan buyers</a:t>
            </a:r>
          </a:p>
          <a:p>
            <a:pPr marL="457200" lvl="8" indent="-393700">
              <a:buSzPct val="100000"/>
              <a:buChar char="●"/>
            </a:pPr>
            <a:r>
              <a:rPr lang="en-US" sz="2400" dirty="0"/>
              <a:t>Individuals not eligible for ACA exchange plan</a:t>
            </a:r>
          </a:p>
          <a:p>
            <a:pPr marL="457200" lvl="8" indent="-393700">
              <a:buSzPct val="100000"/>
              <a:buChar char="●"/>
            </a:pPr>
            <a:r>
              <a:rPr lang="en-US" sz="2400" dirty="0"/>
              <a:t>Those refusing/can’t afford ACA coverage</a:t>
            </a:r>
          </a:p>
          <a:p>
            <a:pPr marL="457200" lvl="8" indent="-393700">
              <a:buSzPct val="100000"/>
              <a:buChar char="●"/>
            </a:pPr>
            <a:r>
              <a:rPr lang="en-US" sz="2400" dirty="0"/>
              <a:t>High deductible plan owners—to supplement their coverage </a:t>
            </a:r>
          </a:p>
        </p:txBody>
      </p:sp>
    </p:spTree>
    <p:extLst>
      <p:ext uri="{BB962C8B-B14F-4D97-AF65-F5344CB8AC3E}">
        <p14:creationId xmlns:p14="http://schemas.microsoft.com/office/powerpoint/2010/main" val="29231452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4874</TotalTime>
  <Words>3561</Words>
  <Application>Microsoft Office PowerPoint</Application>
  <PresentationFormat>On-screen Show (4:3)</PresentationFormat>
  <Paragraphs>496</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Corbel</vt:lpstr>
      <vt:lpstr>Office Theme</vt:lpstr>
      <vt:lpstr>PowerPoint Presentation</vt:lpstr>
      <vt:lpstr>PowerPoint Presentation</vt:lpstr>
      <vt:lpstr>Partners</vt:lpstr>
      <vt:lpstr>Who is Pivot Health?</vt:lpstr>
      <vt:lpstr>Who is Standard Life and Accident?</vt:lpstr>
      <vt:lpstr>Who is Allied National?</vt:lpstr>
      <vt:lpstr>PowerPoint Presentation</vt:lpstr>
      <vt:lpstr>Additional Benefits</vt:lpstr>
      <vt:lpstr>Who are candidates for PivotCare?</vt:lpstr>
      <vt:lpstr>Large and Growing Market</vt:lpstr>
      <vt:lpstr>Cost comparisons with</vt:lpstr>
      <vt:lpstr>                        Advantages</vt:lpstr>
      <vt:lpstr>                        Advantages</vt:lpstr>
      <vt:lpstr>                        and ACA</vt:lpstr>
      <vt:lpstr>                             Highlights: Plans 1, 2, 3</vt:lpstr>
      <vt:lpstr>                             Highlights: Plans 4 &amp; 5</vt:lpstr>
      <vt:lpstr>                        PPO Network</vt:lpstr>
      <vt:lpstr>                             Claim Example v. Major Med:      ILLNESS Claim*</vt:lpstr>
      <vt:lpstr>                             Claim Example v. Major Med:      INJURY Claim*</vt:lpstr>
      <vt:lpstr>                             State Availability</vt:lpstr>
      <vt:lpstr>PivotCare—Medical/eligibility kick outs</vt:lpstr>
      <vt:lpstr>Height &amp; Weight Chart</vt:lpstr>
      <vt:lpstr>Limitations &amp; Exclusions</vt:lpstr>
      <vt:lpstr>Limitations &amp; Exclusions</vt:lpstr>
      <vt:lpstr>Limitations &amp; Exclusions</vt:lpstr>
      <vt:lpstr>FAQ’s</vt:lpstr>
      <vt:lpstr>FAQ’s</vt:lpstr>
      <vt:lpstr>What is the reinstatement rule if a policy lapses?</vt:lpstr>
      <vt:lpstr>After enrolling, members receive:</vt:lpstr>
      <vt:lpstr>Contact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Tekela Woods</dc:creator>
  <cp:lastModifiedBy>Tekela Woods</cp:lastModifiedBy>
  <cp:revision>122</cp:revision>
  <dcterms:modified xsi:type="dcterms:W3CDTF">2017-08-24T14:46:39Z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