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7" r:id="rId3"/>
    <p:sldId id="258" r:id="rId4"/>
    <p:sldId id="326" r:id="rId5"/>
    <p:sldId id="285" r:id="rId6"/>
    <p:sldId id="284" r:id="rId7"/>
    <p:sldId id="294" r:id="rId8"/>
    <p:sldId id="295" r:id="rId9"/>
    <p:sldId id="279" r:id="rId10"/>
    <p:sldId id="328" r:id="rId11"/>
    <p:sldId id="299" r:id="rId12"/>
    <p:sldId id="300" r:id="rId13"/>
    <p:sldId id="305" r:id="rId14"/>
    <p:sldId id="313" r:id="rId15"/>
    <p:sldId id="301" r:id="rId16"/>
    <p:sldId id="302" r:id="rId17"/>
    <p:sldId id="309" r:id="rId18"/>
    <p:sldId id="329" r:id="rId19"/>
    <p:sldId id="307" r:id="rId20"/>
    <p:sldId id="306" r:id="rId21"/>
    <p:sldId id="297" r:id="rId22"/>
    <p:sldId id="314" r:id="rId23"/>
    <p:sldId id="315" r:id="rId24"/>
    <p:sldId id="316" r:id="rId25"/>
    <p:sldId id="317" r:id="rId26"/>
    <p:sldId id="304" r:id="rId27"/>
    <p:sldId id="308" r:id="rId28"/>
    <p:sldId id="325" r:id="rId29"/>
    <p:sldId id="333" r:id="rId30"/>
    <p:sldId id="327" r:id="rId31"/>
    <p:sldId id="319" r:id="rId32"/>
    <p:sldId id="330" r:id="rId33"/>
    <p:sldId id="331" r:id="rId34"/>
    <p:sldId id="332" r:id="rId35"/>
    <p:sldId id="322" r:id="rId36"/>
    <p:sldId id="321" r:id="rId37"/>
    <p:sldId id="298" r:id="rId38"/>
    <p:sldId id="334" r:id="rId3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AAE"/>
    <a:srgbClr val="FF6600"/>
    <a:srgbClr val="E29100"/>
    <a:srgbClr val="FF9933"/>
    <a:srgbClr val="DE3804"/>
    <a:srgbClr val="FFB32A"/>
    <a:srgbClr val="305E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DA37D80-6434-44D0-A028-1B22A696006F}" styleName="淺色樣式 3 - 輔色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淺色樣式 2 - 輔色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47" autoAdjust="0"/>
    <p:restoredTop sz="76933" autoAdjust="0"/>
  </p:normalViewPr>
  <p:slideViewPr>
    <p:cSldViewPr snapToGrid="0">
      <p:cViewPr varScale="1">
        <p:scale>
          <a:sx n="53" d="100"/>
          <a:sy n="53" d="100"/>
        </p:scale>
        <p:origin x="1236" y="36"/>
      </p:cViewPr>
      <p:guideLst/>
    </p:cSldViewPr>
  </p:slideViewPr>
  <p:notesTextViewPr>
    <p:cViewPr>
      <p:scale>
        <a:sx n="1" d="1"/>
        <a:sy n="1" d="1"/>
      </p:scale>
      <p:origin x="0" y="0"/>
    </p:cViewPr>
  </p:notesTextViewPr>
  <p:sorterViewPr>
    <p:cViewPr>
      <p:scale>
        <a:sx n="100" d="100"/>
        <a:sy n="100" d="100"/>
      </p:scale>
      <p:origin x="0" y="-815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Ying\Downloads\&#34907;&#29983;&#26825;.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Ying\Downloads\&#20445;&#38570;&#22871;&#21697;&#29260;&#25976;&#25818;&#20998;&#26512;.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Ying\Downloads\&#20445;&#38570;&#22871;&#21697;&#29260;&#25976;&#25818;&#20998;&#26512;.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57A-4D9C-BE7D-8942975E3F8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57A-4D9C-BE7D-8942975E3F8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57A-4D9C-BE7D-8942975E3F8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57A-4D9C-BE7D-8942975E3F87}"/>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B57A-4D9C-BE7D-8942975E3F87}"/>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B57A-4D9C-BE7D-8942975E3F87}"/>
              </c:ext>
            </c:extLst>
          </c:dPt>
          <c:dLbls>
            <c:delete val="1"/>
          </c:dLbls>
          <c:cat>
            <c:strRef>
              <c:f>[衛生棉.xlsx]工作表1!$A$1:$A$6</c:f>
              <c:strCache>
                <c:ptCount val="6"/>
                <c:pt idx="0">
                  <c:v>蘇菲</c:v>
                </c:pt>
                <c:pt idx="1">
                  <c:v>靠得住</c:v>
                </c:pt>
                <c:pt idx="2">
                  <c:v>蕾妮亞</c:v>
                </c:pt>
                <c:pt idx="3">
                  <c:v>康乃馨</c:v>
                </c:pt>
                <c:pt idx="4">
                  <c:v>好自在</c:v>
                </c:pt>
                <c:pt idx="5">
                  <c:v>其他</c:v>
                </c:pt>
              </c:strCache>
            </c:strRef>
          </c:cat>
          <c:val>
            <c:numRef>
              <c:f>[衛生棉.xlsx]工作表1!$B$1:$B$6</c:f>
              <c:numCache>
                <c:formatCode>General</c:formatCode>
                <c:ptCount val="6"/>
                <c:pt idx="0">
                  <c:v>15852</c:v>
                </c:pt>
                <c:pt idx="1">
                  <c:v>8088</c:v>
                </c:pt>
                <c:pt idx="2">
                  <c:v>3683</c:v>
                </c:pt>
                <c:pt idx="3">
                  <c:v>3306</c:v>
                </c:pt>
                <c:pt idx="4">
                  <c:v>2096</c:v>
                </c:pt>
                <c:pt idx="5">
                  <c:v>563</c:v>
                </c:pt>
              </c:numCache>
            </c:numRef>
          </c:val>
          <c:extLst>
            <c:ext xmlns:c16="http://schemas.microsoft.com/office/drawing/2014/chart" uri="{C3380CC4-5D6E-409C-BE32-E72D297353CC}">
              <c16:uniqueId val="{0000000C-B57A-4D9C-BE7D-8942975E3F87}"/>
            </c:ext>
          </c:extLst>
        </c:ser>
        <c:dLbls>
          <c:dLblPos val="outEnd"/>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dLblPos val="ctr"/>
          <c:showLegendKey val="0"/>
          <c:showVal val="0"/>
          <c:showCatName val="0"/>
          <c:showSerName val="0"/>
          <c:showPercent val="1"/>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901-4710-A15B-11B54E3F88A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901-4710-A15B-11B54E3F88A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A901-4710-A15B-11B54E3F88A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A901-4710-A15B-11B54E3F88A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A901-4710-A15B-11B54E3F88A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A901-4710-A15B-11B54E3F88A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A901-4710-A15B-11B54E3F88A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A901-4710-A15B-11B54E3F88A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A901-4710-A15B-11B54E3F88A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A901-4710-A15B-11B54E3F88A6}"/>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A901-4710-A15B-11B54E3F88A6}"/>
              </c:ext>
            </c:extLst>
          </c:dPt>
          <c:dPt>
            <c:idx val="11"/>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17-A901-4710-A15B-11B54E3F88A6}"/>
              </c:ext>
            </c:extLst>
          </c:dPt>
          <c:dPt>
            <c:idx val="12"/>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19-A901-4710-A15B-11B54E3F88A6}"/>
              </c:ext>
            </c:extLst>
          </c:dPt>
          <c:dPt>
            <c:idx val="13"/>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01B-A901-4710-A15B-11B54E3F88A6}"/>
              </c:ext>
            </c:extLst>
          </c:dPt>
          <c:dPt>
            <c:idx val="14"/>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01D-A901-4710-A15B-11B54E3F88A6}"/>
              </c:ext>
            </c:extLst>
          </c:dPt>
          <c:dPt>
            <c:idx val="15"/>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01F-A901-4710-A15B-11B54E3F88A6}"/>
              </c:ext>
            </c:extLst>
          </c:dPt>
          <c:dPt>
            <c:idx val="16"/>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021-A901-4710-A15B-11B54E3F88A6}"/>
              </c:ext>
            </c:extLst>
          </c:dPt>
          <c:dPt>
            <c:idx val="17"/>
            <c:bubble3D val="0"/>
            <c:spPr>
              <a:solidFill>
                <a:schemeClr val="accent6">
                  <a:lumMod val="80000"/>
                  <a:lumOff val="20000"/>
                </a:schemeClr>
              </a:solidFill>
              <a:ln w="19050">
                <a:solidFill>
                  <a:schemeClr val="lt1"/>
                </a:solidFill>
              </a:ln>
              <a:effectLst/>
            </c:spPr>
            <c:extLst>
              <c:ext xmlns:c16="http://schemas.microsoft.com/office/drawing/2014/chart" uri="{C3380CC4-5D6E-409C-BE32-E72D297353CC}">
                <c16:uniqueId val="{00000023-A901-4710-A15B-11B54E3F88A6}"/>
              </c:ext>
            </c:extLst>
          </c:dPt>
          <c:dPt>
            <c:idx val="18"/>
            <c:bubble3D val="0"/>
            <c:spPr>
              <a:solidFill>
                <a:schemeClr val="accent1">
                  <a:lumMod val="80000"/>
                </a:schemeClr>
              </a:solidFill>
              <a:ln w="19050">
                <a:solidFill>
                  <a:schemeClr val="lt1"/>
                </a:solidFill>
              </a:ln>
              <a:effectLst/>
            </c:spPr>
            <c:extLst>
              <c:ext xmlns:c16="http://schemas.microsoft.com/office/drawing/2014/chart" uri="{C3380CC4-5D6E-409C-BE32-E72D297353CC}">
                <c16:uniqueId val="{00000025-A901-4710-A15B-11B54E3F88A6}"/>
              </c:ext>
            </c:extLst>
          </c:dPt>
          <c:dLbls>
            <c:delete val="1"/>
          </c:dLbls>
          <c:cat>
            <c:strRef>
              <c:f>[保險套品牌數據分析.xlsx]Sheet1!$A$1:$A$6</c:f>
              <c:strCache>
                <c:ptCount val="6"/>
                <c:pt idx="0">
                  <c:v>杜蕾斯</c:v>
                </c:pt>
                <c:pt idx="1">
                  <c:v>岡本</c:v>
                </c:pt>
                <c:pt idx="2">
                  <c:v>Safeway</c:v>
                </c:pt>
                <c:pt idx="3">
                  <c:v>不二實業</c:v>
                </c:pt>
                <c:pt idx="4">
                  <c:v>愛戴</c:v>
                </c:pt>
                <c:pt idx="5">
                  <c:v>其他</c:v>
                </c:pt>
              </c:strCache>
            </c:strRef>
          </c:cat>
          <c:val>
            <c:numRef>
              <c:f>[保險套品牌數據分析.xlsx]Sheet1!$B$1:$B$6</c:f>
              <c:numCache>
                <c:formatCode>General</c:formatCode>
                <c:ptCount val="6"/>
                <c:pt idx="0">
                  <c:v>2429</c:v>
                </c:pt>
                <c:pt idx="1">
                  <c:v>1454</c:v>
                </c:pt>
                <c:pt idx="2">
                  <c:v>426</c:v>
                </c:pt>
                <c:pt idx="3">
                  <c:v>366</c:v>
                </c:pt>
                <c:pt idx="4">
                  <c:v>139</c:v>
                </c:pt>
                <c:pt idx="5">
                  <c:v>356</c:v>
                </c:pt>
              </c:numCache>
            </c:numRef>
          </c:val>
          <c:extLst>
            <c:ext xmlns:c16="http://schemas.microsoft.com/office/drawing/2014/chart" uri="{C3380CC4-5D6E-409C-BE32-E72D297353CC}">
              <c16:uniqueId val="{00000026-A901-4710-A15B-11B54E3F88A6}"/>
            </c:ext>
          </c:extLst>
        </c:ser>
        <c:dLbls>
          <c:dLblPos val="ctr"/>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微軟正黑體" panose="020B0604030504040204" pitchFamily="34" charset="-120"/>
              </a:defRPr>
            </a:lvl1pPr>
          </a:lstStyle>
          <a:p>
            <a:endParaRPr lang="zh-TW" altLang="en-US" dirty="0"/>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微軟正黑體" panose="020B0604030504040204" pitchFamily="34" charset="-120"/>
              </a:defRPr>
            </a:lvl1pPr>
          </a:lstStyle>
          <a:p>
            <a:fld id="{B6628330-AD6C-407C-9F06-9198178B7A12}" type="datetimeFigureOut">
              <a:rPr lang="zh-TW" altLang="en-US" smtClean="0"/>
              <a:pPr/>
              <a:t>2018/1/4</a:t>
            </a:fld>
            <a:endParaRPr lang="zh-TW" altLang="en-US" dirty="0"/>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dirty="0"/>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微軟正黑體" panose="020B0604030504040204" pitchFamily="34" charset="-120"/>
              </a:defRPr>
            </a:lvl1pPr>
          </a:lstStyle>
          <a:p>
            <a:endParaRPr lang="zh-TW" altLang="en-US" dirty="0"/>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微軟正黑體" panose="020B0604030504040204" pitchFamily="34" charset="-120"/>
              </a:defRPr>
            </a:lvl1pPr>
          </a:lstStyle>
          <a:p>
            <a:fld id="{251CE740-90F1-48FC-B80E-2C590526E4F1}" type="slidenum">
              <a:rPr lang="zh-TW" altLang="en-US" smtClean="0"/>
              <a:pPr/>
              <a:t>‹#›</a:t>
            </a:fld>
            <a:endParaRPr lang="zh-TW" altLang="en-US" dirty="0"/>
          </a:p>
        </p:txBody>
      </p:sp>
    </p:spTree>
    <p:extLst>
      <p:ext uri="{BB962C8B-B14F-4D97-AF65-F5344CB8AC3E}">
        <p14:creationId xmlns:p14="http://schemas.microsoft.com/office/powerpoint/2010/main" val="2247306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軟正黑體" panose="020B0604030504040204" pitchFamily="34" charset="-120"/>
        <a:cs typeface="+mn-cs"/>
      </a:defRPr>
    </a:lvl1pPr>
    <a:lvl2pPr marL="457200" algn="l" defTabSz="914400" rtl="0" eaLnBrk="1" latinLnBrk="0" hangingPunct="1">
      <a:defRPr sz="1200" kern="1200">
        <a:solidFill>
          <a:schemeClr val="tx1"/>
        </a:solidFill>
        <a:latin typeface="+mn-lt"/>
        <a:ea typeface="微軟正黑體" panose="020B0604030504040204" pitchFamily="34" charset="-120"/>
        <a:cs typeface="+mn-cs"/>
      </a:defRPr>
    </a:lvl2pPr>
    <a:lvl3pPr marL="914400" algn="l" defTabSz="914400" rtl="0" eaLnBrk="1" latinLnBrk="0" hangingPunct="1">
      <a:defRPr sz="1200" kern="1200">
        <a:solidFill>
          <a:schemeClr val="tx1"/>
        </a:solidFill>
        <a:latin typeface="+mn-lt"/>
        <a:ea typeface="微軟正黑體" panose="020B0604030504040204" pitchFamily="34" charset="-120"/>
        <a:cs typeface="+mn-cs"/>
      </a:defRPr>
    </a:lvl3pPr>
    <a:lvl4pPr marL="1371600" algn="l" defTabSz="914400" rtl="0" eaLnBrk="1" latinLnBrk="0" hangingPunct="1">
      <a:defRPr sz="1200" kern="1200">
        <a:solidFill>
          <a:schemeClr val="tx1"/>
        </a:solidFill>
        <a:latin typeface="+mn-lt"/>
        <a:ea typeface="微軟正黑體" panose="020B0604030504040204" pitchFamily="34" charset="-120"/>
        <a:cs typeface="+mn-cs"/>
      </a:defRPr>
    </a:lvl4pPr>
    <a:lvl5pPr marL="1828800" algn="l" defTabSz="914400" rtl="0" eaLnBrk="1" latinLnBrk="0" hangingPunct="1">
      <a:defRPr sz="1200" kern="1200">
        <a:solidFill>
          <a:schemeClr val="tx1"/>
        </a:solidFill>
        <a:latin typeface="+mn-lt"/>
        <a:ea typeface="微軟正黑體" panose="020B0604030504040204" pitchFamily="34"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我們的主題是兩項的兩性私人衛生用品的購物籃分析，如圖，包含保險套及衛生棉。</a:t>
            </a:r>
            <a:endParaRPr lang="en-US" altLang="zh-TW" dirty="0"/>
          </a:p>
          <a:p>
            <a:r>
              <a:rPr lang="zh-TW" altLang="en-US" dirty="0"/>
              <a:t>其實當初構想了非常多的主題，過程中有聊到大家在購買衛生棉時還會購買哪些可能生理期會用到的東西時，發現大家的習慣有些許差異。</a:t>
            </a:r>
            <a:endParaRPr lang="en-US" altLang="zh-TW" dirty="0"/>
          </a:p>
          <a:p>
            <a:r>
              <a:rPr lang="zh-TW" altLang="en-US" dirty="0"/>
              <a:t>且除了女性用品外，我們也想試著了解可能對男性是類似用品的保險套，是否也會有類似的現象。</a:t>
            </a:r>
            <a:endParaRPr lang="en-US" altLang="zh-TW" dirty="0"/>
          </a:p>
          <a:p>
            <a:endParaRPr lang="en-US" altLang="zh-TW" dirty="0"/>
          </a:p>
          <a:p>
            <a:r>
              <a:rPr lang="zh-TW" altLang="en-US" dirty="0"/>
              <a:t>在研究前，我們有試著推想一起購買的物品的可能：</a:t>
            </a:r>
            <a:endParaRPr lang="en-US" altLang="zh-TW" dirty="0"/>
          </a:p>
          <a:p>
            <a:pPr rtl="0"/>
            <a:r>
              <a:rPr lang="zh-TW" altLang="en-US" sz="1200" b="0" i="0" u="none" strike="noStrike" kern="1200" dirty="0">
                <a:solidFill>
                  <a:schemeClr val="tx1"/>
                </a:solidFill>
                <a:effectLst/>
                <a:latin typeface="+mn-lt"/>
                <a:cs typeface="+mn-cs"/>
              </a:rPr>
              <a:t>買衛生棉與棉條時同時購買</a:t>
            </a:r>
            <a:r>
              <a:rPr lang="en-US" altLang="zh-TW" sz="1200" b="0" i="0" u="none" strike="noStrike" kern="1200" dirty="0">
                <a:solidFill>
                  <a:schemeClr val="tx1"/>
                </a:solidFill>
                <a:effectLst/>
                <a:latin typeface="+mn-lt"/>
                <a:cs typeface="+mn-cs"/>
              </a:rPr>
              <a:t>: </a:t>
            </a:r>
            <a:r>
              <a:rPr lang="zh-TW" altLang="en-US" sz="1200" b="0" i="0" u="none" strike="noStrike" kern="1200" dirty="0">
                <a:solidFill>
                  <a:schemeClr val="tx1"/>
                </a:solidFill>
                <a:effectLst/>
                <a:latin typeface="+mn-lt"/>
                <a:cs typeface="+mn-cs"/>
              </a:rPr>
              <a:t>巧克力、暖暖包、提神飲料、黑糖、可可粉、熱飲、衛生紙等；</a:t>
            </a:r>
            <a:endParaRPr lang="zh-TW" altLang="en-US" b="0" dirty="0">
              <a:effectLst/>
            </a:endParaRPr>
          </a:p>
          <a:p>
            <a:pPr rtl="0"/>
            <a:r>
              <a:rPr lang="zh-TW" altLang="en-US" sz="1200" b="0" i="0" u="none" strike="noStrike" kern="1200" dirty="0">
                <a:solidFill>
                  <a:schemeClr val="tx1"/>
                </a:solidFill>
                <a:effectLst/>
                <a:latin typeface="+mn-lt"/>
                <a:cs typeface="+mn-cs"/>
              </a:rPr>
              <a:t>買保險套時同時購買</a:t>
            </a:r>
            <a:r>
              <a:rPr lang="en-US" altLang="zh-TW" sz="1200" b="0" i="0" u="none" strike="noStrike" kern="1200" dirty="0">
                <a:solidFill>
                  <a:schemeClr val="tx1"/>
                </a:solidFill>
                <a:effectLst/>
                <a:latin typeface="+mn-lt"/>
                <a:cs typeface="+mn-cs"/>
              </a:rPr>
              <a:t>: </a:t>
            </a:r>
            <a:r>
              <a:rPr lang="zh-TW" altLang="en-US" sz="1200" b="0" i="0" u="none" strike="noStrike" kern="1200" dirty="0">
                <a:solidFill>
                  <a:schemeClr val="tx1"/>
                </a:solidFill>
                <a:effectLst/>
                <a:latin typeface="+mn-lt"/>
                <a:cs typeface="+mn-cs"/>
              </a:rPr>
              <a:t>潤滑液、各種酒、巧克力、口香糖、牙刷、盥洗用具、刮鬍刀、絲襪、提神飲料等。</a:t>
            </a:r>
            <a:endParaRPr lang="zh-TW" altLang="en-US" b="0" dirty="0">
              <a:effectLst/>
            </a:endParaRPr>
          </a:p>
          <a:p>
            <a:r>
              <a:rPr lang="zh-TW" altLang="en-US" dirty="0"/>
              <a:t/>
            </a:r>
            <a:br>
              <a:rPr lang="zh-TW" altLang="en-US" dirty="0"/>
            </a:br>
            <a:endParaRPr lang="en-US" altLang="zh-TW" dirty="0"/>
          </a:p>
          <a:p>
            <a:endParaRPr lang="zh-TW" altLang="en-US" dirty="0"/>
          </a:p>
        </p:txBody>
      </p:sp>
      <p:sp>
        <p:nvSpPr>
          <p:cNvPr id="4" name="投影片編號版面配置區 3"/>
          <p:cNvSpPr>
            <a:spLocks noGrp="1"/>
          </p:cNvSpPr>
          <p:nvPr>
            <p:ph type="sldNum" sz="quarter" idx="10"/>
          </p:nvPr>
        </p:nvSpPr>
        <p:spPr/>
        <p:txBody>
          <a:bodyPr/>
          <a:lstStyle/>
          <a:p>
            <a:fld id="{251CE740-90F1-48FC-B80E-2C590526E4F1}" type="slidenum">
              <a:rPr lang="zh-TW" altLang="en-US" smtClean="0"/>
              <a:t>3</a:t>
            </a:fld>
            <a:endParaRPr lang="zh-TW" altLang="en-US"/>
          </a:p>
        </p:txBody>
      </p:sp>
    </p:spTree>
    <p:extLst>
      <p:ext uri="{BB962C8B-B14F-4D97-AF65-F5344CB8AC3E}">
        <p14:creationId xmlns:p14="http://schemas.microsoft.com/office/powerpoint/2010/main" val="14232023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251CE740-90F1-48FC-B80E-2C590526E4F1}" type="slidenum">
              <a:rPr lang="zh-TW" altLang="en-US" smtClean="0"/>
              <a:t>23</a:t>
            </a:fld>
            <a:endParaRPr lang="zh-TW" altLang="en-US"/>
          </a:p>
        </p:txBody>
      </p:sp>
    </p:spTree>
    <p:extLst>
      <p:ext uri="{BB962C8B-B14F-4D97-AF65-F5344CB8AC3E}">
        <p14:creationId xmlns:p14="http://schemas.microsoft.com/office/powerpoint/2010/main" val="1368130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251CE740-90F1-48FC-B80E-2C590526E4F1}" type="slidenum">
              <a:rPr lang="zh-TW" altLang="en-US" smtClean="0"/>
              <a:t>24</a:t>
            </a:fld>
            <a:endParaRPr lang="zh-TW" altLang="en-US"/>
          </a:p>
        </p:txBody>
      </p:sp>
    </p:spTree>
    <p:extLst>
      <p:ext uri="{BB962C8B-B14F-4D97-AF65-F5344CB8AC3E}">
        <p14:creationId xmlns:p14="http://schemas.microsoft.com/office/powerpoint/2010/main" val="1971083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251CE740-90F1-48FC-B80E-2C590526E4F1}" type="slidenum">
              <a:rPr lang="zh-TW" altLang="en-US" smtClean="0"/>
              <a:t>25</a:t>
            </a:fld>
            <a:endParaRPr lang="zh-TW" altLang="en-US"/>
          </a:p>
        </p:txBody>
      </p:sp>
    </p:spTree>
    <p:extLst>
      <p:ext uri="{BB962C8B-B14F-4D97-AF65-F5344CB8AC3E}">
        <p14:creationId xmlns:p14="http://schemas.microsoft.com/office/powerpoint/2010/main" val="23732626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我們的主題是兩項的兩性私人衛生用品的購物籃分析，如圖，包含保險套及衛生棉。</a:t>
            </a:r>
            <a:endParaRPr lang="en-US" altLang="zh-TW" dirty="0"/>
          </a:p>
          <a:p>
            <a:r>
              <a:rPr lang="zh-TW" altLang="en-US" dirty="0"/>
              <a:t>其實當初構想了非常多的主題，過程中有聊到大家在購買衛生棉時還會購買哪些可能生理期會用到的東西時，發現大家的習慣有些許差異。</a:t>
            </a:r>
            <a:endParaRPr lang="en-US" altLang="zh-TW" dirty="0"/>
          </a:p>
          <a:p>
            <a:r>
              <a:rPr lang="zh-TW" altLang="en-US" dirty="0"/>
              <a:t>且除了女性用品外，我們也想試著了解可能對男性是類似用品的保險套，是否也會有類似的現象。</a:t>
            </a:r>
            <a:endParaRPr lang="en-US" altLang="zh-TW" dirty="0"/>
          </a:p>
          <a:p>
            <a:endParaRPr lang="en-US" altLang="zh-TW" dirty="0"/>
          </a:p>
          <a:p>
            <a:r>
              <a:rPr lang="zh-TW" altLang="en-US" dirty="0"/>
              <a:t>在研究前，我們有試著推想一起購買的物品的可能：</a:t>
            </a:r>
            <a:endParaRPr lang="en-US" altLang="zh-TW" dirty="0"/>
          </a:p>
          <a:p>
            <a:pPr rtl="0"/>
            <a:r>
              <a:rPr lang="zh-TW" altLang="en-US" sz="1200" b="0" i="0" u="none" strike="noStrike" kern="1200" dirty="0">
                <a:solidFill>
                  <a:schemeClr val="tx1"/>
                </a:solidFill>
                <a:effectLst/>
                <a:latin typeface="+mn-lt"/>
                <a:cs typeface="+mn-cs"/>
              </a:rPr>
              <a:t>買衛生棉與棉條時同時購買</a:t>
            </a:r>
            <a:r>
              <a:rPr lang="en-US" altLang="zh-TW" sz="1200" b="0" i="0" u="none" strike="noStrike" kern="1200" dirty="0">
                <a:solidFill>
                  <a:schemeClr val="tx1"/>
                </a:solidFill>
                <a:effectLst/>
                <a:latin typeface="+mn-lt"/>
                <a:cs typeface="+mn-cs"/>
              </a:rPr>
              <a:t>: </a:t>
            </a:r>
            <a:r>
              <a:rPr lang="zh-TW" altLang="en-US" sz="1200" b="0" i="0" u="none" strike="noStrike" kern="1200" dirty="0">
                <a:solidFill>
                  <a:schemeClr val="tx1"/>
                </a:solidFill>
                <a:effectLst/>
                <a:latin typeface="+mn-lt"/>
                <a:cs typeface="+mn-cs"/>
              </a:rPr>
              <a:t>巧克力、暖暖包、提神飲料、黑糖、可可粉、熱飲、衛生紙等；</a:t>
            </a:r>
            <a:endParaRPr lang="zh-TW" altLang="en-US" b="0" dirty="0">
              <a:effectLst/>
            </a:endParaRPr>
          </a:p>
          <a:p>
            <a:pPr rtl="0"/>
            <a:r>
              <a:rPr lang="zh-TW" altLang="en-US" sz="1200" b="0" i="0" u="none" strike="noStrike" kern="1200" dirty="0">
                <a:solidFill>
                  <a:schemeClr val="tx1"/>
                </a:solidFill>
                <a:effectLst/>
                <a:latin typeface="+mn-lt"/>
                <a:cs typeface="+mn-cs"/>
              </a:rPr>
              <a:t>買保險套時同時購買</a:t>
            </a:r>
            <a:r>
              <a:rPr lang="en-US" altLang="zh-TW" sz="1200" b="0" i="0" u="none" strike="noStrike" kern="1200" dirty="0">
                <a:solidFill>
                  <a:schemeClr val="tx1"/>
                </a:solidFill>
                <a:effectLst/>
                <a:latin typeface="+mn-lt"/>
                <a:cs typeface="+mn-cs"/>
              </a:rPr>
              <a:t>: </a:t>
            </a:r>
            <a:r>
              <a:rPr lang="zh-TW" altLang="en-US" sz="1200" b="0" i="0" u="none" strike="noStrike" kern="1200" dirty="0">
                <a:solidFill>
                  <a:schemeClr val="tx1"/>
                </a:solidFill>
                <a:effectLst/>
                <a:latin typeface="+mn-lt"/>
                <a:cs typeface="+mn-cs"/>
              </a:rPr>
              <a:t>潤滑液、各種酒、巧克力、口香糖、牙刷、盥洗用具、刮鬍刀、絲襪、提神飲料等。</a:t>
            </a:r>
            <a:endParaRPr lang="zh-TW" altLang="en-US" b="0" dirty="0">
              <a:effectLst/>
            </a:endParaRPr>
          </a:p>
          <a:p>
            <a:r>
              <a:rPr lang="zh-TW" altLang="en-US" dirty="0"/>
              <a:t/>
            </a:r>
            <a:br>
              <a:rPr lang="zh-TW" altLang="en-US" dirty="0"/>
            </a:br>
            <a:endParaRPr lang="en-US" altLang="zh-TW" dirty="0"/>
          </a:p>
          <a:p>
            <a:endParaRPr lang="zh-TW" altLang="en-US" dirty="0"/>
          </a:p>
        </p:txBody>
      </p:sp>
      <p:sp>
        <p:nvSpPr>
          <p:cNvPr id="4" name="投影片編號版面配置區 3"/>
          <p:cNvSpPr>
            <a:spLocks noGrp="1"/>
          </p:cNvSpPr>
          <p:nvPr>
            <p:ph type="sldNum" sz="quarter" idx="10"/>
          </p:nvPr>
        </p:nvSpPr>
        <p:spPr/>
        <p:txBody>
          <a:bodyPr/>
          <a:lstStyle/>
          <a:p>
            <a:fld id="{251CE740-90F1-48FC-B80E-2C590526E4F1}" type="slidenum">
              <a:rPr lang="zh-TW" altLang="en-US" smtClean="0"/>
              <a:t>28</a:t>
            </a:fld>
            <a:endParaRPr lang="zh-TW" altLang="en-US"/>
          </a:p>
        </p:txBody>
      </p:sp>
    </p:spTree>
    <p:extLst>
      <p:ext uri="{BB962C8B-B14F-4D97-AF65-F5344CB8AC3E}">
        <p14:creationId xmlns:p14="http://schemas.microsoft.com/office/powerpoint/2010/main" val="24054725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dirty="0"/>
          </a:p>
        </p:txBody>
      </p:sp>
      <p:sp>
        <p:nvSpPr>
          <p:cNvPr id="4" name="投影片編號版面配置區 3"/>
          <p:cNvSpPr>
            <a:spLocks noGrp="1"/>
          </p:cNvSpPr>
          <p:nvPr>
            <p:ph type="sldNum" sz="quarter" idx="10"/>
          </p:nvPr>
        </p:nvSpPr>
        <p:spPr/>
        <p:txBody>
          <a:bodyPr/>
          <a:lstStyle/>
          <a:p>
            <a:fld id="{251CE740-90F1-48FC-B80E-2C590526E4F1}" type="slidenum">
              <a:rPr lang="zh-TW" altLang="en-US" smtClean="0"/>
              <a:pPr/>
              <a:t>32</a:t>
            </a:fld>
            <a:endParaRPr lang="zh-TW" altLang="en-US" dirty="0"/>
          </a:p>
        </p:txBody>
      </p:sp>
    </p:spTree>
    <p:extLst>
      <p:ext uri="{BB962C8B-B14F-4D97-AF65-F5344CB8AC3E}">
        <p14:creationId xmlns:p14="http://schemas.microsoft.com/office/powerpoint/2010/main" val="11394445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dirty="0"/>
          </a:p>
        </p:txBody>
      </p:sp>
      <p:sp>
        <p:nvSpPr>
          <p:cNvPr id="4" name="投影片編號版面配置區 3"/>
          <p:cNvSpPr>
            <a:spLocks noGrp="1"/>
          </p:cNvSpPr>
          <p:nvPr>
            <p:ph type="sldNum" sz="quarter" idx="10"/>
          </p:nvPr>
        </p:nvSpPr>
        <p:spPr/>
        <p:txBody>
          <a:bodyPr/>
          <a:lstStyle/>
          <a:p>
            <a:fld id="{251CE740-90F1-48FC-B80E-2C590526E4F1}" type="slidenum">
              <a:rPr lang="zh-TW" altLang="en-US" smtClean="0"/>
              <a:pPr/>
              <a:t>36</a:t>
            </a:fld>
            <a:endParaRPr lang="zh-TW" altLang="en-US" dirty="0"/>
          </a:p>
        </p:txBody>
      </p:sp>
    </p:spTree>
    <p:extLst>
      <p:ext uri="{BB962C8B-B14F-4D97-AF65-F5344CB8AC3E}">
        <p14:creationId xmlns:p14="http://schemas.microsoft.com/office/powerpoint/2010/main" val="14078556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透過購物籃分析，我們發現生活中兩個完全不相關的東西可以串連在一起，也可以透過不同的行銷方式為商家創造更多利潤。</a:t>
            </a:r>
            <a:endParaRPr lang="zh-TW" altLang="en-US" dirty="0"/>
          </a:p>
        </p:txBody>
      </p:sp>
      <p:sp>
        <p:nvSpPr>
          <p:cNvPr id="4" name="投影片編號版面配置區 3"/>
          <p:cNvSpPr>
            <a:spLocks noGrp="1"/>
          </p:cNvSpPr>
          <p:nvPr>
            <p:ph type="sldNum" sz="quarter" idx="10"/>
          </p:nvPr>
        </p:nvSpPr>
        <p:spPr/>
        <p:txBody>
          <a:bodyPr/>
          <a:lstStyle/>
          <a:p>
            <a:fld id="{251CE740-90F1-48FC-B80E-2C590526E4F1}" type="slidenum">
              <a:rPr lang="zh-TW" altLang="en-US" smtClean="0"/>
              <a:t>37</a:t>
            </a:fld>
            <a:endParaRPr lang="zh-TW" altLang="en-US"/>
          </a:p>
        </p:txBody>
      </p:sp>
    </p:spTree>
    <p:extLst>
      <p:ext uri="{BB962C8B-B14F-4D97-AF65-F5344CB8AC3E}">
        <p14:creationId xmlns:p14="http://schemas.microsoft.com/office/powerpoint/2010/main" val="730897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
            </a:r>
            <a:br>
              <a:rPr lang="zh-TW" altLang="en-US" dirty="0"/>
            </a:br>
            <a:endParaRPr lang="en-US" altLang="zh-TW" dirty="0"/>
          </a:p>
          <a:p>
            <a:endParaRPr lang="zh-TW" altLang="en-US" dirty="0"/>
          </a:p>
        </p:txBody>
      </p:sp>
      <p:sp>
        <p:nvSpPr>
          <p:cNvPr id="4" name="投影片編號版面配置區 3"/>
          <p:cNvSpPr>
            <a:spLocks noGrp="1"/>
          </p:cNvSpPr>
          <p:nvPr>
            <p:ph type="sldNum" sz="quarter" idx="10"/>
          </p:nvPr>
        </p:nvSpPr>
        <p:spPr/>
        <p:txBody>
          <a:bodyPr/>
          <a:lstStyle/>
          <a:p>
            <a:fld id="{251CE740-90F1-48FC-B80E-2C590526E4F1}" type="slidenum">
              <a:rPr lang="zh-TW" altLang="en-US" smtClean="0"/>
              <a:t>5</a:t>
            </a:fld>
            <a:endParaRPr lang="zh-TW" altLang="en-US"/>
          </a:p>
        </p:txBody>
      </p:sp>
    </p:spTree>
    <p:extLst>
      <p:ext uri="{BB962C8B-B14F-4D97-AF65-F5344CB8AC3E}">
        <p14:creationId xmlns:p14="http://schemas.microsoft.com/office/powerpoint/2010/main" val="1783740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
            </a:r>
            <a:br>
              <a:rPr lang="zh-TW" altLang="en-US" dirty="0"/>
            </a:br>
            <a:endParaRPr lang="en-US" altLang="zh-TW" dirty="0"/>
          </a:p>
          <a:p>
            <a:endParaRPr lang="zh-TW" altLang="en-US" dirty="0"/>
          </a:p>
        </p:txBody>
      </p:sp>
      <p:sp>
        <p:nvSpPr>
          <p:cNvPr id="4" name="投影片編號版面配置區 3"/>
          <p:cNvSpPr>
            <a:spLocks noGrp="1"/>
          </p:cNvSpPr>
          <p:nvPr>
            <p:ph type="sldNum" sz="quarter" idx="10"/>
          </p:nvPr>
        </p:nvSpPr>
        <p:spPr/>
        <p:txBody>
          <a:bodyPr/>
          <a:lstStyle/>
          <a:p>
            <a:fld id="{251CE740-90F1-48FC-B80E-2C590526E4F1}" type="slidenum">
              <a:rPr lang="zh-TW" altLang="en-US" smtClean="0"/>
              <a:t>10</a:t>
            </a:fld>
            <a:endParaRPr lang="zh-TW" altLang="en-US"/>
          </a:p>
        </p:txBody>
      </p:sp>
    </p:spTree>
    <p:extLst>
      <p:ext uri="{BB962C8B-B14F-4D97-AF65-F5344CB8AC3E}">
        <p14:creationId xmlns:p14="http://schemas.microsoft.com/office/powerpoint/2010/main" val="2349731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保險套日期分布也相同，推測母體資料本是如此</a:t>
            </a:r>
            <a:endParaRPr lang="en-US" dirty="0"/>
          </a:p>
        </p:txBody>
      </p:sp>
      <p:sp>
        <p:nvSpPr>
          <p:cNvPr id="4" name="投影片編號版面配置區 3"/>
          <p:cNvSpPr>
            <a:spLocks noGrp="1"/>
          </p:cNvSpPr>
          <p:nvPr>
            <p:ph type="sldNum" sz="quarter" idx="10"/>
          </p:nvPr>
        </p:nvSpPr>
        <p:spPr/>
        <p:txBody>
          <a:bodyPr/>
          <a:lstStyle/>
          <a:p>
            <a:fld id="{251CE740-90F1-48FC-B80E-2C590526E4F1}" type="slidenum">
              <a:rPr lang="zh-TW" altLang="en-US" smtClean="0"/>
              <a:pPr/>
              <a:t>11</a:t>
            </a:fld>
            <a:endParaRPr lang="zh-TW" altLang="en-US" dirty="0"/>
          </a:p>
        </p:txBody>
      </p:sp>
    </p:spTree>
    <p:extLst>
      <p:ext uri="{BB962C8B-B14F-4D97-AF65-F5344CB8AC3E}">
        <p14:creationId xmlns:p14="http://schemas.microsoft.com/office/powerpoint/2010/main" val="1019739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推估購買衛生棉時數量不多，且搭配單價較低的商品</a:t>
            </a:r>
            <a:endParaRPr lang="en-US" dirty="0"/>
          </a:p>
        </p:txBody>
      </p:sp>
      <p:sp>
        <p:nvSpPr>
          <p:cNvPr id="4" name="投影片編號版面配置區 3"/>
          <p:cNvSpPr>
            <a:spLocks noGrp="1"/>
          </p:cNvSpPr>
          <p:nvPr>
            <p:ph type="sldNum" sz="quarter" idx="10"/>
          </p:nvPr>
        </p:nvSpPr>
        <p:spPr/>
        <p:txBody>
          <a:bodyPr/>
          <a:lstStyle/>
          <a:p>
            <a:fld id="{251CE740-90F1-48FC-B80E-2C590526E4F1}" type="slidenum">
              <a:rPr lang="zh-TW" altLang="en-US" smtClean="0"/>
              <a:pPr/>
              <a:t>12</a:t>
            </a:fld>
            <a:endParaRPr lang="zh-TW" altLang="en-US" dirty="0"/>
          </a:p>
        </p:txBody>
      </p:sp>
    </p:spTree>
    <p:extLst>
      <p:ext uri="{BB962C8B-B14F-4D97-AF65-F5344CB8AC3E}">
        <p14:creationId xmlns:p14="http://schemas.microsoft.com/office/powerpoint/2010/main" val="7133604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251CE740-90F1-48FC-B80E-2C590526E4F1}" type="slidenum">
              <a:rPr lang="zh-TW" altLang="en-US" smtClean="0"/>
              <a:pPr/>
              <a:t>15</a:t>
            </a:fld>
            <a:endParaRPr lang="zh-TW" altLang="en-US" dirty="0"/>
          </a:p>
        </p:txBody>
      </p:sp>
    </p:spTree>
    <p:extLst>
      <p:ext uri="{BB962C8B-B14F-4D97-AF65-F5344CB8AC3E}">
        <p14:creationId xmlns:p14="http://schemas.microsoft.com/office/powerpoint/2010/main" val="18340590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
            </a:r>
            <a:br>
              <a:rPr lang="zh-TW" altLang="en-US" dirty="0"/>
            </a:br>
            <a:endParaRPr lang="en-US" altLang="zh-TW" dirty="0"/>
          </a:p>
          <a:p>
            <a:endParaRPr lang="zh-TW" altLang="en-US" dirty="0"/>
          </a:p>
        </p:txBody>
      </p:sp>
      <p:sp>
        <p:nvSpPr>
          <p:cNvPr id="4" name="投影片編號版面配置區 3"/>
          <p:cNvSpPr>
            <a:spLocks noGrp="1"/>
          </p:cNvSpPr>
          <p:nvPr>
            <p:ph type="sldNum" sz="quarter" idx="10"/>
          </p:nvPr>
        </p:nvSpPr>
        <p:spPr/>
        <p:txBody>
          <a:bodyPr/>
          <a:lstStyle/>
          <a:p>
            <a:fld id="{251CE740-90F1-48FC-B80E-2C590526E4F1}" type="slidenum">
              <a:rPr lang="zh-TW" altLang="en-US" smtClean="0"/>
              <a:t>18</a:t>
            </a:fld>
            <a:endParaRPr lang="zh-TW" altLang="en-US"/>
          </a:p>
        </p:txBody>
      </p:sp>
    </p:spTree>
    <p:extLst>
      <p:ext uri="{BB962C8B-B14F-4D97-AF65-F5344CB8AC3E}">
        <p14:creationId xmlns:p14="http://schemas.microsoft.com/office/powerpoint/2010/main" val="717437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251CE740-90F1-48FC-B80E-2C590526E4F1}" type="slidenum">
              <a:rPr lang="zh-TW" altLang="en-US" smtClean="0"/>
              <a:t>21</a:t>
            </a:fld>
            <a:endParaRPr lang="zh-TW" altLang="en-US"/>
          </a:p>
        </p:txBody>
      </p:sp>
    </p:spTree>
    <p:extLst>
      <p:ext uri="{BB962C8B-B14F-4D97-AF65-F5344CB8AC3E}">
        <p14:creationId xmlns:p14="http://schemas.microsoft.com/office/powerpoint/2010/main" val="7050529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251CE740-90F1-48FC-B80E-2C590526E4F1}" type="slidenum">
              <a:rPr lang="zh-TW" altLang="en-US" smtClean="0"/>
              <a:t>22</a:t>
            </a:fld>
            <a:endParaRPr lang="zh-TW" altLang="en-US"/>
          </a:p>
        </p:txBody>
      </p:sp>
    </p:spTree>
    <p:extLst>
      <p:ext uri="{BB962C8B-B14F-4D97-AF65-F5344CB8AC3E}">
        <p14:creationId xmlns:p14="http://schemas.microsoft.com/office/powerpoint/2010/main" val="1191890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C25D78-ED82-47C9-A268-FF1A74F88CDD}"/>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F193BB2B-693F-44FE-AAD4-3F8ABDC0B3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B6D48A6E-09B1-470B-956D-B4EDCD0E8BB4}"/>
              </a:ext>
            </a:extLst>
          </p:cNvPr>
          <p:cNvSpPr>
            <a:spLocks noGrp="1"/>
          </p:cNvSpPr>
          <p:nvPr>
            <p:ph type="dt" sz="half" idx="10"/>
          </p:nvPr>
        </p:nvSpPr>
        <p:spPr/>
        <p:txBody>
          <a:bodyPr/>
          <a:lstStyle/>
          <a:p>
            <a:fld id="{C308ACB1-C453-4D27-B88A-59473822548F}" type="datetimeFigureOut">
              <a:rPr lang="zh-TW" altLang="en-US" smtClean="0"/>
              <a:t>2018/1/4</a:t>
            </a:fld>
            <a:endParaRPr lang="zh-TW" altLang="en-US"/>
          </a:p>
        </p:txBody>
      </p:sp>
      <p:sp>
        <p:nvSpPr>
          <p:cNvPr id="5" name="頁尾版面配置區 4">
            <a:extLst>
              <a:ext uri="{FF2B5EF4-FFF2-40B4-BE49-F238E27FC236}">
                <a16:creationId xmlns:a16="http://schemas.microsoft.com/office/drawing/2014/main" id="{5AE01CCE-873C-4478-8BD5-AAE94FE6615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B3DF6BE-B082-4B84-86DD-098FE25ADDED}"/>
              </a:ext>
            </a:extLst>
          </p:cNvPr>
          <p:cNvSpPr>
            <a:spLocks noGrp="1"/>
          </p:cNvSpPr>
          <p:nvPr>
            <p:ph type="sldNum" sz="quarter" idx="12"/>
          </p:nvPr>
        </p:nvSpPr>
        <p:spPr/>
        <p:txBody>
          <a:bodyPr/>
          <a:lstStyle/>
          <a:p>
            <a:fld id="{0F7CDCDD-157B-471D-8C2D-4B6F0956EAB2}" type="slidenum">
              <a:rPr lang="zh-TW" altLang="en-US" smtClean="0"/>
              <a:t>‹#›</a:t>
            </a:fld>
            <a:endParaRPr lang="zh-TW" altLang="en-US"/>
          </a:p>
        </p:txBody>
      </p:sp>
    </p:spTree>
    <p:extLst>
      <p:ext uri="{BB962C8B-B14F-4D97-AF65-F5344CB8AC3E}">
        <p14:creationId xmlns:p14="http://schemas.microsoft.com/office/powerpoint/2010/main" val="2614763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ACD43AC-2130-4270-815E-5DE2417F8D88}"/>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79369916-6089-4054-838F-72631DBBDD5D}"/>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5166529-CED9-4FBB-940A-8AFE27CC66AE}"/>
              </a:ext>
            </a:extLst>
          </p:cNvPr>
          <p:cNvSpPr>
            <a:spLocks noGrp="1"/>
          </p:cNvSpPr>
          <p:nvPr>
            <p:ph type="dt" sz="half" idx="10"/>
          </p:nvPr>
        </p:nvSpPr>
        <p:spPr/>
        <p:txBody>
          <a:bodyPr/>
          <a:lstStyle/>
          <a:p>
            <a:fld id="{C308ACB1-C453-4D27-B88A-59473822548F}" type="datetimeFigureOut">
              <a:rPr lang="zh-TW" altLang="en-US" smtClean="0"/>
              <a:t>2018/1/4</a:t>
            </a:fld>
            <a:endParaRPr lang="zh-TW" altLang="en-US"/>
          </a:p>
        </p:txBody>
      </p:sp>
      <p:sp>
        <p:nvSpPr>
          <p:cNvPr id="5" name="頁尾版面配置區 4">
            <a:extLst>
              <a:ext uri="{FF2B5EF4-FFF2-40B4-BE49-F238E27FC236}">
                <a16:creationId xmlns:a16="http://schemas.microsoft.com/office/drawing/2014/main" id="{882F13C7-2FCA-453A-AED3-8C0ECE1319D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9C650F3-37FC-4C5F-AE8B-4278EC6151AD}"/>
              </a:ext>
            </a:extLst>
          </p:cNvPr>
          <p:cNvSpPr>
            <a:spLocks noGrp="1"/>
          </p:cNvSpPr>
          <p:nvPr>
            <p:ph type="sldNum" sz="quarter" idx="12"/>
          </p:nvPr>
        </p:nvSpPr>
        <p:spPr/>
        <p:txBody>
          <a:bodyPr/>
          <a:lstStyle/>
          <a:p>
            <a:fld id="{0F7CDCDD-157B-471D-8C2D-4B6F0956EAB2}" type="slidenum">
              <a:rPr lang="zh-TW" altLang="en-US" smtClean="0"/>
              <a:t>‹#›</a:t>
            </a:fld>
            <a:endParaRPr lang="zh-TW" altLang="en-US"/>
          </a:p>
        </p:txBody>
      </p:sp>
    </p:spTree>
    <p:extLst>
      <p:ext uri="{BB962C8B-B14F-4D97-AF65-F5344CB8AC3E}">
        <p14:creationId xmlns:p14="http://schemas.microsoft.com/office/powerpoint/2010/main" val="2267507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E59ABC2E-F6D1-4817-B549-56C50E3C419D}"/>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040F7CF5-A382-4575-883E-E9A9836BC077}"/>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B87902EF-4A19-429C-BEA4-1CAB3D727BD5}"/>
              </a:ext>
            </a:extLst>
          </p:cNvPr>
          <p:cNvSpPr>
            <a:spLocks noGrp="1"/>
          </p:cNvSpPr>
          <p:nvPr>
            <p:ph type="dt" sz="half" idx="10"/>
          </p:nvPr>
        </p:nvSpPr>
        <p:spPr/>
        <p:txBody>
          <a:bodyPr/>
          <a:lstStyle/>
          <a:p>
            <a:fld id="{C308ACB1-C453-4D27-B88A-59473822548F}" type="datetimeFigureOut">
              <a:rPr lang="zh-TW" altLang="en-US" smtClean="0"/>
              <a:t>2018/1/4</a:t>
            </a:fld>
            <a:endParaRPr lang="zh-TW" altLang="en-US"/>
          </a:p>
        </p:txBody>
      </p:sp>
      <p:sp>
        <p:nvSpPr>
          <p:cNvPr id="5" name="頁尾版面配置區 4">
            <a:extLst>
              <a:ext uri="{FF2B5EF4-FFF2-40B4-BE49-F238E27FC236}">
                <a16:creationId xmlns:a16="http://schemas.microsoft.com/office/drawing/2014/main" id="{EB1B5058-3B20-49BE-956D-6C369FB2E7E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5C5F24C-065D-49A5-9DFA-1E44B322E724}"/>
              </a:ext>
            </a:extLst>
          </p:cNvPr>
          <p:cNvSpPr>
            <a:spLocks noGrp="1"/>
          </p:cNvSpPr>
          <p:nvPr>
            <p:ph type="sldNum" sz="quarter" idx="12"/>
          </p:nvPr>
        </p:nvSpPr>
        <p:spPr/>
        <p:txBody>
          <a:bodyPr/>
          <a:lstStyle/>
          <a:p>
            <a:fld id="{0F7CDCDD-157B-471D-8C2D-4B6F0956EAB2}" type="slidenum">
              <a:rPr lang="zh-TW" altLang="en-US" smtClean="0"/>
              <a:t>‹#›</a:t>
            </a:fld>
            <a:endParaRPr lang="zh-TW" altLang="en-US"/>
          </a:p>
        </p:txBody>
      </p:sp>
    </p:spTree>
    <p:extLst>
      <p:ext uri="{BB962C8B-B14F-4D97-AF65-F5344CB8AC3E}">
        <p14:creationId xmlns:p14="http://schemas.microsoft.com/office/powerpoint/2010/main" val="167093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332CF77-E51A-42D9-B8D3-CA45832574D5}"/>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1FC20FB5-3674-40DF-9078-39D03B87BDCC}"/>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F1E8E4E-086D-4351-953D-C215C8391FE6}"/>
              </a:ext>
            </a:extLst>
          </p:cNvPr>
          <p:cNvSpPr>
            <a:spLocks noGrp="1"/>
          </p:cNvSpPr>
          <p:nvPr>
            <p:ph type="dt" sz="half" idx="10"/>
          </p:nvPr>
        </p:nvSpPr>
        <p:spPr/>
        <p:txBody>
          <a:bodyPr/>
          <a:lstStyle/>
          <a:p>
            <a:fld id="{C308ACB1-C453-4D27-B88A-59473822548F}" type="datetimeFigureOut">
              <a:rPr lang="zh-TW" altLang="en-US" smtClean="0"/>
              <a:t>2018/1/4</a:t>
            </a:fld>
            <a:endParaRPr lang="zh-TW" altLang="en-US"/>
          </a:p>
        </p:txBody>
      </p:sp>
      <p:sp>
        <p:nvSpPr>
          <p:cNvPr id="5" name="頁尾版面配置區 4">
            <a:extLst>
              <a:ext uri="{FF2B5EF4-FFF2-40B4-BE49-F238E27FC236}">
                <a16:creationId xmlns:a16="http://schemas.microsoft.com/office/drawing/2014/main" id="{F8DAFE68-438E-477F-9686-66528339D95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DF43E0B-FFF0-49B1-AE3F-8E117653F186}"/>
              </a:ext>
            </a:extLst>
          </p:cNvPr>
          <p:cNvSpPr>
            <a:spLocks noGrp="1"/>
          </p:cNvSpPr>
          <p:nvPr>
            <p:ph type="sldNum" sz="quarter" idx="12"/>
          </p:nvPr>
        </p:nvSpPr>
        <p:spPr/>
        <p:txBody>
          <a:bodyPr/>
          <a:lstStyle/>
          <a:p>
            <a:fld id="{0F7CDCDD-157B-471D-8C2D-4B6F0956EAB2}" type="slidenum">
              <a:rPr lang="zh-TW" altLang="en-US" smtClean="0"/>
              <a:t>‹#›</a:t>
            </a:fld>
            <a:endParaRPr lang="zh-TW" altLang="en-US"/>
          </a:p>
        </p:txBody>
      </p:sp>
    </p:spTree>
    <p:extLst>
      <p:ext uri="{BB962C8B-B14F-4D97-AF65-F5344CB8AC3E}">
        <p14:creationId xmlns:p14="http://schemas.microsoft.com/office/powerpoint/2010/main" val="1756036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95A4A0-55B4-4F51-A822-5742993704F7}"/>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3E21AAE3-43A9-4B42-AFEA-10FBEB9D42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6E54B2EA-42FE-4CF1-A623-30C00D1BF90B}"/>
              </a:ext>
            </a:extLst>
          </p:cNvPr>
          <p:cNvSpPr>
            <a:spLocks noGrp="1"/>
          </p:cNvSpPr>
          <p:nvPr>
            <p:ph type="dt" sz="half" idx="10"/>
          </p:nvPr>
        </p:nvSpPr>
        <p:spPr/>
        <p:txBody>
          <a:bodyPr/>
          <a:lstStyle/>
          <a:p>
            <a:fld id="{C308ACB1-C453-4D27-B88A-59473822548F}" type="datetimeFigureOut">
              <a:rPr lang="zh-TW" altLang="en-US" smtClean="0"/>
              <a:t>2018/1/4</a:t>
            </a:fld>
            <a:endParaRPr lang="zh-TW" altLang="en-US"/>
          </a:p>
        </p:txBody>
      </p:sp>
      <p:sp>
        <p:nvSpPr>
          <p:cNvPr id="5" name="頁尾版面配置區 4">
            <a:extLst>
              <a:ext uri="{FF2B5EF4-FFF2-40B4-BE49-F238E27FC236}">
                <a16:creationId xmlns:a16="http://schemas.microsoft.com/office/drawing/2014/main" id="{92D4649C-22E1-4A5F-8F94-50B27F0914A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160227A-1D5C-4F59-A8CC-1BF0F595E17D}"/>
              </a:ext>
            </a:extLst>
          </p:cNvPr>
          <p:cNvSpPr>
            <a:spLocks noGrp="1"/>
          </p:cNvSpPr>
          <p:nvPr>
            <p:ph type="sldNum" sz="quarter" idx="12"/>
          </p:nvPr>
        </p:nvSpPr>
        <p:spPr/>
        <p:txBody>
          <a:bodyPr/>
          <a:lstStyle/>
          <a:p>
            <a:fld id="{0F7CDCDD-157B-471D-8C2D-4B6F0956EAB2}" type="slidenum">
              <a:rPr lang="zh-TW" altLang="en-US" smtClean="0"/>
              <a:t>‹#›</a:t>
            </a:fld>
            <a:endParaRPr lang="zh-TW" altLang="en-US"/>
          </a:p>
        </p:txBody>
      </p:sp>
    </p:spTree>
    <p:extLst>
      <p:ext uri="{BB962C8B-B14F-4D97-AF65-F5344CB8AC3E}">
        <p14:creationId xmlns:p14="http://schemas.microsoft.com/office/powerpoint/2010/main" val="2309658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EEDA35C-74EB-47FD-8E8B-FCC6D84117F6}"/>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88F711E8-2F25-4FC1-966C-8F329D1BDF24}"/>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309B1E54-D6A0-40B3-AA80-1001F69FB8DA}"/>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56DBEADF-797F-4330-8E4A-01E4B3CE05B5}"/>
              </a:ext>
            </a:extLst>
          </p:cNvPr>
          <p:cNvSpPr>
            <a:spLocks noGrp="1"/>
          </p:cNvSpPr>
          <p:nvPr>
            <p:ph type="dt" sz="half" idx="10"/>
          </p:nvPr>
        </p:nvSpPr>
        <p:spPr/>
        <p:txBody>
          <a:bodyPr/>
          <a:lstStyle/>
          <a:p>
            <a:fld id="{C308ACB1-C453-4D27-B88A-59473822548F}" type="datetimeFigureOut">
              <a:rPr lang="zh-TW" altLang="en-US" smtClean="0"/>
              <a:t>2018/1/4</a:t>
            </a:fld>
            <a:endParaRPr lang="zh-TW" altLang="en-US"/>
          </a:p>
        </p:txBody>
      </p:sp>
      <p:sp>
        <p:nvSpPr>
          <p:cNvPr id="6" name="頁尾版面配置區 5">
            <a:extLst>
              <a:ext uri="{FF2B5EF4-FFF2-40B4-BE49-F238E27FC236}">
                <a16:creationId xmlns:a16="http://schemas.microsoft.com/office/drawing/2014/main" id="{A51EA7D6-2E7E-487E-9052-5517535BBD33}"/>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2C1475C8-F970-43E8-8A6E-39595600F528}"/>
              </a:ext>
            </a:extLst>
          </p:cNvPr>
          <p:cNvSpPr>
            <a:spLocks noGrp="1"/>
          </p:cNvSpPr>
          <p:nvPr>
            <p:ph type="sldNum" sz="quarter" idx="12"/>
          </p:nvPr>
        </p:nvSpPr>
        <p:spPr/>
        <p:txBody>
          <a:bodyPr/>
          <a:lstStyle/>
          <a:p>
            <a:fld id="{0F7CDCDD-157B-471D-8C2D-4B6F0956EAB2}" type="slidenum">
              <a:rPr lang="zh-TW" altLang="en-US" smtClean="0"/>
              <a:t>‹#›</a:t>
            </a:fld>
            <a:endParaRPr lang="zh-TW" altLang="en-US"/>
          </a:p>
        </p:txBody>
      </p:sp>
    </p:spTree>
    <p:extLst>
      <p:ext uri="{BB962C8B-B14F-4D97-AF65-F5344CB8AC3E}">
        <p14:creationId xmlns:p14="http://schemas.microsoft.com/office/powerpoint/2010/main" val="3619018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0F54C23-2B01-4989-A446-2DCFAE5CE18F}"/>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2B5F0D22-9C50-43A5-B833-47CF4A1E69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796527D9-3D72-4AE1-AAC4-D6A7585A1886}"/>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BDDF0C87-FC6E-4E3C-BC59-9B1D2BF461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BC3A47D7-F6E7-410B-9500-B07BDDAA7F04}"/>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712B50A0-1244-495D-BE14-1B18E51B77A3}"/>
              </a:ext>
            </a:extLst>
          </p:cNvPr>
          <p:cNvSpPr>
            <a:spLocks noGrp="1"/>
          </p:cNvSpPr>
          <p:nvPr>
            <p:ph type="dt" sz="half" idx="10"/>
          </p:nvPr>
        </p:nvSpPr>
        <p:spPr/>
        <p:txBody>
          <a:bodyPr/>
          <a:lstStyle/>
          <a:p>
            <a:fld id="{C308ACB1-C453-4D27-B88A-59473822548F}" type="datetimeFigureOut">
              <a:rPr lang="zh-TW" altLang="en-US" smtClean="0"/>
              <a:t>2018/1/4</a:t>
            </a:fld>
            <a:endParaRPr lang="zh-TW" altLang="en-US"/>
          </a:p>
        </p:txBody>
      </p:sp>
      <p:sp>
        <p:nvSpPr>
          <p:cNvPr id="8" name="頁尾版面配置區 7">
            <a:extLst>
              <a:ext uri="{FF2B5EF4-FFF2-40B4-BE49-F238E27FC236}">
                <a16:creationId xmlns:a16="http://schemas.microsoft.com/office/drawing/2014/main" id="{79C8D4B0-95F0-497D-B600-71242019A725}"/>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3D163DA7-694B-4637-8DF4-0E2D1C990092}"/>
              </a:ext>
            </a:extLst>
          </p:cNvPr>
          <p:cNvSpPr>
            <a:spLocks noGrp="1"/>
          </p:cNvSpPr>
          <p:nvPr>
            <p:ph type="sldNum" sz="quarter" idx="12"/>
          </p:nvPr>
        </p:nvSpPr>
        <p:spPr/>
        <p:txBody>
          <a:bodyPr/>
          <a:lstStyle/>
          <a:p>
            <a:fld id="{0F7CDCDD-157B-471D-8C2D-4B6F0956EAB2}" type="slidenum">
              <a:rPr lang="zh-TW" altLang="en-US" smtClean="0"/>
              <a:t>‹#›</a:t>
            </a:fld>
            <a:endParaRPr lang="zh-TW" altLang="en-US"/>
          </a:p>
        </p:txBody>
      </p:sp>
    </p:spTree>
    <p:extLst>
      <p:ext uri="{BB962C8B-B14F-4D97-AF65-F5344CB8AC3E}">
        <p14:creationId xmlns:p14="http://schemas.microsoft.com/office/powerpoint/2010/main" val="734644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BF3E6CC-4950-47F1-950F-5CCA97FBED82}"/>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2403B20A-155A-458D-9ACD-0435225E0519}"/>
              </a:ext>
            </a:extLst>
          </p:cNvPr>
          <p:cNvSpPr>
            <a:spLocks noGrp="1"/>
          </p:cNvSpPr>
          <p:nvPr>
            <p:ph type="dt" sz="half" idx="10"/>
          </p:nvPr>
        </p:nvSpPr>
        <p:spPr/>
        <p:txBody>
          <a:bodyPr/>
          <a:lstStyle/>
          <a:p>
            <a:fld id="{C308ACB1-C453-4D27-B88A-59473822548F}" type="datetimeFigureOut">
              <a:rPr lang="zh-TW" altLang="en-US" smtClean="0"/>
              <a:t>2018/1/4</a:t>
            </a:fld>
            <a:endParaRPr lang="zh-TW" altLang="en-US"/>
          </a:p>
        </p:txBody>
      </p:sp>
      <p:sp>
        <p:nvSpPr>
          <p:cNvPr id="4" name="頁尾版面配置區 3">
            <a:extLst>
              <a:ext uri="{FF2B5EF4-FFF2-40B4-BE49-F238E27FC236}">
                <a16:creationId xmlns:a16="http://schemas.microsoft.com/office/drawing/2014/main" id="{3F494013-04CC-4999-9A3B-D9F671443FED}"/>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9D865A7D-2ADB-4C86-8E97-DDA321BC4C7B}"/>
              </a:ext>
            </a:extLst>
          </p:cNvPr>
          <p:cNvSpPr>
            <a:spLocks noGrp="1"/>
          </p:cNvSpPr>
          <p:nvPr>
            <p:ph type="sldNum" sz="quarter" idx="12"/>
          </p:nvPr>
        </p:nvSpPr>
        <p:spPr/>
        <p:txBody>
          <a:bodyPr/>
          <a:lstStyle/>
          <a:p>
            <a:fld id="{0F7CDCDD-157B-471D-8C2D-4B6F0956EAB2}" type="slidenum">
              <a:rPr lang="zh-TW" altLang="en-US" smtClean="0"/>
              <a:t>‹#›</a:t>
            </a:fld>
            <a:endParaRPr lang="zh-TW" altLang="en-US"/>
          </a:p>
        </p:txBody>
      </p:sp>
    </p:spTree>
    <p:extLst>
      <p:ext uri="{BB962C8B-B14F-4D97-AF65-F5344CB8AC3E}">
        <p14:creationId xmlns:p14="http://schemas.microsoft.com/office/powerpoint/2010/main" val="454145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60F3F790-8186-441A-BC95-3CCA6D7DBF16}"/>
              </a:ext>
            </a:extLst>
          </p:cNvPr>
          <p:cNvSpPr>
            <a:spLocks noGrp="1"/>
          </p:cNvSpPr>
          <p:nvPr>
            <p:ph type="dt" sz="half" idx="10"/>
          </p:nvPr>
        </p:nvSpPr>
        <p:spPr/>
        <p:txBody>
          <a:bodyPr/>
          <a:lstStyle/>
          <a:p>
            <a:fld id="{C308ACB1-C453-4D27-B88A-59473822548F}" type="datetimeFigureOut">
              <a:rPr lang="zh-TW" altLang="en-US" smtClean="0"/>
              <a:t>2018/1/4</a:t>
            </a:fld>
            <a:endParaRPr lang="zh-TW" altLang="en-US"/>
          </a:p>
        </p:txBody>
      </p:sp>
      <p:sp>
        <p:nvSpPr>
          <p:cNvPr id="3" name="頁尾版面配置區 2">
            <a:extLst>
              <a:ext uri="{FF2B5EF4-FFF2-40B4-BE49-F238E27FC236}">
                <a16:creationId xmlns:a16="http://schemas.microsoft.com/office/drawing/2014/main" id="{F855BAEB-AD5A-4C08-A033-7D24DA745E62}"/>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44FA9256-5A68-4963-96FE-084758621F03}"/>
              </a:ext>
            </a:extLst>
          </p:cNvPr>
          <p:cNvSpPr>
            <a:spLocks noGrp="1"/>
          </p:cNvSpPr>
          <p:nvPr>
            <p:ph type="sldNum" sz="quarter" idx="12"/>
          </p:nvPr>
        </p:nvSpPr>
        <p:spPr/>
        <p:txBody>
          <a:bodyPr/>
          <a:lstStyle/>
          <a:p>
            <a:fld id="{0F7CDCDD-157B-471D-8C2D-4B6F0956EAB2}" type="slidenum">
              <a:rPr lang="zh-TW" altLang="en-US" smtClean="0"/>
              <a:t>‹#›</a:t>
            </a:fld>
            <a:endParaRPr lang="zh-TW" altLang="en-US"/>
          </a:p>
        </p:txBody>
      </p:sp>
    </p:spTree>
    <p:extLst>
      <p:ext uri="{BB962C8B-B14F-4D97-AF65-F5344CB8AC3E}">
        <p14:creationId xmlns:p14="http://schemas.microsoft.com/office/powerpoint/2010/main" val="898712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EA6B37-5EBB-4830-99BA-FFB058385185}"/>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1D2CA46A-76D8-47BF-9A6F-DFB9592AA8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4095A006-C8EB-4B2E-AF41-36ECA8DC38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506BCB85-40A2-4C8C-B473-2FA6AD4B8B09}"/>
              </a:ext>
            </a:extLst>
          </p:cNvPr>
          <p:cNvSpPr>
            <a:spLocks noGrp="1"/>
          </p:cNvSpPr>
          <p:nvPr>
            <p:ph type="dt" sz="half" idx="10"/>
          </p:nvPr>
        </p:nvSpPr>
        <p:spPr/>
        <p:txBody>
          <a:bodyPr/>
          <a:lstStyle/>
          <a:p>
            <a:fld id="{C308ACB1-C453-4D27-B88A-59473822548F}" type="datetimeFigureOut">
              <a:rPr lang="zh-TW" altLang="en-US" smtClean="0"/>
              <a:t>2018/1/4</a:t>
            </a:fld>
            <a:endParaRPr lang="zh-TW" altLang="en-US"/>
          </a:p>
        </p:txBody>
      </p:sp>
      <p:sp>
        <p:nvSpPr>
          <p:cNvPr id="6" name="頁尾版面配置區 5">
            <a:extLst>
              <a:ext uri="{FF2B5EF4-FFF2-40B4-BE49-F238E27FC236}">
                <a16:creationId xmlns:a16="http://schemas.microsoft.com/office/drawing/2014/main" id="{CDAF57E9-358A-4924-B19A-AAE668A0813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83D579B4-ED14-4265-8AE8-0F2024B1B424}"/>
              </a:ext>
            </a:extLst>
          </p:cNvPr>
          <p:cNvSpPr>
            <a:spLocks noGrp="1"/>
          </p:cNvSpPr>
          <p:nvPr>
            <p:ph type="sldNum" sz="quarter" idx="12"/>
          </p:nvPr>
        </p:nvSpPr>
        <p:spPr/>
        <p:txBody>
          <a:bodyPr/>
          <a:lstStyle/>
          <a:p>
            <a:fld id="{0F7CDCDD-157B-471D-8C2D-4B6F0956EAB2}" type="slidenum">
              <a:rPr lang="zh-TW" altLang="en-US" smtClean="0"/>
              <a:t>‹#›</a:t>
            </a:fld>
            <a:endParaRPr lang="zh-TW" altLang="en-US"/>
          </a:p>
        </p:txBody>
      </p:sp>
    </p:spTree>
    <p:extLst>
      <p:ext uri="{BB962C8B-B14F-4D97-AF65-F5344CB8AC3E}">
        <p14:creationId xmlns:p14="http://schemas.microsoft.com/office/powerpoint/2010/main" val="704550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B057B5F-58F7-4D9A-818A-EBA3A3BDE224}"/>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46A6E7C6-46BE-4317-9F38-54E5B2037A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8173BF08-A1F2-4293-87A0-A3E4D22B4E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46722560-6BF1-4D5E-8BA4-48E226EB4175}"/>
              </a:ext>
            </a:extLst>
          </p:cNvPr>
          <p:cNvSpPr>
            <a:spLocks noGrp="1"/>
          </p:cNvSpPr>
          <p:nvPr>
            <p:ph type="dt" sz="half" idx="10"/>
          </p:nvPr>
        </p:nvSpPr>
        <p:spPr/>
        <p:txBody>
          <a:bodyPr/>
          <a:lstStyle/>
          <a:p>
            <a:fld id="{C308ACB1-C453-4D27-B88A-59473822548F}" type="datetimeFigureOut">
              <a:rPr lang="zh-TW" altLang="en-US" smtClean="0"/>
              <a:t>2018/1/4</a:t>
            </a:fld>
            <a:endParaRPr lang="zh-TW" altLang="en-US"/>
          </a:p>
        </p:txBody>
      </p:sp>
      <p:sp>
        <p:nvSpPr>
          <p:cNvPr id="6" name="頁尾版面配置區 5">
            <a:extLst>
              <a:ext uri="{FF2B5EF4-FFF2-40B4-BE49-F238E27FC236}">
                <a16:creationId xmlns:a16="http://schemas.microsoft.com/office/drawing/2014/main" id="{B72E2EA7-53C3-4A8A-9B66-B6CF7288CA13}"/>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A7235EB5-EE2B-450D-B8B3-E098DA2F0D1C}"/>
              </a:ext>
            </a:extLst>
          </p:cNvPr>
          <p:cNvSpPr>
            <a:spLocks noGrp="1"/>
          </p:cNvSpPr>
          <p:nvPr>
            <p:ph type="sldNum" sz="quarter" idx="12"/>
          </p:nvPr>
        </p:nvSpPr>
        <p:spPr/>
        <p:txBody>
          <a:bodyPr/>
          <a:lstStyle/>
          <a:p>
            <a:fld id="{0F7CDCDD-157B-471D-8C2D-4B6F0956EAB2}" type="slidenum">
              <a:rPr lang="zh-TW" altLang="en-US" smtClean="0"/>
              <a:t>‹#›</a:t>
            </a:fld>
            <a:endParaRPr lang="zh-TW" altLang="en-US"/>
          </a:p>
        </p:txBody>
      </p:sp>
    </p:spTree>
    <p:extLst>
      <p:ext uri="{BB962C8B-B14F-4D97-AF65-F5344CB8AC3E}">
        <p14:creationId xmlns:p14="http://schemas.microsoft.com/office/powerpoint/2010/main" val="3390796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A3E03556-AA61-47BA-B3E1-E991DD0632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dirty="0"/>
              <a:t>按一下以編輯母片標題樣式</a:t>
            </a:r>
          </a:p>
        </p:txBody>
      </p:sp>
      <p:sp>
        <p:nvSpPr>
          <p:cNvPr id="3" name="文字版面配置區 2">
            <a:extLst>
              <a:ext uri="{FF2B5EF4-FFF2-40B4-BE49-F238E27FC236}">
                <a16:creationId xmlns:a16="http://schemas.microsoft.com/office/drawing/2014/main" id="{CA74BE9B-BFD8-461B-95D0-6BB030D2C1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a:extLst>
              <a:ext uri="{FF2B5EF4-FFF2-40B4-BE49-F238E27FC236}">
                <a16:creationId xmlns:a16="http://schemas.microsoft.com/office/drawing/2014/main" id="{5E768B4B-BA26-45F2-BC4A-40607D4A8E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微軟正黑體" panose="020B0604030504040204" pitchFamily="34" charset="-120"/>
              </a:defRPr>
            </a:lvl1pPr>
          </a:lstStyle>
          <a:p>
            <a:fld id="{C308ACB1-C453-4D27-B88A-59473822548F}" type="datetimeFigureOut">
              <a:rPr lang="zh-TW" altLang="en-US" smtClean="0"/>
              <a:pPr/>
              <a:t>2018/1/4</a:t>
            </a:fld>
            <a:endParaRPr lang="zh-TW" altLang="en-US" dirty="0"/>
          </a:p>
        </p:txBody>
      </p:sp>
      <p:sp>
        <p:nvSpPr>
          <p:cNvPr id="5" name="頁尾版面配置區 4">
            <a:extLst>
              <a:ext uri="{FF2B5EF4-FFF2-40B4-BE49-F238E27FC236}">
                <a16:creationId xmlns:a16="http://schemas.microsoft.com/office/drawing/2014/main" id="{9DCFD2A4-E60C-433A-B198-4F9736BB1C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微軟正黑體" panose="020B0604030504040204" pitchFamily="34" charset="-120"/>
              </a:defRPr>
            </a:lvl1pPr>
          </a:lstStyle>
          <a:p>
            <a:endParaRPr lang="zh-TW" altLang="en-US" dirty="0"/>
          </a:p>
        </p:txBody>
      </p:sp>
      <p:sp>
        <p:nvSpPr>
          <p:cNvPr id="6" name="投影片編號版面配置區 5">
            <a:extLst>
              <a:ext uri="{FF2B5EF4-FFF2-40B4-BE49-F238E27FC236}">
                <a16:creationId xmlns:a16="http://schemas.microsoft.com/office/drawing/2014/main" id="{7D21E323-1A4F-4756-B165-834C7A713C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微軟正黑體" panose="020B0604030504040204" pitchFamily="34" charset="-120"/>
              </a:defRPr>
            </a:lvl1pPr>
          </a:lstStyle>
          <a:p>
            <a:fld id="{0F7CDCDD-157B-471D-8C2D-4B6F0956EAB2}" type="slidenum">
              <a:rPr lang="zh-TW" altLang="en-US" smtClean="0"/>
              <a:pPr/>
              <a:t>‹#›</a:t>
            </a:fld>
            <a:endParaRPr lang="zh-TW" altLang="en-US" dirty="0"/>
          </a:p>
        </p:txBody>
      </p:sp>
    </p:spTree>
    <p:extLst>
      <p:ext uri="{BB962C8B-B14F-4D97-AF65-F5344CB8AC3E}">
        <p14:creationId xmlns:p14="http://schemas.microsoft.com/office/powerpoint/2010/main" val="4032287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微軟正黑體" panose="020B0604030504040204" pitchFamily="34" charset="-12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微軟正黑體"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微軟正黑體"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微軟正黑體"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軟正黑體"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軟正黑體"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5.pn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5.png"/><Relationship Id="rId7" Type="http://schemas.openxmlformats.org/officeDocument/2006/relationships/image" Target="../media/image37.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36.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39.png"/><Relationship Id="rId4" Type="http://schemas.openxmlformats.org/officeDocument/2006/relationships/image" Target="../media/image5.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4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5.png"/><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a:extLst>
              <a:ext uri="{FF2B5EF4-FFF2-40B4-BE49-F238E27FC236}">
                <a16:creationId xmlns:a16="http://schemas.microsoft.com/office/drawing/2014/main" id="{BCC2D387-1044-4049-8BC4-6FA0C3CEEDF9}"/>
              </a:ext>
            </a:extLst>
          </p:cNvPr>
          <p:cNvSpPr>
            <a:spLocks noGrp="1"/>
          </p:cNvSpPr>
          <p:nvPr>
            <p:ph type="subTitle" idx="1"/>
          </p:nvPr>
        </p:nvSpPr>
        <p:spPr>
          <a:xfrm>
            <a:off x="10315821" y="3935068"/>
            <a:ext cx="9144000" cy="1655762"/>
          </a:xfrm>
        </p:spPr>
        <p:txBody>
          <a:bodyPr>
            <a:noAutofit/>
          </a:bodyPr>
          <a:lstStyle/>
          <a:p>
            <a:pPr algn="l"/>
            <a:r>
              <a:rPr lang="zh-TW" altLang="en-US" u="sng" dirty="0"/>
              <a:t>第四組</a:t>
            </a:r>
            <a:endParaRPr lang="en-US" altLang="zh-TW" u="sng" dirty="0"/>
          </a:p>
          <a:p>
            <a:pPr algn="l"/>
            <a:r>
              <a:rPr lang="zh-TW" altLang="en-US" dirty="0"/>
              <a:t>陳智柔</a:t>
            </a:r>
            <a:endParaRPr lang="en-US" altLang="zh-TW" dirty="0"/>
          </a:p>
          <a:p>
            <a:pPr algn="l"/>
            <a:r>
              <a:rPr lang="zh-TW" altLang="en-US" dirty="0"/>
              <a:t>張力尹</a:t>
            </a:r>
            <a:endParaRPr lang="en-US" altLang="zh-TW" dirty="0"/>
          </a:p>
          <a:p>
            <a:pPr algn="l"/>
            <a:r>
              <a:rPr lang="zh-TW" altLang="en-US" dirty="0"/>
              <a:t>陳思穎</a:t>
            </a:r>
            <a:endParaRPr lang="en-US" altLang="zh-TW" dirty="0"/>
          </a:p>
          <a:p>
            <a:pPr algn="l"/>
            <a:r>
              <a:rPr lang="zh-TW" altLang="en-US" dirty="0"/>
              <a:t>張詠珮</a:t>
            </a:r>
            <a:endParaRPr lang="en-US" altLang="zh-TW" dirty="0"/>
          </a:p>
          <a:p>
            <a:pPr algn="l"/>
            <a:r>
              <a:rPr lang="zh-TW" altLang="en-US" dirty="0"/>
              <a:t>謝宜真</a:t>
            </a:r>
          </a:p>
        </p:txBody>
      </p:sp>
      <p:pic>
        <p:nvPicPr>
          <p:cNvPr id="8" name="圖片 7"/>
          <p:cNvPicPr>
            <a:picLocks noChangeAspect="1"/>
          </p:cNvPicPr>
          <p:nvPr/>
        </p:nvPicPr>
        <p:blipFill rotWithShape="1">
          <a:blip r:embed="rId2">
            <a:extLst>
              <a:ext uri="{28A0092B-C50C-407E-A947-70E740481C1C}">
                <a14:useLocalDpi xmlns:a14="http://schemas.microsoft.com/office/drawing/2010/main" val="0"/>
              </a:ext>
            </a:extLst>
          </a:blip>
          <a:srcRect l="-1" r="-389" b="15663"/>
          <a:stretch/>
        </p:blipFill>
        <p:spPr>
          <a:xfrm>
            <a:off x="1938969" y="-148564"/>
            <a:ext cx="8245750" cy="6927354"/>
          </a:xfrm>
          <a:prstGeom prst="rect">
            <a:avLst/>
          </a:prstGeom>
        </p:spPr>
      </p:pic>
      <p:sp>
        <p:nvSpPr>
          <p:cNvPr id="9" name="矩形 8"/>
          <p:cNvSpPr/>
          <p:nvPr/>
        </p:nvSpPr>
        <p:spPr>
          <a:xfrm>
            <a:off x="2990107" y="338583"/>
            <a:ext cx="800219" cy="830997"/>
          </a:xfrm>
          <a:prstGeom prst="rect">
            <a:avLst/>
          </a:prstGeom>
        </p:spPr>
        <p:txBody>
          <a:bodyPr wrap="none">
            <a:spAutoFit/>
          </a:bodyPr>
          <a:lstStyle/>
          <a:p>
            <a:r>
              <a:rPr lang="zh-TW" altLang="en-US" sz="4800" dirty="0">
                <a:ea typeface="微軟正黑體" panose="020B0604030504040204" pitchFamily="34" charset="-120"/>
              </a:rPr>
              <a:t>大</a:t>
            </a:r>
          </a:p>
        </p:txBody>
      </p:sp>
      <p:sp>
        <p:nvSpPr>
          <p:cNvPr id="10" name="矩形 9"/>
          <p:cNvSpPr/>
          <p:nvPr/>
        </p:nvSpPr>
        <p:spPr>
          <a:xfrm>
            <a:off x="8267224" y="351282"/>
            <a:ext cx="800219" cy="830997"/>
          </a:xfrm>
          <a:prstGeom prst="rect">
            <a:avLst/>
          </a:prstGeom>
        </p:spPr>
        <p:txBody>
          <a:bodyPr wrap="square">
            <a:spAutoFit/>
          </a:bodyPr>
          <a:lstStyle/>
          <a:p>
            <a:r>
              <a:rPr lang="zh-TW" altLang="en-US" sz="4800" dirty="0">
                <a:ea typeface="微軟正黑體" panose="020B0604030504040204" pitchFamily="34" charset="-120"/>
              </a:rPr>
              <a:t>數</a:t>
            </a:r>
          </a:p>
        </p:txBody>
      </p:sp>
      <p:sp>
        <p:nvSpPr>
          <p:cNvPr id="11" name="矩形 10"/>
          <p:cNvSpPr/>
          <p:nvPr/>
        </p:nvSpPr>
        <p:spPr>
          <a:xfrm>
            <a:off x="4746858" y="2096861"/>
            <a:ext cx="800219" cy="830997"/>
          </a:xfrm>
          <a:prstGeom prst="rect">
            <a:avLst/>
          </a:prstGeom>
        </p:spPr>
        <p:txBody>
          <a:bodyPr wrap="square">
            <a:spAutoFit/>
          </a:bodyPr>
          <a:lstStyle/>
          <a:p>
            <a:r>
              <a:rPr lang="zh-TW" altLang="en-US" sz="4800" dirty="0">
                <a:ea typeface="微軟正黑體" panose="020B0604030504040204" pitchFamily="34" charset="-120"/>
              </a:rPr>
              <a:t>據</a:t>
            </a:r>
          </a:p>
        </p:txBody>
      </p:sp>
      <p:sp>
        <p:nvSpPr>
          <p:cNvPr id="12" name="矩形 11"/>
          <p:cNvSpPr/>
          <p:nvPr/>
        </p:nvSpPr>
        <p:spPr>
          <a:xfrm>
            <a:off x="2989841" y="3884268"/>
            <a:ext cx="800219" cy="830997"/>
          </a:xfrm>
          <a:prstGeom prst="rect">
            <a:avLst/>
          </a:prstGeom>
        </p:spPr>
        <p:txBody>
          <a:bodyPr wrap="square">
            <a:spAutoFit/>
          </a:bodyPr>
          <a:lstStyle/>
          <a:p>
            <a:r>
              <a:rPr lang="zh-TW" altLang="en-US" sz="4800" dirty="0">
                <a:ea typeface="微軟正黑體" panose="020B0604030504040204" pitchFamily="34" charset="-120"/>
              </a:rPr>
              <a:t>實</a:t>
            </a:r>
          </a:p>
        </p:txBody>
      </p:sp>
      <p:sp>
        <p:nvSpPr>
          <p:cNvPr id="13" name="矩形 12"/>
          <p:cNvSpPr/>
          <p:nvPr/>
        </p:nvSpPr>
        <p:spPr>
          <a:xfrm>
            <a:off x="6517474" y="3858869"/>
            <a:ext cx="800219" cy="830997"/>
          </a:xfrm>
          <a:prstGeom prst="rect">
            <a:avLst/>
          </a:prstGeom>
        </p:spPr>
        <p:txBody>
          <a:bodyPr wrap="none">
            <a:spAutoFit/>
          </a:bodyPr>
          <a:lstStyle/>
          <a:p>
            <a:r>
              <a:rPr lang="zh-TW" altLang="en-US" sz="4800" dirty="0">
                <a:ea typeface="微軟正黑體" panose="020B0604030504040204" pitchFamily="34" charset="-120"/>
              </a:rPr>
              <a:t>務</a:t>
            </a:r>
          </a:p>
        </p:txBody>
      </p:sp>
      <p:sp>
        <p:nvSpPr>
          <p:cNvPr id="14" name="矩形 13"/>
          <p:cNvSpPr/>
          <p:nvPr/>
        </p:nvSpPr>
        <p:spPr>
          <a:xfrm>
            <a:off x="6530174" y="2106668"/>
            <a:ext cx="800219" cy="830997"/>
          </a:xfrm>
          <a:prstGeom prst="rect">
            <a:avLst/>
          </a:prstGeom>
        </p:spPr>
        <p:txBody>
          <a:bodyPr wrap="none">
            <a:spAutoFit/>
          </a:bodyPr>
          <a:lstStyle/>
          <a:p>
            <a:r>
              <a:rPr lang="zh-TW" altLang="en-US" sz="4800" dirty="0">
                <a:ea typeface="微軟正黑體" panose="020B0604030504040204" pitchFamily="34" charset="-120"/>
              </a:rPr>
              <a:t>分</a:t>
            </a:r>
          </a:p>
        </p:txBody>
      </p:sp>
      <p:sp>
        <p:nvSpPr>
          <p:cNvPr id="15" name="矩形 14"/>
          <p:cNvSpPr/>
          <p:nvPr/>
        </p:nvSpPr>
        <p:spPr>
          <a:xfrm>
            <a:off x="8292624" y="2132068"/>
            <a:ext cx="800219" cy="830997"/>
          </a:xfrm>
          <a:prstGeom prst="rect">
            <a:avLst/>
          </a:prstGeom>
        </p:spPr>
        <p:txBody>
          <a:bodyPr wrap="none">
            <a:spAutoFit/>
          </a:bodyPr>
          <a:lstStyle/>
          <a:p>
            <a:r>
              <a:rPr lang="zh-TW" altLang="en-US" sz="4800" dirty="0">
                <a:ea typeface="微軟正黑體" panose="020B0604030504040204" pitchFamily="34" charset="-120"/>
              </a:rPr>
              <a:t>析</a:t>
            </a:r>
          </a:p>
        </p:txBody>
      </p:sp>
    </p:spTree>
    <p:extLst>
      <p:ext uri="{BB962C8B-B14F-4D97-AF65-F5344CB8AC3E}">
        <p14:creationId xmlns:p14="http://schemas.microsoft.com/office/powerpoint/2010/main" val="4688754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B31DA8D-54B9-4B28-B569-2569C4AEBFEF}"/>
              </a:ext>
            </a:extLst>
          </p:cNvPr>
          <p:cNvSpPr>
            <a:spLocks noGrp="1"/>
          </p:cNvSpPr>
          <p:nvPr>
            <p:ph type="title"/>
          </p:nvPr>
        </p:nvSpPr>
        <p:spPr/>
        <p:txBody>
          <a:bodyPr/>
          <a:lstStyle/>
          <a:p>
            <a:pPr algn="ctr"/>
            <a:r>
              <a:rPr lang="zh-TW" altLang="en-US" b="1" dirty="0" smtClean="0"/>
              <a:t>數據分</a:t>
            </a:r>
            <a:r>
              <a:rPr lang="zh-TW" altLang="en-US" b="1" dirty="0"/>
              <a:t>析</a:t>
            </a:r>
          </a:p>
        </p:txBody>
      </p:sp>
      <p:sp>
        <p:nvSpPr>
          <p:cNvPr id="3" name="內容版面配置區 2">
            <a:extLst>
              <a:ext uri="{FF2B5EF4-FFF2-40B4-BE49-F238E27FC236}">
                <a16:creationId xmlns:a16="http://schemas.microsoft.com/office/drawing/2014/main" id="{516E1863-B56A-4549-8427-1A8C353D25B3}"/>
              </a:ext>
            </a:extLst>
          </p:cNvPr>
          <p:cNvSpPr>
            <a:spLocks noGrp="1"/>
          </p:cNvSpPr>
          <p:nvPr>
            <p:ph idx="1"/>
          </p:nvPr>
        </p:nvSpPr>
        <p:spPr>
          <a:xfrm>
            <a:off x="603800" y="4624309"/>
            <a:ext cx="9577251" cy="4600228"/>
          </a:xfrm>
        </p:spPr>
        <p:txBody>
          <a:bodyPr/>
          <a:lstStyle/>
          <a:p>
            <a:pPr marL="514350" indent="-514350">
              <a:buFont typeface="+mj-lt"/>
              <a:buAutoNum type="arabicPeriod"/>
            </a:pPr>
            <a:endParaRPr lang="en-US" altLang="zh-TW" dirty="0"/>
          </a:p>
          <a:p>
            <a:pPr marL="0" indent="0">
              <a:buNone/>
            </a:pPr>
            <a:endParaRPr lang="zh-TW" altLang="en-US" dirty="0" smtClean="0"/>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8046" y="2475198"/>
            <a:ext cx="1449859" cy="1449859"/>
          </a:xfrm>
          <a:prstGeom prst="rect">
            <a:avLst/>
          </a:prstGeom>
        </p:spPr>
      </p:pic>
      <p:pic>
        <p:nvPicPr>
          <p:cNvPr id="5" name="圖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2426" y="2475281"/>
            <a:ext cx="1407147" cy="1407147"/>
          </a:xfrm>
          <a:prstGeom prst="rect">
            <a:avLst/>
          </a:prstGeom>
        </p:spPr>
      </p:pic>
      <p:pic>
        <p:nvPicPr>
          <p:cNvPr id="6" name="圖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87563" y="2501760"/>
            <a:ext cx="1354188" cy="1354188"/>
          </a:xfrm>
          <a:prstGeom prst="rect">
            <a:avLst/>
          </a:prstGeom>
        </p:spPr>
      </p:pic>
      <p:sp>
        <p:nvSpPr>
          <p:cNvPr id="7" name="矩形 6"/>
          <p:cNvSpPr/>
          <p:nvPr/>
        </p:nvSpPr>
        <p:spPr>
          <a:xfrm>
            <a:off x="1425979" y="4597829"/>
            <a:ext cx="1415772" cy="461665"/>
          </a:xfrm>
          <a:prstGeom prst="rect">
            <a:avLst/>
          </a:prstGeom>
        </p:spPr>
        <p:txBody>
          <a:bodyPr wrap="none">
            <a:spAutoFit/>
          </a:bodyPr>
          <a:lstStyle/>
          <a:p>
            <a:r>
              <a:rPr lang="zh-TW" altLang="en-US" sz="2400" b="1" dirty="0" smtClean="0">
                <a:latin typeface="微軟正黑體" panose="020B0604030504040204" pitchFamily="34" charset="-120"/>
                <a:ea typeface="微軟正黑體" panose="020B0604030504040204" pitchFamily="34" charset="-120"/>
              </a:rPr>
              <a:t>資料處理</a:t>
            </a:r>
            <a:endParaRPr lang="en-US" altLang="zh-TW" sz="2400" b="1" dirty="0">
              <a:latin typeface="微軟正黑體" panose="020B0604030504040204" pitchFamily="34" charset="-120"/>
              <a:ea typeface="微軟正黑體" panose="020B0604030504040204" pitchFamily="34" charset="-120"/>
            </a:endParaRPr>
          </a:p>
        </p:txBody>
      </p:sp>
      <p:sp>
        <p:nvSpPr>
          <p:cNvPr id="8" name="矩形 7"/>
          <p:cNvSpPr/>
          <p:nvPr/>
        </p:nvSpPr>
        <p:spPr>
          <a:xfrm>
            <a:off x="5392425" y="4675663"/>
            <a:ext cx="1415772" cy="461665"/>
          </a:xfrm>
          <a:prstGeom prst="rect">
            <a:avLst/>
          </a:prstGeom>
        </p:spPr>
        <p:txBody>
          <a:bodyPr wrap="none">
            <a:spAutoFit/>
          </a:bodyPr>
          <a:lstStyle/>
          <a:p>
            <a:r>
              <a:rPr lang="zh-TW" altLang="en-US" sz="2400" b="1" dirty="0">
                <a:ea typeface="微軟正黑體" panose="020B0604030504040204" pitchFamily="34" charset="-120"/>
              </a:rPr>
              <a:t>資料結構</a:t>
            </a:r>
            <a:endParaRPr lang="en-US" altLang="zh-TW" sz="2400" b="1" dirty="0">
              <a:ea typeface="微軟正黑體" panose="020B0604030504040204" pitchFamily="34" charset="-120"/>
            </a:endParaRPr>
          </a:p>
        </p:txBody>
      </p:sp>
      <p:sp>
        <p:nvSpPr>
          <p:cNvPr id="9" name="矩形 8"/>
          <p:cNvSpPr/>
          <p:nvPr/>
        </p:nvSpPr>
        <p:spPr>
          <a:xfrm>
            <a:off x="9263377" y="4675663"/>
            <a:ext cx="1979199" cy="1200329"/>
          </a:xfrm>
          <a:prstGeom prst="rect">
            <a:avLst/>
          </a:prstGeom>
        </p:spPr>
        <p:txBody>
          <a:bodyPr wrap="square">
            <a:spAutoFit/>
          </a:bodyPr>
          <a:lstStyle/>
          <a:p>
            <a:pPr algn="ctr"/>
            <a:r>
              <a:rPr lang="zh-TW" altLang="en-US" sz="2400" b="1" dirty="0">
                <a:ea typeface="微軟正黑體" panose="020B0604030504040204" pitchFamily="34" charset="-120"/>
              </a:rPr>
              <a:t>分析結果</a:t>
            </a:r>
            <a:endParaRPr lang="en-US" altLang="zh-TW" sz="2400" b="1" dirty="0">
              <a:ea typeface="微軟正黑體" panose="020B0604030504040204" pitchFamily="34" charset="-120"/>
            </a:endParaRPr>
          </a:p>
          <a:p>
            <a:pPr algn="ctr"/>
            <a:r>
              <a:rPr lang="zh-TW" altLang="en-US" sz="2400" dirty="0">
                <a:ea typeface="微軟正黑體" panose="020B0604030504040204" pitchFamily="34" charset="-120"/>
              </a:rPr>
              <a:t>各品牌佔比</a:t>
            </a:r>
            <a:endParaRPr lang="en-US" altLang="zh-TW" sz="2400" dirty="0">
              <a:ea typeface="微軟正黑體" panose="020B0604030504040204" pitchFamily="34" charset="-120"/>
            </a:endParaRPr>
          </a:p>
          <a:p>
            <a:pPr algn="ctr"/>
            <a:r>
              <a:rPr lang="zh-TW" altLang="en-US" sz="2400" dirty="0">
                <a:ea typeface="微軟正黑體" panose="020B0604030504040204" pitchFamily="34" charset="-120"/>
              </a:rPr>
              <a:t>購物籃分析</a:t>
            </a:r>
            <a:endParaRPr lang="en-US" altLang="zh-TW" sz="2400" dirty="0">
              <a:ea typeface="微軟正黑體" panose="020B0604030504040204" pitchFamily="34" charset="-120"/>
            </a:endParaRPr>
          </a:p>
        </p:txBody>
      </p:sp>
    </p:spTree>
    <p:extLst>
      <p:ext uri="{BB962C8B-B14F-4D97-AF65-F5344CB8AC3E}">
        <p14:creationId xmlns:p14="http://schemas.microsoft.com/office/powerpoint/2010/main" val="3055243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5"/>
                                        </p:tgtEl>
                                      </p:cBhvr>
                                      <p:by x="150000" y="150000"/>
                                    </p:animScale>
                                  </p:childTnLst>
                                </p:cTn>
                              </p:par>
                              <p:par>
                                <p:cTn id="7" presetID="6" presetClass="emph" presetSubtype="0" fill="hold" grpId="0" nodeType="withEffect">
                                  <p:stCondLst>
                                    <p:cond delay="0"/>
                                  </p:stCondLst>
                                  <p:childTnLst>
                                    <p:animScale>
                                      <p:cBhvr>
                                        <p:cTn id="8" dur="2000" fill="hold"/>
                                        <p:tgtEl>
                                          <p:spTgt spid="8"/>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352643B-3ED6-405B-A31D-AB9F7F58D48C}"/>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3BFBA2A8-BAFB-4412-A45F-5461ADE09F47}"/>
              </a:ext>
            </a:extLst>
          </p:cNvPr>
          <p:cNvSpPr>
            <a:spLocks noGrp="1"/>
          </p:cNvSpPr>
          <p:nvPr>
            <p:ph idx="1"/>
          </p:nvPr>
        </p:nvSpPr>
        <p:spPr/>
        <p:txBody>
          <a:bodyPr/>
          <a:lstStyle/>
          <a:p>
            <a:endParaRPr lang="zh-TW" altLang="en-US"/>
          </a:p>
        </p:txBody>
      </p:sp>
      <p:grpSp>
        <p:nvGrpSpPr>
          <p:cNvPr id="8" name="群組 7"/>
          <p:cNvGrpSpPr/>
          <p:nvPr/>
        </p:nvGrpSpPr>
        <p:grpSpPr>
          <a:xfrm>
            <a:off x="582030" y="0"/>
            <a:ext cx="11027940" cy="6858000"/>
            <a:chOff x="582030" y="0"/>
            <a:chExt cx="11027940" cy="6858000"/>
          </a:xfrm>
        </p:grpSpPr>
        <p:pic>
          <p:nvPicPr>
            <p:cNvPr id="4098" name="Picture 2" descr="https://scontent.ftpe7-4.fna.fbcdn.net/v/t34.0-12/26234404_1765791133441810_2023933594_n.jpg?oh=e4f04d637709a8bed437db88069b92f0&amp;oe=5A4ECE58">
              <a:extLst>
                <a:ext uri="{FF2B5EF4-FFF2-40B4-BE49-F238E27FC236}">
                  <a16:creationId xmlns:a16="http://schemas.microsoft.com/office/drawing/2014/main" id="{4D85EA6A-66AF-4A8D-B002-7AAE269A4E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030" y="0"/>
              <a:ext cx="1102794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6" name="圖片 5"/>
            <p:cNvPicPr>
              <a:picLocks noChangeAspect="1"/>
            </p:cNvPicPr>
            <p:nvPr/>
          </p:nvPicPr>
          <p:blipFill rotWithShape="1">
            <a:blip r:embed="rId4"/>
            <a:srcRect l="7212" t="2464"/>
            <a:stretch/>
          </p:blipFill>
          <p:spPr>
            <a:xfrm>
              <a:off x="1212574" y="6291469"/>
              <a:ext cx="8113406" cy="371613"/>
            </a:xfrm>
            <a:prstGeom prst="rect">
              <a:avLst/>
            </a:prstGeom>
          </p:spPr>
        </p:pic>
        <p:sp>
          <p:nvSpPr>
            <p:cNvPr id="7" name="文字方塊 6"/>
            <p:cNvSpPr txBox="1"/>
            <p:nvPr/>
          </p:nvSpPr>
          <p:spPr>
            <a:xfrm>
              <a:off x="9591261" y="6323386"/>
              <a:ext cx="1520687" cy="292388"/>
            </a:xfrm>
            <a:prstGeom prst="rect">
              <a:avLst/>
            </a:prstGeom>
            <a:solidFill>
              <a:schemeClr val="bg1"/>
            </a:solidFill>
          </p:spPr>
          <p:txBody>
            <a:bodyPr wrap="square" rtlCol="0">
              <a:spAutoFit/>
            </a:bodyPr>
            <a:lstStyle/>
            <a:p>
              <a:r>
                <a:rPr lang="en-US" sz="1300" b="1" dirty="0" smtClean="0">
                  <a:solidFill>
                    <a:schemeClr val="bg1">
                      <a:lumMod val="65000"/>
                    </a:schemeClr>
                  </a:solidFill>
                  <a:latin typeface="微軟正黑體" panose="020B0604030504040204" pitchFamily="34" charset="-120"/>
                  <a:ea typeface="微軟正黑體" panose="020B0604030504040204" pitchFamily="34" charset="-120"/>
                </a:rPr>
                <a:t>2016</a:t>
              </a:r>
              <a:r>
                <a:rPr lang="zh-TW" altLang="en-US" sz="1300" b="1" dirty="0" smtClean="0">
                  <a:solidFill>
                    <a:schemeClr val="bg1">
                      <a:lumMod val="65000"/>
                    </a:schemeClr>
                  </a:solidFill>
                  <a:latin typeface="微軟正黑體" panose="020B0604030504040204" pitchFamily="34" charset="-120"/>
                  <a:ea typeface="微軟正黑體" panose="020B0604030504040204" pitchFamily="34" charset="-120"/>
                </a:rPr>
                <a:t>年</a:t>
              </a:r>
              <a:r>
                <a:rPr lang="en-US" altLang="zh-TW" sz="1300" b="1" dirty="0" smtClean="0">
                  <a:solidFill>
                    <a:schemeClr val="bg1">
                      <a:lumMod val="65000"/>
                    </a:schemeClr>
                  </a:solidFill>
                  <a:latin typeface="微軟正黑體" panose="020B0604030504040204" pitchFamily="34" charset="-120"/>
                  <a:ea typeface="微軟正黑體" panose="020B0604030504040204" pitchFamily="34" charset="-120"/>
                </a:rPr>
                <a:t>10</a:t>
              </a:r>
              <a:r>
                <a:rPr lang="zh-TW" altLang="en-US" sz="1300" b="1" dirty="0" smtClean="0">
                  <a:solidFill>
                    <a:schemeClr val="bg1">
                      <a:lumMod val="65000"/>
                    </a:schemeClr>
                  </a:solidFill>
                  <a:latin typeface="微軟正黑體" panose="020B0604030504040204" pitchFamily="34" charset="-120"/>
                  <a:ea typeface="微軟正黑體" panose="020B0604030504040204" pitchFamily="34" charset="-120"/>
                </a:rPr>
                <a:t>月</a:t>
              </a:r>
              <a:endParaRPr lang="en-US" sz="1300" b="1" dirty="0">
                <a:solidFill>
                  <a:schemeClr val="bg1">
                    <a:lumMod val="65000"/>
                  </a:schemeClr>
                </a:solidFill>
                <a:latin typeface="微軟正黑體" panose="020B0604030504040204" pitchFamily="34" charset="-120"/>
                <a:ea typeface="微軟正黑體" panose="020B0604030504040204" pitchFamily="34" charset="-120"/>
              </a:endParaRPr>
            </a:p>
          </p:txBody>
        </p:sp>
      </p:grpSp>
    </p:spTree>
    <p:extLst>
      <p:ext uri="{BB962C8B-B14F-4D97-AF65-F5344CB8AC3E}">
        <p14:creationId xmlns:p14="http://schemas.microsoft.com/office/powerpoint/2010/main" val="26300093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2F25AA0-BB71-4FBE-8C2C-3606ABFDBD25}"/>
              </a:ext>
            </a:extLst>
          </p:cNvPr>
          <p:cNvSpPr>
            <a:spLocks noGrp="1"/>
          </p:cNvSpPr>
          <p:nvPr>
            <p:ph type="title"/>
          </p:nvPr>
        </p:nvSpPr>
        <p:spPr/>
        <p:txBody>
          <a:bodyPr/>
          <a:lstStyle/>
          <a:p>
            <a:endParaRPr lang="zh-TW" altLang="en-US"/>
          </a:p>
        </p:txBody>
      </p:sp>
      <p:pic>
        <p:nvPicPr>
          <p:cNvPr id="3074" name="Picture 2" descr="https://scontent.ftpe7-4.fna.fbcdn.net/v/t35.0-12/s2048x2048/26543267_1765791286775128_314871951_o.jpg?oh=7120980ccfd9643b115673cfa84befb9&amp;oe=5A4F00FF">
            <a:extLst>
              <a:ext uri="{FF2B5EF4-FFF2-40B4-BE49-F238E27FC236}">
                <a16:creationId xmlns:a16="http://schemas.microsoft.com/office/drawing/2014/main" id="{56988790-C114-4BB9-BC5D-68CD39EDEEB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0" y="160421"/>
            <a:ext cx="19463864" cy="6529137"/>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p:cNvSpPr txBox="1"/>
          <p:nvPr/>
        </p:nvSpPr>
        <p:spPr>
          <a:xfrm>
            <a:off x="304899" y="396964"/>
            <a:ext cx="7063740" cy="630942"/>
          </a:xfrm>
          <a:prstGeom prst="rect">
            <a:avLst/>
          </a:prstGeom>
          <a:solidFill>
            <a:schemeClr val="bg1"/>
          </a:solidFill>
        </p:spPr>
        <p:txBody>
          <a:bodyPr wrap="square" rtlCol="0">
            <a:spAutoFit/>
          </a:bodyPr>
          <a:lstStyle/>
          <a:p>
            <a:r>
              <a:rPr lang="zh-TW" altLang="en-US" sz="3500" dirty="0">
                <a:latin typeface="微軟正黑體" panose="020B0604030504040204" pitchFamily="34" charset="-120"/>
                <a:ea typeface="微軟正黑體" panose="020B0604030504040204" pitchFamily="34" charset="-120"/>
              </a:rPr>
              <a:t>含有衛生棉發票所花金額的分佈</a:t>
            </a:r>
            <a:endParaRPr lang="en-US" sz="35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7154945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2F25AA0-BB71-4FBE-8C2C-3606ABFDBD25}"/>
              </a:ext>
            </a:extLst>
          </p:cNvPr>
          <p:cNvSpPr>
            <a:spLocks noGrp="1"/>
          </p:cNvSpPr>
          <p:nvPr>
            <p:ph type="title"/>
          </p:nvPr>
        </p:nvSpPr>
        <p:spPr/>
        <p:txBody>
          <a:bodyPr/>
          <a:lstStyle/>
          <a:p>
            <a:endParaRPr lang="zh-TW" altLang="en-US"/>
          </a:p>
        </p:txBody>
      </p:sp>
      <p:pic>
        <p:nvPicPr>
          <p:cNvPr id="3074" name="Picture 2" descr="https://scontent.ftpe7-4.fna.fbcdn.net/v/t35.0-12/s2048x2048/26543267_1765791286775128_314871951_o.jpg?oh=7120980ccfd9643b115673cfa84befb9&amp;oe=5A4F00FF">
            <a:extLst>
              <a:ext uri="{FF2B5EF4-FFF2-40B4-BE49-F238E27FC236}">
                <a16:creationId xmlns:a16="http://schemas.microsoft.com/office/drawing/2014/main" id="{56988790-C114-4BB9-BC5D-68CD39EDEEB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590280" y="160421"/>
            <a:ext cx="19463864" cy="6529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6650040"/>
      </p:ext>
    </p:extLst>
  </p:cSld>
  <p:clrMapOvr>
    <a:masterClrMapping/>
  </p:clrMapOvr>
  <p:transition spd="slow">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3074" name="Picture 2" descr="https://scontent.ftpe7-1.fna.fbcdn.net/v/t35.0-12/26653425_1472919626138979_1108376569_o.png?oh=6686a2dfd8df1675eb19ccf5ed65e305&amp;oe=5A4FC472"/>
          <p:cNvPicPr>
            <a:picLocks noChangeAspect="1" noChangeArrowheads="1"/>
          </p:cNvPicPr>
          <p:nvPr/>
        </p:nvPicPr>
        <p:blipFill rotWithShape="1">
          <a:blip r:embed="rId2">
            <a:extLst>
              <a:ext uri="{28A0092B-C50C-407E-A947-70E740481C1C}">
                <a14:useLocalDpi xmlns:a14="http://schemas.microsoft.com/office/drawing/2010/main" val="0"/>
              </a:ext>
            </a:extLst>
          </a:blip>
          <a:srcRect l="7043" t="23704" r="42886" b="16134"/>
          <a:stretch/>
        </p:blipFill>
        <p:spPr bwMode="auto">
          <a:xfrm>
            <a:off x="952394" y="0"/>
            <a:ext cx="1009032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97484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509B9AB-F6F8-41FD-A4FB-EBFB77FF574C}"/>
              </a:ext>
            </a:extLst>
          </p:cNvPr>
          <p:cNvSpPr>
            <a:spLocks noGrp="1"/>
          </p:cNvSpPr>
          <p:nvPr>
            <p:ph type="title"/>
          </p:nvPr>
        </p:nvSpPr>
        <p:spPr/>
        <p:txBody>
          <a:bodyPr/>
          <a:lstStyle/>
          <a:p>
            <a:endParaRPr lang="zh-TW" altLang="en-US"/>
          </a:p>
        </p:txBody>
      </p:sp>
      <p:pic>
        <p:nvPicPr>
          <p:cNvPr id="5124" name="Picture 4" descr="https://scontent.ftpe7-4.fna.fbcdn.net/v/t34.0-12/26234532_1471967742900834_1308967531_n.png?oh=127f72ea62ebebbc2daefbfe851c41f7&amp;oe=5A4ECEDE">
            <a:extLst>
              <a:ext uri="{FF2B5EF4-FFF2-40B4-BE49-F238E27FC236}">
                <a16:creationId xmlns:a16="http://schemas.microsoft.com/office/drawing/2014/main" id="{E3A8AC28-8A18-4740-BFF3-B41BB557FD9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333" t="28032" r="43238" b="14825"/>
          <a:stretch/>
        </p:blipFill>
        <p:spPr bwMode="auto">
          <a:xfrm>
            <a:off x="866940" y="0"/>
            <a:ext cx="10458121" cy="6941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18346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3F1D2F-523C-4B69-A35D-88465A36BA1A}"/>
              </a:ext>
            </a:extLst>
          </p:cNvPr>
          <p:cNvSpPr>
            <a:spLocks noGrp="1"/>
          </p:cNvSpPr>
          <p:nvPr>
            <p:ph type="title"/>
          </p:nvPr>
        </p:nvSpPr>
        <p:spPr/>
        <p:txBody>
          <a:bodyPr/>
          <a:lstStyle/>
          <a:p>
            <a:endParaRPr lang="zh-TW" altLang="en-US" dirty="0"/>
          </a:p>
        </p:txBody>
      </p:sp>
      <p:pic>
        <p:nvPicPr>
          <p:cNvPr id="2050" name="Picture 2" descr="https://scontent.ftpe7-4.fna.fbcdn.net/v/t35.0-12/26540434_1472058132891795_983500755_o.png?oh=241c2eaaac3beddd22b4252ec3fddaca&amp;oe=5A4F0112">
            <a:extLst>
              <a:ext uri="{FF2B5EF4-FFF2-40B4-BE49-F238E27FC236}">
                <a16:creationId xmlns:a16="http://schemas.microsoft.com/office/drawing/2014/main" id="{82DCAED7-395B-4350-9BC5-3E4B1390C5C0}"/>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2906" t="24389" r="33902" b="21874"/>
          <a:stretch/>
        </p:blipFill>
        <p:spPr bwMode="auto">
          <a:xfrm>
            <a:off x="61729" y="0"/>
            <a:ext cx="1206854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98929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rotWithShape="1">
          <a:blip r:embed="rId2"/>
          <a:srcRect l="6167" t="21511" r="40895" b="14591"/>
          <a:stretch/>
        </p:blipFill>
        <p:spPr>
          <a:xfrm>
            <a:off x="1131217" y="0"/>
            <a:ext cx="10100273" cy="6858000"/>
          </a:xfrm>
          <a:prstGeom prst="rect">
            <a:avLst/>
          </a:prstGeom>
        </p:spPr>
      </p:pic>
    </p:spTree>
    <p:extLst>
      <p:ext uri="{BB962C8B-B14F-4D97-AF65-F5344CB8AC3E}">
        <p14:creationId xmlns:p14="http://schemas.microsoft.com/office/powerpoint/2010/main" val="40563489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B31DA8D-54B9-4B28-B569-2569C4AEBFEF}"/>
              </a:ext>
            </a:extLst>
          </p:cNvPr>
          <p:cNvSpPr>
            <a:spLocks noGrp="1"/>
          </p:cNvSpPr>
          <p:nvPr>
            <p:ph type="title"/>
          </p:nvPr>
        </p:nvSpPr>
        <p:spPr/>
        <p:txBody>
          <a:bodyPr/>
          <a:lstStyle/>
          <a:p>
            <a:pPr algn="ctr"/>
            <a:r>
              <a:rPr lang="zh-TW" altLang="en-US" b="1" dirty="0" smtClean="0"/>
              <a:t>數據分</a:t>
            </a:r>
            <a:r>
              <a:rPr lang="zh-TW" altLang="en-US" b="1" dirty="0"/>
              <a:t>析</a:t>
            </a:r>
          </a:p>
        </p:txBody>
      </p:sp>
      <p:sp>
        <p:nvSpPr>
          <p:cNvPr id="3" name="內容版面配置區 2">
            <a:extLst>
              <a:ext uri="{FF2B5EF4-FFF2-40B4-BE49-F238E27FC236}">
                <a16:creationId xmlns:a16="http://schemas.microsoft.com/office/drawing/2014/main" id="{516E1863-B56A-4549-8427-1A8C353D25B3}"/>
              </a:ext>
            </a:extLst>
          </p:cNvPr>
          <p:cNvSpPr>
            <a:spLocks noGrp="1"/>
          </p:cNvSpPr>
          <p:nvPr>
            <p:ph idx="1"/>
          </p:nvPr>
        </p:nvSpPr>
        <p:spPr>
          <a:xfrm>
            <a:off x="603800" y="4624309"/>
            <a:ext cx="9577251" cy="4600228"/>
          </a:xfrm>
        </p:spPr>
        <p:txBody>
          <a:bodyPr/>
          <a:lstStyle/>
          <a:p>
            <a:pPr marL="514350" indent="-514350">
              <a:buFont typeface="+mj-lt"/>
              <a:buAutoNum type="arabicPeriod"/>
            </a:pPr>
            <a:endParaRPr lang="en-US" altLang="zh-TW" dirty="0"/>
          </a:p>
          <a:p>
            <a:pPr marL="0" indent="0">
              <a:buNone/>
            </a:pPr>
            <a:endParaRPr lang="zh-TW" altLang="en-US" dirty="0" smtClean="0"/>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8046" y="2475198"/>
            <a:ext cx="1449859" cy="1449859"/>
          </a:xfrm>
          <a:prstGeom prst="rect">
            <a:avLst/>
          </a:prstGeom>
        </p:spPr>
      </p:pic>
      <p:pic>
        <p:nvPicPr>
          <p:cNvPr id="5" name="圖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2426" y="2475281"/>
            <a:ext cx="1407147" cy="1407147"/>
          </a:xfrm>
          <a:prstGeom prst="rect">
            <a:avLst/>
          </a:prstGeom>
        </p:spPr>
      </p:pic>
      <p:pic>
        <p:nvPicPr>
          <p:cNvPr id="6" name="圖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87563" y="2501760"/>
            <a:ext cx="1354188" cy="1354188"/>
          </a:xfrm>
          <a:prstGeom prst="rect">
            <a:avLst/>
          </a:prstGeom>
        </p:spPr>
      </p:pic>
      <p:sp>
        <p:nvSpPr>
          <p:cNvPr id="7" name="矩形 6"/>
          <p:cNvSpPr/>
          <p:nvPr/>
        </p:nvSpPr>
        <p:spPr>
          <a:xfrm>
            <a:off x="1425979" y="4597829"/>
            <a:ext cx="1415772" cy="461665"/>
          </a:xfrm>
          <a:prstGeom prst="rect">
            <a:avLst/>
          </a:prstGeom>
        </p:spPr>
        <p:txBody>
          <a:bodyPr wrap="none">
            <a:spAutoFit/>
          </a:bodyPr>
          <a:lstStyle/>
          <a:p>
            <a:r>
              <a:rPr lang="zh-TW" altLang="en-US" sz="2400" b="1" dirty="0" smtClean="0">
                <a:latin typeface="微軟正黑體" panose="020B0604030504040204" pitchFamily="34" charset="-120"/>
                <a:ea typeface="微軟正黑體" panose="020B0604030504040204" pitchFamily="34" charset="-120"/>
              </a:rPr>
              <a:t>資料處理</a:t>
            </a:r>
            <a:endParaRPr lang="en-US" altLang="zh-TW" sz="2400" b="1" dirty="0">
              <a:latin typeface="微軟正黑體" panose="020B0604030504040204" pitchFamily="34" charset="-120"/>
              <a:ea typeface="微軟正黑體" panose="020B0604030504040204" pitchFamily="34" charset="-120"/>
            </a:endParaRPr>
          </a:p>
        </p:txBody>
      </p:sp>
      <p:sp>
        <p:nvSpPr>
          <p:cNvPr id="8" name="矩形 7"/>
          <p:cNvSpPr/>
          <p:nvPr/>
        </p:nvSpPr>
        <p:spPr>
          <a:xfrm>
            <a:off x="5392425" y="4675663"/>
            <a:ext cx="1415772" cy="461665"/>
          </a:xfrm>
          <a:prstGeom prst="rect">
            <a:avLst/>
          </a:prstGeom>
        </p:spPr>
        <p:txBody>
          <a:bodyPr wrap="none">
            <a:spAutoFit/>
          </a:bodyPr>
          <a:lstStyle/>
          <a:p>
            <a:r>
              <a:rPr lang="zh-TW" altLang="en-US" sz="2400" b="1" dirty="0">
                <a:ea typeface="微軟正黑體" panose="020B0604030504040204" pitchFamily="34" charset="-120"/>
              </a:rPr>
              <a:t>資料結構</a:t>
            </a:r>
            <a:endParaRPr lang="en-US" altLang="zh-TW" sz="2400" b="1" dirty="0">
              <a:ea typeface="微軟正黑體" panose="020B0604030504040204" pitchFamily="34" charset="-120"/>
            </a:endParaRPr>
          </a:p>
        </p:txBody>
      </p:sp>
      <p:sp>
        <p:nvSpPr>
          <p:cNvPr id="9" name="矩形 8"/>
          <p:cNvSpPr/>
          <p:nvPr/>
        </p:nvSpPr>
        <p:spPr>
          <a:xfrm>
            <a:off x="9263377" y="4675663"/>
            <a:ext cx="1979199" cy="1200329"/>
          </a:xfrm>
          <a:prstGeom prst="rect">
            <a:avLst/>
          </a:prstGeom>
        </p:spPr>
        <p:txBody>
          <a:bodyPr wrap="square">
            <a:spAutoFit/>
          </a:bodyPr>
          <a:lstStyle/>
          <a:p>
            <a:pPr algn="ctr"/>
            <a:r>
              <a:rPr lang="zh-TW" altLang="en-US" sz="2400" b="1" dirty="0">
                <a:ea typeface="微軟正黑體" panose="020B0604030504040204" pitchFamily="34" charset="-120"/>
              </a:rPr>
              <a:t>分析結果</a:t>
            </a:r>
            <a:endParaRPr lang="en-US" altLang="zh-TW" sz="2400" b="1" dirty="0">
              <a:ea typeface="微軟正黑體" panose="020B0604030504040204" pitchFamily="34" charset="-120"/>
            </a:endParaRPr>
          </a:p>
          <a:p>
            <a:pPr algn="ctr"/>
            <a:r>
              <a:rPr lang="zh-TW" altLang="en-US" sz="2400" dirty="0">
                <a:ea typeface="微軟正黑體" panose="020B0604030504040204" pitchFamily="34" charset="-120"/>
              </a:rPr>
              <a:t>各品牌佔比</a:t>
            </a:r>
            <a:endParaRPr lang="en-US" altLang="zh-TW" sz="2400" dirty="0">
              <a:ea typeface="微軟正黑體" panose="020B0604030504040204" pitchFamily="34" charset="-120"/>
            </a:endParaRPr>
          </a:p>
          <a:p>
            <a:pPr algn="ctr"/>
            <a:r>
              <a:rPr lang="zh-TW" altLang="en-US" sz="2400" dirty="0">
                <a:ea typeface="微軟正黑體" panose="020B0604030504040204" pitchFamily="34" charset="-120"/>
              </a:rPr>
              <a:t>購物籃分析</a:t>
            </a:r>
            <a:endParaRPr lang="en-US" altLang="zh-TW" sz="2400" dirty="0">
              <a:ea typeface="微軟正黑體" panose="020B0604030504040204" pitchFamily="34" charset="-120"/>
            </a:endParaRPr>
          </a:p>
        </p:txBody>
      </p:sp>
    </p:spTree>
    <p:extLst>
      <p:ext uri="{BB962C8B-B14F-4D97-AF65-F5344CB8AC3E}">
        <p14:creationId xmlns:p14="http://schemas.microsoft.com/office/powerpoint/2010/main" val="2026523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4"/>
                                        </p:tgtEl>
                                      </p:cBhvr>
                                      <p:by x="150000" y="150000"/>
                                    </p:animScale>
                                  </p:childTnLst>
                                </p:cTn>
                              </p:par>
                              <p:par>
                                <p:cTn id="7" presetID="6" presetClass="emph" presetSubtype="0" fill="hold" grpId="0" nodeType="withEffect">
                                  <p:stCondLst>
                                    <p:cond delay="0"/>
                                  </p:stCondLst>
                                  <p:childTnLst>
                                    <p:animScale>
                                      <p:cBhvr>
                                        <p:cTn id="8" dur="2000" fill="hold"/>
                                        <p:tgtEl>
                                          <p:spTgt spid="9"/>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BF488A2A-85B1-44A8-91C2-A49CB3456D43}"/>
              </a:ext>
            </a:extLst>
          </p:cNvPr>
          <p:cNvSpPr>
            <a:spLocks noGrp="1"/>
          </p:cNvSpPr>
          <p:nvPr>
            <p:ph idx="1"/>
          </p:nvPr>
        </p:nvSpPr>
        <p:spPr/>
        <p:txBody>
          <a:bodyPr/>
          <a:lstStyle/>
          <a:p>
            <a:endParaRPr lang="zh-TW" altLang="en-US" b="1" dirty="0"/>
          </a:p>
        </p:txBody>
      </p:sp>
      <p:graphicFrame>
        <p:nvGraphicFramePr>
          <p:cNvPr id="4" name="圖表 3">
            <a:extLst>
              <a:ext uri="{FF2B5EF4-FFF2-40B4-BE49-F238E27FC236}">
                <a16:creationId xmlns:a16="http://schemas.microsoft.com/office/drawing/2014/main" id="{0519F1D2-2CC1-4441-B886-9C83299B75E9}"/>
              </a:ext>
            </a:extLst>
          </p:cNvPr>
          <p:cNvGraphicFramePr>
            <a:graphicFrameLocks/>
          </p:cNvGraphicFramePr>
          <p:nvPr>
            <p:extLst/>
          </p:nvPr>
        </p:nvGraphicFramePr>
        <p:xfrm>
          <a:off x="2175589" y="1174751"/>
          <a:ext cx="7840821" cy="4593298"/>
        </p:xfrm>
        <a:graphic>
          <a:graphicData uri="http://schemas.openxmlformats.org/drawingml/2006/chart">
            <c:chart xmlns:c="http://schemas.openxmlformats.org/drawingml/2006/chart" xmlns:r="http://schemas.openxmlformats.org/officeDocument/2006/relationships" r:id="rId2"/>
          </a:graphicData>
        </a:graphic>
      </p:graphicFrame>
      <p:sp>
        <p:nvSpPr>
          <p:cNvPr id="5" name="矩形 4">
            <a:extLst>
              <a:ext uri="{FF2B5EF4-FFF2-40B4-BE49-F238E27FC236}">
                <a16:creationId xmlns:a16="http://schemas.microsoft.com/office/drawing/2014/main" id="{0DA07C89-6505-48E9-9603-5910A4C7946B}"/>
              </a:ext>
            </a:extLst>
          </p:cNvPr>
          <p:cNvSpPr/>
          <p:nvPr/>
        </p:nvSpPr>
        <p:spPr>
          <a:xfrm>
            <a:off x="6759286" y="3013500"/>
            <a:ext cx="811440" cy="830997"/>
          </a:xfrm>
          <a:prstGeom prst="rect">
            <a:avLst/>
          </a:prstGeom>
        </p:spPr>
        <p:txBody>
          <a:bodyPr wrap="none">
            <a:spAutoFit/>
          </a:bodyPr>
          <a:lstStyle/>
          <a:p>
            <a:pPr algn="ctr"/>
            <a:r>
              <a:rPr lang="zh-TW" altLang="en-US" sz="2400" dirty="0">
                <a:latin typeface="微軟正黑體" panose="020B0604030504040204" pitchFamily="34" charset="-120"/>
                <a:ea typeface="微軟正黑體" panose="020B0604030504040204" pitchFamily="34" charset="-120"/>
              </a:rPr>
              <a:t>蘇菲</a:t>
            </a:r>
            <a:endParaRPr lang="en-US" altLang="zh-TW" sz="2400" dirty="0">
              <a:latin typeface="微軟正黑體" panose="020B0604030504040204" pitchFamily="34" charset="-120"/>
              <a:ea typeface="微軟正黑體" panose="020B0604030504040204" pitchFamily="34" charset="-120"/>
            </a:endParaRPr>
          </a:p>
          <a:p>
            <a:pPr algn="ctr"/>
            <a:r>
              <a:rPr lang="en-US" altLang="zh-TW" sz="2400" dirty="0">
                <a:latin typeface="微軟正黑體" panose="020B0604030504040204" pitchFamily="34" charset="-120"/>
                <a:ea typeface="微軟正黑體" panose="020B0604030504040204" pitchFamily="34" charset="-120"/>
              </a:rPr>
              <a:t>47%</a:t>
            </a:r>
            <a:endParaRPr lang="zh-TW" altLang="en-US" sz="2400" dirty="0">
              <a:latin typeface="微軟正黑體" panose="020B0604030504040204" pitchFamily="34" charset="-120"/>
              <a:ea typeface="微軟正黑體" panose="020B0604030504040204" pitchFamily="34" charset="-120"/>
            </a:endParaRPr>
          </a:p>
        </p:txBody>
      </p:sp>
      <p:sp>
        <p:nvSpPr>
          <p:cNvPr id="6" name="矩形 5">
            <a:extLst>
              <a:ext uri="{FF2B5EF4-FFF2-40B4-BE49-F238E27FC236}">
                <a16:creationId xmlns:a16="http://schemas.microsoft.com/office/drawing/2014/main" id="{34884AF3-C48A-475B-AF70-33BA2E89E463}"/>
              </a:ext>
            </a:extLst>
          </p:cNvPr>
          <p:cNvSpPr/>
          <p:nvPr/>
        </p:nvSpPr>
        <p:spPr>
          <a:xfrm>
            <a:off x="4691069" y="4013288"/>
            <a:ext cx="1107996" cy="830997"/>
          </a:xfrm>
          <a:prstGeom prst="rect">
            <a:avLst/>
          </a:prstGeom>
        </p:spPr>
        <p:txBody>
          <a:bodyPr wrap="none">
            <a:spAutoFit/>
          </a:bodyPr>
          <a:lstStyle/>
          <a:p>
            <a:pPr algn="ctr"/>
            <a:r>
              <a:rPr lang="zh-TW" altLang="en-US" sz="2400" dirty="0">
                <a:latin typeface="微軟正黑體" panose="020B0604030504040204" pitchFamily="34" charset="-120"/>
                <a:ea typeface="微軟正黑體" panose="020B0604030504040204" pitchFamily="34" charset="-120"/>
              </a:rPr>
              <a:t>靠得住</a:t>
            </a:r>
            <a:endParaRPr lang="en-US" altLang="zh-TW" sz="2400" dirty="0">
              <a:latin typeface="微軟正黑體" panose="020B0604030504040204" pitchFamily="34" charset="-120"/>
              <a:ea typeface="微軟正黑體" panose="020B0604030504040204" pitchFamily="34" charset="-120"/>
            </a:endParaRPr>
          </a:p>
          <a:p>
            <a:pPr algn="ctr"/>
            <a:r>
              <a:rPr lang="en-US" altLang="zh-TW" sz="2400" dirty="0">
                <a:latin typeface="微軟正黑體" panose="020B0604030504040204" pitchFamily="34" charset="-120"/>
                <a:ea typeface="微軟正黑體" panose="020B0604030504040204" pitchFamily="34" charset="-120"/>
              </a:rPr>
              <a:t>24%</a:t>
            </a:r>
            <a:endParaRPr lang="zh-TW" altLang="en-US" sz="2400" dirty="0">
              <a:latin typeface="微軟正黑體" panose="020B0604030504040204" pitchFamily="34" charset="-120"/>
              <a:ea typeface="微軟正黑體" panose="020B0604030504040204" pitchFamily="34" charset="-120"/>
            </a:endParaRPr>
          </a:p>
        </p:txBody>
      </p:sp>
      <p:sp>
        <p:nvSpPr>
          <p:cNvPr id="7" name="矩形 6">
            <a:extLst>
              <a:ext uri="{FF2B5EF4-FFF2-40B4-BE49-F238E27FC236}">
                <a16:creationId xmlns:a16="http://schemas.microsoft.com/office/drawing/2014/main" id="{2F8AC49A-9DCA-4B94-8C4A-4B3F80917BA5}"/>
              </a:ext>
            </a:extLst>
          </p:cNvPr>
          <p:cNvSpPr/>
          <p:nvPr/>
        </p:nvSpPr>
        <p:spPr>
          <a:xfrm>
            <a:off x="3986431" y="3013500"/>
            <a:ext cx="954107" cy="707886"/>
          </a:xfrm>
          <a:prstGeom prst="rect">
            <a:avLst/>
          </a:prstGeom>
        </p:spPr>
        <p:txBody>
          <a:bodyPr wrap="none">
            <a:spAutoFit/>
          </a:bodyPr>
          <a:lstStyle/>
          <a:p>
            <a:pPr algn="ctr"/>
            <a:r>
              <a:rPr lang="zh-TW" altLang="en-US" sz="2000" dirty="0">
                <a:latin typeface="微軟正黑體" panose="020B0604030504040204" pitchFamily="34" charset="-120"/>
                <a:ea typeface="微軟正黑體" panose="020B0604030504040204" pitchFamily="34" charset="-120"/>
              </a:rPr>
              <a:t>蕾妮亞</a:t>
            </a:r>
            <a:endParaRPr lang="en-US" altLang="zh-TW" sz="2000" dirty="0">
              <a:latin typeface="微軟正黑體" panose="020B0604030504040204" pitchFamily="34" charset="-120"/>
              <a:ea typeface="微軟正黑體" panose="020B0604030504040204" pitchFamily="34" charset="-120"/>
            </a:endParaRPr>
          </a:p>
          <a:p>
            <a:pPr algn="ctr"/>
            <a:r>
              <a:rPr lang="en-US" altLang="zh-TW" sz="2000" dirty="0">
                <a:latin typeface="微軟正黑體" panose="020B0604030504040204" pitchFamily="34" charset="-120"/>
                <a:ea typeface="微軟正黑體" panose="020B0604030504040204" pitchFamily="34" charset="-120"/>
              </a:rPr>
              <a:t>11%</a:t>
            </a:r>
            <a:endParaRPr lang="zh-TW" altLang="en-US" sz="2000" dirty="0">
              <a:latin typeface="微軟正黑體" panose="020B0604030504040204" pitchFamily="34" charset="-120"/>
              <a:ea typeface="微軟正黑體" panose="020B0604030504040204" pitchFamily="34" charset="-120"/>
            </a:endParaRPr>
          </a:p>
        </p:txBody>
      </p:sp>
      <p:sp>
        <p:nvSpPr>
          <p:cNvPr id="8" name="矩形 7">
            <a:extLst>
              <a:ext uri="{FF2B5EF4-FFF2-40B4-BE49-F238E27FC236}">
                <a16:creationId xmlns:a16="http://schemas.microsoft.com/office/drawing/2014/main" id="{7C08D73E-41E9-423A-A134-7270B8BCBDC7}"/>
              </a:ext>
            </a:extLst>
          </p:cNvPr>
          <p:cNvSpPr/>
          <p:nvPr/>
        </p:nvSpPr>
        <p:spPr>
          <a:xfrm>
            <a:off x="4451344" y="1974224"/>
            <a:ext cx="954107" cy="707886"/>
          </a:xfrm>
          <a:prstGeom prst="rect">
            <a:avLst/>
          </a:prstGeom>
        </p:spPr>
        <p:txBody>
          <a:bodyPr wrap="none">
            <a:spAutoFit/>
          </a:bodyPr>
          <a:lstStyle/>
          <a:p>
            <a:pPr algn="ctr"/>
            <a:r>
              <a:rPr lang="zh-TW" altLang="en-US" sz="2000" dirty="0">
                <a:latin typeface="微軟正黑體" panose="020B0604030504040204" pitchFamily="34" charset="-120"/>
                <a:ea typeface="微軟正黑體" panose="020B0604030504040204" pitchFamily="34" charset="-120"/>
              </a:rPr>
              <a:t>康乃馨</a:t>
            </a:r>
            <a:endParaRPr lang="en-US" altLang="zh-TW" sz="2000" dirty="0">
              <a:latin typeface="微軟正黑體" panose="020B0604030504040204" pitchFamily="34" charset="-120"/>
              <a:ea typeface="微軟正黑體" panose="020B0604030504040204" pitchFamily="34" charset="-120"/>
            </a:endParaRPr>
          </a:p>
          <a:p>
            <a:pPr algn="ctr"/>
            <a:r>
              <a:rPr lang="en-US" altLang="zh-TW" sz="2000" dirty="0">
                <a:latin typeface="微軟正黑體" panose="020B0604030504040204" pitchFamily="34" charset="-120"/>
                <a:ea typeface="微軟正黑體" panose="020B0604030504040204" pitchFamily="34" charset="-120"/>
              </a:rPr>
              <a:t>10%</a:t>
            </a:r>
            <a:endParaRPr lang="zh-TW" altLang="en-US" sz="2000" dirty="0">
              <a:latin typeface="微軟正黑體" panose="020B0604030504040204" pitchFamily="34" charset="-120"/>
              <a:ea typeface="微軟正黑體" panose="020B0604030504040204" pitchFamily="34" charset="-120"/>
            </a:endParaRPr>
          </a:p>
        </p:txBody>
      </p:sp>
      <p:sp>
        <p:nvSpPr>
          <p:cNvPr id="9" name="矩形 8">
            <a:extLst>
              <a:ext uri="{FF2B5EF4-FFF2-40B4-BE49-F238E27FC236}">
                <a16:creationId xmlns:a16="http://schemas.microsoft.com/office/drawing/2014/main" id="{F3DAE5BD-0F40-4CBA-8035-63113ABE0073}"/>
              </a:ext>
            </a:extLst>
          </p:cNvPr>
          <p:cNvSpPr/>
          <p:nvPr/>
        </p:nvSpPr>
        <p:spPr>
          <a:xfrm>
            <a:off x="5636952" y="565203"/>
            <a:ext cx="697627" cy="707886"/>
          </a:xfrm>
          <a:prstGeom prst="rect">
            <a:avLst/>
          </a:prstGeom>
        </p:spPr>
        <p:txBody>
          <a:bodyPr wrap="none">
            <a:spAutoFit/>
          </a:bodyPr>
          <a:lstStyle/>
          <a:p>
            <a:pPr algn="ctr"/>
            <a:r>
              <a:rPr lang="zh-TW" altLang="en-US" sz="2000" dirty="0">
                <a:latin typeface="微軟正黑體" panose="020B0604030504040204" pitchFamily="34" charset="-120"/>
                <a:ea typeface="微軟正黑體" panose="020B0604030504040204" pitchFamily="34" charset="-120"/>
              </a:rPr>
              <a:t>其他</a:t>
            </a:r>
            <a:endParaRPr lang="en-US" altLang="zh-TW" sz="2000" dirty="0">
              <a:latin typeface="微軟正黑體" panose="020B0604030504040204" pitchFamily="34" charset="-120"/>
              <a:ea typeface="微軟正黑體" panose="020B0604030504040204" pitchFamily="34" charset="-120"/>
            </a:endParaRPr>
          </a:p>
          <a:p>
            <a:pPr algn="ctr"/>
            <a:r>
              <a:rPr lang="en-US" altLang="zh-TW" sz="2000" dirty="0">
                <a:latin typeface="微軟正黑體" panose="020B0604030504040204" pitchFamily="34" charset="-120"/>
                <a:ea typeface="微軟正黑體" panose="020B0604030504040204" pitchFamily="34" charset="-120"/>
              </a:rPr>
              <a:t>2%</a:t>
            </a:r>
            <a:endParaRPr lang="zh-TW" altLang="en-US" sz="2000" dirty="0">
              <a:latin typeface="微軟正黑體" panose="020B0604030504040204" pitchFamily="34" charset="-120"/>
              <a:ea typeface="微軟正黑體" panose="020B0604030504040204" pitchFamily="34" charset="-120"/>
            </a:endParaRPr>
          </a:p>
        </p:txBody>
      </p:sp>
      <p:sp>
        <p:nvSpPr>
          <p:cNvPr id="10" name="矩形 9">
            <a:extLst>
              <a:ext uri="{FF2B5EF4-FFF2-40B4-BE49-F238E27FC236}">
                <a16:creationId xmlns:a16="http://schemas.microsoft.com/office/drawing/2014/main" id="{9720AB2F-5931-4C94-B6B5-B324D8B587F3}"/>
              </a:ext>
            </a:extLst>
          </p:cNvPr>
          <p:cNvSpPr/>
          <p:nvPr/>
        </p:nvSpPr>
        <p:spPr>
          <a:xfrm>
            <a:off x="4768013" y="730898"/>
            <a:ext cx="954107" cy="707886"/>
          </a:xfrm>
          <a:prstGeom prst="rect">
            <a:avLst/>
          </a:prstGeom>
        </p:spPr>
        <p:txBody>
          <a:bodyPr wrap="none">
            <a:spAutoFit/>
          </a:bodyPr>
          <a:lstStyle/>
          <a:p>
            <a:pPr algn="ctr"/>
            <a:r>
              <a:rPr lang="zh-TW" altLang="en-US" sz="2000" dirty="0">
                <a:latin typeface="微軟正黑體" panose="020B0604030504040204" pitchFamily="34" charset="-120"/>
                <a:ea typeface="微軟正黑體" panose="020B0604030504040204" pitchFamily="34" charset="-120"/>
              </a:rPr>
              <a:t>好自在</a:t>
            </a:r>
            <a:endParaRPr lang="en-US" altLang="zh-TW" sz="2000" dirty="0">
              <a:latin typeface="微軟正黑體" panose="020B0604030504040204" pitchFamily="34" charset="-120"/>
              <a:ea typeface="微軟正黑體" panose="020B0604030504040204" pitchFamily="34" charset="-120"/>
            </a:endParaRPr>
          </a:p>
          <a:p>
            <a:pPr algn="ctr"/>
            <a:r>
              <a:rPr lang="en-US" altLang="zh-TW" sz="2000" dirty="0">
                <a:latin typeface="微軟正黑體" panose="020B0604030504040204" pitchFamily="34" charset="-120"/>
                <a:ea typeface="微軟正黑體" panose="020B0604030504040204" pitchFamily="34" charset="-120"/>
              </a:rPr>
              <a:t>6%</a:t>
            </a:r>
            <a:endParaRPr lang="zh-TW" altLang="en-US" sz="2000" dirty="0">
              <a:latin typeface="微軟正黑體" panose="020B0604030504040204" pitchFamily="34" charset="-120"/>
              <a:ea typeface="微軟正黑體" panose="020B0604030504040204" pitchFamily="34" charset="-120"/>
            </a:endParaRPr>
          </a:p>
        </p:txBody>
      </p:sp>
      <p:sp>
        <p:nvSpPr>
          <p:cNvPr id="11" name="標題 1">
            <a:extLst>
              <a:ext uri="{FF2B5EF4-FFF2-40B4-BE49-F238E27FC236}">
                <a16:creationId xmlns:a16="http://schemas.microsoft.com/office/drawing/2014/main" id="{2FF3B67B-7995-4401-B35B-FCB06D9ED315}"/>
              </a:ext>
            </a:extLst>
          </p:cNvPr>
          <p:cNvSpPr txBox="1">
            <a:spLocks/>
          </p:cNvSpPr>
          <p:nvPr/>
        </p:nvSpPr>
        <p:spPr>
          <a:xfrm>
            <a:off x="580204" y="511970"/>
            <a:ext cx="244684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微軟正黑體" panose="020B0604030504040204" pitchFamily="34" charset="-120"/>
                <a:cs typeface="+mj-cs"/>
              </a:defRPr>
            </a:lvl1pPr>
          </a:lstStyle>
          <a:p>
            <a:r>
              <a:rPr lang="zh-TW" altLang="en-US" sz="3600">
                <a:latin typeface="微軟正黑體" panose="020B0604030504040204" pitchFamily="34" charset="-120"/>
              </a:rPr>
              <a:t>衛生棉</a:t>
            </a:r>
            <a:r>
              <a:rPr lang="en-US" altLang="zh-TW" sz="3600">
                <a:latin typeface="微軟正黑體" panose="020B0604030504040204" pitchFamily="34" charset="-120"/>
              </a:rPr>
              <a:t/>
            </a:r>
            <a:br>
              <a:rPr lang="en-US" altLang="zh-TW" sz="3600">
                <a:latin typeface="微軟正黑體" panose="020B0604030504040204" pitchFamily="34" charset="-120"/>
              </a:rPr>
            </a:br>
            <a:r>
              <a:rPr lang="zh-TW" altLang="en-US" sz="3600">
                <a:latin typeface="微軟正黑體" panose="020B0604030504040204" pitchFamily="34" charset="-120"/>
              </a:rPr>
              <a:t>品牌佔比</a:t>
            </a:r>
            <a:endParaRPr lang="zh-TW" altLang="en-US" sz="3600" dirty="0">
              <a:latin typeface="微軟正黑體" panose="020B0604030504040204" pitchFamily="34" charset="-120"/>
            </a:endParaRPr>
          </a:p>
        </p:txBody>
      </p:sp>
    </p:spTree>
    <p:extLst>
      <p:ext uri="{BB962C8B-B14F-4D97-AF65-F5344CB8AC3E}">
        <p14:creationId xmlns:p14="http://schemas.microsoft.com/office/powerpoint/2010/main" val="29517605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42DDEC8-4BB8-469D-8224-0F9404F56ED7}"/>
              </a:ext>
            </a:extLst>
          </p:cNvPr>
          <p:cNvSpPr>
            <a:spLocks noGrp="1"/>
          </p:cNvSpPr>
          <p:nvPr>
            <p:ph type="title"/>
          </p:nvPr>
        </p:nvSpPr>
        <p:spPr>
          <a:xfrm>
            <a:off x="5389971" y="341731"/>
            <a:ext cx="1412059" cy="1325563"/>
          </a:xfrm>
        </p:spPr>
        <p:txBody>
          <a:bodyPr/>
          <a:lstStyle/>
          <a:p>
            <a:pPr algn="ctr"/>
            <a:r>
              <a:rPr lang="zh-TW" altLang="en-US" b="1" dirty="0"/>
              <a:t>內容</a:t>
            </a:r>
          </a:p>
        </p:txBody>
      </p:sp>
      <p:grpSp>
        <p:nvGrpSpPr>
          <p:cNvPr id="3" name="群組 2"/>
          <p:cNvGrpSpPr/>
          <p:nvPr/>
        </p:nvGrpSpPr>
        <p:grpSpPr>
          <a:xfrm>
            <a:off x="419052" y="2596787"/>
            <a:ext cx="2201140" cy="2189202"/>
            <a:chOff x="-520976" y="2607258"/>
            <a:chExt cx="2201140" cy="2189202"/>
          </a:xfrm>
        </p:grpSpPr>
        <p:pic>
          <p:nvPicPr>
            <p:cNvPr id="20" name="圖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0976" y="2607258"/>
              <a:ext cx="2086361" cy="2086361"/>
            </a:xfrm>
            <a:prstGeom prst="rect">
              <a:avLst/>
            </a:prstGeom>
          </p:spPr>
        </p:pic>
        <p:sp>
          <p:nvSpPr>
            <p:cNvPr id="21" name="套索 20"/>
            <p:cNvSpPr/>
            <p:nvPr/>
          </p:nvSpPr>
          <p:spPr>
            <a:xfrm>
              <a:off x="-520976" y="2607258"/>
              <a:ext cx="2201140" cy="2189202"/>
            </a:xfrm>
            <a:prstGeom prst="chord">
              <a:avLst>
                <a:gd name="adj1" fmla="val 5480690"/>
                <a:gd name="adj2" fmla="val 162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微軟正黑體" panose="020B0604030504040204" pitchFamily="34" charset="-120"/>
              </a:endParaRPr>
            </a:p>
          </p:txBody>
        </p:sp>
        <p:sp>
          <p:nvSpPr>
            <p:cNvPr id="10" name="矩形 9"/>
            <p:cNvSpPr/>
            <p:nvPr/>
          </p:nvSpPr>
          <p:spPr>
            <a:xfrm>
              <a:off x="-154903" y="2841349"/>
              <a:ext cx="677108" cy="1852270"/>
            </a:xfrm>
            <a:prstGeom prst="rect">
              <a:avLst/>
            </a:prstGeom>
          </p:spPr>
          <p:txBody>
            <a:bodyPr vert="eaVert" wrap="square">
              <a:spAutoFit/>
            </a:bodyPr>
            <a:lstStyle/>
            <a:p>
              <a:r>
                <a:rPr lang="zh-TW" altLang="en-US" sz="3200" b="1" dirty="0">
                  <a:solidFill>
                    <a:schemeClr val="bg1"/>
                  </a:solidFill>
                  <a:ea typeface="微軟正黑體" panose="020B0604030504040204" pitchFamily="34" charset="-120"/>
                </a:rPr>
                <a:t>研究主題</a:t>
              </a:r>
            </a:p>
          </p:txBody>
        </p:sp>
      </p:grpSp>
      <p:grpSp>
        <p:nvGrpSpPr>
          <p:cNvPr id="4" name="群組 3"/>
          <p:cNvGrpSpPr/>
          <p:nvPr/>
        </p:nvGrpSpPr>
        <p:grpSpPr>
          <a:xfrm>
            <a:off x="3447944" y="2607258"/>
            <a:ext cx="2201140" cy="2189202"/>
            <a:chOff x="3530842" y="2607258"/>
            <a:chExt cx="2201140" cy="2189202"/>
          </a:xfrm>
        </p:grpSpPr>
        <p:pic>
          <p:nvPicPr>
            <p:cNvPr id="22" name="圖片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30842" y="2607258"/>
              <a:ext cx="2086361" cy="2086361"/>
            </a:xfrm>
            <a:prstGeom prst="rect">
              <a:avLst/>
            </a:prstGeom>
          </p:spPr>
        </p:pic>
        <p:sp>
          <p:nvSpPr>
            <p:cNvPr id="23" name="套索 22"/>
            <p:cNvSpPr/>
            <p:nvPr/>
          </p:nvSpPr>
          <p:spPr>
            <a:xfrm>
              <a:off x="3530842" y="2607258"/>
              <a:ext cx="2201140" cy="2189202"/>
            </a:xfrm>
            <a:prstGeom prst="chord">
              <a:avLst>
                <a:gd name="adj1" fmla="val 5480690"/>
                <a:gd name="adj2" fmla="val 162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微軟正黑體" panose="020B0604030504040204" pitchFamily="34" charset="-120"/>
              </a:endParaRPr>
            </a:p>
          </p:txBody>
        </p:sp>
        <p:sp>
          <p:nvSpPr>
            <p:cNvPr id="6" name="矩形 5"/>
            <p:cNvSpPr/>
            <p:nvPr/>
          </p:nvSpPr>
          <p:spPr>
            <a:xfrm>
              <a:off x="3932972" y="2841349"/>
              <a:ext cx="677108" cy="1718359"/>
            </a:xfrm>
            <a:prstGeom prst="rect">
              <a:avLst/>
            </a:prstGeom>
          </p:spPr>
          <p:txBody>
            <a:bodyPr vert="eaVert" wrap="square">
              <a:spAutoFit/>
            </a:bodyPr>
            <a:lstStyle/>
            <a:p>
              <a:r>
                <a:rPr lang="zh-TW" altLang="en-US" sz="3200" b="1" dirty="0" smtClean="0">
                  <a:solidFill>
                    <a:schemeClr val="bg1"/>
                  </a:solidFill>
                  <a:ea typeface="微軟正黑體" panose="020B0604030504040204" pitchFamily="34" charset="-120"/>
                </a:rPr>
                <a:t>數據分</a:t>
              </a:r>
              <a:r>
                <a:rPr lang="zh-TW" altLang="en-US" sz="3200" b="1" dirty="0">
                  <a:solidFill>
                    <a:schemeClr val="bg1"/>
                  </a:solidFill>
                  <a:ea typeface="微軟正黑體" panose="020B0604030504040204" pitchFamily="34" charset="-120"/>
                </a:rPr>
                <a:t>析</a:t>
              </a:r>
              <a:endParaRPr lang="en-US" altLang="zh-TW" sz="3200" b="1" dirty="0">
                <a:solidFill>
                  <a:schemeClr val="bg1"/>
                </a:solidFill>
                <a:ea typeface="微軟正黑體" panose="020B0604030504040204" pitchFamily="34" charset="-120"/>
              </a:endParaRPr>
            </a:p>
          </p:txBody>
        </p:sp>
      </p:grpSp>
      <p:grpSp>
        <p:nvGrpSpPr>
          <p:cNvPr id="11" name="群組 10"/>
          <p:cNvGrpSpPr/>
          <p:nvPr/>
        </p:nvGrpSpPr>
        <p:grpSpPr>
          <a:xfrm>
            <a:off x="9414025" y="2607258"/>
            <a:ext cx="2201140" cy="2189202"/>
            <a:chOff x="3530842" y="2607258"/>
            <a:chExt cx="2201140" cy="2189202"/>
          </a:xfrm>
        </p:grpSpPr>
        <p:pic>
          <p:nvPicPr>
            <p:cNvPr id="12" name="圖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30842" y="2607258"/>
              <a:ext cx="2086361" cy="2086361"/>
            </a:xfrm>
            <a:prstGeom prst="rect">
              <a:avLst/>
            </a:prstGeom>
          </p:spPr>
        </p:pic>
        <p:sp>
          <p:nvSpPr>
            <p:cNvPr id="13" name="套索 12"/>
            <p:cNvSpPr/>
            <p:nvPr/>
          </p:nvSpPr>
          <p:spPr>
            <a:xfrm>
              <a:off x="3530842" y="2607258"/>
              <a:ext cx="2201140" cy="2189202"/>
            </a:xfrm>
            <a:prstGeom prst="chord">
              <a:avLst>
                <a:gd name="adj1" fmla="val 5480690"/>
                <a:gd name="adj2" fmla="val 162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微軟正黑體" panose="020B0604030504040204" pitchFamily="34" charset="-120"/>
              </a:endParaRPr>
            </a:p>
          </p:txBody>
        </p:sp>
        <p:sp>
          <p:nvSpPr>
            <p:cNvPr id="14" name="矩形 13"/>
            <p:cNvSpPr/>
            <p:nvPr/>
          </p:nvSpPr>
          <p:spPr>
            <a:xfrm>
              <a:off x="3896914" y="2701649"/>
              <a:ext cx="677108" cy="1955111"/>
            </a:xfrm>
            <a:prstGeom prst="rect">
              <a:avLst/>
            </a:prstGeom>
          </p:spPr>
          <p:txBody>
            <a:bodyPr vert="eaVert" wrap="square">
              <a:spAutoFit/>
            </a:bodyPr>
            <a:lstStyle/>
            <a:p>
              <a:pPr algn="ctr"/>
              <a:r>
                <a:rPr lang="zh-TW" altLang="en-US" sz="3200" b="1" dirty="0">
                  <a:solidFill>
                    <a:schemeClr val="bg1"/>
                  </a:solidFill>
                  <a:ea typeface="微軟正黑體" panose="020B0604030504040204" pitchFamily="34" charset="-120"/>
                </a:rPr>
                <a:t>結論</a:t>
              </a:r>
              <a:endParaRPr lang="en-US" altLang="zh-TW" sz="3200" b="1" dirty="0">
                <a:solidFill>
                  <a:schemeClr val="bg1"/>
                </a:solidFill>
                <a:ea typeface="微軟正黑體" panose="020B0604030504040204" pitchFamily="34" charset="-120"/>
              </a:endParaRPr>
            </a:p>
          </p:txBody>
        </p:sp>
      </p:grpSp>
      <p:grpSp>
        <p:nvGrpSpPr>
          <p:cNvPr id="15" name="群組 14"/>
          <p:cNvGrpSpPr/>
          <p:nvPr/>
        </p:nvGrpSpPr>
        <p:grpSpPr>
          <a:xfrm>
            <a:off x="6476836" y="2607258"/>
            <a:ext cx="2201140" cy="2189202"/>
            <a:chOff x="3530842" y="2607258"/>
            <a:chExt cx="2201140" cy="2189202"/>
          </a:xfrm>
        </p:grpSpPr>
        <p:pic>
          <p:nvPicPr>
            <p:cNvPr id="16" name="圖片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30842" y="2607258"/>
              <a:ext cx="2086361" cy="2086361"/>
            </a:xfrm>
            <a:prstGeom prst="rect">
              <a:avLst/>
            </a:prstGeom>
          </p:spPr>
        </p:pic>
        <p:sp>
          <p:nvSpPr>
            <p:cNvPr id="17" name="套索 16"/>
            <p:cNvSpPr/>
            <p:nvPr/>
          </p:nvSpPr>
          <p:spPr>
            <a:xfrm>
              <a:off x="3530842" y="2607258"/>
              <a:ext cx="2201140" cy="2189202"/>
            </a:xfrm>
            <a:prstGeom prst="chord">
              <a:avLst>
                <a:gd name="adj1" fmla="val 5480690"/>
                <a:gd name="adj2" fmla="val 162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微軟正黑體" panose="020B0604030504040204" pitchFamily="34" charset="-120"/>
              </a:endParaRPr>
            </a:p>
          </p:txBody>
        </p:sp>
        <p:sp>
          <p:nvSpPr>
            <p:cNvPr id="18" name="矩形 17"/>
            <p:cNvSpPr/>
            <p:nvPr/>
          </p:nvSpPr>
          <p:spPr>
            <a:xfrm>
              <a:off x="3896914" y="2701649"/>
              <a:ext cx="677108" cy="1955111"/>
            </a:xfrm>
            <a:prstGeom prst="rect">
              <a:avLst/>
            </a:prstGeom>
          </p:spPr>
          <p:txBody>
            <a:bodyPr vert="eaVert" wrap="square">
              <a:spAutoFit/>
            </a:bodyPr>
            <a:lstStyle/>
            <a:p>
              <a:pPr algn="ctr"/>
              <a:r>
                <a:rPr lang="zh-TW" altLang="en-US" sz="3200" b="1" dirty="0" smtClean="0">
                  <a:solidFill>
                    <a:schemeClr val="bg1"/>
                  </a:solidFill>
                  <a:ea typeface="微軟正黑體" panose="020B0604030504040204" pitchFamily="34" charset="-120"/>
                </a:rPr>
                <a:t>行銷方案</a:t>
              </a:r>
              <a:endParaRPr lang="en-US" altLang="zh-TW" sz="3200" b="1" dirty="0">
                <a:solidFill>
                  <a:schemeClr val="bg1"/>
                </a:solidFill>
                <a:ea typeface="微軟正黑體" panose="020B0604030504040204" pitchFamily="34" charset="-120"/>
              </a:endParaRPr>
            </a:p>
          </p:txBody>
        </p:sp>
      </p:grpSp>
    </p:spTree>
    <p:extLst>
      <p:ext uri="{BB962C8B-B14F-4D97-AF65-F5344CB8AC3E}">
        <p14:creationId xmlns:p14="http://schemas.microsoft.com/office/powerpoint/2010/main" val="1352864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3"/>
                                        </p:tgtEl>
                                      </p:cBhvr>
                                    </p:animEffect>
                                    <p:animScale>
                                      <p:cBhvr>
                                        <p:cTn id="7" dur="2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a:extLst>
              <a:ext uri="{FF2B5EF4-FFF2-40B4-BE49-F238E27FC236}">
                <a16:creationId xmlns:a16="http://schemas.microsoft.com/office/drawing/2014/main" id="{2D5CE91F-6916-43AB-8434-7E521175B1B1}"/>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圖表 4">
            <a:extLst>
              <a:ext uri="{FF2B5EF4-FFF2-40B4-BE49-F238E27FC236}">
                <a16:creationId xmlns:a16="http://schemas.microsoft.com/office/drawing/2014/main" id="{845D36AA-A93C-469C-93F6-4CA05FE327E4}"/>
              </a:ext>
            </a:extLst>
          </p:cNvPr>
          <p:cNvGraphicFramePr>
            <a:graphicFrameLocks/>
          </p:cNvGraphicFramePr>
          <p:nvPr>
            <p:extLst/>
          </p:nvPr>
        </p:nvGraphicFramePr>
        <p:xfrm>
          <a:off x="2410460" y="1035208"/>
          <a:ext cx="7371080" cy="4787583"/>
        </p:xfrm>
        <a:graphic>
          <a:graphicData uri="http://schemas.openxmlformats.org/drawingml/2006/chart">
            <c:chart xmlns:c="http://schemas.openxmlformats.org/drawingml/2006/chart" xmlns:r="http://schemas.openxmlformats.org/officeDocument/2006/relationships" r:id="rId3"/>
          </a:graphicData>
        </a:graphic>
      </p:graphicFrame>
      <p:sp>
        <p:nvSpPr>
          <p:cNvPr id="6" name="矩形 5">
            <a:extLst>
              <a:ext uri="{FF2B5EF4-FFF2-40B4-BE49-F238E27FC236}">
                <a16:creationId xmlns:a16="http://schemas.microsoft.com/office/drawing/2014/main" id="{16C9C716-0CD0-45AF-A600-AB6E2A7BBAA4}"/>
              </a:ext>
            </a:extLst>
          </p:cNvPr>
          <p:cNvSpPr/>
          <p:nvPr/>
        </p:nvSpPr>
        <p:spPr>
          <a:xfrm>
            <a:off x="6611008" y="3013500"/>
            <a:ext cx="1107996" cy="830997"/>
          </a:xfrm>
          <a:prstGeom prst="rect">
            <a:avLst/>
          </a:prstGeom>
        </p:spPr>
        <p:txBody>
          <a:bodyPr wrap="none">
            <a:spAutoFit/>
          </a:bodyPr>
          <a:lstStyle/>
          <a:p>
            <a:pPr algn="ctr"/>
            <a:r>
              <a:rPr lang="zh-TW" altLang="en-US" sz="2400" dirty="0">
                <a:latin typeface="微軟正黑體" panose="020B0604030504040204" pitchFamily="34" charset="-120"/>
                <a:ea typeface="微軟正黑體" panose="020B0604030504040204" pitchFamily="34" charset="-120"/>
              </a:rPr>
              <a:t>杜蕾斯</a:t>
            </a:r>
            <a:endParaRPr lang="en-US" altLang="zh-TW" sz="2400" dirty="0">
              <a:latin typeface="微軟正黑體" panose="020B0604030504040204" pitchFamily="34" charset="-120"/>
              <a:ea typeface="微軟正黑體" panose="020B0604030504040204" pitchFamily="34" charset="-120"/>
            </a:endParaRPr>
          </a:p>
          <a:p>
            <a:pPr algn="ctr"/>
            <a:r>
              <a:rPr lang="en-US" altLang="zh-TW" sz="2400" dirty="0">
                <a:latin typeface="微軟正黑體" panose="020B0604030504040204" pitchFamily="34" charset="-120"/>
                <a:ea typeface="微軟正黑體" panose="020B0604030504040204" pitchFamily="34" charset="-120"/>
              </a:rPr>
              <a:t>47%</a:t>
            </a:r>
            <a:endParaRPr lang="zh-TW" altLang="en-US" sz="2400" dirty="0">
              <a:latin typeface="微軟正黑體" panose="020B0604030504040204" pitchFamily="34" charset="-120"/>
              <a:ea typeface="微軟正黑體" panose="020B0604030504040204" pitchFamily="34" charset="-120"/>
            </a:endParaRPr>
          </a:p>
        </p:txBody>
      </p:sp>
      <p:sp>
        <p:nvSpPr>
          <p:cNvPr id="7" name="矩形 6">
            <a:extLst>
              <a:ext uri="{FF2B5EF4-FFF2-40B4-BE49-F238E27FC236}">
                <a16:creationId xmlns:a16="http://schemas.microsoft.com/office/drawing/2014/main" id="{071DA4C0-CFE1-4220-890A-4DF2CB4CBF16}"/>
              </a:ext>
            </a:extLst>
          </p:cNvPr>
          <p:cNvSpPr/>
          <p:nvPr/>
        </p:nvSpPr>
        <p:spPr>
          <a:xfrm>
            <a:off x="4839346" y="4013288"/>
            <a:ext cx="811441" cy="830997"/>
          </a:xfrm>
          <a:prstGeom prst="rect">
            <a:avLst/>
          </a:prstGeom>
        </p:spPr>
        <p:txBody>
          <a:bodyPr wrap="none">
            <a:spAutoFit/>
          </a:bodyPr>
          <a:lstStyle/>
          <a:p>
            <a:pPr algn="ctr"/>
            <a:r>
              <a:rPr lang="zh-TW" altLang="en-US" sz="2400" dirty="0">
                <a:latin typeface="微軟正黑體" panose="020B0604030504040204" pitchFamily="34" charset="-120"/>
                <a:ea typeface="微軟正黑體" panose="020B0604030504040204" pitchFamily="34" charset="-120"/>
              </a:rPr>
              <a:t>岡本</a:t>
            </a:r>
            <a:endParaRPr lang="en-US" altLang="zh-TW" sz="2400" dirty="0">
              <a:latin typeface="微軟正黑體" panose="020B0604030504040204" pitchFamily="34" charset="-120"/>
              <a:ea typeface="微軟正黑體" panose="020B0604030504040204" pitchFamily="34" charset="-120"/>
            </a:endParaRPr>
          </a:p>
          <a:p>
            <a:pPr algn="ctr"/>
            <a:r>
              <a:rPr lang="en-US" altLang="zh-TW" sz="2400" dirty="0">
                <a:latin typeface="微軟正黑體" panose="020B0604030504040204" pitchFamily="34" charset="-120"/>
                <a:ea typeface="微軟正黑體" panose="020B0604030504040204" pitchFamily="34" charset="-120"/>
              </a:rPr>
              <a:t>28%</a:t>
            </a:r>
            <a:endParaRPr lang="zh-TW" altLang="en-US" sz="2400" dirty="0">
              <a:latin typeface="微軟正黑體" panose="020B0604030504040204" pitchFamily="34" charset="-120"/>
              <a:ea typeface="微軟正黑體" panose="020B0604030504040204" pitchFamily="34" charset="-120"/>
            </a:endParaRPr>
          </a:p>
        </p:txBody>
      </p:sp>
      <p:sp>
        <p:nvSpPr>
          <p:cNvPr id="8" name="矩形 7">
            <a:extLst>
              <a:ext uri="{FF2B5EF4-FFF2-40B4-BE49-F238E27FC236}">
                <a16:creationId xmlns:a16="http://schemas.microsoft.com/office/drawing/2014/main" id="{DA3E86EF-42A8-4938-9C0A-FB415C49900F}"/>
              </a:ext>
            </a:extLst>
          </p:cNvPr>
          <p:cNvSpPr/>
          <p:nvPr/>
        </p:nvSpPr>
        <p:spPr>
          <a:xfrm>
            <a:off x="3864484" y="2680839"/>
            <a:ext cx="1173719" cy="707886"/>
          </a:xfrm>
          <a:prstGeom prst="rect">
            <a:avLst/>
          </a:prstGeom>
        </p:spPr>
        <p:txBody>
          <a:bodyPr wrap="none">
            <a:spAutoFit/>
          </a:bodyPr>
          <a:lstStyle/>
          <a:p>
            <a:pPr algn="ctr"/>
            <a:r>
              <a:rPr lang="en-US" altLang="zh-TW" sz="2000" dirty="0">
                <a:latin typeface="微軟正黑體" panose="020B0604030504040204" pitchFamily="34" charset="-120"/>
                <a:ea typeface="微軟正黑體" panose="020B0604030504040204" pitchFamily="34" charset="-120"/>
              </a:rPr>
              <a:t>Safeway</a:t>
            </a:r>
          </a:p>
          <a:p>
            <a:pPr algn="ctr"/>
            <a:r>
              <a:rPr lang="en-US" altLang="zh-TW" sz="2000" dirty="0">
                <a:latin typeface="微軟正黑體" panose="020B0604030504040204" pitchFamily="34" charset="-120"/>
                <a:ea typeface="微軟正黑體" panose="020B0604030504040204" pitchFamily="34" charset="-120"/>
              </a:rPr>
              <a:t>8%</a:t>
            </a:r>
            <a:endParaRPr lang="zh-TW" altLang="en-US" sz="2000" dirty="0">
              <a:latin typeface="微軟正黑體" panose="020B0604030504040204" pitchFamily="34" charset="-120"/>
              <a:ea typeface="微軟正黑體" panose="020B0604030504040204" pitchFamily="34" charset="-120"/>
            </a:endParaRPr>
          </a:p>
        </p:txBody>
      </p:sp>
      <p:sp>
        <p:nvSpPr>
          <p:cNvPr id="9" name="矩形 8">
            <a:extLst>
              <a:ext uri="{FF2B5EF4-FFF2-40B4-BE49-F238E27FC236}">
                <a16:creationId xmlns:a16="http://schemas.microsoft.com/office/drawing/2014/main" id="{A92ABB42-6166-46F7-AE83-0F66D963EB1D}"/>
              </a:ext>
            </a:extLst>
          </p:cNvPr>
          <p:cNvSpPr/>
          <p:nvPr/>
        </p:nvSpPr>
        <p:spPr>
          <a:xfrm>
            <a:off x="3381137" y="1389151"/>
            <a:ext cx="1210588" cy="707886"/>
          </a:xfrm>
          <a:prstGeom prst="rect">
            <a:avLst/>
          </a:prstGeom>
        </p:spPr>
        <p:txBody>
          <a:bodyPr wrap="none">
            <a:spAutoFit/>
          </a:bodyPr>
          <a:lstStyle/>
          <a:p>
            <a:pPr algn="ctr"/>
            <a:r>
              <a:rPr lang="zh-TW" altLang="en-US" sz="2000" dirty="0">
                <a:latin typeface="微軟正黑體" panose="020B0604030504040204" pitchFamily="34" charset="-120"/>
                <a:ea typeface="微軟正黑體" panose="020B0604030504040204" pitchFamily="34" charset="-120"/>
              </a:rPr>
              <a:t>不二實業</a:t>
            </a:r>
            <a:endParaRPr lang="en-US" altLang="zh-TW" sz="2000" dirty="0">
              <a:latin typeface="微軟正黑體" panose="020B0604030504040204" pitchFamily="34" charset="-120"/>
              <a:ea typeface="微軟正黑體" panose="020B0604030504040204" pitchFamily="34" charset="-120"/>
            </a:endParaRPr>
          </a:p>
          <a:p>
            <a:pPr algn="ctr"/>
            <a:r>
              <a:rPr lang="en-US" altLang="zh-TW" sz="2000" dirty="0">
                <a:latin typeface="微軟正黑體" panose="020B0604030504040204" pitchFamily="34" charset="-120"/>
                <a:ea typeface="微軟正黑體" panose="020B0604030504040204" pitchFamily="34" charset="-120"/>
              </a:rPr>
              <a:t>7%</a:t>
            </a:r>
            <a:endParaRPr lang="zh-TW" altLang="en-US" sz="2000" dirty="0">
              <a:latin typeface="微軟正黑體" panose="020B0604030504040204" pitchFamily="34" charset="-120"/>
              <a:ea typeface="微軟正黑體" panose="020B0604030504040204" pitchFamily="34" charset="-120"/>
            </a:endParaRPr>
          </a:p>
        </p:txBody>
      </p:sp>
      <p:sp>
        <p:nvSpPr>
          <p:cNvPr id="10" name="矩形 9">
            <a:extLst>
              <a:ext uri="{FF2B5EF4-FFF2-40B4-BE49-F238E27FC236}">
                <a16:creationId xmlns:a16="http://schemas.microsoft.com/office/drawing/2014/main" id="{8AEAC90D-87D7-4E29-8313-410E314E4669}"/>
              </a:ext>
            </a:extLst>
          </p:cNvPr>
          <p:cNvSpPr/>
          <p:nvPr/>
        </p:nvSpPr>
        <p:spPr>
          <a:xfrm>
            <a:off x="5245067" y="466866"/>
            <a:ext cx="697627" cy="707886"/>
          </a:xfrm>
          <a:prstGeom prst="rect">
            <a:avLst/>
          </a:prstGeom>
        </p:spPr>
        <p:txBody>
          <a:bodyPr wrap="none">
            <a:spAutoFit/>
          </a:bodyPr>
          <a:lstStyle/>
          <a:p>
            <a:pPr algn="ctr"/>
            <a:r>
              <a:rPr lang="zh-TW" altLang="en-US" sz="2000" dirty="0">
                <a:latin typeface="微軟正黑體" panose="020B0604030504040204" pitchFamily="34" charset="-120"/>
                <a:ea typeface="微軟正黑體" panose="020B0604030504040204" pitchFamily="34" charset="-120"/>
              </a:rPr>
              <a:t>其他</a:t>
            </a:r>
            <a:endParaRPr lang="en-US" altLang="zh-TW" sz="2000" dirty="0">
              <a:latin typeface="微軟正黑體" panose="020B0604030504040204" pitchFamily="34" charset="-120"/>
              <a:ea typeface="微軟正黑體" panose="020B0604030504040204" pitchFamily="34" charset="-120"/>
            </a:endParaRPr>
          </a:p>
          <a:p>
            <a:pPr algn="ctr"/>
            <a:r>
              <a:rPr lang="en-US" altLang="zh-TW" sz="2000" dirty="0">
                <a:latin typeface="微軟正黑體" panose="020B0604030504040204" pitchFamily="34" charset="-120"/>
                <a:ea typeface="微軟正黑體" panose="020B0604030504040204" pitchFamily="34" charset="-120"/>
              </a:rPr>
              <a:t>7%</a:t>
            </a:r>
            <a:endParaRPr lang="zh-TW" altLang="en-US" sz="2000" dirty="0">
              <a:latin typeface="微軟正黑體" panose="020B0604030504040204" pitchFamily="34" charset="-120"/>
              <a:ea typeface="微軟正黑體" panose="020B0604030504040204" pitchFamily="34" charset="-120"/>
            </a:endParaRPr>
          </a:p>
        </p:txBody>
      </p:sp>
      <p:sp>
        <p:nvSpPr>
          <p:cNvPr id="11" name="矩形 10">
            <a:extLst>
              <a:ext uri="{FF2B5EF4-FFF2-40B4-BE49-F238E27FC236}">
                <a16:creationId xmlns:a16="http://schemas.microsoft.com/office/drawing/2014/main" id="{6207C42C-9882-4C16-AE2E-D579A03C289E}"/>
              </a:ext>
            </a:extLst>
          </p:cNvPr>
          <p:cNvSpPr/>
          <p:nvPr/>
        </p:nvSpPr>
        <p:spPr>
          <a:xfrm>
            <a:off x="4451344" y="738198"/>
            <a:ext cx="697627" cy="707886"/>
          </a:xfrm>
          <a:prstGeom prst="rect">
            <a:avLst/>
          </a:prstGeom>
        </p:spPr>
        <p:txBody>
          <a:bodyPr wrap="none">
            <a:spAutoFit/>
          </a:bodyPr>
          <a:lstStyle/>
          <a:p>
            <a:pPr algn="ctr"/>
            <a:r>
              <a:rPr lang="zh-TW" altLang="en-US" sz="2000" dirty="0">
                <a:latin typeface="微軟正黑體" panose="020B0604030504040204" pitchFamily="34" charset="-120"/>
                <a:ea typeface="微軟正黑體" panose="020B0604030504040204" pitchFamily="34" charset="-120"/>
              </a:rPr>
              <a:t>愛戴</a:t>
            </a:r>
            <a:endParaRPr lang="en-US" altLang="zh-TW" sz="2000" dirty="0">
              <a:latin typeface="微軟正黑體" panose="020B0604030504040204" pitchFamily="34" charset="-120"/>
              <a:ea typeface="微軟正黑體" panose="020B0604030504040204" pitchFamily="34" charset="-120"/>
            </a:endParaRPr>
          </a:p>
          <a:p>
            <a:pPr algn="ctr"/>
            <a:r>
              <a:rPr lang="en-US" altLang="zh-TW" sz="2000" dirty="0">
                <a:latin typeface="微軟正黑體" panose="020B0604030504040204" pitchFamily="34" charset="-120"/>
                <a:ea typeface="微軟正黑體" panose="020B0604030504040204" pitchFamily="34" charset="-120"/>
              </a:rPr>
              <a:t>3%</a:t>
            </a:r>
            <a:endParaRPr lang="zh-TW" altLang="en-US" sz="2000" dirty="0">
              <a:latin typeface="微軟正黑體" panose="020B0604030504040204" pitchFamily="34" charset="-120"/>
              <a:ea typeface="微軟正黑體" panose="020B0604030504040204" pitchFamily="34" charset="-120"/>
            </a:endParaRPr>
          </a:p>
        </p:txBody>
      </p:sp>
      <p:sp>
        <p:nvSpPr>
          <p:cNvPr id="12" name="標題 1">
            <a:extLst>
              <a:ext uri="{FF2B5EF4-FFF2-40B4-BE49-F238E27FC236}">
                <a16:creationId xmlns:a16="http://schemas.microsoft.com/office/drawing/2014/main" id="{62461D02-96C6-4E47-9F69-6E66E68FF623}"/>
              </a:ext>
            </a:extLst>
          </p:cNvPr>
          <p:cNvSpPr txBox="1">
            <a:spLocks/>
          </p:cNvSpPr>
          <p:nvPr/>
        </p:nvSpPr>
        <p:spPr>
          <a:xfrm>
            <a:off x="580204" y="511970"/>
            <a:ext cx="244684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微軟正黑體" panose="020B0604030504040204" pitchFamily="34" charset="-120"/>
                <a:cs typeface="+mj-cs"/>
              </a:defRPr>
            </a:lvl1pPr>
          </a:lstStyle>
          <a:p>
            <a:r>
              <a:rPr lang="zh-TW" altLang="en-US" sz="3600">
                <a:latin typeface="微軟正黑體" panose="020B0604030504040204" pitchFamily="34" charset="-120"/>
              </a:rPr>
              <a:t>保險套</a:t>
            </a:r>
            <a:r>
              <a:rPr lang="en-US" altLang="zh-TW" sz="3600">
                <a:latin typeface="微軟正黑體" panose="020B0604030504040204" pitchFamily="34" charset="-120"/>
              </a:rPr>
              <a:t/>
            </a:r>
            <a:br>
              <a:rPr lang="en-US" altLang="zh-TW" sz="3600">
                <a:latin typeface="微軟正黑體" panose="020B0604030504040204" pitchFamily="34" charset="-120"/>
              </a:rPr>
            </a:br>
            <a:r>
              <a:rPr lang="zh-TW" altLang="en-US" sz="3600">
                <a:latin typeface="微軟正黑體" panose="020B0604030504040204" pitchFamily="34" charset="-120"/>
              </a:rPr>
              <a:t>品牌佔比</a:t>
            </a:r>
            <a:endParaRPr lang="zh-TW" altLang="en-US" sz="3600" dirty="0">
              <a:latin typeface="微軟正黑體" panose="020B0604030504040204" pitchFamily="34" charset="-120"/>
            </a:endParaRPr>
          </a:p>
        </p:txBody>
      </p:sp>
    </p:spTree>
    <p:extLst>
      <p:ext uri="{BB962C8B-B14F-4D97-AF65-F5344CB8AC3E}">
        <p14:creationId xmlns:p14="http://schemas.microsoft.com/office/powerpoint/2010/main" val="41053561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B31DA8D-54B9-4B28-B569-2569C4AEBFEF}"/>
              </a:ext>
            </a:extLst>
          </p:cNvPr>
          <p:cNvSpPr>
            <a:spLocks noGrp="1"/>
          </p:cNvSpPr>
          <p:nvPr>
            <p:ph type="title"/>
          </p:nvPr>
        </p:nvSpPr>
        <p:spPr/>
        <p:txBody>
          <a:bodyPr/>
          <a:lstStyle/>
          <a:p>
            <a:pPr algn="ctr"/>
            <a:r>
              <a:rPr lang="zh-TW" altLang="en-US" b="1" dirty="0" smtClean="0"/>
              <a:t>購物籃分析邏輯</a:t>
            </a:r>
            <a:endParaRPr lang="zh-TW" altLang="en-US" b="1" dirty="0"/>
          </a:p>
        </p:txBody>
      </p:sp>
      <p:sp>
        <p:nvSpPr>
          <p:cNvPr id="3" name="內容版面配置區 2">
            <a:extLst>
              <a:ext uri="{FF2B5EF4-FFF2-40B4-BE49-F238E27FC236}">
                <a16:creationId xmlns:a16="http://schemas.microsoft.com/office/drawing/2014/main" id="{516E1863-B56A-4549-8427-1A8C353D25B3}"/>
              </a:ext>
            </a:extLst>
          </p:cNvPr>
          <p:cNvSpPr>
            <a:spLocks noGrp="1"/>
          </p:cNvSpPr>
          <p:nvPr>
            <p:ph idx="1"/>
          </p:nvPr>
        </p:nvSpPr>
        <p:spPr>
          <a:xfrm>
            <a:off x="1877772" y="1695302"/>
            <a:ext cx="6320590" cy="751822"/>
          </a:xfrm>
          <a:noFill/>
          <a:ln w="57150">
            <a:solidFill>
              <a:schemeClr val="accent5"/>
            </a:solidFill>
          </a:ln>
        </p:spPr>
        <p:style>
          <a:lnRef idx="2">
            <a:schemeClr val="dk1"/>
          </a:lnRef>
          <a:fillRef idx="1">
            <a:schemeClr val="lt1"/>
          </a:fillRef>
          <a:effectRef idx="0">
            <a:schemeClr val="dk1"/>
          </a:effectRef>
          <a:fontRef idx="minor">
            <a:schemeClr val="dk1"/>
          </a:fontRef>
        </p:style>
        <p:txBody>
          <a:bodyPr>
            <a:normAutofit/>
          </a:bodyPr>
          <a:lstStyle/>
          <a:p>
            <a:pPr marL="0" indent="0" algn="ctr">
              <a:lnSpc>
                <a:spcPct val="150000"/>
              </a:lnSpc>
              <a:buNone/>
            </a:pPr>
            <a:r>
              <a:rPr lang="zh-TW" altLang="en-US" dirty="0" smtClean="0">
                <a:solidFill>
                  <a:schemeClr val="accent5">
                    <a:lumMod val="75000"/>
                  </a:schemeClr>
                </a:solidFill>
                <a:latin typeface="微軟正黑體" panose="020B0604030504040204" pitchFamily="34" charset="-120"/>
                <a:ea typeface="微軟正黑體" panose="020B0604030504040204" pitchFamily="34" charset="-120"/>
              </a:rPr>
              <a:t>購物籃含有衛生棉、棉條的所有品項</a:t>
            </a:r>
            <a:endParaRPr lang="en-US" altLang="zh-TW" dirty="0" smtClean="0">
              <a:solidFill>
                <a:schemeClr val="accent5">
                  <a:lumMod val="75000"/>
                </a:schemeClr>
              </a:solidFill>
              <a:latin typeface="微軟正黑體" panose="020B0604030504040204" pitchFamily="34" charset="-120"/>
              <a:ea typeface="微軟正黑體" panose="020B0604030504040204" pitchFamily="34" charset="-120"/>
            </a:endParaRPr>
          </a:p>
        </p:txBody>
      </p:sp>
      <p:sp>
        <p:nvSpPr>
          <p:cNvPr id="5" name="矩形 4"/>
          <p:cNvSpPr/>
          <p:nvPr/>
        </p:nvSpPr>
        <p:spPr>
          <a:xfrm>
            <a:off x="1745425" y="3143327"/>
            <a:ext cx="8462573" cy="3562514"/>
          </a:xfrm>
          <a:prstGeom prst="rect">
            <a:avLst/>
          </a:prstGeom>
        </p:spPr>
        <p:txBody>
          <a:bodyPr wrap="none">
            <a:spAutoFit/>
          </a:bodyPr>
          <a:lstStyle/>
          <a:p>
            <a:r>
              <a:rPr lang="zh-TW" altLang="en-US" sz="2800" dirty="0" smtClean="0">
                <a:solidFill>
                  <a:prstClr val="black"/>
                </a:solidFill>
                <a:ea typeface="微軟正黑體" panose="020B0604030504040204" pitchFamily="34" charset="-120"/>
              </a:rPr>
              <a:t>檔案</a:t>
            </a:r>
            <a:r>
              <a:rPr lang="en-US" altLang="zh-TW" sz="2800" dirty="0">
                <a:solidFill>
                  <a:prstClr val="black"/>
                </a:solidFill>
                <a:ea typeface="微軟正黑體" panose="020B0604030504040204" pitchFamily="34" charset="-120"/>
              </a:rPr>
              <a:t>A</a:t>
            </a:r>
            <a:r>
              <a:rPr lang="zh-TW" altLang="en-US" sz="2800" dirty="0" smtClean="0">
                <a:solidFill>
                  <a:prstClr val="black"/>
                </a:solidFill>
                <a:ea typeface="微軟正黑體" panose="020B0604030504040204" pitchFamily="34" charset="-120"/>
              </a:rPr>
              <a:t>：僅</a:t>
            </a:r>
            <a:r>
              <a:rPr lang="zh-TW" altLang="en-US" sz="2800" u="sng" dirty="0" smtClean="0">
                <a:solidFill>
                  <a:prstClr val="black"/>
                </a:solidFill>
                <a:ea typeface="微軟正黑體" panose="020B0604030504040204" pitchFamily="34" charset="-120"/>
              </a:rPr>
              <a:t>衛生棉品項</a:t>
            </a:r>
            <a:r>
              <a:rPr lang="zh-TW" altLang="en-US" sz="2800" dirty="0" smtClean="0">
                <a:solidFill>
                  <a:prstClr val="black"/>
                </a:solidFill>
                <a:ea typeface="微軟正黑體" panose="020B0604030504040204" pitchFamily="34" charset="-120"/>
              </a:rPr>
              <a:t>及發票資料</a:t>
            </a:r>
            <a:endParaRPr lang="en-US" altLang="zh-TW" sz="2800" dirty="0" smtClean="0">
              <a:solidFill>
                <a:prstClr val="black"/>
              </a:solidFill>
              <a:ea typeface="微軟正黑體" panose="020B0604030504040204" pitchFamily="34" charset="-120"/>
            </a:endParaRPr>
          </a:p>
          <a:p>
            <a:endParaRPr lang="en-US" altLang="zh-TW" sz="2800" dirty="0">
              <a:solidFill>
                <a:prstClr val="black"/>
              </a:solidFill>
              <a:ea typeface="微軟正黑體" panose="020B0604030504040204" pitchFamily="34" charset="-120"/>
            </a:endParaRPr>
          </a:p>
          <a:p>
            <a:r>
              <a:rPr lang="en-US" altLang="zh-TW" sz="2800" dirty="0" smtClean="0">
                <a:solidFill>
                  <a:prstClr val="black"/>
                </a:solidFill>
                <a:ea typeface="微軟正黑體" panose="020B0604030504040204" pitchFamily="34" charset="-120"/>
              </a:rPr>
              <a:t>B1</a:t>
            </a:r>
            <a:r>
              <a:rPr lang="zh-TW" altLang="en-US" sz="2800" dirty="0" smtClean="0">
                <a:solidFill>
                  <a:prstClr val="black"/>
                </a:solidFill>
                <a:ea typeface="微軟正黑體" panose="020B0604030504040204" pitchFamily="34" charset="-120"/>
              </a:rPr>
              <a:t>：建立</a:t>
            </a:r>
            <a:r>
              <a:rPr lang="zh-TW" altLang="en-US" sz="2800" u="sng" dirty="0">
                <a:solidFill>
                  <a:prstClr val="black"/>
                </a:solidFill>
                <a:ea typeface="微軟正黑體" panose="020B0604030504040204" pitchFamily="34" charset="-120"/>
              </a:rPr>
              <a:t>巧克力</a:t>
            </a:r>
            <a:r>
              <a:rPr lang="zh-TW" altLang="en-US" sz="2800" dirty="0" smtClean="0">
                <a:solidFill>
                  <a:prstClr val="black"/>
                </a:solidFill>
                <a:ea typeface="微軟正黑體" panose="020B0604030504040204" pitchFamily="34" charset="-120"/>
              </a:rPr>
              <a:t>關鍵字，抓取巧克力品項之</a:t>
            </a:r>
            <a:r>
              <a:rPr lang="zh-TW" altLang="en-US" sz="2800" dirty="0" smtClean="0">
                <a:solidFill>
                  <a:schemeClr val="accent6">
                    <a:lumMod val="75000"/>
                  </a:schemeClr>
                </a:solidFill>
                <a:ea typeface="微軟正黑體" panose="020B0604030504040204" pitchFamily="34" charset="-120"/>
              </a:rPr>
              <a:t>發票號碼</a:t>
            </a:r>
            <a:endParaRPr lang="en-US" altLang="zh-TW" sz="2800" dirty="0" smtClean="0">
              <a:solidFill>
                <a:schemeClr val="accent6">
                  <a:lumMod val="75000"/>
                </a:schemeClr>
              </a:solidFill>
              <a:ea typeface="微軟正黑體" panose="020B0604030504040204" pitchFamily="34" charset="-120"/>
            </a:endParaRPr>
          </a:p>
          <a:p>
            <a:endParaRPr lang="en-US" altLang="zh-TW" sz="2800" dirty="0">
              <a:solidFill>
                <a:prstClr val="black"/>
              </a:solidFill>
              <a:ea typeface="微軟正黑體" panose="020B0604030504040204" pitchFamily="34" charset="-120"/>
            </a:endParaRPr>
          </a:p>
          <a:p>
            <a:pPr lvl="0"/>
            <a:r>
              <a:rPr lang="en-US" altLang="zh-TW" sz="2800" dirty="0" smtClean="0">
                <a:solidFill>
                  <a:prstClr val="black"/>
                </a:solidFill>
                <a:ea typeface="微軟正黑體" panose="020B0604030504040204" pitchFamily="34" charset="-120"/>
              </a:rPr>
              <a:t>B2</a:t>
            </a:r>
            <a:r>
              <a:rPr lang="zh-TW" altLang="en-US" sz="2800" dirty="0" smtClean="0">
                <a:solidFill>
                  <a:prstClr val="black"/>
                </a:solidFill>
                <a:ea typeface="微軟正黑體" panose="020B0604030504040204" pitchFamily="34" charset="-120"/>
              </a:rPr>
              <a:t>：建立</a:t>
            </a:r>
            <a:r>
              <a:rPr lang="zh-TW" altLang="en-US" sz="2800" u="sng" dirty="0" smtClean="0">
                <a:solidFill>
                  <a:prstClr val="black"/>
                </a:solidFill>
                <a:ea typeface="微軟正黑體" panose="020B0604030504040204" pitchFamily="34" charset="-120"/>
              </a:rPr>
              <a:t>黑</a:t>
            </a:r>
            <a:r>
              <a:rPr lang="zh-TW" altLang="en-US" sz="2800" u="sng" dirty="0">
                <a:solidFill>
                  <a:prstClr val="black"/>
                </a:solidFill>
                <a:ea typeface="微軟正黑體" panose="020B0604030504040204" pitchFamily="34" charset="-120"/>
              </a:rPr>
              <a:t>糖</a:t>
            </a:r>
            <a:r>
              <a:rPr lang="zh-TW" altLang="en-US" sz="2800" dirty="0" smtClean="0">
                <a:solidFill>
                  <a:prstClr val="black"/>
                </a:solidFill>
                <a:ea typeface="微軟正黑體" panose="020B0604030504040204" pitchFamily="34" charset="-120"/>
              </a:rPr>
              <a:t>關鍵字</a:t>
            </a:r>
            <a:r>
              <a:rPr lang="zh-TW" altLang="en-US" sz="2800" dirty="0">
                <a:solidFill>
                  <a:prstClr val="black"/>
                </a:solidFill>
                <a:ea typeface="微軟正黑體" panose="020B0604030504040204" pitchFamily="34" charset="-120"/>
              </a:rPr>
              <a:t>，</a:t>
            </a:r>
            <a:r>
              <a:rPr lang="zh-TW" altLang="en-US" sz="2800" dirty="0" smtClean="0">
                <a:solidFill>
                  <a:prstClr val="black"/>
                </a:solidFill>
                <a:ea typeface="微軟正黑體" panose="020B0604030504040204" pitchFamily="34" charset="-120"/>
              </a:rPr>
              <a:t>抓取黑糖品</a:t>
            </a:r>
            <a:r>
              <a:rPr lang="zh-TW" altLang="en-US" sz="2800" dirty="0">
                <a:solidFill>
                  <a:prstClr val="black"/>
                </a:solidFill>
                <a:ea typeface="微軟正黑體" panose="020B0604030504040204" pitchFamily="34" charset="-120"/>
              </a:rPr>
              <a:t>項之</a:t>
            </a:r>
            <a:r>
              <a:rPr lang="zh-TW" altLang="en-US" sz="2800" dirty="0">
                <a:solidFill>
                  <a:schemeClr val="accent6">
                    <a:lumMod val="75000"/>
                  </a:schemeClr>
                </a:solidFill>
                <a:ea typeface="微軟正黑體" panose="020B0604030504040204" pitchFamily="34" charset="-120"/>
              </a:rPr>
              <a:t>發票</a:t>
            </a:r>
            <a:r>
              <a:rPr lang="zh-TW" altLang="en-US" sz="2800" dirty="0" smtClean="0">
                <a:solidFill>
                  <a:schemeClr val="accent6">
                    <a:lumMod val="75000"/>
                  </a:schemeClr>
                </a:solidFill>
                <a:ea typeface="微軟正黑體" panose="020B0604030504040204" pitchFamily="34" charset="-120"/>
              </a:rPr>
              <a:t>號碼</a:t>
            </a:r>
            <a:endParaRPr lang="en-US" altLang="zh-TW" sz="2800" dirty="0" smtClean="0">
              <a:solidFill>
                <a:schemeClr val="accent6">
                  <a:lumMod val="75000"/>
                </a:schemeClr>
              </a:solidFill>
              <a:ea typeface="微軟正黑體" panose="020B0604030504040204" pitchFamily="34" charset="-120"/>
            </a:endParaRPr>
          </a:p>
          <a:p>
            <a:pPr lvl="0">
              <a:lnSpc>
                <a:spcPts val="2300"/>
              </a:lnSpc>
            </a:pPr>
            <a:r>
              <a:rPr lang="en-US" altLang="zh-TW" sz="2800" dirty="0">
                <a:solidFill>
                  <a:prstClr val="black"/>
                </a:solidFill>
                <a:ea typeface="微軟正黑體" panose="020B0604030504040204" pitchFamily="34" charset="-120"/>
              </a:rPr>
              <a:t>	</a:t>
            </a:r>
            <a:r>
              <a:rPr lang="en-US" altLang="zh-TW" sz="2800" dirty="0" smtClean="0">
                <a:solidFill>
                  <a:prstClr val="black"/>
                </a:solidFill>
                <a:ea typeface="微軟正黑體" panose="020B0604030504040204" pitchFamily="34" charset="-120"/>
              </a:rPr>
              <a:t>﹒</a:t>
            </a:r>
          </a:p>
          <a:p>
            <a:pPr lvl="0">
              <a:lnSpc>
                <a:spcPts val="2300"/>
              </a:lnSpc>
            </a:pPr>
            <a:r>
              <a:rPr lang="en-US" altLang="zh-TW" sz="2800" dirty="0">
                <a:solidFill>
                  <a:prstClr val="black"/>
                </a:solidFill>
                <a:ea typeface="微軟正黑體" panose="020B0604030504040204" pitchFamily="34" charset="-120"/>
              </a:rPr>
              <a:t>	﹒</a:t>
            </a:r>
          </a:p>
          <a:p>
            <a:pPr lvl="0">
              <a:lnSpc>
                <a:spcPts val="2300"/>
              </a:lnSpc>
            </a:pPr>
            <a:r>
              <a:rPr lang="en-US" altLang="zh-TW" sz="2800" dirty="0">
                <a:solidFill>
                  <a:prstClr val="black"/>
                </a:solidFill>
                <a:ea typeface="微軟正黑體" panose="020B0604030504040204" pitchFamily="34" charset="-120"/>
              </a:rPr>
              <a:t>	﹒</a:t>
            </a:r>
          </a:p>
          <a:p>
            <a:pPr lvl="0"/>
            <a:r>
              <a:rPr lang="en-US" altLang="zh-TW" sz="2800" dirty="0" smtClean="0">
                <a:solidFill>
                  <a:prstClr val="black"/>
                </a:solidFill>
                <a:ea typeface="微軟正黑體" panose="020B0604030504040204" pitchFamily="34" charset="-120"/>
              </a:rPr>
              <a:t>Bk</a:t>
            </a:r>
            <a:r>
              <a:rPr lang="zh-TW" altLang="en-US" sz="2800" dirty="0" smtClean="0">
                <a:solidFill>
                  <a:prstClr val="black"/>
                </a:solidFill>
                <a:ea typeface="微軟正黑體" panose="020B0604030504040204" pitchFamily="34" charset="-120"/>
              </a:rPr>
              <a:t>：建立</a:t>
            </a:r>
            <a:r>
              <a:rPr lang="zh-TW" altLang="en-US" sz="2800" u="sng" dirty="0" smtClean="0">
                <a:solidFill>
                  <a:prstClr val="black"/>
                </a:solidFill>
                <a:ea typeface="微軟正黑體" panose="020B0604030504040204" pitchFamily="34" charset="-120"/>
              </a:rPr>
              <a:t>暖暖</a:t>
            </a:r>
            <a:r>
              <a:rPr lang="zh-TW" altLang="en-US" sz="2800" u="sng" dirty="0">
                <a:solidFill>
                  <a:prstClr val="black"/>
                </a:solidFill>
                <a:ea typeface="微軟正黑體" panose="020B0604030504040204" pitchFamily="34" charset="-120"/>
              </a:rPr>
              <a:t>包</a:t>
            </a:r>
            <a:r>
              <a:rPr lang="zh-TW" altLang="en-US" sz="2800" dirty="0" smtClean="0">
                <a:solidFill>
                  <a:prstClr val="black"/>
                </a:solidFill>
                <a:ea typeface="微軟正黑體" panose="020B0604030504040204" pitchFamily="34" charset="-120"/>
              </a:rPr>
              <a:t>關鍵字</a:t>
            </a:r>
            <a:r>
              <a:rPr lang="zh-TW" altLang="en-US" sz="2800" dirty="0">
                <a:solidFill>
                  <a:prstClr val="black"/>
                </a:solidFill>
                <a:ea typeface="微軟正黑體" panose="020B0604030504040204" pitchFamily="34" charset="-120"/>
              </a:rPr>
              <a:t>，</a:t>
            </a:r>
            <a:r>
              <a:rPr lang="zh-TW" altLang="en-US" sz="2800" dirty="0" smtClean="0">
                <a:solidFill>
                  <a:prstClr val="black"/>
                </a:solidFill>
                <a:ea typeface="微軟正黑體" panose="020B0604030504040204" pitchFamily="34" charset="-120"/>
              </a:rPr>
              <a:t>抓取暖暖包品</a:t>
            </a:r>
            <a:r>
              <a:rPr lang="zh-TW" altLang="en-US" sz="2800" dirty="0">
                <a:solidFill>
                  <a:prstClr val="black"/>
                </a:solidFill>
                <a:ea typeface="微軟正黑體" panose="020B0604030504040204" pitchFamily="34" charset="-120"/>
              </a:rPr>
              <a:t>項之</a:t>
            </a:r>
            <a:r>
              <a:rPr lang="zh-TW" altLang="en-US" sz="2800" dirty="0">
                <a:solidFill>
                  <a:schemeClr val="accent6">
                    <a:lumMod val="75000"/>
                  </a:schemeClr>
                </a:solidFill>
                <a:ea typeface="微軟正黑體" panose="020B0604030504040204" pitchFamily="34" charset="-120"/>
              </a:rPr>
              <a:t>發票</a:t>
            </a:r>
            <a:r>
              <a:rPr lang="zh-TW" altLang="en-US" sz="2800" dirty="0" smtClean="0">
                <a:solidFill>
                  <a:schemeClr val="accent6">
                    <a:lumMod val="75000"/>
                  </a:schemeClr>
                </a:solidFill>
                <a:ea typeface="微軟正黑體" panose="020B0604030504040204" pitchFamily="34" charset="-120"/>
              </a:rPr>
              <a:t>號碼</a:t>
            </a:r>
            <a:endParaRPr lang="zh-TW" altLang="en-US" dirty="0">
              <a:solidFill>
                <a:schemeClr val="accent6">
                  <a:lumMod val="75000"/>
                </a:schemeClr>
              </a:solidFill>
              <a:ea typeface="微軟正黑體" panose="020B0604030504040204" pitchFamily="34" charset="-120"/>
            </a:endParaRPr>
          </a:p>
        </p:txBody>
      </p:sp>
      <p:sp>
        <p:nvSpPr>
          <p:cNvPr id="6" name="弧形向右箭號 5"/>
          <p:cNvSpPr/>
          <p:nvPr/>
        </p:nvSpPr>
        <p:spPr>
          <a:xfrm>
            <a:off x="1287379" y="2353773"/>
            <a:ext cx="458046" cy="1195445"/>
          </a:xfrm>
          <a:prstGeom prst="curved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ea typeface="微軟正黑體" panose="020B0604030504040204" pitchFamily="34" charset="-120"/>
            </a:endParaRPr>
          </a:p>
        </p:txBody>
      </p:sp>
      <p:sp>
        <p:nvSpPr>
          <p:cNvPr id="7" name="弧形向右箭號 6"/>
          <p:cNvSpPr/>
          <p:nvPr/>
        </p:nvSpPr>
        <p:spPr>
          <a:xfrm>
            <a:off x="1094874" y="2158267"/>
            <a:ext cx="650551" cy="2281386"/>
          </a:xfrm>
          <a:prstGeom prst="curved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ea typeface="微軟正黑體" panose="020B0604030504040204" pitchFamily="34" charset="-120"/>
            </a:endParaRPr>
          </a:p>
        </p:txBody>
      </p:sp>
      <p:sp>
        <p:nvSpPr>
          <p:cNvPr id="8" name="弧形向右箭號 7"/>
          <p:cNvSpPr/>
          <p:nvPr/>
        </p:nvSpPr>
        <p:spPr>
          <a:xfrm>
            <a:off x="962527" y="1968066"/>
            <a:ext cx="782898" cy="3337859"/>
          </a:xfrm>
          <a:prstGeom prst="curved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ea typeface="微軟正黑體" panose="020B0604030504040204" pitchFamily="34" charset="-120"/>
            </a:endParaRPr>
          </a:p>
        </p:txBody>
      </p:sp>
      <p:sp>
        <p:nvSpPr>
          <p:cNvPr id="9" name="弧形向右箭號 8"/>
          <p:cNvSpPr/>
          <p:nvPr/>
        </p:nvSpPr>
        <p:spPr>
          <a:xfrm>
            <a:off x="838200" y="1690689"/>
            <a:ext cx="907225" cy="4878554"/>
          </a:xfrm>
          <a:prstGeom prst="curved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ea typeface="微軟正黑體" panose="020B0604030504040204" pitchFamily="34" charset="-120"/>
            </a:endParaRPr>
          </a:p>
        </p:txBody>
      </p:sp>
    </p:spTree>
    <p:extLst>
      <p:ext uri="{BB962C8B-B14F-4D97-AF65-F5344CB8AC3E}">
        <p14:creationId xmlns:p14="http://schemas.microsoft.com/office/powerpoint/2010/main" val="8108578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B31DA8D-54B9-4B28-B569-2569C4AEBFEF}"/>
              </a:ext>
            </a:extLst>
          </p:cNvPr>
          <p:cNvSpPr>
            <a:spLocks noGrp="1"/>
          </p:cNvSpPr>
          <p:nvPr>
            <p:ph type="title"/>
          </p:nvPr>
        </p:nvSpPr>
        <p:spPr/>
        <p:txBody>
          <a:bodyPr/>
          <a:lstStyle/>
          <a:p>
            <a:pPr algn="ctr"/>
            <a:r>
              <a:rPr lang="zh-TW" altLang="en-US" b="1" dirty="0" smtClean="0"/>
              <a:t>品項抓</a:t>
            </a:r>
            <a:r>
              <a:rPr lang="zh-TW" altLang="en-US" b="1" dirty="0"/>
              <a:t>取</a:t>
            </a:r>
          </a:p>
        </p:txBody>
      </p:sp>
      <p:sp>
        <p:nvSpPr>
          <p:cNvPr id="4" name="內容版面配置區 3"/>
          <p:cNvSpPr>
            <a:spLocks noGrp="1"/>
          </p:cNvSpPr>
          <p:nvPr>
            <p:ph idx="1"/>
          </p:nvPr>
        </p:nvSpPr>
        <p:spPr/>
        <p:txBody>
          <a:bodyPr/>
          <a:lstStyle/>
          <a:p>
            <a:endParaRPr lang="zh-TW" altLang="en-US" dirty="0"/>
          </a:p>
        </p:txBody>
      </p:sp>
      <p:pic>
        <p:nvPicPr>
          <p:cNvPr id="10" name="圖片 9"/>
          <p:cNvPicPr>
            <a:picLocks noChangeAspect="1"/>
          </p:cNvPicPr>
          <p:nvPr/>
        </p:nvPicPr>
        <p:blipFill rotWithShape="1">
          <a:blip r:embed="rId3"/>
          <a:srcRect l="26422" t="25113" r="28927" b="15386"/>
          <a:stretch/>
        </p:blipFill>
        <p:spPr>
          <a:xfrm>
            <a:off x="2059710" y="1376217"/>
            <a:ext cx="8081817" cy="6057874"/>
          </a:xfrm>
          <a:prstGeom prst="rect">
            <a:avLst/>
          </a:prstGeom>
        </p:spPr>
      </p:pic>
    </p:spTree>
    <p:extLst>
      <p:ext uri="{BB962C8B-B14F-4D97-AF65-F5344CB8AC3E}">
        <p14:creationId xmlns:p14="http://schemas.microsoft.com/office/powerpoint/2010/main" val="13855516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B31DA8D-54B9-4B28-B569-2569C4AEBFEF}"/>
              </a:ext>
            </a:extLst>
          </p:cNvPr>
          <p:cNvSpPr>
            <a:spLocks noGrp="1"/>
          </p:cNvSpPr>
          <p:nvPr>
            <p:ph type="title"/>
          </p:nvPr>
        </p:nvSpPr>
        <p:spPr/>
        <p:txBody>
          <a:bodyPr/>
          <a:lstStyle/>
          <a:p>
            <a:pPr algn="ctr"/>
            <a:r>
              <a:rPr lang="zh-TW" altLang="en-US" b="1" dirty="0" smtClean="0"/>
              <a:t>品項抓</a:t>
            </a:r>
            <a:r>
              <a:rPr lang="zh-TW" altLang="en-US" b="1" dirty="0"/>
              <a:t>取</a:t>
            </a:r>
          </a:p>
        </p:txBody>
      </p:sp>
      <p:sp>
        <p:nvSpPr>
          <p:cNvPr id="4" name="內容版面配置區 3"/>
          <p:cNvSpPr>
            <a:spLocks noGrp="1"/>
          </p:cNvSpPr>
          <p:nvPr>
            <p:ph idx="1"/>
          </p:nvPr>
        </p:nvSpPr>
        <p:spPr/>
        <p:txBody>
          <a:bodyPr/>
          <a:lstStyle/>
          <a:p>
            <a:endParaRPr lang="zh-TW" altLang="en-US" dirty="0"/>
          </a:p>
        </p:txBody>
      </p:sp>
      <p:pic>
        <p:nvPicPr>
          <p:cNvPr id="3" name="圖片 2"/>
          <p:cNvPicPr>
            <a:picLocks noChangeAspect="1"/>
          </p:cNvPicPr>
          <p:nvPr/>
        </p:nvPicPr>
        <p:blipFill rotWithShape="1">
          <a:blip r:embed="rId3"/>
          <a:srcRect l="26377" t="24965" r="29243" b="6019"/>
          <a:stretch/>
        </p:blipFill>
        <p:spPr>
          <a:xfrm>
            <a:off x="2068961" y="-1"/>
            <a:ext cx="8063330" cy="7012001"/>
          </a:xfrm>
          <a:prstGeom prst="rect">
            <a:avLst/>
          </a:prstGeom>
        </p:spPr>
      </p:pic>
    </p:spTree>
    <p:extLst>
      <p:ext uri="{BB962C8B-B14F-4D97-AF65-F5344CB8AC3E}">
        <p14:creationId xmlns:p14="http://schemas.microsoft.com/office/powerpoint/2010/main" val="2583245179"/>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B31DA8D-54B9-4B28-B569-2569C4AEBFEF}"/>
              </a:ext>
            </a:extLst>
          </p:cNvPr>
          <p:cNvSpPr>
            <a:spLocks noGrp="1"/>
          </p:cNvSpPr>
          <p:nvPr>
            <p:ph type="title"/>
          </p:nvPr>
        </p:nvSpPr>
        <p:spPr/>
        <p:txBody>
          <a:bodyPr/>
          <a:lstStyle/>
          <a:p>
            <a:pPr algn="ctr"/>
            <a:r>
              <a:rPr lang="zh-TW" altLang="en-US" b="1" dirty="0" smtClean="0"/>
              <a:t>品項抓</a:t>
            </a:r>
            <a:r>
              <a:rPr lang="zh-TW" altLang="en-US" b="1" dirty="0"/>
              <a:t>取</a:t>
            </a:r>
          </a:p>
        </p:txBody>
      </p:sp>
      <p:pic>
        <p:nvPicPr>
          <p:cNvPr id="3" name="內容版面配置區 2"/>
          <p:cNvPicPr>
            <a:picLocks noGrp="1" noChangeAspect="1"/>
          </p:cNvPicPr>
          <p:nvPr>
            <p:ph idx="1"/>
          </p:nvPr>
        </p:nvPicPr>
        <p:blipFill rotWithShape="1">
          <a:blip r:embed="rId3"/>
          <a:srcRect l="26240" t="24696" r="28628" b="7804"/>
          <a:stretch/>
        </p:blipFill>
        <p:spPr>
          <a:xfrm>
            <a:off x="2050473" y="0"/>
            <a:ext cx="8109527" cy="7028873"/>
          </a:xfrm>
          <a:prstGeom prst="rect">
            <a:avLst/>
          </a:prstGeom>
        </p:spPr>
      </p:pic>
    </p:spTree>
    <p:extLst>
      <p:ext uri="{BB962C8B-B14F-4D97-AF65-F5344CB8AC3E}">
        <p14:creationId xmlns:p14="http://schemas.microsoft.com/office/powerpoint/2010/main" val="1307711858"/>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B31DA8D-54B9-4B28-B569-2569C4AEBFEF}"/>
              </a:ext>
            </a:extLst>
          </p:cNvPr>
          <p:cNvSpPr>
            <a:spLocks noGrp="1"/>
          </p:cNvSpPr>
          <p:nvPr>
            <p:ph type="title"/>
          </p:nvPr>
        </p:nvSpPr>
        <p:spPr/>
        <p:txBody>
          <a:bodyPr/>
          <a:lstStyle/>
          <a:p>
            <a:pPr algn="ctr"/>
            <a:r>
              <a:rPr lang="zh-TW" altLang="en-US" b="1" dirty="0" smtClean="0"/>
              <a:t>品項抓</a:t>
            </a:r>
            <a:r>
              <a:rPr lang="zh-TW" altLang="en-US" b="1" dirty="0"/>
              <a:t>取</a:t>
            </a:r>
          </a:p>
        </p:txBody>
      </p:sp>
      <p:sp>
        <p:nvSpPr>
          <p:cNvPr id="4" name="內容版面配置區 3"/>
          <p:cNvSpPr>
            <a:spLocks noGrp="1"/>
          </p:cNvSpPr>
          <p:nvPr>
            <p:ph idx="1"/>
          </p:nvPr>
        </p:nvSpPr>
        <p:spPr/>
        <p:txBody>
          <a:bodyPr/>
          <a:lstStyle/>
          <a:p>
            <a:r>
              <a:rPr lang="zh-TW" altLang="en-US" dirty="0" smtClean="0"/>
              <a:t>找出</a:t>
            </a:r>
            <a:r>
              <a:rPr lang="en-US" altLang="zh-TW" dirty="0" smtClean="0"/>
              <a:t>21</a:t>
            </a:r>
            <a:r>
              <a:rPr lang="zh-TW" altLang="en-US" dirty="0" smtClean="0"/>
              <a:t>種</a:t>
            </a:r>
            <a:r>
              <a:rPr lang="zh-TW" altLang="en-US" dirty="0" smtClean="0"/>
              <a:t>商品類別</a:t>
            </a:r>
            <a:endParaRPr lang="en-US" altLang="zh-TW" dirty="0"/>
          </a:p>
        </p:txBody>
      </p:sp>
      <p:grpSp>
        <p:nvGrpSpPr>
          <p:cNvPr id="5" name="群組 4"/>
          <p:cNvGrpSpPr/>
          <p:nvPr/>
        </p:nvGrpSpPr>
        <p:grpSpPr>
          <a:xfrm>
            <a:off x="8148197" y="3941048"/>
            <a:ext cx="1028854" cy="935322"/>
            <a:chOff x="2000250" y="3849565"/>
            <a:chExt cx="558800" cy="508000"/>
          </a:xfrm>
        </p:grpSpPr>
        <p:sp>
          <p:nvSpPr>
            <p:cNvPr id="6" name="橢圓 5"/>
            <p:cNvSpPr/>
            <p:nvPr/>
          </p:nvSpPr>
          <p:spPr>
            <a:xfrm>
              <a:off x="2051050" y="3849565"/>
              <a:ext cx="508000" cy="508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橢圓 7"/>
            <p:cNvSpPr/>
            <p:nvPr/>
          </p:nvSpPr>
          <p:spPr>
            <a:xfrm>
              <a:off x="2000250" y="4127949"/>
              <a:ext cx="158750" cy="163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橢圓 9"/>
            <p:cNvSpPr/>
            <p:nvPr/>
          </p:nvSpPr>
          <p:spPr>
            <a:xfrm>
              <a:off x="2311400" y="3878501"/>
              <a:ext cx="158750" cy="1632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1760" y="3398558"/>
            <a:ext cx="2601185" cy="2601185"/>
          </a:xfrm>
          <a:prstGeom prst="rect">
            <a:avLst/>
          </a:prstGeom>
        </p:spPr>
      </p:pic>
      <p:sp>
        <p:nvSpPr>
          <p:cNvPr id="12" name="文字方塊 11"/>
          <p:cNvSpPr txBox="1"/>
          <p:nvPr/>
        </p:nvSpPr>
        <p:spPr>
          <a:xfrm>
            <a:off x="7004695" y="2555535"/>
            <a:ext cx="3725061" cy="523220"/>
          </a:xfrm>
          <a:prstGeom prst="rect">
            <a:avLst/>
          </a:prstGeom>
          <a:noFill/>
        </p:spPr>
        <p:txBody>
          <a:bodyPr wrap="square" rtlCol="0">
            <a:spAutoFit/>
          </a:bodyPr>
          <a:lstStyle/>
          <a:p>
            <a:r>
              <a:rPr lang="zh-TW" altLang="en-US" sz="2800" dirty="0">
                <a:latin typeface="微軟正黑體" panose="020B0604030504040204" pitchFamily="34" charset="-120"/>
                <a:ea typeface="微軟正黑體" panose="020B0604030504040204" pitchFamily="34" charset="-120"/>
              </a:rPr>
              <a:t>從檔案中肉眼觀察</a:t>
            </a:r>
            <a:r>
              <a:rPr lang="zh-TW" altLang="en-US" sz="2800" dirty="0" smtClean="0">
                <a:latin typeface="微軟正黑體" panose="020B0604030504040204" pitchFamily="34" charset="-120"/>
                <a:ea typeface="微軟正黑體" panose="020B0604030504040204" pitchFamily="34" charset="-120"/>
              </a:rPr>
              <a:t>到</a:t>
            </a:r>
            <a:endParaRPr lang="en-US" altLang="zh-TW" sz="2800" dirty="0">
              <a:latin typeface="微軟正黑體" panose="020B0604030504040204" pitchFamily="34" charset="-120"/>
              <a:ea typeface="微軟正黑體" panose="020B0604030504040204" pitchFamily="34" charset="-120"/>
            </a:endParaRPr>
          </a:p>
        </p:txBody>
      </p:sp>
      <p:sp>
        <p:nvSpPr>
          <p:cNvPr id="13" name="文字方塊 12"/>
          <p:cNvSpPr txBox="1"/>
          <p:nvPr/>
        </p:nvSpPr>
        <p:spPr>
          <a:xfrm>
            <a:off x="1802897" y="2555535"/>
            <a:ext cx="4150943" cy="523220"/>
          </a:xfrm>
          <a:prstGeom prst="rect">
            <a:avLst/>
          </a:prstGeom>
          <a:noFill/>
        </p:spPr>
        <p:txBody>
          <a:bodyPr wrap="square" rtlCol="0">
            <a:spAutoFit/>
          </a:bodyPr>
          <a:lstStyle/>
          <a:p>
            <a:r>
              <a:rPr lang="zh-TW" altLang="en-US" sz="2800" dirty="0">
                <a:latin typeface="微軟正黑體" panose="020B0604030504040204" pitchFamily="34" charset="-120"/>
                <a:ea typeface="微軟正黑體" panose="020B0604030504040204" pitchFamily="34" charset="-120"/>
              </a:rPr>
              <a:t>認知</a:t>
            </a:r>
            <a:r>
              <a:rPr lang="en-US"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預期</a:t>
            </a:r>
            <a:r>
              <a:rPr lang="en-US" altLang="zh-TW" sz="2800" dirty="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中認為有關連</a:t>
            </a:r>
            <a:endParaRPr lang="zh-TW" altLang="en-US" sz="2800" dirty="0">
              <a:latin typeface="微軟正黑體" panose="020B0604030504040204" pitchFamily="34" charset="-120"/>
              <a:ea typeface="微軟正黑體" panose="020B0604030504040204" pitchFamily="34" charset="-120"/>
            </a:endParaRPr>
          </a:p>
        </p:txBody>
      </p:sp>
      <p:sp>
        <p:nvSpPr>
          <p:cNvPr id="15" name="橢圓 14"/>
          <p:cNvSpPr/>
          <p:nvPr/>
        </p:nvSpPr>
        <p:spPr>
          <a:xfrm>
            <a:off x="2735781" y="3500742"/>
            <a:ext cx="2285174" cy="2285174"/>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圖片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3883" y="3550774"/>
            <a:ext cx="2448969" cy="2448969"/>
          </a:xfrm>
          <a:prstGeom prst="rect">
            <a:avLst/>
          </a:prstGeom>
        </p:spPr>
      </p:pic>
    </p:spTree>
    <p:extLst>
      <p:ext uri="{BB962C8B-B14F-4D97-AF65-F5344CB8AC3E}">
        <p14:creationId xmlns:p14="http://schemas.microsoft.com/office/powerpoint/2010/main" val="586557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remove" nodeType="withEffect">
                                  <p:stCondLst>
                                    <p:cond delay="0"/>
                                  </p:stCondLst>
                                  <p:endCondLst>
                                    <p:cond evt="onNext" delay="0">
                                      <p:tgtEl>
                                        <p:sldTgt/>
                                      </p:tgtEl>
                                    </p:cond>
                                  </p:endCondLst>
                                  <p:childTnLst>
                                    <p:anim calcmode="discrete" valueType="str">
                                      <p:cBhvr>
                                        <p:cTn id="6" dur="1000" fill="hold"/>
                                        <p:tgtEl>
                                          <p:spTgt spid="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7AE5DCF-4373-4760-9B48-FBC8B2030F91}"/>
              </a:ext>
            </a:extLst>
          </p:cNvPr>
          <p:cNvSpPr>
            <a:spLocks noGrp="1"/>
          </p:cNvSpPr>
          <p:nvPr>
            <p:ph type="title"/>
          </p:nvPr>
        </p:nvSpPr>
        <p:spPr/>
        <p:txBody>
          <a:bodyPr/>
          <a:lstStyle/>
          <a:p>
            <a:endParaRPr lang="zh-TW" altLang="en-US"/>
          </a:p>
        </p:txBody>
      </p:sp>
      <p:pic>
        <p:nvPicPr>
          <p:cNvPr id="6146" name="Picture 2" descr="https://scontent.ftpe7-4.fna.fbcdn.net/v/t34.0-12/26234574_1766600853360838_962299423_n.png?oh=b0cefc7f4d9d536dd2a39a8204a81b9b&amp;oe=5A4ED0BD">
            <a:extLst>
              <a:ext uri="{FF2B5EF4-FFF2-40B4-BE49-F238E27FC236}">
                <a16:creationId xmlns:a16="http://schemas.microsoft.com/office/drawing/2014/main" id="{1D822552-1827-4110-8323-49A82045FCB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15004" y="-70913"/>
            <a:ext cx="7561992" cy="7140767"/>
          </a:xfrm>
          <a:prstGeom prst="rect">
            <a:avLst/>
          </a:prstGeom>
          <a:noFill/>
          <a:extLst/>
        </p:spPr>
      </p:pic>
      <p:sp>
        <p:nvSpPr>
          <p:cNvPr id="3" name="文字方塊 2"/>
          <p:cNvSpPr txBox="1"/>
          <p:nvPr/>
        </p:nvSpPr>
        <p:spPr>
          <a:xfrm>
            <a:off x="3607906" y="3826273"/>
            <a:ext cx="1172817" cy="369332"/>
          </a:xfrm>
          <a:prstGeom prst="rect">
            <a:avLst/>
          </a:prstGeom>
          <a:noFill/>
        </p:spPr>
        <p:txBody>
          <a:bodyPr wrap="square" rtlCol="0">
            <a:spAutoFit/>
          </a:bodyPr>
          <a:lstStyle/>
          <a:p>
            <a:pPr algn="ctr"/>
            <a:r>
              <a:rPr lang="zh-TW" altLang="en-US" b="1" dirty="0" smtClean="0">
                <a:solidFill>
                  <a:srgbClr val="FF0000"/>
                </a:solidFill>
                <a:latin typeface="微軟正黑體" panose="020B0604030504040204" pitchFamily="34" charset="-120"/>
                <a:ea typeface="微軟正黑體" panose="020B0604030504040204" pitchFamily="34" charset="-120"/>
              </a:rPr>
              <a:t>驗孕用品</a:t>
            </a:r>
            <a:endParaRPr lang="en-US" b="1" dirty="0">
              <a:solidFill>
                <a:srgbClr val="FF0000"/>
              </a:solidFill>
              <a:latin typeface="微軟正黑體" panose="020B0604030504040204" pitchFamily="34" charset="-120"/>
              <a:ea typeface="微軟正黑體" panose="020B0604030504040204" pitchFamily="34" charset="-120"/>
            </a:endParaRPr>
          </a:p>
        </p:txBody>
      </p:sp>
      <p:sp>
        <p:nvSpPr>
          <p:cNvPr id="6" name="文字方塊 5"/>
          <p:cNvSpPr txBox="1"/>
          <p:nvPr/>
        </p:nvSpPr>
        <p:spPr>
          <a:xfrm>
            <a:off x="3949149" y="1321356"/>
            <a:ext cx="1172817" cy="369332"/>
          </a:xfrm>
          <a:prstGeom prst="rect">
            <a:avLst/>
          </a:prstGeom>
          <a:noFill/>
        </p:spPr>
        <p:txBody>
          <a:bodyPr wrap="square" rtlCol="0">
            <a:spAutoFit/>
          </a:bodyPr>
          <a:lstStyle/>
          <a:p>
            <a:pPr algn="ctr"/>
            <a:r>
              <a:rPr lang="zh-TW" altLang="en-US" b="1" dirty="0" smtClean="0">
                <a:solidFill>
                  <a:srgbClr val="FF0000"/>
                </a:solidFill>
                <a:latin typeface="微軟正黑體" panose="020B0604030504040204" pitchFamily="34" charset="-120"/>
                <a:ea typeface="微軟正黑體" panose="020B0604030504040204" pitchFamily="34" charset="-120"/>
              </a:rPr>
              <a:t>濕紙巾</a:t>
            </a:r>
            <a:endParaRPr lang="en-US" b="1" dirty="0">
              <a:solidFill>
                <a:srgbClr val="FF0000"/>
              </a:solidFill>
              <a:latin typeface="微軟正黑體" panose="020B0604030504040204" pitchFamily="34" charset="-120"/>
              <a:ea typeface="微軟正黑體" panose="020B0604030504040204" pitchFamily="34" charset="-120"/>
            </a:endParaRPr>
          </a:p>
        </p:txBody>
      </p:sp>
      <p:sp>
        <p:nvSpPr>
          <p:cNvPr id="7" name="文字方塊 6"/>
          <p:cNvSpPr txBox="1"/>
          <p:nvPr/>
        </p:nvSpPr>
        <p:spPr>
          <a:xfrm>
            <a:off x="4906618" y="1321356"/>
            <a:ext cx="1172817" cy="369332"/>
          </a:xfrm>
          <a:prstGeom prst="rect">
            <a:avLst/>
          </a:prstGeom>
          <a:noFill/>
        </p:spPr>
        <p:txBody>
          <a:bodyPr wrap="square" rtlCol="0">
            <a:spAutoFit/>
          </a:bodyPr>
          <a:lstStyle/>
          <a:p>
            <a:pPr algn="ctr"/>
            <a:r>
              <a:rPr lang="zh-TW" altLang="en-US" b="1" dirty="0" smtClean="0">
                <a:solidFill>
                  <a:srgbClr val="FF0000"/>
                </a:solidFill>
                <a:latin typeface="微軟正黑體" panose="020B0604030504040204" pitchFamily="34" charset="-120"/>
                <a:ea typeface="微軟正黑體" panose="020B0604030504040204" pitchFamily="34" charset="-120"/>
              </a:rPr>
              <a:t>過</a:t>
            </a:r>
            <a:r>
              <a:rPr lang="zh-TW" altLang="en-US" b="1" dirty="0">
                <a:solidFill>
                  <a:srgbClr val="FF0000"/>
                </a:solidFill>
                <a:latin typeface="微軟正黑體" panose="020B0604030504040204" pitchFamily="34" charset="-120"/>
                <a:ea typeface="微軟正黑體" panose="020B0604030504040204" pitchFamily="34" charset="-120"/>
              </a:rPr>
              <a:t>夜</a:t>
            </a:r>
            <a:r>
              <a:rPr lang="zh-TW" altLang="en-US" b="1" dirty="0" smtClean="0">
                <a:solidFill>
                  <a:srgbClr val="FF0000"/>
                </a:solidFill>
                <a:latin typeface="微軟正黑體" panose="020B0604030504040204" pitchFamily="34" charset="-120"/>
                <a:ea typeface="微軟正黑體" panose="020B0604030504040204" pitchFamily="34" charset="-120"/>
              </a:rPr>
              <a:t>用品</a:t>
            </a:r>
            <a:endParaRPr lang="en-US" b="1" dirty="0">
              <a:solidFill>
                <a:srgbClr val="FF0000"/>
              </a:solidFill>
              <a:latin typeface="微軟正黑體" panose="020B0604030504040204" pitchFamily="34" charset="-120"/>
              <a:ea typeface="微軟正黑體" panose="020B0604030504040204" pitchFamily="34" charset="-120"/>
            </a:endParaRPr>
          </a:p>
        </p:txBody>
      </p:sp>
      <p:sp>
        <p:nvSpPr>
          <p:cNvPr id="8" name="文字方塊 7"/>
          <p:cNvSpPr txBox="1"/>
          <p:nvPr/>
        </p:nvSpPr>
        <p:spPr>
          <a:xfrm>
            <a:off x="6364358" y="3826273"/>
            <a:ext cx="871329" cy="369332"/>
          </a:xfrm>
          <a:prstGeom prst="rect">
            <a:avLst/>
          </a:prstGeom>
          <a:noFill/>
        </p:spPr>
        <p:txBody>
          <a:bodyPr wrap="square" rtlCol="0">
            <a:spAutoFit/>
          </a:bodyPr>
          <a:lstStyle/>
          <a:p>
            <a:pPr algn="ctr"/>
            <a:r>
              <a:rPr lang="zh-TW" altLang="en-US" b="1" dirty="0" smtClean="0">
                <a:solidFill>
                  <a:srgbClr val="FF0000"/>
                </a:solidFill>
                <a:latin typeface="微軟正黑體" panose="020B0604030504040204" pitchFamily="34" charset="-120"/>
                <a:ea typeface="微軟正黑體" panose="020B0604030504040204" pitchFamily="34" charset="-120"/>
              </a:rPr>
              <a:t>潤滑劑</a:t>
            </a:r>
            <a:endParaRPr lang="en-US" b="1" dirty="0">
              <a:solidFill>
                <a:srgbClr val="FF0000"/>
              </a:solidFill>
              <a:latin typeface="微軟正黑體" panose="020B0604030504040204" pitchFamily="34" charset="-120"/>
              <a:ea typeface="微軟正黑體" panose="020B0604030504040204" pitchFamily="34" charset="-120"/>
            </a:endParaRPr>
          </a:p>
        </p:txBody>
      </p:sp>
      <p:sp>
        <p:nvSpPr>
          <p:cNvPr id="9" name="文字方塊 8"/>
          <p:cNvSpPr txBox="1"/>
          <p:nvPr/>
        </p:nvSpPr>
        <p:spPr>
          <a:xfrm>
            <a:off x="7036904" y="1690688"/>
            <a:ext cx="1172817" cy="369332"/>
          </a:xfrm>
          <a:prstGeom prst="rect">
            <a:avLst/>
          </a:prstGeom>
          <a:noFill/>
        </p:spPr>
        <p:txBody>
          <a:bodyPr wrap="square" rtlCol="0">
            <a:spAutoFit/>
          </a:bodyPr>
          <a:lstStyle/>
          <a:p>
            <a:pPr algn="ctr"/>
            <a:r>
              <a:rPr lang="zh-TW" altLang="en-US" b="1" dirty="0" smtClean="0">
                <a:solidFill>
                  <a:srgbClr val="FF0000"/>
                </a:solidFill>
                <a:latin typeface="微軟正黑體" panose="020B0604030504040204" pitchFamily="34" charset="-120"/>
                <a:ea typeface="微軟正黑體" panose="020B0604030504040204" pitchFamily="34" charset="-120"/>
              </a:rPr>
              <a:t>衣物清潔</a:t>
            </a:r>
            <a:endParaRPr lang="en-US" b="1" dirty="0">
              <a:solidFill>
                <a:srgbClr val="FF0000"/>
              </a:solidFill>
              <a:latin typeface="微軟正黑體" panose="020B0604030504040204" pitchFamily="34" charset="-120"/>
              <a:ea typeface="微軟正黑體" panose="020B0604030504040204" pitchFamily="34" charset="-120"/>
            </a:endParaRPr>
          </a:p>
        </p:txBody>
      </p:sp>
      <p:sp>
        <p:nvSpPr>
          <p:cNvPr id="10" name="文字方塊 9"/>
          <p:cNvSpPr txBox="1"/>
          <p:nvPr/>
        </p:nvSpPr>
        <p:spPr>
          <a:xfrm>
            <a:off x="8865704" y="2756161"/>
            <a:ext cx="708993" cy="369332"/>
          </a:xfrm>
          <a:prstGeom prst="rect">
            <a:avLst/>
          </a:prstGeom>
          <a:noFill/>
        </p:spPr>
        <p:txBody>
          <a:bodyPr wrap="square" rtlCol="0">
            <a:spAutoFit/>
          </a:bodyPr>
          <a:lstStyle/>
          <a:p>
            <a:pPr algn="ctr"/>
            <a:r>
              <a:rPr lang="zh-TW" altLang="en-US" b="1" dirty="0" smtClean="0">
                <a:solidFill>
                  <a:srgbClr val="FF0000"/>
                </a:solidFill>
                <a:latin typeface="微軟正黑體" panose="020B0604030504040204" pitchFamily="34" charset="-120"/>
                <a:ea typeface="微軟正黑體" panose="020B0604030504040204" pitchFamily="34" charset="-120"/>
              </a:rPr>
              <a:t>襪子</a:t>
            </a:r>
            <a:endParaRPr lang="en-US" b="1" dirty="0">
              <a:solidFill>
                <a:srgbClr val="FF0000"/>
              </a:solidFill>
              <a:latin typeface="微軟正黑體" panose="020B0604030504040204" pitchFamily="34" charset="-120"/>
              <a:ea typeface="微軟正黑體" panose="020B0604030504040204" pitchFamily="34" charset="-120"/>
            </a:endParaRPr>
          </a:p>
        </p:txBody>
      </p:sp>
      <p:sp>
        <p:nvSpPr>
          <p:cNvPr id="11" name="文字方塊 10"/>
          <p:cNvSpPr txBox="1"/>
          <p:nvPr/>
        </p:nvSpPr>
        <p:spPr>
          <a:xfrm>
            <a:off x="7692887" y="2389148"/>
            <a:ext cx="1172817" cy="369332"/>
          </a:xfrm>
          <a:prstGeom prst="rect">
            <a:avLst/>
          </a:prstGeom>
          <a:noFill/>
        </p:spPr>
        <p:txBody>
          <a:bodyPr wrap="square" rtlCol="0">
            <a:spAutoFit/>
          </a:bodyPr>
          <a:lstStyle/>
          <a:p>
            <a:pPr algn="ctr"/>
            <a:r>
              <a:rPr lang="zh-TW" altLang="en-US" b="1" dirty="0" smtClean="0">
                <a:solidFill>
                  <a:srgbClr val="FF0000"/>
                </a:solidFill>
                <a:latin typeface="微軟正黑體" panose="020B0604030504040204" pitchFamily="34" charset="-120"/>
                <a:ea typeface="微軟正黑體" panose="020B0604030504040204" pitchFamily="34" charset="-120"/>
              </a:rPr>
              <a:t>浴廁清潔</a:t>
            </a:r>
            <a:endParaRPr lang="en-US" b="1" dirty="0">
              <a:solidFill>
                <a:srgbClr val="FF0000"/>
              </a:solidFill>
              <a:latin typeface="微軟正黑體" panose="020B0604030504040204" pitchFamily="34" charset="-120"/>
              <a:ea typeface="微軟正黑體" panose="020B0604030504040204" pitchFamily="34" charset="-120"/>
            </a:endParaRPr>
          </a:p>
        </p:txBody>
      </p:sp>
      <p:sp>
        <p:nvSpPr>
          <p:cNvPr id="12" name="文字方塊 11"/>
          <p:cNvSpPr txBox="1"/>
          <p:nvPr/>
        </p:nvSpPr>
        <p:spPr>
          <a:xfrm>
            <a:off x="3369368" y="3456941"/>
            <a:ext cx="1003851" cy="369332"/>
          </a:xfrm>
          <a:prstGeom prst="rect">
            <a:avLst/>
          </a:prstGeom>
          <a:noFill/>
        </p:spPr>
        <p:txBody>
          <a:bodyPr wrap="square" rtlCol="0">
            <a:spAutoFit/>
          </a:bodyPr>
          <a:lstStyle/>
          <a:p>
            <a:pPr algn="ctr"/>
            <a:r>
              <a:rPr lang="zh-TW" altLang="en-US" b="1" dirty="0" smtClean="0">
                <a:solidFill>
                  <a:srgbClr val="FF0000"/>
                </a:solidFill>
                <a:latin typeface="微軟正黑體" panose="020B0604030504040204" pitchFamily="34" charset="-120"/>
                <a:ea typeface="微軟正黑體" panose="020B0604030504040204" pitchFamily="34" charset="-120"/>
              </a:rPr>
              <a:t>暖暖包</a:t>
            </a:r>
            <a:endParaRPr lang="en-US" b="1" dirty="0">
              <a:solidFill>
                <a:srgbClr val="FF0000"/>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294484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8" grpId="0"/>
      <p:bldP spid="9" grpId="0"/>
      <p:bldP spid="10" grpId="0"/>
      <p:bldP spid="11" grpId="0"/>
      <p:bldP spid="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0C7AF6-78D6-4924-B1F6-452E7C5A49EF}"/>
              </a:ext>
            </a:extLst>
          </p:cNvPr>
          <p:cNvSpPr>
            <a:spLocks noGrp="1"/>
          </p:cNvSpPr>
          <p:nvPr>
            <p:ph type="title"/>
          </p:nvPr>
        </p:nvSpPr>
        <p:spPr/>
        <p:txBody>
          <a:bodyPr/>
          <a:lstStyle/>
          <a:p>
            <a:endParaRPr lang="zh-TW" altLang="en-US"/>
          </a:p>
        </p:txBody>
      </p:sp>
      <p:pic>
        <p:nvPicPr>
          <p:cNvPr id="7170" name="Picture 2" descr="https://scontent.ftpe7-4.fna.fbcdn.net/v/t34.0-12/26552934_1766643190023271_369841920_n.png?oh=d28f5c16d45ec91b97f7afdb3f760e52&amp;oe=5A50111D">
            <a:extLst>
              <a:ext uri="{FF2B5EF4-FFF2-40B4-BE49-F238E27FC236}">
                <a16:creationId xmlns:a16="http://schemas.microsoft.com/office/drawing/2014/main" id="{A1D6B781-7741-4093-B9BC-DAE7DDCEDC1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33074" y="-176882"/>
            <a:ext cx="7325851" cy="7154151"/>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p:cNvSpPr txBox="1"/>
          <p:nvPr/>
        </p:nvSpPr>
        <p:spPr>
          <a:xfrm>
            <a:off x="4084984" y="2126681"/>
            <a:ext cx="1172817" cy="369332"/>
          </a:xfrm>
          <a:prstGeom prst="rect">
            <a:avLst/>
          </a:prstGeom>
          <a:noFill/>
        </p:spPr>
        <p:txBody>
          <a:bodyPr wrap="square" rtlCol="0">
            <a:spAutoFit/>
          </a:bodyPr>
          <a:lstStyle/>
          <a:p>
            <a:pPr algn="ctr"/>
            <a:r>
              <a:rPr lang="zh-TW" altLang="en-US" b="1" dirty="0" smtClean="0">
                <a:solidFill>
                  <a:srgbClr val="FF0000"/>
                </a:solidFill>
                <a:latin typeface="微軟正黑體" panose="020B0604030504040204" pitchFamily="34" charset="-120"/>
                <a:ea typeface="微軟正黑體" panose="020B0604030504040204" pitchFamily="34" charset="-120"/>
              </a:rPr>
              <a:t>驗孕用品</a:t>
            </a:r>
            <a:endParaRPr lang="en-US" b="1" dirty="0">
              <a:solidFill>
                <a:srgbClr val="FF0000"/>
              </a:solidFill>
              <a:latin typeface="微軟正黑體" panose="020B0604030504040204" pitchFamily="34" charset="-120"/>
              <a:ea typeface="微軟正黑體" panose="020B0604030504040204" pitchFamily="34" charset="-120"/>
            </a:endParaRPr>
          </a:p>
        </p:txBody>
      </p:sp>
      <p:sp>
        <p:nvSpPr>
          <p:cNvPr id="5" name="文字方塊 4"/>
          <p:cNvSpPr txBox="1"/>
          <p:nvPr/>
        </p:nvSpPr>
        <p:spPr>
          <a:xfrm>
            <a:off x="6897758" y="1321356"/>
            <a:ext cx="1172817" cy="369332"/>
          </a:xfrm>
          <a:prstGeom prst="rect">
            <a:avLst/>
          </a:prstGeom>
          <a:noFill/>
        </p:spPr>
        <p:txBody>
          <a:bodyPr wrap="square" rtlCol="0">
            <a:spAutoFit/>
          </a:bodyPr>
          <a:lstStyle/>
          <a:p>
            <a:pPr algn="ctr"/>
            <a:r>
              <a:rPr lang="zh-TW" altLang="en-US" b="1" dirty="0" smtClean="0">
                <a:solidFill>
                  <a:srgbClr val="FF0000"/>
                </a:solidFill>
                <a:latin typeface="微軟正黑體" panose="020B0604030504040204" pitchFamily="34" charset="-120"/>
                <a:ea typeface="微軟正黑體" panose="020B0604030504040204" pitchFamily="34" charset="-120"/>
              </a:rPr>
              <a:t>潤滑劑</a:t>
            </a:r>
            <a:endParaRPr lang="en-US" b="1" dirty="0">
              <a:solidFill>
                <a:srgbClr val="FF0000"/>
              </a:solidFill>
              <a:latin typeface="微軟正黑體" panose="020B0604030504040204" pitchFamily="34" charset="-120"/>
              <a:ea typeface="微軟正黑體" panose="020B0604030504040204" pitchFamily="34" charset="-120"/>
            </a:endParaRPr>
          </a:p>
        </p:txBody>
      </p:sp>
      <p:sp>
        <p:nvSpPr>
          <p:cNvPr id="6" name="文字方塊 5"/>
          <p:cNvSpPr txBox="1"/>
          <p:nvPr/>
        </p:nvSpPr>
        <p:spPr>
          <a:xfrm>
            <a:off x="8806072" y="4522012"/>
            <a:ext cx="715616" cy="369332"/>
          </a:xfrm>
          <a:prstGeom prst="rect">
            <a:avLst/>
          </a:prstGeom>
          <a:noFill/>
        </p:spPr>
        <p:txBody>
          <a:bodyPr wrap="square" rtlCol="0">
            <a:spAutoFit/>
          </a:bodyPr>
          <a:lstStyle/>
          <a:p>
            <a:pPr algn="ctr"/>
            <a:r>
              <a:rPr lang="zh-TW" altLang="en-US" b="1" dirty="0" smtClean="0">
                <a:solidFill>
                  <a:srgbClr val="FF0000"/>
                </a:solidFill>
                <a:latin typeface="微軟正黑體" panose="020B0604030504040204" pitchFamily="34" charset="-120"/>
                <a:ea typeface="微軟正黑體" panose="020B0604030504040204" pitchFamily="34" charset="-120"/>
              </a:rPr>
              <a:t>襪子</a:t>
            </a:r>
            <a:endParaRPr lang="en-US" b="1" dirty="0">
              <a:solidFill>
                <a:srgbClr val="FF0000"/>
              </a:solidFill>
              <a:latin typeface="微軟正黑體" panose="020B0604030504040204" pitchFamily="34" charset="-120"/>
              <a:ea typeface="微軟正黑體" panose="020B0604030504040204" pitchFamily="34" charset="-120"/>
            </a:endParaRPr>
          </a:p>
        </p:txBody>
      </p:sp>
      <p:sp>
        <p:nvSpPr>
          <p:cNvPr id="7" name="文字方塊 6"/>
          <p:cNvSpPr txBox="1"/>
          <p:nvPr/>
        </p:nvSpPr>
        <p:spPr>
          <a:xfrm>
            <a:off x="3667541" y="4551975"/>
            <a:ext cx="1003851" cy="369332"/>
          </a:xfrm>
          <a:prstGeom prst="rect">
            <a:avLst/>
          </a:prstGeom>
          <a:noFill/>
        </p:spPr>
        <p:txBody>
          <a:bodyPr wrap="square" rtlCol="0">
            <a:spAutoFit/>
          </a:bodyPr>
          <a:lstStyle/>
          <a:p>
            <a:pPr algn="ctr"/>
            <a:r>
              <a:rPr lang="zh-TW" altLang="en-US" b="1" dirty="0" smtClean="0">
                <a:solidFill>
                  <a:srgbClr val="FF0000"/>
                </a:solidFill>
                <a:latin typeface="微軟正黑體" panose="020B0604030504040204" pitchFamily="34" charset="-120"/>
                <a:ea typeface="微軟正黑體" panose="020B0604030504040204" pitchFamily="34" charset="-120"/>
              </a:rPr>
              <a:t>暖暖包</a:t>
            </a:r>
            <a:endParaRPr lang="en-US" b="1" dirty="0">
              <a:solidFill>
                <a:srgbClr val="FF0000"/>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93560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B31DA8D-54B9-4B28-B569-2569C4AEBFEF}"/>
              </a:ext>
            </a:extLst>
          </p:cNvPr>
          <p:cNvSpPr>
            <a:spLocks noGrp="1"/>
          </p:cNvSpPr>
          <p:nvPr>
            <p:ph type="title"/>
          </p:nvPr>
        </p:nvSpPr>
        <p:spPr/>
        <p:txBody>
          <a:bodyPr/>
          <a:lstStyle/>
          <a:p>
            <a:pPr algn="ctr"/>
            <a:r>
              <a:rPr lang="zh-TW" altLang="en-US" b="1" dirty="0" smtClean="0"/>
              <a:t>大發</a:t>
            </a:r>
            <a:r>
              <a:rPr lang="zh-TW" altLang="en-US" b="1" dirty="0"/>
              <a:t>現</a:t>
            </a:r>
            <a:endParaRPr lang="zh-TW" altLang="en-US" b="1" dirty="0"/>
          </a:p>
        </p:txBody>
      </p:sp>
      <p:sp>
        <p:nvSpPr>
          <p:cNvPr id="3" name="內容版面配置區 2">
            <a:extLst>
              <a:ext uri="{FF2B5EF4-FFF2-40B4-BE49-F238E27FC236}">
                <a16:creationId xmlns:a16="http://schemas.microsoft.com/office/drawing/2014/main" id="{516E1863-B56A-4549-8427-1A8C353D25B3}"/>
              </a:ext>
            </a:extLst>
          </p:cNvPr>
          <p:cNvSpPr>
            <a:spLocks noGrp="1"/>
          </p:cNvSpPr>
          <p:nvPr>
            <p:ph idx="1"/>
          </p:nvPr>
        </p:nvSpPr>
        <p:spPr>
          <a:xfrm>
            <a:off x="1307375" y="1576735"/>
            <a:ext cx="9577251" cy="4600228"/>
          </a:xfrm>
        </p:spPr>
        <p:txBody>
          <a:bodyPr/>
          <a:lstStyle/>
          <a:p>
            <a:pPr marL="0" indent="0" algn="ctr">
              <a:buNone/>
            </a:pPr>
            <a:r>
              <a:rPr lang="zh-TW" altLang="en-US" sz="3600" dirty="0"/>
              <a:t>兩性私人衛生用品的購物籃分析</a:t>
            </a:r>
            <a:endParaRPr lang="en-US" altLang="zh-TW" sz="3600" dirty="0"/>
          </a:p>
          <a:p>
            <a:pPr marL="0" indent="0">
              <a:buNone/>
            </a:pPr>
            <a:endParaRPr lang="zh-TW" altLang="en-US" dirty="0">
              <a:solidFill>
                <a:schemeClr val="bg2">
                  <a:lumMod val="75000"/>
                </a:schemeClr>
              </a:solidFill>
            </a:endParaRPr>
          </a:p>
        </p:txBody>
      </p:sp>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6488" y="4395886"/>
            <a:ext cx="2226922" cy="2226922"/>
          </a:xfrm>
          <a:prstGeom prst="rect">
            <a:avLst/>
          </a:prstGeom>
        </p:spPr>
      </p:pic>
      <p:pic>
        <p:nvPicPr>
          <p:cNvPr id="12" name="圖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7310908">
            <a:off x="3539496" y="2891631"/>
            <a:ext cx="2490442" cy="2490442"/>
          </a:xfrm>
          <a:prstGeom prst="rect">
            <a:avLst/>
          </a:prstGeom>
        </p:spPr>
      </p:pic>
      <p:pic>
        <p:nvPicPr>
          <p:cNvPr id="13" name="圖片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63713" y="2743218"/>
            <a:ext cx="2390492" cy="2390492"/>
          </a:xfrm>
          <a:prstGeom prst="rect">
            <a:avLst/>
          </a:prstGeom>
        </p:spPr>
      </p:pic>
      <p:pic>
        <p:nvPicPr>
          <p:cNvPr id="4" name="圖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05086" y="2401395"/>
            <a:ext cx="3311652" cy="3311652"/>
          </a:xfrm>
          <a:prstGeom prst="rect">
            <a:avLst/>
          </a:prstGeom>
        </p:spPr>
      </p:pic>
    </p:spTree>
    <p:extLst>
      <p:ext uri="{BB962C8B-B14F-4D97-AF65-F5344CB8AC3E}">
        <p14:creationId xmlns:p14="http://schemas.microsoft.com/office/powerpoint/2010/main" val="255667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100"/>
                                  </p:stCondLst>
                                  <p:childTnLst>
                                    <p:set>
                                      <p:cBhvr rctx="PPT">
                                        <p:cTn id="6" dur="indefinite"/>
                                        <p:tgtEl>
                                          <p:spTgt spid="13"/>
                                        </p:tgtEl>
                                        <p:attrNameLst>
                                          <p:attrName>style.opacity</p:attrName>
                                        </p:attrNameLst>
                                      </p:cBhvr>
                                      <p:to>
                                        <p:strVal val="0.5"/>
                                      </p:to>
                                    </p:set>
                                    <p:animEffect filter="image" prLst="opacity: 0.5">
                                      <p:cBhvr rctx="IE">
                                        <p:cTn id="7" dur="indefinite"/>
                                        <p:tgtEl>
                                          <p:spTgt spid="13"/>
                                        </p:tgtEl>
                                      </p:cBhvr>
                                    </p:animEffect>
                                  </p:childTnLst>
                                </p:cTn>
                              </p:par>
                              <p:par>
                                <p:cTn id="8" presetID="9" presetClass="emph" presetSubtype="0" nodeType="withEffect">
                                  <p:stCondLst>
                                    <p:cond delay="0"/>
                                  </p:stCondLst>
                                  <p:childTnLst>
                                    <p:set>
                                      <p:cBhvr rctx="PPT">
                                        <p:cTn id="9" dur="indefinite"/>
                                        <p:tgtEl>
                                          <p:spTgt spid="12"/>
                                        </p:tgtEl>
                                        <p:attrNameLst>
                                          <p:attrName>style.opacity</p:attrName>
                                        </p:attrNameLst>
                                      </p:cBhvr>
                                      <p:to>
                                        <p:strVal val="0.5"/>
                                      </p:to>
                                    </p:set>
                                    <p:animEffect filter="image" prLst="opacity: 0.5">
                                      <p:cBhvr rctx="IE">
                                        <p:cTn id="10" dur="indefinite"/>
                                        <p:tgtEl>
                                          <p:spTgt spid="12"/>
                                        </p:tgtEl>
                                      </p:cBhvr>
                                    </p:animEffect>
                                  </p:childTnLst>
                                </p:cTn>
                              </p:par>
                              <p:par>
                                <p:cTn id="11" presetID="9" presetClass="emph" presetSubtype="0" nodeType="withEffect">
                                  <p:stCondLst>
                                    <p:cond delay="0"/>
                                  </p:stCondLst>
                                  <p:childTnLst>
                                    <p:set>
                                      <p:cBhvr rctx="PPT">
                                        <p:cTn id="12" dur="indefinite"/>
                                        <p:tgtEl>
                                          <p:spTgt spid="7"/>
                                        </p:tgtEl>
                                        <p:attrNameLst>
                                          <p:attrName>style.opacity</p:attrName>
                                        </p:attrNameLst>
                                      </p:cBhvr>
                                      <p:to>
                                        <p:strVal val="0.5"/>
                                      </p:to>
                                    </p:set>
                                    <p:animEffect filter="image" prLst="opacity: 0.5">
                                      <p:cBhvr rctx="IE">
                                        <p:cTn id="13" dur="indefinite"/>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其</a:t>
            </a:r>
            <a:r>
              <a:rPr lang="zh-TW" altLang="en-US" dirty="0" smtClean="0"/>
              <a:t>他發現</a:t>
            </a:r>
            <a:endParaRPr lang="en-US" dirty="0"/>
          </a:p>
        </p:txBody>
      </p:sp>
      <p:sp>
        <p:nvSpPr>
          <p:cNvPr id="3" name="內容版面配置區 2"/>
          <p:cNvSpPr>
            <a:spLocks noGrp="1"/>
          </p:cNvSpPr>
          <p:nvPr>
            <p:ph idx="1"/>
          </p:nvPr>
        </p:nvSpPr>
        <p:spPr/>
        <p:txBody>
          <a:bodyPr/>
          <a:lstStyle/>
          <a:p>
            <a:r>
              <a:rPr lang="zh-TW" altLang="en-US" dirty="0"/>
              <a:t>衛生紙、衣物清潔、浴廁廚房清潔</a:t>
            </a:r>
          </a:p>
          <a:p>
            <a:pPr marL="0" indent="0">
              <a:buNone/>
            </a:pPr>
            <a:r>
              <a:rPr lang="en-US" altLang="zh-TW" dirty="0" smtClean="0">
                <a:sym typeface="Wingdings" panose="05000000000000000000" pitchFamily="2" charset="2"/>
              </a:rPr>
              <a:t> </a:t>
            </a:r>
            <a:r>
              <a:rPr lang="zh-TW" altLang="en-US" dirty="0" smtClean="0"/>
              <a:t>與</a:t>
            </a:r>
            <a:r>
              <a:rPr lang="zh-TW" altLang="en-US" dirty="0"/>
              <a:t>衛生棉關聯性</a:t>
            </a:r>
            <a:r>
              <a:rPr lang="zh-TW" altLang="en-US" dirty="0" smtClean="0"/>
              <a:t>高，與</a:t>
            </a:r>
            <a:r>
              <a:rPr lang="zh-TW" altLang="en-US" dirty="0"/>
              <a:t>保險套關聯性低</a:t>
            </a:r>
          </a:p>
          <a:p>
            <a:endParaRPr lang="en-US"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9550" y="3224063"/>
            <a:ext cx="2952900" cy="2952900"/>
          </a:xfrm>
          <a:prstGeom prst="rect">
            <a:avLst/>
          </a:prstGeom>
        </p:spPr>
      </p:pic>
      <p:sp>
        <p:nvSpPr>
          <p:cNvPr id="5" name="圓角矩形 4"/>
          <p:cNvSpPr/>
          <p:nvPr/>
        </p:nvSpPr>
        <p:spPr>
          <a:xfrm>
            <a:off x="5056742" y="3224063"/>
            <a:ext cx="2071171" cy="83014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4000" dirty="0" smtClean="0">
                <a:latin typeface="微軟正黑體" panose="020B0604030504040204" pitchFamily="34" charset="-120"/>
                <a:ea typeface="微軟正黑體" panose="020B0604030504040204" pitchFamily="34" charset="-120"/>
              </a:rPr>
              <a:t>大</a:t>
            </a:r>
            <a:r>
              <a:rPr lang="zh-TW" altLang="en-US" sz="4000" dirty="0">
                <a:latin typeface="微軟正黑體" panose="020B0604030504040204" pitchFamily="34" charset="-120"/>
                <a:ea typeface="微軟正黑體" panose="020B0604030504040204" pitchFamily="34" charset="-120"/>
              </a:rPr>
              <a:t>賣場</a:t>
            </a:r>
            <a:endParaRPr lang="en-US" sz="4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3250451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B31DA8D-54B9-4B28-B569-2569C4AEBFEF}"/>
              </a:ext>
            </a:extLst>
          </p:cNvPr>
          <p:cNvSpPr>
            <a:spLocks noGrp="1"/>
          </p:cNvSpPr>
          <p:nvPr>
            <p:ph type="title"/>
          </p:nvPr>
        </p:nvSpPr>
        <p:spPr/>
        <p:txBody>
          <a:bodyPr/>
          <a:lstStyle/>
          <a:p>
            <a:pPr algn="ctr"/>
            <a:r>
              <a:rPr lang="zh-TW" altLang="en-US" b="1" dirty="0"/>
              <a:t>研究</a:t>
            </a:r>
            <a:r>
              <a:rPr lang="zh-TW" altLang="en-US" b="1" dirty="0" smtClean="0"/>
              <a:t>主題</a:t>
            </a:r>
            <a:endParaRPr lang="zh-TW" altLang="en-US" b="1" dirty="0"/>
          </a:p>
        </p:txBody>
      </p:sp>
      <p:sp>
        <p:nvSpPr>
          <p:cNvPr id="3" name="內容版面配置區 2">
            <a:extLst>
              <a:ext uri="{FF2B5EF4-FFF2-40B4-BE49-F238E27FC236}">
                <a16:creationId xmlns:a16="http://schemas.microsoft.com/office/drawing/2014/main" id="{516E1863-B56A-4549-8427-1A8C353D25B3}"/>
              </a:ext>
            </a:extLst>
          </p:cNvPr>
          <p:cNvSpPr>
            <a:spLocks noGrp="1"/>
          </p:cNvSpPr>
          <p:nvPr>
            <p:ph idx="1"/>
          </p:nvPr>
        </p:nvSpPr>
        <p:spPr>
          <a:xfrm>
            <a:off x="1307375" y="1576735"/>
            <a:ext cx="9577251" cy="4600228"/>
          </a:xfrm>
        </p:spPr>
        <p:txBody>
          <a:bodyPr/>
          <a:lstStyle/>
          <a:p>
            <a:pPr marL="0" indent="0" algn="ctr">
              <a:buNone/>
            </a:pPr>
            <a:r>
              <a:rPr lang="zh-TW" altLang="en-US" sz="3600" dirty="0"/>
              <a:t>兩性私人衛生用品的購物籃分析</a:t>
            </a:r>
            <a:endParaRPr lang="en-US" altLang="zh-TW" sz="3600" dirty="0"/>
          </a:p>
          <a:p>
            <a:pPr marL="0" indent="0">
              <a:buNone/>
            </a:pPr>
            <a:endParaRPr lang="zh-TW" altLang="en-US" dirty="0">
              <a:solidFill>
                <a:schemeClr val="bg2">
                  <a:lumMod val="75000"/>
                </a:schemeClr>
              </a:solidFill>
            </a:endParaRPr>
          </a:p>
        </p:txBody>
      </p:sp>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6488" y="4395886"/>
            <a:ext cx="2226922" cy="2226922"/>
          </a:xfrm>
          <a:prstGeom prst="rect">
            <a:avLst/>
          </a:prstGeom>
        </p:spPr>
      </p:pic>
      <p:pic>
        <p:nvPicPr>
          <p:cNvPr id="12" name="圖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7310908">
            <a:off x="3539496" y="2891631"/>
            <a:ext cx="2490442" cy="2490442"/>
          </a:xfrm>
          <a:prstGeom prst="rect">
            <a:avLst/>
          </a:prstGeom>
        </p:spPr>
      </p:pic>
      <p:pic>
        <p:nvPicPr>
          <p:cNvPr id="13" name="圖片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63713" y="2743218"/>
            <a:ext cx="2390492" cy="2390492"/>
          </a:xfrm>
          <a:prstGeom prst="rect">
            <a:avLst/>
          </a:prstGeom>
        </p:spPr>
      </p:pic>
    </p:spTree>
    <p:extLst>
      <p:ext uri="{BB962C8B-B14F-4D97-AF65-F5344CB8AC3E}">
        <p14:creationId xmlns:p14="http://schemas.microsoft.com/office/powerpoint/2010/main" val="172324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42DDEC8-4BB8-469D-8224-0F9404F56ED7}"/>
              </a:ext>
            </a:extLst>
          </p:cNvPr>
          <p:cNvSpPr>
            <a:spLocks noGrp="1"/>
          </p:cNvSpPr>
          <p:nvPr>
            <p:ph type="title"/>
          </p:nvPr>
        </p:nvSpPr>
        <p:spPr>
          <a:xfrm>
            <a:off x="5389971" y="341731"/>
            <a:ext cx="1412059" cy="1325563"/>
          </a:xfrm>
        </p:spPr>
        <p:txBody>
          <a:bodyPr/>
          <a:lstStyle/>
          <a:p>
            <a:pPr algn="ctr"/>
            <a:r>
              <a:rPr lang="zh-TW" altLang="en-US" b="1" dirty="0"/>
              <a:t>內容</a:t>
            </a:r>
          </a:p>
        </p:txBody>
      </p:sp>
      <p:grpSp>
        <p:nvGrpSpPr>
          <p:cNvPr id="3" name="群組 2"/>
          <p:cNvGrpSpPr/>
          <p:nvPr/>
        </p:nvGrpSpPr>
        <p:grpSpPr>
          <a:xfrm>
            <a:off x="419052" y="2596787"/>
            <a:ext cx="2201140" cy="2189202"/>
            <a:chOff x="-520976" y="2607258"/>
            <a:chExt cx="2201140" cy="2189202"/>
          </a:xfrm>
        </p:grpSpPr>
        <p:pic>
          <p:nvPicPr>
            <p:cNvPr id="20" name="圖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0976" y="2607258"/>
              <a:ext cx="2086361" cy="2086361"/>
            </a:xfrm>
            <a:prstGeom prst="rect">
              <a:avLst/>
            </a:prstGeom>
          </p:spPr>
        </p:pic>
        <p:sp>
          <p:nvSpPr>
            <p:cNvPr id="21" name="套索 20"/>
            <p:cNvSpPr/>
            <p:nvPr/>
          </p:nvSpPr>
          <p:spPr>
            <a:xfrm>
              <a:off x="-520976" y="2607258"/>
              <a:ext cx="2201140" cy="2189202"/>
            </a:xfrm>
            <a:prstGeom prst="chord">
              <a:avLst>
                <a:gd name="adj1" fmla="val 5480690"/>
                <a:gd name="adj2" fmla="val 162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微軟正黑體" panose="020B0604030504040204" pitchFamily="34" charset="-120"/>
              </a:endParaRPr>
            </a:p>
          </p:txBody>
        </p:sp>
        <p:sp>
          <p:nvSpPr>
            <p:cNvPr id="10" name="矩形 9"/>
            <p:cNvSpPr/>
            <p:nvPr/>
          </p:nvSpPr>
          <p:spPr>
            <a:xfrm>
              <a:off x="-154903" y="2841349"/>
              <a:ext cx="677108" cy="1852270"/>
            </a:xfrm>
            <a:prstGeom prst="rect">
              <a:avLst/>
            </a:prstGeom>
          </p:spPr>
          <p:txBody>
            <a:bodyPr vert="eaVert" wrap="square">
              <a:spAutoFit/>
            </a:bodyPr>
            <a:lstStyle/>
            <a:p>
              <a:r>
                <a:rPr lang="zh-TW" altLang="en-US" sz="3200" b="1" dirty="0">
                  <a:solidFill>
                    <a:schemeClr val="bg1"/>
                  </a:solidFill>
                  <a:ea typeface="微軟正黑體" panose="020B0604030504040204" pitchFamily="34" charset="-120"/>
                </a:rPr>
                <a:t>研究主題</a:t>
              </a:r>
            </a:p>
          </p:txBody>
        </p:sp>
      </p:grpSp>
      <p:grpSp>
        <p:nvGrpSpPr>
          <p:cNvPr id="4" name="群組 3"/>
          <p:cNvGrpSpPr/>
          <p:nvPr/>
        </p:nvGrpSpPr>
        <p:grpSpPr>
          <a:xfrm>
            <a:off x="3447944" y="2607258"/>
            <a:ext cx="2201140" cy="2189202"/>
            <a:chOff x="3530842" y="2607258"/>
            <a:chExt cx="2201140" cy="2189202"/>
          </a:xfrm>
        </p:grpSpPr>
        <p:pic>
          <p:nvPicPr>
            <p:cNvPr id="22" name="圖片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30842" y="2607258"/>
              <a:ext cx="2086361" cy="2086361"/>
            </a:xfrm>
            <a:prstGeom prst="rect">
              <a:avLst/>
            </a:prstGeom>
          </p:spPr>
        </p:pic>
        <p:sp>
          <p:nvSpPr>
            <p:cNvPr id="23" name="套索 22"/>
            <p:cNvSpPr/>
            <p:nvPr/>
          </p:nvSpPr>
          <p:spPr>
            <a:xfrm>
              <a:off x="3530842" y="2607258"/>
              <a:ext cx="2201140" cy="2189202"/>
            </a:xfrm>
            <a:prstGeom prst="chord">
              <a:avLst>
                <a:gd name="adj1" fmla="val 5480690"/>
                <a:gd name="adj2" fmla="val 162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微軟正黑體" panose="020B0604030504040204" pitchFamily="34" charset="-120"/>
              </a:endParaRPr>
            </a:p>
          </p:txBody>
        </p:sp>
        <p:sp>
          <p:nvSpPr>
            <p:cNvPr id="6" name="矩形 5"/>
            <p:cNvSpPr/>
            <p:nvPr/>
          </p:nvSpPr>
          <p:spPr>
            <a:xfrm>
              <a:off x="3932972" y="2841349"/>
              <a:ext cx="677108" cy="1718359"/>
            </a:xfrm>
            <a:prstGeom prst="rect">
              <a:avLst/>
            </a:prstGeom>
          </p:spPr>
          <p:txBody>
            <a:bodyPr vert="eaVert" wrap="square">
              <a:spAutoFit/>
            </a:bodyPr>
            <a:lstStyle/>
            <a:p>
              <a:r>
                <a:rPr lang="zh-TW" altLang="en-US" sz="3200" b="1" dirty="0" smtClean="0">
                  <a:solidFill>
                    <a:schemeClr val="bg1"/>
                  </a:solidFill>
                  <a:ea typeface="微軟正黑體" panose="020B0604030504040204" pitchFamily="34" charset="-120"/>
                </a:rPr>
                <a:t>數據分</a:t>
              </a:r>
              <a:r>
                <a:rPr lang="zh-TW" altLang="en-US" sz="3200" b="1" dirty="0">
                  <a:solidFill>
                    <a:schemeClr val="bg1"/>
                  </a:solidFill>
                  <a:ea typeface="微軟正黑體" panose="020B0604030504040204" pitchFamily="34" charset="-120"/>
                </a:rPr>
                <a:t>析</a:t>
              </a:r>
              <a:endParaRPr lang="en-US" altLang="zh-TW" sz="3200" b="1" dirty="0">
                <a:solidFill>
                  <a:schemeClr val="bg1"/>
                </a:solidFill>
                <a:ea typeface="微軟正黑體" panose="020B0604030504040204" pitchFamily="34" charset="-120"/>
              </a:endParaRPr>
            </a:p>
          </p:txBody>
        </p:sp>
      </p:grpSp>
      <p:grpSp>
        <p:nvGrpSpPr>
          <p:cNvPr id="11" name="群組 10"/>
          <p:cNvGrpSpPr/>
          <p:nvPr/>
        </p:nvGrpSpPr>
        <p:grpSpPr>
          <a:xfrm>
            <a:off x="9414025" y="2607258"/>
            <a:ext cx="2201140" cy="2189202"/>
            <a:chOff x="3530842" y="2607258"/>
            <a:chExt cx="2201140" cy="2189202"/>
          </a:xfrm>
        </p:grpSpPr>
        <p:pic>
          <p:nvPicPr>
            <p:cNvPr id="12" name="圖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30842" y="2607258"/>
              <a:ext cx="2086361" cy="2086361"/>
            </a:xfrm>
            <a:prstGeom prst="rect">
              <a:avLst/>
            </a:prstGeom>
          </p:spPr>
        </p:pic>
        <p:sp>
          <p:nvSpPr>
            <p:cNvPr id="13" name="套索 12"/>
            <p:cNvSpPr/>
            <p:nvPr/>
          </p:nvSpPr>
          <p:spPr>
            <a:xfrm>
              <a:off x="3530842" y="2607258"/>
              <a:ext cx="2201140" cy="2189202"/>
            </a:xfrm>
            <a:prstGeom prst="chord">
              <a:avLst>
                <a:gd name="adj1" fmla="val 5480690"/>
                <a:gd name="adj2" fmla="val 162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微軟正黑體" panose="020B0604030504040204" pitchFamily="34" charset="-120"/>
              </a:endParaRPr>
            </a:p>
          </p:txBody>
        </p:sp>
        <p:sp>
          <p:nvSpPr>
            <p:cNvPr id="14" name="矩形 13"/>
            <p:cNvSpPr/>
            <p:nvPr/>
          </p:nvSpPr>
          <p:spPr>
            <a:xfrm>
              <a:off x="3896914" y="2701649"/>
              <a:ext cx="677108" cy="1955111"/>
            </a:xfrm>
            <a:prstGeom prst="rect">
              <a:avLst/>
            </a:prstGeom>
          </p:spPr>
          <p:txBody>
            <a:bodyPr vert="eaVert" wrap="square">
              <a:spAutoFit/>
            </a:bodyPr>
            <a:lstStyle/>
            <a:p>
              <a:pPr algn="ctr"/>
              <a:r>
                <a:rPr lang="zh-TW" altLang="en-US" sz="3200" b="1" dirty="0">
                  <a:solidFill>
                    <a:schemeClr val="bg1"/>
                  </a:solidFill>
                  <a:ea typeface="微軟正黑體" panose="020B0604030504040204" pitchFamily="34" charset="-120"/>
                </a:rPr>
                <a:t>結論</a:t>
              </a:r>
              <a:endParaRPr lang="en-US" altLang="zh-TW" sz="3200" b="1" dirty="0">
                <a:solidFill>
                  <a:schemeClr val="bg1"/>
                </a:solidFill>
                <a:ea typeface="微軟正黑體" panose="020B0604030504040204" pitchFamily="34" charset="-120"/>
              </a:endParaRPr>
            </a:p>
          </p:txBody>
        </p:sp>
      </p:grpSp>
      <p:grpSp>
        <p:nvGrpSpPr>
          <p:cNvPr id="15" name="群組 14"/>
          <p:cNvGrpSpPr/>
          <p:nvPr/>
        </p:nvGrpSpPr>
        <p:grpSpPr>
          <a:xfrm>
            <a:off x="6476836" y="2607258"/>
            <a:ext cx="2201140" cy="2189202"/>
            <a:chOff x="3530842" y="2607258"/>
            <a:chExt cx="2201140" cy="2189202"/>
          </a:xfrm>
        </p:grpSpPr>
        <p:pic>
          <p:nvPicPr>
            <p:cNvPr id="16" name="圖片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30842" y="2607258"/>
              <a:ext cx="2086361" cy="2086361"/>
            </a:xfrm>
            <a:prstGeom prst="rect">
              <a:avLst/>
            </a:prstGeom>
          </p:spPr>
        </p:pic>
        <p:sp>
          <p:nvSpPr>
            <p:cNvPr id="17" name="套索 16"/>
            <p:cNvSpPr/>
            <p:nvPr/>
          </p:nvSpPr>
          <p:spPr>
            <a:xfrm>
              <a:off x="3530842" y="2607258"/>
              <a:ext cx="2201140" cy="2189202"/>
            </a:xfrm>
            <a:prstGeom prst="chord">
              <a:avLst>
                <a:gd name="adj1" fmla="val 5480690"/>
                <a:gd name="adj2" fmla="val 162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微軟正黑體" panose="020B0604030504040204" pitchFamily="34" charset="-120"/>
              </a:endParaRPr>
            </a:p>
          </p:txBody>
        </p:sp>
        <p:sp>
          <p:nvSpPr>
            <p:cNvPr id="18" name="矩形 17"/>
            <p:cNvSpPr/>
            <p:nvPr/>
          </p:nvSpPr>
          <p:spPr>
            <a:xfrm>
              <a:off x="3896914" y="2701649"/>
              <a:ext cx="677108" cy="1955111"/>
            </a:xfrm>
            <a:prstGeom prst="rect">
              <a:avLst/>
            </a:prstGeom>
          </p:spPr>
          <p:txBody>
            <a:bodyPr vert="eaVert" wrap="square">
              <a:spAutoFit/>
            </a:bodyPr>
            <a:lstStyle/>
            <a:p>
              <a:pPr algn="ctr"/>
              <a:r>
                <a:rPr lang="zh-TW" altLang="en-US" sz="3200" b="1" dirty="0" smtClean="0">
                  <a:solidFill>
                    <a:schemeClr val="bg1"/>
                  </a:solidFill>
                  <a:ea typeface="微軟正黑體" panose="020B0604030504040204" pitchFamily="34" charset="-120"/>
                </a:rPr>
                <a:t>行銷方案</a:t>
              </a:r>
              <a:endParaRPr lang="en-US" altLang="zh-TW" sz="3200" b="1" dirty="0">
                <a:solidFill>
                  <a:schemeClr val="bg1"/>
                </a:solidFill>
                <a:ea typeface="微軟正黑體" panose="020B0604030504040204" pitchFamily="34" charset="-120"/>
              </a:endParaRPr>
            </a:p>
          </p:txBody>
        </p:sp>
      </p:grpSp>
    </p:spTree>
    <p:extLst>
      <p:ext uri="{BB962C8B-B14F-4D97-AF65-F5344CB8AC3E}">
        <p14:creationId xmlns:p14="http://schemas.microsoft.com/office/powerpoint/2010/main" val="1346347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15"/>
                                        </p:tgtEl>
                                      </p:cBhvr>
                                    </p:animEffect>
                                    <p:animScale>
                                      <p:cBhvr>
                                        <p:cTn id="7" dur="250" autoRev="1" fill="hold"/>
                                        <p:tgtEl>
                                          <p:spTgt spid="1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smtClean="0"/>
              <a:t>行銷方案</a:t>
            </a:r>
            <a:r>
              <a:rPr lang="en-US" altLang="zh-TW" dirty="0" smtClean="0"/>
              <a:t>-</a:t>
            </a:r>
            <a:r>
              <a:rPr lang="zh-TW" altLang="en-US" dirty="0" smtClean="0"/>
              <a:t>針對關聯性</a:t>
            </a:r>
            <a:r>
              <a:rPr lang="zh-TW" altLang="en-US" sz="5000" b="1" dirty="0" smtClean="0">
                <a:solidFill>
                  <a:srgbClr val="FF0000"/>
                </a:solidFill>
              </a:rPr>
              <a:t>超</a:t>
            </a:r>
            <a:r>
              <a:rPr lang="en-US" altLang="zh-TW" sz="5000" b="1" dirty="0" smtClean="0">
                <a:solidFill>
                  <a:srgbClr val="FF0000"/>
                </a:solidFill>
              </a:rPr>
              <a:t>·</a:t>
            </a:r>
            <a:r>
              <a:rPr lang="zh-TW" altLang="en-US" sz="5000" b="1" dirty="0" smtClean="0">
                <a:solidFill>
                  <a:srgbClr val="FF0000"/>
                </a:solidFill>
              </a:rPr>
              <a:t>出</a:t>
            </a:r>
            <a:r>
              <a:rPr lang="en-US" altLang="zh-TW" sz="5000" b="1" dirty="0" smtClean="0">
                <a:solidFill>
                  <a:srgbClr val="FF0000"/>
                </a:solidFill>
              </a:rPr>
              <a:t>·</a:t>
            </a:r>
            <a:r>
              <a:rPr lang="zh-TW" altLang="en-US" sz="5000" b="1" dirty="0" smtClean="0">
                <a:solidFill>
                  <a:srgbClr val="FF0000"/>
                </a:solidFill>
              </a:rPr>
              <a:t>意</a:t>
            </a:r>
            <a:r>
              <a:rPr lang="en-US" altLang="zh-TW" sz="5000" b="1" dirty="0" smtClean="0">
                <a:solidFill>
                  <a:srgbClr val="FF0000"/>
                </a:solidFill>
              </a:rPr>
              <a:t>·</a:t>
            </a:r>
            <a:r>
              <a:rPr lang="zh-TW" altLang="en-US" sz="5000" b="1" dirty="0" smtClean="0">
                <a:solidFill>
                  <a:srgbClr val="FF0000"/>
                </a:solidFill>
              </a:rPr>
              <a:t>料</a:t>
            </a:r>
            <a:r>
              <a:rPr lang="zh-TW" altLang="en-US" dirty="0" smtClean="0"/>
              <a:t>之商品</a:t>
            </a:r>
            <a:endParaRPr lang="zh-TW" altLang="en-US" dirty="0"/>
          </a:p>
        </p:txBody>
      </p:sp>
      <p:sp>
        <p:nvSpPr>
          <p:cNvPr id="3" name="內容版面配置區 2"/>
          <p:cNvSpPr>
            <a:spLocks noGrp="1"/>
          </p:cNvSpPr>
          <p:nvPr>
            <p:ph idx="1"/>
          </p:nvPr>
        </p:nvSpPr>
        <p:spPr>
          <a:xfrm>
            <a:off x="838200" y="2963537"/>
            <a:ext cx="10515600" cy="3686644"/>
          </a:xfrm>
        </p:spPr>
        <p:txBody>
          <a:bodyPr/>
          <a:lstStyle/>
          <a:p>
            <a:r>
              <a:rPr lang="zh-TW" altLang="en-US" dirty="0" smtClean="0"/>
              <a:t>衛生棉 </a:t>
            </a:r>
            <a:r>
              <a:rPr lang="en-US" altLang="zh-TW" dirty="0"/>
              <a:t>&amp;</a:t>
            </a:r>
            <a:r>
              <a:rPr lang="zh-TW" altLang="en-US" dirty="0" smtClean="0"/>
              <a:t> 襪子 </a:t>
            </a:r>
            <a:r>
              <a:rPr lang="en-US" altLang="zh-TW" dirty="0" smtClean="0"/>
              <a:t>/ </a:t>
            </a:r>
            <a:r>
              <a:rPr lang="zh-TW" altLang="en-US" dirty="0" smtClean="0"/>
              <a:t>保險套 </a:t>
            </a:r>
            <a:r>
              <a:rPr lang="en-US" altLang="zh-TW" dirty="0" smtClean="0"/>
              <a:t>&amp;</a:t>
            </a:r>
            <a:r>
              <a:rPr lang="zh-TW" altLang="en-US" dirty="0" smtClean="0"/>
              <a:t> 襪子</a:t>
            </a:r>
            <a:endParaRPr lang="en-US" altLang="zh-TW" dirty="0" smtClean="0"/>
          </a:p>
          <a:p>
            <a:pPr marL="0" indent="0">
              <a:buNone/>
            </a:pPr>
            <a:r>
              <a:rPr lang="en-US" altLang="zh-TW" dirty="0" smtClean="0">
                <a:sym typeface="Wingdings" panose="05000000000000000000" pitchFamily="2" charset="2"/>
              </a:rPr>
              <a:t> </a:t>
            </a:r>
            <a:r>
              <a:rPr lang="zh-TW" altLang="en-US" dirty="0" smtClean="0"/>
              <a:t>推出</a:t>
            </a:r>
            <a:r>
              <a:rPr lang="zh-TW" altLang="en-US" sz="3500" b="1" dirty="0" smtClean="0"/>
              <a:t>經期襪、驚奇襪</a:t>
            </a:r>
            <a:endParaRPr lang="zh-TW" altLang="en-US" sz="3500" b="1" dirty="0"/>
          </a:p>
          <a:p>
            <a:pPr marL="0" indent="0">
              <a:buNone/>
            </a:pPr>
            <a:r>
              <a:rPr lang="zh-TW" altLang="en-US" dirty="0"/>
              <a:t>大包裝衛生棉活動附贈</a:t>
            </a:r>
            <a:r>
              <a:rPr lang="zh-TW" altLang="en-US" dirty="0" smtClean="0"/>
              <a:t>一雙</a:t>
            </a:r>
            <a:r>
              <a:rPr lang="zh-TW" altLang="en-US" dirty="0" smtClean="0"/>
              <a:t>經期襪</a:t>
            </a:r>
            <a:endParaRPr lang="en-US" altLang="zh-TW" dirty="0" smtClean="0"/>
          </a:p>
          <a:p>
            <a:pPr marL="0" indent="0">
              <a:buNone/>
            </a:pPr>
            <a:r>
              <a:rPr lang="zh-TW" altLang="en-US" dirty="0" smtClean="0"/>
              <a:t>購買</a:t>
            </a:r>
            <a:r>
              <a:rPr lang="en-US" altLang="zh-TW" dirty="0" smtClean="0"/>
              <a:t>2</a:t>
            </a:r>
            <a:r>
              <a:rPr lang="zh-TW" altLang="en-US" dirty="0" smtClean="0"/>
              <a:t>盒以上保險套附贈一雙驚奇襪</a:t>
            </a:r>
            <a:endParaRPr lang="en-US" altLang="zh-TW" dirty="0" smtClean="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5067" y="2258176"/>
            <a:ext cx="3311652" cy="3311652"/>
          </a:xfrm>
          <a:prstGeom prst="rect">
            <a:avLst/>
          </a:prstGeom>
        </p:spPr>
      </p:pic>
    </p:spTree>
    <p:extLst>
      <p:ext uri="{BB962C8B-B14F-4D97-AF65-F5344CB8AC3E}">
        <p14:creationId xmlns:p14="http://schemas.microsoft.com/office/powerpoint/2010/main" val="971186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smtClean="0"/>
              <a:t>行銷方案</a:t>
            </a:r>
            <a:r>
              <a:rPr lang="en-US" altLang="zh-TW" dirty="0" smtClean="0"/>
              <a:t>-</a:t>
            </a:r>
            <a:r>
              <a:rPr lang="zh-TW" altLang="en-US" dirty="0" smtClean="0"/>
              <a:t>針對關聯性</a:t>
            </a:r>
            <a:r>
              <a:rPr lang="zh-TW" altLang="en-US" sz="5000" b="1" dirty="0" smtClean="0">
                <a:solidFill>
                  <a:srgbClr val="FF0000"/>
                </a:solidFill>
              </a:rPr>
              <a:t>超</a:t>
            </a:r>
            <a:r>
              <a:rPr lang="en-US" altLang="zh-TW" sz="5000" b="1" dirty="0" smtClean="0">
                <a:solidFill>
                  <a:srgbClr val="FF0000"/>
                </a:solidFill>
              </a:rPr>
              <a:t>·</a:t>
            </a:r>
            <a:r>
              <a:rPr lang="zh-TW" altLang="en-US" sz="5000" b="1" dirty="0" smtClean="0">
                <a:solidFill>
                  <a:srgbClr val="FF0000"/>
                </a:solidFill>
              </a:rPr>
              <a:t>出</a:t>
            </a:r>
            <a:r>
              <a:rPr lang="en-US" altLang="zh-TW" sz="5000" b="1" dirty="0" smtClean="0">
                <a:solidFill>
                  <a:srgbClr val="FF0000"/>
                </a:solidFill>
              </a:rPr>
              <a:t>·</a:t>
            </a:r>
            <a:r>
              <a:rPr lang="zh-TW" altLang="en-US" sz="5000" b="1" dirty="0" smtClean="0">
                <a:solidFill>
                  <a:srgbClr val="FF0000"/>
                </a:solidFill>
              </a:rPr>
              <a:t>意</a:t>
            </a:r>
            <a:r>
              <a:rPr lang="en-US" altLang="zh-TW" sz="5000" b="1" dirty="0" smtClean="0">
                <a:solidFill>
                  <a:srgbClr val="FF0000"/>
                </a:solidFill>
              </a:rPr>
              <a:t>·</a:t>
            </a:r>
            <a:r>
              <a:rPr lang="zh-TW" altLang="en-US" sz="5000" b="1" dirty="0" smtClean="0">
                <a:solidFill>
                  <a:srgbClr val="FF0000"/>
                </a:solidFill>
              </a:rPr>
              <a:t>料</a:t>
            </a:r>
            <a:r>
              <a:rPr lang="zh-TW" altLang="en-US" dirty="0" smtClean="0"/>
              <a:t>之商品</a:t>
            </a:r>
            <a:endParaRPr lang="zh-TW" altLang="en-US" dirty="0"/>
          </a:p>
        </p:txBody>
      </p:sp>
      <p:sp>
        <p:nvSpPr>
          <p:cNvPr id="3" name="內容版面配置區 2"/>
          <p:cNvSpPr>
            <a:spLocks noGrp="1"/>
          </p:cNvSpPr>
          <p:nvPr>
            <p:ph idx="1"/>
          </p:nvPr>
        </p:nvSpPr>
        <p:spPr>
          <a:xfrm>
            <a:off x="838200" y="3272010"/>
            <a:ext cx="10515600" cy="3378171"/>
          </a:xfrm>
        </p:spPr>
        <p:txBody>
          <a:bodyPr/>
          <a:lstStyle/>
          <a:p>
            <a:r>
              <a:rPr lang="zh-TW" altLang="en-US" dirty="0" smtClean="0"/>
              <a:t>棉條</a:t>
            </a:r>
            <a:r>
              <a:rPr lang="en-US" altLang="zh-TW" dirty="0"/>
              <a:t> </a:t>
            </a:r>
            <a:r>
              <a:rPr lang="en-US" altLang="zh-TW" dirty="0"/>
              <a:t>&amp;</a:t>
            </a:r>
            <a:r>
              <a:rPr lang="en-US" altLang="zh-TW" dirty="0" smtClean="0"/>
              <a:t> </a:t>
            </a:r>
            <a:r>
              <a:rPr lang="zh-TW" altLang="en-US" dirty="0" smtClean="0"/>
              <a:t>潤滑液</a:t>
            </a:r>
            <a:endParaRPr lang="en-US" altLang="zh-TW" dirty="0" smtClean="0"/>
          </a:p>
          <a:p>
            <a:pPr marL="0" indent="0">
              <a:buNone/>
            </a:pPr>
            <a:r>
              <a:rPr lang="en-US" altLang="zh-TW" dirty="0" smtClean="0">
                <a:sym typeface="Wingdings" panose="05000000000000000000" pitchFamily="2" charset="2"/>
              </a:rPr>
              <a:t></a:t>
            </a:r>
            <a:r>
              <a:rPr lang="zh-TW" altLang="en-US" dirty="0" smtClean="0"/>
              <a:t>調整</a:t>
            </a:r>
            <a:r>
              <a:rPr lang="zh-TW" altLang="en-US" sz="3500" b="1" dirty="0" smtClean="0"/>
              <a:t>貨架擺放</a:t>
            </a:r>
            <a:endParaRPr lang="en-US" altLang="zh-TW" dirty="0" smtClean="0"/>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0578" y="2067566"/>
            <a:ext cx="1603255" cy="1603255"/>
          </a:xfrm>
          <a:prstGeom prst="rect">
            <a:avLst/>
          </a:prstGeom>
        </p:spPr>
      </p:pic>
      <p:pic>
        <p:nvPicPr>
          <p:cNvPr id="5" name="圖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35314" y="4108374"/>
            <a:ext cx="1533781" cy="1533781"/>
          </a:xfrm>
          <a:prstGeom prst="rect">
            <a:avLst/>
          </a:prstGeom>
        </p:spPr>
      </p:pic>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4191" y="2067564"/>
            <a:ext cx="1603255" cy="1603255"/>
          </a:xfrm>
          <a:prstGeom prst="rect">
            <a:avLst/>
          </a:prstGeom>
        </p:spPr>
      </p:pic>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6320" y="2067565"/>
            <a:ext cx="1603255" cy="1603255"/>
          </a:xfrm>
          <a:prstGeom prst="rect">
            <a:avLst/>
          </a:prstGeom>
        </p:spPr>
      </p:pic>
      <p:pic>
        <p:nvPicPr>
          <p:cNvPr id="8" name="圖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8449" y="2067566"/>
            <a:ext cx="1603255" cy="1603255"/>
          </a:xfrm>
          <a:prstGeom prst="rect">
            <a:avLst/>
          </a:prstGeom>
        </p:spPr>
      </p:pic>
      <p:pic>
        <p:nvPicPr>
          <p:cNvPr id="9" name="圖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3695" y="4108374"/>
            <a:ext cx="1533781" cy="1533781"/>
          </a:xfrm>
          <a:prstGeom prst="rect">
            <a:avLst/>
          </a:prstGeom>
        </p:spPr>
      </p:pic>
      <p:pic>
        <p:nvPicPr>
          <p:cNvPr id="10" name="圖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2076" y="4108374"/>
            <a:ext cx="1533781" cy="1533781"/>
          </a:xfrm>
          <a:prstGeom prst="rect">
            <a:avLst/>
          </a:prstGeom>
        </p:spPr>
      </p:pic>
      <p:pic>
        <p:nvPicPr>
          <p:cNvPr id="11" name="圖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20456" y="4108374"/>
            <a:ext cx="1533781" cy="1533781"/>
          </a:xfrm>
          <a:prstGeom prst="rect">
            <a:avLst/>
          </a:prstGeom>
        </p:spPr>
      </p:pic>
    </p:spTree>
    <p:extLst>
      <p:ext uri="{BB962C8B-B14F-4D97-AF65-F5344CB8AC3E}">
        <p14:creationId xmlns:p14="http://schemas.microsoft.com/office/powerpoint/2010/main" val="25028359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smtClean="0"/>
              <a:t>行銷方案</a:t>
            </a:r>
            <a:r>
              <a:rPr lang="en-US" altLang="zh-TW" dirty="0" smtClean="0"/>
              <a:t>-</a:t>
            </a:r>
            <a:r>
              <a:rPr lang="zh-TW" altLang="en-US" dirty="0" smtClean="0"/>
              <a:t>針對關聯性</a:t>
            </a:r>
            <a:r>
              <a:rPr lang="zh-TW" altLang="en-US" sz="5000" b="1" dirty="0" smtClean="0">
                <a:solidFill>
                  <a:srgbClr val="FF0000"/>
                </a:solidFill>
              </a:rPr>
              <a:t>超</a:t>
            </a:r>
            <a:r>
              <a:rPr lang="en-US" altLang="zh-TW" sz="5000" b="1" dirty="0" smtClean="0">
                <a:solidFill>
                  <a:srgbClr val="FF0000"/>
                </a:solidFill>
              </a:rPr>
              <a:t>·</a:t>
            </a:r>
            <a:r>
              <a:rPr lang="zh-TW" altLang="en-US" sz="5000" b="1" dirty="0" smtClean="0">
                <a:solidFill>
                  <a:srgbClr val="FF0000"/>
                </a:solidFill>
              </a:rPr>
              <a:t>出</a:t>
            </a:r>
            <a:r>
              <a:rPr lang="en-US" altLang="zh-TW" sz="5000" b="1" dirty="0" smtClean="0">
                <a:solidFill>
                  <a:srgbClr val="FF0000"/>
                </a:solidFill>
              </a:rPr>
              <a:t>·</a:t>
            </a:r>
            <a:r>
              <a:rPr lang="zh-TW" altLang="en-US" sz="5000" b="1" dirty="0" smtClean="0">
                <a:solidFill>
                  <a:srgbClr val="FF0000"/>
                </a:solidFill>
              </a:rPr>
              <a:t>意</a:t>
            </a:r>
            <a:r>
              <a:rPr lang="en-US" altLang="zh-TW" sz="5000" b="1" dirty="0" smtClean="0">
                <a:solidFill>
                  <a:srgbClr val="FF0000"/>
                </a:solidFill>
              </a:rPr>
              <a:t>·</a:t>
            </a:r>
            <a:r>
              <a:rPr lang="zh-TW" altLang="en-US" sz="5000" b="1" dirty="0" smtClean="0">
                <a:solidFill>
                  <a:srgbClr val="FF0000"/>
                </a:solidFill>
              </a:rPr>
              <a:t>料</a:t>
            </a:r>
            <a:r>
              <a:rPr lang="zh-TW" altLang="en-US" dirty="0" smtClean="0"/>
              <a:t>之商品</a:t>
            </a:r>
            <a:endParaRPr lang="zh-TW" altLang="en-US" dirty="0"/>
          </a:p>
        </p:txBody>
      </p:sp>
      <p:sp>
        <p:nvSpPr>
          <p:cNvPr id="3" name="內容版面配置區 2"/>
          <p:cNvSpPr>
            <a:spLocks noGrp="1"/>
          </p:cNvSpPr>
          <p:nvPr>
            <p:ph idx="1"/>
          </p:nvPr>
        </p:nvSpPr>
        <p:spPr>
          <a:xfrm>
            <a:off x="911790" y="2964246"/>
            <a:ext cx="10515600" cy="3543424"/>
          </a:xfrm>
        </p:spPr>
        <p:txBody>
          <a:bodyPr/>
          <a:lstStyle/>
          <a:p>
            <a:r>
              <a:rPr lang="zh-TW" altLang="en-US" dirty="0" smtClean="0"/>
              <a:t>衛生棉</a:t>
            </a:r>
            <a:r>
              <a:rPr lang="zh-TW" altLang="en-US" dirty="0"/>
              <a:t> </a:t>
            </a:r>
            <a:r>
              <a:rPr lang="en-US" altLang="zh-TW" dirty="0" smtClean="0"/>
              <a:t>&amp; </a:t>
            </a:r>
            <a:r>
              <a:rPr lang="zh-TW" altLang="en-US" dirty="0" smtClean="0"/>
              <a:t>過夜</a:t>
            </a:r>
            <a:r>
              <a:rPr lang="zh-TW" altLang="en-US" dirty="0" smtClean="0"/>
              <a:t>用品</a:t>
            </a:r>
            <a:endParaRPr lang="en-US" altLang="zh-TW" dirty="0" smtClean="0"/>
          </a:p>
          <a:p>
            <a:pPr marL="0" indent="0">
              <a:buNone/>
            </a:pPr>
            <a:r>
              <a:rPr lang="en-US" altLang="zh-TW" dirty="0" smtClean="0">
                <a:sym typeface="Wingdings" panose="05000000000000000000" pitchFamily="2" charset="2"/>
              </a:rPr>
              <a:t></a:t>
            </a:r>
            <a:r>
              <a:rPr lang="zh-TW" altLang="en-US" dirty="0" smtClean="0"/>
              <a:t>快</a:t>
            </a:r>
            <a:r>
              <a:rPr lang="zh-TW" altLang="en-US" dirty="0" smtClean="0"/>
              <a:t>銷產品</a:t>
            </a:r>
            <a:r>
              <a:rPr lang="zh-TW" altLang="en-US" dirty="0" smtClean="0"/>
              <a:t>公司</a:t>
            </a:r>
            <a:r>
              <a:rPr lang="zh-TW" altLang="en-US" sz="3500" b="1" dirty="0" smtClean="0"/>
              <a:t>開發</a:t>
            </a:r>
            <a:r>
              <a:rPr lang="zh-TW" altLang="en-US" sz="3500" b="1" dirty="0"/>
              <a:t>免洗內褲</a:t>
            </a:r>
            <a:r>
              <a:rPr lang="zh-TW" altLang="en-US" sz="3500" b="1" dirty="0" smtClean="0"/>
              <a:t>市場</a:t>
            </a:r>
            <a:endParaRPr lang="en-US" altLang="zh-TW" sz="3500" b="1"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7226" y="3414050"/>
            <a:ext cx="1197768" cy="1197768"/>
          </a:xfrm>
          <a:prstGeom prst="rect">
            <a:avLst/>
          </a:prstGeom>
        </p:spPr>
      </p:pic>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1589" y="3028953"/>
            <a:ext cx="1369447" cy="1369447"/>
          </a:xfrm>
          <a:prstGeom prst="rect">
            <a:avLst/>
          </a:prstGeom>
        </p:spPr>
      </p:pic>
      <p:pic>
        <p:nvPicPr>
          <p:cNvPr id="7" name="圖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463" y="3049343"/>
            <a:ext cx="1197768" cy="1197768"/>
          </a:xfrm>
          <a:prstGeom prst="rect">
            <a:avLst/>
          </a:prstGeom>
        </p:spPr>
      </p:pic>
      <p:pic>
        <p:nvPicPr>
          <p:cNvPr id="8" name="圖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0738" y="4247111"/>
            <a:ext cx="1197768" cy="1197768"/>
          </a:xfrm>
          <a:prstGeom prst="rect">
            <a:avLst/>
          </a:prstGeom>
        </p:spPr>
      </p:pic>
      <p:pic>
        <p:nvPicPr>
          <p:cNvPr id="9" name="圖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9059" y="2636155"/>
            <a:ext cx="1369447" cy="1369447"/>
          </a:xfrm>
          <a:prstGeom prst="rect">
            <a:avLst/>
          </a:prstGeom>
        </p:spPr>
      </p:pic>
    </p:spTree>
    <p:extLst>
      <p:ext uri="{BB962C8B-B14F-4D97-AF65-F5344CB8AC3E}">
        <p14:creationId xmlns:p14="http://schemas.microsoft.com/office/powerpoint/2010/main" val="16625125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7320709" y="2566932"/>
            <a:ext cx="2219897" cy="310675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p:cNvSpPr>
            <a:spLocks noGrp="1"/>
          </p:cNvSpPr>
          <p:nvPr>
            <p:ph type="title"/>
          </p:nvPr>
        </p:nvSpPr>
        <p:spPr/>
        <p:txBody>
          <a:bodyPr>
            <a:normAutofit/>
          </a:bodyPr>
          <a:lstStyle/>
          <a:p>
            <a:r>
              <a:rPr lang="zh-TW" altLang="en-US" dirty="0" smtClean="0"/>
              <a:t>行銷方案</a:t>
            </a:r>
            <a:r>
              <a:rPr lang="en-US" altLang="zh-TW" dirty="0" smtClean="0"/>
              <a:t>-</a:t>
            </a:r>
            <a:r>
              <a:rPr lang="zh-TW" altLang="en-US" dirty="0" smtClean="0"/>
              <a:t>針對關聯性</a:t>
            </a:r>
            <a:r>
              <a:rPr lang="zh-TW" altLang="en-US" sz="5000" b="1" dirty="0" smtClean="0">
                <a:solidFill>
                  <a:srgbClr val="FF0000"/>
                </a:solidFill>
              </a:rPr>
              <a:t>超</a:t>
            </a:r>
            <a:r>
              <a:rPr lang="en-US" altLang="zh-TW" sz="5000" b="1" dirty="0" smtClean="0">
                <a:solidFill>
                  <a:srgbClr val="FF0000"/>
                </a:solidFill>
              </a:rPr>
              <a:t>·</a:t>
            </a:r>
            <a:r>
              <a:rPr lang="zh-TW" altLang="en-US" sz="5000" b="1" dirty="0" smtClean="0">
                <a:solidFill>
                  <a:srgbClr val="FF0000"/>
                </a:solidFill>
              </a:rPr>
              <a:t>出</a:t>
            </a:r>
            <a:r>
              <a:rPr lang="en-US" altLang="zh-TW" sz="5000" b="1" dirty="0" smtClean="0">
                <a:solidFill>
                  <a:srgbClr val="FF0000"/>
                </a:solidFill>
              </a:rPr>
              <a:t>·</a:t>
            </a:r>
            <a:r>
              <a:rPr lang="zh-TW" altLang="en-US" sz="5000" b="1" dirty="0" smtClean="0">
                <a:solidFill>
                  <a:srgbClr val="FF0000"/>
                </a:solidFill>
              </a:rPr>
              <a:t>意</a:t>
            </a:r>
            <a:r>
              <a:rPr lang="en-US" altLang="zh-TW" sz="5000" b="1" dirty="0" smtClean="0">
                <a:solidFill>
                  <a:srgbClr val="FF0000"/>
                </a:solidFill>
              </a:rPr>
              <a:t>·</a:t>
            </a:r>
            <a:r>
              <a:rPr lang="zh-TW" altLang="en-US" sz="5000" b="1" dirty="0" smtClean="0">
                <a:solidFill>
                  <a:srgbClr val="FF0000"/>
                </a:solidFill>
              </a:rPr>
              <a:t>料</a:t>
            </a:r>
            <a:r>
              <a:rPr lang="zh-TW" altLang="en-US" dirty="0" smtClean="0"/>
              <a:t>之商品</a:t>
            </a:r>
            <a:endParaRPr lang="zh-TW" altLang="en-US" dirty="0"/>
          </a:p>
        </p:txBody>
      </p:sp>
      <p:sp>
        <p:nvSpPr>
          <p:cNvPr id="3" name="內容版面配置區 2"/>
          <p:cNvSpPr>
            <a:spLocks noGrp="1"/>
          </p:cNvSpPr>
          <p:nvPr>
            <p:ph idx="1"/>
          </p:nvPr>
        </p:nvSpPr>
        <p:spPr>
          <a:xfrm>
            <a:off x="838200" y="3205908"/>
            <a:ext cx="10515600" cy="3444273"/>
          </a:xfrm>
        </p:spPr>
        <p:txBody>
          <a:bodyPr/>
          <a:lstStyle/>
          <a:p>
            <a:r>
              <a:rPr lang="zh-TW" altLang="en-US" dirty="0" smtClean="0"/>
              <a:t>衛生棉</a:t>
            </a:r>
            <a:r>
              <a:rPr lang="en-US" altLang="zh-TW" dirty="0"/>
              <a:t> </a:t>
            </a:r>
            <a:r>
              <a:rPr lang="en-US" altLang="zh-TW" dirty="0" smtClean="0"/>
              <a:t>&amp;</a:t>
            </a:r>
            <a:r>
              <a:rPr lang="zh-TW" altLang="en-US" dirty="0" smtClean="0"/>
              <a:t> </a:t>
            </a:r>
            <a:r>
              <a:rPr lang="zh-TW" altLang="en-US" dirty="0" smtClean="0"/>
              <a:t>口香糖</a:t>
            </a:r>
            <a:endParaRPr lang="en-US" altLang="zh-TW" dirty="0" smtClean="0"/>
          </a:p>
          <a:p>
            <a:pPr marL="0" indent="0">
              <a:buNone/>
            </a:pPr>
            <a:r>
              <a:rPr lang="en-US" altLang="zh-TW" dirty="0" smtClean="0">
                <a:sym typeface="Wingdings" panose="05000000000000000000" pitchFamily="2" charset="2"/>
              </a:rPr>
              <a:t></a:t>
            </a:r>
            <a:r>
              <a:rPr lang="zh-TW" altLang="en-US" dirty="0" smtClean="0"/>
              <a:t>掛</a:t>
            </a:r>
            <a:r>
              <a:rPr lang="zh-TW" altLang="en-US" dirty="0"/>
              <a:t>一條</a:t>
            </a:r>
            <a:r>
              <a:rPr lang="zh-TW" altLang="en-US" sz="3500" b="1" dirty="0"/>
              <a:t>口香糖鍊</a:t>
            </a:r>
            <a:r>
              <a:rPr lang="zh-TW" altLang="en-US" dirty="0"/>
              <a:t>在衛生棉旁邊</a:t>
            </a:r>
            <a:endParaRPr lang="en-US" altLang="zh-TW"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997" y="2286918"/>
            <a:ext cx="1406958" cy="1406958"/>
          </a:xfrm>
          <a:prstGeom prst="rect">
            <a:avLst/>
          </a:prstGeom>
        </p:spPr>
      </p:pic>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997" y="2875705"/>
            <a:ext cx="1406958" cy="1406958"/>
          </a:xfrm>
          <a:prstGeom prst="rect">
            <a:avLst/>
          </a:prstGeom>
        </p:spPr>
      </p:pic>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997" y="3464492"/>
            <a:ext cx="1406958" cy="1406958"/>
          </a:xfrm>
          <a:prstGeom prst="rect">
            <a:avLst/>
          </a:prstGeom>
        </p:spPr>
      </p:pic>
      <p:pic>
        <p:nvPicPr>
          <p:cNvPr id="7" name="圖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997" y="4053279"/>
            <a:ext cx="1406958" cy="1406958"/>
          </a:xfrm>
          <a:prstGeom prst="rect">
            <a:avLst/>
          </a:prstGeom>
        </p:spPr>
      </p:pic>
      <p:cxnSp>
        <p:nvCxnSpPr>
          <p:cNvPr id="16" name="直線接點 15"/>
          <p:cNvCxnSpPr/>
          <p:nvPr/>
        </p:nvCxnSpPr>
        <p:spPr>
          <a:xfrm>
            <a:off x="8460955" y="1740666"/>
            <a:ext cx="0" cy="4880472"/>
          </a:xfrm>
          <a:prstGeom prst="line">
            <a:avLst/>
          </a:prstGeom>
          <a:ln w="57150"/>
        </p:spPr>
        <p:style>
          <a:lnRef idx="1">
            <a:schemeClr val="dk1"/>
          </a:lnRef>
          <a:fillRef idx="0">
            <a:schemeClr val="dk1"/>
          </a:fillRef>
          <a:effectRef idx="0">
            <a:schemeClr val="dk1"/>
          </a:effectRef>
          <a:fontRef idx="minor">
            <a:schemeClr val="tx1"/>
          </a:fontRef>
        </p:style>
      </p:cxnSp>
      <p:pic>
        <p:nvPicPr>
          <p:cNvPr id="8" name="圖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997" y="4642065"/>
            <a:ext cx="1406958" cy="1406958"/>
          </a:xfrm>
          <a:prstGeom prst="rect">
            <a:avLst/>
          </a:prstGeom>
        </p:spPr>
      </p:pic>
      <p:grpSp>
        <p:nvGrpSpPr>
          <p:cNvPr id="14" name="群組 13"/>
          <p:cNvGrpSpPr/>
          <p:nvPr/>
        </p:nvGrpSpPr>
        <p:grpSpPr>
          <a:xfrm flipH="1">
            <a:off x="8460955" y="2295542"/>
            <a:ext cx="1400508" cy="3744858"/>
            <a:chOff x="9332653" y="2397086"/>
            <a:chExt cx="1406958" cy="3762105"/>
          </a:xfrm>
        </p:grpSpPr>
        <p:pic>
          <p:nvPicPr>
            <p:cNvPr id="9" name="圖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2653" y="2397086"/>
              <a:ext cx="1406958" cy="1406958"/>
            </a:xfrm>
            <a:prstGeom prst="rect">
              <a:avLst/>
            </a:prstGeom>
          </p:spPr>
        </p:pic>
        <p:pic>
          <p:nvPicPr>
            <p:cNvPr id="10" name="圖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2653" y="2985873"/>
              <a:ext cx="1406958" cy="1406958"/>
            </a:xfrm>
            <a:prstGeom prst="rect">
              <a:avLst/>
            </a:prstGeom>
          </p:spPr>
        </p:pic>
        <p:pic>
          <p:nvPicPr>
            <p:cNvPr id="11" name="圖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2653" y="3574660"/>
              <a:ext cx="1406958" cy="1406958"/>
            </a:xfrm>
            <a:prstGeom prst="rect">
              <a:avLst/>
            </a:prstGeom>
          </p:spPr>
        </p:pic>
        <p:pic>
          <p:nvPicPr>
            <p:cNvPr id="12" name="圖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2653" y="4163447"/>
              <a:ext cx="1406958" cy="1406958"/>
            </a:xfrm>
            <a:prstGeom prst="rect">
              <a:avLst/>
            </a:prstGeom>
          </p:spPr>
        </p:pic>
        <p:pic>
          <p:nvPicPr>
            <p:cNvPr id="13" name="圖片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2653" y="4752233"/>
              <a:ext cx="1406958" cy="1406958"/>
            </a:xfrm>
            <a:prstGeom prst="rect">
              <a:avLst/>
            </a:prstGeom>
          </p:spPr>
        </p:pic>
      </p:grpSp>
      <p:pic>
        <p:nvPicPr>
          <p:cNvPr id="18" name="圖片 17"/>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7310908">
            <a:off x="10186089" y="2072171"/>
            <a:ext cx="989524" cy="989524"/>
          </a:xfrm>
          <a:prstGeom prst="rect">
            <a:avLst/>
          </a:prstGeom>
        </p:spPr>
      </p:pic>
      <p:pic>
        <p:nvPicPr>
          <p:cNvPr id="19" name="圖片 18"/>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7310908">
            <a:off x="10483749" y="2072171"/>
            <a:ext cx="989524" cy="989524"/>
          </a:xfrm>
          <a:prstGeom prst="rect">
            <a:avLst/>
          </a:prstGeom>
        </p:spPr>
      </p:pic>
      <p:pic>
        <p:nvPicPr>
          <p:cNvPr id="20" name="圖片 19"/>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7310908">
            <a:off x="10781409" y="2072171"/>
            <a:ext cx="989524" cy="989524"/>
          </a:xfrm>
          <a:prstGeom prst="rect">
            <a:avLst/>
          </a:prstGeom>
        </p:spPr>
      </p:pic>
      <p:pic>
        <p:nvPicPr>
          <p:cNvPr id="21" name="圖片 20"/>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7310908">
            <a:off x="11079069" y="2072171"/>
            <a:ext cx="989524" cy="989524"/>
          </a:xfrm>
          <a:prstGeom prst="rect">
            <a:avLst/>
          </a:prstGeom>
        </p:spPr>
      </p:pic>
      <p:pic>
        <p:nvPicPr>
          <p:cNvPr id="22" name="圖片 21"/>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7310908">
            <a:off x="10252399" y="4569813"/>
            <a:ext cx="989524" cy="989524"/>
          </a:xfrm>
          <a:prstGeom prst="rect">
            <a:avLst/>
          </a:prstGeom>
        </p:spPr>
      </p:pic>
      <p:pic>
        <p:nvPicPr>
          <p:cNvPr id="23" name="圖片 22"/>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7310908">
            <a:off x="10573257" y="4569813"/>
            <a:ext cx="989524" cy="989524"/>
          </a:xfrm>
          <a:prstGeom prst="rect">
            <a:avLst/>
          </a:prstGeom>
        </p:spPr>
      </p:pic>
      <p:pic>
        <p:nvPicPr>
          <p:cNvPr id="24" name="圖片 23"/>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7310908">
            <a:off x="10870917" y="4569813"/>
            <a:ext cx="989524" cy="989524"/>
          </a:xfrm>
          <a:prstGeom prst="rect">
            <a:avLst/>
          </a:prstGeom>
        </p:spPr>
      </p:pic>
      <p:pic>
        <p:nvPicPr>
          <p:cNvPr id="25" name="圖片 2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7310908">
            <a:off x="11168577" y="4569813"/>
            <a:ext cx="989524" cy="989524"/>
          </a:xfrm>
          <a:prstGeom prst="rect">
            <a:avLst/>
          </a:prstGeom>
        </p:spPr>
      </p:pic>
      <p:pic>
        <p:nvPicPr>
          <p:cNvPr id="26" name="圖片 25"/>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7310908">
            <a:off x="10258345" y="3332687"/>
            <a:ext cx="989524" cy="966132"/>
          </a:xfrm>
          <a:prstGeom prst="rect">
            <a:avLst/>
          </a:prstGeom>
        </p:spPr>
      </p:pic>
      <p:pic>
        <p:nvPicPr>
          <p:cNvPr id="27" name="圖片 26"/>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7310908">
            <a:off x="10556005" y="3332687"/>
            <a:ext cx="989524" cy="966132"/>
          </a:xfrm>
          <a:prstGeom prst="rect">
            <a:avLst/>
          </a:prstGeom>
        </p:spPr>
      </p:pic>
      <p:pic>
        <p:nvPicPr>
          <p:cNvPr id="28" name="圖片 27"/>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7310908">
            <a:off x="10853665" y="3332687"/>
            <a:ext cx="989524" cy="966132"/>
          </a:xfrm>
          <a:prstGeom prst="rect">
            <a:avLst/>
          </a:prstGeom>
        </p:spPr>
      </p:pic>
      <p:pic>
        <p:nvPicPr>
          <p:cNvPr id="29" name="圖片 28"/>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7310908">
            <a:off x="11151325" y="3332687"/>
            <a:ext cx="989524" cy="966132"/>
          </a:xfrm>
          <a:prstGeom prst="rect">
            <a:avLst/>
          </a:prstGeom>
        </p:spPr>
      </p:pic>
    </p:spTree>
    <p:extLst>
      <p:ext uri="{BB962C8B-B14F-4D97-AF65-F5344CB8AC3E}">
        <p14:creationId xmlns:p14="http://schemas.microsoft.com/office/powerpoint/2010/main" val="1553537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18"/>
                                        </p:tgtEl>
                                        <p:attrNameLst>
                                          <p:attrName>style.opacity</p:attrName>
                                        </p:attrNameLst>
                                      </p:cBhvr>
                                      <p:to>
                                        <p:strVal val="0.5"/>
                                      </p:to>
                                    </p:set>
                                    <p:animEffect filter="image" prLst="opacity: 0.5">
                                      <p:cBhvr rctx="IE">
                                        <p:cTn id="7" dur="indefinite"/>
                                        <p:tgtEl>
                                          <p:spTgt spid="18"/>
                                        </p:tgtEl>
                                      </p:cBhvr>
                                    </p:animEffect>
                                  </p:childTnLst>
                                </p:cTn>
                              </p:par>
                              <p:par>
                                <p:cTn id="8" presetID="9" presetClass="emph" presetSubtype="0" nodeType="withEffect">
                                  <p:stCondLst>
                                    <p:cond delay="0"/>
                                  </p:stCondLst>
                                  <p:childTnLst>
                                    <p:set>
                                      <p:cBhvr rctx="PPT">
                                        <p:cTn id="9" dur="indefinite"/>
                                        <p:tgtEl>
                                          <p:spTgt spid="19"/>
                                        </p:tgtEl>
                                        <p:attrNameLst>
                                          <p:attrName>style.opacity</p:attrName>
                                        </p:attrNameLst>
                                      </p:cBhvr>
                                      <p:to>
                                        <p:strVal val="0.5"/>
                                      </p:to>
                                    </p:set>
                                    <p:animEffect filter="image" prLst="opacity: 0.5">
                                      <p:cBhvr rctx="IE">
                                        <p:cTn id="10" dur="indefinite"/>
                                        <p:tgtEl>
                                          <p:spTgt spid="19"/>
                                        </p:tgtEl>
                                      </p:cBhvr>
                                    </p:animEffect>
                                  </p:childTnLst>
                                </p:cTn>
                              </p:par>
                              <p:par>
                                <p:cTn id="11" presetID="9" presetClass="emph" presetSubtype="0" nodeType="withEffect">
                                  <p:stCondLst>
                                    <p:cond delay="0"/>
                                  </p:stCondLst>
                                  <p:childTnLst>
                                    <p:set>
                                      <p:cBhvr rctx="PPT">
                                        <p:cTn id="12" dur="indefinite"/>
                                        <p:tgtEl>
                                          <p:spTgt spid="20"/>
                                        </p:tgtEl>
                                        <p:attrNameLst>
                                          <p:attrName>style.opacity</p:attrName>
                                        </p:attrNameLst>
                                      </p:cBhvr>
                                      <p:to>
                                        <p:strVal val="0.5"/>
                                      </p:to>
                                    </p:set>
                                    <p:animEffect filter="image" prLst="opacity: 0.5">
                                      <p:cBhvr rctx="IE">
                                        <p:cTn id="13" dur="indefinite"/>
                                        <p:tgtEl>
                                          <p:spTgt spid="20"/>
                                        </p:tgtEl>
                                      </p:cBhvr>
                                    </p:animEffect>
                                  </p:childTnLst>
                                </p:cTn>
                              </p:par>
                              <p:par>
                                <p:cTn id="14" presetID="9" presetClass="emph" presetSubtype="0" nodeType="withEffect">
                                  <p:stCondLst>
                                    <p:cond delay="0"/>
                                  </p:stCondLst>
                                  <p:childTnLst>
                                    <p:set>
                                      <p:cBhvr rctx="PPT">
                                        <p:cTn id="15" dur="indefinite"/>
                                        <p:tgtEl>
                                          <p:spTgt spid="21"/>
                                        </p:tgtEl>
                                        <p:attrNameLst>
                                          <p:attrName>style.opacity</p:attrName>
                                        </p:attrNameLst>
                                      </p:cBhvr>
                                      <p:to>
                                        <p:strVal val="0.5"/>
                                      </p:to>
                                    </p:set>
                                    <p:animEffect filter="image" prLst="opacity: 0.5">
                                      <p:cBhvr rctx="IE">
                                        <p:cTn id="16" dur="indefinite"/>
                                        <p:tgtEl>
                                          <p:spTgt spid="21"/>
                                        </p:tgtEl>
                                      </p:cBhvr>
                                    </p:animEffect>
                                  </p:childTnLst>
                                </p:cTn>
                              </p:par>
                              <p:par>
                                <p:cTn id="17" presetID="9" presetClass="emph" presetSubtype="0" nodeType="withEffect">
                                  <p:stCondLst>
                                    <p:cond delay="0"/>
                                  </p:stCondLst>
                                  <p:childTnLst>
                                    <p:set>
                                      <p:cBhvr rctx="PPT">
                                        <p:cTn id="18" dur="indefinite"/>
                                        <p:tgtEl>
                                          <p:spTgt spid="22"/>
                                        </p:tgtEl>
                                        <p:attrNameLst>
                                          <p:attrName>style.opacity</p:attrName>
                                        </p:attrNameLst>
                                      </p:cBhvr>
                                      <p:to>
                                        <p:strVal val="0.5"/>
                                      </p:to>
                                    </p:set>
                                    <p:animEffect filter="image" prLst="opacity: 0.5">
                                      <p:cBhvr rctx="IE">
                                        <p:cTn id="19" dur="indefinite"/>
                                        <p:tgtEl>
                                          <p:spTgt spid="22"/>
                                        </p:tgtEl>
                                      </p:cBhvr>
                                    </p:animEffect>
                                  </p:childTnLst>
                                </p:cTn>
                              </p:par>
                              <p:par>
                                <p:cTn id="20" presetID="9" presetClass="emph" presetSubtype="0" nodeType="withEffect">
                                  <p:stCondLst>
                                    <p:cond delay="0"/>
                                  </p:stCondLst>
                                  <p:childTnLst>
                                    <p:set>
                                      <p:cBhvr rctx="PPT">
                                        <p:cTn id="21" dur="indefinite"/>
                                        <p:tgtEl>
                                          <p:spTgt spid="23"/>
                                        </p:tgtEl>
                                        <p:attrNameLst>
                                          <p:attrName>style.opacity</p:attrName>
                                        </p:attrNameLst>
                                      </p:cBhvr>
                                      <p:to>
                                        <p:strVal val="0.5"/>
                                      </p:to>
                                    </p:set>
                                    <p:animEffect filter="image" prLst="opacity: 0.5">
                                      <p:cBhvr rctx="IE">
                                        <p:cTn id="22" dur="indefinite"/>
                                        <p:tgtEl>
                                          <p:spTgt spid="23"/>
                                        </p:tgtEl>
                                      </p:cBhvr>
                                    </p:animEffect>
                                  </p:childTnLst>
                                </p:cTn>
                              </p:par>
                              <p:par>
                                <p:cTn id="23" presetID="9" presetClass="emph" presetSubtype="0" nodeType="withEffect">
                                  <p:stCondLst>
                                    <p:cond delay="0"/>
                                  </p:stCondLst>
                                  <p:childTnLst>
                                    <p:set>
                                      <p:cBhvr rctx="PPT">
                                        <p:cTn id="24" dur="indefinite"/>
                                        <p:tgtEl>
                                          <p:spTgt spid="24"/>
                                        </p:tgtEl>
                                        <p:attrNameLst>
                                          <p:attrName>style.opacity</p:attrName>
                                        </p:attrNameLst>
                                      </p:cBhvr>
                                      <p:to>
                                        <p:strVal val="0.5"/>
                                      </p:to>
                                    </p:set>
                                    <p:animEffect filter="image" prLst="opacity: 0.5">
                                      <p:cBhvr rctx="IE">
                                        <p:cTn id="25" dur="indefinite"/>
                                        <p:tgtEl>
                                          <p:spTgt spid="24"/>
                                        </p:tgtEl>
                                      </p:cBhvr>
                                    </p:animEffect>
                                  </p:childTnLst>
                                </p:cTn>
                              </p:par>
                              <p:par>
                                <p:cTn id="26" presetID="9" presetClass="emph" presetSubtype="0" nodeType="withEffect">
                                  <p:stCondLst>
                                    <p:cond delay="0"/>
                                  </p:stCondLst>
                                  <p:childTnLst>
                                    <p:set>
                                      <p:cBhvr rctx="PPT">
                                        <p:cTn id="27" dur="indefinite"/>
                                        <p:tgtEl>
                                          <p:spTgt spid="25"/>
                                        </p:tgtEl>
                                        <p:attrNameLst>
                                          <p:attrName>style.opacity</p:attrName>
                                        </p:attrNameLst>
                                      </p:cBhvr>
                                      <p:to>
                                        <p:strVal val="0.5"/>
                                      </p:to>
                                    </p:set>
                                    <p:animEffect filter="image" prLst="opacity: 0.5">
                                      <p:cBhvr rctx="IE">
                                        <p:cTn id="28" dur="indefinite"/>
                                        <p:tgtEl>
                                          <p:spTgt spid="25"/>
                                        </p:tgtEl>
                                      </p:cBhvr>
                                    </p:animEffect>
                                  </p:childTnLst>
                                </p:cTn>
                              </p:par>
                              <p:par>
                                <p:cTn id="29" presetID="9" presetClass="emph" presetSubtype="0" nodeType="withEffect">
                                  <p:stCondLst>
                                    <p:cond delay="0"/>
                                  </p:stCondLst>
                                  <p:childTnLst>
                                    <p:set>
                                      <p:cBhvr rctx="PPT">
                                        <p:cTn id="30" dur="indefinite"/>
                                        <p:tgtEl>
                                          <p:spTgt spid="26"/>
                                        </p:tgtEl>
                                        <p:attrNameLst>
                                          <p:attrName>style.opacity</p:attrName>
                                        </p:attrNameLst>
                                      </p:cBhvr>
                                      <p:to>
                                        <p:strVal val="0.5"/>
                                      </p:to>
                                    </p:set>
                                    <p:animEffect filter="image" prLst="opacity: 0.5">
                                      <p:cBhvr rctx="IE">
                                        <p:cTn id="31" dur="indefinite"/>
                                        <p:tgtEl>
                                          <p:spTgt spid="26"/>
                                        </p:tgtEl>
                                      </p:cBhvr>
                                    </p:animEffect>
                                  </p:childTnLst>
                                </p:cTn>
                              </p:par>
                              <p:par>
                                <p:cTn id="32" presetID="9" presetClass="emph" presetSubtype="0" nodeType="withEffect">
                                  <p:stCondLst>
                                    <p:cond delay="0"/>
                                  </p:stCondLst>
                                  <p:childTnLst>
                                    <p:set>
                                      <p:cBhvr rctx="PPT">
                                        <p:cTn id="33" dur="indefinite"/>
                                        <p:tgtEl>
                                          <p:spTgt spid="27"/>
                                        </p:tgtEl>
                                        <p:attrNameLst>
                                          <p:attrName>style.opacity</p:attrName>
                                        </p:attrNameLst>
                                      </p:cBhvr>
                                      <p:to>
                                        <p:strVal val="0.5"/>
                                      </p:to>
                                    </p:set>
                                    <p:animEffect filter="image" prLst="opacity: 0.5">
                                      <p:cBhvr rctx="IE">
                                        <p:cTn id="34" dur="indefinite"/>
                                        <p:tgtEl>
                                          <p:spTgt spid="27"/>
                                        </p:tgtEl>
                                      </p:cBhvr>
                                    </p:animEffect>
                                  </p:childTnLst>
                                </p:cTn>
                              </p:par>
                              <p:par>
                                <p:cTn id="35" presetID="9" presetClass="emph" presetSubtype="0" nodeType="withEffect">
                                  <p:stCondLst>
                                    <p:cond delay="0"/>
                                  </p:stCondLst>
                                  <p:childTnLst>
                                    <p:set>
                                      <p:cBhvr rctx="PPT">
                                        <p:cTn id="36" dur="indefinite"/>
                                        <p:tgtEl>
                                          <p:spTgt spid="28"/>
                                        </p:tgtEl>
                                        <p:attrNameLst>
                                          <p:attrName>style.opacity</p:attrName>
                                        </p:attrNameLst>
                                      </p:cBhvr>
                                      <p:to>
                                        <p:strVal val="0.5"/>
                                      </p:to>
                                    </p:set>
                                    <p:animEffect filter="image" prLst="opacity: 0.5">
                                      <p:cBhvr rctx="IE">
                                        <p:cTn id="37" dur="indefinite"/>
                                        <p:tgtEl>
                                          <p:spTgt spid="28"/>
                                        </p:tgtEl>
                                      </p:cBhvr>
                                    </p:animEffect>
                                  </p:childTnLst>
                                </p:cTn>
                              </p:par>
                              <p:par>
                                <p:cTn id="38" presetID="9" presetClass="emph" presetSubtype="0" nodeType="withEffect">
                                  <p:stCondLst>
                                    <p:cond delay="0"/>
                                  </p:stCondLst>
                                  <p:childTnLst>
                                    <p:set>
                                      <p:cBhvr rctx="PPT">
                                        <p:cTn id="39" dur="indefinite"/>
                                        <p:tgtEl>
                                          <p:spTgt spid="29"/>
                                        </p:tgtEl>
                                        <p:attrNameLst>
                                          <p:attrName>style.opacity</p:attrName>
                                        </p:attrNameLst>
                                      </p:cBhvr>
                                      <p:to>
                                        <p:strVal val="0.5"/>
                                      </p:to>
                                    </p:set>
                                    <p:animEffect filter="image" prLst="opacity: 0.5">
                                      <p:cBhvr rctx="IE">
                                        <p:cTn id="40" dur="indefinite"/>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行銷方案</a:t>
            </a:r>
            <a:r>
              <a:rPr lang="en-US" altLang="zh-TW" dirty="0" smtClean="0"/>
              <a:t>-</a:t>
            </a:r>
            <a:r>
              <a:rPr lang="zh-TW" altLang="en-US" dirty="0" smtClean="0"/>
              <a:t>針對關聯性</a:t>
            </a:r>
            <a:r>
              <a:rPr lang="zh-TW" altLang="en-US" sz="5000" b="1" i="1" dirty="0" smtClean="0">
                <a:solidFill>
                  <a:srgbClr val="0070C0"/>
                </a:solidFill>
              </a:rPr>
              <a:t>低於</a:t>
            </a:r>
            <a:r>
              <a:rPr lang="zh-TW" altLang="en-US" sz="5000" b="1" i="1" dirty="0" smtClean="0">
                <a:solidFill>
                  <a:srgbClr val="0070C0"/>
                </a:solidFill>
              </a:rPr>
              <a:t>預期 </a:t>
            </a:r>
            <a:r>
              <a:rPr lang="zh-TW" altLang="en-US" dirty="0" smtClean="0"/>
              <a:t>之</a:t>
            </a:r>
            <a:r>
              <a:rPr lang="zh-TW" altLang="en-US" dirty="0" smtClean="0"/>
              <a:t>商品</a:t>
            </a:r>
            <a:endParaRPr lang="zh-TW" altLang="en-US" dirty="0"/>
          </a:p>
        </p:txBody>
      </p:sp>
      <p:sp>
        <p:nvSpPr>
          <p:cNvPr id="3" name="內容版面配置區 2"/>
          <p:cNvSpPr>
            <a:spLocks noGrp="1"/>
          </p:cNvSpPr>
          <p:nvPr>
            <p:ph idx="1"/>
          </p:nvPr>
        </p:nvSpPr>
        <p:spPr>
          <a:xfrm>
            <a:off x="838200" y="1825624"/>
            <a:ext cx="10515600" cy="4824557"/>
          </a:xfrm>
        </p:spPr>
        <p:txBody>
          <a:bodyPr/>
          <a:lstStyle/>
          <a:p>
            <a:r>
              <a:rPr lang="zh-TW" altLang="en-US" dirty="0" smtClean="0"/>
              <a:t>衛生棉</a:t>
            </a:r>
            <a:r>
              <a:rPr lang="en-US" altLang="zh-TW" dirty="0"/>
              <a:t> </a:t>
            </a:r>
            <a:r>
              <a:rPr lang="en-US" altLang="zh-TW" dirty="0" smtClean="0"/>
              <a:t>&amp; </a:t>
            </a:r>
            <a:r>
              <a:rPr lang="zh-TW" altLang="en-US" dirty="0" smtClean="0"/>
              <a:t>巧克力  </a:t>
            </a:r>
            <a:r>
              <a:rPr lang="en-US" altLang="zh-TW" dirty="0" smtClean="0"/>
              <a:t>/</a:t>
            </a:r>
            <a:r>
              <a:rPr lang="zh-TW" altLang="en-US" dirty="0" smtClean="0"/>
              <a:t>  衛生棉</a:t>
            </a:r>
            <a:r>
              <a:rPr lang="en-US" altLang="zh-TW" dirty="0"/>
              <a:t> </a:t>
            </a:r>
            <a:r>
              <a:rPr lang="en-US" altLang="zh-TW" dirty="0" smtClean="0"/>
              <a:t>&amp; </a:t>
            </a:r>
            <a:r>
              <a:rPr lang="zh-TW" altLang="en-US" dirty="0" smtClean="0"/>
              <a:t>舒</a:t>
            </a:r>
            <a:r>
              <a:rPr lang="zh-TW" altLang="en-US" dirty="0" smtClean="0"/>
              <a:t>經熱飲</a:t>
            </a:r>
            <a:endParaRPr lang="en-US" altLang="zh-TW" dirty="0" smtClean="0"/>
          </a:p>
          <a:p>
            <a:r>
              <a:rPr lang="zh-TW" altLang="en-US" dirty="0" smtClean="0"/>
              <a:t>保險套 </a:t>
            </a:r>
            <a:r>
              <a:rPr lang="en-US" altLang="zh-TW" dirty="0" smtClean="0"/>
              <a:t>&amp; </a:t>
            </a:r>
            <a:r>
              <a:rPr lang="zh-TW" altLang="en-US" dirty="0" smtClean="0"/>
              <a:t>酒</a:t>
            </a:r>
            <a:endParaRPr lang="en-US" altLang="zh-TW" dirty="0" smtClean="0"/>
          </a:p>
          <a:p>
            <a:pPr marL="0" indent="0">
              <a:buNone/>
            </a:pPr>
            <a:endParaRPr lang="en-US" altLang="zh-TW" dirty="0" smtClean="0"/>
          </a:p>
          <a:p>
            <a:pPr marL="0" indent="0">
              <a:buNone/>
            </a:pPr>
            <a:r>
              <a:rPr lang="en-US" altLang="zh-TW" dirty="0" smtClean="0">
                <a:sym typeface="Wingdings" panose="05000000000000000000" pitchFamily="2" charset="2"/>
              </a:rPr>
              <a:t> </a:t>
            </a:r>
            <a:r>
              <a:rPr lang="zh-TW" altLang="en-US" dirty="0" smtClean="0"/>
              <a:t>加價</a:t>
            </a:r>
            <a:r>
              <a:rPr lang="zh-TW" altLang="en-US" dirty="0"/>
              <a:t>購，促銷價，貨架放旁邊，增加銷售量</a:t>
            </a:r>
            <a:endParaRPr lang="en-US" altLang="zh-TW" dirty="0"/>
          </a:p>
          <a:p>
            <a:pPr marL="0" indent="0">
              <a:buNone/>
            </a:pPr>
            <a:endParaRPr lang="zh-TW" altLang="en-US" dirty="0"/>
          </a:p>
          <a:p>
            <a:pPr marL="0" indent="0">
              <a:buNone/>
            </a:pPr>
            <a:endParaRPr lang="en-US" altLang="zh-TW" dirty="0" smtClean="0"/>
          </a:p>
        </p:txBody>
      </p:sp>
      <p:pic>
        <p:nvPicPr>
          <p:cNvPr id="5" name="圖片 4"/>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7310908">
            <a:off x="1395763" y="5114964"/>
            <a:ext cx="946562" cy="946562"/>
          </a:xfrm>
          <a:prstGeom prst="rect">
            <a:avLst/>
          </a:prstGeom>
        </p:spPr>
      </p:pic>
      <p:pic>
        <p:nvPicPr>
          <p:cNvPr id="6" name="圖片 5"/>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015545" y="5233012"/>
            <a:ext cx="954310" cy="954310"/>
          </a:xfrm>
          <a:prstGeom prst="rect">
            <a:avLst/>
          </a:prstGeom>
        </p:spPr>
      </p:pic>
      <p:pic>
        <p:nvPicPr>
          <p:cNvPr id="7" name="圖片 6"/>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7310908">
            <a:off x="4629028" y="5111947"/>
            <a:ext cx="949225" cy="949225"/>
          </a:xfrm>
          <a:prstGeom prst="rect">
            <a:avLst/>
          </a:prstGeom>
        </p:spPr>
      </p:pic>
      <p:pic>
        <p:nvPicPr>
          <p:cNvPr id="8" name="圖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69855" y="4340737"/>
            <a:ext cx="1846585" cy="1846585"/>
          </a:xfrm>
          <a:prstGeom prst="rect">
            <a:avLst/>
          </a:prstGeom>
        </p:spPr>
      </p:pic>
      <p:pic>
        <p:nvPicPr>
          <p:cNvPr id="10" name="圖片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98189" y="4533684"/>
            <a:ext cx="1578637" cy="1578637"/>
          </a:xfrm>
          <a:prstGeom prst="rect">
            <a:avLst/>
          </a:prstGeom>
        </p:spPr>
      </p:pic>
      <p:pic>
        <p:nvPicPr>
          <p:cNvPr id="11" name="圖片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59022" y="4458685"/>
            <a:ext cx="1728637" cy="1728637"/>
          </a:xfrm>
          <a:prstGeom prst="rect">
            <a:avLst/>
          </a:prstGeom>
        </p:spPr>
      </p:pic>
      <p:pic>
        <p:nvPicPr>
          <p:cNvPr id="12" name="圖片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32172" y="2128435"/>
            <a:ext cx="1060975" cy="1060975"/>
          </a:xfrm>
          <a:prstGeom prst="rect">
            <a:avLst/>
          </a:prstGeom>
        </p:spPr>
      </p:pic>
      <p:pic>
        <p:nvPicPr>
          <p:cNvPr id="13" name="圖片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89435" y="2128407"/>
            <a:ext cx="970651" cy="970651"/>
          </a:xfrm>
          <a:prstGeom prst="rect">
            <a:avLst/>
          </a:prstGeom>
        </p:spPr>
      </p:pic>
    </p:spTree>
    <p:extLst>
      <p:ext uri="{BB962C8B-B14F-4D97-AF65-F5344CB8AC3E}">
        <p14:creationId xmlns:p14="http://schemas.microsoft.com/office/powerpoint/2010/main" val="4021846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行銷方案</a:t>
            </a:r>
            <a:r>
              <a:rPr lang="en-US" altLang="zh-TW" dirty="0" smtClean="0"/>
              <a:t>-</a:t>
            </a:r>
            <a:r>
              <a:rPr lang="zh-TW" altLang="en-US" dirty="0" smtClean="0"/>
              <a:t>針對</a:t>
            </a:r>
            <a:r>
              <a:rPr lang="zh-TW" altLang="en-US" sz="5000" b="1" dirty="0" smtClean="0">
                <a:solidFill>
                  <a:srgbClr val="00B050"/>
                </a:solidFill>
              </a:rPr>
              <a:t>關聯</a:t>
            </a:r>
            <a:r>
              <a:rPr lang="zh-TW" altLang="en-US" sz="5000" b="1" dirty="0" smtClean="0">
                <a:solidFill>
                  <a:srgbClr val="00B050"/>
                </a:solidFill>
              </a:rPr>
              <a:t>性</a:t>
            </a:r>
            <a:r>
              <a:rPr lang="zh-TW" altLang="en-US" sz="5000" b="1" dirty="0">
                <a:solidFill>
                  <a:srgbClr val="00B050"/>
                </a:solidFill>
              </a:rPr>
              <a:t>超</a:t>
            </a:r>
            <a:r>
              <a:rPr lang="zh-TW" altLang="en-US" sz="5000" b="1" dirty="0" smtClean="0">
                <a:solidFill>
                  <a:srgbClr val="00B050"/>
                </a:solidFill>
              </a:rPr>
              <a:t>高</a:t>
            </a:r>
            <a:r>
              <a:rPr lang="zh-TW" altLang="en-US" dirty="0" smtClean="0"/>
              <a:t>之商品</a:t>
            </a:r>
            <a:endParaRPr lang="zh-TW" altLang="en-US" dirty="0"/>
          </a:p>
        </p:txBody>
      </p:sp>
      <p:sp>
        <p:nvSpPr>
          <p:cNvPr id="3" name="內容版面配置區 2"/>
          <p:cNvSpPr>
            <a:spLocks noGrp="1"/>
          </p:cNvSpPr>
          <p:nvPr>
            <p:ph idx="1"/>
          </p:nvPr>
        </p:nvSpPr>
        <p:spPr>
          <a:xfrm>
            <a:off x="838200" y="1825624"/>
            <a:ext cx="10515600" cy="4824557"/>
          </a:xfrm>
        </p:spPr>
        <p:txBody>
          <a:bodyPr/>
          <a:lstStyle/>
          <a:p>
            <a:r>
              <a:rPr lang="zh-TW" altLang="en-US" dirty="0" smtClean="0"/>
              <a:t>保險</a:t>
            </a:r>
            <a:r>
              <a:rPr lang="zh-TW" altLang="en-US" dirty="0"/>
              <a:t>套</a:t>
            </a:r>
            <a:r>
              <a:rPr lang="zh-TW" altLang="en-US" dirty="0" smtClean="0"/>
              <a:t> </a:t>
            </a:r>
            <a:r>
              <a:rPr lang="en-US" altLang="zh-TW" dirty="0" smtClean="0"/>
              <a:t>&amp;</a:t>
            </a:r>
            <a:r>
              <a:rPr lang="zh-TW" altLang="en-US" dirty="0" smtClean="0"/>
              <a:t>潤滑液</a:t>
            </a:r>
            <a:endParaRPr lang="en-US" altLang="zh-TW" dirty="0" smtClean="0"/>
          </a:p>
          <a:p>
            <a:pPr marL="0" indent="0">
              <a:buNone/>
            </a:pPr>
            <a:r>
              <a:rPr lang="en-US" altLang="zh-TW" dirty="0" smtClean="0">
                <a:sym typeface="Wingdings" panose="05000000000000000000" pitchFamily="2" charset="2"/>
              </a:rPr>
              <a:t> </a:t>
            </a:r>
            <a:r>
              <a:rPr lang="zh-TW" altLang="en-US" dirty="0" smtClean="0"/>
              <a:t>將</a:t>
            </a:r>
            <a:r>
              <a:rPr lang="zh-TW" altLang="en-US" dirty="0"/>
              <a:t>兩商品</a:t>
            </a:r>
            <a:r>
              <a:rPr lang="zh-TW" altLang="en-US" sz="3500" b="1" dirty="0" smtClean="0"/>
              <a:t>分開</a:t>
            </a:r>
            <a:r>
              <a:rPr lang="zh-TW" altLang="en-US" sz="3500" b="1" dirty="0" smtClean="0"/>
              <a:t>擺放</a:t>
            </a:r>
            <a:endParaRPr lang="en-US" altLang="zh-TW" dirty="0"/>
          </a:p>
          <a:p>
            <a:pPr marL="0" indent="0">
              <a:buNone/>
            </a:pPr>
            <a:r>
              <a:rPr lang="zh-TW" altLang="en-US" dirty="0" smtClean="0"/>
              <a:t>顧客</a:t>
            </a:r>
            <a:r>
              <a:rPr lang="zh-TW" altLang="en-US" dirty="0" smtClean="0"/>
              <a:t>拿取時必須經過其他貨架，藉此行銷其他商品</a:t>
            </a:r>
            <a:endParaRPr lang="en-US" altLang="zh-TW" dirty="0" smtClean="0"/>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71961" y="3686428"/>
            <a:ext cx="2275902" cy="2275902"/>
          </a:xfrm>
          <a:prstGeom prst="rect">
            <a:avLst/>
          </a:prstGeom>
        </p:spPr>
      </p:pic>
      <p:pic>
        <p:nvPicPr>
          <p:cNvPr id="5" name="圖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0635" y="3690691"/>
            <a:ext cx="2271639" cy="2271639"/>
          </a:xfrm>
          <a:prstGeom prst="rect">
            <a:avLst/>
          </a:prstGeom>
        </p:spPr>
      </p:pic>
      <p:pic>
        <p:nvPicPr>
          <p:cNvPr id="6" name="圖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3819961">
            <a:off x="2092508" y="5336887"/>
            <a:ext cx="813979" cy="1076583"/>
          </a:xfrm>
          <a:prstGeom prst="rect">
            <a:avLst/>
          </a:prstGeom>
        </p:spPr>
      </p:pic>
      <p:pic>
        <p:nvPicPr>
          <p:cNvPr id="9" name="圖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3819961">
            <a:off x="9070938" y="5712657"/>
            <a:ext cx="813979" cy="1076583"/>
          </a:xfrm>
          <a:prstGeom prst="rect">
            <a:avLst/>
          </a:prstGeom>
        </p:spPr>
      </p:pic>
      <p:pic>
        <p:nvPicPr>
          <p:cNvPr id="10" name="圖片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8601" y="4164925"/>
            <a:ext cx="1148834" cy="1148834"/>
          </a:xfrm>
          <a:prstGeom prst="rect">
            <a:avLst/>
          </a:prstGeom>
        </p:spPr>
      </p:pic>
      <p:cxnSp>
        <p:nvCxnSpPr>
          <p:cNvPr id="12" name="直線接點 11"/>
          <p:cNvCxnSpPr/>
          <p:nvPr/>
        </p:nvCxnSpPr>
        <p:spPr>
          <a:xfrm>
            <a:off x="3162469" y="5786020"/>
            <a:ext cx="5871362" cy="0"/>
          </a:xfrm>
          <a:prstGeom prst="line">
            <a:avLst/>
          </a:prstGeom>
          <a:ln w="76200">
            <a:solidFill>
              <a:srgbClr val="002060"/>
            </a:solidFill>
            <a:prstDash val="dash"/>
          </a:ln>
        </p:spPr>
        <p:style>
          <a:lnRef idx="1">
            <a:schemeClr val="dk1"/>
          </a:lnRef>
          <a:fillRef idx="0">
            <a:schemeClr val="dk1"/>
          </a:fillRef>
          <a:effectRef idx="0">
            <a:schemeClr val="dk1"/>
          </a:effectRef>
          <a:fontRef idx="minor">
            <a:schemeClr val="tx1"/>
          </a:fontRef>
        </p:style>
      </p:cxnSp>
      <p:pic>
        <p:nvPicPr>
          <p:cNvPr id="13" name="圖片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67086" y="4631600"/>
            <a:ext cx="951105" cy="951105"/>
          </a:xfrm>
          <a:prstGeom prst="rect">
            <a:avLst/>
          </a:prstGeom>
        </p:spPr>
      </p:pic>
      <p:pic>
        <p:nvPicPr>
          <p:cNvPr id="14" name="圖片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46294" y="4151986"/>
            <a:ext cx="1119651" cy="1119651"/>
          </a:xfrm>
          <a:prstGeom prst="rect">
            <a:avLst/>
          </a:prstGeom>
        </p:spPr>
      </p:pic>
    </p:spTree>
    <p:extLst>
      <p:ext uri="{BB962C8B-B14F-4D97-AF65-F5344CB8AC3E}">
        <p14:creationId xmlns:p14="http://schemas.microsoft.com/office/powerpoint/2010/main" val="22599225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B31DA8D-54B9-4B28-B569-2569C4AEBFEF}"/>
              </a:ext>
            </a:extLst>
          </p:cNvPr>
          <p:cNvSpPr>
            <a:spLocks noGrp="1"/>
          </p:cNvSpPr>
          <p:nvPr>
            <p:ph type="title"/>
          </p:nvPr>
        </p:nvSpPr>
        <p:spPr/>
        <p:txBody>
          <a:bodyPr/>
          <a:lstStyle/>
          <a:p>
            <a:pPr algn="ctr"/>
            <a:r>
              <a:rPr lang="zh-TW" altLang="en-US" b="1" dirty="0"/>
              <a:t>結論</a:t>
            </a:r>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1225" y="3368841"/>
            <a:ext cx="2162348" cy="2162348"/>
          </a:xfrm>
          <a:prstGeom prst="rect">
            <a:avLst/>
          </a:prstGeom>
        </p:spPr>
      </p:pic>
      <p:pic>
        <p:nvPicPr>
          <p:cNvPr id="5" name="圖片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rot="15690240">
            <a:off x="4996271" y="4420988"/>
            <a:ext cx="1250675" cy="1250675"/>
          </a:xfrm>
          <a:prstGeom prst="rect">
            <a:avLst/>
          </a:prstGeom>
        </p:spPr>
      </p:pic>
      <p:pic>
        <p:nvPicPr>
          <p:cNvPr id="6" name="圖片 5"/>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4960614" y="2923526"/>
            <a:ext cx="1284624" cy="1284624"/>
          </a:xfrm>
          <a:prstGeom prst="rect">
            <a:avLst/>
          </a:prstGeom>
        </p:spPr>
      </p:pic>
      <p:pic>
        <p:nvPicPr>
          <p:cNvPr id="7" name="圖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6096000" y="3761702"/>
            <a:ext cx="1337803" cy="1148834"/>
          </a:xfrm>
          <a:prstGeom prst="rect">
            <a:avLst/>
          </a:prstGeom>
        </p:spPr>
      </p:pic>
      <p:pic>
        <p:nvPicPr>
          <p:cNvPr id="9" name="圖片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67665" y="3273862"/>
            <a:ext cx="2123199" cy="2123199"/>
          </a:xfrm>
          <a:prstGeom prst="rect">
            <a:avLst/>
          </a:prstGeom>
        </p:spPr>
      </p:pic>
    </p:spTree>
    <p:extLst>
      <p:ext uri="{BB962C8B-B14F-4D97-AF65-F5344CB8AC3E}">
        <p14:creationId xmlns:p14="http://schemas.microsoft.com/office/powerpoint/2010/main" val="2843720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par>
                                <p:cTn id="8" presetID="6" presetClass="entr" presetSubtype="16"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ircle(in)">
                                      <p:cBhvr>
                                        <p:cTn id="10" dur="2000"/>
                                        <p:tgtEl>
                                          <p:spTgt spid="6"/>
                                        </p:tgtEl>
                                      </p:cBhvr>
                                    </p:animEffect>
                                  </p:childTnLst>
                                </p:cTn>
                              </p:par>
                              <p:par>
                                <p:cTn id="11" presetID="6" presetClass="entr" presetSubtype="16"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circle(in)">
                                      <p:cBhvr>
                                        <p:cTn id="13" dur="20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2542840"/>
            <a:ext cx="10515600" cy="1325563"/>
          </a:xfrm>
        </p:spPr>
        <p:txBody>
          <a:bodyPr>
            <a:normAutofit/>
          </a:bodyPr>
          <a:lstStyle/>
          <a:p>
            <a:pPr algn="ctr"/>
            <a:r>
              <a:rPr lang="en-US" sz="6000" b="1" dirty="0" smtClean="0"/>
              <a:t>Thank You </a:t>
            </a:r>
            <a:r>
              <a:rPr lang="en-US" sz="6000" b="1" dirty="0" smtClean="0">
                <a:sym typeface="Wingdings" panose="05000000000000000000" pitchFamily="2" charset="2"/>
              </a:rPr>
              <a:t></a:t>
            </a:r>
            <a:endParaRPr lang="en-US" sz="6000" b="1" dirty="0"/>
          </a:p>
        </p:txBody>
      </p:sp>
    </p:spTree>
    <p:extLst>
      <p:ext uri="{BB962C8B-B14F-4D97-AF65-F5344CB8AC3E}">
        <p14:creationId xmlns:p14="http://schemas.microsoft.com/office/powerpoint/2010/main" val="1066160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42DDEC8-4BB8-469D-8224-0F9404F56ED7}"/>
              </a:ext>
            </a:extLst>
          </p:cNvPr>
          <p:cNvSpPr>
            <a:spLocks noGrp="1"/>
          </p:cNvSpPr>
          <p:nvPr>
            <p:ph type="title"/>
          </p:nvPr>
        </p:nvSpPr>
        <p:spPr>
          <a:xfrm>
            <a:off x="5389971" y="341731"/>
            <a:ext cx="1412059" cy="1325563"/>
          </a:xfrm>
        </p:spPr>
        <p:txBody>
          <a:bodyPr/>
          <a:lstStyle/>
          <a:p>
            <a:pPr algn="ctr"/>
            <a:r>
              <a:rPr lang="zh-TW" altLang="en-US" b="1" dirty="0"/>
              <a:t>內容</a:t>
            </a:r>
          </a:p>
        </p:txBody>
      </p:sp>
      <p:grpSp>
        <p:nvGrpSpPr>
          <p:cNvPr id="3" name="群組 2"/>
          <p:cNvGrpSpPr/>
          <p:nvPr/>
        </p:nvGrpSpPr>
        <p:grpSpPr>
          <a:xfrm>
            <a:off x="419052" y="2596787"/>
            <a:ext cx="2201140" cy="2189202"/>
            <a:chOff x="-520976" y="2607258"/>
            <a:chExt cx="2201140" cy="2189202"/>
          </a:xfrm>
        </p:grpSpPr>
        <p:pic>
          <p:nvPicPr>
            <p:cNvPr id="20" name="圖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0976" y="2607258"/>
              <a:ext cx="2086361" cy="2086361"/>
            </a:xfrm>
            <a:prstGeom prst="rect">
              <a:avLst/>
            </a:prstGeom>
          </p:spPr>
        </p:pic>
        <p:sp>
          <p:nvSpPr>
            <p:cNvPr id="21" name="套索 20"/>
            <p:cNvSpPr/>
            <p:nvPr/>
          </p:nvSpPr>
          <p:spPr>
            <a:xfrm>
              <a:off x="-520976" y="2607258"/>
              <a:ext cx="2201140" cy="2189202"/>
            </a:xfrm>
            <a:prstGeom prst="chord">
              <a:avLst>
                <a:gd name="adj1" fmla="val 5480690"/>
                <a:gd name="adj2" fmla="val 162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微軟正黑體" panose="020B0604030504040204" pitchFamily="34" charset="-120"/>
              </a:endParaRPr>
            </a:p>
          </p:txBody>
        </p:sp>
        <p:sp>
          <p:nvSpPr>
            <p:cNvPr id="10" name="矩形 9"/>
            <p:cNvSpPr/>
            <p:nvPr/>
          </p:nvSpPr>
          <p:spPr>
            <a:xfrm>
              <a:off x="-154903" y="2841349"/>
              <a:ext cx="677108" cy="1852270"/>
            </a:xfrm>
            <a:prstGeom prst="rect">
              <a:avLst/>
            </a:prstGeom>
          </p:spPr>
          <p:txBody>
            <a:bodyPr vert="eaVert" wrap="square">
              <a:spAutoFit/>
            </a:bodyPr>
            <a:lstStyle/>
            <a:p>
              <a:r>
                <a:rPr lang="zh-TW" altLang="en-US" sz="3200" b="1" dirty="0">
                  <a:solidFill>
                    <a:schemeClr val="bg1"/>
                  </a:solidFill>
                  <a:ea typeface="微軟正黑體" panose="020B0604030504040204" pitchFamily="34" charset="-120"/>
                </a:rPr>
                <a:t>研究主題</a:t>
              </a:r>
            </a:p>
          </p:txBody>
        </p:sp>
      </p:grpSp>
      <p:grpSp>
        <p:nvGrpSpPr>
          <p:cNvPr id="4" name="群組 3"/>
          <p:cNvGrpSpPr/>
          <p:nvPr/>
        </p:nvGrpSpPr>
        <p:grpSpPr>
          <a:xfrm>
            <a:off x="3447944" y="2607258"/>
            <a:ext cx="2201140" cy="2189202"/>
            <a:chOff x="3530842" y="2607258"/>
            <a:chExt cx="2201140" cy="2189202"/>
          </a:xfrm>
        </p:grpSpPr>
        <p:pic>
          <p:nvPicPr>
            <p:cNvPr id="22" name="圖片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30842" y="2607258"/>
              <a:ext cx="2086361" cy="2086361"/>
            </a:xfrm>
            <a:prstGeom prst="rect">
              <a:avLst/>
            </a:prstGeom>
          </p:spPr>
        </p:pic>
        <p:sp>
          <p:nvSpPr>
            <p:cNvPr id="23" name="套索 22"/>
            <p:cNvSpPr/>
            <p:nvPr/>
          </p:nvSpPr>
          <p:spPr>
            <a:xfrm>
              <a:off x="3530842" y="2607258"/>
              <a:ext cx="2201140" cy="2189202"/>
            </a:xfrm>
            <a:prstGeom prst="chord">
              <a:avLst>
                <a:gd name="adj1" fmla="val 5480690"/>
                <a:gd name="adj2" fmla="val 162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微軟正黑體" panose="020B0604030504040204" pitchFamily="34" charset="-120"/>
              </a:endParaRPr>
            </a:p>
          </p:txBody>
        </p:sp>
        <p:sp>
          <p:nvSpPr>
            <p:cNvPr id="6" name="矩形 5"/>
            <p:cNvSpPr/>
            <p:nvPr/>
          </p:nvSpPr>
          <p:spPr>
            <a:xfrm>
              <a:off x="3932972" y="2841349"/>
              <a:ext cx="677108" cy="1718359"/>
            </a:xfrm>
            <a:prstGeom prst="rect">
              <a:avLst/>
            </a:prstGeom>
          </p:spPr>
          <p:txBody>
            <a:bodyPr vert="eaVert" wrap="square">
              <a:spAutoFit/>
            </a:bodyPr>
            <a:lstStyle/>
            <a:p>
              <a:r>
                <a:rPr lang="zh-TW" altLang="en-US" sz="3200" b="1" dirty="0" smtClean="0">
                  <a:solidFill>
                    <a:schemeClr val="bg1"/>
                  </a:solidFill>
                  <a:ea typeface="微軟正黑體" panose="020B0604030504040204" pitchFamily="34" charset="-120"/>
                </a:rPr>
                <a:t>數據分</a:t>
              </a:r>
              <a:r>
                <a:rPr lang="zh-TW" altLang="en-US" sz="3200" b="1" dirty="0">
                  <a:solidFill>
                    <a:schemeClr val="bg1"/>
                  </a:solidFill>
                  <a:ea typeface="微軟正黑體" panose="020B0604030504040204" pitchFamily="34" charset="-120"/>
                </a:rPr>
                <a:t>析</a:t>
              </a:r>
              <a:endParaRPr lang="en-US" altLang="zh-TW" sz="3200" b="1" dirty="0">
                <a:solidFill>
                  <a:schemeClr val="bg1"/>
                </a:solidFill>
                <a:ea typeface="微軟正黑體" panose="020B0604030504040204" pitchFamily="34" charset="-120"/>
              </a:endParaRPr>
            </a:p>
          </p:txBody>
        </p:sp>
      </p:grpSp>
      <p:grpSp>
        <p:nvGrpSpPr>
          <p:cNvPr id="11" name="群組 10"/>
          <p:cNvGrpSpPr/>
          <p:nvPr/>
        </p:nvGrpSpPr>
        <p:grpSpPr>
          <a:xfrm>
            <a:off x="9414025" y="2607258"/>
            <a:ext cx="2201140" cy="2189202"/>
            <a:chOff x="3530842" y="2607258"/>
            <a:chExt cx="2201140" cy="2189202"/>
          </a:xfrm>
        </p:grpSpPr>
        <p:pic>
          <p:nvPicPr>
            <p:cNvPr id="12" name="圖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30842" y="2607258"/>
              <a:ext cx="2086361" cy="2086361"/>
            </a:xfrm>
            <a:prstGeom prst="rect">
              <a:avLst/>
            </a:prstGeom>
          </p:spPr>
        </p:pic>
        <p:sp>
          <p:nvSpPr>
            <p:cNvPr id="13" name="套索 12"/>
            <p:cNvSpPr/>
            <p:nvPr/>
          </p:nvSpPr>
          <p:spPr>
            <a:xfrm>
              <a:off x="3530842" y="2607258"/>
              <a:ext cx="2201140" cy="2189202"/>
            </a:xfrm>
            <a:prstGeom prst="chord">
              <a:avLst>
                <a:gd name="adj1" fmla="val 5480690"/>
                <a:gd name="adj2" fmla="val 162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微軟正黑體" panose="020B0604030504040204" pitchFamily="34" charset="-120"/>
              </a:endParaRPr>
            </a:p>
          </p:txBody>
        </p:sp>
        <p:sp>
          <p:nvSpPr>
            <p:cNvPr id="14" name="矩形 13"/>
            <p:cNvSpPr/>
            <p:nvPr/>
          </p:nvSpPr>
          <p:spPr>
            <a:xfrm>
              <a:off x="3896914" y="2701649"/>
              <a:ext cx="677108" cy="1955111"/>
            </a:xfrm>
            <a:prstGeom prst="rect">
              <a:avLst/>
            </a:prstGeom>
          </p:spPr>
          <p:txBody>
            <a:bodyPr vert="eaVert" wrap="square">
              <a:spAutoFit/>
            </a:bodyPr>
            <a:lstStyle/>
            <a:p>
              <a:pPr algn="ctr"/>
              <a:r>
                <a:rPr lang="zh-TW" altLang="en-US" sz="3200" b="1" dirty="0">
                  <a:solidFill>
                    <a:schemeClr val="bg1"/>
                  </a:solidFill>
                  <a:ea typeface="微軟正黑體" panose="020B0604030504040204" pitchFamily="34" charset="-120"/>
                </a:rPr>
                <a:t>結論</a:t>
              </a:r>
              <a:endParaRPr lang="en-US" altLang="zh-TW" sz="3200" b="1" dirty="0">
                <a:solidFill>
                  <a:schemeClr val="bg1"/>
                </a:solidFill>
                <a:ea typeface="微軟正黑體" panose="020B0604030504040204" pitchFamily="34" charset="-120"/>
              </a:endParaRPr>
            </a:p>
          </p:txBody>
        </p:sp>
      </p:grpSp>
      <p:grpSp>
        <p:nvGrpSpPr>
          <p:cNvPr id="15" name="群組 14"/>
          <p:cNvGrpSpPr/>
          <p:nvPr/>
        </p:nvGrpSpPr>
        <p:grpSpPr>
          <a:xfrm>
            <a:off x="6476836" y="2607258"/>
            <a:ext cx="2201140" cy="2189202"/>
            <a:chOff x="3530842" y="2607258"/>
            <a:chExt cx="2201140" cy="2189202"/>
          </a:xfrm>
        </p:grpSpPr>
        <p:pic>
          <p:nvPicPr>
            <p:cNvPr id="16" name="圖片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30842" y="2607258"/>
              <a:ext cx="2086361" cy="2086361"/>
            </a:xfrm>
            <a:prstGeom prst="rect">
              <a:avLst/>
            </a:prstGeom>
          </p:spPr>
        </p:pic>
        <p:sp>
          <p:nvSpPr>
            <p:cNvPr id="17" name="套索 16"/>
            <p:cNvSpPr/>
            <p:nvPr/>
          </p:nvSpPr>
          <p:spPr>
            <a:xfrm>
              <a:off x="3530842" y="2607258"/>
              <a:ext cx="2201140" cy="2189202"/>
            </a:xfrm>
            <a:prstGeom prst="chord">
              <a:avLst>
                <a:gd name="adj1" fmla="val 5480690"/>
                <a:gd name="adj2" fmla="val 162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微軟正黑體" panose="020B0604030504040204" pitchFamily="34" charset="-120"/>
              </a:endParaRPr>
            </a:p>
          </p:txBody>
        </p:sp>
        <p:sp>
          <p:nvSpPr>
            <p:cNvPr id="18" name="矩形 17"/>
            <p:cNvSpPr/>
            <p:nvPr/>
          </p:nvSpPr>
          <p:spPr>
            <a:xfrm>
              <a:off x="3896914" y="2701649"/>
              <a:ext cx="677108" cy="1955111"/>
            </a:xfrm>
            <a:prstGeom prst="rect">
              <a:avLst/>
            </a:prstGeom>
          </p:spPr>
          <p:txBody>
            <a:bodyPr vert="eaVert" wrap="square">
              <a:spAutoFit/>
            </a:bodyPr>
            <a:lstStyle/>
            <a:p>
              <a:pPr algn="ctr"/>
              <a:r>
                <a:rPr lang="zh-TW" altLang="en-US" sz="3200" b="1" dirty="0" smtClean="0">
                  <a:solidFill>
                    <a:schemeClr val="bg1"/>
                  </a:solidFill>
                  <a:ea typeface="微軟正黑體" panose="020B0604030504040204" pitchFamily="34" charset="-120"/>
                </a:rPr>
                <a:t>行銷方案</a:t>
              </a:r>
              <a:endParaRPr lang="en-US" altLang="zh-TW" sz="3200" b="1" dirty="0">
                <a:solidFill>
                  <a:schemeClr val="bg1"/>
                </a:solidFill>
                <a:ea typeface="微軟正黑體" panose="020B0604030504040204" pitchFamily="34" charset="-120"/>
              </a:endParaRPr>
            </a:p>
          </p:txBody>
        </p:sp>
      </p:grpSp>
    </p:spTree>
    <p:extLst>
      <p:ext uri="{BB962C8B-B14F-4D97-AF65-F5344CB8AC3E}">
        <p14:creationId xmlns:p14="http://schemas.microsoft.com/office/powerpoint/2010/main" val="206179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B31DA8D-54B9-4B28-B569-2569C4AEBFEF}"/>
              </a:ext>
            </a:extLst>
          </p:cNvPr>
          <p:cNvSpPr>
            <a:spLocks noGrp="1"/>
          </p:cNvSpPr>
          <p:nvPr>
            <p:ph type="title"/>
          </p:nvPr>
        </p:nvSpPr>
        <p:spPr/>
        <p:txBody>
          <a:bodyPr/>
          <a:lstStyle/>
          <a:p>
            <a:pPr algn="ctr"/>
            <a:r>
              <a:rPr lang="zh-TW" altLang="en-US" b="1" dirty="0" smtClean="0"/>
              <a:t>數據分</a:t>
            </a:r>
            <a:r>
              <a:rPr lang="zh-TW" altLang="en-US" b="1" dirty="0"/>
              <a:t>析</a:t>
            </a:r>
          </a:p>
        </p:txBody>
      </p:sp>
      <p:sp>
        <p:nvSpPr>
          <p:cNvPr id="3" name="內容版面配置區 2">
            <a:extLst>
              <a:ext uri="{FF2B5EF4-FFF2-40B4-BE49-F238E27FC236}">
                <a16:creationId xmlns:a16="http://schemas.microsoft.com/office/drawing/2014/main" id="{516E1863-B56A-4549-8427-1A8C353D25B3}"/>
              </a:ext>
            </a:extLst>
          </p:cNvPr>
          <p:cNvSpPr>
            <a:spLocks noGrp="1"/>
          </p:cNvSpPr>
          <p:nvPr>
            <p:ph idx="1"/>
          </p:nvPr>
        </p:nvSpPr>
        <p:spPr>
          <a:xfrm>
            <a:off x="603800" y="4624309"/>
            <a:ext cx="9577251" cy="4600228"/>
          </a:xfrm>
        </p:spPr>
        <p:txBody>
          <a:bodyPr/>
          <a:lstStyle/>
          <a:p>
            <a:pPr marL="514350" indent="-514350">
              <a:buFont typeface="+mj-lt"/>
              <a:buAutoNum type="arabicPeriod"/>
            </a:pPr>
            <a:endParaRPr lang="en-US" altLang="zh-TW" dirty="0"/>
          </a:p>
          <a:p>
            <a:pPr marL="0" indent="0">
              <a:buNone/>
            </a:pPr>
            <a:endParaRPr lang="zh-TW" altLang="en-US" dirty="0" smtClean="0"/>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8046" y="2475198"/>
            <a:ext cx="1449859" cy="1449859"/>
          </a:xfrm>
          <a:prstGeom prst="rect">
            <a:avLst/>
          </a:prstGeom>
        </p:spPr>
      </p:pic>
      <p:pic>
        <p:nvPicPr>
          <p:cNvPr id="5" name="圖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2426" y="2475281"/>
            <a:ext cx="1407147" cy="1407147"/>
          </a:xfrm>
          <a:prstGeom prst="rect">
            <a:avLst/>
          </a:prstGeom>
        </p:spPr>
      </p:pic>
      <p:pic>
        <p:nvPicPr>
          <p:cNvPr id="6" name="圖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87563" y="2501760"/>
            <a:ext cx="1354188" cy="1354188"/>
          </a:xfrm>
          <a:prstGeom prst="rect">
            <a:avLst/>
          </a:prstGeom>
        </p:spPr>
      </p:pic>
      <p:sp>
        <p:nvSpPr>
          <p:cNvPr id="7" name="矩形 6"/>
          <p:cNvSpPr/>
          <p:nvPr/>
        </p:nvSpPr>
        <p:spPr>
          <a:xfrm>
            <a:off x="1425979" y="4597829"/>
            <a:ext cx="1415772" cy="461665"/>
          </a:xfrm>
          <a:prstGeom prst="rect">
            <a:avLst/>
          </a:prstGeom>
        </p:spPr>
        <p:txBody>
          <a:bodyPr wrap="none">
            <a:spAutoFit/>
          </a:bodyPr>
          <a:lstStyle/>
          <a:p>
            <a:r>
              <a:rPr lang="zh-TW" altLang="en-US" sz="2400" b="1" dirty="0" smtClean="0">
                <a:latin typeface="微軟正黑體" panose="020B0604030504040204" pitchFamily="34" charset="-120"/>
                <a:ea typeface="微軟正黑體" panose="020B0604030504040204" pitchFamily="34" charset="-120"/>
              </a:rPr>
              <a:t>資料處理</a:t>
            </a:r>
            <a:endParaRPr lang="en-US" altLang="zh-TW" sz="2400" b="1" dirty="0">
              <a:latin typeface="微軟正黑體" panose="020B0604030504040204" pitchFamily="34" charset="-120"/>
              <a:ea typeface="微軟正黑體" panose="020B0604030504040204" pitchFamily="34" charset="-120"/>
            </a:endParaRPr>
          </a:p>
        </p:txBody>
      </p:sp>
      <p:sp>
        <p:nvSpPr>
          <p:cNvPr id="8" name="矩形 7"/>
          <p:cNvSpPr/>
          <p:nvPr/>
        </p:nvSpPr>
        <p:spPr>
          <a:xfrm>
            <a:off x="5392425" y="4675663"/>
            <a:ext cx="1415772" cy="461665"/>
          </a:xfrm>
          <a:prstGeom prst="rect">
            <a:avLst/>
          </a:prstGeom>
        </p:spPr>
        <p:txBody>
          <a:bodyPr wrap="none">
            <a:spAutoFit/>
          </a:bodyPr>
          <a:lstStyle/>
          <a:p>
            <a:r>
              <a:rPr lang="zh-TW" altLang="en-US" sz="2400" b="1" dirty="0">
                <a:ea typeface="微軟正黑體" panose="020B0604030504040204" pitchFamily="34" charset="-120"/>
              </a:rPr>
              <a:t>資料結構</a:t>
            </a:r>
            <a:endParaRPr lang="en-US" altLang="zh-TW" sz="2400" b="1" dirty="0">
              <a:ea typeface="微軟正黑體" panose="020B0604030504040204" pitchFamily="34" charset="-120"/>
            </a:endParaRPr>
          </a:p>
        </p:txBody>
      </p:sp>
      <p:sp>
        <p:nvSpPr>
          <p:cNvPr id="9" name="矩形 8"/>
          <p:cNvSpPr/>
          <p:nvPr/>
        </p:nvSpPr>
        <p:spPr>
          <a:xfrm>
            <a:off x="9263377" y="4675663"/>
            <a:ext cx="1979199" cy="1200329"/>
          </a:xfrm>
          <a:prstGeom prst="rect">
            <a:avLst/>
          </a:prstGeom>
        </p:spPr>
        <p:txBody>
          <a:bodyPr wrap="square">
            <a:spAutoFit/>
          </a:bodyPr>
          <a:lstStyle/>
          <a:p>
            <a:pPr algn="ctr"/>
            <a:r>
              <a:rPr lang="zh-TW" altLang="en-US" sz="2400" b="1" dirty="0">
                <a:ea typeface="微軟正黑體" panose="020B0604030504040204" pitchFamily="34" charset="-120"/>
              </a:rPr>
              <a:t>分析結果</a:t>
            </a:r>
            <a:endParaRPr lang="en-US" altLang="zh-TW" sz="2400" b="1" dirty="0">
              <a:ea typeface="微軟正黑體" panose="020B0604030504040204" pitchFamily="34" charset="-120"/>
            </a:endParaRPr>
          </a:p>
          <a:p>
            <a:pPr algn="ctr"/>
            <a:r>
              <a:rPr lang="zh-TW" altLang="en-US" sz="2400" dirty="0">
                <a:ea typeface="微軟正黑體" panose="020B0604030504040204" pitchFamily="34" charset="-120"/>
              </a:rPr>
              <a:t>各品牌佔比</a:t>
            </a:r>
            <a:endParaRPr lang="en-US" altLang="zh-TW" sz="2400" dirty="0">
              <a:ea typeface="微軟正黑體" panose="020B0604030504040204" pitchFamily="34" charset="-120"/>
            </a:endParaRPr>
          </a:p>
          <a:p>
            <a:pPr algn="ctr"/>
            <a:r>
              <a:rPr lang="zh-TW" altLang="en-US" sz="2400" dirty="0">
                <a:ea typeface="微軟正黑體" panose="020B0604030504040204" pitchFamily="34" charset="-120"/>
              </a:rPr>
              <a:t>購物籃分析</a:t>
            </a:r>
            <a:endParaRPr lang="en-US" altLang="zh-TW" sz="2400" dirty="0">
              <a:ea typeface="微軟正黑體" panose="020B0604030504040204" pitchFamily="34" charset="-120"/>
            </a:endParaRPr>
          </a:p>
        </p:txBody>
      </p:sp>
    </p:spTree>
    <p:extLst>
      <p:ext uri="{BB962C8B-B14F-4D97-AF65-F5344CB8AC3E}">
        <p14:creationId xmlns:p14="http://schemas.microsoft.com/office/powerpoint/2010/main" val="407550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6"/>
                                        </p:tgtEl>
                                      </p:cBhvr>
                                      <p:by x="150000" y="150000"/>
                                    </p:animScale>
                                  </p:childTnLst>
                                </p:cTn>
                              </p:par>
                              <p:par>
                                <p:cTn id="7" presetID="6" presetClass="emph" presetSubtype="0" fill="hold" grpId="0" nodeType="withEffect">
                                  <p:stCondLst>
                                    <p:cond delay="0"/>
                                  </p:stCondLst>
                                  <p:childTnLst>
                                    <p:animScale>
                                      <p:cBhvr>
                                        <p:cTn id="8" dur="2000" fill="hold"/>
                                        <p:tgtEl>
                                          <p:spTgt spid="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txBox="1">
            <a:spLocks/>
          </p:cNvSpPr>
          <p:nvPr/>
        </p:nvSpPr>
        <p:spPr>
          <a:xfrm>
            <a:off x="838200" y="311286"/>
            <a:ext cx="10515600" cy="16906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微軟正黑體" panose="020B0604030504040204" pitchFamily="34" charset="-120"/>
                <a:cs typeface="+mj-cs"/>
              </a:defRPr>
            </a:lvl1pPr>
          </a:lstStyle>
          <a:p>
            <a:pPr algn="ctr"/>
            <a:r>
              <a:rPr lang="zh-TW" altLang="en-US" b="1" dirty="0" smtClean="0">
                <a:latin typeface="微軟正黑體" panose="020B0604030504040204" pitchFamily="34" charset="-120"/>
              </a:rPr>
              <a:t>資料處</a:t>
            </a:r>
            <a:r>
              <a:rPr lang="zh-TW" altLang="en-US" b="1" dirty="0">
                <a:latin typeface="微軟正黑體" panose="020B0604030504040204" pitchFamily="34" charset="-120"/>
              </a:rPr>
              <a:t>理</a:t>
            </a:r>
            <a:endParaRPr lang="en-US" b="1" dirty="0">
              <a:latin typeface="微軟正黑體" panose="020B0604030504040204" pitchFamily="34" charset="-120"/>
            </a:endParaRPr>
          </a:p>
        </p:txBody>
      </p:sp>
      <p:sp>
        <p:nvSpPr>
          <p:cNvPr id="2" name="內容版面配置區 1"/>
          <p:cNvSpPr>
            <a:spLocks noGrp="1"/>
          </p:cNvSpPr>
          <p:nvPr>
            <p:ph idx="1"/>
          </p:nvPr>
        </p:nvSpPr>
        <p:spPr>
          <a:xfrm>
            <a:off x="3340100" y="3089200"/>
            <a:ext cx="1612900" cy="4035342"/>
          </a:xfrm>
        </p:spPr>
        <p:txBody>
          <a:bodyPr/>
          <a:lstStyle/>
          <a:p>
            <a:endParaRPr lang="en-US" altLang="zh-TW" dirty="0" smtClean="0"/>
          </a:p>
          <a:p>
            <a:endParaRPr lang="en-US" altLang="zh-TW" dirty="0"/>
          </a:p>
          <a:p>
            <a:endParaRPr lang="en-US" altLang="zh-TW" dirty="0" smtClean="0"/>
          </a:p>
          <a:p>
            <a:endParaRPr lang="en-US" altLang="zh-TW" dirty="0"/>
          </a:p>
          <a:p>
            <a:endParaRPr lang="zh-TW" altLang="en-US" dirty="0"/>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0284" y="2670582"/>
            <a:ext cx="906527" cy="906527"/>
          </a:xfrm>
          <a:prstGeom prst="rect">
            <a:avLst/>
          </a:prstGeom>
        </p:spPr>
      </p:pic>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6888" y="2670582"/>
            <a:ext cx="1059202" cy="1059202"/>
          </a:xfrm>
          <a:prstGeom prst="rect">
            <a:avLst/>
          </a:prstGeom>
        </p:spPr>
      </p:pic>
      <p:pic>
        <p:nvPicPr>
          <p:cNvPr id="7" name="圖片 6"/>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5288837" y="2441919"/>
            <a:ext cx="1498600" cy="1498600"/>
          </a:xfrm>
          <a:prstGeom prst="ellipse">
            <a:avLst/>
          </a:prstGeom>
        </p:spPr>
      </p:pic>
      <p:sp>
        <p:nvSpPr>
          <p:cNvPr id="8" name="矩形 7"/>
          <p:cNvSpPr/>
          <p:nvPr/>
        </p:nvSpPr>
        <p:spPr>
          <a:xfrm>
            <a:off x="1206720" y="4355068"/>
            <a:ext cx="1373709" cy="584775"/>
          </a:xfrm>
          <a:prstGeom prst="rect">
            <a:avLst/>
          </a:prstGeom>
        </p:spPr>
        <p:txBody>
          <a:bodyPr wrap="none">
            <a:spAutoFit/>
          </a:bodyPr>
          <a:lstStyle/>
          <a:p>
            <a:r>
              <a:rPr lang="en-US" altLang="zh-TW" sz="3200" dirty="0"/>
              <a:t>Python</a:t>
            </a:r>
            <a:endParaRPr lang="zh-TW" altLang="en-US" sz="3200" dirty="0"/>
          </a:p>
        </p:txBody>
      </p:sp>
      <p:sp>
        <p:nvSpPr>
          <p:cNvPr id="9" name="矩形 8"/>
          <p:cNvSpPr/>
          <p:nvPr/>
        </p:nvSpPr>
        <p:spPr>
          <a:xfrm>
            <a:off x="9880284" y="4416623"/>
            <a:ext cx="1025024" cy="584775"/>
          </a:xfrm>
          <a:prstGeom prst="rect">
            <a:avLst/>
          </a:prstGeom>
        </p:spPr>
        <p:txBody>
          <a:bodyPr wrap="none">
            <a:spAutoFit/>
          </a:bodyPr>
          <a:lstStyle/>
          <a:p>
            <a:r>
              <a:rPr lang="en-US" altLang="zh-TW" sz="3200" dirty="0"/>
              <a:t>Excel</a:t>
            </a:r>
            <a:endParaRPr lang="zh-TW" altLang="en-US" sz="3200" dirty="0"/>
          </a:p>
        </p:txBody>
      </p:sp>
      <p:sp>
        <p:nvSpPr>
          <p:cNvPr id="10" name="矩形 9"/>
          <p:cNvSpPr/>
          <p:nvPr/>
        </p:nvSpPr>
        <p:spPr>
          <a:xfrm>
            <a:off x="5837010" y="4416624"/>
            <a:ext cx="517979" cy="584775"/>
          </a:xfrm>
          <a:prstGeom prst="rect">
            <a:avLst/>
          </a:prstGeom>
        </p:spPr>
        <p:txBody>
          <a:bodyPr wrap="square">
            <a:spAutoFit/>
          </a:bodyPr>
          <a:lstStyle/>
          <a:p>
            <a:r>
              <a:rPr lang="en-US" altLang="zh-TW" sz="3200" dirty="0" smtClean="0"/>
              <a:t>BI</a:t>
            </a:r>
            <a:endParaRPr lang="en-US" altLang="zh-TW" sz="3600" dirty="0"/>
          </a:p>
        </p:txBody>
      </p:sp>
      <p:sp>
        <p:nvSpPr>
          <p:cNvPr id="12" name="橢圓 11"/>
          <p:cNvSpPr/>
          <p:nvPr/>
        </p:nvSpPr>
        <p:spPr>
          <a:xfrm>
            <a:off x="838200" y="2129010"/>
            <a:ext cx="2099021" cy="2099021"/>
          </a:xfrm>
          <a:prstGeom prst="ellipse">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橢圓 12"/>
          <p:cNvSpPr/>
          <p:nvPr/>
        </p:nvSpPr>
        <p:spPr>
          <a:xfrm>
            <a:off x="981494" y="2250827"/>
            <a:ext cx="1812432" cy="1880785"/>
          </a:xfrm>
          <a:prstGeom prst="ellipse">
            <a:avLst/>
          </a:prstGeom>
          <a:noFill/>
          <a:ln w="28575">
            <a:solidFill>
              <a:srgbClr val="FFE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橢圓 13"/>
          <p:cNvSpPr/>
          <p:nvPr/>
        </p:nvSpPr>
        <p:spPr>
          <a:xfrm>
            <a:off x="4985484" y="2129010"/>
            <a:ext cx="2099021" cy="2099021"/>
          </a:xfrm>
          <a:prstGeom prst="ellipse">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橢圓 14"/>
          <p:cNvSpPr/>
          <p:nvPr/>
        </p:nvSpPr>
        <p:spPr>
          <a:xfrm>
            <a:off x="5128778" y="2250827"/>
            <a:ext cx="1812432" cy="1880785"/>
          </a:xfrm>
          <a:prstGeom prst="ellipse">
            <a:avLst/>
          </a:prstGeom>
          <a:noFill/>
          <a:ln w="28575">
            <a:solidFill>
              <a:srgbClr val="FFE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橢圓 15"/>
          <p:cNvSpPr/>
          <p:nvPr/>
        </p:nvSpPr>
        <p:spPr>
          <a:xfrm>
            <a:off x="9254779" y="2052389"/>
            <a:ext cx="2099021" cy="2099021"/>
          </a:xfrm>
          <a:prstGeom prst="ellipse">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橢圓 16"/>
          <p:cNvSpPr/>
          <p:nvPr/>
        </p:nvSpPr>
        <p:spPr>
          <a:xfrm>
            <a:off x="9401636" y="2154408"/>
            <a:ext cx="1812432" cy="1880785"/>
          </a:xfrm>
          <a:prstGeom prst="ellipse">
            <a:avLst/>
          </a:prstGeom>
          <a:noFill/>
          <a:ln w="28575">
            <a:solidFill>
              <a:srgbClr val="FFE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7158042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txBox="1">
            <a:spLocks/>
          </p:cNvSpPr>
          <p:nvPr/>
        </p:nvSpPr>
        <p:spPr>
          <a:xfrm>
            <a:off x="838200" y="138893"/>
            <a:ext cx="10515600" cy="11408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微軟正黑體" panose="020B0604030504040204" pitchFamily="34" charset="-120"/>
                <a:cs typeface="+mj-cs"/>
              </a:defRPr>
            </a:lvl1pPr>
          </a:lstStyle>
          <a:p>
            <a:pPr algn="ctr"/>
            <a:r>
              <a:rPr lang="zh-TW" altLang="en-US" b="1" dirty="0" smtClean="0">
                <a:latin typeface="微軟正黑體" panose="020B0604030504040204" pitchFamily="34" charset="-120"/>
              </a:rPr>
              <a:t>衛生棉</a:t>
            </a:r>
            <a:endParaRPr lang="zh-TW" altLang="en-US" b="1" dirty="0">
              <a:latin typeface="微軟正黑體" panose="020B0604030504040204" pitchFamily="34" charset="-120"/>
            </a:endParaRPr>
          </a:p>
        </p:txBody>
      </p:sp>
      <p:sp>
        <p:nvSpPr>
          <p:cNvPr id="11" name="Rectangle 11"/>
          <p:cNvSpPr>
            <a:spLocks noChangeArrowheads="1"/>
          </p:cNvSpPr>
          <p:nvPr/>
        </p:nvSpPr>
        <p:spPr bwMode="auto">
          <a:xfrm>
            <a:off x="0" y="18473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dirty="0">
              <a:ea typeface="微軟正黑體" panose="020B0604030504040204" pitchFamily="34" charset="-120"/>
            </a:endParaRPr>
          </a:p>
        </p:txBody>
      </p:sp>
      <p:sp>
        <p:nvSpPr>
          <p:cNvPr id="6" name="矩形 5"/>
          <p:cNvSpPr/>
          <p:nvPr/>
        </p:nvSpPr>
        <p:spPr>
          <a:xfrm>
            <a:off x="4735166" y="1604491"/>
            <a:ext cx="2239617" cy="5031121"/>
          </a:xfrm>
          <a:prstGeom prst="rect">
            <a:avLst/>
          </a:prstGeom>
        </p:spPr>
        <p:txBody>
          <a:bodyPr wrap="square">
            <a:spAutoFit/>
          </a:bodyPr>
          <a:lstStyle/>
          <a:p>
            <a:pPr marL="228600" lvl="0" indent="-228600">
              <a:lnSpc>
                <a:spcPct val="90000"/>
              </a:lnSpc>
              <a:spcBef>
                <a:spcPts val="1000"/>
              </a:spcBef>
              <a:buFont typeface="Arial" panose="020B0604020202020204" pitchFamily="34" charset="0"/>
              <a:buChar char="•"/>
            </a:pPr>
            <a:r>
              <a:rPr lang="zh-TW" altLang="en-US" sz="2400" dirty="0" smtClean="0">
                <a:solidFill>
                  <a:prstClr val="black"/>
                </a:solidFill>
                <a:ea typeface="微軟正黑體" panose="020B0604030504040204" pitchFamily="34" charset="-120"/>
              </a:rPr>
              <a:t>溫柔宣言</a:t>
            </a:r>
            <a:endParaRPr lang="en-US" altLang="zh-TW" sz="2400" dirty="0" smtClean="0">
              <a:solidFill>
                <a:prstClr val="black"/>
              </a:solidFill>
              <a:ea typeface="微軟正黑體" panose="020B0604030504040204" pitchFamily="34" charset="-120"/>
            </a:endParaRPr>
          </a:p>
          <a:p>
            <a:pPr marL="228600" lvl="0" indent="-228600">
              <a:lnSpc>
                <a:spcPct val="90000"/>
              </a:lnSpc>
              <a:spcBef>
                <a:spcPts val="1000"/>
              </a:spcBef>
              <a:buFont typeface="Arial" panose="020B0604020202020204" pitchFamily="34" charset="0"/>
              <a:buChar char="•"/>
            </a:pPr>
            <a:r>
              <a:rPr lang="zh-TW" altLang="en-US" sz="2400" dirty="0" smtClean="0">
                <a:solidFill>
                  <a:prstClr val="black"/>
                </a:solidFill>
                <a:ea typeface="微軟正黑體" panose="020B0604030504040204" pitchFamily="34" charset="-120"/>
              </a:rPr>
              <a:t>草本</a:t>
            </a:r>
            <a:r>
              <a:rPr lang="zh-TW" altLang="en-US" sz="2400" dirty="0">
                <a:solidFill>
                  <a:prstClr val="black"/>
                </a:solidFill>
                <a:ea typeface="微軟正黑體" panose="020B0604030504040204" pitchFamily="34" charset="-120"/>
              </a:rPr>
              <a:t>抑</a:t>
            </a:r>
            <a:r>
              <a:rPr lang="zh-TW" altLang="en-US" sz="2400" dirty="0" smtClean="0">
                <a:solidFill>
                  <a:prstClr val="black"/>
                </a:solidFill>
                <a:ea typeface="微軟正黑體" panose="020B0604030504040204" pitchFamily="34" charset="-120"/>
              </a:rPr>
              <a:t>菌</a:t>
            </a:r>
            <a:endParaRPr lang="en-US" altLang="zh-TW" sz="2400" dirty="0" smtClean="0">
              <a:solidFill>
                <a:prstClr val="black"/>
              </a:solidFill>
              <a:ea typeface="微軟正黑體" panose="020B0604030504040204" pitchFamily="34" charset="-120"/>
            </a:endParaRPr>
          </a:p>
          <a:p>
            <a:pPr marL="228600" lvl="0" indent="-228600">
              <a:lnSpc>
                <a:spcPct val="90000"/>
              </a:lnSpc>
              <a:spcBef>
                <a:spcPts val="1000"/>
              </a:spcBef>
              <a:buFont typeface="Arial" panose="020B0604020202020204" pitchFamily="34" charset="0"/>
              <a:buChar char="•"/>
            </a:pPr>
            <a:r>
              <a:rPr lang="zh-TW" altLang="en-US" sz="2400" dirty="0" smtClean="0">
                <a:solidFill>
                  <a:prstClr val="black"/>
                </a:solidFill>
                <a:ea typeface="微軟正黑體" panose="020B0604030504040204" pitchFamily="34" charset="-120"/>
              </a:rPr>
              <a:t>純白體驗</a:t>
            </a:r>
            <a:endParaRPr lang="en-US" altLang="zh-TW" sz="2400" dirty="0" smtClean="0">
              <a:solidFill>
                <a:prstClr val="black"/>
              </a:solidFill>
              <a:ea typeface="微軟正黑體" panose="020B0604030504040204" pitchFamily="34" charset="-120"/>
            </a:endParaRPr>
          </a:p>
          <a:p>
            <a:pPr marL="228600" lvl="0" indent="-228600">
              <a:lnSpc>
                <a:spcPct val="90000"/>
              </a:lnSpc>
              <a:spcBef>
                <a:spcPts val="1000"/>
              </a:spcBef>
              <a:buFont typeface="Arial" panose="020B0604020202020204" pitchFamily="34" charset="0"/>
              <a:buChar char="•"/>
            </a:pPr>
            <a:r>
              <a:rPr lang="zh-TW" altLang="en-US" sz="2400" dirty="0" smtClean="0">
                <a:solidFill>
                  <a:prstClr val="black"/>
                </a:solidFill>
                <a:ea typeface="微軟正黑體" panose="020B0604030504040204" pitchFamily="34" charset="-120"/>
              </a:rPr>
              <a:t>純白</a:t>
            </a:r>
            <a:r>
              <a:rPr lang="zh-TW" altLang="en-US" sz="2400" dirty="0">
                <a:solidFill>
                  <a:prstClr val="black"/>
                </a:solidFill>
                <a:ea typeface="微軟正黑體" panose="020B0604030504040204" pitchFamily="34" charset="-120"/>
              </a:rPr>
              <a:t>体</a:t>
            </a:r>
            <a:r>
              <a:rPr lang="zh-TW" altLang="en-US" sz="2400" dirty="0" smtClean="0">
                <a:solidFill>
                  <a:prstClr val="black"/>
                </a:solidFill>
                <a:ea typeface="微軟正黑體" panose="020B0604030504040204" pitchFamily="34" charset="-120"/>
              </a:rPr>
              <a:t>驗</a:t>
            </a:r>
            <a:endParaRPr lang="en-US" altLang="zh-TW" sz="2400" dirty="0" smtClean="0">
              <a:solidFill>
                <a:prstClr val="black"/>
              </a:solidFill>
              <a:ea typeface="微軟正黑體" panose="020B0604030504040204" pitchFamily="34" charset="-120"/>
            </a:endParaRPr>
          </a:p>
          <a:p>
            <a:pPr marL="228600" lvl="0" indent="-228600">
              <a:lnSpc>
                <a:spcPct val="90000"/>
              </a:lnSpc>
              <a:spcBef>
                <a:spcPts val="1000"/>
              </a:spcBef>
              <a:buFont typeface="Arial" panose="020B0604020202020204" pitchFamily="34" charset="0"/>
              <a:buChar char="•"/>
            </a:pPr>
            <a:r>
              <a:rPr lang="zh-TW" altLang="en-US" sz="2400" dirty="0" smtClean="0">
                <a:solidFill>
                  <a:prstClr val="black"/>
                </a:solidFill>
                <a:ea typeface="微軟正黑體" panose="020B0604030504040204" pitchFamily="34" charset="-120"/>
              </a:rPr>
              <a:t>完美</a:t>
            </a:r>
            <a:r>
              <a:rPr lang="zh-TW" altLang="en-US" sz="2400" dirty="0">
                <a:solidFill>
                  <a:prstClr val="black"/>
                </a:solidFill>
                <a:ea typeface="微軟正黑體" panose="020B0604030504040204" pitchFamily="34" charset="-120"/>
              </a:rPr>
              <a:t>封</a:t>
            </a:r>
            <a:r>
              <a:rPr lang="zh-TW" altLang="en-US" sz="2400" dirty="0" smtClean="0">
                <a:solidFill>
                  <a:prstClr val="black"/>
                </a:solidFill>
                <a:ea typeface="微軟正黑體" panose="020B0604030504040204" pitchFamily="34" charset="-120"/>
              </a:rPr>
              <a:t>漏</a:t>
            </a:r>
            <a:endParaRPr lang="en-US" altLang="zh-TW" sz="2400" dirty="0" smtClean="0">
              <a:solidFill>
                <a:prstClr val="black"/>
              </a:solidFill>
              <a:ea typeface="微軟正黑體" panose="020B0604030504040204" pitchFamily="34" charset="-120"/>
            </a:endParaRPr>
          </a:p>
          <a:p>
            <a:pPr marL="228600" indent="-228600">
              <a:lnSpc>
                <a:spcPct val="90000"/>
              </a:lnSpc>
              <a:spcBef>
                <a:spcPts val="1000"/>
              </a:spcBef>
              <a:buFont typeface="Arial" panose="020B0604020202020204" pitchFamily="34" charset="0"/>
              <a:buChar char="•"/>
            </a:pPr>
            <a:r>
              <a:rPr lang="zh-TW" altLang="en-US" sz="2400" dirty="0">
                <a:solidFill>
                  <a:prstClr val="black"/>
                </a:solidFill>
                <a:ea typeface="微軟正黑體" panose="020B0604030504040204" pitchFamily="34" charset="-120"/>
              </a:rPr>
              <a:t>輕柔美學</a:t>
            </a:r>
            <a:endParaRPr lang="en-US" altLang="zh-TW" sz="2400" dirty="0">
              <a:solidFill>
                <a:prstClr val="black"/>
              </a:solidFill>
              <a:ea typeface="微軟正黑體" panose="020B0604030504040204" pitchFamily="34" charset="-120"/>
            </a:endParaRPr>
          </a:p>
          <a:p>
            <a:pPr marL="228600" indent="-228600">
              <a:lnSpc>
                <a:spcPct val="90000"/>
              </a:lnSpc>
              <a:spcBef>
                <a:spcPts val="1000"/>
              </a:spcBef>
              <a:buFont typeface="Arial" panose="020B0604020202020204" pitchFamily="34" charset="0"/>
              <a:buChar char="•"/>
            </a:pPr>
            <a:r>
              <a:rPr lang="zh-TW" altLang="en-US" sz="2400" dirty="0">
                <a:solidFill>
                  <a:prstClr val="black"/>
                </a:solidFill>
                <a:ea typeface="微軟正黑體" panose="020B0604030504040204" pitchFamily="34" charset="-120"/>
              </a:rPr>
              <a:t>動感記形</a:t>
            </a:r>
            <a:endParaRPr lang="en-US" altLang="zh-TW" sz="2400" dirty="0">
              <a:solidFill>
                <a:prstClr val="black"/>
              </a:solidFill>
              <a:ea typeface="微軟正黑體" panose="020B0604030504040204" pitchFamily="34" charset="-120"/>
            </a:endParaRPr>
          </a:p>
          <a:p>
            <a:pPr marL="228600" indent="-228600">
              <a:lnSpc>
                <a:spcPct val="90000"/>
              </a:lnSpc>
              <a:spcBef>
                <a:spcPts val="1000"/>
              </a:spcBef>
              <a:buFont typeface="Arial" panose="020B0604020202020204" pitchFamily="34" charset="0"/>
              <a:buChar char="•"/>
            </a:pPr>
            <a:r>
              <a:rPr lang="zh-TW" altLang="en-US" sz="2400" dirty="0">
                <a:solidFill>
                  <a:prstClr val="black"/>
                </a:solidFill>
                <a:ea typeface="微軟正黑體" panose="020B0604030504040204" pitchFamily="34" charset="-120"/>
              </a:rPr>
              <a:t>清爽淨肌</a:t>
            </a:r>
            <a:endParaRPr lang="en-US" altLang="zh-TW" sz="2400" dirty="0">
              <a:solidFill>
                <a:prstClr val="black"/>
              </a:solidFill>
              <a:ea typeface="微軟正黑體" panose="020B0604030504040204" pitchFamily="34" charset="-120"/>
            </a:endParaRPr>
          </a:p>
          <a:p>
            <a:pPr marL="228600" indent="-228600">
              <a:lnSpc>
                <a:spcPct val="90000"/>
              </a:lnSpc>
              <a:spcBef>
                <a:spcPts val="1000"/>
              </a:spcBef>
              <a:buFont typeface="Arial" panose="020B0604020202020204" pitchFamily="34" charset="0"/>
              <a:buChar char="•"/>
            </a:pPr>
            <a:r>
              <a:rPr lang="zh-TW" altLang="en-US" sz="2400" dirty="0">
                <a:solidFill>
                  <a:prstClr val="black"/>
                </a:solidFill>
                <a:ea typeface="微軟正黑體" panose="020B0604030504040204" pitchFamily="34" charset="-120"/>
              </a:rPr>
              <a:t>輕柔無</a:t>
            </a:r>
            <a:r>
              <a:rPr lang="zh-TW" altLang="en-US" sz="2400" dirty="0" smtClean="0">
                <a:solidFill>
                  <a:prstClr val="black"/>
                </a:solidFill>
                <a:ea typeface="微軟正黑體" panose="020B0604030504040204" pitchFamily="34" charset="-120"/>
              </a:rPr>
              <a:t>憂</a:t>
            </a:r>
            <a:endParaRPr lang="en-US" altLang="zh-TW" sz="2400" dirty="0" smtClean="0">
              <a:solidFill>
                <a:prstClr val="black"/>
              </a:solidFill>
              <a:ea typeface="微軟正黑體" panose="020B0604030504040204" pitchFamily="34" charset="-120"/>
            </a:endParaRPr>
          </a:p>
          <a:p>
            <a:pPr marL="228600" lvl="0" indent="-228600">
              <a:lnSpc>
                <a:spcPct val="90000"/>
              </a:lnSpc>
              <a:spcBef>
                <a:spcPts val="1000"/>
              </a:spcBef>
              <a:buFont typeface="Arial" panose="020B0604020202020204" pitchFamily="34" charset="0"/>
              <a:buChar char="•"/>
            </a:pPr>
            <a:r>
              <a:rPr lang="zh-TW" altLang="en-US" sz="2400" dirty="0" smtClean="0">
                <a:solidFill>
                  <a:prstClr val="black"/>
                </a:solidFill>
                <a:ea typeface="微軟正黑體" panose="020B0604030504040204" pitchFamily="34" charset="-120"/>
              </a:rPr>
              <a:t>彈力貼身</a:t>
            </a:r>
            <a:endParaRPr lang="en-US" altLang="zh-TW" sz="2400" dirty="0" smtClean="0">
              <a:solidFill>
                <a:prstClr val="black"/>
              </a:solidFill>
              <a:ea typeface="微軟正黑體" panose="020B0604030504040204" pitchFamily="34" charset="-120"/>
            </a:endParaRPr>
          </a:p>
          <a:p>
            <a:pPr marL="228600" indent="-228600">
              <a:lnSpc>
                <a:spcPct val="90000"/>
              </a:lnSpc>
              <a:spcBef>
                <a:spcPts val="1000"/>
              </a:spcBef>
              <a:buFont typeface="Arial" panose="020B0604020202020204" pitchFamily="34" charset="0"/>
              <a:buChar char="•"/>
            </a:pPr>
            <a:r>
              <a:rPr lang="zh-TW" altLang="en-US" sz="2400" dirty="0">
                <a:solidFill>
                  <a:prstClr val="black"/>
                </a:solidFill>
                <a:ea typeface="微軟正黑體" panose="020B0604030504040204" pitchFamily="34" charset="-120"/>
              </a:rPr>
              <a:t>超</a:t>
            </a:r>
            <a:r>
              <a:rPr lang="zh-TW" altLang="en-US" sz="2400" dirty="0" smtClean="0">
                <a:solidFill>
                  <a:prstClr val="black"/>
                </a:solidFill>
                <a:ea typeface="微軟正黑體" panose="020B0604030504040204" pitchFamily="34" charset="-120"/>
              </a:rPr>
              <a:t>熟睡</a:t>
            </a:r>
            <a:endParaRPr lang="en-US" altLang="zh-TW" sz="2400" dirty="0">
              <a:solidFill>
                <a:prstClr val="black"/>
              </a:solidFill>
              <a:ea typeface="微軟正黑體" panose="020B0604030504040204" pitchFamily="34" charset="-120"/>
            </a:endParaRPr>
          </a:p>
        </p:txBody>
      </p:sp>
      <p:sp>
        <p:nvSpPr>
          <p:cNvPr id="8" name="矩形 7"/>
          <p:cNvSpPr/>
          <p:nvPr/>
        </p:nvSpPr>
        <p:spPr>
          <a:xfrm>
            <a:off x="6801678" y="1596559"/>
            <a:ext cx="2136611" cy="5031121"/>
          </a:xfrm>
          <a:prstGeom prst="rect">
            <a:avLst/>
          </a:prstGeom>
        </p:spPr>
        <p:txBody>
          <a:bodyPr>
            <a:spAutoFit/>
          </a:bodyPr>
          <a:lstStyle/>
          <a:p>
            <a:pPr marL="228600" lvl="0" indent="-228600">
              <a:lnSpc>
                <a:spcPct val="90000"/>
              </a:lnSpc>
              <a:spcBef>
                <a:spcPts val="1000"/>
              </a:spcBef>
              <a:buFont typeface="Arial" panose="020B0604020202020204" pitchFamily="34" charset="0"/>
              <a:buChar char="•"/>
            </a:pPr>
            <a:r>
              <a:rPr lang="zh-TW" altLang="en-US" sz="2400" dirty="0" smtClean="0">
                <a:solidFill>
                  <a:prstClr val="black"/>
                </a:solidFill>
                <a:ea typeface="微軟正黑體" panose="020B0604030504040204" pitchFamily="34" charset="-120"/>
              </a:rPr>
              <a:t>蝶翼</a:t>
            </a:r>
            <a:endParaRPr lang="en-US" altLang="zh-TW" sz="2400" dirty="0" smtClean="0">
              <a:solidFill>
                <a:prstClr val="black"/>
              </a:solidFill>
              <a:ea typeface="微軟正黑體" panose="020B0604030504040204" pitchFamily="34" charset="-120"/>
            </a:endParaRPr>
          </a:p>
          <a:p>
            <a:pPr marL="228600" lvl="0" indent="-228600">
              <a:lnSpc>
                <a:spcPct val="90000"/>
              </a:lnSpc>
              <a:spcBef>
                <a:spcPts val="1000"/>
              </a:spcBef>
              <a:buFont typeface="Arial" panose="020B0604020202020204" pitchFamily="34" charset="0"/>
              <a:buChar char="•"/>
            </a:pPr>
            <a:r>
              <a:rPr lang="zh-TW" altLang="en-US" sz="2400" dirty="0" smtClean="0">
                <a:solidFill>
                  <a:prstClr val="black"/>
                </a:solidFill>
                <a:ea typeface="微軟正黑體" panose="020B0604030504040204" pitchFamily="34" charset="-120"/>
              </a:rPr>
              <a:t>蝶型</a:t>
            </a:r>
            <a:endParaRPr lang="en-US" altLang="zh-TW" sz="2400" dirty="0" smtClean="0">
              <a:solidFill>
                <a:prstClr val="black"/>
              </a:solidFill>
              <a:ea typeface="微軟正黑體" panose="020B0604030504040204" pitchFamily="34" charset="-120"/>
            </a:endParaRPr>
          </a:p>
          <a:p>
            <a:pPr marL="228600" lvl="0" indent="-228600">
              <a:lnSpc>
                <a:spcPct val="90000"/>
              </a:lnSpc>
              <a:spcBef>
                <a:spcPts val="1000"/>
              </a:spcBef>
              <a:buFont typeface="Arial" panose="020B0604020202020204" pitchFamily="34" charset="0"/>
              <a:buChar char="•"/>
            </a:pPr>
            <a:r>
              <a:rPr lang="zh-TW" altLang="en-US" sz="2400" dirty="0" smtClean="0">
                <a:solidFill>
                  <a:prstClr val="black"/>
                </a:solidFill>
                <a:ea typeface="微軟正黑體" panose="020B0604030504040204" pitchFamily="34" charset="-120"/>
              </a:rPr>
              <a:t>零</a:t>
            </a:r>
            <a:r>
              <a:rPr lang="zh-TW" altLang="en-US" sz="2400" dirty="0">
                <a:solidFill>
                  <a:prstClr val="black"/>
                </a:solidFill>
                <a:ea typeface="微軟正黑體" panose="020B0604030504040204" pitchFamily="34" charset="-120"/>
              </a:rPr>
              <a:t>觸</a:t>
            </a:r>
            <a:r>
              <a:rPr lang="zh-TW" altLang="en-US" sz="2400" dirty="0" smtClean="0">
                <a:solidFill>
                  <a:prstClr val="black"/>
                </a:solidFill>
                <a:ea typeface="微軟正黑體" panose="020B0604030504040204" pitchFamily="34" charset="-120"/>
              </a:rPr>
              <a:t>感</a:t>
            </a:r>
            <a:endParaRPr lang="en-US" altLang="zh-TW" sz="2400" dirty="0" smtClean="0">
              <a:solidFill>
                <a:prstClr val="black"/>
              </a:solidFill>
              <a:ea typeface="微軟正黑體" panose="020B0604030504040204" pitchFamily="34" charset="-120"/>
            </a:endParaRPr>
          </a:p>
          <a:p>
            <a:pPr marL="228600" indent="-228600">
              <a:lnSpc>
                <a:spcPct val="90000"/>
              </a:lnSpc>
              <a:spcBef>
                <a:spcPts val="1000"/>
              </a:spcBef>
              <a:buFont typeface="Arial" panose="020B0604020202020204" pitchFamily="34" charset="0"/>
              <a:buChar char="•"/>
            </a:pPr>
            <a:r>
              <a:rPr lang="en-US" altLang="zh-TW" sz="2400" dirty="0">
                <a:solidFill>
                  <a:prstClr val="black"/>
                </a:solidFill>
                <a:ea typeface="微軟正黑體" panose="020B0604030504040204" pitchFamily="34" charset="-120"/>
              </a:rPr>
              <a:t>3D</a:t>
            </a:r>
            <a:r>
              <a:rPr lang="zh-TW" altLang="en-US" sz="2400" dirty="0" smtClean="0">
                <a:solidFill>
                  <a:prstClr val="black"/>
                </a:solidFill>
                <a:ea typeface="微軟正黑體" panose="020B0604030504040204" pitchFamily="34" charset="-120"/>
              </a:rPr>
              <a:t>日用</a:t>
            </a:r>
            <a:endParaRPr lang="en-US" altLang="zh-TW" sz="2400" dirty="0" smtClean="0">
              <a:solidFill>
                <a:prstClr val="black"/>
              </a:solidFill>
              <a:ea typeface="微軟正黑體" panose="020B0604030504040204" pitchFamily="34" charset="-120"/>
            </a:endParaRPr>
          </a:p>
          <a:p>
            <a:pPr marL="228600" lvl="0" indent="-228600">
              <a:lnSpc>
                <a:spcPct val="90000"/>
              </a:lnSpc>
              <a:spcBef>
                <a:spcPts val="1000"/>
              </a:spcBef>
              <a:buFont typeface="Arial" panose="020B0604020202020204" pitchFamily="34" charset="0"/>
              <a:buChar char="•"/>
            </a:pPr>
            <a:r>
              <a:rPr lang="zh-TW" altLang="en-US" sz="2400" dirty="0" smtClean="0">
                <a:solidFill>
                  <a:prstClr val="black"/>
                </a:solidFill>
                <a:ea typeface="微軟正黑體" panose="020B0604030504040204" pitchFamily="34" charset="-120"/>
              </a:rPr>
              <a:t>立體</a:t>
            </a:r>
            <a:r>
              <a:rPr lang="zh-TW" altLang="en-US" sz="2400" dirty="0">
                <a:solidFill>
                  <a:prstClr val="black"/>
                </a:solidFill>
                <a:ea typeface="微軟正黑體" panose="020B0604030504040204" pitchFamily="34" charset="-120"/>
              </a:rPr>
              <a:t>防</a:t>
            </a:r>
            <a:r>
              <a:rPr lang="zh-TW" altLang="en-US" sz="2400" dirty="0" smtClean="0">
                <a:solidFill>
                  <a:prstClr val="black"/>
                </a:solidFill>
                <a:ea typeface="微軟正黑體" panose="020B0604030504040204" pitchFamily="34" charset="-120"/>
              </a:rPr>
              <a:t>漏</a:t>
            </a:r>
            <a:endParaRPr lang="en-US" altLang="zh-TW" sz="2400" dirty="0" smtClean="0">
              <a:solidFill>
                <a:prstClr val="black"/>
              </a:solidFill>
              <a:ea typeface="微軟正黑體" panose="020B0604030504040204" pitchFamily="34" charset="-120"/>
            </a:endParaRPr>
          </a:p>
          <a:p>
            <a:pPr marL="228600" lvl="0" indent="-228600">
              <a:lnSpc>
                <a:spcPct val="90000"/>
              </a:lnSpc>
              <a:spcBef>
                <a:spcPts val="1000"/>
              </a:spcBef>
              <a:buFont typeface="Arial" panose="020B0604020202020204" pitchFamily="34" charset="0"/>
              <a:buChar char="•"/>
            </a:pPr>
            <a:r>
              <a:rPr lang="zh-TW" altLang="en-US" sz="2400" dirty="0" smtClean="0">
                <a:solidFill>
                  <a:prstClr val="black"/>
                </a:solidFill>
                <a:ea typeface="微軟正黑體" panose="020B0604030504040204" pitchFamily="34" charset="-120"/>
              </a:rPr>
              <a:t>蕾</a:t>
            </a:r>
            <a:r>
              <a:rPr lang="zh-TW" altLang="en-US" sz="2400" dirty="0">
                <a:solidFill>
                  <a:prstClr val="black"/>
                </a:solidFill>
                <a:ea typeface="微軟正黑體" panose="020B0604030504040204" pitchFamily="34" charset="-120"/>
              </a:rPr>
              <a:t>淨</a:t>
            </a:r>
            <a:r>
              <a:rPr lang="zh-TW" altLang="en-US" sz="2400" dirty="0" smtClean="0">
                <a:solidFill>
                  <a:prstClr val="black"/>
                </a:solidFill>
                <a:ea typeface="微軟正黑體" panose="020B0604030504040204" pitchFamily="34" charset="-120"/>
              </a:rPr>
              <a:t>吸</a:t>
            </a:r>
            <a:endParaRPr lang="en-US" altLang="zh-TW" sz="2400" dirty="0" smtClean="0">
              <a:solidFill>
                <a:prstClr val="black"/>
              </a:solidFill>
              <a:ea typeface="微軟正黑體" panose="020B0604030504040204" pitchFamily="34" charset="-120"/>
            </a:endParaRPr>
          </a:p>
          <a:p>
            <a:pPr marL="228600" lvl="0" indent="-228600">
              <a:lnSpc>
                <a:spcPct val="90000"/>
              </a:lnSpc>
              <a:spcBef>
                <a:spcPts val="1000"/>
              </a:spcBef>
              <a:buFont typeface="Arial" panose="020B0604020202020204" pitchFamily="34" charset="0"/>
              <a:buChar char="•"/>
            </a:pPr>
            <a:r>
              <a:rPr lang="zh-TW" altLang="en-US" sz="2400" dirty="0" smtClean="0">
                <a:solidFill>
                  <a:prstClr val="black"/>
                </a:solidFill>
                <a:ea typeface="微軟正黑體" panose="020B0604030504040204" pitchFamily="34" charset="-120"/>
              </a:rPr>
              <a:t>量</a:t>
            </a:r>
            <a:r>
              <a:rPr lang="zh-TW" altLang="en-US" sz="2400" dirty="0">
                <a:solidFill>
                  <a:prstClr val="black"/>
                </a:solidFill>
                <a:ea typeface="微軟正黑體" panose="020B0604030504040204" pitchFamily="34" charset="-120"/>
              </a:rPr>
              <a:t>多</a:t>
            </a:r>
            <a:r>
              <a:rPr lang="zh-TW" altLang="en-US" sz="2400" dirty="0" smtClean="0">
                <a:solidFill>
                  <a:prstClr val="black"/>
                </a:solidFill>
                <a:ea typeface="微軟正黑體" panose="020B0604030504040204" pitchFamily="34" charset="-120"/>
              </a:rPr>
              <a:t>加長</a:t>
            </a:r>
            <a:endParaRPr lang="en-US" altLang="zh-TW" sz="2400" dirty="0" smtClean="0">
              <a:solidFill>
                <a:prstClr val="black"/>
              </a:solidFill>
              <a:ea typeface="微軟正黑體" panose="020B0604030504040204" pitchFamily="34" charset="-120"/>
            </a:endParaRPr>
          </a:p>
          <a:p>
            <a:pPr marL="228600" lvl="0" indent="-228600">
              <a:lnSpc>
                <a:spcPct val="90000"/>
              </a:lnSpc>
              <a:spcBef>
                <a:spcPts val="1000"/>
              </a:spcBef>
              <a:buFont typeface="Arial" panose="020B0604020202020204" pitchFamily="34" charset="0"/>
              <a:buChar char="•"/>
            </a:pPr>
            <a:r>
              <a:rPr lang="zh-TW" altLang="en-US" sz="2400" dirty="0" smtClean="0">
                <a:solidFill>
                  <a:prstClr val="black"/>
                </a:solidFill>
                <a:ea typeface="微軟正黑體" panose="020B0604030504040204" pitchFamily="34" charset="-120"/>
              </a:rPr>
              <a:t>草本超薄</a:t>
            </a:r>
            <a:endParaRPr lang="en-US" altLang="zh-TW" sz="2400" dirty="0" smtClean="0">
              <a:solidFill>
                <a:prstClr val="black"/>
              </a:solidFill>
              <a:ea typeface="微軟正黑體" panose="020B0604030504040204" pitchFamily="34" charset="-120"/>
            </a:endParaRPr>
          </a:p>
          <a:p>
            <a:pPr marL="228600" lvl="0" indent="-228600">
              <a:lnSpc>
                <a:spcPct val="90000"/>
              </a:lnSpc>
              <a:spcBef>
                <a:spcPts val="1000"/>
              </a:spcBef>
              <a:buFont typeface="Arial" panose="020B0604020202020204" pitchFamily="34" charset="0"/>
              <a:buChar char="•"/>
            </a:pPr>
            <a:r>
              <a:rPr lang="zh-TW" altLang="en-US" sz="2400" dirty="0">
                <a:solidFill>
                  <a:prstClr val="black"/>
                </a:solidFill>
                <a:ea typeface="微軟正黑體" panose="020B0604030504040204" pitchFamily="34" charset="-120"/>
              </a:rPr>
              <a:t>肌</a:t>
            </a:r>
            <a:r>
              <a:rPr lang="zh-TW" altLang="en-US" sz="2400" dirty="0" smtClean="0">
                <a:solidFill>
                  <a:prstClr val="black"/>
                </a:solidFill>
                <a:ea typeface="微軟正黑體" panose="020B0604030504040204" pitchFamily="34" charset="-120"/>
              </a:rPr>
              <a:t>呼吸</a:t>
            </a:r>
            <a:endParaRPr lang="en-US" altLang="zh-TW" sz="2400" dirty="0" smtClean="0">
              <a:solidFill>
                <a:prstClr val="black"/>
              </a:solidFill>
              <a:ea typeface="微軟正黑體" panose="020B0604030504040204" pitchFamily="34" charset="-120"/>
            </a:endParaRPr>
          </a:p>
          <a:p>
            <a:pPr marL="228600" lvl="0" indent="-228600">
              <a:lnSpc>
                <a:spcPct val="90000"/>
              </a:lnSpc>
              <a:spcBef>
                <a:spcPts val="1000"/>
              </a:spcBef>
              <a:buFont typeface="Arial" panose="020B0604020202020204" pitchFamily="34" charset="0"/>
              <a:buChar char="•"/>
            </a:pPr>
            <a:r>
              <a:rPr lang="zh-TW" altLang="en-US" sz="2400" dirty="0" smtClean="0">
                <a:solidFill>
                  <a:prstClr val="black"/>
                </a:solidFill>
                <a:ea typeface="微軟正黑體" panose="020B0604030504040204" pitchFamily="34" charset="-120"/>
              </a:rPr>
              <a:t>純</a:t>
            </a:r>
            <a:r>
              <a:rPr lang="zh-TW" altLang="en-US" sz="2400" dirty="0">
                <a:solidFill>
                  <a:prstClr val="black"/>
                </a:solidFill>
                <a:ea typeface="微軟正黑體" panose="020B0604030504040204" pitchFamily="34" charset="-120"/>
              </a:rPr>
              <a:t>肌絲</a:t>
            </a:r>
            <a:r>
              <a:rPr lang="zh-TW" altLang="en-US" sz="2400" dirty="0" smtClean="0">
                <a:solidFill>
                  <a:prstClr val="black"/>
                </a:solidFill>
                <a:ea typeface="微軟正黑體" panose="020B0604030504040204" pitchFamily="34" charset="-120"/>
              </a:rPr>
              <a:t>薄</a:t>
            </a:r>
            <a:endParaRPr lang="en-US" altLang="zh-TW" sz="2400" dirty="0" smtClean="0">
              <a:solidFill>
                <a:prstClr val="black"/>
              </a:solidFill>
              <a:ea typeface="微軟正黑體" panose="020B0604030504040204" pitchFamily="34" charset="-120"/>
            </a:endParaRPr>
          </a:p>
          <a:p>
            <a:pPr marL="228600" lvl="0" indent="-228600">
              <a:lnSpc>
                <a:spcPct val="90000"/>
              </a:lnSpc>
              <a:spcBef>
                <a:spcPts val="1000"/>
              </a:spcBef>
              <a:buFont typeface="Arial" panose="020B0604020202020204" pitchFamily="34" charset="0"/>
              <a:buChar char="•"/>
            </a:pPr>
            <a:r>
              <a:rPr lang="zh-TW" altLang="en-US" sz="2400" dirty="0">
                <a:solidFill>
                  <a:prstClr val="black"/>
                </a:solidFill>
                <a:ea typeface="微軟正黑體" panose="020B0604030504040204" pitchFamily="34" charset="-120"/>
              </a:rPr>
              <a:t>輕柔棉</a:t>
            </a:r>
            <a:endParaRPr lang="en-US" altLang="zh-TW" sz="2400" dirty="0" smtClean="0">
              <a:solidFill>
                <a:prstClr val="black"/>
              </a:solidFill>
              <a:ea typeface="微軟正黑體" panose="020B0604030504040204" pitchFamily="34" charset="-120"/>
            </a:endParaRPr>
          </a:p>
        </p:txBody>
      </p:sp>
      <p:sp>
        <p:nvSpPr>
          <p:cNvPr id="10" name="矩形 9"/>
          <p:cNvSpPr/>
          <p:nvPr/>
        </p:nvSpPr>
        <p:spPr>
          <a:xfrm>
            <a:off x="1380006" y="1279755"/>
            <a:ext cx="2627243" cy="5491760"/>
          </a:xfrm>
          <a:prstGeom prst="rect">
            <a:avLst/>
          </a:prstGeom>
        </p:spPr>
        <p:txBody>
          <a:bodyPr wrap="square">
            <a:spAutoFit/>
          </a:bodyPr>
          <a:lstStyle/>
          <a:p>
            <a:pPr marL="228600" indent="-228600">
              <a:lnSpc>
                <a:spcPct val="90000"/>
              </a:lnSpc>
              <a:spcBef>
                <a:spcPts val="1000"/>
              </a:spcBef>
              <a:buFont typeface="Arial" panose="020B0604020202020204" pitchFamily="34" charset="0"/>
              <a:buChar char="•"/>
            </a:pPr>
            <a:r>
              <a:rPr lang="zh-TW" altLang="en-US" sz="2400" dirty="0" smtClean="0">
                <a:solidFill>
                  <a:prstClr val="black"/>
                </a:solidFill>
                <a:ea typeface="微軟正黑體" panose="020B0604030504040204" pitchFamily="34" charset="-120"/>
              </a:rPr>
              <a:t>衛生棉</a:t>
            </a:r>
            <a:endParaRPr lang="en-US" altLang="zh-TW" sz="2400" dirty="0" smtClean="0">
              <a:solidFill>
                <a:prstClr val="black"/>
              </a:solidFill>
              <a:ea typeface="微軟正黑體" panose="020B0604030504040204" pitchFamily="34" charset="-120"/>
            </a:endParaRPr>
          </a:p>
          <a:p>
            <a:pPr marL="228600" lvl="0" indent="-228600">
              <a:lnSpc>
                <a:spcPct val="90000"/>
              </a:lnSpc>
              <a:spcBef>
                <a:spcPts val="1000"/>
              </a:spcBef>
              <a:buFont typeface="Arial" panose="020B0604020202020204" pitchFamily="34" charset="0"/>
              <a:buChar char="•"/>
            </a:pPr>
            <a:r>
              <a:rPr lang="zh-TW" altLang="en-US" sz="2400" dirty="0" smtClean="0">
                <a:solidFill>
                  <a:prstClr val="black"/>
                </a:solidFill>
                <a:ea typeface="微軟正黑體" panose="020B0604030504040204" pitchFamily="34" charset="-120"/>
              </a:rPr>
              <a:t>靠得住</a:t>
            </a:r>
            <a:endParaRPr lang="en-US" altLang="zh-TW" sz="2400" dirty="0">
              <a:solidFill>
                <a:prstClr val="black"/>
              </a:solidFill>
              <a:ea typeface="微軟正黑體" panose="020B0604030504040204" pitchFamily="34" charset="-120"/>
            </a:endParaRPr>
          </a:p>
          <a:p>
            <a:pPr marL="228600" lvl="0" indent="-228600">
              <a:lnSpc>
                <a:spcPct val="90000"/>
              </a:lnSpc>
              <a:spcBef>
                <a:spcPts val="1000"/>
              </a:spcBef>
              <a:buFont typeface="Arial" panose="020B0604020202020204" pitchFamily="34" charset="0"/>
              <a:buChar char="•"/>
            </a:pPr>
            <a:r>
              <a:rPr lang="zh-TW" altLang="en-US" sz="2400" dirty="0">
                <a:solidFill>
                  <a:prstClr val="black"/>
                </a:solidFill>
                <a:ea typeface="微軟正黑體" panose="020B0604030504040204" pitchFamily="34" charset="-120"/>
              </a:rPr>
              <a:t>好自在</a:t>
            </a:r>
            <a:endParaRPr lang="en-US" altLang="zh-TW" sz="2400" dirty="0">
              <a:solidFill>
                <a:prstClr val="black"/>
              </a:solidFill>
              <a:ea typeface="微軟正黑體" panose="020B0604030504040204" pitchFamily="34" charset="-120"/>
            </a:endParaRPr>
          </a:p>
          <a:p>
            <a:pPr marL="228600" lvl="0" indent="-228600">
              <a:lnSpc>
                <a:spcPct val="90000"/>
              </a:lnSpc>
              <a:spcBef>
                <a:spcPts val="1000"/>
              </a:spcBef>
              <a:buFont typeface="Arial" panose="020B0604020202020204" pitchFamily="34" charset="0"/>
              <a:buChar char="•"/>
            </a:pPr>
            <a:r>
              <a:rPr lang="zh-TW" altLang="en-US" sz="2400" dirty="0">
                <a:solidFill>
                  <a:prstClr val="black"/>
                </a:solidFill>
                <a:ea typeface="微軟正黑體" panose="020B0604030504040204" pitchFamily="34" charset="-120"/>
              </a:rPr>
              <a:t>蘇</a:t>
            </a:r>
            <a:r>
              <a:rPr lang="zh-TW" altLang="en-US" sz="2400" dirty="0" smtClean="0">
                <a:solidFill>
                  <a:prstClr val="black"/>
                </a:solidFill>
                <a:ea typeface="微軟正黑體" panose="020B0604030504040204" pitchFamily="34" charset="-120"/>
              </a:rPr>
              <a:t>菲</a:t>
            </a:r>
            <a:endParaRPr lang="en-US" altLang="zh-TW" sz="2400" dirty="0" smtClean="0">
              <a:solidFill>
                <a:prstClr val="black"/>
              </a:solidFill>
              <a:ea typeface="微軟正黑體" panose="020B0604030504040204" pitchFamily="34" charset="-120"/>
            </a:endParaRPr>
          </a:p>
          <a:p>
            <a:pPr marL="228600" lvl="0" indent="-228600">
              <a:lnSpc>
                <a:spcPct val="90000"/>
              </a:lnSpc>
              <a:spcBef>
                <a:spcPts val="1000"/>
              </a:spcBef>
              <a:buFont typeface="Arial" panose="020B0604020202020204" pitchFamily="34" charset="0"/>
              <a:buChar char="•"/>
            </a:pPr>
            <a:r>
              <a:rPr lang="zh-TW" altLang="en-US" sz="2400" dirty="0">
                <a:solidFill>
                  <a:prstClr val="black"/>
                </a:solidFill>
                <a:ea typeface="微軟正黑體" panose="020B0604030504040204" pitchFamily="34" charset="-120"/>
              </a:rPr>
              <a:t>舒膚</a:t>
            </a:r>
            <a:endParaRPr lang="en-US" altLang="zh-TW" sz="2400" dirty="0">
              <a:solidFill>
                <a:prstClr val="black"/>
              </a:solidFill>
              <a:ea typeface="微軟正黑體" panose="020B0604030504040204" pitchFamily="34" charset="-120"/>
            </a:endParaRPr>
          </a:p>
          <a:p>
            <a:pPr marL="228600" lvl="0" indent="-228600">
              <a:lnSpc>
                <a:spcPct val="90000"/>
              </a:lnSpc>
              <a:spcBef>
                <a:spcPts val="1000"/>
              </a:spcBef>
              <a:buFont typeface="Arial" panose="020B0604020202020204" pitchFamily="34" charset="0"/>
              <a:buChar char="•"/>
            </a:pPr>
            <a:r>
              <a:rPr lang="zh-TW" altLang="en-US" sz="2400" dirty="0">
                <a:solidFill>
                  <a:prstClr val="black"/>
                </a:solidFill>
                <a:ea typeface="微軟正黑體" panose="020B0604030504040204" pitchFamily="34" charset="-120"/>
              </a:rPr>
              <a:t>蕾妮亞</a:t>
            </a:r>
            <a:endParaRPr lang="en-US" altLang="zh-TW" sz="2400" dirty="0">
              <a:solidFill>
                <a:prstClr val="black"/>
              </a:solidFill>
              <a:ea typeface="微軟正黑體" panose="020B0604030504040204" pitchFamily="34" charset="-120"/>
            </a:endParaRPr>
          </a:p>
          <a:p>
            <a:pPr marL="228600" lvl="0" indent="-228600">
              <a:lnSpc>
                <a:spcPct val="90000"/>
              </a:lnSpc>
              <a:spcBef>
                <a:spcPts val="1000"/>
              </a:spcBef>
              <a:buFont typeface="Arial" panose="020B0604020202020204" pitchFamily="34" charset="0"/>
              <a:buChar char="•"/>
            </a:pPr>
            <a:r>
              <a:rPr lang="zh-TW" altLang="en-US" sz="2400" dirty="0">
                <a:solidFill>
                  <a:prstClr val="black"/>
                </a:solidFill>
                <a:ea typeface="微軟正黑體" panose="020B0604030504040204" pitchFamily="34" charset="-120"/>
              </a:rPr>
              <a:t>康乃馨超薄</a:t>
            </a:r>
            <a:endParaRPr lang="en-US" altLang="zh-TW" sz="2400" dirty="0">
              <a:solidFill>
                <a:prstClr val="black"/>
              </a:solidFill>
              <a:ea typeface="微軟正黑體" panose="020B0604030504040204" pitchFamily="34" charset="-120"/>
            </a:endParaRPr>
          </a:p>
          <a:p>
            <a:pPr marL="228600" lvl="0" indent="-228600">
              <a:lnSpc>
                <a:spcPct val="90000"/>
              </a:lnSpc>
              <a:spcBef>
                <a:spcPts val="1000"/>
              </a:spcBef>
              <a:buFont typeface="Arial" panose="020B0604020202020204" pitchFamily="34" charset="0"/>
              <a:buChar char="•"/>
            </a:pPr>
            <a:r>
              <a:rPr lang="zh-TW" altLang="en-US" sz="2400" dirty="0">
                <a:solidFill>
                  <a:prstClr val="black"/>
                </a:solidFill>
                <a:ea typeface="微軟正黑體" panose="020B0604030504040204" pitchFamily="34" charset="-120"/>
              </a:rPr>
              <a:t>康乃馨御守</a:t>
            </a:r>
            <a:endParaRPr lang="en-US" altLang="zh-TW" sz="2400" dirty="0">
              <a:solidFill>
                <a:prstClr val="black"/>
              </a:solidFill>
              <a:ea typeface="微軟正黑體" panose="020B0604030504040204" pitchFamily="34" charset="-120"/>
            </a:endParaRPr>
          </a:p>
          <a:p>
            <a:pPr marL="228600" lvl="0" indent="-228600">
              <a:lnSpc>
                <a:spcPct val="90000"/>
              </a:lnSpc>
              <a:spcBef>
                <a:spcPts val="1000"/>
              </a:spcBef>
              <a:buFont typeface="Arial" panose="020B0604020202020204" pitchFamily="34" charset="0"/>
              <a:buChar char="•"/>
            </a:pPr>
            <a:r>
              <a:rPr lang="zh-TW" altLang="en-US" sz="2400" dirty="0">
                <a:solidFill>
                  <a:prstClr val="black"/>
                </a:solidFill>
                <a:ea typeface="微軟正黑體" panose="020B0604030504040204" pitchFamily="34" charset="-120"/>
              </a:rPr>
              <a:t>御守棉</a:t>
            </a:r>
            <a:endParaRPr lang="en-US" altLang="zh-TW" sz="2400" dirty="0">
              <a:solidFill>
                <a:prstClr val="black"/>
              </a:solidFill>
              <a:ea typeface="微軟正黑體" panose="020B0604030504040204" pitchFamily="34" charset="-120"/>
            </a:endParaRPr>
          </a:p>
          <a:p>
            <a:pPr marL="228600" lvl="0" indent="-228600">
              <a:lnSpc>
                <a:spcPct val="90000"/>
              </a:lnSpc>
              <a:spcBef>
                <a:spcPts val="1000"/>
              </a:spcBef>
              <a:buFont typeface="Arial" panose="020B0604020202020204" pitchFamily="34" charset="0"/>
              <a:buChar char="•"/>
            </a:pPr>
            <a:r>
              <a:rPr lang="zh-TW" altLang="en-US" sz="2400" dirty="0">
                <a:solidFill>
                  <a:prstClr val="black"/>
                </a:solidFill>
                <a:ea typeface="微軟正黑體" panose="020B0604030504040204" pitchFamily="34" charset="-120"/>
              </a:rPr>
              <a:t>康乃馨透氣</a:t>
            </a:r>
            <a:endParaRPr lang="en-US" altLang="zh-TW" sz="2400" dirty="0">
              <a:solidFill>
                <a:prstClr val="black"/>
              </a:solidFill>
              <a:ea typeface="微軟正黑體" panose="020B0604030504040204" pitchFamily="34" charset="-120"/>
            </a:endParaRPr>
          </a:p>
          <a:p>
            <a:pPr marL="228600" lvl="0" indent="-228600">
              <a:lnSpc>
                <a:spcPct val="90000"/>
              </a:lnSpc>
              <a:spcBef>
                <a:spcPts val="1000"/>
              </a:spcBef>
              <a:buFont typeface="Arial" panose="020B0604020202020204" pitchFamily="34" charset="0"/>
              <a:buChar char="•"/>
            </a:pPr>
            <a:r>
              <a:rPr lang="zh-TW" altLang="en-US" sz="2400" dirty="0">
                <a:solidFill>
                  <a:prstClr val="black"/>
                </a:solidFill>
                <a:ea typeface="微軟正黑體" panose="020B0604030504040204" pitchFamily="34" charset="-120"/>
              </a:rPr>
              <a:t>康乃馨超蝶</a:t>
            </a:r>
            <a:endParaRPr lang="en-US" altLang="zh-TW" sz="2400" dirty="0">
              <a:solidFill>
                <a:prstClr val="black"/>
              </a:solidFill>
              <a:ea typeface="微軟正黑體" panose="020B0604030504040204" pitchFamily="34" charset="-120"/>
            </a:endParaRPr>
          </a:p>
          <a:p>
            <a:pPr marL="228600" lvl="0" indent="-228600">
              <a:lnSpc>
                <a:spcPct val="90000"/>
              </a:lnSpc>
              <a:spcBef>
                <a:spcPts val="1000"/>
              </a:spcBef>
              <a:buFont typeface="Arial" panose="020B0604020202020204" pitchFamily="34" charset="0"/>
              <a:buChar char="•"/>
            </a:pPr>
            <a:r>
              <a:rPr lang="zh-TW" altLang="en-US" sz="2400" dirty="0">
                <a:solidFill>
                  <a:prstClr val="black"/>
                </a:solidFill>
                <a:ea typeface="微軟正黑體" panose="020B0604030504040204" pitchFamily="34" charset="-120"/>
              </a:rPr>
              <a:t>康乃馨純淨</a:t>
            </a:r>
            <a:r>
              <a:rPr lang="zh-TW" altLang="en-US" sz="2400" dirty="0" smtClean="0">
                <a:solidFill>
                  <a:prstClr val="black"/>
                </a:solidFill>
                <a:ea typeface="微軟正黑體" panose="020B0604030504040204" pitchFamily="34" charset="-120"/>
              </a:rPr>
              <a:t>棉</a:t>
            </a:r>
            <a:endParaRPr lang="en-US" altLang="zh-TW" sz="2400" dirty="0">
              <a:solidFill>
                <a:prstClr val="black"/>
              </a:solidFill>
              <a:ea typeface="微軟正黑體" panose="020B0604030504040204" pitchFamily="34" charset="-120"/>
            </a:endParaRPr>
          </a:p>
        </p:txBody>
      </p:sp>
      <p:sp>
        <p:nvSpPr>
          <p:cNvPr id="13" name="矩形 12"/>
          <p:cNvSpPr/>
          <p:nvPr/>
        </p:nvSpPr>
        <p:spPr>
          <a:xfrm>
            <a:off x="9590583" y="1604491"/>
            <a:ext cx="2136611" cy="3188565"/>
          </a:xfrm>
          <a:prstGeom prst="rect">
            <a:avLst/>
          </a:prstGeom>
        </p:spPr>
        <p:txBody>
          <a:bodyPr>
            <a:spAutoFit/>
          </a:bodyPr>
          <a:lstStyle/>
          <a:p>
            <a:pPr marL="228600" lvl="0" indent="-228600">
              <a:lnSpc>
                <a:spcPct val="90000"/>
              </a:lnSpc>
              <a:spcBef>
                <a:spcPts val="1000"/>
              </a:spcBef>
              <a:buFont typeface="Arial" panose="020B0604020202020204" pitchFamily="34" charset="0"/>
              <a:buChar char="•"/>
            </a:pPr>
            <a:r>
              <a:rPr lang="zh-TW" altLang="en-US" sz="2400" dirty="0">
                <a:solidFill>
                  <a:prstClr val="black"/>
                </a:solidFill>
                <a:ea typeface="微軟正黑體" panose="020B0604030504040204" pitchFamily="34" charset="-120"/>
              </a:rPr>
              <a:t>夜用</a:t>
            </a:r>
            <a:endParaRPr lang="en-US" altLang="zh-TW" sz="2400" dirty="0">
              <a:solidFill>
                <a:prstClr val="black"/>
              </a:solidFill>
              <a:ea typeface="微軟正黑體" panose="020B0604030504040204" pitchFamily="34" charset="-120"/>
            </a:endParaRPr>
          </a:p>
          <a:p>
            <a:pPr marL="228600" lvl="0" indent="-228600">
              <a:lnSpc>
                <a:spcPct val="90000"/>
              </a:lnSpc>
              <a:spcBef>
                <a:spcPts val="1000"/>
              </a:spcBef>
              <a:buFont typeface="Arial" panose="020B0604020202020204" pitchFamily="34" charset="0"/>
              <a:buChar char="•"/>
            </a:pPr>
            <a:r>
              <a:rPr lang="zh-TW" altLang="en-US" sz="2400" dirty="0">
                <a:solidFill>
                  <a:prstClr val="black"/>
                </a:solidFill>
                <a:ea typeface="微軟正黑體" panose="020B0604030504040204" pitchFamily="34" charset="-120"/>
              </a:rPr>
              <a:t>量多</a:t>
            </a:r>
            <a:endParaRPr lang="en-US" altLang="zh-TW" sz="2400" dirty="0">
              <a:solidFill>
                <a:prstClr val="black"/>
              </a:solidFill>
              <a:ea typeface="微軟正黑體" panose="020B0604030504040204" pitchFamily="34" charset="-120"/>
            </a:endParaRPr>
          </a:p>
          <a:p>
            <a:pPr marL="228600" lvl="0" indent="-228600">
              <a:lnSpc>
                <a:spcPct val="90000"/>
              </a:lnSpc>
              <a:spcBef>
                <a:spcPts val="1000"/>
              </a:spcBef>
              <a:buFont typeface="Arial" panose="020B0604020202020204" pitchFamily="34" charset="0"/>
              <a:buChar char="•"/>
            </a:pPr>
            <a:endParaRPr lang="en-US" altLang="zh-TW" sz="2400" dirty="0" smtClean="0">
              <a:solidFill>
                <a:prstClr val="black"/>
              </a:solidFill>
              <a:ea typeface="微軟正黑體" panose="020B0604030504040204" pitchFamily="34" charset="-120"/>
            </a:endParaRPr>
          </a:p>
          <a:p>
            <a:pPr marL="228600" lvl="0" indent="-228600">
              <a:lnSpc>
                <a:spcPct val="90000"/>
              </a:lnSpc>
              <a:spcBef>
                <a:spcPts val="1000"/>
              </a:spcBef>
              <a:buFont typeface="Arial" panose="020B0604020202020204" pitchFamily="34" charset="0"/>
              <a:buChar char="•"/>
            </a:pPr>
            <a:r>
              <a:rPr lang="zh-TW" altLang="en-US" sz="2400" dirty="0" smtClean="0">
                <a:solidFill>
                  <a:prstClr val="black"/>
                </a:solidFill>
                <a:ea typeface="微軟正黑體" panose="020B0604030504040204" pitchFamily="34" charset="-120"/>
              </a:rPr>
              <a:t>導管</a:t>
            </a:r>
            <a:r>
              <a:rPr lang="zh-TW" altLang="en-US" sz="2400" dirty="0">
                <a:solidFill>
                  <a:prstClr val="black"/>
                </a:solidFill>
                <a:ea typeface="微軟正黑體" panose="020B0604030504040204" pitchFamily="34" charset="-120"/>
              </a:rPr>
              <a:t>式棉條</a:t>
            </a:r>
            <a:endParaRPr lang="en-US" altLang="zh-TW" sz="2400" dirty="0">
              <a:solidFill>
                <a:prstClr val="black"/>
              </a:solidFill>
              <a:ea typeface="微軟正黑體" panose="020B0604030504040204" pitchFamily="34" charset="-120"/>
            </a:endParaRPr>
          </a:p>
          <a:p>
            <a:pPr marL="228600" lvl="0" indent="-228600">
              <a:lnSpc>
                <a:spcPct val="90000"/>
              </a:lnSpc>
              <a:spcBef>
                <a:spcPts val="1000"/>
              </a:spcBef>
              <a:buFont typeface="Arial" panose="020B0604020202020204" pitchFamily="34" charset="0"/>
              <a:buChar char="•"/>
            </a:pPr>
            <a:r>
              <a:rPr lang="zh-TW" altLang="en-US" sz="2400" dirty="0">
                <a:solidFill>
                  <a:prstClr val="black"/>
                </a:solidFill>
                <a:ea typeface="微軟正黑體" panose="020B0604030504040204" pitchFamily="34" charset="-120"/>
              </a:rPr>
              <a:t>歐碧棉條</a:t>
            </a:r>
            <a:endParaRPr lang="en-US" altLang="zh-TW" sz="2400" dirty="0">
              <a:solidFill>
                <a:prstClr val="black"/>
              </a:solidFill>
              <a:ea typeface="微軟正黑體" panose="020B0604030504040204" pitchFamily="34" charset="-120"/>
            </a:endParaRPr>
          </a:p>
          <a:p>
            <a:pPr marL="228600" lvl="0" indent="-228600">
              <a:lnSpc>
                <a:spcPct val="90000"/>
              </a:lnSpc>
              <a:spcBef>
                <a:spcPts val="1000"/>
              </a:spcBef>
              <a:buFont typeface="Arial" panose="020B0604020202020204" pitchFamily="34" charset="0"/>
              <a:buChar char="•"/>
            </a:pPr>
            <a:r>
              <a:rPr lang="zh-TW" altLang="en-US" sz="2400" dirty="0">
                <a:solidFill>
                  <a:prstClr val="black"/>
                </a:solidFill>
                <a:ea typeface="微軟正黑體" panose="020B0604030504040204" pitchFamily="34" charset="-120"/>
              </a:rPr>
              <a:t>凱娜棉條</a:t>
            </a:r>
            <a:endParaRPr lang="en-US" altLang="zh-TW" sz="2400" dirty="0">
              <a:solidFill>
                <a:prstClr val="black"/>
              </a:solidFill>
              <a:ea typeface="微軟正黑體" panose="020B0604030504040204" pitchFamily="34" charset="-120"/>
            </a:endParaRPr>
          </a:p>
          <a:p>
            <a:pPr marL="228600" lvl="0" indent="-228600">
              <a:lnSpc>
                <a:spcPct val="90000"/>
              </a:lnSpc>
              <a:spcBef>
                <a:spcPts val="1000"/>
              </a:spcBef>
              <a:buFont typeface="Arial" panose="020B0604020202020204" pitchFamily="34" charset="0"/>
              <a:buChar char="•"/>
            </a:pPr>
            <a:r>
              <a:rPr lang="en-US" altLang="zh-TW" sz="2400" dirty="0">
                <a:solidFill>
                  <a:prstClr val="black"/>
                </a:solidFill>
                <a:ea typeface="微軟正黑體" panose="020B0604030504040204" pitchFamily="34" charset="-120"/>
              </a:rPr>
              <a:t>OB</a:t>
            </a:r>
            <a:r>
              <a:rPr lang="zh-TW" altLang="en-US" sz="2400" dirty="0">
                <a:solidFill>
                  <a:prstClr val="black"/>
                </a:solidFill>
                <a:ea typeface="微軟正黑體" panose="020B0604030504040204" pitchFamily="34" charset="-120"/>
              </a:rPr>
              <a:t>棉條</a:t>
            </a:r>
          </a:p>
        </p:txBody>
      </p:sp>
      <p:sp>
        <p:nvSpPr>
          <p:cNvPr id="14" name="文字方塊 13"/>
          <p:cNvSpPr txBox="1"/>
          <p:nvPr/>
        </p:nvSpPr>
        <p:spPr>
          <a:xfrm>
            <a:off x="731940" y="1244416"/>
            <a:ext cx="566530" cy="2554545"/>
          </a:xfrm>
          <a:prstGeom prst="rect">
            <a:avLst/>
          </a:prstGeom>
          <a:noFill/>
        </p:spPr>
        <p:txBody>
          <a:bodyPr wrap="square" rtlCol="0">
            <a:spAutoFit/>
          </a:bodyPr>
          <a:lstStyle/>
          <a:p>
            <a:r>
              <a:rPr lang="zh-TW" altLang="en-US" sz="4000" dirty="0" smtClean="0">
                <a:solidFill>
                  <a:schemeClr val="accent5">
                    <a:lumMod val="75000"/>
                  </a:schemeClr>
                </a:solidFill>
                <a:latin typeface="微軟正黑體" panose="020B0604030504040204" pitchFamily="34" charset="-120"/>
                <a:ea typeface="微軟正黑體" panose="020B0604030504040204" pitchFamily="34" charset="-120"/>
              </a:rPr>
              <a:t>品牌名稱</a:t>
            </a:r>
            <a:endParaRPr lang="zh-TW" altLang="en-US" sz="4000" dirty="0">
              <a:solidFill>
                <a:schemeClr val="accent5">
                  <a:lumMod val="75000"/>
                </a:schemeClr>
              </a:solidFill>
              <a:latin typeface="微軟正黑體" panose="020B0604030504040204" pitchFamily="34" charset="-120"/>
              <a:ea typeface="微軟正黑體" panose="020B0604030504040204" pitchFamily="34" charset="-120"/>
            </a:endParaRPr>
          </a:p>
        </p:txBody>
      </p:sp>
      <p:sp>
        <p:nvSpPr>
          <p:cNvPr id="15" name="文字方塊 14"/>
          <p:cNvSpPr txBox="1"/>
          <p:nvPr/>
        </p:nvSpPr>
        <p:spPr>
          <a:xfrm>
            <a:off x="4078507" y="1623045"/>
            <a:ext cx="566530" cy="3785652"/>
          </a:xfrm>
          <a:prstGeom prst="rect">
            <a:avLst/>
          </a:prstGeom>
          <a:noFill/>
        </p:spPr>
        <p:txBody>
          <a:bodyPr wrap="square" rtlCol="0">
            <a:spAutoFit/>
          </a:bodyPr>
          <a:lstStyle/>
          <a:p>
            <a:r>
              <a:rPr lang="zh-TW" altLang="en-US" sz="4000" dirty="0" smtClean="0">
                <a:solidFill>
                  <a:schemeClr val="accent5">
                    <a:lumMod val="75000"/>
                  </a:schemeClr>
                </a:solidFill>
                <a:latin typeface="微軟正黑體" panose="020B0604030504040204" pitchFamily="34" charset="-120"/>
                <a:ea typeface="微軟正黑體" panose="020B0604030504040204" pitchFamily="34" charset="-120"/>
              </a:rPr>
              <a:t>品項名</a:t>
            </a:r>
            <a:r>
              <a:rPr lang="en-US" altLang="zh-TW" sz="4000" dirty="0" smtClean="0">
                <a:solidFill>
                  <a:schemeClr val="accent5">
                    <a:lumMod val="75000"/>
                  </a:schemeClr>
                </a:solidFill>
                <a:latin typeface="微軟正黑體" panose="020B0604030504040204" pitchFamily="34" charset="-120"/>
                <a:ea typeface="微軟正黑體" panose="020B0604030504040204" pitchFamily="34" charset="-120"/>
              </a:rPr>
              <a:t>/</a:t>
            </a:r>
          </a:p>
          <a:p>
            <a:r>
              <a:rPr lang="zh-TW" altLang="en-US" sz="4000" dirty="0" smtClean="0">
                <a:solidFill>
                  <a:schemeClr val="accent5">
                    <a:lumMod val="75000"/>
                  </a:schemeClr>
                </a:solidFill>
                <a:latin typeface="微軟正黑體" panose="020B0604030504040204" pitchFamily="34" charset="-120"/>
                <a:ea typeface="微軟正黑體" panose="020B0604030504040204" pitchFamily="34" charset="-120"/>
              </a:rPr>
              <a:t>特</a:t>
            </a:r>
            <a:r>
              <a:rPr lang="zh-TW" altLang="en-US" sz="4000" dirty="0">
                <a:solidFill>
                  <a:schemeClr val="accent5">
                    <a:lumMod val="75000"/>
                  </a:schemeClr>
                </a:solidFill>
                <a:latin typeface="微軟正黑體" panose="020B0604030504040204" pitchFamily="34" charset="-120"/>
                <a:ea typeface="微軟正黑體" panose="020B0604030504040204" pitchFamily="34" charset="-120"/>
              </a:rPr>
              <a:t>色</a:t>
            </a:r>
          </a:p>
        </p:txBody>
      </p:sp>
      <p:sp>
        <p:nvSpPr>
          <p:cNvPr id="16" name="文字方塊 15"/>
          <p:cNvSpPr txBox="1"/>
          <p:nvPr/>
        </p:nvSpPr>
        <p:spPr>
          <a:xfrm>
            <a:off x="8948530" y="2957375"/>
            <a:ext cx="566530" cy="1323439"/>
          </a:xfrm>
          <a:prstGeom prst="rect">
            <a:avLst/>
          </a:prstGeom>
          <a:noFill/>
        </p:spPr>
        <p:txBody>
          <a:bodyPr wrap="square" rtlCol="0">
            <a:spAutoFit/>
          </a:bodyPr>
          <a:lstStyle/>
          <a:p>
            <a:r>
              <a:rPr lang="zh-TW" altLang="en-US" sz="4000" dirty="0">
                <a:solidFill>
                  <a:schemeClr val="accent5">
                    <a:lumMod val="75000"/>
                  </a:schemeClr>
                </a:solidFill>
                <a:latin typeface="微軟正黑體" panose="020B0604030504040204" pitchFamily="34" charset="-120"/>
                <a:ea typeface="微軟正黑體" panose="020B0604030504040204" pitchFamily="34" charset="-120"/>
              </a:rPr>
              <a:t>棉條</a:t>
            </a:r>
          </a:p>
        </p:txBody>
      </p:sp>
    </p:spTree>
    <p:extLst>
      <p:ext uri="{BB962C8B-B14F-4D97-AF65-F5344CB8AC3E}">
        <p14:creationId xmlns:p14="http://schemas.microsoft.com/office/powerpoint/2010/main" val="24957590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txBox="1">
            <a:spLocks/>
          </p:cNvSpPr>
          <p:nvPr/>
        </p:nvSpPr>
        <p:spPr>
          <a:xfrm>
            <a:off x="838200" y="138893"/>
            <a:ext cx="10515600" cy="11408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微軟正黑體" panose="020B0604030504040204" pitchFamily="34" charset="-120"/>
                <a:cs typeface="+mj-cs"/>
              </a:defRPr>
            </a:lvl1pPr>
          </a:lstStyle>
          <a:p>
            <a:pPr algn="ctr"/>
            <a:r>
              <a:rPr lang="zh-TW" altLang="en-US" b="1" dirty="0" smtClean="0">
                <a:latin typeface="微軟正黑體" panose="020B0604030504040204" pitchFamily="34" charset="-120"/>
              </a:rPr>
              <a:t>保險</a:t>
            </a:r>
            <a:r>
              <a:rPr lang="zh-TW" altLang="en-US" b="1" dirty="0">
                <a:latin typeface="微軟正黑體" panose="020B0604030504040204" pitchFamily="34" charset="-120"/>
              </a:rPr>
              <a:t>套</a:t>
            </a:r>
          </a:p>
        </p:txBody>
      </p:sp>
      <p:sp>
        <p:nvSpPr>
          <p:cNvPr id="7" name="矩形 6"/>
          <p:cNvSpPr/>
          <p:nvPr/>
        </p:nvSpPr>
        <p:spPr>
          <a:xfrm>
            <a:off x="5146171" y="2164339"/>
            <a:ext cx="2171275" cy="3649204"/>
          </a:xfrm>
          <a:prstGeom prst="rect">
            <a:avLst/>
          </a:prstGeom>
        </p:spPr>
        <p:txBody>
          <a:bodyPr wrap="square">
            <a:spAutoFit/>
          </a:bodyPr>
          <a:lstStyle/>
          <a:p>
            <a:pPr marL="228600" indent="-228600">
              <a:lnSpc>
                <a:spcPct val="90000"/>
              </a:lnSpc>
              <a:spcBef>
                <a:spcPts val="1000"/>
              </a:spcBef>
              <a:buFont typeface="Arial" panose="020B0604020202020204" pitchFamily="34" charset="0"/>
              <a:buChar char="•"/>
            </a:pPr>
            <a:r>
              <a:rPr lang="zh-TW" altLang="en-US" sz="2400" dirty="0" smtClean="0">
                <a:solidFill>
                  <a:prstClr val="black"/>
                </a:solidFill>
                <a:ea typeface="微軟正黑體" panose="020B0604030504040204" pitchFamily="34" charset="-120"/>
              </a:rPr>
              <a:t>勁威</a:t>
            </a:r>
            <a:endParaRPr lang="en-US" altLang="zh-TW" sz="2400" dirty="0" smtClean="0">
              <a:solidFill>
                <a:prstClr val="black"/>
              </a:solidFill>
              <a:ea typeface="微軟正黑體" panose="020B0604030504040204" pitchFamily="34" charset="-120"/>
            </a:endParaRPr>
          </a:p>
          <a:p>
            <a:pPr marL="228600" indent="-228600">
              <a:lnSpc>
                <a:spcPct val="90000"/>
              </a:lnSpc>
              <a:spcBef>
                <a:spcPts val="1000"/>
              </a:spcBef>
              <a:buFont typeface="Arial" panose="020B0604020202020204" pitchFamily="34" charset="0"/>
              <a:buChar char="•"/>
            </a:pPr>
            <a:r>
              <a:rPr lang="zh-TW" altLang="en-US" sz="2400" dirty="0" smtClean="0">
                <a:solidFill>
                  <a:prstClr val="black"/>
                </a:solidFill>
                <a:ea typeface="微軟正黑體" panose="020B0604030504040204" pitchFamily="34" charset="-120"/>
              </a:rPr>
              <a:t>滴牌</a:t>
            </a:r>
            <a:endParaRPr lang="en-US" altLang="zh-TW" sz="2400" dirty="0" smtClean="0">
              <a:solidFill>
                <a:prstClr val="black"/>
              </a:solidFill>
              <a:ea typeface="微軟正黑體" panose="020B0604030504040204" pitchFamily="34" charset="-120"/>
            </a:endParaRPr>
          </a:p>
          <a:p>
            <a:pPr marL="228600" indent="-228600">
              <a:lnSpc>
                <a:spcPct val="90000"/>
              </a:lnSpc>
              <a:spcBef>
                <a:spcPts val="1000"/>
              </a:spcBef>
              <a:buFont typeface="Arial" panose="020B0604020202020204" pitchFamily="34" charset="0"/>
              <a:buChar char="•"/>
            </a:pPr>
            <a:r>
              <a:rPr lang="zh-TW" altLang="en-US" sz="2400" dirty="0" smtClean="0">
                <a:solidFill>
                  <a:prstClr val="black"/>
                </a:solidFill>
                <a:ea typeface="微軟正黑體" panose="020B0604030504040204" pitchFamily="34" charset="-120"/>
              </a:rPr>
              <a:t>岡本</a:t>
            </a:r>
            <a:endParaRPr lang="en-US" altLang="zh-TW" sz="2400" dirty="0" smtClean="0">
              <a:solidFill>
                <a:prstClr val="black"/>
              </a:solidFill>
              <a:ea typeface="微軟正黑體" panose="020B0604030504040204" pitchFamily="34" charset="-120"/>
            </a:endParaRPr>
          </a:p>
          <a:p>
            <a:pPr marL="228600" indent="-228600">
              <a:lnSpc>
                <a:spcPct val="90000"/>
              </a:lnSpc>
              <a:spcBef>
                <a:spcPts val="1000"/>
              </a:spcBef>
              <a:buFont typeface="Arial" panose="020B0604020202020204" pitchFamily="34" charset="0"/>
              <a:buChar char="•"/>
            </a:pPr>
            <a:r>
              <a:rPr lang="zh-TW" altLang="en-US" sz="2400" dirty="0" smtClean="0">
                <a:solidFill>
                  <a:prstClr val="black"/>
                </a:solidFill>
                <a:ea typeface="微軟正黑體" panose="020B0604030504040204" pitchFamily="34" charset="-120"/>
              </a:rPr>
              <a:t>諾絲</a:t>
            </a:r>
            <a:endParaRPr lang="en-US" altLang="zh-TW" sz="2400" dirty="0" smtClean="0">
              <a:solidFill>
                <a:prstClr val="black"/>
              </a:solidFill>
              <a:ea typeface="微軟正黑體" panose="020B0604030504040204" pitchFamily="34" charset="-120"/>
            </a:endParaRPr>
          </a:p>
          <a:p>
            <a:pPr marL="228600" indent="-228600">
              <a:lnSpc>
                <a:spcPct val="90000"/>
              </a:lnSpc>
              <a:spcBef>
                <a:spcPts val="1000"/>
              </a:spcBef>
              <a:buFont typeface="Arial" panose="020B0604020202020204" pitchFamily="34" charset="0"/>
              <a:buChar char="•"/>
            </a:pPr>
            <a:r>
              <a:rPr lang="zh-TW" altLang="en-US" sz="2400" dirty="0" smtClean="0">
                <a:solidFill>
                  <a:prstClr val="black"/>
                </a:solidFill>
                <a:ea typeface="微軟正黑體" panose="020B0604030504040204" pitchFamily="34" charset="-120"/>
              </a:rPr>
              <a:t>花花公子</a:t>
            </a:r>
            <a:endParaRPr lang="en-US" altLang="zh-TW" sz="2400" dirty="0" smtClean="0">
              <a:solidFill>
                <a:prstClr val="black"/>
              </a:solidFill>
              <a:ea typeface="微軟正黑體" panose="020B0604030504040204" pitchFamily="34" charset="-120"/>
            </a:endParaRPr>
          </a:p>
          <a:p>
            <a:pPr marL="228600" indent="-228600">
              <a:lnSpc>
                <a:spcPct val="90000"/>
              </a:lnSpc>
              <a:spcBef>
                <a:spcPts val="1000"/>
              </a:spcBef>
              <a:buFont typeface="Arial" panose="020B0604020202020204" pitchFamily="34" charset="0"/>
              <a:buChar char="•"/>
            </a:pPr>
            <a:r>
              <a:rPr lang="zh-TW" altLang="en-US" sz="2400" dirty="0" smtClean="0">
                <a:solidFill>
                  <a:prstClr val="black"/>
                </a:solidFill>
                <a:ea typeface="微軟正黑體" panose="020B0604030504040204" pitchFamily="34" charset="-120"/>
              </a:rPr>
              <a:t>多</a:t>
            </a:r>
            <a:r>
              <a:rPr lang="zh-TW" altLang="en-US" sz="2400" dirty="0">
                <a:solidFill>
                  <a:prstClr val="black"/>
                </a:solidFill>
                <a:ea typeface="微軟正黑體" panose="020B0604030504040204" pitchFamily="34" charset="-120"/>
              </a:rPr>
              <a:t>樂</a:t>
            </a:r>
            <a:r>
              <a:rPr lang="zh-TW" altLang="en-US" sz="2400" dirty="0" smtClean="0">
                <a:solidFill>
                  <a:prstClr val="black"/>
                </a:solidFill>
                <a:ea typeface="微軟正黑體" panose="020B0604030504040204" pitchFamily="34" charset="-120"/>
              </a:rPr>
              <a:t>士</a:t>
            </a:r>
            <a:endParaRPr lang="en-US" altLang="zh-TW" sz="2400" dirty="0" smtClean="0">
              <a:solidFill>
                <a:prstClr val="black"/>
              </a:solidFill>
              <a:ea typeface="微軟正黑體" panose="020B0604030504040204" pitchFamily="34" charset="-120"/>
            </a:endParaRPr>
          </a:p>
          <a:p>
            <a:pPr marL="228600" indent="-228600">
              <a:lnSpc>
                <a:spcPct val="90000"/>
              </a:lnSpc>
              <a:spcBef>
                <a:spcPts val="1000"/>
              </a:spcBef>
              <a:buFont typeface="Arial" panose="020B0604020202020204" pitchFamily="34" charset="0"/>
              <a:buChar char="•"/>
            </a:pPr>
            <a:r>
              <a:rPr lang="zh-TW" altLang="en-US" sz="2400" dirty="0" smtClean="0">
                <a:solidFill>
                  <a:prstClr val="black"/>
                </a:solidFill>
                <a:ea typeface="微軟正黑體" panose="020B0604030504040204" pitchFamily="34" charset="-120"/>
              </a:rPr>
              <a:t>杜</a:t>
            </a:r>
            <a:r>
              <a:rPr lang="zh-TW" altLang="en-US" sz="2400" dirty="0">
                <a:solidFill>
                  <a:prstClr val="black"/>
                </a:solidFill>
                <a:ea typeface="微軟正黑體" panose="020B0604030504040204" pitchFamily="34" charset="-120"/>
              </a:rPr>
              <a:t>蕾</a:t>
            </a:r>
            <a:r>
              <a:rPr lang="zh-TW" altLang="en-US" sz="2400" dirty="0" smtClean="0">
                <a:solidFill>
                  <a:prstClr val="black"/>
                </a:solidFill>
                <a:ea typeface="微軟正黑體" panose="020B0604030504040204" pitchFamily="34" charset="-120"/>
              </a:rPr>
              <a:t>斯</a:t>
            </a:r>
            <a:endParaRPr lang="en-US" altLang="zh-TW" sz="2400" dirty="0" smtClean="0">
              <a:solidFill>
                <a:prstClr val="black"/>
              </a:solidFill>
              <a:ea typeface="微軟正黑體" panose="020B0604030504040204" pitchFamily="34" charset="-120"/>
            </a:endParaRPr>
          </a:p>
          <a:p>
            <a:pPr marL="228600" indent="-228600">
              <a:lnSpc>
                <a:spcPct val="90000"/>
              </a:lnSpc>
              <a:spcBef>
                <a:spcPts val="1000"/>
              </a:spcBef>
              <a:buFont typeface="Arial" panose="020B0604020202020204" pitchFamily="34" charset="0"/>
              <a:buChar char="•"/>
            </a:pPr>
            <a:r>
              <a:rPr lang="zh-TW" altLang="en-US" sz="2400" dirty="0" smtClean="0">
                <a:solidFill>
                  <a:prstClr val="black"/>
                </a:solidFill>
                <a:ea typeface="微軟正黑體" panose="020B0604030504040204" pitchFamily="34" charset="-120"/>
              </a:rPr>
              <a:t>戴</a:t>
            </a:r>
            <a:r>
              <a:rPr lang="zh-TW" altLang="en-US" sz="2400" dirty="0">
                <a:solidFill>
                  <a:prstClr val="black"/>
                </a:solidFill>
                <a:ea typeface="微軟正黑體" panose="020B0604030504040204" pitchFamily="34" charset="-120"/>
              </a:rPr>
              <a:t>瑞</a:t>
            </a:r>
            <a:r>
              <a:rPr lang="zh-TW" altLang="en-US" sz="2400" dirty="0" smtClean="0">
                <a:solidFill>
                  <a:prstClr val="black"/>
                </a:solidFill>
                <a:ea typeface="微軟正黑體" panose="020B0604030504040204" pitchFamily="34" charset="-120"/>
              </a:rPr>
              <a:t>斯</a:t>
            </a:r>
            <a:endParaRPr lang="zh-TW" altLang="en-US" sz="2400" dirty="0">
              <a:solidFill>
                <a:prstClr val="black"/>
              </a:solidFill>
              <a:ea typeface="微軟正黑體" panose="020B0604030504040204" pitchFamily="34" charset="-120"/>
            </a:endParaRPr>
          </a:p>
        </p:txBody>
      </p:sp>
      <p:sp>
        <p:nvSpPr>
          <p:cNvPr id="9" name="矩形 8"/>
          <p:cNvSpPr/>
          <p:nvPr/>
        </p:nvSpPr>
        <p:spPr>
          <a:xfrm>
            <a:off x="6892573" y="2164339"/>
            <a:ext cx="2585299" cy="3649204"/>
          </a:xfrm>
          <a:prstGeom prst="rect">
            <a:avLst/>
          </a:prstGeom>
        </p:spPr>
        <p:txBody>
          <a:bodyPr>
            <a:spAutoFit/>
          </a:bodyPr>
          <a:lstStyle/>
          <a:p>
            <a:pPr marL="228600" lvl="0" indent="-228600">
              <a:lnSpc>
                <a:spcPct val="90000"/>
              </a:lnSpc>
              <a:spcBef>
                <a:spcPts val="1000"/>
              </a:spcBef>
              <a:buFont typeface="Arial" panose="020B0604020202020204" pitchFamily="34" charset="0"/>
              <a:buChar char="•"/>
            </a:pPr>
            <a:r>
              <a:rPr lang="zh-TW" altLang="en-US" sz="2400" dirty="0">
                <a:solidFill>
                  <a:prstClr val="black"/>
                </a:solidFill>
                <a:ea typeface="微軟正黑體" panose="020B0604030504040204" pitchFamily="34" charset="-120"/>
              </a:rPr>
              <a:t>高</a:t>
            </a:r>
            <a:r>
              <a:rPr lang="zh-TW" altLang="en-US" sz="2400" dirty="0" smtClean="0">
                <a:solidFill>
                  <a:prstClr val="black"/>
                </a:solidFill>
                <a:ea typeface="微軟正黑體" panose="020B0604030504040204" pitchFamily="34" charset="-120"/>
              </a:rPr>
              <a:t>邦</a:t>
            </a:r>
            <a:endParaRPr lang="en-US" altLang="zh-TW" sz="2400" dirty="0" smtClean="0">
              <a:solidFill>
                <a:prstClr val="black"/>
              </a:solidFill>
              <a:ea typeface="微軟正黑體" panose="020B0604030504040204" pitchFamily="34" charset="-120"/>
            </a:endParaRPr>
          </a:p>
          <a:p>
            <a:pPr marL="228600" lvl="0" indent="-228600">
              <a:lnSpc>
                <a:spcPct val="90000"/>
              </a:lnSpc>
              <a:spcBef>
                <a:spcPts val="1000"/>
              </a:spcBef>
              <a:buFont typeface="Arial" panose="020B0604020202020204" pitchFamily="34" charset="0"/>
              <a:buChar char="•"/>
            </a:pPr>
            <a:r>
              <a:rPr lang="zh-TW" altLang="en-US" sz="2400" dirty="0" smtClean="0">
                <a:solidFill>
                  <a:prstClr val="black"/>
                </a:solidFill>
                <a:ea typeface="微軟正黑體" panose="020B0604030504040204" pitchFamily="34" charset="-120"/>
              </a:rPr>
              <a:t>哈</a:t>
            </a:r>
            <a:r>
              <a:rPr lang="zh-TW" altLang="en-US" sz="2400" dirty="0">
                <a:solidFill>
                  <a:prstClr val="black"/>
                </a:solidFill>
                <a:ea typeface="微軟正黑體" panose="020B0604030504040204" pitchFamily="34" charset="-120"/>
              </a:rPr>
              <a:t>妮</a:t>
            </a:r>
            <a:r>
              <a:rPr lang="zh-TW" altLang="en-US" sz="2400" dirty="0" smtClean="0">
                <a:solidFill>
                  <a:prstClr val="black"/>
                </a:solidFill>
                <a:ea typeface="微軟正黑體" panose="020B0604030504040204" pitchFamily="34" charset="-120"/>
              </a:rPr>
              <a:t>來</a:t>
            </a:r>
            <a:endParaRPr lang="en-US" altLang="zh-TW" sz="2400" dirty="0" smtClean="0">
              <a:solidFill>
                <a:prstClr val="black"/>
              </a:solidFill>
              <a:ea typeface="微軟正黑體" panose="020B0604030504040204" pitchFamily="34" charset="-120"/>
            </a:endParaRPr>
          </a:p>
          <a:p>
            <a:pPr marL="228600" lvl="0" indent="-228600">
              <a:lnSpc>
                <a:spcPct val="90000"/>
              </a:lnSpc>
              <a:spcBef>
                <a:spcPts val="1000"/>
              </a:spcBef>
              <a:buFont typeface="Arial" panose="020B0604020202020204" pitchFamily="34" charset="0"/>
              <a:buChar char="•"/>
            </a:pPr>
            <a:r>
              <a:rPr lang="zh-TW" altLang="en-US" sz="2400" dirty="0" smtClean="0">
                <a:solidFill>
                  <a:prstClr val="black"/>
                </a:solidFill>
                <a:ea typeface="微軟正黑體" panose="020B0604030504040204" pitchFamily="34" charset="-120"/>
              </a:rPr>
              <a:t>傑</a:t>
            </a:r>
            <a:r>
              <a:rPr lang="zh-TW" altLang="en-US" sz="2400" dirty="0">
                <a:solidFill>
                  <a:prstClr val="black"/>
                </a:solidFill>
                <a:ea typeface="微軟正黑體" panose="020B0604030504040204" pitchFamily="34" charset="-120"/>
              </a:rPr>
              <a:t>士</a:t>
            </a:r>
            <a:r>
              <a:rPr lang="zh-TW" altLang="en-US" sz="2400" dirty="0" smtClean="0">
                <a:solidFill>
                  <a:prstClr val="black"/>
                </a:solidFill>
                <a:ea typeface="微軟正黑體" panose="020B0604030504040204" pitchFamily="34" charset="-120"/>
              </a:rPr>
              <a:t>邦</a:t>
            </a:r>
            <a:endParaRPr lang="en-US" altLang="zh-TW" sz="2400" dirty="0" smtClean="0">
              <a:solidFill>
                <a:prstClr val="black"/>
              </a:solidFill>
              <a:ea typeface="微軟正黑體" panose="020B0604030504040204" pitchFamily="34" charset="-120"/>
            </a:endParaRPr>
          </a:p>
          <a:p>
            <a:pPr marL="228600" lvl="0" indent="-228600">
              <a:lnSpc>
                <a:spcPct val="90000"/>
              </a:lnSpc>
              <a:spcBef>
                <a:spcPts val="1000"/>
              </a:spcBef>
              <a:buFont typeface="Arial" panose="020B0604020202020204" pitchFamily="34" charset="0"/>
              <a:buChar char="•"/>
            </a:pPr>
            <a:r>
              <a:rPr lang="zh-TW" altLang="en-US" sz="2400" dirty="0" smtClean="0">
                <a:solidFill>
                  <a:prstClr val="black"/>
                </a:solidFill>
                <a:ea typeface="微軟正黑體" panose="020B0604030504040204" pitchFamily="34" charset="-120"/>
              </a:rPr>
              <a:t>相模</a:t>
            </a:r>
            <a:endParaRPr lang="en-US" altLang="zh-TW" sz="2400" dirty="0" smtClean="0">
              <a:solidFill>
                <a:prstClr val="black"/>
              </a:solidFill>
              <a:ea typeface="微軟正黑體" panose="020B0604030504040204" pitchFamily="34" charset="-120"/>
            </a:endParaRPr>
          </a:p>
          <a:p>
            <a:pPr marL="228600" lvl="0" indent="-228600">
              <a:lnSpc>
                <a:spcPct val="90000"/>
              </a:lnSpc>
              <a:spcBef>
                <a:spcPts val="1000"/>
              </a:spcBef>
              <a:buFont typeface="Arial" panose="020B0604020202020204" pitchFamily="34" charset="0"/>
              <a:buChar char="•"/>
            </a:pPr>
            <a:r>
              <a:rPr lang="zh-TW" altLang="en-US" sz="2400" dirty="0" smtClean="0">
                <a:solidFill>
                  <a:prstClr val="black"/>
                </a:solidFill>
                <a:ea typeface="微軟正黑體" panose="020B0604030504040204" pitchFamily="34" charset="-120"/>
              </a:rPr>
              <a:t>第六感</a:t>
            </a:r>
            <a:endParaRPr lang="en-US" altLang="zh-TW" sz="2400" dirty="0" smtClean="0">
              <a:solidFill>
                <a:prstClr val="black"/>
              </a:solidFill>
              <a:ea typeface="微軟正黑體" panose="020B0604030504040204" pitchFamily="34" charset="-120"/>
            </a:endParaRPr>
          </a:p>
          <a:p>
            <a:pPr marL="228600" lvl="0" indent="-228600">
              <a:lnSpc>
                <a:spcPct val="90000"/>
              </a:lnSpc>
              <a:spcBef>
                <a:spcPts val="1000"/>
              </a:spcBef>
              <a:buFont typeface="Arial" panose="020B0604020202020204" pitchFamily="34" charset="0"/>
              <a:buChar char="•"/>
            </a:pPr>
            <a:r>
              <a:rPr lang="zh-TW" altLang="en-US" sz="2400" dirty="0" smtClean="0">
                <a:solidFill>
                  <a:prstClr val="black"/>
                </a:solidFill>
                <a:ea typeface="微軟正黑體" panose="020B0604030504040204" pitchFamily="34" charset="-120"/>
              </a:rPr>
              <a:t>芙</a:t>
            </a:r>
            <a:r>
              <a:rPr lang="zh-TW" altLang="en-US" sz="2400" dirty="0">
                <a:solidFill>
                  <a:prstClr val="black"/>
                </a:solidFill>
                <a:ea typeface="微軟正黑體" panose="020B0604030504040204" pitchFamily="34" charset="-120"/>
              </a:rPr>
              <a:t>莉</a:t>
            </a:r>
            <a:r>
              <a:rPr lang="zh-TW" altLang="en-US" sz="2400" dirty="0" smtClean="0">
                <a:solidFill>
                  <a:prstClr val="black"/>
                </a:solidFill>
                <a:ea typeface="微軟正黑體" panose="020B0604030504040204" pitchFamily="34" charset="-120"/>
              </a:rPr>
              <a:t>詩</a:t>
            </a:r>
            <a:endParaRPr lang="en-US" altLang="zh-TW" sz="2400" dirty="0" smtClean="0">
              <a:solidFill>
                <a:prstClr val="black"/>
              </a:solidFill>
              <a:ea typeface="微軟正黑體" panose="020B0604030504040204" pitchFamily="34" charset="-120"/>
            </a:endParaRPr>
          </a:p>
          <a:p>
            <a:pPr marL="228600" lvl="0" indent="-228600">
              <a:lnSpc>
                <a:spcPct val="90000"/>
              </a:lnSpc>
              <a:spcBef>
                <a:spcPts val="1000"/>
              </a:spcBef>
              <a:buFont typeface="Arial" panose="020B0604020202020204" pitchFamily="34" charset="0"/>
              <a:buChar char="•"/>
            </a:pPr>
            <a:r>
              <a:rPr lang="zh-TW" altLang="en-US" sz="2400" dirty="0" smtClean="0">
                <a:solidFill>
                  <a:prstClr val="black"/>
                </a:solidFill>
                <a:ea typeface="微軟正黑體" panose="020B0604030504040204" pitchFamily="34" charset="-120"/>
              </a:rPr>
              <a:t>赤尾</a:t>
            </a:r>
            <a:endParaRPr lang="en-US" altLang="zh-TW" sz="2400" dirty="0" smtClean="0">
              <a:solidFill>
                <a:prstClr val="black"/>
              </a:solidFill>
              <a:ea typeface="微軟正黑體" panose="020B0604030504040204" pitchFamily="34" charset="-120"/>
            </a:endParaRPr>
          </a:p>
          <a:p>
            <a:pPr marL="228600" lvl="0" indent="-228600">
              <a:lnSpc>
                <a:spcPct val="90000"/>
              </a:lnSpc>
              <a:spcBef>
                <a:spcPts val="1000"/>
              </a:spcBef>
              <a:buFont typeface="Arial" panose="020B0604020202020204" pitchFamily="34" charset="0"/>
              <a:buChar char="•"/>
            </a:pPr>
            <a:r>
              <a:rPr lang="zh-TW" altLang="en-US" sz="2400" dirty="0" smtClean="0">
                <a:solidFill>
                  <a:prstClr val="black"/>
                </a:solidFill>
                <a:ea typeface="微軟正黑體" panose="020B0604030504040204" pitchFamily="34" charset="-120"/>
              </a:rPr>
              <a:t>台灣衛生所</a:t>
            </a:r>
            <a:endParaRPr lang="en-US" altLang="zh-TW" sz="2400" dirty="0" smtClean="0">
              <a:solidFill>
                <a:prstClr val="black"/>
              </a:solidFill>
              <a:ea typeface="微軟正黑體" panose="020B0604030504040204" pitchFamily="34" charset="-120"/>
            </a:endParaRPr>
          </a:p>
        </p:txBody>
      </p:sp>
      <p:sp>
        <p:nvSpPr>
          <p:cNvPr id="12" name="矩形 11"/>
          <p:cNvSpPr/>
          <p:nvPr/>
        </p:nvSpPr>
        <p:spPr>
          <a:xfrm>
            <a:off x="2040546" y="4348020"/>
            <a:ext cx="1031051" cy="885371"/>
          </a:xfrm>
          <a:prstGeom prst="rect">
            <a:avLst/>
          </a:prstGeom>
        </p:spPr>
        <p:txBody>
          <a:bodyPr wrap="none">
            <a:spAutoFit/>
          </a:bodyPr>
          <a:lstStyle/>
          <a:p>
            <a:pPr marL="228600" lvl="0" indent="-228600">
              <a:lnSpc>
                <a:spcPct val="90000"/>
              </a:lnSpc>
              <a:spcBef>
                <a:spcPts val="1000"/>
              </a:spcBef>
              <a:buFont typeface="Arial" panose="020B0604020202020204" pitchFamily="34" charset="0"/>
              <a:buChar char="•"/>
            </a:pPr>
            <a:r>
              <a:rPr lang="zh-TW" altLang="en-US" sz="2400" dirty="0">
                <a:solidFill>
                  <a:prstClr val="black"/>
                </a:solidFill>
                <a:ea typeface="微軟正黑體" panose="020B0604030504040204" pitchFamily="34" charset="-120"/>
              </a:rPr>
              <a:t>環</a:t>
            </a:r>
            <a:r>
              <a:rPr lang="zh-TW" altLang="en-US" sz="2400" dirty="0" smtClean="0">
                <a:solidFill>
                  <a:prstClr val="black"/>
                </a:solidFill>
                <a:ea typeface="微軟正黑體" panose="020B0604030504040204" pitchFamily="34" charset="-120"/>
              </a:rPr>
              <a:t>紋</a:t>
            </a:r>
            <a:endParaRPr lang="en-US" altLang="zh-TW" sz="2400" dirty="0" smtClean="0">
              <a:solidFill>
                <a:prstClr val="black"/>
              </a:solidFill>
              <a:ea typeface="微軟正黑體" panose="020B0604030504040204" pitchFamily="34" charset="-120"/>
            </a:endParaRPr>
          </a:p>
          <a:p>
            <a:pPr marL="228600" lvl="0" indent="-228600">
              <a:lnSpc>
                <a:spcPct val="90000"/>
              </a:lnSpc>
              <a:spcBef>
                <a:spcPts val="1000"/>
              </a:spcBef>
              <a:buFont typeface="Arial" panose="020B0604020202020204" pitchFamily="34" charset="0"/>
              <a:buChar char="•"/>
            </a:pPr>
            <a:r>
              <a:rPr lang="zh-TW" altLang="en-US" sz="2400" dirty="0">
                <a:solidFill>
                  <a:prstClr val="black"/>
                </a:solidFill>
                <a:ea typeface="微軟正黑體" panose="020B0604030504040204" pitchFamily="34" charset="-120"/>
              </a:rPr>
              <a:t>螺紋</a:t>
            </a:r>
            <a:endParaRPr lang="en-US" altLang="zh-TW" sz="2400" dirty="0">
              <a:solidFill>
                <a:prstClr val="black"/>
              </a:solidFill>
              <a:ea typeface="微軟正黑體" panose="020B0604030504040204" pitchFamily="34" charset="-120"/>
            </a:endParaRPr>
          </a:p>
        </p:txBody>
      </p:sp>
      <p:sp>
        <p:nvSpPr>
          <p:cNvPr id="14" name="矩形 13"/>
          <p:cNvSpPr/>
          <p:nvPr/>
        </p:nvSpPr>
        <p:spPr>
          <a:xfrm>
            <a:off x="9063848" y="2125506"/>
            <a:ext cx="2136611" cy="3188565"/>
          </a:xfrm>
          <a:prstGeom prst="rect">
            <a:avLst/>
          </a:prstGeom>
        </p:spPr>
        <p:txBody>
          <a:bodyPr>
            <a:spAutoFit/>
          </a:bodyPr>
          <a:lstStyle/>
          <a:p>
            <a:pPr marL="228600" lvl="0" indent="-228600">
              <a:lnSpc>
                <a:spcPct val="90000"/>
              </a:lnSpc>
              <a:spcBef>
                <a:spcPts val="1000"/>
              </a:spcBef>
              <a:buFont typeface="Arial" panose="020B0604020202020204" pitchFamily="34" charset="0"/>
              <a:buChar char="•"/>
            </a:pPr>
            <a:r>
              <a:rPr lang="zh-TW" altLang="en-US" sz="2400" dirty="0">
                <a:solidFill>
                  <a:prstClr val="black"/>
                </a:solidFill>
                <a:ea typeface="微軟正黑體" panose="020B0604030504040204" pitchFamily="34" charset="-120"/>
              </a:rPr>
              <a:t>倍力樂</a:t>
            </a:r>
            <a:endParaRPr lang="en-US" altLang="zh-TW" sz="2400" dirty="0">
              <a:solidFill>
                <a:prstClr val="black"/>
              </a:solidFill>
              <a:ea typeface="微軟正黑體" panose="020B0604030504040204" pitchFamily="34" charset="-120"/>
            </a:endParaRPr>
          </a:p>
          <a:p>
            <a:pPr marL="228600" lvl="0" indent="-228600">
              <a:lnSpc>
                <a:spcPct val="90000"/>
              </a:lnSpc>
              <a:spcBef>
                <a:spcPts val="1000"/>
              </a:spcBef>
              <a:buFont typeface="Arial" panose="020B0604020202020204" pitchFamily="34" charset="0"/>
              <a:buChar char="•"/>
            </a:pPr>
            <a:r>
              <a:rPr lang="en-US" altLang="zh-TW" sz="2400" dirty="0">
                <a:solidFill>
                  <a:prstClr val="black"/>
                </a:solidFill>
                <a:ea typeface="微軟正黑體" panose="020B0604030504040204" pitchFamily="34" charset="-120"/>
              </a:rPr>
              <a:t>Safeway</a:t>
            </a:r>
          </a:p>
          <a:p>
            <a:pPr marL="228600" lvl="0" indent="-228600">
              <a:lnSpc>
                <a:spcPct val="90000"/>
              </a:lnSpc>
              <a:spcBef>
                <a:spcPts val="1000"/>
              </a:spcBef>
              <a:buFont typeface="Arial" panose="020B0604020202020204" pitchFamily="34" charset="0"/>
              <a:buChar char="•"/>
            </a:pPr>
            <a:r>
              <a:rPr lang="zh-TW" altLang="en-US" sz="2400" dirty="0">
                <a:solidFill>
                  <a:prstClr val="black"/>
                </a:solidFill>
                <a:ea typeface="微軟正黑體" panose="020B0604030504040204" pitchFamily="34" charset="-120"/>
              </a:rPr>
              <a:t>史邁爾</a:t>
            </a:r>
            <a:endParaRPr lang="en-US" altLang="zh-TW" sz="2400" dirty="0">
              <a:solidFill>
                <a:prstClr val="black"/>
              </a:solidFill>
              <a:ea typeface="微軟正黑體" panose="020B0604030504040204" pitchFamily="34" charset="-120"/>
            </a:endParaRPr>
          </a:p>
          <a:p>
            <a:pPr marL="228600" lvl="0" indent="-228600">
              <a:lnSpc>
                <a:spcPct val="90000"/>
              </a:lnSpc>
              <a:spcBef>
                <a:spcPts val="1000"/>
              </a:spcBef>
              <a:buFont typeface="Arial" panose="020B0604020202020204" pitchFamily="34" charset="0"/>
              <a:buChar char="•"/>
            </a:pPr>
            <a:r>
              <a:rPr lang="en-US" altLang="zh-TW" sz="2400" dirty="0">
                <a:solidFill>
                  <a:prstClr val="black"/>
                </a:solidFill>
                <a:ea typeface="微軟正黑體" panose="020B0604030504040204" pitchFamily="34" charset="-120"/>
              </a:rPr>
              <a:t>Velvet</a:t>
            </a:r>
          </a:p>
          <a:p>
            <a:pPr marL="228600" lvl="0" indent="-228600">
              <a:lnSpc>
                <a:spcPct val="90000"/>
              </a:lnSpc>
              <a:spcBef>
                <a:spcPts val="1000"/>
              </a:spcBef>
              <a:buFont typeface="Arial" panose="020B0604020202020204" pitchFamily="34" charset="0"/>
              <a:buChar char="•"/>
            </a:pPr>
            <a:r>
              <a:rPr lang="zh-TW" altLang="en-US" sz="2400" dirty="0">
                <a:solidFill>
                  <a:prstClr val="black"/>
                </a:solidFill>
                <a:ea typeface="微軟正黑體" panose="020B0604030504040204" pitchFamily="34" charset="-120"/>
              </a:rPr>
              <a:t>雙</a:t>
            </a:r>
            <a:r>
              <a:rPr lang="zh-TW" altLang="en-US" sz="2400" dirty="0" smtClean="0">
                <a:solidFill>
                  <a:prstClr val="black"/>
                </a:solidFill>
                <a:ea typeface="微軟正黑體" panose="020B0604030504040204" pitchFamily="34" charset="-120"/>
              </a:rPr>
              <a:t>蝶</a:t>
            </a:r>
            <a:endParaRPr lang="en-US" altLang="zh-TW" sz="2400" dirty="0" smtClean="0">
              <a:solidFill>
                <a:prstClr val="black"/>
              </a:solidFill>
              <a:ea typeface="微軟正黑體" panose="020B0604030504040204" pitchFamily="34" charset="-120"/>
            </a:endParaRPr>
          </a:p>
          <a:p>
            <a:pPr marL="228600" lvl="0" indent="-228600">
              <a:lnSpc>
                <a:spcPct val="90000"/>
              </a:lnSpc>
              <a:spcBef>
                <a:spcPts val="1000"/>
              </a:spcBef>
              <a:buFont typeface="Arial" panose="020B0604020202020204" pitchFamily="34" charset="0"/>
              <a:buChar char="•"/>
            </a:pPr>
            <a:r>
              <a:rPr lang="zh-TW" altLang="en-US" sz="2400" dirty="0">
                <a:solidFill>
                  <a:prstClr val="black"/>
                </a:solidFill>
                <a:ea typeface="微軟正黑體" panose="020B0604030504040204" pitchFamily="34" charset="-120"/>
              </a:rPr>
              <a:t>史通克</a:t>
            </a:r>
            <a:endParaRPr lang="en-US" altLang="zh-TW" sz="2400" dirty="0">
              <a:solidFill>
                <a:prstClr val="black"/>
              </a:solidFill>
              <a:ea typeface="微軟正黑體" panose="020B0604030504040204" pitchFamily="34" charset="-120"/>
            </a:endParaRPr>
          </a:p>
          <a:p>
            <a:pPr marL="228600" lvl="0" indent="-228600">
              <a:lnSpc>
                <a:spcPct val="90000"/>
              </a:lnSpc>
              <a:spcBef>
                <a:spcPts val="1000"/>
              </a:spcBef>
              <a:buFont typeface="Arial" panose="020B0604020202020204" pitchFamily="34" charset="0"/>
              <a:buChar char="•"/>
            </a:pPr>
            <a:r>
              <a:rPr lang="zh-TW" altLang="en-US" sz="2400" dirty="0">
                <a:solidFill>
                  <a:prstClr val="black"/>
                </a:solidFill>
                <a:ea typeface="微軟正黑體" panose="020B0604030504040204" pitchFamily="34" charset="-120"/>
              </a:rPr>
              <a:t>勁</a:t>
            </a:r>
            <a:r>
              <a:rPr lang="zh-TW" altLang="en-US" sz="2400" dirty="0" smtClean="0">
                <a:solidFill>
                  <a:prstClr val="black"/>
                </a:solidFill>
                <a:ea typeface="微軟正黑體" panose="020B0604030504040204" pitchFamily="34" charset="-120"/>
              </a:rPr>
              <a:t>威</a:t>
            </a:r>
            <a:endParaRPr lang="en-US" altLang="zh-TW" sz="2400" dirty="0">
              <a:solidFill>
                <a:prstClr val="black"/>
              </a:solidFill>
              <a:ea typeface="微軟正黑體" panose="020B0604030504040204" pitchFamily="34" charset="-120"/>
            </a:endParaRPr>
          </a:p>
        </p:txBody>
      </p:sp>
      <p:sp>
        <p:nvSpPr>
          <p:cNvPr id="16" name="矩形 15"/>
          <p:cNvSpPr/>
          <p:nvPr/>
        </p:nvSpPr>
        <p:spPr>
          <a:xfrm>
            <a:off x="2040546" y="2440036"/>
            <a:ext cx="1942374" cy="885371"/>
          </a:xfrm>
          <a:prstGeom prst="rect">
            <a:avLst/>
          </a:prstGeom>
        </p:spPr>
        <p:txBody>
          <a:bodyPr>
            <a:spAutoFit/>
          </a:bodyPr>
          <a:lstStyle/>
          <a:p>
            <a:pPr marL="228600" lvl="0" indent="-228600">
              <a:lnSpc>
                <a:spcPct val="90000"/>
              </a:lnSpc>
              <a:spcBef>
                <a:spcPts val="1000"/>
              </a:spcBef>
              <a:buFont typeface="Arial" panose="020B0604020202020204" pitchFamily="34" charset="0"/>
              <a:buChar char="•"/>
            </a:pPr>
            <a:r>
              <a:rPr lang="zh-TW" altLang="en-US" sz="2400" dirty="0">
                <a:solidFill>
                  <a:prstClr val="black"/>
                </a:solidFill>
                <a:ea typeface="微軟正黑體" panose="020B0604030504040204" pitchFamily="34" charset="-120"/>
              </a:rPr>
              <a:t>保險套</a:t>
            </a:r>
            <a:endParaRPr lang="en-US" altLang="zh-TW" sz="2400" dirty="0">
              <a:solidFill>
                <a:prstClr val="black"/>
              </a:solidFill>
              <a:ea typeface="微軟正黑體" panose="020B0604030504040204" pitchFamily="34" charset="-120"/>
            </a:endParaRPr>
          </a:p>
          <a:p>
            <a:pPr marL="228600" lvl="0" indent="-228600">
              <a:lnSpc>
                <a:spcPct val="90000"/>
              </a:lnSpc>
              <a:spcBef>
                <a:spcPts val="1000"/>
              </a:spcBef>
              <a:buFont typeface="Arial" panose="020B0604020202020204" pitchFamily="34" charset="0"/>
              <a:buChar char="•"/>
            </a:pPr>
            <a:r>
              <a:rPr lang="zh-TW" altLang="en-US" sz="2400" dirty="0">
                <a:solidFill>
                  <a:prstClr val="black"/>
                </a:solidFill>
                <a:ea typeface="微軟正黑體" panose="020B0604030504040204" pitchFamily="34" charset="-120"/>
              </a:rPr>
              <a:t>衛生套</a:t>
            </a:r>
            <a:endParaRPr lang="en-US" altLang="zh-TW" sz="2400" dirty="0">
              <a:solidFill>
                <a:prstClr val="black"/>
              </a:solidFill>
              <a:ea typeface="微軟正黑體" panose="020B0604030504040204" pitchFamily="34" charset="-120"/>
            </a:endParaRPr>
          </a:p>
        </p:txBody>
      </p:sp>
      <p:sp>
        <p:nvSpPr>
          <p:cNvPr id="17" name="文字方塊 16"/>
          <p:cNvSpPr txBox="1"/>
          <p:nvPr/>
        </p:nvSpPr>
        <p:spPr>
          <a:xfrm>
            <a:off x="1327618" y="4218812"/>
            <a:ext cx="566530" cy="1323439"/>
          </a:xfrm>
          <a:prstGeom prst="rect">
            <a:avLst/>
          </a:prstGeom>
          <a:noFill/>
        </p:spPr>
        <p:txBody>
          <a:bodyPr wrap="square" rtlCol="0">
            <a:spAutoFit/>
          </a:bodyPr>
          <a:lstStyle/>
          <a:p>
            <a:r>
              <a:rPr lang="zh-TW" altLang="en-US" sz="4000" dirty="0" smtClean="0">
                <a:solidFill>
                  <a:schemeClr val="accent5">
                    <a:lumMod val="75000"/>
                  </a:schemeClr>
                </a:solidFill>
                <a:latin typeface="微軟正黑體" panose="020B0604030504040204" pitchFamily="34" charset="-120"/>
                <a:ea typeface="微軟正黑體" panose="020B0604030504040204" pitchFamily="34" charset="-120"/>
              </a:rPr>
              <a:t>特徵</a:t>
            </a:r>
            <a:endParaRPr lang="zh-TW" altLang="en-US" sz="4000" dirty="0">
              <a:solidFill>
                <a:schemeClr val="accent5">
                  <a:lumMod val="75000"/>
                </a:schemeClr>
              </a:solidFill>
              <a:latin typeface="微軟正黑體" panose="020B0604030504040204" pitchFamily="34" charset="-120"/>
              <a:ea typeface="微軟正黑體" panose="020B0604030504040204" pitchFamily="34" charset="-120"/>
            </a:endParaRPr>
          </a:p>
        </p:txBody>
      </p:sp>
      <p:sp>
        <p:nvSpPr>
          <p:cNvPr id="18" name="文字方塊 17"/>
          <p:cNvSpPr txBox="1"/>
          <p:nvPr/>
        </p:nvSpPr>
        <p:spPr>
          <a:xfrm>
            <a:off x="4433243" y="2117959"/>
            <a:ext cx="566530" cy="2554545"/>
          </a:xfrm>
          <a:prstGeom prst="rect">
            <a:avLst/>
          </a:prstGeom>
          <a:noFill/>
        </p:spPr>
        <p:txBody>
          <a:bodyPr wrap="square" rtlCol="0">
            <a:spAutoFit/>
          </a:bodyPr>
          <a:lstStyle/>
          <a:p>
            <a:r>
              <a:rPr lang="zh-TW" altLang="en-US" sz="4000" dirty="0" smtClean="0">
                <a:solidFill>
                  <a:schemeClr val="accent5">
                    <a:lumMod val="75000"/>
                  </a:schemeClr>
                </a:solidFill>
                <a:latin typeface="微軟正黑體" panose="020B0604030504040204" pitchFamily="34" charset="-120"/>
                <a:ea typeface="微軟正黑體" panose="020B0604030504040204" pitchFamily="34" charset="-120"/>
              </a:rPr>
              <a:t>品牌名稱</a:t>
            </a:r>
            <a:endParaRPr lang="zh-TW" altLang="en-US" sz="4000" dirty="0">
              <a:solidFill>
                <a:schemeClr val="accent5">
                  <a:lumMod val="75000"/>
                </a:schemeClr>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6889219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內容版面配置區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185" y="2187438"/>
            <a:ext cx="17025661" cy="3107574"/>
          </a:xfrm>
        </p:spPr>
      </p:pic>
      <p:sp>
        <p:nvSpPr>
          <p:cNvPr id="5" name="標題 1"/>
          <p:cNvSpPr txBox="1">
            <a:spLocks/>
          </p:cNvSpPr>
          <p:nvPr/>
        </p:nvSpPr>
        <p:spPr>
          <a:xfrm>
            <a:off x="838200" y="138893"/>
            <a:ext cx="10515600" cy="16906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微軟正黑體" panose="020B0604030504040204" pitchFamily="34" charset="-120"/>
                <a:cs typeface="+mj-cs"/>
              </a:defRPr>
            </a:lvl1pPr>
          </a:lstStyle>
          <a:p>
            <a:pPr algn="ctr"/>
            <a:r>
              <a:rPr lang="zh-TW" altLang="en-US" dirty="0" smtClean="0"/>
              <a:t>關鍵字</a:t>
            </a:r>
            <a:r>
              <a:rPr lang="zh-TW" altLang="en-US" dirty="0"/>
              <a:t>抓</a:t>
            </a:r>
            <a:r>
              <a:rPr lang="zh-TW" altLang="en-US" dirty="0" smtClean="0"/>
              <a:t>發票</a:t>
            </a:r>
            <a:endParaRPr lang="zh-TW" altLang="en-US" dirty="0">
              <a:solidFill>
                <a:schemeClr val="bg2">
                  <a:lumMod val="75000"/>
                </a:schemeClr>
              </a:solidFill>
            </a:endParaRPr>
          </a:p>
        </p:txBody>
      </p:sp>
      <p:sp>
        <p:nvSpPr>
          <p:cNvPr id="8" name="矩形 7"/>
          <p:cNvSpPr/>
          <p:nvPr/>
        </p:nvSpPr>
        <p:spPr>
          <a:xfrm>
            <a:off x="121185" y="3369501"/>
            <a:ext cx="12070815" cy="36521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微軟正黑體" panose="020B0604030504040204" pitchFamily="34" charset="-120"/>
            </a:endParaRPr>
          </a:p>
        </p:txBody>
      </p:sp>
      <p:cxnSp>
        <p:nvCxnSpPr>
          <p:cNvPr id="10" name="直線單箭頭接點 9"/>
          <p:cNvCxnSpPr/>
          <p:nvPr/>
        </p:nvCxnSpPr>
        <p:spPr>
          <a:xfrm flipH="1">
            <a:off x="1586429" y="3734718"/>
            <a:ext cx="11017" cy="156029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文字方塊 10"/>
          <p:cNvSpPr txBox="1"/>
          <p:nvPr/>
        </p:nvSpPr>
        <p:spPr>
          <a:xfrm>
            <a:off x="638979" y="5416892"/>
            <a:ext cx="4838632" cy="707886"/>
          </a:xfrm>
          <a:prstGeom prst="rect">
            <a:avLst/>
          </a:prstGeom>
          <a:noFill/>
        </p:spPr>
        <p:txBody>
          <a:bodyPr wrap="none" rtlCol="0">
            <a:spAutoFit/>
          </a:bodyPr>
          <a:lstStyle/>
          <a:p>
            <a:r>
              <a:rPr lang="zh-TW" altLang="en-US" sz="2000" dirty="0" smtClean="0">
                <a:ea typeface="微軟正黑體" panose="020B0604030504040204" pitchFamily="34" charset="-120"/>
              </a:rPr>
              <a:t>找出</a:t>
            </a:r>
            <a:r>
              <a:rPr lang="en-US" altLang="zh-TW" sz="2000" dirty="0" smtClean="0">
                <a:ea typeface="微軟正黑體" panose="020B0604030504040204" pitchFamily="34" charset="-120"/>
              </a:rPr>
              <a:t>Item</a:t>
            </a:r>
            <a:r>
              <a:rPr lang="zh-TW" altLang="en-US" sz="2000" dirty="0" smtClean="0">
                <a:ea typeface="微軟正黑體" panose="020B0604030504040204" pitchFamily="34" charset="-120"/>
              </a:rPr>
              <a:t>項裡包含關鍵字的發票</a:t>
            </a:r>
            <a:endParaRPr lang="en-US" altLang="zh-TW" sz="2000" dirty="0">
              <a:ea typeface="微軟正黑體" panose="020B0604030504040204" pitchFamily="34" charset="-120"/>
            </a:endParaRPr>
          </a:p>
          <a:p>
            <a:r>
              <a:rPr lang="en-US" altLang="zh-TW" sz="2000" dirty="0" smtClean="0">
                <a:ea typeface="微軟正黑體" panose="020B0604030504040204" pitchFamily="34" charset="-120"/>
              </a:rPr>
              <a:t>Item</a:t>
            </a:r>
            <a:r>
              <a:rPr lang="zh-TW" altLang="en-US" sz="2000" dirty="0" smtClean="0">
                <a:ea typeface="微軟正黑體" panose="020B0604030504040204" pitchFamily="34" charset="-120"/>
              </a:rPr>
              <a:t>項</a:t>
            </a:r>
            <a:r>
              <a:rPr lang="en-US" altLang="zh-TW" sz="2000" dirty="0" smtClean="0">
                <a:ea typeface="微軟正黑體" panose="020B0604030504040204" pitchFamily="34" charset="-120"/>
              </a:rPr>
              <a:t>:</a:t>
            </a:r>
            <a:r>
              <a:rPr lang="zh-TW" altLang="en-US" sz="2000" dirty="0" smtClean="0">
                <a:ea typeface="微軟正黑體" panose="020B0604030504040204" pitchFamily="34" charset="-120"/>
              </a:rPr>
              <a:t>記錄整張發票買了什麼</a:t>
            </a:r>
            <a:r>
              <a:rPr lang="zh-TW" altLang="en-US" sz="2000" dirty="0">
                <a:ea typeface="微軟正黑體" panose="020B0604030504040204" pitchFamily="34" charset="-120"/>
              </a:rPr>
              <a:t>、</a:t>
            </a:r>
            <a:r>
              <a:rPr lang="zh-TW" altLang="en-US" sz="2000" dirty="0" smtClean="0">
                <a:ea typeface="微軟正黑體" panose="020B0604030504040204" pitchFamily="34" charset="-120"/>
              </a:rPr>
              <a:t>金額多少</a:t>
            </a:r>
            <a:endParaRPr lang="zh-TW" altLang="en-US" sz="2000" dirty="0">
              <a:ea typeface="微軟正黑體" panose="020B0604030504040204" pitchFamily="34" charset="-120"/>
            </a:endParaRPr>
          </a:p>
        </p:txBody>
      </p:sp>
    </p:spTree>
    <p:extLst>
      <p:ext uri="{BB962C8B-B14F-4D97-AF65-F5344CB8AC3E}">
        <p14:creationId xmlns:p14="http://schemas.microsoft.com/office/powerpoint/2010/main" val="458182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1792</TotalTime>
  <Words>1099</Words>
  <Application>Microsoft Office PowerPoint</Application>
  <PresentationFormat>寬螢幕</PresentationFormat>
  <Paragraphs>261</Paragraphs>
  <Slides>38</Slides>
  <Notes>16</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38</vt:i4>
      </vt:variant>
    </vt:vector>
  </HeadingPairs>
  <TitlesOfParts>
    <vt:vector size="45" baseType="lpstr">
      <vt:lpstr>微軟正黑體</vt:lpstr>
      <vt:lpstr>新細明體</vt:lpstr>
      <vt:lpstr>Arial</vt:lpstr>
      <vt:lpstr>Calibri</vt:lpstr>
      <vt:lpstr>Calibri Light</vt:lpstr>
      <vt:lpstr>Wingdings</vt:lpstr>
      <vt:lpstr>Office 佈景主題</vt:lpstr>
      <vt:lpstr>PowerPoint 簡報</vt:lpstr>
      <vt:lpstr>內容</vt:lpstr>
      <vt:lpstr>研究主題</vt:lpstr>
      <vt:lpstr>內容</vt:lpstr>
      <vt:lpstr>數據分析</vt:lpstr>
      <vt:lpstr>PowerPoint 簡報</vt:lpstr>
      <vt:lpstr>PowerPoint 簡報</vt:lpstr>
      <vt:lpstr>PowerPoint 簡報</vt:lpstr>
      <vt:lpstr>PowerPoint 簡報</vt:lpstr>
      <vt:lpstr>數據分析</vt:lpstr>
      <vt:lpstr>PowerPoint 簡報</vt:lpstr>
      <vt:lpstr>PowerPoint 簡報</vt:lpstr>
      <vt:lpstr>PowerPoint 簡報</vt:lpstr>
      <vt:lpstr>PowerPoint 簡報</vt:lpstr>
      <vt:lpstr>PowerPoint 簡報</vt:lpstr>
      <vt:lpstr>PowerPoint 簡報</vt:lpstr>
      <vt:lpstr>PowerPoint 簡報</vt:lpstr>
      <vt:lpstr>數據分析</vt:lpstr>
      <vt:lpstr>PowerPoint 簡報</vt:lpstr>
      <vt:lpstr>PowerPoint 簡報</vt:lpstr>
      <vt:lpstr>購物籃分析邏輯</vt:lpstr>
      <vt:lpstr>品項抓取</vt:lpstr>
      <vt:lpstr>品項抓取</vt:lpstr>
      <vt:lpstr>品項抓取</vt:lpstr>
      <vt:lpstr>品項抓取</vt:lpstr>
      <vt:lpstr>PowerPoint 簡報</vt:lpstr>
      <vt:lpstr>PowerPoint 簡報</vt:lpstr>
      <vt:lpstr>大發現</vt:lpstr>
      <vt:lpstr>其他發現</vt:lpstr>
      <vt:lpstr>內容</vt:lpstr>
      <vt:lpstr>行銷方案-針對關聯性超·出·意·料之商品</vt:lpstr>
      <vt:lpstr>行銷方案-針對關聯性超·出·意·料之商品</vt:lpstr>
      <vt:lpstr>行銷方案-針對關聯性超·出·意·料之商品</vt:lpstr>
      <vt:lpstr>行銷方案-針對關聯性超·出·意·料之商品</vt:lpstr>
      <vt:lpstr>行銷方案-針對關聯性低於預期 之商品</vt:lpstr>
      <vt:lpstr>行銷方案-針對關聯性超高之商品</vt:lpstr>
      <vt:lpstr>結論</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大數據實務分析</dc:title>
  <dc:creator>謝宜真</dc:creator>
  <cp:lastModifiedBy>張詠珮</cp:lastModifiedBy>
  <cp:revision>105</cp:revision>
  <dcterms:created xsi:type="dcterms:W3CDTF">2017-11-01T14:29:46Z</dcterms:created>
  <dcterms:modified xsi:type="dcterms:W3CDTF">2018-01-04T10:20:17Z</dcterms:modified>
</cp:coreProperties>
</file>