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4" r:id="rId1"/>
  </p:sldMasterIdLst>
  <p:notesMasterIdLst>
    <p:notesMasterId r:id="rId15"/>
  </p:notesMasterIdLst>
  <p:handoutMasterIdLst>
    <p:handoutMasterId r:id="rId16"/>
  </p:handoutMasterIdLst>
  <p:sldIdLst>
    <p:sldId id="257" r:id="rId2"/>
    <p:sldId id="304" r:id="rId3"/>
    <p:sldId id="298" r:id="rId4"/>
    <p:sldId id="299" r:id="rId5"/>
    <p:sldId id="270" r:id="rId6"/>
    <p:sldId id="282" r:id="rId7"/>
    <p:sldId id="296" r:id="rId8"/>
    <p:sldId id="300" r:id="rId9"/>
    <p:sldId id="301" r:id="rId10"/>
    <p:sldId id="303" r:id="rId11"/>
    <p:sldId id="302" r:id="rId12"/>
    <p:sldId id="267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50"/>
    <a:srgbClr val="009999"/>
    <a:srgbClr val="857D72"/>
    <a:srgbClr val="E43838"/>
    <a:srgbClr val="333F5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9" autoAdjust="0"/>
    <p:restoredTop sz="78867" autoAdjust="0"/>
  </p:normalViewPr>
  <p:slideViewPr>
    <p:cSldViewPr snapToGrid="0">
      <p:cViewPr>
        <p:scale>
          <a:sx n="75" d="100"/>
          <a:sy n="75" d="100"/>
        </p:scale>
        <p:origin x="2328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720" y="19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泡麵市占率-金額</c:v>
                </c:pt>
              </c:strCache>
            </c:strRef>
          </c:tx>
          <c:dPt>
            <c:idx val="0"/>
            <c:bubble3D val="0"/>
            <c:spPr>
              <a:solidFill>
                <a:srgbClr val="E43838"/>
              </a:solidFill>
            </c:spPr>
          </c:dPt>
          <c:dPt>
            <c:idx val="1"/>
            <c:bubble3D val="0"/>
            <c:spPr>
              <a:solidFill>
                <a:srgbClr val="333F50"/>
              </a:solidFill>
            </c:spPr>
          </c:dPt>
          <c:dPt>
            <c:idx val="2"/>
            <c:bubble3D val="0"/>
            <c:spPr>
              <a:solidFill>
                <a:srgbClr val="009999"/>
              </a:solidFill>
            </c:spPr>
          </c:dPt>
          <c:dPt>
            <c:idx val="3"/>
            <c:bubble3D val="0"/>
            <c:spPr>
              <a:solidFill>
                <a:srgbClr val="857D72"/>
              </a:solidFill>
            </c:spPr>
          </c:dPt>
          <c:dPt>
            <c:idx val="4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5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dPt>
            <c:idx val="6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</c:dPt>
          <c:dPt>
            <c:idx val="7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9"/>
            <c:bubble3D val="0"/>
            <c:spPr>
              <a:solidFill>
                <a:schemeClr val="accent2">
                  <a:lumMod val="50000"/>
                </a:schemeClr>
              </a:solidFill>
            </c:spPr>
          </c:dPt>
          <c:dPt>
            <c:idx val="11"/>
            <c:bubble3D val="0"/>
            <c:spPr>
              <a:solidFill>
                <a:schemeClr val="accent3"/>
              </a:solidFill>
            </c:spPr>
          </c:dPt>
          <c:dPt>
            <c:idx val="13"/>
            <c:bubble3D val="0"/>
            <c:spPr>
              <a:solidFill>
                <a:schemeClr val="bg2">
                  <a:lumMod val="25000"/>
                </a:schemeClr>
              </a:solidFill>
            </c:spPr>
          </c:dPt>
          <c:dPt>
            <c:idx val="1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工作表1!$A$2:$A$29</c:f>
              <c:strCache>
                <c:ptCount val="17"/>
                <c:pt idx="0">
                  <c:v>滿漢大餐</c:v>
                </c:pt>
                <c:pt idx="1">
                  <c:v>來一客</c:v>
                </c:pt>
                <c:pt idx="2">
                  <c:v>台酒</c:v>
                </c:pt>
                <c:pt idx="3">
                  <c:v>農心</c:v>
                </c:pt>
                <c:pt idx="4">
                  <c:v>科學麵</c:v>
                </c:pt>
                <c:pt idx="5">
                  <c:v>維力大乾麵</c:v>
                </c:pt>
                <c:pt idx="6">
                  <c:v>味味一品</c:v>
                </c:pt>
                <c:pt idx="7">
                  <c:v>維力一度贊</c:v>
                </c:pt>
                <c:pt idx="8">
                  <c:v>拉麵道</c:v>
                </c:pt>
                <c:pt idx="9">
                  <c:v>不倒翁</c:v>
                </c:pt>
                <c:pt idx="10">
                  <c:v>統一脆麵</c:v>
                </c:pt>
                <c:pt idx="11">
                  <c:v>味味A</c:v>
                </c:pt>
                <c:pt idx="12">
                  <c:v>阿Q桶麵</c:v>
                </c:pt>
                <c:pt idx="13">
                  <c:v>合味道</c:v>
                </c:pt>
                <c:pt idx="14">
                  <c:v>維力手打麵</c:v>
                </c:pt>
                <c:pt idx="15">
                  <c:v>大補帖</c:v>
                </c:pt>
                <c:pt idx="16">
                  <c:v>味王王子麵</c:v>
                </c:pt>
              </c:strCache>
            </c:strRef>
          </c:cat>
          <c:val>
            <c:numRef>
              <c:f>工作表1!$B$2:$B$29</c:f>
              <c:numCache>
                <c:formatCode>"$"#,##0_);[Red]\("$"#,##0\)</c:formatCode>
                <c:ptCount val="28"/>
                <c:pt idx="0">
                  <c:v>180015.0</c:v>
                </c:pt>
                <c:pt idx="1">
                  <c:v>161830.0</c:v>
                </c:pt>
                <c:pt idx="2">
                  <c:v>139145.0</c:v>
                </c:pt>
                <c:pt idx="3">
                  <c:v>134157.0</c:v>
                </c:pt>
                <c:pt idx="4">
                  <c:v>119402.0</c:v>
                </c:pt>
                <c:pt idx="5">
                  <c:v>75903.0</c:v>
                </c:pt>
                <c:pt idx="6">
                  <c:v>64724.0</c:v>
                </c:pt>
                <c:pt idx="7">
                  <c:v>56448.0</c:v>
                </c:pt>
                <c:pt idx="8">
                  <c:v>52032.0</c:v>
                </c:pt>
                <c:pt idx="9">
                  <c:v>50749.0</c:v>
                </c:pt>
                <c:pt idx="10">
                  <c:v>37552.0</c:v>
                </c:pt>
                <c:pt idx="11">
                  <c:v>37022.0</c:v>
                </c:pt>
                <c:pt idx="12">
                  <c:v>36356.0</c:v>
                </c:pt>
                <c:pt idx="13">
                  <c:v>25302.0</c:v>
                </c:pt>
                <c:pt idx="14">
                  <c:v>17458.0</c:v>
                </c:pt>
                <c:pt idx="15">
                  <c:v>16006.0</c:v>
                </c:pt>
                <c:pt idx="16">
                  <c:v>15027.0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泡麵市占率-金額</c:v>
                </c:pt>
              </c:strCache>
            </c:strRef>
          </c:tx>
          <c:dPt>
            <c:idx val="0"/>
            <c:bubble3D val="0"/>
            <c:spPr>
              <a:solidFill>
                <a:srgbClr val="E43838"/>
              </a:solidFill>
            </c:spPr>
          </c:dPt>
          <c:dPt>
            <c:idx val="1"/>
            <c:bubble3D val="0"/>
            <c:spPr>
              <a:solidFill>
                <a:srgbClr val="333F50"/>
              </a:solidFill>
            </c:spPr>
          </c:dPt>
          <c:dPt>
            <c:idx val="2"/>
            <c:bubble3D val="0"/>
            <c:spPr>
              <a:solidFill>
                <a:srgbClr val="009999"/>
              </a:solidFill>
            </c:spPr>
          </c:dPt>
          <c:dPt>
            <c:idx val="3"/>
            <c:bubble3D val="0"/>
            <c:spPr>
              <a:solidFill>
                <a:srgbClr val="857D72"/>
              </a:solidFill>
            </c:spPr>
          </c:dPt>
          <c:dPt>
            <c:idx val="4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5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dPt>
            <c:idx val="6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</c:dPt>
          <c:dPt>
            <c:idx val="7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9"/>
            <c:bubble3D val="0"/>
            <c:spPr>
              <a:solidFill>
                <a:schemeClr val="accent2">
                  <a:lumMod val="50000"/>
                </a:schemeClr>
              </a:solidFill>
            </c:spPr>
          </c:dPt>
          <c:dPt>
            <c:idx val="11"/>
            <c:bubble3D val="0"/>
            <c:spPr>
              <a:solidFill>
                <a:schemeClr val="accent3"/>
              </a:solidFill>
            </c:spPr>
          </c:dPt>
          <c:dPt>
            <c:idx val="13"/>
            <c:bubble3D val="0"/>
            <c:spPr>
              <a:solidFill>
                <a:schemeClr val="bg2">
                  <a:lumMod val="25000"/>
                </a:schemeClr>
              </a:solidFill>
            </c:spPr>
          </c:dPt>
          <c:dPt>
            <c:idx val="1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工作表1!$A$2:$A$29</c:f>
              <c:strCache>
                <c:ptCount val="17"/>
                <c:pt idx="0">
                  <c:v>滿漢大餐</c:v>
                </c:pt>
                <c:pt idx="1">
                  <c:v>來一客</c:v>
                </c:pt>
                <c:pt idx="2">
                  <c:v>台酒</c:v>
                </c:pt>
                <c:pt idx="3">
                  <c:v>農心</c:v>
                </c:pt>
                <c:pt idx="4">
                  <c:v>科學麵</c:v>
                </c:pt>
                <c:pt idx="5">
                  <c:v>維力大乾麵</c:v>
                </c:pt>
                <c:pt idx="6">
                  <c:v>味味一品</c:v>
                </c:pt>
                <c:pt idx="7">
                  <c:v>維力一度贊</c:v>
                </c:pt>
                <c:pt idx="8">
                  <c:v>拉麵道</c:v>
                </c:pt>
                <c:pt idx="9">
                  <c:v>不倒翁</c:v>
                </c:pt>
                <c:pt idx="10">
                  <c:v>統一脆麵</c:v>
                </c:pt>
                <c:pt idx="11">
                  <c:v>味味A</c:v>
                </c:pt>
                <c:pt idx="12">
                  <c:v>阿Q桶麵</c:v>
                </c:pt>
                <c:pt idx="13">
                  <c:v>合味道</c:v>
                </c:pt>
                <c:pt idx="14">
                  <c:v>維力手打麵</c:v>
                </c:pt>
                <c:pt idx="15">
                  <c:v>大補帖</c:v>
                </c:pt>
                <c:pt idx="16">
                  <c:v>味王王子麵</c:v>
                </c:pt>
              </c:strCache>
            </c:strRef>
          </c:cat>
          <c:val>
            <c:numRef>
              <c:f>工作表1!$B$2:$B$29</c:f>
              <c:numCache>
                <c:formatCode>General</c:formatCode>
                <c:ptCount val="28"/>
                <c:pt idx="0">
                  <c:v>2773.0</c:v>
                </c:pt>
                <c:pt idx="1">
                  <c:v>5121.0</c:v>
                </c:pt>
                <c:pt idx="2">
                  <c:v>2519.0</c:v>
                </c:pt>
                <c:pt idx="3">
                  <c:v>3253.0</c:v>
                </c:pt>
                <c:pt idx="4">
                  <c:v>7127.0</c:v>
                </c:pt>
                <c:pt idx="5">
                  <c:v>2143.0</c:v>
                </c:pt>
                <c:pt idx="6">
                  <c:v>1221.0</c:v>
                </c:pt>
                <c:pt idx="7">
                  <c:v>1245.0</c:v>
                </c:pt>
                <c:pt idx="8">
                  <c:v>1033.0</c:v>
                </c:pt>
                <c:pt idx="9">
                  <c:v>921.0</c:v>
                </c:pt>
                <c:pt idx="10">
                  <c:v>1961.0</c:v>
                </c:pt>
                <c:pt idx="11">
                  <c:v>838.0</c:v>
                </c:pt>
                <c:pt idx="12">
                  <c:v>854.0</c:v>
                </c:pt>
                <c:pt idx="13">
                  <c:v>559.0</c:v>
                </c:pt>
                <c:pt idx="14">
                  <c:v>485.0</c:v>
                </c:pt>
                <c:pt idx="15">
                  <c:v>468.0</c:v>
                </c:pt>
                <c:pt idx="16">
                  <c:v>768.0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B333-A44A-4EFB-A59C-2D82312A9D79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4D9C6-8DD3-4C45-95FE-5B30DB734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49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10FA0-F185-4E86-8D4D-8358684FD720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5679-20B6-4770-A9AA-C7619A1BC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36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C5679-20B6-4770-A9AA-C7619A1BC9D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02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C5679-20B6-4770-A9AA-C7619A1BC9D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81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5AC8-E545-F741-B0CC-3DD6411DA350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50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C469-3832-F644-ACB4-5107CAEE9C92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18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DE75-E58A-3E47-AC05-B228DCB6064D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79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226E-1F3A-414A-A75F-098AF760457A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753659" y="2441674"/>
            <a:ext cx="8684683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753659" y="606948"/>
            <a:ext cx="8684683" cy="1720077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4200" b="0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单击此处添加您的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标题文字</a:t>
            </a:r>
          </a:p>
        </p:txBody>
      </p:sp>
    </p:spTree>
    <p:extLst>
      <p:ext uri="{BB962C8B-B14F-4D97-AF65-F5344CB8AC3E}">
        <p14:creationId xmlns:p14="http://schemas.microsoft.com/office/powerpoint/2010/main" val="35339026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2341-EFDA-FD4C-A091-5A2336A12752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2400" b="1">
                <a:latin typeface="+mn-lt"/>
              </a:defRPr>
            </a:lvl1pPr>
          </a:lstStyle>
          <a:p>
            <a:fld id="{2BB22FF6-3D2B-4FA6-B9B6-9EFE934671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1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6074-E7DF-3B4F-9A8B-4867D98BADB1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25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FF9D-1B58-B244-9A72-868BB6767D4D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63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1A5C-1823-6247-8F3C-00E23AB61C5B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09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0A1-F35A-554C-8A41-074D4862F869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9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C58A-9F5E-AE4E-9562-3836EA023A26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03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D41E-1E68-9740-92D0-2B09731E3828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6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D20F-B1DC-6342-9C90-F0993C3CEB94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90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0D01-6080-D147-AD5F-739BFE6143A6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4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1" y="-925286"/>
            <a:ext cx="12627427" cy="9470571"/>
          </a:xfrm>
          <a:prstGeom prst="rect">
            <a:avLst/>
          </a:prstGeom>
        </p:spPr>
      </p:pic>
      <p:sp>
        <p:nvSpPr>
          <p:cNvPr id="6" name="流程图: 手动输入 5"/>
          <p:cNvSpPr/>
          <p:nvPr/>
        </p:nvSpPr>
        <p:spPr>
          <a:xfrm rot="16200000" flipV="1">
            <a:off x="-95086" y="71837"/>
            <a:ext cx="6865751" cy="672207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5"/>
              <a:gd name="connsiteY0" fmla="*/ 3344 h 10000"/>
              <a:gd name="connsiteX1" fmla="*/ 10015 w 10015"/>
              <a:gd name="connsiteY1" fmla="*/ 0 h 10000"/>
              <a:gd name="connsiteX2" fmla="*/ 10015 w 10015"/>
              <a:gd name="connsiteY2" fmla="*/ 10000 h 10000"/>
              <a:gd name="connsiteX3" fmla="*/ 15 w 10015"/>
              <a:gd name="connsiteY3" fmla="*/ 10000 h 10000"/>
              <a:gd name="connsiteX4" fmla="*/ 0 w 10015"/>
              <a:gd name="connsiteY4" fmla="*/ 3344 h 10000"/>
              <a:gd name="connsiteX0" fmla="*/ 0 w 10015"/>
              <a:gd name="connsiteY0" fmla="*/ 2416 h 10000"/>
              <a:gd name="connsiteX1" fmla="*/ 10015 w 10015"/>
              <a:gd name="connsiteY1" fmla="*/ 0 h 10000"/>
              <a:gd name="connsiteX2" fmla="*/ 10015 w 10015"/>
              <a:gd name="connsiteY2" fmla="*/ 10000 h 10000"/>
              <a:gd name="connsiteX3" fmla="*/ 15 w 10015"/>
              <a:gd name="connsiteY3" fmla="*/ 10000 h 10000"/>
              <a:gd name="connsiteX4" fmla="*/ 0 w 10015"/>
              <a:gd name="connsiteY4" fmla="*/ 241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5" h="10000">
                <a:moveTo>
                  <a:pt x="0" y="2416"/>
                </a:moveTo>
                <a:lnTo>
                  <a:pt x="10015" y="0"/>
                </a:lnTo>
                <a:lnTo>
                  <a:pt x="10015" y="10000"/>
                </a:lnTo>
                <a:lnTo>
                  <a:pt x="15" y="10000"/>
                </a:lnTo>
                <a:cubicBezTo>
                  <a:pt x="10" y="7781"/>
                  <a:pt x="5" y="4635"/>
                  <a:pt x="0" y="2416"/>
                </a:cubicBezTo>
                <a:close/>
              </a:path>
            </a:pathLst>
          </a:cu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0381" y="2753611"/>
            <a:ext cx="4302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TW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一組</a:t>
            </a:r>
            <a:r>
              <a:rPr lang="zh-TW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泡麵分析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5436" y="3614530"/>
            <a:ext cx="4901694" cy="268357"/>
            <a:chOff x="465436" y="3429000"/>
            <a:chExt cx="3785287" cy="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331429" y="3429000"/>
              <a:ext cx="969087" cy="0"/>
            </a:xfrm>
            <a:prstGeom prst="line">
              <a:avLst/>
            </a:prstGeom>
            <a:ln w="762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65436" y="3429000"/>
              <a:ext cx="969087" cy="0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362342" y="3429000"/>
              <a:ext cx="969087" cy="0"/>
            </a:xfrm>
            <a:prstGeom prst="line">
              <a:avLst/>
            </a:prstGeom>
            <a:ln w="762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281636" y="3429000"/>
              <a:ext cx="969087" cy="0"/>
            </a:xfrm>
            <a:prstGeom prst="line">
              <a:avLst/>
            </a:prstGeom>
            <a:ln w="762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730381" y="4078637"/>
            <a:ext cx="3671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企研</a:t>
            </a:r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 沈怡君</a:t>
            </a:r>
            <a:r>
              <a:rPr lang="en-US" altLang="zh-TW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企研一 葉晉瑋</a:t>
            </a:r>
            <a:endParaRPr lang="en-US" altLang="zh-TW" sz="20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企研</a:t>
            </a:r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 劉緣梵</a:t>
            </a:r>
            <a:r>
              <a:rPr lang="en-US" altLang="zh-TW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企管四 張成志</a:t>
            </a:r>
            <a:endParaRPr lang="en-US" altLang="zh-TW" sz="20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財</a:t>
            </a:r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管三 芮品晴</a:t>
            </a:r>
            <a:r>
              <a:rPr lang="en-US" altLang="zh-TW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金融四 曾國豪</a:t>
            </a:r>
            <a:endParaRPr lang="en-US" altLang="zh-TW" sz="20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金融</a:t>
            </a:r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四 全重妤</a:t>
            </a:r>
            <a:r>
              <a:rPr lang="en-US" altLang="zh-TW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金融三 李文鏵</a:t>
            </a:r>
            <a:endParaRPr lang="en-US" altLang="zh-TW" sz="20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0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flipV="1">
            <a:off x="473325" y="947351"/>
            <a:ext cx="4626416" cy="98854"/>
            <a:chOff x="498387" y="768178"/>
            <a:chExt cx="3785287" cy="0"/>
          </a:xfrm>
        </p:grpSpPr>
        <p:cxnSp>
          <p:nvCxnSpPr>
            <p:cNvPr id="5" name="直接连接符 2"/>
            <p:cNvCxnSpPr/>
            <p:nvPr/>
          </p:nvCxnSpPr>
          <p:spPr>
            <a:xfrm>
              <a:off x="2364380" y="768178"/>
              <a:ext cx="969087" cy="0"/>
            </a:xfrm>
            <a:prstGeom prst="line">
              <a:avLst/>
            </a:prstGeom>
            <a:ln w="381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3"/>
            <p:cNvCxnSpPr/>
            <p:nvPr/>
          </p:nvCxnSpPr>
          <p:spPr>
            <a:xfrm>
              <a:off x="498387" y="768178"/>
              <a:ext cx="969087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4"/>
            <p:cNvCxnSpPr/>
            <p:nvPr/>
          </p:nvCxnSpPr>
          <p:spPr>
            <a:xfrm>
              <a:off x="1395293" y="768178"/>
              <a:ext cx="969087" cy="0"/>
            </a:xfrm>
            <a:prstGeom prst="line">
              <a:avLst/>
            </a:prstGeom>
            <a:ln w="381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5"/>
            <p:cNvCxnSpPr/>
            <p:nvPr/>
          </p:nvCxnSpPr>
          <p:spPr>
            <a:xfrm>
              <a:off x="3314587" y="768178"/>
              <a:ext cx="969087" cy="0"/>
            </a:xfrm>
            <a:prstGeom prst="line">
              <a:avLst/>
            </a:prstGeom>
            <a:ln w="381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文本框 6"/>
          <p:cNvSpPr txBox="1"/>
          <p:nvPr/>
        </p:nvSpPr>
        <p:spPr>
          <a:xfrm>
            <a:off x="362463" y="19988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關鍵字分析</a:t>
            </a:r>
            <a:endParaRPr lang="zh-CN" altLang="en-US" sz="5400" dirty="0">
              <a:solidFill>
                <a:srgbClr val="5D5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7624" y="2985789"/>
            <a:ext cx="2872849" cy="13706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</a:t>
            </a:r>
            <a:endParaRPr lang="zh-CN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85725" y="2985788"/>
            <a:ext cx="2872849" cy="1370653"/>
          </a:xfrm>
          <a:prstGeom prst="rect">
            <a:avLst/>
          </a:prstGeom>
          <a:solidFill>
            <a:srgbClr val="E4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endParaRPr lang="zh-CN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83826" y="2985787"/>
            <a:ext cx="2872849" cy="1370653"/>
          </a:xfrm>
          <a:prstGeom prst="rect">
            <a:avLst/>
          </a:prstGeom>
          <a:solidFill>
            <a:srgbClr val="857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CN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2682" y="4863068"/>
            <a:ext cx="28089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Microsoft JhengHei UI Light" panose="020B0304030504040204" pitchFamily="34" charset="-120"/>
              </a:rPr>
              <a:t>總共</a:t>
            </a:r>
            <a:r>
              <a:rPr lang="en-US" altLang="zh-TW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Microsoft JhengHei UI Light" panose="020B0304030504040204" pitchFamily="34" charset="-120"/>
              </a:rPr>
              <a:t>19</a:t>
            </a:r>
            <a:r>
              <a:rPr lang="zh-TW" altLang="en-US" sz="2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Microsoft JhengHei UI Light" panose="020B0304030504040204" pitchFamily="34" charset="-120"/>
              </a:rPr>
              <a:t>萬張關聯發票</a:t>
            </a:r>
            <a:endParaRPr lang="en-US" altLang="zh-TW" sz="20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Microsoft JhengHei UI Light" panose="020B03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36886" y="4844534"/>
            <a:ext cx="2570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Microsoft JhengHei UI Light" panose="020B0304030504040204" pitchFamily="34" charset="-120"/>
              </a:rPr>
              <a:t>將產品分類成各大項</a:t>
            </a:r>
            <a:endParaRPr lang="en-US" altLang="zh-TW" sz="20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Microsoft JhengHei UI Light" panose="020B03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73755" y="4844534"/>
            <a:ext cx="3115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Microsoft JhengHei UI Light" panose="020B0304030504040204" pitchFamily="34" charset="-120"/>
              </a:rPr>
              <a:t>藉由</a:t>
            </a:r>
            <a:r>
              <a:rPr lang="zh-TW" altLang="en-US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Microsoft JhengHei UI Light" panose="020B0304030504040204" pitchFamily="34" charset="-120"/>
              </a:rPr>
              <a:t>支持度來進行判斷</a:t>
            </a:r>
            <a:endParaRPr lang="en-US" altLang="zh-TW" sz="20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Microsoft JhengHei UI Light" panose="020B0304030504040204" pitchFamily="34" charset="-120"/>
            </a:endParaRPr>
          </a:p>
        </p:txBody>
      </p:sp>
      <p:cxnSp>
        <p:nvCxnSpPr>
          <p:cNvPr id="17" name="直線單箭頭接點 16"/>
          <p:cNvCxnSpPr>
            <a:endCxn id="11" idx="1"/>
          </p:cNvCxnSpPr>
          <p:nvPr/>
        </p:nvCxnSpPr>
        <p:spPr>
          <a:xfrm>
            <a:off x="3460473" y="3671113"/>
            <a:ext cx="102525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7358574" y="3671115"/>
            <a:ext cx="102525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等腰三角形 18"/>
          <p:cNvSpPr/>
          <p:nvPr/>
        </p:nvSpPr>
        <p:spPr>
          <a:xfrm rot="5400000">
            <a:off x="522908" y="4988691"/>
            <a:ext cx="278295" cy="148864"/>
          </a:xfrm>
          <a:prstGeom prst="triangl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4421009" y="4969608"/>
            <a:ext cx="278295" cy="148864"/>
          </a:xfrm>
          <a:prstGeom prst="triangl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8319110" y="4970157"/>
            <a:ext cx="278295" cy="148864"/>
          </a:xfrm>
          <a:prstGeom prst="triangl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flipV="1">
            <a:off x="473325" y="947351"/>
            <a:ext cx="4626416" cy="98854"/>
            <a:chOff x="498387" y="768178"/>
            <a:chExt cx="3785287" cy="0"/>
          </a:xfrm>
        </p:grpSpPr>
        <p:cxnSp>
          <p:nvCxnSpPr>
            <p:cNvPr id="5" name="直接连接符 2"/>
            <p:cNvCxnSpPr/>
            <p:nvPr/>
          </p:nvCxnSpPr>
          <p:spPr>
            <a:xfrm>
              <a:off x="2364380" y="768178"/>
              <a:ext cx="969087" cy="0"/>
            </a:xfrm>
            <a:prstGeom prst="line">
              <a:avLst/>
            </a:prstGeom>
            <a:ln w="381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3"/>
            <p:cNvCxnSpPr/>
            <p:nvPr/>
          </p:nvCxnSpPr>
          <p:spPr>
            <a:xfrm>
              <a:off x="498387" y="768178"/>
              <a:ext cx="969087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4"/>
            <p:cNvCxnSpPr/>
            <p:nvPr/>
          </p:nvCxnSpPr>
          <p:spPr>
            <a:xfrm>
              <a:off x="1395293" y="768178"/>
              <a:ext cx="969087" cy="0"/>
            </a:xfrm>
            <a:prstGeom prst="line">
              <a:avLst/>
            </a:prstGeom>
            <a:ln w="381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5"/>
            <p:cNvCxnSpPr/>
            <p:nvPr/>
          </p:nvCxnSpPr>
          <p:spPr>
            <a:xfrm>
              <a:off x="3314587" y="768178"/>
              <a:ext cx="969087" cy="0"/>
            </a:xfrm>
            <a:prstGeom prst="line">
              <a:avLst/>
            </a:prstGeom>
            <a:ln w="381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文本框 6"/>
          <p:cNvSpPr txBox="1"/>
          <p:nvPr/>
        </p:nvSpPr>
        <p:spPr>
          <a:xfrm>
            <a:off x="362463" y="19988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TW" altLang="en-US" sz="5400" dirty="0" smtClean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過程</a:t>
            </a:r>
            <a:endParaRPr lang="zh-CN" altLang="en-US" sz="5400" dirty="0">
              <a:solidFill>
                <a:srgbClr val="5D5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41193"/>
              </p:ext>
            </p:extLst>
          </p:nvPr>
        </p:nvGraphicFramePr>
        <p:xfrm>
          <a:off x="1948387" y="1133902"/>
          <a:ext cx="8140495" cy="549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099"/>
                <a:gridCol w="1628099"/>
                <a:gridCol w="1628099"/>
                <a:gridCol w="1628099"/>
                <a:gridCol w="1628099"/>
              </a:tblGrid>
              <a:tr h="3235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lhs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rhs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support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confidence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lift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rgbClr val="333F50"/>
                    </a:solidFill>
                  </a:tcPr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0.99678915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0.9967892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1.0000000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菸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0.07349269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0.9975787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1.0007921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麵包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0.05208705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0.9915110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0.9947049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飲料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0.06189797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0.9971264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1.0003384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肉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0.05574385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0.9842520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0.9874224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生活用品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0.07268998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0.9987745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1.0019918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牛奶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0.10774171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0.9991729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1.0023914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菜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0.14832323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0.9863582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0.9895355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購物袋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0.17276133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1.0000000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1.0032212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茶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0.25419194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0.9961552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0.9993640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零食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0.26373528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0.9973019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1.0005144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牛奶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,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零食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0.05146272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0.9982699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1.0014855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菜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,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零食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0.06840885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0.9948117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0.9980164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茶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,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購物袋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0.06796290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1.0000000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1.0032212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零食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,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購物袋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0.07714948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1.0000000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1.0032212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323526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茶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,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零食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{</a:t>
                      </a:r>
                      <a:r>
                        <a:rPr lang="zh-TW" altLang="en-US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泡麵</a:t>
                      </a:r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} 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0.08089547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0.9956092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JhengHei UI Light" panose="020B0304030504040204" pitchFamily="34" charset="-120"/>
                        </a:rPr>
                        <a:t>0.9988163</a:t>
                      </a:r>
                      <a:endParaRPr lang="zh-TW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968500" y="3394075"/>
            <a:ext cx="8115300" cy="323850"/>
          </a:xfrm>
          <a:prstGeom prst="rect">
            <a:avLst/>
          </a:prstGeom>
          <a:gradFill flip="none" rotWithShape="1">
            <a:gsLst>
              <a:gs pos="0">
                <a:srgbClr val="E43838">
                  <a:alpha val="47000"/>
                </a:srgbClr>
              </a:gs>
              <a:gs pos="39999">
                <a:srgbClr val="E43838">
                  <a:alpha val="46000"/>
                </a:srgbClr>
              </a:gs>
              <a:gs pos="70000">
                <a:srgbClr val="E43838">
                  <a:alpha val="49000"/>
                </a:srgbClr>
              </a:gs>
              <a:gs pos="100000">
                <a:srgbClr val="E43838">
                  <a:alpha val="54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百度综艺简体" panose="02010601030101010101" pitchFamily="2" charset="-122"/>
              <a:ea typeface="百度综艺简体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8500" y="4343400"/>
            <a:ext cx="8115300" cy="323850"/>
          </a:xfrm>
          <a:prstGeom prst="rect">
            <a:avLst/>
          </a:prstGeom>
          <a:gradFill flip="none" rotWithShape="1">
            <a:gsLst>
              <a:gs pos="0">
                <a:srgbClr val="E43838">
                  <a:alpha val="47000"/>
                </a:srgbClr>
              </a:gs>
              <a:gs pos="39999">
                <a:srgbClr val="E43838">
                  <a:alpha val="46000"/>
                </a:srgbClr>
              </a:gs>
              <a:gs pos="70000">
                <a:srgbClr val="E43838">
                  <a:alpha val="49000"/>
                </a:srgbClr>
              </a:gs>
              <a:gs pos="100000">
                <a:srgbClr val="E43838">
                  <a:alpha val="54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百度综艺简体" panose="02010601030101010101" pitchFamily="2" charset="-122"/>
              <a:ea typeface="百度综艺简体" panose="02010601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8500" y="3717925"/>
            <a:ext cx="8115300" cy="323850"/>
          </a:xfrm>
          <a:prstGeom prst="rect">
            <a:avLst/>
          </a:prstGeom>
          <a:gradFill flip="none" rotWithShape="1">
            <a:gsLst>
              <a:gs pos="0">
                <a:srgbClr val="E43838">
                  <a:alpha val="47000"/>
                </a:srgbClr>
              </a:gs>
              <a:gs pos="39999">
                <a:srgbClr val="E43838">
                  <a:alpha val="46000"/>
                </a:srgbClr>
              </a:gs>
              <a:gs pos="70000">
                <a:srgbClr val="E43838">
                  <a:alpha val="49000"/>
                </a:srgbClr>
              </a:gs>
              <a:gs pos="100000">
                <a:srgbClr val="E43838">
                  <a:alpha val="54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百度综艺简体" panose="02010601030101010101" pitchFamily="2" charset="-122"/>
              <a:ea typeface="百度综艺简体" panose="02010601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68500" y="4664075"/>
            <a:ext cx="8115300" cy="323850"/>
          </a:xfrm>
          <a:prstGeom prst="rect">
            <a:avLst/>
          </a:prstGeom>
          <a:gradFill flip="none" rotWithShape="1">
            <a:gsLst>
              <a:gs pos="0">
                <a:srgbClr val="E43838">
                  <a:alpha val="47000"/>
                </a:srgbClr>
              </a:gs>
              <a:gs pos="39999">
                <a:srgbClr val="E43838">
                  <a:alpha val="46000"/>
                </a:srgbClr>
              </a:gs>
              <a:gs pos="70000">
                <a:srgbClr val="E43838">
                  <a:alpha val="49000"/>
                </a:srgbClr>
              </a:gs>
              <a:gs pos="100000">
                <a:srgbClr val="E43838">
                  <a:alpha val="54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百度综艺简体" panose="02010601030101010101" pitchFamily="2" charset="-122"/>
              <a:ea typeface="百度综艺简体" panose="02010601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71247" y="4029075"/>
            <a:ext cx="8115300" cy="323850"/>
          </a:xfrm>
          <a:prstGeom prst="rect">
            <a:avLst/>
          </a:prstGeom>
          <a:gradFill flip="none" rotWithShape="1">
            <a:gsLst>
              <a:gs pos="0">
                <a:srgbClr val="E43838">
                  <a:alpha val="47000"/>
                </a:srgbClr>
              </a:gs>
              <a:gs pos="39999">
                <a:srgbClr val="E43838">
                  <a:alpha val="46000"/>
                </a:srgbClr>
              </a:gs>
              <a:gs pos="70000">
                <a:srgbClr val="E43838">
                  <a:alpha val="49000"/>
                </a:srgbClr>
              </a:gs>
              <a:gs pos="100000">
                <a:srgbClr val="E43838">
                  <a:alpha val="54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百度综艺简体" panose="02010601030101010101" pitchFamily="2" charset="-122"/>
              <a:ea typeface="百度综艺简体" panose="02010601030101010101" pitchFamily="2" charset="-122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4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783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8310"/>
            <a:ext cx="12192000" cy="17535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5379"/>
            <a:ext cx="619125" cy="123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227941"/>
            <a:ext cx="619125" cy="123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40000"/>
                </a:schemeClr>
              </a:gs>
              <a:gs pos="30000">
                <a:schemeClr val="tx1">
                  <a:lumMod val="95000"/>
                  <a:lumOff val="5000"/>
                  <a:alpha val="65000"/>
                </a:schemeClr>
              </a:gs>
              <a:gs pos="69000">
                <a:schemeClr val="tx1">
                  <a:lumMod val="95000"/>
                  <a:lumOff val="5000"/>
                  <a:alpha val="70000"/>
                </a:schemeClr>
              </a:gs>
              <a:gs pos="97000">
                <a:schemeClr val="tx1">
                  <a:lumMod val="95000"/>
                  <a:lumOff val="5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百度综艺简体" panose="02010601030101010101" pitchFamily="2" charset="-122"/>
              <a:ea typeface="百度综艺简体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8363" y="2539155"/>
            <a:ext cx="3241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1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16997" y="249747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</a:t>
            </a:r>
            <a:r>
              <a:rPr lang="zh-TW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聆聽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04643" y="3619501"/>
            <a:ext cx="6382714" cy="96078"/>
            <a:chOff x="4139512" y="3083011"/>
            <a:chExt cx="3785287" cy="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6005505" y="3083011"/>
              <a:ext cx="969087" cy="0"/>
            </a:xfrm>
            <a:prstGeom prst="line">
              <a:avLst/>
            </a:prstGeom>
            <a:ln w="762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139512" y="3083011"/>
              <a:ext cx="969087" cy="0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6418" y="3083011"/>
              <a:ext cx="969087" cy="0"/>
            </a:xfrm>
            <a:prstGeom prst="line">
              <a:avLst/>
            </a:prstGeom>
            <a:ln w="762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955712" y="3083011"/>
              <a:ext cx="969087" cy="0"/>
            </a:xfrm>
            <a:prstGeom prst="line">
              <a:avLst/>
            </a:prstGeom>
            <a:ln w="762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38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目錄</a:t>
            </a:r>
            <a:endParaRPr lang="zh-TW" altLang="en-US" sz="5400" dirty="0">
              <a:solidFill>
                <a:srgbClr val="5D575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999067" y="1964267"/>
            <a:ext cx="863600" cy="863600"/>
          </a:xfrm>
          <a:prstGeom prst="ellipse">
            <a:avLst/>
          </a:prstGeom>
          <a:solidFill>
            <a:srgbClr val="32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b="1" smtClean="0"/>
              <a:t>1</a:t>
            </a:r>
            <a:endParaRPr kumimoji="1" lang="zh-TW" altLang="en-US" sz="3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32000" y="2103679"/>
            <a:ext cx="567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泡麵市佔率分析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999067" y="3200400"/>
            <a:ext cx="863600" cy="863600"/>
          </a:xfrm>
          <a:prstGeom prst="ellipse">
            <a:avLst/>
          </a:prstGeom>
          <a:solidFill>
            <a:srgbClr val="32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b="1" dirty="0" smtClean="0"/>
              <a:t>2</a:t>
            </a:r>
            <a:endParaRPr kumimoji="1" lang="zh-TW" altLang="en-US" sz="36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032000" y="3339812"/>
            <a:ext cx="567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泡麵變異數分析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999067" y="4521200"/>
            <a:ext cx="863600" cy="863600"/>
          </a:xfrm>
          <a:prstGeom prst="ellipse">
            <a:avLst/>
          </a:prstGeom>
          <a:solidFill>
            <a:srgbClr val="32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b="1" dirty="0"/>
              <a:t>3</a:t>
            </a:r>
            <a:endParaRPr kumimoji="1" lang="zh-TW" altLang="en-US" sz="3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32000" y="4660612"/>
            <a:ext cx="567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泡麵關鍵字分析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9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flipV="1">
            <a:off x="473325" y="947351"/>
            <a:ext cx="4626416" cy="98854"/>
            <a:chOff x="498387" y="768178"/>
            <a:chExt cx="3785287" cy="0"/>
          </a:xfrm>
        </p:grpSpPr>
        <p:cxnSp>
          <p:nvCxnSpPr>
            <p:cNvPr id="5" name="直接连接符 2"/>
            <p:cNvCxnSpPr/>
            <p:nvPr/>
          </p:nvCxnSpPr>
          <p:spPr>
            <a:xfrm>
              <a:off x="2364380" y="768178"/>
              <a:ext cx="969087" cy="0"/>
            </a:xfrm>
            <a:prstGeom prst="line">
              <a:avLst/>
            </a:prstGeom>
            <a:ln w="381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3"/>
            <p:cNvCxnSpPr/>
            <p:nvPr/>
          </p:nvCxnSpPr>
          <p:spPr>
            <a:xfrm>
              <a:off x="498387" y="768178"/>
              <a:ext cx="969087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4"/>
            <p:cNvCxnSpPr/>
            <p:nvPr/>
          </p:nvCxnSpPr>
          <p:spPr>
            <a:xfrm>
              <a:off x="1395293" y="768178"/>
              <a:ext cx="969087" cy="0"/>
            </a:xfrm>
            <a:prstGeom prst="line">
              <a:avLst/>
            </a:prstGeom>
            <a:ln w="381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5"/>
            <p:cNvCxnSpPr/>
            <p:nvPr/>
          </p:nvCxnSpPr>
          <p:spPr>
            <a:xfrm>
              <a:off x="3314587" y="768178"/>
              <a:ext cx="969087" cy="0"/>
            </a:xfrm>
            <a:prstGeom prst="line">
              <a:avLst/>
            </a:prstGeom>
            <a:ln w="381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文本框 6"/>
          <p:cNvSpPr txBox="1"/>
          <p:nvPr/>
        </p:nvSpPr>
        <p:spPr>
          <a:xfrm>
            <a:off x="362463" y="199881"/>
            <a:ext cx="394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 smtClean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TW" altLang="en-US" sz="5400" dirty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zh-TW" altLang="en-US" sz="5400" dirty="0" smtClean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r>
              <a:rPr lang="en-US" altLang="zh-TW" sz="5400" dirty="0" smtClean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5400" dirty="0" smtClean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金額</a:t>
            </a:r>
            <a:endParaRPr lang="zh-CN" altLang="en-US" sz="5400" dirty="0">
              <a:solidFill>
                <a:srgbClr val="5D5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圖表 11"/>
          <p:cNvGraphicFramePr/>
          <p:nvPr>
            <p:extLst>
              <p:ext uri="{D42A27DB-BD31-4B8C-83A1-F6EECF244321}">
                <p14:modId xmlns:p14="http://schemas.microsoft.com/office/powerpoint/2010/main" val="1071475016"/>
              </p:ext>
            </p:extLst>
          </p:nvPr>
        </p:nvGraphicFramePr>
        <p:xfrm>
          <a:off x="362463" y="1123211"/>
          <a:ext cx="11468100" cy="613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flipV="1">
            <a:off x="473325" y="947351"/>
            <a:ext cx="4626416" cy="98854"/>
            <a:chOff x="498387" y="768178"/>
            <a:chExt cx="3785287" cy="0"/>
          </a:xfrm>
        </p:grpSpPr>
        <p:cxnSp>
          <p:nvCxnSpPr>
            <p:cNvPr id="5" name="直接连接符 2"/>
            <p:cNvCxnSpPr/>
            <p:nvPr/>
          </p:nvCxnSpPr>
          <p:spPr>
            <a:xfrm>
              <a:off x="2364380" y="768178"/>
              <a:ext cx="969087" cy="0"/>
            </a:xfrm>
            <a:prstGeom prst="line">
              <a:avLst/>
            </a:prstGeom>
            <a:ln w="381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3"/>
            <p:cNvCxnSpPr/>
            <p:nvPr/>
          </p:nvCxnSpPr>
          <p:spPr>
            <a:xfrm>
              <a:off x="498387" y="768178"/>
              <a:ext cx="969087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4"/>
            <p:cNvCxnSpPr/>
            <p:nvPr/>
          </p:nvCxnSpPr>
          <p:spPr>
            <a:xfrm>
              <a:off x="1395293" y="768178"/>
              <a:ext cx="969087" cy="0"/>
            </a:xfrm>
            <a:prstGeom prst="line">
              <a:avLst/>
            </a:prstGeom>
            <a:ln w="381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5"/>
            <p:cNvCxnSpPr/>
            <p:nvPr/>
          </p:nvCxnSpPr>
          <p:spPr>
            <a:xfrm>
              <a:off x="3314587" y="768178"/>
              <a:ext cx="969087" cy="0"/>
            </a:xfrm>
            <a:prstGeom prst="line">
              <a:avLst/>
            </a:prstGeom>
            <a:ln w="381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文本框 6"/>
          <p:cNvSpPr txBox="1"/>
          <p:nvPr/>
        </p:nvSpPr>
        <p:spPr>
          <a:xfrm>
            <a:off x="362463" y="199881"/>
            <a:ext cx="394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 smtClean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TW" altLang="en-US" sz="5400" dirty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zh-TW" altLang="en-US" sz="5400" dirty="0" smtClean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r>
              <a:rPr lang="en-US" altLang="zh-TW" sz="5400" dirty="0" smtClean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5400" dirty="0" smtClean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數量</a:t>
            </a:r>
            <a:endParaRPr lang="zh-CN" altLang="en-US" sz="5400" dirty="0">
              <a:solidFill>
                <a:srgbClr val="5D5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圖表 11"/>
          <p:cNvGraphicFramePr/>
          <p:nvPr>
            <p:extLst>
              <p:ext uri="{D42A27DB-BD31-4B8C-83A1-F6EECF244321}">
                <p14:modId xmlns:p14="http://schemas.microsoft.com/office/powerpoint/2010/main" val="2499758252"/>
              </p:ext>
            </p:extLst>
          </p:nvPr>
        </p:nvGraphicFramePr>
        <p:xfrm>
          <a:off x="362463" y="1123211"/>
          <a:ext cx="11468100" cy="613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034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473325" y="947351"/>
            <a:ext cx="4626416" cy="98854"/>
            <a:chOff x="498387" y="768178"/>
            <a:chExt cx="3785287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64380" y="768178"/>
              <a:ext cx="969087" cy="0"/>
            </a:xfrm>
            <a:prstGeom prst="line">
              <a:avLst/>
            </a:prstGeom>
            <a:ln w="381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498387" y="768178"/>
              <a:ext cx="969087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95293" y="768178"/>
              <a:ext cx="969087" cy="0"/>
            </a:xfrm>
            <a:prstGeom prst="line">
              <a:avLst/>
            </a:prstGeom>
            <a:ln w="381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314587" y="768178"/>
              <a:ext cx="969087" cy="0"/>
            </a:xfrm>
            <a:prstGeom prst="line">
              <a:avLst/>
            </a:prstGeom>
            <a:ln w="381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362463" y="199881"/>
            <a:ext cx="3765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銷量前</a:t>
            </a:r>
            <a:r>
              <a:rPr lang="en-US" altLang="zh-TW" sz="5400" dirty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TW" altLang="en-US" sz="5400" dirty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zh-CN" altLang="en-US" sz="5400" dirty="0">
              <a:solidFill>
                <a:srgbClr val="5D5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35495"/>
              </p:ext>
            </p:extLst>
          </p:nvPr>
        </p:nvGraphicFramePr>
        <p:xfrm>
          <a:off x="1065539" y="1396997"/>
          <a:ext cx="9923852" cy="509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0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0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809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297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泡麵品牌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購買數量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購買金額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總金額比重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97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滿漢大餐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2773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$180,015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14.190332%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6297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來一客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5121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$161,830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12.756833%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</a:tr>
              <a:tr h="46297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台酒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2519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$139,147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10.968607%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6297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農心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3253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$134,157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10.575409%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</a:tr>
              <a:tr h="46297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科學麵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7127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$119,402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9.412293%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6297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維力大乾麵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2143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$75,903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5.983328%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</a:tr>
              <a:tr h="46297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味味一品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1221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$64,724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5.102103%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97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維力一度讚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1245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$56,448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4.449717%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6297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拉麵道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1033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$52,032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4.101610%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97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不倒翁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921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$50,749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Microsoft JhengHei UI Light" panose="020B0304030504040204" pitchFamily="34" charset="-120"/>
                        </a:rPr>
                        <a:t>4.000473%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Microsoft JhengHei UI Light" panose="020B0304030504040204" pitchFamily="34" charset="-12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9448800" y="6475366"/>
            <a:ext cx="2743200" cy="365125"/>
          </a:xfrm>
        </p:spPr>
        <p:txBody>
          <a:bodyPr/>
          <a:lstStyle/>
          <a:p>
            <a:fld id="{2BB22FF6-3D2B-4FA6-B9B6-9EFE93467135}" type="slidenum">
              <a:rPr lang="zh-TW" altLang="en-US" sz="2400" b="1" smtClean="0"/>
              <a:t>5</a:t>
            </a:fld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302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單箭頭接點 39"/>
          <p:cNvCxnSpPr/>
          <p:nvPr/>
        </p:nvCxnSpPr>
        <p:spPr>
          <a:xfrm>
            <a:off x="3708400" y="2306931"/>
            <a:ext cx="35477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3797300" y="3996178"/>
            <a:ext cx="35477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708400" y="5774031"/>
            <a:ext cx="35477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2947263" y="1485793"/>
            <a:ext cx="5764937" cy="5008700"/>
            <a:chOff x="2705298" y="737704"/>
            <a:chExt cx="6519244" cy="5664060"/>
          </a:xfrm>
        </p:grpSpPr>
        <p:sp>
          <p:nvSpPr>
            <p:cNvPr id="22" name="Shape 127"/>
            <p:cNvSpPr/>
            <p:nvPr/>
          </p:nvSpPr>
          <p:spPr>
            <a:xfrm>
              <a:off x="4885720" y="737704"/>
              <a:ext cx="2143652" cy="185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0"/>
                  </a:moveTo>
                  <a:lnTo>
                    <a:pt x="0" y="21600"/>
                  </a:lnTo>
                  <a:lnTo>
                    <a:pt x="21600" y="21550"/>
                  </a:lnTo>
                  <a:lnTo>
                    <a:pt x="10837" y="0"/>
                  </a:lnTo>
                  <a:close/>
                </a:path>
              </a:pathLst>
            </a:custGeom>
            <a:solidFill>
              <a:srgbClr val="00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endParaRPr lang="en-US" altLang="zh-TW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 algn="ctr">
                <a:defRPr sz="2400"/>
              </a:pPr>
              <a:endParaRPr lang="en-US" altLang="zh-TW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 algn="ctr">
                <a:defRPr sz="2400"/>
              </a:pPr>
              <a:endParaRPr lang="en-US" altLang="zh-TW" sz="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 algn="ctr">
                <a:defRPr sz="2400"/>
              </a:pPr>
              <a:r>
                <a:rPr lang="zh-TW" altLang="en-US" sz="4800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高</a:t>
              </a:r>
              <a:endParaRPr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Shape 128"/>
            <p:cNvSpPr/>
            <p:nvPr/>
          </p:nvSpPr>
          <p:spPr>
            <a:xfrm>
              <a:off x="3777552" y="2566538"/>
              <a:ext cx="4369514" cy="1959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29" y="16"/>
                  </a:moveTo>
                  <a:lnTo>
                    <a:pt x="0" y="21458"/>
                  </a:lnTo>
                  <a:lnTo>
                    <a:pt x="21600" y="21600"/>
                  </a:lnTo>
                  <a:lnTo>
                    <a:pt x="16016" y="0"/>
                  </a:lnTo>
                  <a:lnTo>
                    <a:pt x="5529" y="16"/>
                  </a:lnTo>
                  <a:close/>
                </a:path>
              </a:pathLst>
            </a:custGeom>
            <a:solidFill>
              <a:srgbClr val="E4383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zh-TW" altLang="en-US" sz="4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中</a:t>
              </a:r>
              <a:endParaRPr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Shape 129"/>
            <p:cNvSpPr/>
            <p:nvPr/>
          </p:nvSpPr>
          <p:spPr>
            <a:xfrm>
              <a:off x="2705298" y="4469648"/>
              <a:ext cx="6519244" cy="1932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59" y="0"/>
                  </a:moveTo>
                  <a:lnTo>
                    <a:pt x="0" y="21537"/>
                  </a:lnTo>
                  <a:lnTo>
                    <a:pt x="21600" y="21600"/>
                  </a:lnTo>
                  <a:lnTo>
                    <a:pt x="17929" y="47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zh-TW" altLang="en-US" sz="4800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低</a:t>
              </a:r>
              <a:endParaRPr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Shape 132"/>
            <p:cNvSpPr/>
            <p:nvPr/>
          </p:nvSpPr>
          <p:spPr>
            <a:xfrm>
              <a:off x="5974440" y="778963"/>
              <a:ext cx="3210969" cy="562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397" y="21600"/>
                  </a:lnTo>
                  <a:lnTo>
                    <a:pt x="21600" y="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8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3" name="组合 1"/>
          <p:cNvGrpSpPr/>
          <p:nvPr/>
        </p:nvGrpSpPr>
        <p:grpSpPr>
          <a:xfrm flipV="1">
            <a:off x="473325" y="947351"/>
            <a:ext cx="4626416" cy="98854"/>
            <a:chOff x="498387" y="768178"/>
            <a:chExt cx="3785287" cy="0"/>
          </a:xfrm>
        </p:grpSpPr>
        <p:cxnSp>
          <p:nvCxnSpPr>
            <p:cNvPr id="34" name="直接连接符 2"/>
            <p:cNvCxnSpPr/>
            <p:nvPr/>
          </p:nvCxnSpPr>
          <p:spPr>
            <a:xfrm>
              <a:off x="2364380" y="768178"/>
              <a:ext cx="969087" cy="0"/>
            </a:xfrm>
            <a:prstGeom prst="line">
              <a:avLst/>
            </a:prstGeom>
            <a:ln w="381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连接符 3"/>
            <p:cNvCxnSpPr/>
            <p:nvPr/>
          </p:nvCxnSpPr>
          <p:spPr>
            <a:xfrm>
              <a:off x="498387" y="768178"/>
              <a:ext cx="969087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连接符 4"/>
            <p:cNvCxnSpPr/>
            <p:nvPr/>
          </p:nvCxnSpPr>
          <p:spPr>
            <a:xfrm>
              <a:off x="1395293" y="768178"/>
              <a:ext cx="969087" cy="0"/>
            </a:xfrm>
            <a:prstGeom prst="line">
              <a:avLst/>
            </a:prstGeom>
            <a:ln w="381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连接符 5"/>
            <p:cNvCxnSpPr/>
            <p:nvPr/>
          </p:nvCxnSpPr>
          <p:spPr>
            <a:xfrm>
              <a:off x="3314587" y="768178"/>
              <a:ext cx="969087" cy="0"/>
            </a:xfrm>
            <a:prstGeom prst="line">
              <a:avLst/>
            </a:prstGeom>
            <a:ln w="381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362463" y="19988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價位分析</a:t>
            </a:r>
            <a:endParaRPr lang="zh-CN" altLang="en-US" sz="5400" dirty="0">
              <a:solidFill>
                <a:srgbClr val="5D5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16"/>
          <p:cNvSpPr/>
          <p:nvPr/>
        </p:nvSpPr>
        <p:spPr>
          <a:xfrm>
            <a:off x="7441894" y="1598478"/>
            <a:ext cx="1143306" cy="403654"/>
          </a:xfrm>
          <a:prstGeom prst="roundRect">
            <a:avLst/>
          </a:prstGeom>
          <a:solidFill>
            <a:srgbClr val="0099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價位高</a:t>
            </a: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41893" y="2122265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價位高，而提升市占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率：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滿漢大餐、台酒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353639" y="247442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受到消費者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青睞：農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圆角矩形 16"/>
          <p:cNvSpPr/>
          <p:nvPr/>
        </p:nvSpPr>
        <p:spPr>
          <a:xfrm>
            <a:off x="7441893" y="3295728"/>
            <a:ext cx="1143306" cy="403654"/>
          </a:xfrm>
          <a:prstGeom prst="roundRect">
            <a:avLst/>
          </a:prstGeom>
          <a:solidFill>
            <a:srgbClr val="E4383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價位中</a:t>
            </a: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441894" y="3842218"/>
            <a:ext cx="4570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中等價位、中等購買量：維力大乾麵、味味一品、維力一度贊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圆角矩形 16"/>
          <p:cNvSpPr/>
          <p:nvPr/>
        </p:nvSpPr>
        <p:spPr>
          <a:xfrm>
            <a:off x="7441894" y="5035628"/>
            <a:ext cx="1143306" cy="403654"/>
          </a:xfrm>
          <a:prstGeom prst="roundRect">
            <a:avLst/>
          </a:prstGeom>
          <a:solidFill>
            <a:srgbClr val="333F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價位低</a:t>
            </a: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441894" y="563354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價位低，而銷售量高者：科學麵、來一客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70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0.19687 -0.0018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 animBg="1"/>
      <p:bldP spid="45" grpId="0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flipV="1">
            <a:off x="473325" y="947351"/>
            <a:ext cx="4626416" cy="98854"/>
            <a:chOff x="498387" y="768178"/>
            <a:chExt cx="3785287" cy="0"/>
          </a:xfrm>
        </p:grpSpPr>
        <p:cxnSp>
          <p:nvCxnSpPr>
            <p:cNvPr id="5" name="直接连接符 2"/>
            <p:cNvCxnSpPr/>
            <p:nvPr/>
          </p:nvCxnSpPr>
          <p:spPr>
            <a:xfrm>
              <a:off x="2364380" y="768178"/>
              <a:ext cx="969087" cy="0"/>
            </a:xfrm>
            <a:prstGeom prst="line">
              <a:avLst/>
            </a:prstGeom>
            <a:ln w="381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3"/>
            <p:cNvCxnSpPr/>
            <p:nvPr/>
          </p:nvCxnSpPr>
          <p:spPr>
            <a:xfrm>
              <a:off x="498387" y="768178"/>
              <a:ext cx="969087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4"/>
            <p:cNvCxnSpPr/>
            <p:nvPr/>
          </p:nvCxnSpPr>
          <p:spPr>
            <a:xfrm>
              <a:off x="1395293" y="768178"/>
              <a:ext cx="969087" cy="0"/>
            </a:xfrm>
            <a:prstGeom prst="line">
              <a:avLst/>
            </a:prstGeom>
            <a:ln w="381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5"/>
            <p:cNvCxnSpPr/>
            <p:nvPr/>
          </p:nvCxnSpPr>
          <p:spPr>
            <a:xfrm>
              <a:off x="3314587" y="768178"/>
              <a:ext cx="969087" cy="0"/>
            </a:xfrm>
            <a:prstGeom prst="line">
              <a:avLst/>
            </a:prstGeom>
            <a:ln w="381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文本框 6"/>
          <p:cNvSpPr txBox="1"/>
          <p:nvPr/>
        </p:nvSpPr>
        <p:spPr>
          <a:xfrm>
            <a:off x="362463" y="19988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TW" altLang="en-US" sz="5400" dirty="0" smtClean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5400" dirty="0">
              <a:solidFill>
                <a:srgbClr val="5D5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2546" y="3010586"/>
            <a:ext cx="3671960" cy="17519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時機</a:t>
            </a:r>
            <a:endParaRPr lang="zh-CN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00346" y="3010586"/>
            <a:ext cx="3671960" cy="1751914"/>
          </a:xfrm>
          <a:prstGeom prst="rect">
            <a:avLst/>
          </a:prstGeom>
          <a:solidFill>
            <a:srgbClr val="E4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endParaRPr lang="zh-CN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061640" y="3886543"/>
            <a:ext cx="2609159" cy="0"/>
          </a:xfrm>
          <a:prstGeom prst="straightConnector1">
            <a:avLst/>
          </a:prstGeom>
          <a:ln w="76200">
            <a:solidFill>
              <a:srgbClr val="857D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 rot="20335482">
            <a:off x="5706325" y="2360553"/>
            <a:ext cx="13197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600" dirty="0" smtClean="0">
                <a:solidFill>
                  <a:srgbClr val="857D72"/>
                </a:solidFill>
                <a:ea typeface="Microsoft YaHei" panose="020B0503020204020204" pitchFamily="34" charset="-122"/>
              </a:rPr>
              <a:t>?</a:t>
            </a:r>
            <a:endParaRPr lang="zh-TW" altLang="en-US" sz="16600" dirty="0">
              <a:solidFill>
                <a:srgbClr val="857D72"/>
              </a:solidFill>
              <a:ea typeface="Microsoft YaHei" panose="020B0503020204020204" pitchFamily="34" charset="-122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flipV="1">
            <a:off x="473325" y="947351"/>
            <a:ext cx="4626416" cy="98854"/>
            <a:chOff x="498387" y="768178"/>
            <a:chExt cx="3785287" cy="0"/>
          </a:xfrm>
        </p:grpSpPr>
        <p:cxnSp>
          <p:nvCxnSpPr>
            <p:cNvPr id="5" name="直接连接符 2"/>
            <p:cNvCxnSpPr/>
            <p:nvPr/>
          </p:nvCxnSpPr>
          <p:spPr>
            <a:xfrm>
              <a:off x="2364380" y="768178"/>
              <a:ext cx="969087" cy="0"/>
            </a:xfrm>
            <a:prstGeom prst="line">
              <a:avLst/>
            </a:prstGeom>
            <a:ln w="381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3"/>
            <p:cNvCxnSpPr/>
            <p:nvPr/>
          </p:nvCxnSpPr>
          <p:spPr>
            <a:xfrm>
              <a:off x="498387" y="768178"/>
              <a:ext cx="969087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4"/>
            <p:cNvCxnSpPr/>
            <p:nvPr/>
          </p:nvCxnSpPr>
          <p:spPr>
            <a:xfrm>
              <a:off x="1395293" y="768178"/>
              <a:ext cx="969087" cy="0"/>
            </a:xfrm>
            <a:prstGeom prst="line">
              <a:avLst/>
            </a:prstGeom>
            <a:ln w="381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5"/>
            <p:cNvCxnSpPr/>
            <p:nvPr/>
          </p:nvCxnSpPr>
          <p:spPr>
            <a:xfrm>
              <a:off x="3314587" y="768178"/>
              <a:ext cx="969087" cy="0"/>
            </a:xfrm>
            <a:prstGeom prst="line">
              <a:avLst/>
            </a:prstGeom>
            <a:ln w="381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文本框 6"/>
          <p:cNvSpPr txBox="1"/>
          <p:nvPr/>
        </p:nvSpPr>
        <p:spPr>
          <a:xfrm>
            <a:off x="362463" y="19988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TW" altLang="en-US" sz="5400" dirty="0" smtClean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過程</a:t>
            </a:r>
            <a:endParaRPr lang="zh-CN" altLang="en-US" sz="5400" dirty="0">
              <a:solidFill>
                <a:srgbClr val="5D5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右箭头 9"/>
          <p:cNvSpPr/>
          <p:nvPr/>
        </p:nvSpPr>
        <p:spPr>
          <a:xfrm>
            <a:off x="362463" y="1701630"/>
            <a:ext cx="2094133" cy="5499101"/>
          </a:xfrm>
          <a:prstGeom prst="bentArrow">
            <a:avLst>
              <a:gd name="adj1" fmla="val 8308"/>
              <a:gd name="adj2" fmla="val 10084"/>
              <a:gd name="adj3" fmla="val 25000"/>
              <a:gd name="adj4" fmla="val 25232"/>
            </a:avLst>
          </a:prstGeom>
          <a:solidFill>
            <a:srgbClr val="E4383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右箭头 9"/>
          <p:cNvSpPr/>
          <p:nvPr/>
        </p:nvSpPr>
        <p:spPr>
          <a:xfrm>
            <a:off x="362463" y="2698749"/>
            <a:ext cx="2094133" cy="5499101"/>
          </a:xfrm>
          <a:prstGeom prst="bentArrow">
            <a:avLst>
              <a:gd name="adj1" fmla="val 8308"/>
              <a:gd name="adj2" fmla="val 10084"/>
              <a:gd name="adj3" fmla="val 25000"/>
              <a:gd name="adj4" fmla="val 25232"/>
            </a:avLst>
          </a:prstGeom>
          <a:solidFill>
            <a:srgbClr val="0099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右箭头 9"/>
          <p:cNvSpPr/>
          <p:nvPr/>
        </p:nvSpPr>
        <p:spPr>
          <a:xfrm>
            <a:off x="362462" y="3911600"/>
            <a:ext cx="2094133" cy="5499101"/>
          </a:xfrm>
          <a:prstGeom prst="bentArrow">
            <a:avLst>
              <a:gd name="adj1" fmla="val 8308"/>
              <a:gd name="adj2" fmla="val 10084"/>
              <a:gd name="adj3" fmla="val 25000"/>
              <a:gd name="adj4" fmla="val 25232"/>
            </a:avLst>
          </a:prstGeom>
          <a:solidFill>
            <a:srgbClr val="333F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右箭头 9"/>
          <p:cNvSpPr/>
          <p:nvPr/>
        </p:nvSpPr>
        <p:spPr>
          <a:xfrm>
            <a:off x="362461" y="5448300"/>
            <a:ext cx="2094133" cy="5499101"/>
          </a:xfrm>
          <a:prstGeom prst="bentArrow">
            <a:avLst>
              <a:gd name="adj1" fmla="val 8308"/>
              <a:gd name="adj2" fmla="val 10084"/>
              <a:gd name="adj3" fmla="val 25000"/>
              <a:gd name="adj4" fmla="val 25232"/>
            </a:avLst>
          </a:prstGeom>
          <a:solidFill>
            <a:srgbClr val="857D7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628900" y="1587330"/>
                <a:ext cx="981710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dirty="0">
                    <a:latin typeface="Cambria Math"/>
                  </a:rPr>
                  <a:t>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dirty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zh-TW" altLang="en-US" i="1" dirty="0">
                        <a:latin typeface="Cambria Math"/>
                      </a:rPr>
                      <m:t>、</m:t>
                    </m:r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dirty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zh-TW" altLang="en-US" i="1" dirty="0">
                        <a:latin typeface="Cambria Math"/>
                      </a:rPr>
                      <m:t>、</m:t>
                    </m:r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dirty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zh-TW" altLang="en-US" i="1" dirty="0">
                        <a:latin typeface="Cambria Math"/>
                      </a:rPr>
                      <m:t>、</m:t>
                    </m:r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dirty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zh-TW" altLang="en-US" i="1" dirty="0">
                        <a:latin typeface="Cambria Math"/>
                      </a:rPr>
                      <m:t>、</m:t>
                    </m:r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dirty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zh-TW" altLang="en-US" i="1" dirty="0">
                        <a:latin typeface="Cambria Math"/>
                      </a:rPr>
                      <m:t>、</m:t>
                    </m:r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dirty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zh-TW" altLang="en-US" i="1" dirty="0">
                        <a:latin typeface="Cambria Math"/>
                      </a:rPr>
                      <m:t>、</m:t>
                    </m:r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dirty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TW" altLang="en-US" dirty="0">
                    <a:latin typeface="Cambria Math"/>
                  </a:rPr>
                  <a:t>分別為星期一到星期日購買日的平均泡麵購買金額</a:t>
                </a:r>
                <a:endParaRPr lang="en-US" altLang="zh-TW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1587330"/>
                <a:ext cx="9817100" cy="507831"/>
              </a:xfrm>
              <a:prstGeom prst="rect">
                <a:avLst/>
              </a:prstGeom>
              <a:blipFill rotWithShape="1">
                <a:blip r:embed="rId2"/>
                <a:stretch>
                  <a:fillRect l="-497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628900" y="2370435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 dirty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altLang="zh-TW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 dirty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altLang="zh-TW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 dirty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altLang="zh-TW" i="1" dirty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TW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 dirty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altLang="zh-TW" i="1" dirty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TW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 dirty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altLang="zh-TW" i="1" dirty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zh-TW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 dirty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altLang="zh-TW" i="1" dirty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TW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 dirty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altLang="zh-TW" i="1" dirty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dirty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i="1" dirty="0">
                        <a:latin typeface="Cambria Math"/>
                      </a:rPr>
                      <m:t>不全相等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=1.2.3.4.5.6.7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2370435"/>
                <a:ext cx="6096000" cy="923330"/>
              </a:xfrm>
              <a:prstGeom prst="rect">
                <a:avLst/>
              </a:prstGeom>
              <a:blipFill rotWithShape="1">
                <a:blip r:embed="rId3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628900" y="3483486"/>
                <a:ext cx="6096000" cy="13388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α=0.05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C=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｛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｜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微軟正黑體" panose="020B06040305040402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微軟正黑體" panose="020B0604030504040204" pitchFamily="34" charset="-120"/>
                          </a:rPr>
                          <m:t>0.05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微軟正黑體" panose="020B0604030504040204" pitchFamily="34" charset="-120"/>
                      </a:rPr>
                      <m:t>(6,23940)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微軟正黑體" panose="020B06040305040402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微軟正黑體" panose="020B0604030504040204" pitchFamily="34" charset="-120"/>
                          </a:rPr>
                          <m:t>0.05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微軟正黑體" panose="020B0604030504040204" pitchFamily="34" charset="-120"/>
                      </a:rPr>
                      <m:t>(6,∞)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en-US" altLang="zh-TW" dirty="0"/>
                  <a:t>2.10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｝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F=1.531771966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</a:t>
                </a:r>
                <a14:m>
                  <m:oMath xmlns:m="http://schemas.openxmlformats.org/officeDocument/2006/math">
                    <m:r>
                      <a:rPr lang="zh-TW" altLang="en-US" b="0" i="0" dirty="0" smtClean="0"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b="0" i="1" dirty="0" smtClean="0"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dirty="0">
                        <a:latin typeface="Cambria Math"/>
                        <a:ea typeface="微軟正黑體" panose="020B0604030504040204" pitchFamily="34" charset="-120"/>
                      </a:rPr>
                      <m:t>不包含於</m:t>
                    </m:r>
                  </m:oMath>
                </a14:m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C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3483486"/>
                <a:ext cx="6096000" cy="1338828"/>
              </a:xfrm>
              <a:prstGeom prst="rect">
                <a:avLst/>
              </a:prstGeom>
              <a:blipFill rotWithShape="1">
                <a:blip r:embed="rId4"/>
                <a:stretch>
                  <a:fillRect l="-800" b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2628900" y="4977190"/>
            <a:ext cx="96920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不拒絕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虛無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泡麵的時機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不一定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有顯著差異會影響購買泡麵的金額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4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flipV="1">
            <a:off x="473325" y="947351"/>
            <a:ext cx="4626416" cy="98854"/>
            <a:chOff x="498387" y="768178"/>
            <a:chExt cx="3785287" cy="0"/>
          </a:xfrm>
        </p:grpSpPr>
        <p:cxnSp>
          <p:nvCxnSpPr>
            <p:cNvPr id="5" name="直接连接符 2"/>
            <p:cNvCxnSpPr/>
            <p:nvPr/>
          </p:nvCxnSpPr>
          <p:spPr>
            <a:xfrm>
              <a:off x="2364380" y="768178"/>
              <a:ext cx="969087" cy="0"/>
            </a:xfrm>
            <a:prstGeom prst="line">
              <a:avLst/>
            </a:prstGeom>
            <a:ln w="381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3"/>
            <p:cNvCxnSpPr/>
            <p:nvPr/>
          </p:nvCxnSpPr>
          <p:spPr>
            <a:xfrm>
              <a:off x="498387" y="768178"/>
              <a:ext cx="969087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4"/>
            <p:cNvCxnSpPr/>
            <p:nvPr/>
          </p:nvCxnSpPr>
          <p:spPr>
            <a:xfrm>
              <a:off x="1395293" y="768178"/>
              <a:ext cx="969087" cy="0"/>
            </a:xfrm>
            <a:prstGeom prst="line">
              <a:avLst/>
            </a:prstGeom>
            <a:ln w="381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5"/>
            <p:cNvCxnSpPr/>
            <p:nvPr/>
          </p:nvCxnSpPr>
          <p:spPr>
            <a:xfrm>
              <a:off x="3314587" y="768178"/>
              <a:ext cx="969087" cy="0"/>
            </a:xfrm>
            <a:prstGeom prst="line">
              <a:avLst/>
            </a:prstGeom>
            <a:ln w="381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文本框 6"/>
          <p:cNvSpPr txBox="1"/>
          <p:nvPr/>
        </p:nvSpPr>
        <p:spPr>
          <a:xfrm>
            <a:off x="362463" y="19988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TW" altLang="en-US" sz="5400" dirty="0" smtClean="0">
                <a:solidFill>
                  <a:srgbClr val="5D5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過程</a:t>
            </a:r>
            <a:endParaRPr lang="zh-CN" altLang="en-US" sz="5400" dirty="0">
              <a:solidFill>
                <a:srgbClr val="5D5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5559"/>
              </p:ext>
            </p:extLst>
          </p:nvPr>
        </p:nvGraphicFramePr>
        <p:xfrm>
          <a:off x="2519164" y="1215571"/>
          <a:ext cx="7452151" cy="533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303"/>
                <a:gridCol w="1210883"/>
                <a:gridCol w="1064593"/>
                <a:gridCol w="1064593"/>
                <a:gridCol w="1064593"/>
                <a:gridCol w="1064593"/>
                <a:gridCol w="1064593"/>
              </a:tblGrid>
              <a:tr h="31396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摘要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組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個數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總和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平均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變異數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星期一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3787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210785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55.66015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7295.071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星期二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3088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164391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53.23543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3866.784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星期三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3113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161347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51.83007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1681.204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星期四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3136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172262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54.93048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27374.97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星期五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3442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182446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53.00581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1830.384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星期六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3500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195678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55.908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2471.494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星期日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3881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218128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56.20407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1894.348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ANOVA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變源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SS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自由度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MS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P-</a:t>
                      </a:r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值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臨界值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組間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58700.47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9783.412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1.531772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0.163191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2.098974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組內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1400" dirty="0" smtClean="0">
                          <a:solidFill>
                            <a:sysClr val="windowText" lastClr="000000"/>
                          </a:solidFill>
                        </a:rPr>
                        <a:t>152904532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23940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6386.99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96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solidFill>
                            <a:sysClr val="windowText" lastClr="000000"/>
                          </a:solidFill>
                        </a:rPr>
                        <a:t>總和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altLang="zh-TW" sz="1400" dirty="0" smtClean="0">
                          <a:solidFill>
                            <a:sysClr val="windowText" lastClr="000000"/>
                          </a:solidFill>
                        </a:rPr>
                        <a:t>152963232.5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ysClr val="windowText" lastClr="000000"/>
                          </a:solidFill>
                        </a:rPr>
                        <a:t>23946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969500" y="149860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9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599</Words>
  <Application>Microsoft Macintosh PowerPoint</Application>
  <PresentationFormat>寬螢幕</PresentationFormat>
  <Paragraphs>258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7" baseType="lpstr">
      <vt:lpstr>Calibri</vt:lpstr>
      <vt:lpstr>Calibri Light</vt:lpstr>
      <vt:lpstr>Cambria Math</vt:lpstr>
      <vt:lpstr>Microsoft JhengHei UI Light</vt:lpstr>
      <vt:lpstr>Microsoft YaHei</vt:lpstr>
      <vt:lpstr>Microsoft YaHei Light</vt:lpstr>
      <vt:lpstr>Microsoft YaHei UI</vt:lpstr>
      <vt:lpstr>百度综艺简体</vt:lpstr>
      <vt:lpstr>宋体</vt:lpstr>
      <vt:lpstr>微軟正黑體</vt:lpstr>
      <vt:lpstr>微软雅黑</vt:lpstr>
      <vt:lpstr>新細明體</vt:lpstr>
      <vt:lpstr>Arial</vt:lpstr>
      <vt:lpstr>Office Theme</vt:lpstr>
      <vt:lpstr>PowerPoint 簡報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2016-09-02T06:19:39Z</dcterms:created>
  <dcterms:modified xsi:type="dcterms:W3CDTF">2017-06-08T10:00:01Z</dcterms:modified>
</cp:coreProperties>
</file>