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0" r:id="rId2"/>
    <p:sldId id="263" r:id="rId3"/>
    <p:sldId id="264" r:id="rId4"/>
    <p:sldId id="291" r:id="rId5"/>
    <p:sldId id="265" r:id="rId6"/>
    <p:sldId id="273" r:id="rId7"/>
    <p:sldId id="290" r:id="rId8"/>
    <p:sldId id="292" r:id="rId9"/>
    <p:sldId id="259" r:id="rId10"/>
    <p:sldId id="262" r:id="rId11"/>
    <p:sldId id="267" r:id="rId12"/>
    <p:sldId id="288" r:id="rId13"/>
    <p:sldId id="28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FF6709"/>
    <a:srgbClr val="7F3304"/>
    <a:srgbClr val="1CCC6C"/>
    <a:srgbClr val="09F8FF"/>
    <a:srgbClr val="FA9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2" autoAdjust="0"/>
    <p:restoredTop sz="93636" autoAdjust="0"/>
  </p:normalViewPr>
  <p:slideViewPr>
    <p:cSldViewPr snapToGrid="0" showGuides="1">
      <p:cViewPr>
        <p:scale>
          <a:sx n="66" d="100"/>
          <a:sy n="66" d="100"/>
        </p:scale>
        <p:origin x="-900" y="-72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B475E-D7EE-43DD-B7B6-8CB15BB4ABC8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D4E5D-4B8B-4C75-BAEB-72D96943D9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56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D4E5D-4B8B-4C75-BAEB-72D96943D91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792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360</a:t>
            </a:r>
            <a:r>
              <a:rPr lang="zh-TW" altLang="en-US" dirty="0" smtClean="0"/>
              <a:t>個品項 但實際有</a:t>
            </a:r>
            <a:r>
              <a:rPr lang="en-US" altLang="zh-TW" dirty="0" smtClean="0"/>
              <a:t>400</a:t>
            </a:r>
            <a:r>
              <a:rPr lang="zh-TW" altLang="en-US" dirty="0" smtClean="0"/>
              <a:t>多個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D4E5D-4B8B-4C75-BAEB-72D96943D91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99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B53D-C186-45D4-B9A6-C73C5976FC5D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E89A-8B71-4DAB-A88B-C0956D6D1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27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B53D-C186-45D4-B9A6-C73C5976FC5D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E89A-8B71-4DAB-A88B-C0956D6D1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54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B53D-C186-45D4-B9A6-C73C5976FC5D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E89A-8B71-4DAB-A88B-C0956D6D1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75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B53D-C186-45D4-B9A6-C73C5976FC5D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E89A-8B71-4DAB-A88B-C0956D6D1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3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B53D-C186-45D4-B9A6-C73C5976FC5D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E89A-8B71-4DAB-A88B-C0956D6D1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41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B53D-C186-45D4-B9A6-C73C5976FC5D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E89A-8B71-4DAB-A88B-C0956D6D1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08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B53D-C186-45D4-B9A6-C73C5976FC5D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E89A-8B71-4DAB-A88B-C0956D6D1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83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B53D-C186-45D4-B9A6-C73C5976FC5D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E89A-8B71-4DAB-A88B-C0956D6D1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19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B53D-C186-45D4-B9A6-C73C5976FC5D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E89A-8B71-4DAB-A88B-C0956D6D1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0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B53D-C186-45D4-B9A6-C73C5976FC5D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E89A-8B71-4DAB-A88B-C0956D6D1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77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B53D-C186-45D4-B9A6-C73C5976FC5D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E89A-8B71-4DAB-A88B-C0956D6D1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6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CB53D-C186-45D4-B9A6-C73C5976FC5D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4E89A-8B71-4DAB-A88B-C0956D6D1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8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167608" y="5300696"/>
            <a:ext cx="4808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第五組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張貴雯 賈宇皓 陳愷 邱兆賢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56839" y="2708955"/>
            <a:ext cx="62148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 smtClean="0">
                <a:solidFill>
                  <a:srgbClr val="FF670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7-11 </a:t>
            </a:r>
            <a:r>
              <a:rPr lang="zh-TW" altLang="en-US" sz="6600" b="1" dirty="0" smtClean="0">
                <a:solidFill>
                  <a:srgbClr val="FF670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超值組合</a:t>
            </a:r>
            <a:endParaRPr lang="en-US" altLang="zh-TW" sz="6600" b="1" dirty="0" smtClean="0">
              <a:solidFill>
                <a:srgbClr val="FF670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582558" y="2061329"/>
            <a:ext cx="2555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Song3HK-Medium" panose="00000600000000000000" pitchFamily="50" charset="-120"/>
                <a:cs typeface="Arial" panose="020B0604020202020204" pitchFamily="34" charset="0"/>
              </a:rPr>
              <a:t>Group 5</a:t>
            </a:r>
            <a:endParaRPr lang="zh-TW" altLang="en-US" sz="4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CSong3HK-Medium" panose="00000600000000000000" pitchFamily="50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23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44739" y="4591427"/>
            <a:ext cx="20809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既有組合</a:t>
            </a:r>
            <a:endParaRPr lang="en-US" altLang="zh-TW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000" b="1" dirty="0" smtClean="0">
                <a:solidFill>
                  <a:srgbClr val="FF670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消費者既有搭配</a:t>
            </a:r>
            <a:endParaRPr lang="zh-TW" altLang="en-US" sz="2000" b="1" dirty="0">
              <a:solidFill>
                <a:srgbClr val="FF670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2239217" y="1903495"/>
            <a:ext cx="4847005" cy="1778931"/>
            <a:chOff x="2128824" y="2600935"/>
            <a:chExt cx="4847005" cy="1778931"/>
          </a:xfrm>
        </p:grpSpPr>
        <p:sp>
          <p:nvSpPr>
            <p:cNvPr id="2" name="矩形 1"/>
            <p:cNvSpPr/>
            <p:nvPr/>
          </p:nvSpPr>
          <p:spPr>
            <a:xfrm>
              <a:off x="2195353" y="3056427"/>
              <a:ext cx="4780476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8000" b="1" dirty="0" smtClean="0">
                  <a:solidFill>
                    <a:srgbClr val="FF670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超值組合</a:t>
              </a:r>
              <a:r>
                <a:rPr lang="en-US" altLang="zh-TW" sz="8000" b="1" dirty="0" smtClean="0">
                  <a:solidFill>
                    <a:srgbClr val="FF670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?</a:t>
              </a:r>
              <a:endParaRPr lang="en-US" altLang="zh-TW" sz="8000" b="1" dirty="0">
                <a:solidFill>
                  <a:srgbClr val="FF670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128824" y="2600935"/>
              <a:ext cx="26981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「</a:t>
              </a:r>
              <a:r>
                <a:rPr lang="zh-TW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誰」才能成為</a:t>
              </a:r>
              <a:endPara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2061275" y="1176721"/>
            <a:ext cx="5024947" cy="296132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347632" y="4592773"/>
            <a:ext cx="257271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新產品曝光</a:t>
            </a:r>
            <a:endParaRPr lang="en-US" altLang="zh-TW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000" b="1" dirty="0">
                <a:solidFill>
                  <a:srgbClr val="FF670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降低資訊蒐集成本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6047690" y="4575646"/>
            <a:ext cx="257271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滯銷品</a:t>
            </a:r>
            <a:endParaRPr lang="en-US" altLang="zh-TW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000" b="1" dirty="0">
                <a:solidFill>
                  <a:srgbClr val="FF670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提升買氣</a:t>
            </a:r>
          </a:p>
        </p:txBody>
      </p:sp>
      <p:sp>
        <p:nvSpPr>
          <p:cNvPr id="12" name="乘號 11"/>
          <p:cNvSpPr/>
          <p:nvPr/>
        </p:nvSpPr>
        <p:spPr>
          <a:xfrm>
            <a:off x="6509288" y="4339525"/>
            <a:ext cx="1658319" cy="1456841"/>
          </a:xfrm>
          <a:prstGeom prst="mathMultiply">
            <a:avLst>
              <a:gd name="adj1" fmla="val 969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52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wner\Desktop\screencapture-7-11-tw-711-breakfast-RWD-index-html-149690407281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48221" r="15213" b="3868"/>
          <a:stretch/>
        </p:blipFill>
        <p:spPr bwMode="auto">
          <a:xfrm>
            <a:off x="49889" y="588703"/>
            <a:ext cx="9067800" cy="574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群組 2"/>
          <p:cNvGrpSpPr/>
          <p:nvPr/>
        </p:nvGrpSpPr>
        <p:grpSpPr>
          <a:xfrm>
            <a:off x="230505" y="887730"/>
            <a:ext cx="8646795" cy="2428875"/>
            <a:chOff x="230505" y="887730"/>
            <a:chExt cx="8646795" cy="2428875"/>
          </a:xfrm>
        </p:grpSpPr>
        <p:sp>
          <p:nvSpPr>
            <p:cNvPr id="2" name="矩形 1"/>
            <p:cNvSpPr/>
            <p:nvPr/>
          </p:nvSpPr>
          <p:spPr>
            <a:xfrm>
              <a:off x="230505" y="1093470"/>
              <a:ext cx="960120" cy="3657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554479" y="1722120"/>
              <a:ext cx="1064895" cy="3657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554478" y="1291590"/>
              <a:ext cx="1198247" cy="3657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554478" y="3133725"/>
              <a:ext cx="1064895" cy="1828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248021" y="887730"/>
              <a:ext cx="1190628" cy="1828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248020" y="1093471"/>
              <a:ext cx="1316360" cy="3333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572000" y="2780928"/>
              <a:ext cx="1190629" cy="1562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248020" y="2009775"/>
              <a:ext cx="1323980" cy="1230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564380" y="915561"/>
              <a:ext cx="779145" cy="1230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564380" y="1120140"/>
              <a:ext cx="1190629" cy="1562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564379" y="1348740"/>
              <a:ext cx="1190629" cy="1562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572000" y="1579244"/>
              <a:ext cx="1190629" cy="32575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572000" y="1969978"/>
              <a:ext cx="1276350" cy="32575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564379" y="2370028"/>
              <a:ext cx="1276350" cy="32575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4572000" y="2990850"/>
              <a:ext cx="1276350" cy="32575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7696200" y="1426845"/>
              <a:ext cx="1114425" cy="32575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7696200" y="1093470"/>
              <a:ext cx="1181100" cy="32575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7691437" y="2369075"/>
              <a:ext cx="1114425" cy="32575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420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31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31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33918" y="2300088"/>
            <a:ext cx="428835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8000" b="1" dirty="0" smtClean="0">
                <a:solidFill>
                  <a:srgbClr val="FF670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研究目標</a:t>
            </a:r>
            <a:endParaRPr lang="en-US" altLang="zh-TW" sz="8000" b="1" dirty="0">
              <a:solidFill>
                <a:srgbClr val="FF670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12922" y="3867862"/>
            <a:ext cx="7888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7-11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的購物籃，針對「超值組合」提出建議</a:t>
            </a:r>
            <a:endParaRPr lang="en-US" altLang="zh-TW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20544" y="363959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660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417685" y="1364834"/>
            <a:ext cx="428835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8000" b="1" dirty="0" smtClean="0">
                <a:solidFill>
                  <a:srgbClr val="FF670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研究設計</a:t>
            </a:r>
            <a:endParaRPr lang="en-US" altLang="zh-TW" sz="8000" b="1" dirty="0">
              <a:solidFill>
                <a:srgbClr val="FF670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424719" y="4705562"/>
            <a:ext cx="6557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品項過多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統一麵包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 7-select /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iselect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/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關東煮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17429" y="5460021"/>
            <a:ext cx="575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與他牌重複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品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項 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e.g.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茶葉蛋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統一陽光豆漿系列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824333" y="2969803"/>
            <a:ext cx="1715016" cy="105560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/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7-11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鮮食</a:t>
            </a:r>
            <a:r>
              <a: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品項蒐集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圓角矩形 1"/>
          <p:cNvSpPr/>
          <p:nvPr/>
        </p:nvSpPr>
        <p:spPr>
          <a:xfrm>
            <a:off x="2746286" y="2965306"/>
            <a:ext cx="1715016" cy="105560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765920" y="3250949"/>
            <a:ext cx="1679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發票篩選</a:t>
            </a:r>
          </a:p>
        </p:txBody>
      </p:sp>
      <p:sp>
        <p:nvSpPr>
          <p:cNvPr id="14" name="圓角矩形 13"/>
          <p:cNvSpPr/>
          <p:nvPr/>
        </p:nvSpPr>
        <p:spPr>
          <a:xfrm>
            <a:off x="4677614" y="2965306"/>
            <a:ext cx="1715016" cy="105560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677614" y="3019025"/>
            <a:ext cx="16798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br>
              <a: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關聯分析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6591524" y="2964018"/>
            <a:ext cx="1715016" cy="105560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6609090" y="3248526"/>
            <a:ext cx="1679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提出建議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3197" y="884475"/>
            <a:ext cx="8608833" cy="360759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1077609" y="4621665"/>
            <a:ext cx="1208464" cy="538021"/>
            <a:chOff x="1707057" y="5739137"/>
            <a:chExt cx="1318357" cy="586946"/>
          </a:xfrm>
        </p:grpSpPr>
        <p:sp>
          <p:nvSpPr>
            <p:cNvPr id="24" name="圓角矩形 23"/>
            <p:cNvSpPr/>
            <p:nvPr/>
          </p:nvSpPr>
          <p:spPr>
            <a:xfrm>
              <a:off x="1707057" y="5739137"/>
              <a:ext cx="1318357" cy="586946"/>
            </a:xfrm>
            <a:prstGeom prst="roundRect">
              <a:avLst/>
            </a:prstGeom>
            <a:solidFill>
              <a:srgbClr val="FF67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1783409" y="5789185"/>
              <a:ext cx="1208753" cy="503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限制</a:t>
              </a:r>
              <a:r>
                <a:rPr lang="zh-TW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一</a:t>
              </a:r>
              <a:endPara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1077609" y="5383665"/>
            <a:ext cx="1208464" cy="538021"/>
            <a:chOff x="1707057" y="5739137"/>
            <a:chExt cx="1318357" cy="586946"/>
          </a:xfrm>
        </p:grpSpPr>
        <p:sp>
          <p:nvSpPr>
            <p:cNvPr id="27" name="圓角矩形 26"/>
            <p:cNvSpPr/>
            <p:nvPr/>
          </p:nvSpPr>
          <p:spPr>
            <a:xfrm>
              <a:off x="1707057" y="5739137"/>
              <a:ext cx="1318357" cy="586946"/>
            </a:xfrm>
            <a:prstGeom prst="roundRect">
              <a:avLst/>
            </a:prstGeom>
            <a:solidFill>
              <a:srgbClr val="FF67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1783409" y="5789185"/>
              <a:ext cx="1208753" cy="503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限制</a:t>
              </a:r>
              <a:r>
                <a:rPr lang="zh-TW" altLang="en-US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501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1000" y="419100"/>
            <a:ext cx="171450" cy="628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95300" y="419100"/>
            <a:ext cx="333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Apriori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626698"/>
              </p:ext>
            </p:extLst>
          </p:nvPr>
        </p:nvGraphicFramePr>
        <p:xfrm>
          <a:off x="1123950" y="1511300"/>
          <a:ext cx="65532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  <a:gridCol w="3276600"/>
              </a:tblGrid>
              <a:tr h="494506">
                <a:tc>
                  <a:txBody>
                    <a:bodyPr/>
                    <a:lstStyle/>
                    <a:p>
                      <a:r>
                        <a:rPr lang="zh-TW" altLang="en-US" sz="3200" dirty="0" smtClean="0">
                          <a:solidFill>
                            <a:schemeClr val="tx1"/>
                          </a:solidFill>
                        </a:rPr>
                        <a:t>發票編號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3200" dirty="0" smtClean="0">
                          <a:solidFill>
                            <a:schemeClr val="tx1"/>
                          </a:solidFill>
                        </a:rPr>
                        <a:t>品名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4506">
                <a:tc>
                  <a:txBody>
                    <a:bodyPr/>
                    <a:lstStyle/>
                    <a:p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3200" dirty="0" smtClean="0"/>
                        <a:t>蘋果</a:t>
                      </a:r>
                      <a:endParaRPr lang="zh-TW" altLang="en-US" sz="3200" dirty="0"/>
                    </a:p>
                  </a:txBody>
                  <a:tcPr>
                    <a:noFill/>
                  </a:tcPr>
                </a:tc>
              </a:tr>
              <a:tr h="494506">
                <a:tc>
                  <a:txBody>
                    <a:bodyPr/>
                    <a:lstStyle/>
                    <a:p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3200" dirty="0" smtClean="0"/>
                        <a:t>香蕉</a:t>
                      </a:r>
                      <a:endParaRPr lang="zh-TW" altLang="en-US" sz="3200" dirty="0"/>
                    </a:p>
                  </a:txBody>
                  <a:tcPr>
                    <a:lnB w="12700" cmpd="sng">
                      <a:noFill/>
                    </a:lnB>
                    <a:noFill/>
                  </a:tcPr>
                </a:tc>
              </a:tr>
              <a:tr h="494506">
                <a:tc>
                  <a:txBody>
                    <a:bodyPr/>
                    <a:lstStyle/>
                    <a:p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3200" dirty="0" smtClean="0"/>
                        <a:t>芭樂</a:t>
                      </a:r>
                      <a:endParaRPr lang="zh-TW" alt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4506">
                <a:tc>
                  <a:txBody>
                    <a:bodyPr/>
                    <a:lstStyle/>
                    <a:p>
                      <a:r>
                        <a:rPr lang="en-US" altLang="zh-TW" sz="3200" dirty="0" smtClean="0"/>
                        <a:t>2</a:t>
                      </a:r>
                      <a:endParaRPr lang="zh-TW" altLang="en-US" sz="3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3200" dirty="0" smtClean="0"/>
                        <a:t>蘋果</a:t>
                      </a:r>
                      <a:endParaRPr lang="zh-TW" altLang="en-US" sz="3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94506">
                <a:tc>
                  <a:txBody>
                    <a:bodyPr/>
                    <a:lstStyle/>
                    <a:p>
                      <a:r>
                        <a:rPr lang="en-US" altLang="zh-TW" sz="3200" dirty="0" smtClean="0"/>
                        <a:t>2</a:t>
                      </a:r>
                      <a:endParaRPr lang="zh-TW" altLang="en-US" sz="3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3200" dirty="0" smtClean="0"/>
                        <a:t>葡萄</a:t>
                      </a:r>
                      <a:endParaRPr lang="zh-TW" altLang="en-US" sz="3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4506">
                <a:tc>
                  <a:txBody>
                    <a:bodyPr/>
                    <a:lstStyle/>
                    <a:p>
                      <a:r>
                        <a:rPr lang="en-US" altLang="zh-TW" sz="3200" dirty="0" smtClean="0"/>
                        <a:t>3</a:t>
                      </a:r>
                      <a:endParaRPr lang="zh-TW" altLang="en-US" sz="3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3200" dirty="0" smtClean="0"/>
                        <a:t>香蕉</a:t>
                      </a:r>
                      <a:endParaRPr lang="zh-TW" altLang="en-US" sz="3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94506">
                <a:tc>
                  <a:txBody>
                    <a:bodyPr/>
                    <a:lstStyle/>
                    <a:p>
                      <a:r>
                        <a:rPr lang="en-US" altLang="zh-TW" sz="3200" dirty="0" smtClean="0"/>
                        <a:t>3</a:t>
                      </a:r>
                      <a:endParaRPr lang="zh-TW" alt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3200" dirty="0" smtClean="0"/>
                        <a:t>蘋果</a:t>
                      </a:r>
                      <a:endParaRPr lang="zh-TW" altLang="en-US" sz="3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286250" y="2057400"/>
            <a:ext cx="1276350" cy="1219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286250" y="4972050"/>
            <a:ext cx="1276350" cy="1219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66725" y="1276350"/>
            <a:ext cx="8353425" cy="53721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876550" y="3028265"/>
            <a:ext cx="3333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頻繁項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723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owner\Desktop\品項整理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48"/>
          <a:stretch/>
        </p:blipFill>
        <p:spPr bwMode="auto">
          <a:xfrm>
            <a:off x="0" y="701961"/>
            <a:ext cx="9107668" cy="552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42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81"/>
          <a:stretch/>
        </p:blipFill>
        <p:spPr>
          <a:xfrm>
            <a:off x="209550" y="1761031"/>
            <a:ext cx="4572001" cy="340152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2" t="10289" r="-1" b="5458"/>
          <a:stretch/>
        </p:blipFill>
        <p:spPr>
          <a:xfrm>
            <a:off x="1561031" y="1104900"/>
            <a:ext cx="7569242" cy="4732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99131" y="760413"/>
            <a:ext cx="7544869" cy="51625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779463"/>
            <a:ext cx="2914650" cy="5210175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762500" y="760413"/>
            <a:ext cx="3619499" cy="5210175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92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owner\Desktop\結果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25"/>
          <a:stretch/>
        </p:blipFill>
        <p:spPr bwMode="auto">
          <a:xfrm>
            <a:off x="316654" y="796131"/>
            <a:ext cx="8510691" cy="533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619672" y="3284984"/>
            <a:ext cx="1384300" cy="406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495550" y="2571750"/>
            <a:ext cx="3638550" cy="32385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6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01" y="1715566"/>
            <a:ext cx="8387072" cy="319026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2201" y="3967155"/>
            <a:ext cx="1384300" cy="938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99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wner\Desktop\4月10日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41" y="619381"/>
            <a:ext cx="8615317" cy="569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4697972" y="6392853"/>
            <a:ext cx="41816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圖片來源</a:t>
            </a:r>
            <a:r>
              <a:rPr lang="en-US" altLang="zh-TW" sz="1200" dirty="0" smtClean="0"/>
              <a:t>:https</a:t>
            </a:r>
            <a:r>
              <a:rPr lang="en-US" altLang="zh-TW" sz="1200" dirty="0"/>
              <a:t>://publishingmarketing.wordpress.com/page/6/</a:t>
            </a:r>
            <a:endParaRPr lang="zh-TW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23891" y="201478"/>
            <a:ext cx="9144000" cy="646837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1689916" y="1951454"/>
            <a:ext cx="5888150" cy="2477601"/>
            <a:chOff x="8259418" y="1777188"/>
            <a:chExt cx="5888150" cy="2477601"/>
          </a:xfrm>
        </p:grpSpPr>
        <p:sp>
          <p:nvSpPr>
            <p:cNvPr id="13" name="矩形 12"/>
            <p:cNvSpPr/>
            <p:nvPr/>
          </p:nvSpPr>
          <p:spPr>
            <a:xfrm>
              <a:off x="8259418" y="1777188"/>
              <a:ext cx="5888150" cy="24776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4000" dirty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/>
              </a:r>
              <a:br>
                <a:rPr lang="en-US" altLang="zh-TW" sz="4000" dirty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</a:br>
              <a:r>
                <a:rPr lang="zh-TW" altLang="en-US" sz="4800" b="1" dirty="0">
                  <a:solidFill>
                    <a:srgbClr val="FF670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營收成長 </a:t>
              </a:r>
              <a:r>
                <a:rPr lang="en-US" altLang="zh-TW" sz="11500" b="1" dirty="0">
                  <a:solidFill>
                    <a:srgbClr val="FF670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10%</a:t>
              </a:r>
              <a:endParaRPr lang="zh-TW" altLang="en-US" sz="6600" b="1" dirty="0">
                <a:solidFill>
                  <a:srgbClr val="FF670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310934" y="2636912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3600" dirty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鮮食產品線</a:t>
              </a:r>
              <a:endParaRPr lang="zh-TW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934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138</Words>
  <Application>Microsoft Office PowerPoint</Application>
  <PresentationFormat>如螢幕大小 (4:3)</PresentationFormat>
  <Paragraphs>47</Paragraphs>
  <Slides>13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owner</cp:lastModifiedBy>
  <cp:revision>68</cp:revision>
  <dcterms:created xsi:type="dcterms:W3CDTF">2017-04-08T05:31:24Z</dcterms:created>
  <dcterms:modified xsi:type="dcterms:W3CDTF">2017-06-08T10:03:04Z</dcterms:modified>
</cp:coreProperties>
</file>