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Helvetica Neue" panose="020B0604020202020204" charset="0"/>
      <p:regular r:id="rId44"/>
      <p:bold r:id="rId45"/>
      <p:italic r:id="rId46"/>
      <p:boldItalic r:id="rId47"/>
    </p:embeddedFont>
    <p:embeddedFont>
      <p:font typeface="Helvetica Neue Light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D2687F-51AD-446B-88DD-82FA16CE1C57}">
  <a:tblStyle styleId="{8BD2687F-51AD-446B-88DD-82FA16CE1C57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3E5E8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18610C-24E0-4C87-BD1F-488643C5C9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4e065ed3_4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44e065ed3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4e065ed3_4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44e065ed3_4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4e065ed3_4_1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44e065ed3_4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4e065ed3_4_1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44e065ed3_4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4e065ed3_4_1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44e065ed3_4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4e065ed3_4_1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44e065ed3_4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4e065ed3_4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44e065ed3_4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44e065ed3_4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44e065ed3_4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44e065ed3_4_1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44e065ed3_4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4e065ed3_4_1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44e065ed3_4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e065ed3_4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244e065ed3_4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4e065ed3_4_1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44e065ed3_4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4e065ed3_4_1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44e065ed3_4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4e065ed3_4_17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44e065ed3_4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4e065ed3_4_1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244e065ed3_4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4e065ed3_4_1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44e065ed3_4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4e065ed3_4_1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44e065ed3_4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4e065edf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244e065edf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44e065ed3_4_2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44e065ed3_4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4e065ed3_4_2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244e065ed3_4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4e065edf_0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44e065ed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4e065ed3_4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244e065ed3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44e065ed3_4_2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44e065ed3_4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4e065ed3_4_2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244e065ed3_4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4e065ed3_4_2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44e065ed3_4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ccf24eb3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fccf24e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ccf24e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ccf24eb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1fccf24eb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fccf24eb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fccf24eb3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1fccf24eb3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fccf24eb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fccf24eb3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1fccf24eb3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e065edf_0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44e065edf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4e065ed3_4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244e065ed3_4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4e065ed3_4_7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44e065ed3_4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4e065ed3_4_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44e065ed3_4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4e065ed3_4_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244e065ed3_4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4e065edf_0_1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44e065ed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4e065ed3_4_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44e065ed3_4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E3210D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149849" y="2273712"/>
            <a:ext cx="7122600" cy="1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587375" y="5476744"/>
            <a:ext cx="109644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87375" y="3904392"/>
            <a:ext cx="10515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bg>
      <p:bgPr>
        <a:solidFill>
          <a:srgbClr val="E3210D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49250" y="3152664"/>
            <a:ext cx="1149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0" y="0"/>
            <a:ext cx="12192000" cy="740100"/>
          </a:xfrm>
          <a:prstGeom prst="rect">
            <a:avLst/>
          </a:prstGeom>
          <a:solidFill>
            <a:srgbClr val="E22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734519" y="170254"/>
            <a:ext cx="1660200" cy="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39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89000" y="3536950"/>
            <a:ext cx="104139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844550" y="476250"/>
            <a:ext cx="1050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114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800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 sz="5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844550" y="1619250"/>
            <a:ext cx="105030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Char char="•"/>
              <a:defRPr sz="2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5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gular Text">
  <p:cSld name="Regular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2192000" cy="740100"/>
          </a:xfrm>
          <a:prstGeom prst="rect">
            <a:avLst/>
          </a:prstGeom>
          <a:solidFill>
            <a:srgbClr val="E22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734519" y="170254"/>
            <a:ext cx="1660200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05200" y="3188750"/>
            <a:ext cx="10781700" cy="2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  <a:defRPr sz="2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05200" y="2626164"/>
            <a:ext cx="10781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Text Accents">
  <p:cSld name="Bold Text Accen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2192000" cy="740100"/>
          </a:xfrm>
          <a:prstGeom prst="rect">
            <a:avLst/>
          </a:prstGeom>
          <a:solidFill>
            <a:srgbClr val="E22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734519" y="170254"/>
            <a:ext cx="1660200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05200" y="3188750"/>
            <a:ext cx="10781700" cy="2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05200" y="2626164"/>
            <a:ext cx="10781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 Points">
  <p:cSld name="Bullet Poin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12192000" cy="740100"/>
          </a:xfrm>
          <a:prstGeom prst="rect">
            <a:avLst/>
          </a:prstGeom>
          <a:solidFill>
            <a:srgbClr val="E22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734519" y="170254"/>
            <a:ext cx="1660200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94290" y="12694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with Image">
  <p:cSld name="Page with Imag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740100"/>
          </a:xfrm>
          <a:prstGeom prst="rect">
            <a:avLst/>
          </a:prstGeom>
          <a:solidFill>
            <a:srgbClr val="E22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734519" y="170254"/>
            <a:ext cx="1660200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>
            <a:spLocks noGrp="1"/>
          </p:cNvSpPr>
          <p:nvPr>
            <p:ph type="pic" idx="2"/>
          </p:nvPr>
        </p:nvSpPr>
        <p:spPr>
          <a:xfrm>
            <a:off x="4975741" y="1967904"/>
            <a:ext cx="6602400" cy="3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32525" y="3307460"/>
            <a:ext cx="3713100" cy="1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12406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1240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35524" y="2833318"/>
            <a:ext cx="3713100" cy="4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2002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DE200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with a Graph">
  <p:cSld name="Text with a Graph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0" y="0"/>
            <a:ext cx="12192000" cy="740100"/>
          </a:xfrm>
          <a:prstGeom prst="rect">
            <a:avLst/>
          </a:prstGeom>
          <a:solidFill>
            <a:srgbClr val="E22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734519" y="170254"/>
            <a:ext cx="1660200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2153065" y="1440850"/>
            <a:ext cx="7885800" cy="4953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DDEAF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>
            <a:spLocks noGrp="1"/>
          </p:cNvSpPr>
          <p:nvPr>
            <p:ph type="chart" idx="2"/>
          </p:nvPr>
        </p:nvSpPr>
        <p:spPr>
          <a:xfrm>
            <a:off x="2322513" y="1569765"/>
            <a:ext cx="7547100" cy="4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947194" y="921858"/>
            <a:ext cx="62976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rgbClr val="E3210D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925923" y="3167390"/>
            <a:ext cx="10340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>
            <a:off x="0" y="0"/>
            <a:ext cx="12192000" cy="740100"/>
          </a:xfrm>
          <a:prstGeom prst="rect">
            <a:avLst/>
          </a:prstGeom>
          <a:solidFill>
            <a:srgbClr val="E22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9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734519" y="170254"/>
            <a:ext cx="1660200" cy="4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839788" y="2020531"/>
            <a:ext cx="5157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839788" y="244932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3"/>
          </p:nvPr>
        </p:nvSpPr>
        <p:spPr>
          <a:xfrm>
            <a:off x="6172200" y="2020531"/>
            <a:ext cx="51831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6172200" y="2442611"/>
            <a:ext cx="5183100" cy="3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0" y="0"/>
            <a:ext cx="12192000" cy="740100"/>
          </a:xfrm>
          <a:prstGeom prst="rect">
            <a:avLst/>
          </a:prstGeom>
          <a:solidFill>
            <a:srgbClr val="E222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l="11680" t="33042" r="12398" b="33607"/>
          <a:stretch/>
        </p:blipFill>
        <p:spPr>
          <a:xfrm>
            <a:off x="734519" y="170254"/>
            <a:ext cx="1660200" cy="4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1476123"/>
            <a:ext cx="10515600" cy="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87375" y="5476744"/>
            <a:ext cx="10964265" cy="63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August 2017</a:t>
            </a:r>
            <a:endParaRPr sz="200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587375" y="3904392"/>
            <a:ext cx="10515600" cy="64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China MVP Ideas from Aug Trip; CONFIDENTIAL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Cross Play</a:t>
            </a:r>
            <a:endParaRPr sz="3600"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Chinese law requires that Chinese players play on servers that are part of the Chinese footprint so that all laws can be enforced</a:t>
            </a:r>
            <a:endParaRPr sz="1800"/>
          </a:p>
          <a:p>
            <a:pPr marL="622300" marR="0" lvl="1" indent="-3175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Conclusion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Game Servers must reside in China</a:t>
            </a:r>
            <a:endParaRPr sz="1800"/>
          </a:p>
          <a:p>
            <a:pPr marL="304800" marR="0" lvl="0" indent="-3048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Chinese law also states that non-Chinese players can play on these servers, but are subject to all Chinese laws, include data usage</a:t>
            </a:r>
            <a:endParaRPr sz="1800"/>
          </a:p>
          <a:p>
            <a:pPr marL="622300" marR="0" lvl="1" indent="-3175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Conclusion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Do not allow in near term — kids won’t understand this, and will likely lead to other concerns or difficult decisions</a:t>
            </a:r>
            <a:endParaRPr sz="1800"/>
          </a:p>
          <a:p>
            <a:pPr marL="304800" marR="0" lvl="0" indent="-3048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Some thought that this could change over time, but not in near future</a:t>
            </a:r>
            <a:endParaRPr sz="1800"/>
          </a:p>
        </p:txBody>
      </p:sp>
      <p:sp>
        <p:nvSpPr>
          <p:cNvPr id="137" name="Google Shape;137;p24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Data Center Footprint</a:t>
            </a:r>
            <a:endParaRPr sz="3600"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Chinese law requires that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 servers must reside in China — legal requirements for game play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web and web proxy entry-points must reside in China — legal requirements for commercial site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PII data of Chinese players must reside in China — legal requirements for PII</a:t>
            </a:r>
            <a:endParaRPr sz="700"/>
          </a:p>
          <a:p>
            <a:pPr marL="228600" marR="0" lvl="0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Game, web, and proxy servers can interact with remote services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Subject to Great Firewall slow down and loss (3-5%), so need failure tolerance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Firewall risk can be mitigated with high volume, short burst traffic </a:t>
            </a:r>
            <a:r>
              <a:rPr lang="en-US" sz="1800" b="0" i="0" u="sng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instead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of long, sustained tunnels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Also best if not all of the traffic is encrypted, so reserve for truly sensitive info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Long term may need to locate services locally as firewall strengthens</a:t>
            </a:r>
            <a:endParaRPr sz="700"/>
          </a:p>
          <a:p>
            <a:pPr marL="228600" marR="0" lvl="0" indent="-2286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Universal Global Data Center Design that is China Ready — i.e. one design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Single global services data center — smaller footprint, single active location, DR failover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Multiple entry-point web and proxy data centers — auto-failover, though China failover in China</a:t>
            </a:r>
            <a:endParaRPr sz="700"/>
          </a:p>
          <a:p>
            <a:pPr marL="4572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 servers distributed globally with single matchmaking system and country segmentation rules</a:t>
            </a:r>
            <a:endParaRPr sz="700"/>
          </a:p>
        </p:txBody>
      </p:sp>
      <p:sp>
        <p:nvSpPr>
          <p:cNvPr id="144" name="Google Shape;144;p25"/>
          <p:cNvSpPr txBox="1"/>
          <p:nvPr/>
        </p:nvSpPr>
        <p:spPr>
          <a:xfrm>
            <a:off x="338775" y="61801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Authentication</a:t>
            </a:r>
            <a:endParaRPr sz="3600"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190500" marR="0" lvl="0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Phone # as primary authentication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Account compromise is a big issue, and recovery is essential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Social accounts have 2-factor, but no-one uses, so compromised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control the social graph, and use viral loops to build</a:t>
            </a:r>
            <a:endParaRPr sz="700"/>
          </a:p>
          <a:p>
            <a:pPr marL="190500" marR="0" lvl="0" indent="-1841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Required authentication data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Phone # (if have a phone) or Parent’s Phone # (otherwise) — no legal requirement for wording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 Name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ID</a:t>
            </a:r>
            <a:endParaRPr sz="700"/>
          </a:p>
          <a:p>
            <a:pPr marL="190500" marR="0" lvl="0" indent="-1841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would augment with Roblox Username, password, gender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National ID contains birthday, but clear if we can legally extract — may have to ask</a:t>
            </a:r>
            <a:endParaRPr sz="700"/>
          </a:p>
          <a:p>
            <a:pPr marL="190500" marR="0" lvl="0" indent="-1841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Authentication requires phone validation and hit to government validation API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Phone validation is a text message with a code — Android can automatically extract the code from SMS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Government validates information is consistent, but can’t validate if it is stolen</a:t>
            </a:r>
            <a:endParaRPr sz="700"/>
          </a:p>
          <a:p>
            <a:pPr marL="190500" marR="0" lvl="0" indent="-1841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Will need 1:N mapping of Phone # to Accounts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Kids with no phone (lots in our demo) will use parents phone &amp; #</a:t>
            </a:r>
            <a:endParaRPr sz="700"/>
          </a:p>
          <a:p>
            <a:pPr marL="3683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 Light"/>
              <a:buChar char="•"/>
            </a:pPr>
            <a:r>
              <a:rPr lang="en-US" sz="15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Families are increasingly growing beyond single-child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338775" y="62563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Anti-Addiction </a:t>
            </a:r>
            <a:endParaRPr sz="360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15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Parent are very involved in the selection of games</a:t>
            </a:r>
            <a:endParaRPr sz="1800"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Educational angle is big advantage for us</a:t>
            </a:r>
            <a:endParaRPr sz="1800"/>
          </a:p>
          <a:p>
            <a:pPr marL="215900" marR="0" lvl="0" indent="-2540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Big issue with recent Tencent game</a:t>
            </a:r>
            <a:endParaRPr sz="1800"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Things still shaking out, but need to have anti-addiction mechanisms in game</a:t>
            </a:r>
            <a:endParaRPr sz="1800"/>
          </a:p>
          <a:p>
            <a:pPr marL="215900" marR="0" lvl="0" indent="-2540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Bottomline: restrict </a:t>
            </a:r>
            <a:r>
              <a:rPr lang="en-US" sz="1800" b="0" i="0" u="sng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 play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after 3-4 hours</a:t>
            </a:r>
            <a:endParaRPr sz="1800"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Exact specifics still TBD — possible leeway w/ continuous vs intermittent play</a:t>
            </a:r>
            <a:endParaRPr sz="1800"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Does not apply to watching videos, chatting, dressing avatar — can stay in app (Minecraft doing this)</a:t>
            </a:r>
            <a:endParaRPr sz="1800"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Precise rule is to restrict rewards, but intractable with Developer UGC — opting to turn off game play</a:t>
            </a:r>
            <a:endParaRPr sz="1800"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Option to allow game play of non-rewarding games, but this seems complex if not intractable</a:t>
            </a:r>
            <a:endParaRPr sz="1800"/>
          </a:p>
          <a:p>
            <a:pPr marL="215900" marR="0" lvl="0" indent="-2540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Augment anti-addition with proactive transparency to parents</a:t>
            </a:r>
            <a:endParaRPr sz="1800"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Send reports of game play &amp; usage</a:t>
            </a:r>
            <a:endParaRPr sz="1800"/>
          </a:p>
          <a:p>
            <a:pPr marL="419100" marR="0" lvl="1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Play up education angle — what has been learned</a:t>
            </a:r>
            <a:endParaRPr sz="1800"/>
          </a:p>
          <a:p>
            <a:pPr marL="215900" marR="0" lvl="0" indent="-2540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Recommendation: create across the entire platform, require in China and provide as a parent option RoW</a:t>
            </a:r>
            <a:endParaRPr sz="1800"/>
          </a:p>
        </p:txBody>
      </p:sp>
      <p:sp>
        <p:nvSpPr>
          <p:cNvPr id="158" name="Google Shape;158;p27"/>
          <p:cNvSpPr txBox="1"/>
          <p:nvPr/>
        </p:nvSpPr>
        <p:spPr>
          <a:xfrm>
            <a:off x="338775" y="6332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 Content</a:t>
            </a:r>
            <a:endParaRPr sz="3600"/>
          </a:p>
        </p:txBody>
      </p:sp>
      <p:sp>
        <p:nvSpPr>
          <p:cNvPr id="164" name="Google Shape;164;p28"/>
          <p:cNvSpPr/>
          <p:nvPr/>
        </p:nvSpPr>
        <p:spPr>
          <a:xfrm>
            <a:off x="1063167" y="2233226"/>
            <a:ext cx="1398829" cy="792821"/>
          </a:xfrm>
          <a:prstGeom prst="roundRect">
            <a:avLst>
              <a:gd name="adj" fmla="val 15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Global Developer</a:t>
            </a:r>
            <a:endParaRPr sz="700"/>
          </a:p>
        </p:txBody>
      </p:sp>
      <p:cxnSp>
        <p:nvCxnSpPr>
          <p:cNvPr id="165" name="Google Shape;165;p28"/>
          <p:cNvCxnSpPr/>
          <p:nvPr/>
        </p:nvCxnSpPr>
        <p:spPr>
          <a:xfrm>
            <a:off x="1145575" y="3924300"/>
            <a:ext cx="10345167" cy="0"/>
          </a:xfrm>
          <a:prstGeom prst="straightConnector1">
            <a:avLst/>
          </a:prstGeom>
          <a:noFill/>
          <a:ln w="38100" cap="rnd" cmpd="sng">
            <a:solidFill>
              <a:srgbClr val="000000"/>
            </a:solidFill>
            <a:prstDash val="dashDot"/>
            <a:miter lim="8000"/>
            <a:headEnd type="none" w="sm" len="sm"/>
            <a:tailEnd type="none" w="sm" len="sm"/>
          </a:ln>
        </p:spPr>
      </p:cxnSp>
      <p:sp>
        <p:nvSpPr>
          <p:cNvPr id="166" name="Google Shape;166;p28"/>
          <p:cNvSpPr/>
          <p:nvPr/>
        </p:nvSpPr>
        <p:spPr>
          <a:xfrm>
            <a:off x="1088148" y="3971732"/>
            <a:ext cx="119347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China Catalog</a:t>
            </a:r>
            <a:endParaRPr sz="700"/>
          </a:p>
        </p:txBody>
      </p:sp>
      <p:sp>
        <p:nvSpPr>
          <p:cNvPr id="167" name="Google Shape;167;p28"/>
          <p:cNvSpPr/>
          <p:nvPr/>
        </p:nvSpPr>
        <p:spPr>
          <a:xfrm>
            <a:off x="1058544" y="3610167"/>
            <a:ext cx="1252678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Global Catalog</a:t>
            </a:r>
            <a:endParaRPr sz="700"/>
          </a:p>
        </p:txBody>
      </p:sp>
      <p:cxnSp>
        <p:nvCxnSpPr>
          <p:cNvPr id="168" name="Google Shape;168;p28"/>
          <p:cNvCxnSpPr>
            <a:stCxn id="164" idx="3"/>
            <a:endCxn id="169" idx="1"/>
          </p:cNvCxnSpPr>
          <p:nvPr/>
        </p:nvCxnSpPr>
        <p:spPr>
          <a:xfrm>
            <a:off x="2461997" y="2629636"/>
            <a:ext cx="45501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170" name="Google Shape;170;p28"/>
          <p:cNvCxnSpPr/>
          <p:nvPr/>
        </p:nvCxnSpPr>
        <p:spPr>
          <a:xfrm rot="10800000" flipH="1">
            <a:off x="1503800" y="3007500"/>
            <a:ext cx="5505900" cy="2025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171" name="Google Shape;171;p28"/>
          <p:cNvSpPr/>
          <p:nvPr/>
        </p:nvSpPr>
        <p:spPr>
          <a:xfrm>
            <a:off x="4658191" y="2691286"/>
            <a:ext cx="19839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Standard Platform Rules</a:t>
            </a:r>
            <a:endParaRPr sz="1200"/>
          </a:p>
        </p:txBody>
      </p:sp>
      <p:sp>
        <p:nvSpPr>
          <p:cNvPr id="172" name="Google Shape;172;p28"/>
          <p:cNvSpPr/>
          <p:nvPr/>
        </p:nvSpPr>
        <p:spPr>
          <a:xfrm>
            <a:off x="6105115" y="4277505"/>
            <a:ext cx="857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Automatic</a:t>
            </a:r>
            <a:endParaRPr sz="1200"/>
          </a:p>
        </p:txBody>
      </p:sp>
      <p:cxnSp>
        <p:nvCxnSpPr>
          <p:cNvPr id="173" name="Google Shape;173;p28"/>
          <p:cNvCxnSpPr/>
          <p:nvPr/>
        </p:nvCxnSpPr>
        <p:spPr>
          <a:xfrm rot="10800000" flipH="1">
            <a:off x="2150075" y="4051275"/>
            <a:ext cx="4826100" cy="845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stealth" w="med" len="med"/>
          </a:ln>
        </p:spPr>
      </p:cxnSp>
      <p:sp>
        <p:nvSpPr>
          <p:cNvPr id="174" name="Google Shape;174;p28"/>
          <p:cNvSpPr/>
          <p:nvPr/>
        </p:nvSpPr>
        <p:spPr>
          <a:xfrm>
            <a:off x="8741945" y="3143618"/>
            <a:ext cx="758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Selected</a:t>
            </a:r>
            <a:endParaRPr sz="1200"/>
          </a:p>
        </p:txBody>
      </p:sp>
      <p:sp>
        <p:nvSpPr>
          <p:cNvPr id="175" name="Google Shape;175;p28"/>
          <p:cNvSpPr/>
          <p:nvPr/>
        </p:nvSpPr>
        <p:spPr>
          <a:xfrm>
            <a:off x="8527391" y="4436568"/>
            <a:ext cx="8442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Approved</a:t>
            </a:r>
            <a:endParaRPr sz="1200"/>
          </a:p>
        </p:txBody>
      </p:sp>
      <p:sp>
        <p:nvSpPr>
          <p:cNvPr id="176" name="Google Shape;176;p28"/>
          <p:cNvSpPr/>
          <p:nvPr/>
        </p:nvSpPr>
        <p:spPr>
          <a:xfrm>
            <a:off x="9559997" y="2936888"/>
            <a:ext cx="2339700" cy="78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144" y="0"/>
                </a:moveTo>
                <a:cubicBezTo>
                  <a:pt x="7244" y="0"/>
                  <a:pt x="6511" y="2188"/>
                  <a:pt x="6511" y="4883"/>
                </a:cubicBezTo>
                <a:lnTo>
                  <a:pt x="6511" y="32683"/>
                </a:lnTo>
                <a:lnTo>
                  <a:pt x="0" y="48827"/>
                </a:lnTo>
                <a:lnTo>
                  <a:pt x="6511" y="64972"/>
                </a:lnTo>
                <a:lnTo>
                  <a:pt x="6511" y="115116"/>
                </a:lnTo>
                <a:cubicBezTo>
                  <a:pt x="6511" y="117811"/>
                  <a:pt x="7244" y="120000"/>
                  <a:pt x="8144" y="120000"/>
                </a:cubicBezTo>
                <a:lnTo>
                  <a:pt x="118372" y="120000"/>
                </a:lnTo>
                <a:cubicBezTo>
                  <a:pt x="119272" y="120000"/>
                  <a:pt x="120000" y="117811"/>
                  <a:pt x="120000" y="115116"/>
                </a:cubicBezTo>
                <a:lnTo>
                  <a:pt x="120000" y="4883"/>
                </a:lnTo>
                <a:cubicBezTo>
                  <a:pt x="120000" y="2188"/>
                  <a:pt x="119272" y="0"/>
                  <a:pt x="118372" y="0"/>
                </a:cubicBezTo>
                <a:lnTo>
                  <a:pt x="8144" y="0"/>
                </a:lnTo>
                <a:close/>
              </a:path>
            </a:pathLst>
          </a:custGeom>
          <a:noFill/>
          <a:ln w="25400" cap="flat" cmpd="sng">
            <a:solidFill>
              <a:srgbClr val="85888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1" indent="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endParaRPr sz="700"/>
          </a:p>
        </p:txBody>
      </p:sp>
      <p:cxnSp>
        <p:nvCxnSpPr>
          <p:cNvPr id="177" name="Google Shape;177;p28"/>
          <p:cNvCxnSpPr>
            <a:stCxn id="178" idx="3"/>
            <a:endCxn id="179" idx="1"/>
          </p:cNvCxnSpPr>
          <p:nvPr/>
        </p:nvCxnSpPr>
        <p:spPr>
          <a:xfrm rot="10800000" flipH="1">
            <a:off x="2461997" y="5215660"/>
            <a:ext cx="4561800" cy="48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0" name="Google Shape;180;p28"/>
          <p:cNvSpPr/>
          <p:nvPr/>
        </p:nvSpPr>
        <p:spPr>
          <a:xfrm>
            <a:off x="3563225" y="5229957"/>
            <a:ext cx="2359305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Friends Play (aka Local Play)</a:t>
            </a:r>
            <a:endParaRPr sz="700"/>
          </a:p>
        </p:txBody>
      </p:sp>
      <p:sp>
        <p:nvSpPr>
          <p:cNvPr id="181" name="Google Shape;181;p28"/>
          <p:cNvSpPr/>
          <p:nvPr/>
        </p:nvSpPr>
        <p:spPr>
          <a:xfrm>
            <a:off x="6305608" y="5727804"/>
            <a:ext cx="3848735" cy="69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Note: we are not making a copy of the Catalog.</a:t>
            </a:r>
            <a:endParaRPr sz="7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are blessing certain items for visibility,</a:t>
            </a:r>
            <a:endParaRPr sz="7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and translating to Chinese</a:t>
            </a:r>
            <a:endParaRPr sz="700"/>
          </a:p>
        </p:txBody>
      </p:sp>
      <p:sp>
        <p:nvSpPr>
          <p:cNvPr id="178" name="Google Shape;178;p28"/>
          <p:cNvSpPr/>
          <p:nvPr/>
        </p:nvSpPr>
        <p:spPr>
          <a:xfrm>
            <a:off x="1063167" y="4824050"/>
            <a:ext cx="1398829" cy="792821"/>
          </a:xfrm>
          <a:prstGeom prst="roundRect">
            <a:avLst>
              <a:gd name="adj" fmla="val 15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China Developer</a:t>
            </a:r>
            <a:endParaRPr sz="700"/>
          </a:p>
        </p:txBody>
      </p:sp>
      <p:sp>
        <p:nvSpPr>
          <p:cNvPr id="179" name="Google Shape;179;p28"/>
          <p:cNvSpPr/>
          <p:nvPr/>
        </p:nvSpPr>
        <p:spPr>
          <a:xfrm>
            <a:off x="7023758" y="4819126"/>
            <a:ext cx="2412437" cy="792821"/>
          </a:xfrm>
          <a:prstGeom prst="roundRect">
            <a:avLst>
              <a:gd name="adj" fmla="val 15000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China Approved Games</a:t>
            </a:r>
            <a:br>
              <a:rPr lang="en-US"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US"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(subset of Global)</a:t>
            </a:r>
            <a:endParaRPr sz="700"/>
          </a:p>
        </p:txBody>
      </p:sp>
      <p:cxnSp>
        <p:nvCxnSpPr>
          <p:cNvPr id="182" name="Google Shape;182;p28"/>
          <p:cNvCxnSpPr>
            <a:stCxn id="169" idx="0"/>
            <a:endCxn id="183" idx="0"/>
          </p:cNvCxnSpPr>
          <p:nvPr/>
        </p:nvCxnSpPr>
        <p:spPr>
          <a:xfrm>
            <a:off x="8218207" y="2233226"/>
            <a:ext cx="0" cy="12948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169" name="Google Shape;169;p28"/>
          <p:cNvSpPr/>
          <p:nvPr/>
        </p:nvSpPr>
        <p:spPr>
          <a:xfrm>
            <a:off x="7012057" y="2233226"/>
            <a:ext cx="2412300" cy="792900"/>
          </a:xfrm>
          <a:prstGeom prst="roundRect">
            <a:avLst>
              <a:gd name="adj" fmla="val 1500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 Light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Global Game Catalog</a:t>
            </a:r>
            <a:endParaRPr sz="700"/>
          </a:p>
        </p:txBody>
      </p:sp>
      <p:cxnSp>
        <p:nvCxnSpPr>
          <p:cNvPr id="184" name="Google Shape;184;p28"/>
          <p:cNvCxnSpPr/>
          <p:nvPr/>
        </p:nvCxnSpPr>
        <p:spPr>
          <a:xfrm>
            <a:off x="8218207" y="3680289"/>
            <a:ext cx="21600" cy="1083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miter lim="8000"/>
            <a:headEnd type="none" w="sm" len="sm"/>
            <a:tailEnd type="stealth" w="sm" len="sm"/>
          </a:ln>
        </p:spPr>
      </p:cxnSp>
      <p:sp>
        <p:nvSpPr>
          <p:cNvPr id="183" name="Google Shape;183;p28"/>
          <p:cNvSpPr/>
          <p:nvPr/>
        </p:nvSpPr>
        <p:spPr>
          <a:xfrm>
            <a:off x="7012057" y="3527889"/>
            <a:ext cx="2412300" cy="79290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>
            <a:noFill/>
          </a:ln>
          <a:effectLst>
            <a:outerShdw blurRad="38100" dist="25400" dir="5400000" rotWithShape="0">
              <a:srgbClr val="000000">
                <a:alpha val="49803"/>
              </a:srgbClr>
            </a:outerShdw>
          </a:effectLst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Helvetica Neue Light"/>
              <a:buNone/>
            </a:pPr>
            <a:r>
              <a:rPr lang="en-US" sz="1600" b="0" i="0" u="none" strike="noStrike" cap="none">
                <a:solidFill>
                  <a:schemeClr val="accent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China Catalog Candidate Queue</a:t>
            </a:r>
            <a:endParaRPr sz="700"/>
          </a:p>
        </p:txBody>
      </p:sp>
      <p:sp>
        <p:nvSpPr>
          <p:cNvPr id="185" name="Google Shape;185;p28"/>
          <p:cNvSpPr/>
          <p:nvPr/>
        </p:nvSpPr>
        <p:spPr>
          <a:xfrm>
            <a:off x="9483797" y="4264050"/>
            <a:ext cx="2339700" cy="78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144" y="0"/>
                </a:moveTo>
                <a:cubicBezTo>
                  <a:pt x="7244" y="0"/>
                  <a:pt x="6511" y="2188"/>
                  <a:pt x="6511" y="4883"/>
                </a:cubicBezTo>
                <a:lnTo>
                  <a:pt x="6511" y="32683"/>
                </a:lnTo>
                <a:lnTo>
                  <a:pt x="0" y="48827"/>
                </a:lnTo>
                <a:lnTo>
                  <a:pt x="6511" y="64972"/>
                </a:lnTo>
                <a:lnTo>
                  <a:pt x="6511" y="115116"/>
                </a:lnTo>
                <a:cubicBezTo>
                  <a:pt x="6511" y="117811"/>
                  <a:pt x="7244" y="120000"/>
                  <a:pt x="8144" y="120000"/>
                </a:cubicBezTo>
                <a:lnTo>
                  <a:pt x="118372" y="120000"/>
                </a:lnTo>
                <a:cubicBezTo>
                  <a:pt x="119272" y="120000"/>
                  <a:pt x="120000" y="117811"/>
                  <a:pt x="120000" y="115116"/>
                </a:cubicBezTo>
                <a:lnTo>
                  <a:pt x="120000" y="4883"/>
                </a:lnTo>
                <a:cubicBezTo>
                  <a:pt x="120000" y="2188"/>
                  <a:pt x="119272" y="0"/>
                  <a:pt x="118372" y="0"/>
                </a:cubicBezTo>
                <a:lnTo>
                  <a:pt x="8144" y="0"/>
                </a:lnTo>
                <a:close/>
              </a:path>
            </a:pathLst>
          </a:custGeom>
          <a:noFill/>
          <a:ln w="25400" cap="flat" cmpd="sng">
            <a:solidFill>
              <a:srgbClr val="85888D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1" indent="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endParaRPr sz="1000"/>
          </a:p>
        </p:txBody>
      </p:sp>
      <p:sp>
        <p:nvSpPr>
          <p:cNvPr id="186" name="Google Shape;186;p28"/>
          <p:cNvSpPr txBox="1"/>
          <p:nvPr/>
        </p:nvSpPr>
        <p:spPr>
          <a:xfrm>
            <a:off x="9625525" y="4293600"/>
            <a:ext cx="19839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MVP: Manual</a:t>
            </a:r>
            <a:r>
              <a:rPr lang="en-US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Helvetica Neue Light"/>
              <a:buNone/>
            </a:pPr>
            <a:r>
              <a:rPr lang="en-US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Long-Term: Automatic, with Reputation-based surfacing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9701725" y="2922000"/>
            <a:ext cx="19839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MVP: Manual</a:t>
            </a:r>
            <a:r>
              <a:rPr lang="en-US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Long-Term: Automatic, maybe some heuristics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259700" y="6426300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 Content</a:t>
            </a:r>
            <a:endParaRPr sz="3600"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165100" marR="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Existing global catalog publishing flow works as is</a:t>
            </a:r>
            <a:endParaRPr sz="700"/>
          </a:p>
          <a:p>
            <a:pPr marL="165100" marR="0" lvl="0" indent="-1651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Global developers are curated into the China Catalog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Manual in the near term — NetEase shooting for 10K at launch, 100K in first year (first year deemed critical for gov rel)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Long-term can rely on Reputation-based surfacing</a:t>
            </a:r>
            <a:endParaRPr sz="700"/>
          </a:p>
          <a:p>
            <a:pPr marL="165100" marR="0" lvl="0" indent="-1651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Chinese developers have a special publishing workflow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Automatically published to global catalog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Automatically added to China Review queue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Automatically allowed for play in China by Friends (aka Local Play)</a:t>
            </a:r>
            <a:endParaRPr sz="700"/>
          </a:p>
          <a:p>
            <a:pPr marL="165100" marR="0" lvl="0" indent="-1651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 critical page is the “home page”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Has to have the strongest form of manual curation + best translation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Defined as all sorts on our current games page, but to a limited depth (e.g. 20 per sort)</a:t>
            </a:r>
            <a:endParaRPr sz="700"/>
          </a:p>
          <a:p>
            <a:pPr marL="165100" marR="0" lvl="0" indent="-1651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 internal tools for managing curated China content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Flip China flag, view games in review queue, view games in live queue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Can allow developer controlled publishing flag once we do for all countries</a:t>
            </a:r>
            <a:endParaRPr sz="700"/>
          </a:p>
          <a:p>
            <a:pPr marL="165100" marR="0" lvl="0" indent="-1651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 fast-track moderation of games identified as bad</a:t>
            </a:r>
            <a:endParaRPr sz="700"/>
          </a:p>
          <a:p>
            <a:pPr marL="330200" marR="0" lvl="1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have this internally — worth reviewing the tool for utility and security by third-party operator</a:t>
            </a:r>
            <a:endParaRPr sz="700"/>
          </a:p>
          <a:p>
            <a:pPr marL="165100" marR="0" lvl="0" indent="-1651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/>
              <a:buChar char="•"/>
            </a:pPr>
            <a:r>
              <a:rPr lang="en-US" sz="13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China also needs to be proactive in taking down IP copyright infringement — there is no DMCA safe harbor (more work TBD)</a:t>
            </a:r>
            <a:endParaRPr sz="700"/>
          </a:p>
        </p:txBody>
      </p:sp>
      <p:sp>
        <p:nvSpPr>
          <p:cNvPr id="195" name="Google Shape;195;p29"/>
          <p:cNvSpPr txBox="1"/>
          <p:nvPr/>
        </p:nvSpPr>
        <p:spPr>
          <a:xfrm>
            <a:off x="338775" y="6332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 Pricing</a:t>
            </a:r>
            <a:endParaRPr sz="36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Default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Developer sets a price for in-game assets in Robux, and the same value is used everywhere globally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Localization Option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addition to language, Developers are given the option to local Robux pricing per country, with Roblox giving suggested values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Pricing would be fixed, not fluctuating, and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could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incorporate best practices (e.g. pricing in China is heavily influenced by lucky numbers)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Virtual Currency</a:t>
            </a:r>
            <a:endParaRPr sz="3600"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1"/>
          </p:nvPr>
        </p:nvSpPr>
        <p:spPr>
          <a:xfrm>
            <a:off x="704850" y="15429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Rule: All Virtual Currency in China must be RMB Backed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As long as we meet this rule, we can have a single global economy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meet this through 3 mechanisms: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Cross Play — in-game sales in China are by Chinese players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Developers Earn Credits — can be used to purchase Robux or Cash Out (as long as former is not automatic, we are good*)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Catalog Trading cannot have Robux sweetener across the border</a:t>
            </a:r>
            <a:endParaRPr sz="1800"/>
          </a:p>
        </p:txBody>
      </p:sp>
      <p:sp>
        <p:nvSpPr>
          <p:cNvPr id="208" name="Google Shape;208;p31"/>
          <p:cNvSpPr/>
          <p:nvPr/>
        </p:nvSpPr>
        <p:spPr>
          <a:xfrm>
            <a:off x="9801738" y="6493527"/>
            <a:ext cx="1668171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 need to confirm</a:t>
            </a:r>
            <a:endParaRPr sz="700"/>
          </a:p>
        </p:txBody>
      </p:sp>
      <p:sp>
        <p:nvSpPr>
          <p:cNvPr id="209" name="Google Shape;209;p31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Developer Cash Out</a:t>
            </a:r>
            <a:endParaRPr sz="3600"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704850" y="16191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devs, whether in China or RoW, earn Credits instead of Robux for all in-game sales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Requirement is for Chinese devs, but worth considering globally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Developers specify default currency for cash-out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Must be RMB for China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Any additional costs due to China business relationship are absorbed by Roblox entities, not the developers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Consider China another App Store in terms of developer rev share</a:t>
            </a:r>
            <a:endParaRPr sz="1800"/>
          </a:p>
        </p:txBody>
      </p:sp>
      <p:sp>
        <p:nvSpPr>
          <p:cNvPr id="216" name="Google Shape;216;p32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Trading System</a:t>
            </a:r>
            <a:endParaRPr sz="3600"/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540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Like Games, all Catalog Items must be approved for China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Adopt a similar workflow as for games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Explicit curation of China Catalog: manual for MVP, automated after 1 yr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Chinese creators ship globally with fast-track to China Catalog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China content is subset global, translated, but same items (i.e. one global catalog)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Player-to-player trades cannot have Robux sweetener across the China-RoW border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Required to meet rule that VC be backed by RMB in China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Recommending we silo trading for China, like Game Play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One system, but geo-limits to trading partners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Non-trivial: items contain asset value history, which would not make sense if global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Fallback: no-item trading in China</a:t>
            </a:r>
            <a:endParaRPr sz="1800"/>
          </a:p>
        </p:txBody>
      </p:sp>
      <p:sp>
        <p:nvSpPr>
          <p:cNvPr id="223" name="Google Shape;223;p33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705200" y="1330764"/>
            <a:ext cx="10781700" cy="4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Contents</a:t>
            </a:r>
            <a:endParaRPr sz="360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705200" y="2426750"/>
            <a:ext cx="10781700" cy="2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4445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Big Picture</a:t>
            </a:r>
            <a:endParaRPr sz="2400"/>
          </a:p>
          <a:p>
            <a:pPr marL="444500" marR="0" lvl="0" indent="-431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MVP Details</a:t>
            </a:r>
            <a:endParaRPr sz="2400"/>
          </a:p>
          <a:p>
            <a:pPr marL="444500" marR="0" lvl="0" indent="-431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Beyond the MVP</a:t>
            </a:r>
            <a:endParaRPr sz="2400"/>
          </a:p>
          <a:p>
            <a:pPr marL="444500" marR="0" lvl="0" indent="-431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Partner Impressions</a:t>
            </a:r>
            <a:endParaRPr sz="2400"/>
          </a:p>
        </p:txBody>
      </p:sp>
      <p:sp>
        <p:nvSpPr>
          <p:cNvPr id="83" name="Google Shape;83;p16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Moderation</a:t>
            </a:r>
            <a:endParaRPr sz="3600"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794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Would need dedicated moderation queues for China</a:t>
            </a:r>
            <a:endParaRPr sz="1800"/>
          </a:p>
          <a:p>
            <a:pPr marL="5588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Required to fast track response</a:t>
            </a:r>
            <a:endParaRPr sz="1800"/>
          </a:p>
          <a:p>
            <a:pPr marL="5588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For security, would want separate website dedicated to only these actions</a:t>
            </a:r>
            <a:endParaRPr sz="1800"/>
          </a:p>
          <a:p>
            <a:pPr marL="279400" marR="0" lvl="0" indent="-2794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Tencent and NetEase can provide (various states of maturity)</a:t>
            </a:r>
            <a:endParaRPr sz="1800"/>
          </a:p>
          <a:p>
            <a:pPr marL="5588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Text filter — this one is a requirement</a:t>
            </a:r>
            <a:endParaRPr sz="1800"/>
          </a:p>
          <a:p>
            <a:pPr marL="5588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Image porn &amp; violence detection</a:t>
            </a:r>
            <a:endParaRPr sz="1800"/>
          </a:p>
          <a:p>
            <a:pPr marL="5588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Video moderation</a:t>
            </a:r>
            <a:endParaRPr sz="1800"/>
          </a:p>
          <a:p>
            <a:pPr marL="5588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Real-time chat translation &amp; filtering (least developed)</a:t>
            </a:r>
            <a:endParaRPr sz="1800"/>
          </a:p>
          <a:p>
            <a:pPr marL="279400" marR="0" lvl="0" indent="-2794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Big question: False Positives</a:t>
            </a:r>
            <a:endParaRPr sz="1800"/>
          </a:p>
          <a:p>
            <a:pPr marL="5588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Chinese companies err on the side of moderating content, not growth</a:t>
            </a:r>
            <a:endParaRPr sz="1800"/>
          </a:p>
          <a:p>
            <a:pPr marL="5588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Unclear if their tools produce acceptable levels of false positives</a:t>
            </a:r>
            <a:endParaRPr sz="1800"/>
          </a:p>
        </p:txBody>
      </p:sp>
      <p:sp>
        <p:nvSpPr>
          <p:cNvPr id="230" name="Google Shape;230;p34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Voice Chat</a:t>
            </a:r>
            <a:endParaRPr sz="3600"/>
          </a:p>
        </p:txBody>
      </p:sp>
      <p:sp>
        <p:nvSpPr>
          <p:cNvPr id="236" name="Google Shape;236;p35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Voice chat is allowed for kids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Most focus is on game content that violates national policy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players have national ID and real name, so less concerned about bad behavior towards children — easy to find predators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Voice chat is the norm in China and products are DOA without it</a:t>
            </a:r>
            <a:endParaRPr sz="1800"/>
          </a:p>
        </p:txBody>
      </p:sp>
      <p:sp>
        <p:nvSpPr>
          <p:cNvPr id="237" name="Google Shape;237;p35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Payments</a:t>
            </a:r>
            <a:endParaRPr sz="3600"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Both companies have payment integration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API for web-based payments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SDK for Android — built in support for the top 100 app stores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Apple app store already supported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Integration would be on par with a European payment provider</a:t>
            </a:r>
            <a:endParaRPr sz="1800"/>
          </a:p>
        </p:txBody>
      </p:sp>
      <p:sp>
        <p:nvSpPr>
          <p:cNvPr id="244" name="Google Shape;244;p36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Translation</a:t>
            </a:r>
            <a:endParaRPr sz="3600"/>
          </a:p>
        </p:txBody>
      </p:sp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100% of all content must be localized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Required by the government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Will not get government approval without it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Includes Studio, Web, App, UGC</a:t>
            </a:r>
            <a:endParaRPr sz="1800"/>
          </a:p>
        </p:txBody>
      </p:sp>
      <p:sp>
        <p:nvSpPr>
          <p:cNvPr id="251" name="Google Shape;251;p37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Security (Internal)</a:t>
            </a:r>
            <a:endParaRPr sz="3600"/>
          </a:p>
        </p:txBody>
      </p:sp>
      <p:sp>
        <p:nvSpPr>
          <p:cNvPr id="257" name="Google Shape;257;p38"/>
          <p:cNvSpPr txBox="1">
            <a:spLocks noGrp="1"/>
          </p:cNvSpPr>
          <p:nvPr>
            <p:ph type="body" idx="1"/>
          </p:nvPr>
        </p:nvSpPr>
        <p:spPr>
          <a:xfrm>
            <a:off x="704850" y="16191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China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Expect any executables placed on Chinese servers to be copied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Expect hundreds of people working on reverse engineering the code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Expect them to be successful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RoW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Expect that hacking has already started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Expect it to ramp up after a deal is signed, possibly even by partner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Expect it to ramp up if we do not sign any deal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Will need heightened security globally</a:t>
            </a:r>
            <a:endParaRPr sz="1800"/>
          </a:p>
        </p:txBody>
      </p:sp>
      <p:sp>
        <p:nvSpPr>
          <p:cNvPr id="258" name="Google Shape;258;p38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Tencent MVP Differences</a:t>
            </a:r>
            <a:endParaRPr sz="3600"/>
          </a:p>
        </p:txBody>
      </p:sp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WeChat &amp; QQ integration instead of phone #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Roblox has no direct access to ID, even in China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Benefit: QQ &amp; WeChat Friend Finding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Strong preference to having an instantiated copy of Roblox in China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ship source code weekly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They modify, build, and ship to servers they own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They operate day to day with Roblox China approval</a:t>
            </a:r>
            <a:endParaRPr sz="1800"/>
          </a:p>
        </p:txBody>
      </p:sp>
      <p:sp>
        <p:nvSpPr>
          <p:cNvPr id="265" name="Google Shape;265;p39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349250" y="3152664"/>
            <a:ext cx="1149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5600">
                <a:solidFill>
                  <a:srgbClr val="E3E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Beyond the MVP</a:t>
            </a:r>
            <a:endParaRPr sz="700">
              <a:solidFill>
                <a:srgbClr val="E3E5E8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Social Network</a:t>
            </a:r>
            <a:endParaRPr sz="3600"/>
          </a:p>
        </p:txBody>
      </p:sp>
      <p:sp>
        <p:nvSpPr>
          <p:cNvPr id="276" name="Google Shape;276;p41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794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Strategically important to strengthen social networks</a:t>
            </a:r>
            <a:endParaRPr sz="1800"/>
          </a:p>
          <a:p>
            <a:pPr marL="5588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Best defense is good offense — network effects will thwart copy cats</a:t>
            </a:r>
            <a:endParaRPr sz="1800"/>
          </a:p>
          <a:p>
            <a:pPr marL="279400" marR="0" lvl="0" indent="-2921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Officially recognize and support influencers within Roblox</a:t>
            </a:r>
            <a:endParaRPr sz="1800"/>
          </a:p>
          <a:p>
            <a:pPr marL="5588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Followers and message amplification</a:t>
            </a:r>
            <a:endParaRPr sz="1800"/>
          </a:p>
          <a:p>
            <a:pPr marL="5588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Emphasis on long-tail content rising stars in personalization/feeds</a:t>
            </a:r>
            <a:endParaRPr sz="1800"/>
          </a:p>
          <a:p>
            <a:pPr marL="5588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Streaming in game: small window showing camera view overlaid on game play</a:t>
            </a:r>
            <a:endParaRPr sz="1800"/>
          </a:p>
          <a:p>
            <a:pPr marL="5588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Follow in game and help game play by purchasing items on behalf of influencer</a:t>
            </a:r>
            <a:endParaRPr sz="1800"/>
          </a:p>
          <a:p>
            <a:pPr marL="5588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Influencers are a venn diagram of players and content creators</a:t>
            </a:r>
            <a:endParaRPr sz="1800"/>
          </a:p>
          <a:p>
            <a:pPr marL="279400" marR="0" lvl="0" indent="-292100" algn="l" rtl="0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Strengthen other interactions between creators and players</a:t>
            </a:r>
            <a:endParaRPr sz="1800"/>
          </a:p>
          <a:p>
            <a:pPr marL="5588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Players follow games and creators</a:t>
            </a:r>
            <a:endParaRPr sz="1800"/>
          </a:p>
          <a:p>
            <a:pPr marL="5588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Gamers send messages to fans</a:t>
            </a:r>
            <a:endParaRPr sz="1800"/>
          </a:p>
        </p:txBody>
      </p:sp>
      <p:sp>
        <p:nvSpPr>
          <p:cNvPr id="277" name="Google Shape;277;p41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 Content</a:t>
            </a:r>
            <a:endParaRPr sz="3600"/>
          </a:p>
        </p:txBody>
      </p:sp>
      <p:sp>
        <p:nvSpPr>
          <p:cNvPr id="283" name="Google Shape;283;p42"/>
          <p:cNvSpPr txBox="1">
            <a:spLocks noGrp="1"/>
          </p:cNvSpPr>
          <p:nvPr>
            <p:ph type="body" idx="1"/>
          </p:nvPr>
        </p:nvSpPr>
        <p:spPr>
          <a:xfrm>
            <a:off x="704850" y="12381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Reputation System to fast track or auto green-light safe developers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Replace Comments with Reviews, and incorporate into Reputation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Rate-of-growth analysis to detect bad games</a:t>
            </a:r>
            <a:endParaRPr sz="1800"/>
          </a:p>
        </p:txBody>
      </p:sp>
      <p:sp>
        <p:nvSpPr>
          <p:cNvPr id="284" name="Google Shape;284;p42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49250" y="3152664"/>
            <a:ext cx="1149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5600">
                <a:solidFill>
                  <a:srgbClr val="E3E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Partner Impressions</a:t>
            </a:r>
            <a:endParaRPr sz="700">
              <a:solidFill>
                <a:srgbClr val="E3E5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49250" y="3152664"/>
            <a:ext cx="1149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5600" i="0" u="none" strike="noStrike" cap="none">
                <a:solidFill>
                  <a:srgbClr val="E3E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Picture</a:t>
            </a:r>
            <a:endParaRPr sz="700">
              <a:solidFill>
                <a:srgbClr val="E3E5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Tencent Impressions</a:t>
            </a:r>
            <a:endParaRPr sz="3600"/>
          </a:p>
        </p:txBody>
      </p:sp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3175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Mission to own all entertainment time across all devices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Big player and knows it, seeking to leverage Roblox using their playbook, less flexible, likely requires us to keep our guard up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Fastest way to mega acquisition, though not necessarily sustained player base: move fast, big pop, less about how Roblox works</a:t>
            </a:r>
            <a:endParaRPr sz="1800"/>
          </a:p>
          <a:p>
            <a:pPr marL="317500" marR="0" lvl="0" indent="-304800" algn="l" rtl="0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Their plan: Tencent as Publisher</a:t>
            </a:r>
            <a:endParaRPr sz="1800"/>
          </a:p>
          <a:p>
            <a:pPr marL="6350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 JV, Roblox retains advisory/approval, they modify codebase and operate servers, they control day-to-day operations</a:t>
            </a:r>
            <a:endParaRPr sz="1800"/>
          </a:p>
        </p:txBody>
      </p:sp>
      <p:sp>
        <p:nvSpPr>
          <p:cNvPr id="296" name="Google Shape;296;p44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NetEase Impressions</a:t>
            </a:r>
            <a:endParaRPr sz="3600"/>
          </a:p>
        </p:txBody>
      </p:sp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540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gaming content company (plus black pigs &amp; tea)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Direct, down-to-Earth, flexible problem solvers, acting in the interests of a joint venture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Thinks of itself as a content developer and Roblox as a platform: NetEase unit of business value = Games, Roblox = DAU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Slower path to mega-scale, but would foster authenticate growth through our own viral mechanism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Largest user base of Chinese middle class, only company with Game Mod experience (Starcraft) and with successful JV Experience (Blizzard)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Experience supporting services that span the Great Firewall (Microsoft Office 360)</a:t>
            </a:r>
            <a:endParaRPr sz="1800"/>
          </a:p>
        </p:txBody>
      </p:sp>
      <p:sp>
        <p:nvSpPr>
          <p:cNvPr id="303" name="Google Shape;303;p45"/>
          <p:cNvSpPr txBox="1"/>
          <p:nvPr/>
        </p:nvSpPr>
        <p:spPr>
          <a:xfrm>
            <a:off x="338775" y="5951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NetEase Third Party Partner</a:t>
            </a:r>
            <a:endParaRPr sz="3600"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15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State-owned commercial venture where Roblox is the first client (owned by the Ministry of Information via the China Cultural Media Group)</a:t>
            </a:r>
            <a:endParaRPr sz="1800"/>
          </a:p>
          <a:p>
            <a:pPr marL="215900" marR="0" lvl="0" indent="-2413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Third party secures critical operating licenses, holds URLs &amp; trademarks, validates that Roblox is safe, provides 24/7 content monitoring, will manage media in the face of bad PR</a:t>
            </a:r>
            <a:endParaRPr sz="1800"/>
          </a:p>
          <a:p>
            <a:pPr marL="215900" marR="0" lvl="0" indent="-2413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Mitigating dependency risk by having ability to name new authority if third party is no longer available, though that change would be non-trivial wrt other risks </a:t>
            </a:r>
            <a:endParaRPr sz="1800"/>
          </a:p>
          <a:p>
            <a:pPr marL="215900" marR="0" lvl="0" indent="-2413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Needed because Roblox Kids UGC is unique and needs special treatment; deemed a critical asset for initial approval, ongoing support, issue response</a:t>
            </a:r>
            <a:endParaRPr sz="1800"/>
          </a:p>
          <a:p>
            <a:pPr marL="215900" marR="0" lvl="0" indent="-2413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Main concern for government is game content, not speech — everyone has a real ID to play, so chat concerns in the US are secondary in China</a:t>
            </a:r>
            <a:endParaRPr sz="1800"/>
          </a:p>
          <a:p>
            <a:pPr marL="215900" marR="0" lvl="0" indent="-2413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Not concerned about a single parent sharing a bad photo or story with a single newspaper or on social media; concerned about big impact, i.e. sustained large-scale scope</a:t>
            </a:r>
            <a:endParaRPr sz="1800"/>
          </a:p>
        </p:txBody>
      </p:sp>
      <p:sp>
        <p:nvSpPr>
          <p:cNvPr id="310" name="Google Shape;310;p46"/>
          <p:cNvSpPr txBox="1"/>
          <p:nvPr/>
        </p:nvSpPr>
        <p:spPr>
          <a:xfrm>
            <a:off x="338775" y="61801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7"/>
          <p:cNvSpPr txBox="1">
            <a:spLocks noGrp="1"/>
          </p:cNvSpPr>
          <p:nvPr>
            <p:ph type="title"/>
          </p:nvPr>
        </p:nvSpPr>
        <p:spPr>
          <a:xfrm>
            <a:off x="349250" y="3152664"/>
            <a:ext cx="1149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5600">
                <a:solidFill>
                  <a:srgbClr val="E3E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Operational Responsibilities</a:t>
            </a:r>
            <a:endParaRPr sz="700">
              <a:solidFill>
                <a:srgbClr val="E3E5E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" name="Google Shape;321;p48"/>
          <p:cNvGraphicFramePr/>
          <p:nvPr/>
        </p:nvGraphicFramePr>
        <p:xfrm>
          <a:off x="952500" y="112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{E918610C-24E0-4C87-BD1F-488643C5C962}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Function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Item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Roblox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JV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Partner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AE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Engineering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Platform Feature Development (Global feature)</a:t>
                      </a:r>
                      <a:br>
                        <a:rPr lang="en-US"/>
                      </a:br>
                      <a:r>
                        <a:rPr lang="en-US"/>
                        <a:t>*anti-addiction, parental control, voice chat, DevX credit system, localization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Engineering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Platform Feature Development (China specific)</a:t>
                      </a:r>
                      <a:br>
                        <a:rPr lang="en-US"/>
                      </a:br>
                      <a:r>
                        <a:rPr lang="en-US"/>
                        <a:t>*User sign-up, Game play segmentatin, URL redirection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Engineering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3rd party service integration *auth w/ national ID, text filtering, payment, wechat...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Engineering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Platform Infrastructure Setup, Maintenance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Engineering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Operational Management Tools and Interface</a:t>
                      </a:r>
                      <a:br>
                        <a:rPr lang="en-US"/>
                      </a:br>
                      <a:r>
                        <a:rPr lang="en-US"/>
                        <a:t>*server infrastructure maintenance tools</a:t>
                      </a:r>
                      <a:br>
                        <a:rPr lang="en-US"/>
                      </a:br>
                      <a:r>
                        <a:rPr lang="en-US"/>
                        <a:t>*application level maintenance tools</a:t>
                      </a:r>
                      <a:br>
                        <a:rPr lang="en-US"/>
                      </a:br>
                      <a:r>
                        <a:rPr lang="en-US"/>
                        <a:t>*moderation tool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2" name="Google Shape;322;p48"/>
          <p:cNvSpPr txBox="1">
            <a:spLocks noGrp="1"/>
          </p:cNvSpPr>
          <p:nvPr>
            <p:ph type="title"/>
          </p:nvPr>
        </p:nvSpPr>
        <p:spPr>
          <a:xfrm>
            <a:off x="3375972" y="113375"/>
            <a:ext cx="75432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Operational Responsibilities, Engineering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49"/>
          <p:cNvGraphicFramePr/>
          <p:nvPr/>
        </p:nvGraphicFramePr>
        <p:xfrm>
          <a:off x="952500" y="9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{E918610C-24E0-4C87-BD1F-488643C5C962}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Function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Item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Roblox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JV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Partner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AE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Content Curation &amp; Game approval for China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Content moderation for China (game asset, report)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Support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Developer Relations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Government relationship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Finance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Legal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9" name="Google Shape;329;p49"/>
          <p:cNvSpPr txBox="1">
            <a:spLocks noGrp="1"/>
          </p:cNvSpPr>
          <p:nvPr>
            <p:ph type="title"/>
          </p:nvPr>
        </p:nvSpPr>
        <p:spPr>
          <a:xfrm>
            <a:off x="3375972" y="113375"/>
            <a:ext cx="75432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Operational Responsibilities, Operations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50"/>
          <p:cNvGraphicFramePr/>
          <p:nvPr/>
        </p:nvGraphicFramePr>
        <p:xfrm>
          <a:off x="952500" y="9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{E918610C-24E0-4C87-BD1F-488643C5C962}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Function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Item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Roblox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JV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EABA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Partner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AE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Marketing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Marketing Planning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Marketing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Marketing Execution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6" name="Google Shape;336;p50"/>
          <p:cNvSpPr txBox="1">
            <a:spLocks noGrp="1"/>
          </p:cNvSpPr>
          <p:nvPr>
            <p:ph type="title"/>
          </p:nvPr>
        </p:nvSpPr>
        <p:spPr>
          <a:xfrm>
            <a:off x="3375972" y="113375"/>
            <a:ext cx="75432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Operational Responsibilities, Marketing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>
            <a:spLocks noGrp="1"/>
          </p:cNvSpPr>
          <p:nvPr>
            <p:ph type="title"/>
          </p:nvPr>
        </p:nvSpPr>
        <p:spPr>
          <a:xfrm>
            <a:off x="349250" y="3152664"/>
            <a:ext cx="1149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>
                <a:solidFill>
                  <a:srgbClr val="E3E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sz="3600">
              <a:solidFill>
                <a:srgbClr val="E3E5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MVP at a Glance</a:t>
            </a:r>
            <a:endParaRPr sz="360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15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Global data center footprint with local game servers, front-end web servers, and China-only storage of narrowly scoped PII (cannot be transmitted across the Great Firewall, even in memory)</a:t>
            </a:r>
            <a:endParaRPr sz="1600"/>
          </a:p>
          <a:p>
            <a:pPr marL="2159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China catalog of games &amp; virtual goods is a subset of the global catalog, with initial manual curation evolving to automated curation</a:t>
            </a:r>
            <a:endParaRPr sz="1600"/>
          </a:p>
          <a:p>
            <a:pPr marL="2159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Universal platform and virtual economy, with segmented play and segmented user-to-user item trading (or no trading in China)</a:t>
            </a:r>
            <a:endParaRPr sz="1600"/>
          </a:p>
          <a:p>
            <a:pPr marL="2159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Developers in all regions contribute to the global and China catalogs, receive credits (i.e. Robux) from Players globally, and cash out in local currency (e.g. RMB for China)</a:t>
            </a:r>
            <a:endParaRPr sz="1600"/>
          </a:p>
          <a:p>
            <a:pPr marL="2159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Adherence with recent anti-addiction mechanism that limit </a:t>
            </a:r>
            <a:r>
              <a:rPr lang="en-US" sz="1600" b="0" i="0" u="sng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game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play time after a few hours of play, though chatting, watching videos, avatar editing, and other app usage does not seem to be included</a:t>
            </a:r>
            <a:endParaRPr sz="1600"/>
          </a:p>
          <a:p>
            <a:pPr marL="2159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Key integration points: authentication, payments, text/asset filtering</a:t>
            </a:r>
            <a:endParaRPr sz="1600"/>
          </a:p>
          <a:p>
            <a:pPr marL="215900" marR="0" lvl="0" indent="-2286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Full translation of iOS, Android, desktop web, Roblox Studio, and UGC required on day one</a:t>
            </a:r>
            <a:endParaRPr sz="1600"/>
          </a:p>
        </p:txBody>
      </p:sp>
      <p:sp>
        <p:nvSpPr>
          <p:cNvPr id="95" name="Google Shape;95;p18"/>
          <p:cNvSpPr txBox="1"/>
          <p:nvPr/>
        </p:nvSpPr>
        <p:spPr>
          <a:xfrm>
            <a:off x="338775" y="6332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China vs International RoW</a:t>
            </a:r>
            <a:endParaRPr sz="3600"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944783" y="1966078"/>
          <a:ext cx="9748450" cy="4239375"/>
        </p:xfrm>
        <a:graphic>
          <a:graphicData uri="http://schemas.openxmlformats.org/drawingml/2006/table">
            <a:tbl>
              <a:tblPr firstRow="1" bandRow="1">
                <a:noFill/>
                <a:tableStyleId>{8BD2687F-51AD-446B-88DD-82FA16CE1C57}</a:tableStyleId>
              </a:tblPr>
              <a:tblGrid>
                <a:gridCol w="35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 Light"/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FFFFFF"/>
                          </a:solidFill>
                        </a:rPr>
                        <a:t>Key Features Required for China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 Light"/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FFFFFF"/>
                          </a:solidFill>
                        </a:rPr>
                        <a:t>Relative to RoW International Effort</a:t>
                      </a:r>
                      <a:endParaRPr sz="700"/>
                    </a:p>
                  </a:txBody>
                  <a:tcPr marL="25400" marR="25400" marT="25400" marB="25400" anchor="ctr">
                    <a:lnT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 Light"/>
                        <a:buNone/>
                      </a:pPr>
                      <a:r>
                        <a:rPr lang="en-US" sz="1300" b="1" u="none" strike="noStrike" cap="none">
                          <a:solidFill>
                            <a:srgbClr val="FFFFFF"/>
                          </a:solidFill>
                        </a:rPr>
                        <a:t>Effort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Local Game Servers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Doing anyway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Small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Local Web Servers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Need to do anyway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Large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Local PII Storage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None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Phone # Authentication with SMS Validation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Doing anyway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National ID in Auth with Verification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None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Small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Strict Game Play Segmentation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None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Small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Strict Item Trading Segmentation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None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Small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Integration with Chinese Payment Services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None — but will be adding multiple anyway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Integration with Chinese Text Filter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None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Country-based Asset Approval Pipeline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None — RoW likely reactive blackist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DevX Credit System with RMB Cash Out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Do globally: credits + local currency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Anti-Additiction Controls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Must in China, great option globally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Full App Localization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Doing anyway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Studio Localization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Doing anyway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UGC Long-Tail Localization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Doing anyway</a:t>
                      </a:r>
                      <a:endParaRPr sz="700"/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UGC Premium Localization</a:t>
                      </a:r>
                      <a:endParaRPr sz="700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Doing anyway</a:t>
                      </a:r>
                      <a:endParaRPr sz="700"/>
                    </a:p>
                  </a:txBody>
                  <a:tcPr marL="25400" marR="25400" marT="25400" marB="25400" anchor="ctr">
                    <a:lnB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sz="1300" u="none" strike="noStrike" cap="none"/>
                        <a:t>Medium</a:t>
                      </a:r>
                      <a:endParaRPr sz="700"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2" name="Google Shape;102;p19"/>
          <p:cNvSpPr txBox="1"/>
          <p:nvPr/>
        </p:nvSpPr>
        <p:spPr>
          <a:xfrm>
            <a:off x="338775" y="63325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Iterating and Launching</a:t>
            </a:r>
            <a:endParaRPr sz="3600"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540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 can iterate against the full suite of requirements with a Roblox China application that is not officially launched in China</a:t>
            </a:r>
            <a:endParaRPr sz="1800"/>
          </a:p>
          <a:p>
            <a:pPr marL="495300" marR="0" lvl="1" indent="-2667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Translation, content filtering, segmented play and catalogs, … 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sng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the government review process takes 8-9 months, and requires the majority of the MVP launch requirements to be met</a:t>
            </a:r>
            <a:endParaRPr sz="1800"/>
          </a:p>
          <a:p>
            <a:pPr marL="495300" marR="0" lvl="1" indent="-2667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Some missing translations are OK, but all critical features are required for both efficiency and government relations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Hand-wavy timeline:</a:t>
            </a:r>
            <a:endParaRPr sz="1800"/>
          </a:p>
          <a:p>
            <a:pPr marL="49530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Oct - Mar — core feature</a:t>
            </a:r>
            <a:endParaRPr sz="1800"/>
          </a:p>
          <a:p>
            <a:pPr marL="49530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 - Dec — approval process</a:t>
            </a:r>
            <a:endParaRPr sz="1800"/>
          </a:p>
          <a:p>
            <a:pPr marL="495300" marR="0" lvl="1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Oct - Dec — data center expansion</a:t>
            </a:r>
            <a:endParaRPr sz="1800"/>
          </a:p>
        </p:txBody>
      </p:sp>
      <p:sp>
        <p:nvSpPr>
          <p:cNvPr id="109" name="Google Shape;109;p20"/>
          <p:cNvSpPr txBox="1"/>
          <p:nvPr/>
        </p:nvSpPr>
        <p:spPr>
          <a:xfrm>
            <a:off x="338775" y="61801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Copy Cats</a:t>
            </a:r>
            <a:endParaRPr sz="3600"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704850" y="184774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54000" marR="0" lvl="0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no copy cats yet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Tencent likely to create one, but will still take some time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Likely even if we partner with them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Seem to have one in the wings (4399)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They have failed at UGC gaming twice in the past few years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Roblox’s perceived strength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Social Network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Deep technical stack that is hard to replicate, especially engine</a:t>
            </a:r>
            <a:endParaRPr sz="1800"/>
          </a:p>
          <a:p>
            <a:pPr marL="5207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Global developer community with deep catalog</a:t>
            </a:r>
            <a:endParaRPr sz="1800"/>
          </a:p>
          <a:p>
            <a:pPr marL="254000" marR="0" lvl="0" indent="-2667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NetEase strongly recommends strengthening social network through stronger social emphasis and interactions of influences, top creators, and players</a:t>
            </a:r>
            <a:endParaRPr sz="1800"/>
          </a:p>
        </p:txBody>
      </p:sp>
      <p:sp>
        <p:nvSpPr>
          <p:cNvPr id="116" name="Google Shape;116;p21"/>
          <p:cNvSpPr txBox="1"/>
          <p:nvPr/>
        </p:nvSpPr>
        <p:spPr>
          <a:xfrm>
            <a:off x="338775" y="610397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49250" y="3152664"/>
            <a:ext cx="114936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5600">
                <a:solidFill>
                  <a:srgbClr val="E3E5E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MVP</a:t>
            </a:r>
            <a:endParaRPr sz="700">
              <a:solidFill>
                <a:srgbClr val="E3E5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694290" y="1040806"/>
            <a:ext cx="10803300" cy="5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PII</a:t>
            </a:r>
            <a:endParaRPr sz="3600"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704850" y="1242695"/>
            <a:ext cx="10782300" cy="4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2286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PII is legally defined to allow for broad interpretation: anything that can identify individual player</a:t>
            </a:r>
            <a:endParaRPr sz="1800"/>
          </a:p>
          <a:p>
            <a:pPr marL="228600" marR="0" lvl="0" indent="-254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More narrowly and concretely interpreted in practice: real name, government ID, email, phone #</a:t>
            </a:r>
            <a:endParaRPr sz="1800"/>
          </a:p>
          <a:p>
            <a:pPr marL="228600" marR="0" lvl="0" indent="-254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PII for Chinese players must remain in China, including backups</a:t>
            </a:r>
            <a:endParaRPr sz="1800"/>
          </a:p>
          <a:p>
            <a:pPr marL="228600" marR="0" lvl="0" indent="-254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PII cannot flow across the Great Firewall even in memory</a:t>
            </a:r>
            <a:endParaRPr sz="1800"/>
          </a:p>
          <a:p>
            <a:pPr marL="228600" marR="0" lvl="0" indent="-254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Birthday and gender* can be extracted from PII and associated with the Roblox ID</a:t>
            </a:r>
            <a:endParaRPr sz="1800"/>
          </a:p>
          <a:p>
            <a:pPr marL="228600" marR="0" lvl="0" indent="-2540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Kids are considered &lt;13, but PII applies to everyone under 18</a:t>
            </a:r>
            <a:endParaRPr sz="1800"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846732" y="504904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{8BD2687F-51AD-446B-88DD-82FA16CE1C57}</a:tableStyleId>
              </a:tblPr>
              <a:tblGrid>
                <a:gridCol w="2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 Light"/>
                        <a:buNone/>
                      </a:pPr>
                      <a:r>
                        <a:rPr lang="en-US" b="1" u="none" strike="noStrike" cap="none">
                          <a:solidFill>
                            <a:srgbClr val="FFFFFF"/>
                          </a:solidFill>
                        </a:rPr>
                        <a:t>Roblox China Storage</a:t>
                      </a:r>
                      <a:endParaRPr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Helvetica Neue Light"/>
                        <a:buNone/>
                      </a:pPr>
                      <a:r>
                        <a:rPr lang="en-US" b="1" u="none" strike="noStrike" cap="none">
                          <a:solidFill>
                            <a:srgbClr val="FFFFFF"/>
                          </a:solidFill>
                        </a:rPr>
                        <a:t>Roblox Global Storage</a:t>
                      </a:r>
                      <a:endParaRPr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u="none" strike="noStrike" cap="none"/>
                        <a:t>Chinese Player PII</a:t>
                      </a:r>
                      <a:endParaRPr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u="none" strike="noStrike" cap="none"/>
                        <a:t>Roblox ID</a:t>
                      </a:r>
                      <a:endParaRPr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u="none" strike="noStrike" cap="none"/>
                        <a:t>National ID : Roblox ID Map</a:t>
                      </a:r>
                      <a:endParaRPr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u="none" strike="noStrike" cap="none"/>
                        <a:t>Birthdate &amp; Gender</a:t>
                      </a:r>
                      <a:endParaRPr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endParaRPr u="none" strike="noStrike" cap="none"/>
                    </a:p>
                  </a:txBody>
                  <a:tcPr marL="25400" marR="25400" marT="25400" marB="25400" anchor="ctr">
                    <a:lnL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Helvetica Neue Light"/>
                        <a:buNone/>
                      </a:pPr>
                      <a:r>
                        <a:rPr lang="en-US" u="none" strike="noStrike" cap="none"/>
                        <a:t>Platform Data &amp; Statistics</a:t>
                      </a:r>
                      <a:endParaRPr/>
                    </a:p>
                  </a:txBody>
                  <a:tcPr marL="25400" marR="25400" marT="25400" marB="25400" anchor="ctr">
                    <a:lnR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5400" cap="flat" cmpd="sng">
                      <a:solidFill>
                        <a:srgbClr val="3797C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" name="Google Shape;129;p23"/>
          <p:cNvSpPr/>
          <p:nvPr/>
        </p:nvSpPr>
        <p:spPr>
          <a:xfrm>
            <a:off x="9434921" y="6493527"/>
            <a:ext cx="2401806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 need to confirm gender</a:t>
            </a:r>
            <a:endParaRPr sz="700"/>
          </a:p>
        </p:txBody>
      </p:sp>
      <p:sp>
        <p:nvSpPr>
          <p:cNvPr id="130" name="Google Shape;130;p23"/>
          <p:cNvSpPr txBox="1"/>
          <p:nvPr/>
        </p:nvSpPr>
        <p:spPr>
          <a:xfrm>
            <a:off x="404275" y="6466525"/>
            <a:ext cx="67641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CONFIDENTIAL: Please do not distribute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3053</Words>
  <Application>Microsoft Office PowerPoint</Application>
  <PresentationFormat>Widescreen</PresentationFormat>
  <Paragraphs>389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Helvetica Neue Light</vt:lpstr>
      <vt:lpstr>Helvetica Neue</vt:lpstr>
      <vt:lpstr>Office Theme</vt:lpstr>
      <vt:lpstr>China MVP Ideas from Aug Trip; CONFIDENTIAL</vt:lpstr>
      <vt:lpstr>Contents</vt:lpstr>
      <vt:lpstr>Big Picture</vt:lpstr>
      <vt:lpstr>MVP at a Glance</vt:lpstr>
      <vt:lpstr>China vs International RoW</vt:lpstr>
      <vt:lpstr>Iterating and Launching</vt:lpstr>
      <vt:lpstr>Copy Cats</vt:lpstr>
      <vt:lpstr>MVP</vt:lpstr>
      <vt:lpstr>PII</vt:lpstr>
      <vt:lpstr>No Cross Play</vt:lpstr>
      <vt:lpstr>Data Center Footprint</vt:lpstr>
      <vt:lpstr>Authentication</vt:lpstr>
      <vt:lpstr>Anti-Addiction </vt:lpstr>
      <vt:lpstr>Game Content</vt:lpstr>
      <vt:lpstr>Game Content</vt:lpstr>
      <vt:lpstr>Game Pricing</vt:lpstr>
      <vt:lpstr>Virtual Currency</vt:lpstr>
      <vt:lpstr>Developer Cash Out</vt:lpstr>
      <vt:lpstr>Trading System</vt:lpstr>
      <vt:lpstr>Moderation</vt:lpstr>
      <vt:lpstr>Voice Chat</vt:lpstr>
      <vt:lpstr>Payments</vt:lpstr>
      <vt:lpstr>Translation</vt:lpstr>
      <vt:lpstr>Security (Internal)</vt:lpstr>
      <vt:lpstr>Tencent MVP Differences</vt:lpstr>
      <vt:lpstr>Beyond the MVP</vt:lpstr>
      <vt:lpstr>Social Network</vt:lpstr>
      <vt:lpstr>Game Content</vt:lpstr>
      <vt:lpstr>Partner Impressions</vt:lpstr>
      <vt:lpstr>Tencent Impressions</vt:lpstr>
      <vt:lpstr>NetEase Impressions</vt:lpstr>
      <vt:lpstr>NetEase Third Party Partner</vt:lpstr>
      <vt:lpstr>Operational Responsibilities</vt:lpstr>
      <vt:lpstr>Operational Responsibilities, Engineering</vt:lpstr>
      <vt:lpstr>Operational Responsibilities, Operations</vt:lpstr>
      <vt:lpstr>Operational Responsibilities, Marketing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China MVP Ideas from Aug Trip; CONFIDENTIAL</dc:title>
  <dc:creator>Barack Obama</dc:creator>
  <cp:lastModifiedBy>Boland, Avery</cp:lastModifiedBy>
  <cp:revision>1</cp:revision>
  <dcterms:modified xsi:type="dcterms:W3CDTF">2023-05-26T20:43:53Z</dcterms:modified>
</cp:coreProperties>
</file>