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96BDC6-FB71-41ED-A233-AC2D4254C273}" v="14" dt="2021-04-22T22:47:17.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16" d="100"/>
          <a:sy n="116" d="100"/>
        </p:scale>
        <p:origin x="12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stin Elery" userId="843a45bcdfe74c68" providerId="LiveId" clId="{4B96BDC6-FB71-41ED-A233-AC2D4254C273}"/>
    <pc:docChg chg="custSel addSld delSld modSld">
      <pc:chgData name="Dustin Elery" userId="843a45bcdfe74c68" providerId="LiveId" clId="{4B96BDC6-FB71-41ED-A233-AC2D4254C273}" dt="2021-04-22T22:45:17.331" v="1711" actId="1076"/>
      <pc:docMkLst>
        <pc:docMk/>
      </pc:docMkLst>
      <pc:sldChg chg="del">
        <pc:chgData name="Dustin Elery" userId="843a45bcdfe74c68" providerId="LiveId" clId="{4B96BDC6-FB71-41ED-A233-AC2D4254C273}" dt="2021-04-20T23:45:35.629" v="870" actId="47"/>
        <pc:sldMkLst>
          <pc:docMk/>
          <pc:sldMk cId="191714609" sldId="258"/>
        </pc:sldMkLst>
      </pc:sldChg>
      <pc:sldChg chg="modSp mod">
        <pc:chgData name="Dustin Elery" userId="843a45bcdfe74c68" providerId="LiveId" clId="{4B96BDC6-FB71-41ED-A233-AC2D4254C273}" dt="2021-04-22T22:37:43.519" v="1702" actId="20577"/>
        <pc:sldMkLst>
          <pc:docMk/>
          <pc:sldMk cId="859969990" sldId="260"/>
        </pc:sldMkLst>
        <pc:spChg chg="mod">
          <ac:chgData name="Dustin Elery" userId="843a45bcdfe74c68" providerId="LiveId" clId="{4B96BDC6-FB71-41ED-A233-AC2D4254C273}" dt="2021-04-22T22:37:43.519" v="1702" actId="20577"/>
          <ac:spMkLst>
            <pc:docMk/>
            <pc:sldMk cId="859969990" sldId="260"/>
            <ac:spMk id="3" creationId="{D275463C-B8D1-4B15-87C8-571280334615}"/>
          </ac:spMkLst>
        </pc:spChg>
      </pc:sldChg>
      <pc:sldChg chg="modSp mod">
        <pc:chgData name="Dustin Elery" userId="843a45bcdfe74c68" providerId="LiveId" clId="{4B96BDC6-FB71-41ED-A233-AC2D4254C273}" dt="2021-04-22T22:38:41.874" v="1704" actId="6549"/>
        <pc:sldMkLst>
          <pc:docMk/>
          <pc:sldMk cId="1437334854" sldId="261"/>
        </pc:sldMkLst>
        <pc:spChg chg="mod">
          <ac:chgData name="Dustin Elery" userId="843a45bcdfe74c68" providerId="LiveId" clId="{4B96BDC6-FB71-41ED-A233-AC2D4254C273}" dt="2021-04-22T22:38:41.874" v="1704" actId="6549"/>
          <ac:spMkLst>
            <pc:docMk/>
            <pc:sldMk cId="1437334854" sldId="261"/>
            <ac:spMk id="3" creationId="{0A05E63D-8A49-49D4-8D3B-21DCA7BF7EED}"/>
          </ac:spMkLst>
        </pc:spChg>
      </pc:sldChg>
      <pc:sldChg chg="modSp mod">
        <pc:chgData name="Dustin Elery" userId="843a45bcdfe74c68" providerId="LiveId" clId="{4B96BDC6-FB71-41ED-A233-AC2D4254C273}" dt="2021-04-21T01:01:36.996" v="1567" actId="6549"/>
        <pc:sldMkLst>
          <pc:docMk/>
          <pc:sldMk cId="3501993142" sldId="262"/>
        </pc:sldMkLst>
        <pc:spChg chg="mod">
          <ac:chgData name="Dustin Elery" userId="843a45bcdfe74c68" providerId="LiveId" clId="{4B96BDC6-FB71-41ED-A233-AC2D4254C273}" dt="2021-04-21T01:01:36.996" v="1567" actId="6549"/>
          <ac:spMkLst>
            <pc:docMk/>
            <pc:sldMk cId="3501993142" sldId="262"/>
            <ac:spMk id="3" creationId="{0A05E63D-8A49-49D4-8D3B-21DCA7BF7EED}"/>
          </ac:spMkLst>
        </pc:spChg>
      </pc:sldChg>
      <pc:sldChg chg="addSp delSp modSp new mod modClrScheme chgLayout">
        <pc:chgData name="Dustin Elery" userId="843a45bcdfe74c68" providerId="LiveId" clId="{4B96BDC6-FB71-41ED-A233-AC2D4254C273}" dt="2021-04-22T22:19:12.938" v="1699" actId="14100"/>
        <pc:sldMkLst>
          <pc:docMk/>
          <pc:sldMk cId="2566549149" sldId="263"/>
        </pc:sldMkLst>
        <pc:spChg chg="mod ord">
          <ac:chgData name="Dustin Elery" userId="843a45bcdfe74c68" providerId="LiveId" clId="{4B96BDC6-FB71-41ED-A233-AC2D4254C273}" dt="2021-04-20T23:53:41.553" v="1312" actId="115"/>
          <ac:spMkLst>
            <pc:docMk/>
            <pc:sldMk cId="2566549149" sldId="263"/>
            <ac:spMk id="2" creationId="{76F20E5F-8D0E-4B24-8E60-74CEDFB19729}"/>
          </ac:spMkLst>
        </pc:spChg>
        <pc:spChg chg="mod ord">
          <ac:chgData name="Dustin Elery" userId="843a45bcdfe74c68" providerId="LiveId" clId="{4B96BDC6-FB71-41ED-A233-AC2D4254C273}" dt="2021-04-21T00:50:03.250" v="1496" actId="33524"/>
          <ac:spMkLst>
            <pc:docMk/>
            <pc:sldMk cId="2566549149" sldId="263"/>
            <ac:spMk id="3" creationId="{CE917DBE-DF1B-4AFE-9CB9-8407441D598D}"/>
          </ac:spMkLst>
        </pc:spChg>
        <pc:spChg chg="add mod">
          <ac:chgData name="Dustin Elery" userId="843a45bcdfe74c68" providerId="LiveId" clId="{4B96BDC6-FB71-41ED-A233-AC2D4254C273}" dt="2021-04-20T23:45:19.244" v="869" actId="115"/>
          <ac:spMkLst>
            <pc:docMk/>
            <pc:sldMk cId="2566549149" sldId="263"/>
            <ac:spMk id="10" creationId="{CD7D93DA-5A9B-453C-8519-DDEC41C4E6EE}"/>
          </ac:spMkLst>
        </pc:spChg>
        <pc:picChg chg="add mod">
          <ac:chgData name="Dustin Elery" userId="843a45bcdfe74c68" providerId="LiveId" clId="{4B96BDC6-FB71-41ED-A233-AC2D4254C273}" dt="2021-04-20T23:44:19.909" v="809" actId="1076"/>
          <ac:picMkLst>
            <pc:docMk/>
            <pc:sldMk cId="2566549149" sldId="263"/>
            <ac:picMk id="5" creationId="{DC338F52-9C40-4502-837F-4E257B889912}"/>
          </ac:picMkLst>
        </pc:picChg>
        <pc:picChg chg="add del mod">
          <ac:chgData name="Dustin Elery" userId="843a45bcdfe74c68" providerId="LiveId" clId="{4B96BDC6-FB71-41ED-A233-AC2D4254C273}" dt="2021-04-22T22:18:40.358" v="1695" actId="478"/>
          <ac:picMkLst>
            <pc:docMk/>
            <pc:sldMk cId="2566549149" sldId="263"/>
            <ac:picMk id="6" creationId="{9881F84F-6621-47EF-8571-73AE1E3D9FC4}"/>
          </ac:picMkLst>
        </pc:picChg>
        <pc:picChg chg="add mod">
          <ac:chgData name="Dustin Elery" userId="843a45bcdfe74c68" providerId="LiveId" clId="{4B96BDC6-FB71-41ED-A233-AC2D4254C273}" dt="2021-04-20T23:43:46.567" v="807" actId="1076"/>
          <ac:picMkLst>
            <pc:docMk/>
            <pc:sldMk cId="2566549149" sldId="263"/>
            <ac:picMk id="7" creationId="{E8489F51-393B-4675-A696-0D4DCF8F52C4}"/>
          </ac:picMkLst>
        </pc:picChg>
        <pc:picChg chg="add mod">
          <ac:chgData name="Dustin Elery" userId="843a45bcdfe74c68" providerId="LiveId" clId="{4B96BDC6-FB71-41ED-A233-AC2D4254C273}" dt="2021-04-22T22:19:12.938" v="1699" actId="14100"/>
          <ac:picMkLst>
            <pc:docMk/>
            <pc:sldMk cId="2566549149" sldId="263"/>
            <ac:picMk id="11" creationId="{AF3ABAF3-EA7B-44CB-86C6-CBA3EB07F30D}"/>
          </ac:picMkLst>
        </pc:picChg>
        <pc:cxnChg chg="add">
          <ac:chgData name="Dustin Elery" userId="843a45bcdfe74c68" providerId="LiveId" clId="{4B96BDC6-FB71-41ED-A233-AC2D4254C273}" dt="2021-04-20T23:44:11.497" v="808" actId="11529"/>
          <ac:cxnSpMkLst>
            <pc:docMk/>
            <pc:sldMk cId="2566549149" sldId="263"/>
            <ac:cxnSpMk id="9" creationId="{44DB9F7A-0C1E-41E2-8348-EFDCF5EE0FFD}"/>
          </ac:cxnSpMkLst>
        </pc:cxnChg>
      </pc:sldChg>
      <pc:sldChg chg="addSp delSp modSp add mod">
        <pc:chgData name="Dustin Elery" userId="843a45bcdfe74c68" providerId="LiveId" clId="{4B96BDC6-FB71-41ED-A233-AC2D4254C273}" dt="2021-04-22T22:45:17.331" v="1711" actId="1076"/>
        <pc:sldMkLst>
          <pc:docMk/>
          <pc:sldMk cId="3253573922" sldId="264"/>
        </pc:sldMkLst>
        <pc:spChg chg="mod">
          <ac:chgData name="Dustin Elery" userId="843a45bcdfe74c68" providerId="LiveId" clId="{4B96BDC6-FB71-41ED-A233-AC2D4254C273}" dt="2021-04-20T23:48:11.014" v="1056" actId="20577"/>
          <ac:spMkLst>
            <pc:docMk/>
            <pc:sldMk cId="3253573922" sldId="264"/>
            <ac:spMk id="2" creationId="{2A075B19-8B46-40AF-A3C4-9D355C6F33F5}"/>
          </ac:spMkLst>
        </pc:spChg>
        <pc:spChg chg="mod">
          <ac:chgData name="Dustin Elery" userId="843a45bcdfe74c68" providerId="LiveId" clId="{4B96BDC6-FB71-41ED-A233-AC2D4254C273}" dt="2021-04-22T21:57:12.657" v="1657" actId="20577"/>
          <ac:spMkLst>
            <pc:docMk/>
            <pc:sldMk cId="3253573922" sldId="264"/>
            <ac:spMk id="3" creationId="{0A05E63D-8A49-49D4-8D3B-21DCA7BF7EED}"/>
          </ac:spMkLst>
        </pc:spChg>
        <pc:picChg chg="add del mod">
          <ac:chgData name="Dustin Elery" userId="843a45bcdfe74c68" providerId="LiveId" clId="{4B96BDC6-FB71-41ED-A233-AC2D4254C273}" dt="2021-04-22T22:44:43.107" v="1706" actId="478"/>
          <ac:picMkLst>
            <pc:docMk/>
            <pc:sldMk cId="3253573922" sldId="264"/>
            <ac:picMk id="5" creationId="{D04F5FB8-C4FD-486F-927B-4B7CFAE7277D}"/>
          </ac:picMkLst>
        </pc:picChg>
        <pc:picChg chg="add mod">
          <ac:chgData name="Dustin Elery" userId="843a45bcdfe74c68" providerId="LiveId" clId="{4B96BDC6-FB71-41ED-A233-AC2D4254C273}" dt="2021-04-22T22:45:17.331" v="1711" actId="1076"/>
          <ac:picMkLst>
            <pc:docMk/>
            <pc:sldMk cId="3253573922" sldId="264"/>
            <ac:picMk id="7" creationId="{2D4260AA-714E-4978-B117-0D6730C34E44}"/>
          </ac:picMkLst>
        </pc:picChg>
      </pc:sldChg>
      <pc:sldChg chg="modSp new del mod">
        <pc:chgData name="Dustin Elery" userId="843a45bcdfe74c68" providerId="LiveId" clId="{4B96BDC6-FB71-41ED-A233-AC2D4254C273}" dt="2021-04-22T22:32:40.176" v="1700" actId="2696"/>
        <pc:sldMkLst>
          <pc:docMk/>
          <pc:sldMk cId="3846540265" sldId="265"/>
        </pc:sldMkLst>
        <pc:spChg chg="mod">
          <ac:chgData name="Dustin Elery" userId="843a45bcdfe74c68" providerId="LiveId" clId="{4B96BDC6-FB71-41ED-A233-AC2D4254C273}" dt="2021-04-21T01:03:23.538" v="1587" actId="20577"/>
          <ac:spMkLst>
            <pc:docMk/>
            <pc:sldMk cId="3846540265" sldId="265"/>
            <ac:spMk id="2" creationId="{B2A2ABCC-1B16-4BCD-BFD9-FE4C7511ECA7}"/>
          </ac:spMkLst>
        </pc:spChg>
        <pc:spChg chg="mod">
          <ac:chgData name="Dustin Elery" userId="843a45bcdfe74c68" providerId="LiveId" clId="{4B96BDC6-FB71-41ED-A233-AC2D4254C273}" dt="2021-04-21T01:04:04.960" v="1656" actId="20577"/>
          <ac:spMkLst>
            <pc:docMk/>
            <pc:sldMk cId="3846540265" sldId="265"/>
            <ac:spMk id="3" creationId="{7687D2B8-DF6B-425E-9D2A-AAE487F61409}"/>
          </ac:spMkLst>
        </pc:spChg>
      </pc:sldChg>
      <pc:sldChg chg="new del">
        <pc:chgData name="Dustin Elery" userId="843a45bcdfe74c68" providerId="LiveId" clId="{4B96BDC6-FB71-41ED-A233-AC2D4254C273}" dt="2021-04-22T22:17:32.328" v="1663" actId="47"/>
        <pc:sldMkLst>
          <pc:docMk/>
          <pc:sldMk cId="474536148" sldId="266"/>
        </pc:sldMkLst>
      </pc:sldChg>
      <pc:sldChg chg="delSp modSp add del mod">
        <pc:chgData name="Dustin Elery" userId="843a45bcdfe74c68" providerId="LiveId" clId="{4B96BDC6-FB71-41ED-A233-AC2D4254C273}" dt="2021-04-22T22:18:10.750" v="1687" actId="47"/>
        <pc:sldMkLst>
          <pc:docMk/>
          <pc:sldMk cId="4073296445" sldId="267"/>
        </pc:sldMkLst>
        <pc:spChg chg="mod">
          <ac:chgData name="Dustin Elery" userId="843a45bcdfe74c68" providerId="LiveId" clId="{4B96BDC6-FB71-41ED-A233-AC2D4254C273}" dt="2021-04-22T22:17:37.799" v="1681" actId="20577"/>
          <ac:spMkLst>
            <pc:docMk/>
            <pc:sldMk cId="4073296445" sldId="267"/>
            <ac:spMk id="2" creationId="{76F20E5F-8D0E-4B24-8E60-74CEDFB19729}"/>
          </ac:spMkLst>
        </pc:spChg>
        <pc:spChg chg="mod">
          <ac:chgData name="Dustin Elery" userId="843a45bcdfe74c68" providerId="LiveId" clId="{4B96BDC6-FB71-41ED-A233-AC2D4254C273}" dt="2021-04-22T22:17:42.801" v="1684" actId="27636"/>
          <ac:spMkLst>
            <pc:docMk/>
            <pc:sldMk cId="4073296445" sldId="267"/>
            <ac:spMk id="3" creationId="{CE917DBE-DF1B-4AFE-9CB9-8407441D598D}"/>
          </ac:spMkLst>
        </pc:spChg>
        <pc:picChg chg="del">
          <ac:chgData name="Dustin Elery" userId="843a45bcdfe74c68" providerId="LiveId" clId="{4B96BDC6-FB71-41ED-A233-AC2D4254C273}" dt="2021-04-22T22:17:39.862" v="1682" actId="478"/>
          <ac:picMkLst>
            <pc:docMk/>
            <pc:sldMk cId="4073296445" sldId="267"/>
            <ac:picMk id="5" creationId="{DC338F52-9C40-4502-837F-4E257B889912}"/>
          </ac:picMkLst>
        </pc:picChg>
      </pc:sldChg>
      <pc:sldChg chg="add del">
        <pc:chgData name="Dustin Elery" userId="843a45bcdfe74c68" providerId="LiveId" clId="{4B96BDC6-FB71-41ED-A233-AC2D4254C273}" dt="2021-04-22T22:18:07.316" v="1686"/>
        <pc:sldMkLst>
          <pc:docMk/>
          <pc:sldMk cId="3205447047"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4/22/2021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4/22/2021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arvalabs.com/cryptopunk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ubopt.org/priceseth.tx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tabulator.inf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950941" y="639097"/>
            <a:ext cx="6985685" cy="3224449"/>
          </a:xfrm>
        </p:spPr>
        <p:txBody>
          <a:bodyPr>
            <a:normAutofit/>
          </a:bodyPr>
          <a:lstStyle/>
          <a:p>
            <a:r>
              <a:rPr lang="en-US" sz="7000" dirty="0"/>
              <a:t>CryptoPunks Visualization Enhancement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753234"/>
            <a:ext cx="3953101" cy="1787606"/>
          </a:xfrm>
        </p:spPr>
        <p:txBody>
          <a:bodyPr>
            <a:normAutofit fontScale="85000" lnSpcReduction="20000"/>
          </a:bodyPr>
          <a:lstStyle/>
          <a:p>
            <a:r>
              <a:rPr lang="en-US" sz="2400" u="sng" dirty="0">
                <a:solidFill>
                  <a:schemeClr val="tx1">
                    <a:lumMod val="85000"/>
                    <a:lumOff val="15000"/>
                  </a:schemeClr>
                </a:solidFill>
              </a:rPr>
              <a:t>Project 2:</a:t>
            </a:r>
            <a:endParaRPr lang="en-US" u="sng" dirty="0">
              <a:solidFill>
                <a:schemeClr val="tx1">
                  <a:lumMod val="85000"/>
                  <a:lumOff val="15000"/>
                </a:schemeClr>
              </a:solidFill>
            </a:endParaRPr>
          </a:p>
          <a:p>
            <a:r>
              <a:rPr lang="en-US" sz="2400" dirty="0">
                <a:solidFill>
                  <a:schemeClr val="tx1">
                    <a:lumMod val="85000"/>
                    <a:lumOff val="15000"/>
                  </a:schemeClr>
                </a:solidFill>
              </a:rPr>
              <a:t>Avery Vann</a:t>
            </a:r>
          </a:p>
          <a:p>
            <a:r>
              <a:rPr lang="en-US" sz="2400" dirty="0">
                <a:solidFill>
                  <a:schemeClr val="tx1">
                    <a:lumMod val="85000"/>
                    <a:lumOff val="15000"/>
                  </a:schemeClr>
                </a:solidFill>
              </a:rPr>
              <a:t>Jerren Fair</a:t>
            </a:r>
          </a:p>
          <a:p>
            <a:r>
              <a:rPr lang="en-US" dirty="0">
                <a:solidFill>
                  <a:schemeClr val="tx1">
                    <a:lumMod val="85000"/>
                    <a:lumOff val="15000"/>
                  </a:schemeClr>
                </a:solidFill>
              </a:rPr>
              <a:t>Randall Crawford</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954CACDF-A324-4A8D-A090-71A1388D57DF}"/>
              </a:ext>
            </a:extLst>
          </p:cNvPr>
          <p:cNvSpPr txBox="1">
            <a:spLocks/>
          </p:cNvSpPr>
          <p:nvPr/>
        </p:nvSpPr>
        <p:spPr>
          <a:xfrm>
            <a:off x="8221362" y="4753234"/>
            <a:ext cx="3826475" cy="1787606"/>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u="sng" dirty="0">
                <a:solidFill>
                  <a:schemeClr val="bg1"/>
                </a:solidFill>
              </a:rPr>
              <a:t>Project 2:</a:t>
            </a:r>
          </a:p>
          <a:p>
            <a:r>
              <a:rPr lang="en-US" dirty="0">
                <a:solidFill>
                  <a:schemeClr val="tx1">
                    <a:lumMod val="85000"/>
                    <a:lumOff val="15000"/>
                  </a:schemeClr>
                </a:solidFill>
              </a:rPr>
              <a:t>Brian Smith</a:t>
            </a:r>
          </a:p>
          <a:p>
            <a:r>
              <a:rPr lang="en-US" dirty="0">
                <a:solidFill>
                  <a:schemeClr val="tx1">
                    <a:lumMod val="85000"/>
                    <a:lumOff val="15000"/>
                  </a:schemeClr>
                </a:solidFill>
              </a:rPr>
              <a:t>Dustin elery</a:t>
            </a:r>
          </a:p>
          <a:p>
            <a:r>
              <a:rPr lang="en-US" dirty="0">
                <a:solidFill>
                  <a:schemeClr val="bg1"/>
                </a:solidFill>
              </a:rPr>
              <a:t>Place hold</a:t>
            </a: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2C91-E492-4F7B-8210-0F81F6F80BD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BEFE910-B146-4B27-80A3-AAA2812D2927}"/>
              </a:ext>
            </a:extLst>
          </p:cNvPr>
          <p:cNvSpPr>
            <a:spLocks noGrp="1"/>
          </p:cNvSpPr>
          <p:nvPr>
            <p:ph idx="1"/>
          </p:nvPr>
        </p:nvSpPr>
        <p:spPr/>
        <p:txBody>
          <a:bodyPr/>
          <a:lstStyle/>
          <a:p>
            <a:r>
              <a:rPr lang="en-US" dirty="0"/>
              <a:t>1. Theme</a:t>
            </a:r>
          </a:p>
          <a:p>
            <a:r>
              <a:rPr lang="en-US" dirty="0"/>
              <a:t>2. Coding Approach</a:t>
            </a:r>
          </a:p>
          <a:p>
            <a:r>
              <a:rPr lang="en-US" dirty="0"/>
              <a:t>3. Data Munging</a:t>
            </a:r>
          </a:p>
          <a:p>
            <a:r>
              <a:rPr lang="en-US" dirty="0"/>
              <a:t>4. Final Visualization</a:t>
            </a:r>
          </a:p>
        </p:txBody>
      </p:sp>
    </p:spTree>
    <p:extLst>
      <p:ext uri="{BB962C8B-B14F-4D97-AF65-F5344CB8AC3E}">
        <p14:creationId xmlns:p14="http://schemas.microsoft.com/office/powerpoint/2010/main" val="3923262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1BDF-03EA-4181-976B-9CD355101DC0}"/>
              </a:ext>
            </a:extLst>
          </p:cNvPr>
          <p:cNvSpPr>
            <a:spLocks noGrp="1"/>
          </p:cNvSpPr>
          <p:nvPr>
            <p:ph type="title"/>
          </p:nvPr>
        </p:nvSpPr>
        <p:spPr/>
        <p:txBody>
          <a:bodyPr/>
          <a:lstStyle/>
          <a:p>
            <a:r>
              <a:rPr lang="en-US" dirty="0"/>
              <a:t>Theme</a:t>
            </a:r>
          </a:p>
        </p:txBody>
      </p:sp>
      <p:sp>
        <p:nvSpPr>
          <p:cNvPr id="3" name="Content Placeholder 2">
            <a:extLst>
              <a:ext uri="{FF2B5EF4-FFF2-40B4-BE49-F238E27FC236}">
                <a16:creationId xmlns:a16="http://schemas.microsoft.com/office/drawing/2014/main" id="{D275463C-B8D1-4B15-87C8-571280334615}"/>
              </a:ext>
            </a:extLst>
          </p:cNvPr>
          <p:cNvSpPr>
            <a:spLocks noGrp="1"/>
          </p:cNvSpPr>
          <p:nvPr>
            <p:ph idx="1"/>
          </p:nvPr>
        </p:nvSpPr>
        <p:spPr>
          <a:xfrm>
            <a:off x="1097280" y="2108201"/>
            <a:ext cx="9809618" cy="3760891"/>
          </a:xfrm>
        </p:spPr>
        <p:txBody>
          <a:bodyPr>
            <a:normAutofit fontScale="92500"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Our group is interested in current technology trends, specifically NFTs, which stands for non-fungible tokens. With NFTs being a relatively new trend, we narrowed our focus to a popular collectible NFT that has been around for a few years and has an established market, CryptoPunks.</a:t>
            </a:r>
          </a:p>
          <a:p>
            <a:pPr marR="0">
              <a:lnSpc>
                <a:spcPct val="120000"/>
              </a:lnSpc>
            </a:pPr>
            <a:r>
              <a:rPr lang="en-US" sz="1800" dirty="0">
                <a:latin typeface="Calibri" panose="020F0502020204030204" pitchFamily="34" charset="0"/>
                <a:cs typeface="Times New Roman" panose="02020603050405020304" pitchFamily="18" charset="0"/>
              </a:rPr>
              <a:t>CryptoPunks are a collectible digital image that is popular on internet forums and trading. You can find the primary site here: </a:t>
            </a:r>
            <a:r>
              <a:rPr lang="en-US" sz="1800" dirty="0">
                <a:latin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https://www.larvalabs.com/cryptopunks</a:t>
            </a:r>
            <a:endParaRPr lang="en-US" sz="1800" dirty="0">
              <a:latin typeface="Calibri" panose="020F0502020204030204" pitchFamily="34" charset="0"/>
              <a:cs typeface="Times New Roman" panose="02020603050405020304" pitchFamily="18" charset="0"/>
            </a:endParaRPr>
          </a:p>
          <a:p>
            <a:pPr marR="0">
              <a:lnSpc>
                <a:spcPct val="120000"/>
              </a:lnSpc>
            </a:pPr>
            <a:r>
              <a:rPr lang="en-US" sz="1800" dirty="0">
                <a:latin typeface="Calibri" panose="020F0502020204030204" pitchFamily="34" charset="0"/>
                <a:cs typeface="Times New Roman" panose="02020603050405020304" pitchFamily="18" charset="0"/>
              </a:rPr>
              <a:t>Our website allows the user to type a CryptoPunk ID into a search menu, then displays the image attributes of the CryptoPunk along with sales trends over time for the selected CryptoPunk.</a:t>
            </a:r>
          </a:p>
          <a:p>
            <a:pPr marR="0">
              <a:lnSpc>
                <a:spcPct val="120000"/>
              </a:lnSpc>
            </a:pPr>
            <a:r>
              <a:rPr lang="en-US" sz="1800" dirty="0">
                <a:latin typeface="Calibri" panose="020F0502020204030204" pitchFamily="34" charset="0"/>
                <a:cs typeface="Times New Roman" panose="02020603050405020304" pitchFamily="18" charset="0"/>
              </a:rPr>
              <a:t>The target audience for our website would be those individuals who are interested in purchasing CryptoPunks and want to visually see the data represented in an easy to read format using data visualization tools. Right now on the LarvaLabs website, the data is listed in list format, and gets cluttered with bids &amp; offers, while we are only interested in sales data.</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4700" spc="-50" dirty="0">
              <a:latin typeface="+mj-lt"/>
              <a:ea typeface="+mj-ea"/>
              <a:cs typeface="+mj-cs"/>
            </a:endParaRPr>
          </a:p>
        </p:txBody>
      </p:sp>
    </p:spTree>
    <p:extLst>
      <p:ext uri="{BB962C8B-B14F-4D97-AF65-F5344CB8AC3E}">
        <p14:creationId xmlns:p14="http://schemas.microsoft.com/office/powerpoint/2010/main" val="859969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5B19-8B46-40AF-A3C4-9D355C6F33F5}"/>
              </a:ext>
            </a:extLst>
          </p:cNvPr>
          <p:cNvSpPr>
            <a:spLocks noGrp="1"/>
          </p:cNvSpPr>
          <p:nvPr>
            <p:ph type="title"/>
          </p:nvPr>
        </p:nvSpPr>
        <p:spPr/>
        <p:txBody>
          <a:bodyPr/>
          <a:lstStyle/>
          <a:p>
            <a:r>
              <a:rPr lang="en-US" dirty="0"/>
              <a:t>Coding Approach: Back End</a:t>
            </a:r>
          </a:p>
        </p:txBody>
      </p:sp>
      <p:sp>
        <p:nvSpPr>
          <p:cNvPr id="3" name="Content Placeholder 2">
            <a:extLst>
              <a:ext uri="{FF2B5EF4-FFF2-40B4-BE49-F238E27FC236}">
                <a16:creationId xmlns:a16="http://schemas.microsoft.com/office/drawing/2014/main" id="{0A05E63D-8A49-49D4-8D3B-21DCA7BF7EED}"/>
              </a:ext>
            </a:extLst>
          </p:cNvPr>
          <p:cNvSpPr>
            <a:spLocks noGrp="1"/>
          </p:cNvSpPr>
          <p:nvPr>
            <p:ph idx="1"/>
          </p:nvPr>
        </p:nvSpPr>
        <p:spPr>
          <a:xfrm>
            <a:off x="1097280" y="1964987"/>
            <a:ext cx="10058400" cy="3904105"/>
          </a:xfrm>
        </p:spPr>
        <p:txBody>
          <a:bodyPr>
            <a:normAutofit fontScale="92500" lnSpcReduction="20000"/>
          </a:bodyPr>
          <a:lstStyle/>
          <a:p>
            <a:r>
              <a:rPr lang="en-US" dirty="0"/>
              <a:t>Two separate Git Repositories: Back and Front End</a:t>
            </a:r>
          </a:p>
          <a:p>
            <a:r>
              <a:rPr lang="en-US" dirty="0"/>
              <a:t>Back End:</a:t>
            </a:r>
          </a:p>
          <a:p>
            <a:r>
              <a:rPr lang="en-US" dirty="0"/>
              <a:t>1. In our first file we do the following:</a:t>
            </a:r>
          </a:p>
          <a:p>
            <a:pPr lvl="1"/>
            <a:r>
              <a:rPr lang="en-US" dirty="0"/>
              <a:t>Using Python Pandas, we pull in a .txt file from </a:t>
            </a:r>
            <a:r>
              <a:rPr lang="en-US" dirty="0">
                <a:hlinkClick r:id="rId2">
                  <a:extLst>
                    <a:ext uri="{A12FA001-AC4F-418D-AE19-62706E023703}">
                      <ahyp:hlinkClr xmlns:ahyp="http://schemas.microsoft.com/office/drawing/2018/hyperlinkcolor" val="tx"/>
                    </a:ext>
                  </a:extLst>
                </a:hlinkClick>
              </a:rPr>
              <a:t>http://subopt.org/priceseth.txt</a:t>
            </a:r>
            <a:r>
              <a:rPr lang="en-US" dirty="0"/>
              <a:t> to get our CryptoPunk market data (the trade details for each Punk)</a:t>
            </a:r>
          </a:p>
          <a:p>
            <a:pPr lvl="2"/>
            <a:r>
              <a:rPr lang="en-US" sz="1700" dirty="0"/>
              <a:t>This website is already doing the screen scraping daily</a:t>
            </a:r>
          </a:p>
          <a:p>
            <a:pPr lvl="1"/>
            <a:r>
              <a:rPr lang="en-US" dirty="0"/>
              <a:t>Using Python Pandas, we pull in a .csv file from taken from https://github.com/cryptopunksnotdead/punks to get the Punk image attributes</a:t>
            </a:r>
          </a:p>
          <a:p>
            <a:pPr lvl="1"/>
            <a:r>
              <a:rPr lang="en-US" sz="1700" dirty="0"/>
              <a:t>We then push this data to a PostgreSQL database</a:t>
            </a:r>
          </a:p>
          <a:p>
            <a:r>
              <a:rPr lang="en-US" dirty="0"/>
              <a:t>2. In our app.py file we use a flask operation to route our data to several “/” paths for consumption</a:t>
            </a:r>
          </a:p>
          <a:p>
            <a:pPr lvl="1"/>
            <a:r>
              <a:rPr lang="en-US" dirty="0"/>
              <a:t>The primary API pull comes from our “…/punk/{entered id}</a:t>
            </a:r>
          </a:p>
          <a:p>
            <a:pPr lvl="1"/>
            <a:r>
              <a:rPr lang="en-US" dirty="0"/>
              <a:t>In this </a:t>
            </a:r>
            <a:r>
              <a:rPr lang="en-US" sz="1900" dirty="0"/>
              <a:t>app we serve the market and attribute data as lists of dictionaries</a:t>
            </a:r>
          </a:p>
          <a:p>
            <a:pPr lvl="1"/>
            <a:endParaRPr lang="en-US" b="0" dirty="0">
              <a:solidFill>
                <a:srgbClr val="D4D4D4"/>
              </a:solidFill>
              <a:effectLst/>
              <a:latin typeface="Consolas" panose="020B0609020204030204" pitchFamily="49" charset="0"/>
            </a:endParaRPr>
          </a:p>
          <a:p>
            <a:pPr marL="0" indent="0">
              <a:buNone/>
            </a:pPr>
            <a:endParaRPr lang="en-US" dirty="0"/>
          </a:p>
          <a:p>
            <a:endParaRPr lang="en-US" dirty="0"/>
          </a:p>
        </p:txBody>
      </p:sp>
    </p:spTree>
    <p:extLst>
      <p:ext uri="{BB962C8B-B14F-4D97-AF65-F5344CB8AC3E}">
        <p14:creationId xmlns:p14="http://schemas.microsoft.com/office/powerpoint/2010/main" val="1437334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5B19-8B46-40AF-A3C4-9D355C6F33F5}"/>
              </a:ext>
            </a:extLst>
          </p:cNvPr>
          <p:cNvSpPr>
            <a:spLocks noGrp="1"/>
          </p:cNvSpPr>
          <p:nvPr>
            <p:ph type="title"/>
          </p:nvPr>
        </p:nvSpPr>
        <p:spPr/>
        <p:txBody>
          <a:bodyPr/>
          <a:lstStyle/>
          <a:p>
            <a:r>
              <a:rPr lang="en-US" dirty="0"/>
              <a:t>Coding Approach: Front End</a:t>
            </a:r>
          </a:p>
        </p:txBody>
      </p:sp>
      <p:sp>
        <p:nvSpPr>
          <p:cNvPr id="3" name="Content Placeholder 2">
            <a:extLst>
              <a:ext uri="{FF2B5EF4-FFF2-40B4-BE49-F238E27FC236}">
                <a16:creationId xmlns:a16="http://schemas.microsoft.com/office/drawing/2014/main" id="{0A05E63D-8A49-49D4-8D3B-21DCA7BF7EED}"/>
              </a:ext>
            </a:extLst>
          </p:cNvPr>
          <p:cNvSpPr>
            <a:spLocks noGrp="1"/>
          </p:cNvSpPr>
          <p:nvPr>
            <p:ph idx="1"/>
          </p:nvPr>
        </p:nvSpPr>
        <p:spPr/>
        <p:txBody>
          <a:bodyPr>
            <a:normAutofit lnSpcReduction="10000"/>
          </a:bodyPr>
          <a:lstStyle/>
          <a:p>
            <a:r>
              <a:rPr lang="en-US" dirty="0"/>
              <a:t> Front End:</a:t>
            </a:r>
          </a:p>
          <a:p>
            <a:r>
              <a:rPr lang="en-US" dirty="0"/>
              <a:t>1. In our Javascript file:</a:t>
            </a:r>
          </a:p>
          <a:p>
            <a:pPr lvl="1"/>
            <a:r>
              <a:rPr lang="en-US" sz="1700" dirty="0"/>
              <a:t>We </a:t>
            </a:r>
            <a:r>
              <a:rPr lang="en-US" dirty="0"/>
              <a:t>create a function to create a table of the Punk attributes using the new JS Library “Tabulator”</a:t>
            </a:r>
          </a:p>
          <a:p>
            <a:pPr lvl="2"/>
            <a:r>
              <a:rPr lang="en-US" dirty="0">
                <a:hlinkClick r:id="rId2"/>
              </a:rPr>
              <a:t>http://tabulator.info/</a:t>
            </a:r>
            <a:endParaRPr lang="en-US" dirty="0"/>
          </a:p>
          <a:p>
            <a:pPr lvl="1"/>
            <a:r>
              <a:rPr lang="en-US" dirty="0"/>
              <a:t>We then plot the table of market data found on the Punks website into Plotly chart to show the trading trends over time</a:t>
            </a:r>
          </a:p>
          <a:p>
            <a:r>
              <a:rPr lang="en-US" dirty="0"/>
              <a:t>2. Our index.html file takes the standard approach of calling in the appropriate files for rendering the CSS and .js file</a:t>
            </a:r>
          </a:p>
          <a:p>
            <a:r>
              <a:rPr lang="en-US" dirty="0"/>
              <a:t>3. Front End Precursor: </a:t>
            </a:r>
            <a:r>
              <a:rPr lang="en-US" sz="1900" dirty="0"/>
              <a:t>Instead of bringing all data into the front end, we query the required data from the user menu input and return only the data needed</a:t>
            </a:r>
          </a:p>
          <a:p>
            <a:pPr lvl="1"/>
            <a:endParaRPr lang="en-US" sz="1900" dirty="0"/>
          </a:p>
          <a:p>
            <a:pPr lvl="1"/>
            <a:endParaRPr lang="en-US" b="0" dirty="0">
              <a:solidFill>
                <a:srgbClr val="D4D4D4"/>
              </a:solidFill>
              <a:effectLst/>
              <a:latin typeface="Consolas" panose="020B0609020204030204" pitchFamily="49" charset="0"/>
            </a:endParaRPr>
          </a:p>
          <a:p>
            <a:pPr marL="0" indent="0">
              <a:buNone/>
            </a:pPr>
            <a:endParaRPr lang="en-US" dirty="0"/>
          </a:p>
          <a:p>
            <a:endParaRPr lang="en-US" dirty="0"/>
          </a:p>
        </p:txBody>
      </p:sp>
    </p:spTree>
    <p:extLst>
      <p:ext uri="{BB962C8B-B14F-4D97-AF65-F5344CB8AC3E}">
        <p14:creationId xmlns:p14="http://schemas.microsoft.com/office/powerpoint/2010/main" val="350199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0E5F-8D0E-4B24-8E60-74CEDFB19729}"/>
              </a:ext>
            </a:extLst>
          </p:cNvPr>
          <p:cNvSpPr>
            <a:spLocks noGrp="1"/>
          </p:cNvSpPr>
          <p:nvPr>
            <p:ph type="title" idx="4294967295"/>
          </p:nvPr>
        </p:nvSpPr>
        <p:spPr>
          <a:xfrm>
            <a:off x="170822" y="287338"/>
            <a:ext cx="12021178" cy="889000"/>
          </a:xfrm>
        </p:spPr>
        <p:txBody>
          <a:bodyPr/>
          <a:lstStyle/>
          <a:p>
            <a:r>
              <a:rPr lang="en-US" u="sng" dirty="0"/>
              <a:t>Data Munging</a:t>
            </a:r>
          </a:p>
        </p:txBody>
      </p:sp>
      <p:sp>
        <p:nvSpPr>
          <p:cNvPr id="3" name="Content Placeholder 2">
            <a:extLst>
              <a:ext uri="{FF2B5EF4-FFF2-40B4-BE49-F238E27FC236}">
                <a16:creationId xmlns:a16="http://schemas.microsoft.com/office/drawing/2014/main" id="{CE917DBE-DF1B-4AFE-9CB9-8407441D598D}"/>
              </a:ext>
            </a:extLst>
          </p:cNvPr>
          <p:cNvSpPr>
            <a:spLocks noGrp="1"/>
          </p:cNvSpPr>
          <p:nvPr>
            <p:ph idx="4294967295"/>
          </p:nvPr>
        </p:nvSpPr>
        <p:spPr>
          <a:xfrm>
            <a:off x="0" y="1228725"/>
            <a:ext cx="6420897" cy="2200272"/>
          </a:xfrm>
        </p:spPr>
        <p:txBody>
          <a:bodyPr>
            <a:normAutofit lnSpcReduction="10000"/>
          </a:bodyPr>
          <a:lstStyle/>
          <a:p>
            <a:r>
              <a:rPr lang="en-US" dirty="0"/>
              <a:t>1. In our back-end files we are parsing and using replace functions to make the Date variables render as a date appropriately in our Postgres instance</a:t>
            </a:r>
          </a:p>
          <a:p>
            <a:r>
              <a:rPr lang="en-US" dirty="0"/>
              <a:t>2. We then used python flask operations to render out data as lists of dictionaries for our front-end consumption</a:t>
            </a:r>
          </a:p>
          <a:p>
            <a:pPr algn="ctr"/>
            <a:r>
              <a:rPr lang="en-US" u="sng" dirty="0"/>
              <a:t>Original Files:</a:t>
            </a:r>
          </a:p>
        </p:txBody>
      </p:sp>
      <p:pic>
        <p:nvPicPr>
          <p:cNvPr id="5" name="Picture 4">
            <a:extLst>
              <a:ext uri="{FF2B5EF4-FFF2-40B4-BE49-F238E27FC236}">
                <a16:creationId xmlns:a16="http://schemas.microsoft.com/office/drawing/2014/main" id="{DC338F52-9C40-4502-837F-4E257B889912}"/>
              </a:ext>
            </a:extLst>
          </p:cNvPr>
          <p:cNvPicPr>
            <a:picLocks noChangeAspect="1"/>
          </p:cNvPicPr>
          <p:nvPr/>
        </p:nvPicPr>
        <p:blipFill>
          <a:blip r:embed="rId2"/>
          <a:stretch>
            <a:fillRect/>
          </a:stretch>
        </p:blipFill>
        <p:spPr>
          <a:xfrm>
            <a:off x="229563" y="3429000"/>
            <a:ext cx="5353455" cy="2788832"/>
          </a:xfrm>
          <a:prstGeom prst="rect">
            <a:avLst/>
          </a:prstGeom>
        </p:spPr>
      </p:pic>
      <p:pic>
        <p:nvPicPr>
          <p:cNvPr id="7" name="Picture 6">
            <a:extLst>
              <a:ext uri="{FF2B5EF4-FFF2-40B4-BE49-F238E27FC236}">
                <a16:creationId xmlns:a16="http://schemas.microsoft.com/office/drawing/2014/main" id="{E8489F51-393B-4675-A696-0D4DCF8F52C4}"/>
              </a:ext>
            </a:extLst>
          </p:cNvPr>
          <p:cNvPicPr>
            <a:picLocks noChangeAspect="1"/>
          </p:cNvPicPr>
          <p:nvPr/>
        </p:nvPicPr>
        <p:blipFill>
          <a:blip r:embed="rId3"/>
          <a:stretch>
            <a:fillRect/>
          </a:stretch>
        </p:blipFill>
        <p:spPr>
          <a:xfrm>
            <a:off x="7803299" y="1846200"/>
            <a:ext cx="2687180" cy="4278086"/>
          </a:xfrm>
          <a:prstGeom prst="rect">
            <a:avLst/>
          </a:prstGeom>
        </p:spPr>
      </p:pic>
      <p:cxnSp>
        <p:nvCxnSpPr>
          <p:cNvPr id="9" name="Straight Arrow Connector 8">
            <a:extLst>
              <a:ext uri="{FF2B5EF4-FFF2-40B4-BE49-F238E27FC236}">
                <a16:creationId xmlns:a16="http://schemas.microsoft.com/office/drawing/2014/main" id="{44DB9F7A-0C1E-41E2-8348-EFDCF5EE0FFD}"/>
              </a:ext>
            </a:extLst>
          </p:cNvPr>
          <p:cNvCxnSpPr/>
          <p:nvPr/>
        </p:nvCxnSpPr>
        <p:spPr>
          <a:xfrm>
            <a:off x="5634585" y="4487660"/>
            <a:ext cx="20122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D7D93DA-5A9B-453C-8519-DDEC41C4E6EE}"/>
              </a:ext>
            </a:extLst>
          </p:cNvPr>
          <p:cNvSpPr txBox="1"/>
          <p:nvPr/>
        </p:nvSpPr>
        <p:spPr>
          <a:xfrm>
            <a:off x="7723762" y="1228725"/>
            <a:ext cx="2937753" cy="369332"/>
          </a:xfrm>
          <a:prstGeom prst="rect">
            <a:avLst/>
          </a:prstGeom>
          <a:noFill/>
        </p:spPr>
        <p:txBody>
          <a:bodyPr wrap="square" rtlCol="0">
            <a:spAutoFit/>
          </a:bodyPr>
          <a:lstStyle/>
          <a:p>
            <a:r>
              <a:rPr lang="en-US" u="sng" dirty="0"/>
              <a:t>Final Data for Consumption:</a:t>
            </a:r>
          </a:p>
        </p:txBody>
      </p:sp>
      <p:pic>
        <p:nvPicPr>
          <p:cNvPr id="11" name="Picture 10">
            <a:extLst>
              <a:ext uri="{FF2B5EF4-FFF2-40B4-BE49-F238E27FC236}">
                <a16:creationId xmlns:a16="http://schemas.microsoft.com/office/drawing/2014/main" id="{AF3ABAF3-EA7B-44CB-86C6-CBA3EB07F30D}"/>
              </a:ext>
            </a:extLst>
          </p:cNvPr>
          <p:cNvPicPr>
            <a:picLocks noChangeAspect="1"/>
          </p:cNvPicPr>
          <p:nvPr/>
        </p:nvPicPr>
        <p:blipFill>
          <a:blip r:embed="rId4"/>
          <a:stretch>
            <a:fillRect/>
          </a:stretch>
        </p:blipFill>
        <p:spPr>
          <a:xfrm>
            <a:off x="204752" y="3428997"/>
            <a:ext cx="2687179" cy="2856473"/>
          </a:xfrm>
          <a:prstGeom prst="rect">
            <a:avLst/>
          </a:prstGeom>
        </p:spPr>
      </p:pic>
    </p:spTree>
    <p:extLst>
      <p:ext uri="{BB962C8B-B14F-4D97-AF65-F5344CB8AC3E}">
        <p14:creationId xmlns:p14="http://schemas.microsoft.com/office/powerpoint/2010/main" val="256654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5B19-8B46-40AF-A3C4-9D355C6F33F5}"/>
              </a:ext>
            </a:extLst>
          </p:cNvPr>
          <p:cNvSpPr>
            <a:spLocks noGrp="1"/>
          </p:cNvSpPr>
          <p:nvPr>
            <p:ph type="title"/>
          </p:nvPr>
        </p:nvSpPr>
        <p:spPr/>
        <p:txBody>
          <a:bodyPr/>
          <a:lstStyle/>
          <a:p>
            <a:r>
              <a:rPr lang="en-US" dirty="0"/>
              <a:t>Final Application: Dashboard</a:t>
            </a:r>
          </a:p>
        </p:txBody>
      </p:sp>
      <p:sp>
        <p:nvSpPr>
          <p:cNvPr id="3" name="Content Placeholder 2">
            <a:extLst>
              <a:ext uri="{FF2B5EF4-FFF2-40B4-BE49-F238E27FC236}">
                <a16:creationId xmlns:a16="http://schemas.microsoft.com/office/drawing/2014/main" id="{0A05E63D-8A49-49D4-8D3B-21DCA7BF7EED}"/>
              </a:ext>
            </a:extLst>
          </p:cNvPr>
          <p:cNvSpPr>
            <a:spLocks noGrp="1"/>
          </p:cNvSpPr>
          <p:nvPr>
            <p:ph idx="1"/>
          </p:nvPr>
        </p:nvSpPr>
        <p:spPr/>
        <p:txBody>
          <a:bodyPr>
            <a:normAutofit/>
          </a:bodyPr>
          <a:lstStyle/>
          <a:p>
            <a:r>
              <a:rPr lang="en-US" dirty="0"/>
              <a:t>Using the user entered CryptoPunk ID, the app dynamically shows: an image from the CryptoPunks site, table of attributes, and historical market data (if available, not all punks have market transactions) </a:t>
            </a:r>
          </a:p>
          <a:p>
            <a:pPr lvl="1"/>
            <a:endParaRPr lang="en-US" sz="1900" dirty="0"/>
          </a:p>
          <a:p>
            <a:pPr lvl="1"/>
            <a:endParaRPr lang="en-US" b="0" dirty="0">
              <a:solidFill>
                <a:srgbClr val="D4D4D4"/>
              </a:solidFill>
              <a:effectLst/>
              <a:latin typeface="Consolas" panose="020B0609020204030204" pitchFamily="49" charset="0"/>
            </a:endParaRPr>
          </a:p>
          <a:p>
            <a:pPr marL="0" indent="0">
              <a:buNone/>
            </a:pPr>
            <a:endParaRPr lang="en-US" dirty="0"/>
          </a:p>
          <a:p>
            <a:endParaRPr lang="en-US" dirty="0"/>
          </a:p>
        </p:txBody>
      </p:sp>
      <p:pic>
        <p:nvPicPr>
          <p:cNvPr id="7" name="Picture 6">
            <a:extLst>
              <a:ext uri="{FF2B5EF4-FFF2-40B4-BE49-F238E27FC236}">
                <a16:creationId xmlns:a16="http://schemas.microsoft.com/office/drawing/2014/main" id="{2D4260AA-714E-4978-B117-0D6730C34E44}"/>
              </a:ext>
            </a:extLst>
          </p:cNvPr>
          <p:cNvPicPr>
            <a:picLocks noChangeAspect="1"/>
          </p:cNvPicPr>
          <p:nvPr/>
        </p:nvPicPr>
        <p:blipFill>
          <a:blip r:embed="rId2"/>
          <a:stretch>
            <a:fillRect/>
          </a:stretch>
        </p:blipFill>
        <p:spPr>
          <a:xfrm>
            <a:off x="4503906" y="2746666"/>
            <a:ext cx="5956570" cy="3298512"/>
          </a:xfrm>
          <a:prstGeom prst="rect">
            <a:avLst/>
          </a:prstGeom>
        </p:spPr>
      </p:pic>
    </p:spTree>
    <p:extLst>
      <p:ext uri="{BB962C8B-B14F-4D97-AF65-F5344CB8AC3E}">
        <p14:creationId xmlns:p14="http://schemas.microsoft.com/office/powerpoint/2010/main" val="325357392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{7F4F09A6-E338-45D0-9512-0522B7647F44}tf56160789_win32</Template>
  <TotalTime>175</TotalTime>
  <Words>603</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Bookman Old Style</vt:lpstr>
      <vt:lpstr>Calibri</vt:lpstr>
      <vt:lpstr>Consolas</vt:lpstr>
      <vt:lpstr>Franklin Gothic Book</vt:lpstr>
      <vt:lpstr>1_RetrospectVTI</vt:lpstr>
      <vt:lpstr>CryptoPunks Visualization Enhancement</vt:lpstr>
      <vt:lpstr>Agenda</vt:lpstr>
      <vt:lpstr>Theme</vt:lpstr>
      <vt:lpstr>Coding Approach: Back End</vt:lpstr>
      <vt:lpstr>Coding Approach: Front End</vt:lpstr>
      <vt:lpstr>Data Munging</vt:lpstr>
      <vt:lpstr>Final Application: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CryptoPunks Visualization Enhancement</dc:title>
  <dc:creator>Dustin Elery</dc:creator>
  <cp:lastModifiedBy>Dustin Elery</cp:lastModifiedBy>
  <cp:revision>5</cp:revision>
  <dcterms:created xsi:type="dcterms:W3CDTF">2021-04-20T22:57:32Z</dcterms:created>
  <dcterms:modified xsi:type="dcterms:W3CDTF">2021-04-22T22:47:22Z</dcterms:modified>
</cp:coreProperties>
</file>