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7"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00"/>
    <a:srgbClr val="6699FF"/>
    <a:srgbClr val="66FF66"/>
    <a:srgbClr val="44546A"/>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2" d="100"/>
          <a:sy n="62"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28F0CD-23FF-4C8D-9224-36E01660D33E}" type="datetimeFigureOut">
              <a:rPr lang="en-US" smtClean="0"/>
              <a:t>2023-05-03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83334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2023-05-03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009051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2023-05-03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20516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8F0CD-23FF-4C8D-9224-36E01660D33E}" type="datetimeFigureOut">
              <a:rPr lang="en-US" smtClean="0"/>
              <a:t>2023-05-03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873512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28F0CD-23FF-4C8D-9224-36E01660D33E}" type="datetimeFigureOut">
              <a:rPr lang="en-US" smtClean="0"/>
              <a:t>2023-05-03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38867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28F0CD-23FF-4C8D-9224-36E01660D33E}" type="datetimeFigureOut">
              <a:rPr lang="en-US" smtClean="0"/>
              <a:t>2023-05-03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59228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28F0CD-23FF-4C8D-9224-36E01660D33E}" type="datetimeFigureOut">
              <a:rPr lang="en-US" smtClean="0"/>
              <a:t>2023-05-03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26582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28F0CD-23FF-4C8D-9224-36E01660D33E}" type="datetimeFigureOut">
              <a:rPr lang="en-US" smtClean="0"/>
              <a:t>2023-05-03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13442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8F0CD-23FF-4C8D-9224-36E01660D33E}" type="datetimeFigureOut">
              <a:rPr lang="en-US" smtClean="0"/>
              <a:t>2023-05-03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85529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8F0CD-23FF-4C8D-9224-36E01660D33E}" type="datetimeFigureOut">
              <a:rPr lang="en-US" smtClean="0"/>
              <a:t>2023-05-03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286128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8F0CD-23FF-4C8D-9224-36E01660D33E}" type="datetimeFigureOut">
              <a:rPr lang="en-US" smtClean="0"/>
              <a:t>2023-05-03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3B54-8067-4A77-83A9-D6B3417F8C21}" type="slidenum">
              <a:rPr lang="en-US" smtClean="0"/>
              <a:t>‹#›</a:t>
            </a:fld>
            <a:endParaRPr lang="en-US"/>
          </a:p>
        </p:txBody>
      </p:sp>
    </p:spTree>
    <p:extLst>
      <p:ext uri="{BB962C8B-B14F-4D97-AF65-F5344CB8AC3E}">
        <p14:creationId xmlns:p14="http://schemas.microsoft.com/office/powerpoint/2010/main" val="339467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28F0CD-23FF-4C8D-9224-36E01660D33E}" type="datetimeFigureOut">
              <a:rPr lang="en-US" smtClean="0"/>
              <a:t>2023-05-03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D3B54-8067-4A77-83A9-D6B3417F8C21}" type="slidenum">
              <a:rPr lang="en-US" smtClean="0"/>
              <a:t>‹#›</a:t>
            </a:fld>
            <a:endParaRPr lang="en-US"/>
          </a:p>
        </p:txBody>
      </p:sp>
    </p:spTree>
    <p:extLst>
      <p:ext uri="{BB962C8B-B14F-4D97-AF65-F5344CB8AC3E}">
        <p14:creationId xmlns:p14="http://schemas.microsoft.com/office/powerpoint/2010/main" val="1939724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6895931" y="4609017"/>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895931" y="4256003"/>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895931" y="4962030"/>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363416" y="484610"/>
            <a:ext cx="11320991" cy="2329391"/>
          </a:xfrm>
          <a:prstGeom prst="rect">
            <a:avLst/>
          </a:prstGeom>
        </p:spPr>
      </p:pic>
      <p:cxnSp>
        <p:nvCxnSpPr>
          <p:cNvPr id="7" name="Straight Connector 6"/>
          <p:cNvCxnSpPr/>
          <p:nvPr/>
        </p:nvCxnSpPr>
        <p:spPr>
          <a:xfrm flipH="1" flipV="1">
            <a:off x="360837" y="477982"/>
            <a:ext cx="1409778"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60837" y="477982"/>
            <a:ext cx="4236105"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0837" y="477982"/>
            <a:ext cx="2590185"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0837" y="477982"/>
            <a:ext cx="0"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0837" y="477982"/>
            <a:ext cx="5192069"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0836" y="477982"/>
            <a:ext cx="7079059"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0836" y="477982"/>
            <a:ext cx="7785640" cy="2140527"/>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0836" y="477982"/>
            <a:ext cx="10013451" cy="232939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441934" y="266008"/>
            <a:ext cx="357447"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956" y="2103119"/>
            <a:ext cx="8596208" cy="412729"/>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360835" y="477982"/>
            <a:ext cx="10324332" cy="2140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60835" y="477982"/>
            <a:ext cx="11775751" cy="2140527"/>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252758" y="4785524"/>
            <a:ext cx="19296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252758" y="4432510"/>
            <a:ext cx="19296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52758" y="5138537"/>
            <a:ext cx="1928548" cy="353014"/>
          </a:xfrm>
          <a:prstGeom prst="rect">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181306" y="4785524"/>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181306" y="4432510"/>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181306" y="5138537"/>
            <a:ext cx="2069869" cy="353014"/>
          </a:xfrm>
          <a:prstGeom prst="rect">
            <a:avLst/>
          </a:prstGeom>
          <a:solidFill>
            <a:schemeClr val="accent4">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rot="10800000">
            <a:off x="2838725" y="4654642"/>
            <a:ext cx="2783114" cy="660402"/>
          </a:xfrm>
          <a:custGeom>
            <a:avLst/>
            <a:gdLst>
              <a:gd name="connsiteX0" fmla="*/ 2481362 w 3973483"/>
              <a:gd name="connsiteY0" fmla="*/ 0 h 914400"/>
              <a:gd name="connsiteX1" fmla="*/ 2481363 w 3973483"/>
              <a:gd name="connsiteY1" fmla="*/ 0 h 914400"/>
              <a:gd name="connsiteX2" fmla="*/ 3591098 w 3973483"/>
              <a:gd name="connsiteY2" fmla="*/ 0 h 914400"/>
              <a:gd name="connsiteX3" fmla="*/ 3973483 w 3973483"/>
              <a:gd name="connsiteY3" fmla="*/ 0 h 914400"/>
              <a:gd name="connsiteX4" fmla="*/ 1874505 w 3973483"/>
              <a:gd name="connsiteY4" fmla="*/ 914400 h 914400"/>
              <a:gd name="connsiteX5" fmla="*/ 1109736 w 3973483"/>
              <a:gd name="connsiteY5" fmla="*/ 914400 h 914400"/>
              <a:gd name="connsiteX6" fmla="*/ 382385 w 3973483"/>
              <a:gd name="connsiteY6" fmla="*/ 914400 h 914400"/>
              <a:gd name="connsiteX7" fmla="*/ 0 w 397348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3483" h="914400">
                <a:moveTo>
                  <a:pt x="2481362" y="0"/>
                </a:moveTo>
                <a:lnTo>
                  <a:pt x="2481363" y="0"/>
                </a:lnTo>
                <a:lnTo>
                  <a:pt x="3591098" y="0"/>
                </a:lnTo>
                <a:lnTo>
                  <a:pt x="3973483" y="0"/>
                </a:lnTo>
                <a:lnTo>
                  <a:pt x="1874505" y="914400"/>
                </a:lnTo>
                <a:lnTo>
                  <a:pt x="1109736" y="914400"/>
                </a:lnTo>
                <a:lnTo>
                  <a:pt x="382385" y="914400"/>
                </a:lnTo>
                <a:lnTo>
                  <a:pt x="0" y="914400"/>
                </a:lnTo>
                <a:close/>
              </a:path>
            </a:pathLst>
          </a:cu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590627" y="4609568"/>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814048" y="5268447"/>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360" y="871619"/>
            <a:ext cx="7515360" cy="91702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4181306" y="236914"/>
            <a:ext cx="0" cy="306739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2451" y="1336675"/>
            <a:ext cx="85962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581072" y="4415758"/>
            <a:ext cx="88772" cy="77987"/>
          </a:xfrm>
          <a:prstGeom prst="ellipse">
            <a:avLst/>
          </a:prstGeom>
          <a:solidFill>
            <a:srgbClr val="FF0000">
              <a:alpha val="50196"/>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178773" y="5074637"/>
            <a:ext cx="88772" cy="77987"/>
          </a:xfrm>
          <a:prstGeom prst="ellipse">
            <a:avLst/>
          </a:prstGeom>
          <a:solidFill>
            <a:srgbClr val="FF0000">
              <a:alpha val="50196"/>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54" idx="7"/>
            <a:endCxn id="53" idx="3"/>
          </p:cNvCxnSpPr>
          <p:nvPr/>
        </p:nvCxnSpPr>
        <p:spPr>
          <a:xfrm flipV="1">
            <a:off x="7254545" y="4482324"/>
            <a:ext cx="1339527" cy="60373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33076" y="5665954"/>
            <a:ext cx="2433680" cy="369332"/>
          </a:xfrm>
          <a:prstGeom prst="rect">
            <a:avLst/>
          </a:prstGeom>
          <a:noFill/>
        </p:spPr>
        <p:txBody>
          <a:bodyPr wrap="none" rtlCol="0">
            <a:spAutoFit/>
          </a:bodyPr>
          <a:lstStyle/>
          <a:p>
            <a:r>
              <a:rPr lang="en-US" dirty="0"/>
              <a:t>Only when width &gt; mod</a:t>
            </a:r>
          </a:p>
        </p:txBody>
      </p:sp>
      <p:sp>
        <p:nvSpPr>
          <p:cNvPr id="70" name="Rectangle 69"/>
          <p:cNvSpPr/>
          <p:nvPr/>
        </p:nvSpPr>
        <p:spPr>
          <a:xfrm>
            <a:off x="6399985" y="185669"/>
            <a:ext cx="495945"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0261" y="185670"/>
            <a:ext cx="326705" cy="3057208"/>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583119" y="163141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744449" y="159672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726150" y="143464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825045" y="158878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29099" y="162591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117118" y="143741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106031" y="161972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371048" y="210033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381423" y="154049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733083" y="161823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371048" y="171309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726150" y="204213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371047" y="244774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726984" y="224721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133279" y="5144618"/>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145342" y="4687555"/>
            <a:ext cx="82374" cy="77987"/>
          </a:xfrm>
          <a:prstGeom prst="ellipse">
            <a:avLst/>
          </a:prstGeom>
          <a:solidFill>
            <a:srgbClr val="FFFF00">
              <a:alpha val="50196"/>
            </a:srgbClr>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a:stCxn id="85" idx="6"/>
            <a:endCxn id="89" idx="2"/>
          </p:cNvCxnSpPr>
          <p:nvPr/>
        </p:nvCxnSpPr>
        <p:spPr>
          <a:xfrm flipV="1">
            <a:off x="4512817" y="2113017"/>
            <a:ext cx="213333" cy="58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1" idx="2"/>
            <a:endCxn id="90" idx="6"/>
          </p:cNvCxnSpPr>
          <p:nvPr/>
        </p:nvCxnSpPr>
        <p:spPr>
          <a:xfrm flipH="1">
            <a:off x="4512816" y="2318097"/>
            <a:ext cx="214168" cy="20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87" idx="2"/>
            <a:endCxn id="88" idx="6"/>
          </p:cNvCxnSpPr>
          <p:nvPr/>
        </p:nvCxnSpPr>
        <p:spPr>
          <a:xfrm flipH="1">
            <a:off x="4512817" y="1689119"/>
            <a:ext cx="220266" cy="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6" idx="6"/>
            <a:endCxn id="80" idx="3"/>
          </p:cNvCxnSpPr>
          <p:nvPr/>
        </p:nvCxnSpPr>
        <p:spPr>
          <a:xfrm flipV="1">
            <a:off x="4523192" y="1555651"/>
            <a:ext cx="223720" cy="55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a:stCxn id="82" idx="7"/>
            <a:endCxn id="81" idx="2"/>
          </p:cNvCxnSpPr>
          <p:nvPr/>
        </p:nvCxnSpPr>
        <p:spPr>
          <a:xfrm>
            <a:off x="6450106" y="1646672"/>
            <a:ext cx="374939" cy="12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913816" y="236914"/>
            <a:ext cx="0" cy="306739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5827122" y="222316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830072" y="243903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837856" y="201647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Arrow Connector 133"/>
          <p:cNvCxnSpPr/>
          <p:nvPr/>
        </p:nvCxnSpPr>
        <p:spPr>
          <a:xfrm flipV="1">
            <a:off x="5947416" y="2081287"/>
            <a:ext cx="1" cy="21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21" idx="3"/>
            <a:endCxn id="124" idx="3"/>
          </p:cNvCxnSpPr>
          <p:nvPr/>
        </p:nvCxnSpPr>
        <p:spPr>
          <a:xfrm>
            <a:off x="5847884" y="2344172"/>
            <a:ext cx="2950" cy="21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4227752" y="1495723"/>
            <a:ext cx="1" cy="21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4139666" y="1693386"/>
            <a:ext cx="2950" cy="21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cxnSpLocks/>
          </p:cNvCxnSpPr>
          <p:nvPr/>
        </p:nvCxnSpPr>
        <p:spPr>
          <a:xfrm>
            <a:off x="1899823" y="1667614"/>
            <a:ext cx="663249" cy="4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5" idx="6"/>
            <a:endCxn id="43" idx="2"/>
          </p:cNvCxnSpPr>
          <p:nvPr/>
        </p:nvCxnSpPr>
        <p:spPr>
          <a:xfrm flipV="1">
            <a:off x="4227716" y="4648562"/>
            <a:ext cx="1362911" cy="77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4" idx="2"/>
            <a:endCxn id="44" idx="6"/>
          </p:cNvCxnSpPr>
          <p:nvPr/>
        </p:nvCxnSpPr>
        <p:spPr>
          <a:xfrm flipH="1">
            <a:off x="2896422" y="5183612"/>
            <a:ext cx="1236857" cy="1238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082263" y="186104"/>
            <a:ext cx="376795"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376843" y="208735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010902" y="233608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5226827" y="245210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994596" y="245210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94" idx="7"/>
            <a:endCxn id="93" idx="3"/>
          </p:cNvCxnSpPr>
          <p:nvPr/>
        </p:nvCxnSpPr>
        <p:spPr>
          <a:xfrm flipV="1">
            <a:off x="5131909" y="2208365"/>
            <a:ext cx="265696" cy="148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5" idx="3"/>
            <a:endCxn id="96" idx="6"/>
          </p:cNvCxnSpPr>
          <p:nvPr/>
        </p:nvCxnSpPr>
        <p:spPr>
          <a:xfrm flipH="1" flipV="1">
            <a:off x="5136365" y="2522991"/>
            <a:ext cx="111224" cy="50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77F38AD9-694E-4093-9D7F-89246D0F70D6}"/>
              </a:ext>
            </a:extLst>
          </p:cNvPr>
          <p:cNvSpPr/>
          <p:nvPr/>
        </p:nvSpPr>
        <p:spPr>
          <a:xfrm>
            <a:off x="1913932" y="171309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D59CCE6-2E41-4CE0-8A26-506E7A20FDA4}"/>
              </a:ext>
            </a:extLst>
          </p:cNvPr>
          <p:cNvSpPr/>
          <p:nvPr/>
        </p:nvSpPr>
        <p:spPr>
          <a:xfrm>
            <a:off x="1714659" y="173673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110ACA89-DD47-4A25-9934-5595513A2E9F}"/>
              </a:ext>
            </a:extLst>
          </p:cNvPr>
          <p:cNvCxnSpPr>
            <a:cxnSpLocks/>
            <a:stCxn id="77" idx="4"/>
          </p:cNvCxnSpPr>
          <p:nvPr/>
        </p:nvCxnSpPr>
        <p:spPr>
          <a:xfrm flipH="1">
            <a:off x="1799283" y="1854864"/>
            <a:ext cx="185534" cy="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5D4011B1-3BB8-456C-BBEE-D7CF15E85501}"/>
              </a:ext>
            </a:extLst>
          </p:cNvPr>
          <p:cNvSpPr/>
          <p:nvPr/>
        </p:nvSpPr>
        <p:spPr>
          <a:xfrm>
            <a:off x="6319655" y="170727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6F32771-78D2-44F0-93F1-87FC72284C43}"/>
              </a:ext>
            </a:extLst>
          </p:cNvPr>
          <p:cNvSpPr/>
          <p:nvPr/>
        </p:nvSpPr>
        <p:spPr>
          <a:xfrm>
            <a:off x="6532185" y="171309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a:cxnSpLocks/>
            <a:stCxn id="99" idx="6"/>
            <a:endCxn id="98" idx="3"/>
          </p:cNvCxnSpPr>
          <p:nvPr/>
        </p:nvCxnSpPr>
        <p:spPr>
          <a:xfrm flipH="1">
            <a:off x="6340417" y="1783980"/>
            <a:ext cx="333537" cy="4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24969EC9-E15B-41FE-BEAC-5608C964DBDA}"/>
              </a:ext>
            </a:extLst>
          </p:cNvPr>
          <p:cNvSpPr/>
          <p:nvPr/>
        </p:nvSpPr>
        <p:spPr>
          <a:xfrm>
            <a:off x="4098965" y="175845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DFF8F00-A2A7-4253-98D9-C50F3D5795AD}"/>
              </a:ext>
            </a:extLst>
          </p:cNvPr>
          <p:cNvSpPr/>
          <p:nvPr/>
        </p:nvSpPr>
        <p:spPr>
          <a:xfrm>
            <a:off x="5849359" y="156959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6EC5603-607F-4469-AC93-2B8646887EC2}"/>
              </a:ext>
            </a:extLst>
          </p:cNvPr>
          <p:cNvSpPr/>
          <p:nvPr/>
        </p:nvSpPr>
        <p:spPr>
          <a:xfrm>
            <a:off x="5835256" y="163852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20F8B02A-E6F3-43DE-A696-07F8497EACB7}"/>
              </a:ext>
            </a:extLst>
          </p:cNvPr>
          <p:cNvSpPr/>
          <p:nvPr/>
        </p:nvSpPr>
        <p:spPr>
          <a:xfrm>
            <a:off x="5824651" y="172747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1072885-D773-4798-BAD5-F896C1994DA2}"/>
              </a:ext>
            </a:extLst>
          </p:cNvPr>
          <p:cNvSpPr/>
          <p:nvPr/>
        </p:nvSpPr>
        <p:spPr>
          <a:xfrm>
            <a:off x="6478097" y="244635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F764C3E5-F5B0-4B74-9545-D1EF3FEC693B}"/>
              </a:ext>
            </a:extLst>
          </p:cNvPr>
          <p:cNvSpPr/>
          <p:nvPr/>
        </p:nvSpPr>
        <p:spPr>
          <a:xfrm>
            <a:off x="6319654" y="247221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7E7BF16-9772-4761-97DA-975E9CE19F3B}"/>
              </a:ext>
            </a:extLst>
          </p:cNvPr>
          <p:cNvSpPr/>
          <p:nvPr/>
        </p:nvSpPr>
        <p:spPr>
          <a:xfrm>
            <a:off x="6336327" y="240811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1B721E7-B7A2-4229-847A-736A1818CB22}"/>
              </a:ext>
            </a:extLst>
          </p:cNvPr>
          <p:cNvSpPr/>
          <p:nvPr/>
        </p:nvSpPr>
        <p:spPr>
          <a:xfrm>
            <a:off x="6838933" y="22277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B66F34E9-9610-4958-9BD9-12209DF6C8D3}"/>
              </a:ext>
            </a:extLst>
          </p:cNvPr>
          <p:cNvSpPr/>
          <p:nvPr/>
        </p:nvSpPr>
        <p:spPr>
          <a:xfrm>
            <a:off x="4089985" y="203773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B7F0F428-8D08-4B27-8F14-37A7C681A3BC}"/>
              </a:ext>
            </a:extLst>
          </p:cNvPr>
          <p:cNvSpPr/>
          <p:nvPr/>
        </p:nvSpPr>
        <p:spPr>
          <a:xfrm>
            <a:off x="4106031" y="242775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85C737C-3B8B-4B3F-B791-9CD94AC8979B}"/>
              </a:ext>
            </a:extLst>
          </p:cNvPr>
          <p:cNvSpPr/>
          <p:nvPr/>
        </p:nvSpPr>
        <p:spPr>
          <a:xfrm>
            <a:off x="1848110" y="127176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F466E575-7A6B-4D42-A35E-C2E7BE368112}"/>
              </a:ext>
            </a:extLst>
          </p:cNvPr>
          <p:cNvSpPr/>
          <p:nvPr/>
        </p:nvSpPr>
        <p:spPr>
          <a:xfrm>
            <a:off x="2371562" y="126579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AB0ADC9-A4FC-44A0-8CE8-EDE0FE67B995}"/>
              </a:ext>
            </a:extLst>
          </p:cNvPr>
          <p:cNvSpPr/>
          <p:nvPr/>
        </p:nvSpPr>
        <p:spPr>
          <a:xfrm>
            <a:off x="4096833" y="129354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E20A802D-7154-42C1-BB31-070F54C22485}"/>
              </a:ext>
            </a:extLst>
          </p:cNvPr>
          <p:cNvSpPr/>
          <p:nvPr/>
        </p:nvSpPr>
        <p:spPr>
          <a:xfrm>
            <a:off x="4461927" y="126772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A0984DE-0C70-4883-8F82-7628D1C59EC2}"/>
              </a:ext>
            </a:extLst>
          </p:cNvPr>
          <p:cNvSpPr/>
          <p:nvPr/>
        </p:nvSpPr>
        <p:spPr>
          <a:xfrm>
            <a:off x="4336333" y="127176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3BB92DD-4984-4A44-B87E-ED3ED455DDB6}"/>
              </a:ext>
            </a:extLst>
          </p:cNvPr>
          <p:cNvSpPr/>
          <p:nvPr/>
        </p:nvSpPr>
        <p:spPr>
          <a:xfrm>
            <a:off x="4741540" y="126772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F36ADD45-D9AE-4CED-9F73-C47F9779170C}"/>
              </a:ext>
            </a:extLst>
          </p:cNvPr>
          <p:cNvSpPr/>
          <p:nvPr/>
        </p:nvSpPr>
        <p:spPr>
          <a:xfrm>
            <a:off x="5034531" y="1268047"/>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3AE8E557-E1CB-49DC-BDCD-B170F605A026}"/>
              </a:ext>
            </a:extLst>
          </p:cNvPr>
          <p:cNvSpPr/>
          <p:nvPr/>
        </p:nvSpPr>
        <p:spPr>
          <a:xfrm>
            <a:off x="5382217" y="127988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DDCB1FA-EAEF-4057-9890-87531C59C015}"/>
              </a:ext>
            </a:extLst>
          </p:cNvPr>
          <p:cNvSpPr/>
          <p:nvPr/>
        </p:nvSpPr>
        <p:spPr>
          <a:xfrm>
            <a:off x="490661" y="243993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2DA925-ADD6-4358-9A2D-09006FF78995}"/>
              </a:ext>
            </a:extLst>
          </p:cNvPr>
          <p:cNvSpPr/>
          <p:nvPr/>
        </p:nvSpPr>
        <p:spPr>
          <a:xfrm>
            <a:off x="822539" y="202619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BA6CE05-992A-45DD-AF5E-9B252D3A6A69}"/>
              </a:ext>
            </a:extLst>
          </p:cNvPr>
          <p:cNvSpPr/>
          <p:nvPr/>
        </p:nvSpPr>
        <p:spPr>
          <a:xfrm>
            <a:off x="478996" y="176000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32D4652B-FD12-42C3-82E5-C3F35C1AB4E7}"/>
              </a:ext>
            </a:extLst>
          </p:cNvPr>
          <p:cNvSpPr/>
          <p:nvPr/>
        </p:nvSpPr>
        <p:spPr>
          <a:xfrm>
            <a:off x="803244" y="1283155"/>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A9818067-E510-4B0E-8964-94BD738CD79A}"/>
              </a:ext>
            </a:extLst>
          </p:cNvPr>
          <p:cNvSpPr/>
          <p:nvPr/>
        </p:nvSpPr>
        <p:spPr>
          <a:xfrm>
            <a:off x="859632" y="839542"/>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6FD974E6-2647-42BD-A837-D7CA91C87A86}"/>
              </a:ext>
            </a:extLst>
          </p:cNvPr>
          <p:cNvSpPr/>
          <p:nvPr/>
        </p:nvSpPr>
        <p:spPr>
          <a:xfrm>
            <a:off x="541268" y="80897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243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ABF3-4F36-9300-384B-DBF8643022D8}"/>
              </a:ext>
            </a:extLst>
          </p:cNvPr>
          <p:cNvSpPr>
            <a:spLocks noGrp="1"/>
          </p:cNvSpPr>
          <p:nvPr>
            <p:ph type="title"/>
          </p:nvPr>
        </p:nvSpPr>
        <p:spPr/>
        <p:txBody>
          <a:bodyPr/>
          <a:lstStyle/>
          <a:p>
            <a:r>
              <a:rPr lang="en-US" dirty="0"/>
              <a:t>Because the equipotential lines go through the rectangle and are slanted</a:t>
            </a:r>
          </a:p>
        </p:txBody>
      </p:sp>
      <p:sp>
        <p:nvSpPr>
          <p:cNvPr id="3" name="Content Placeholder 2">
            <a:extLst>
              <a:ext uri="{FF2B5EF4-FFF2-40B4-BE49-F238E27FC236}">
                <a16:creationId xmlns:a16="http://schemas.microsoft.com/office/drawing/2014/main" id="{520B5131-4669-7163-0B88-4F06E2F26F43}"/>
              </a:ext>
            </a:extLst>
          </p:cNvPr>
          <p:cNvSpPr>
            <a:spLocks noGrp="1"/>
          </p:cNvSpPr>
          <p:nvPr>
            <p:ph idx="1"/>
          </p:nvPr>
        </p:nvSpPr>
        <p:spPr/>
        <p:txBody>
          <a:bodyPr/>
          <a:lstStyle/>
          <a:p>
            <a:r>
              <a:rPr lang="en-US" dirty="0"/>
              <a:t>We only need to check if the bottom left and top right points are closed</a:t>
            </a:r>
          </a:p>
          <a:p>
            <a:r>
              <a:rPr lang="en-US" dirty="0"/>
              <a:t>It is sufficient to travel across the bottom and then up across the right</a:t>
            </a:r>
          </a:p>
          <a:p>
            <a:r>
              <a:rPr lang="en-US" dirty="0"/>
              <a:t>(</a:t>
            </a:r>
            <a:r>
              <a:rPr lang="en-US" dirty="0" err="1"/>
              <a:t>todo</a:t>
            </a:r>
            <a:r>
              <a:rPr lang="en-US" dirty="0"/>
              <a:t>: check this) We can stop if we hit a second zero-line because that intersection is always &gt;= subsequent intersections with zero-lines</a:t>
            </a:r>
          </a:p>
          <a:p>
            <a:r>
              <a:rPr lang="en-US" dirty="0"/>
              <a:t>This means an interval-interval modulo decomposes into:</a:t>
            </a:r>
          </a:p>
          <a:p>
            <a:pPr lvl="1"/>
            <a:r>
              <a:rPr lang="en-US" dirty="0"/>
              <a:t>Up to 2x point checks (use a number-number modulo)</a:t>
            </a:r>
          </a:p>
          <a:p>
            <a:pPr lvl="1"/>
            <a:r>
              <a:rPr lang="en-US" dirty="0"/>
              <a:t>One interval-number modulo (already implemented)</a:t>
            </a:r>
          </a:p>
          <a:p>
            <a:pPr lvl="1"/>
            <a:r>
              <a:rPr lang="en-US" dirty="0"/>
              <a:t>One number-interval modulo (</a:t>
            </a:r>
            <a:r>
              <a:rPr lang="en-US" dirty="0" err="1"/>
              <a:t>todo</a:t>
            </a:r>
            <a:r>
              <a:rPr lang="en-US" dirty="0"/>
              <a:t>)</a:t>
            </a:r>
          </a:p>
        </p:txBody>
      </p:sp>
    </p:spTree>
    <p:extLst>
      <p:ext uri="{BB962C8B-B14F-4D97-AF65-F5344CB8AC3E}">
        <p14:creationId xmlns:p14="http://schemas.microsoft.com/office/powerpoint/2010/main" val="384705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86C82-CCB7-92E3-7BEA-93EC3D94E77C}"/>
              </a:ext>
            </a:extLst>
          </p:cNvPr>
          <p:cNvSpPr>
            <a:spLocks noGrp="1"/>
          </p:cNvSpPr>
          <p:nvPr>
            <p:ph type="title"/>
          </p:nvPr>
        </p:nvSpPr>
        <p:spPr/>
        <p:txBody>
          <a:bodyPr/>
          <a:lstStyle/>
          <a:p>
            <a:r>
              <a:rPr lang="en-US" dirty="0"/>
              <a:t>Diagram of previous slide</a:t>
            </a:r>
          </a:p>
        </p:txBody>
      </p:sp>
      <p:sp>
        <p:nvSpPr>
          <p:cNvPr id="5" name="Rectangle 4">
            <a:extLst>
              <a:ext uri="{FF2B5EF4-FFF2-40B4-BE49-F238E27FC236}">
                <a16:creationId xmlns:a16="http://schemas.microsoft.com/office/drawing/2014/main" id="{F8F02364-FBF4-6657-2199-2B40404E9C4C}"/>
              </a:ext>
            </a:extLst>
          </p:cNvPr>
          <p:cNvSpPr/>
          <p:nvPr/>
        </p:nvSpPr>
        <p:spPr>
          <a:xfrm>
            <a:off x="760287" y="2917861"/>
            <a:ext cx="2250041" cy="2424701"/>
          </a:xfrm>
          <a:prstGeom prst="rect">
            <a:avLst/>
          </a:prstGeom>
          <a:solidFill>
            <a:schemeClr val="bg1">
              <a:lumMod val="75000"/>
            </a:schemeClr>
          </a:solidFill>
          <a:ln w="28575"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2C8903C-366D-D307-BF71-238C789C5EB1}"/>
              </a:ext>
            </a:extLst>
          </p:cNvPr>
          <p:cNvSpPr/>
          <p:nvPr/>
        </p:nvSpPr>
        <p:spPr>
          <a:xfrm>
            <a:off x="4825430" y="2917861"/>
            <a:ext cx="2250041" cy="2424701"/>
          </a:xfrm>
          <a:prstGeom prst="rect">
            <a:avLst/>
          </a:prstGeom>
          <a:solidFill>
            <a:schemeClr val="bg1">
              <a:lumMod val="75000"/>
            </a:schemeClr>
          </a:solidFill>
          <a:ln w="28575"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quals 6">
            <a:extLst>
              <a:ext uri="{FF2B5EF4-FFF2-40B4-BE49-F238E27FC236}">
                <a16:creationId xmlns:a16="http://schemas.microsoft.com/office/drawing/2014/main" id="{D80B5A04-F397-D595-AF46-0601D1D5A51D}"/>
              </a:ext>
            </a:extLst>
          </p:cNvPr>
          <p:cNvSpPr/>
          <p:nvPr/>
        </p:nvSpPr>
        <p:spPr>
          <a:xfrm>
            <a:off x="3270607" y="3714107"/>
            <a:ext cx="1294544" cy="83220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73259C34-6A58-EA09-660B-6328F187F245}"/>
              </a:ext>
            </a:extLst>
          </p:cNvPr>
          <p:cNvSpPr/>
          <p:nvPr/>
        </p:nvSpPr>
        <p:spPr>
          <a:xfrm>
            <a:off x="8859751" y="2917861"/>
            <a:ext cx="2250041" cy="2424701"/>
          </a:xfrm>
          <a:prstGeom prst="rect">
            <a:avLst/>
          </a:prstGeom>
          <a:noFill/>
          <a:ln w="28575"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Every value in this box is on that line, and vice versa – so the bottom right corner is always pseudo-closed and the lines are too</a:t>
            </a:r>
          </a:p>
        </p:txBody>
      </p:sp>
      <p:sp>
        <p:nvSpPr>
          <p:cNvPr id="9" name="Equals 8">
            <a:extLst>
              <a:ext uri="{FF2B5EF4-FFF2-40B4-BE49-F238E27FC236}">
                <a16:creationId xmlns:a16="http://schemas.microsoft.com/office/drawing/2014/main" id="{7686B4B1-DB1A-C2E1-668A-28F75DF1F898}"/>
              </a:ext>
            </a:extLst>
          </p:cNvPr>
          <p:cNvSpPr/>
          <p:nvPr/>
        </p:nvSpPr>
        <p:spPr>
          <a:xfrm>
            <a:off x="7335750" y="3714107"/>
            <a:ext cx="1294544" cy="83220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252E9053-6C48-F7D9-8A67-95379A0EF01A}"/>
              </a:ext>
            </a:extLst>
          </p:cNvPr>
          <p:cNvCxnSpPr>
            <a:cxnSpLocks/>
          </p:cNvCxnSpPr>
          <p:nvPr/>
        </p:nvCxnSpPr>
        <p:spPr>
          <a:xfrm>
            <a:off x="4825430" y="2712379"/>
            <a:ext cx="2250041" cy="0"/>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703C4623-7AB5-E89A-0B93-F9427BCF151C}"/>
              </a:ext>
            </a:extLst>
          </p:cNvPr>
          <p:cNvCxnSpPr>
            <a:cxnSpLocks/>
          </p:cNvCxnSpPr>
          <p:nvPr/>
        </p:nvCxnSpPr>
        <p:spPr>
          <a:xfrm>
            <a:off x="7286093" y="2917861"/>
            <a:ext cx="0" cy="2424701"/>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3F999F8A-89B3-CE52-0663-7295F4DA0779}"/>
              </a:ext>
            </a:extLst>
          </p:cNvPr>
          <p:cNvCxnSpPr>
            <a:cxnSpLocks/>
          </p:cNvCxnSpPr>
          <p:nvPr/>
        </p:nvCxnSpPr>
        <p:spPr>
          <a:xfrm>
            <a:off x="4825430" y="5537772"/>
            <a:ext cx="2250041" cy="0"/>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a:extLst>
              <a:ext uri="{FF2B5EF4-FFF2-40B4-BE49-F238E27FC236}">
                <a16:creationId xmlns:a16="http://schemas.microsoft.com/office/drawing/2014/main" id="{2E87F1C2-C71F-C43B-2563-D0B0C635F897}"/>
              </a:ext>
            </a:extLst>
          </p:cNvPr>
          <p:cNvCxnSpPr/>
          <p:nvPr/>
        </p:nvCxnSpPr>
        <p:spPr>
          <a:xfrm>
            <a:off x="4625085" y="2917861"/>
            <a:ext cx="0" cy="2424701"/>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sp>
        <p:nvSpPr>
          <p:cNvPr id="21" name="Oval 20">
            <a:extLst>
              <a:ext uri="{FF2B5EF4-FFF2-40B4-BE49-F238E27FC236}">
                <a16:creationId xmlns:a16="http://schemas.microsoft.com/office/drawing/2014/main" id="{4EEAC550-7BF9-DC48-DF05-05F1FFA82698}"/>
              </a:ext>
            </a:extLst>
          </p:cNvPr>
          <p:cNvSpPr/>
          <p:nvPr/>
        </p:nvSpPr>
        <p:spPr>
          <a:xfrm>
            <a:off x="7263233" y="2689519"/>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F07A45E-E91A-B55A-A133-9B42F1831EB3}"/>
              </a:ext>
            </a:extLst>
          </p:cNvPr>
          <p:cNvSpPr/>
          <p:nvPr/>
        </p:nvSpPr>
        <p:spPr>
          <a:xfrm>
            <a:off x="7261747" y="5514912"/>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F7C751B-8EDF-6DAB-6A24-C154C7F19F99}"/>
              </a:ext>
            </a:extLst>
          </p:cNvPr>
          <p:cNvSpPr/>
          <p:nvPr/>
        </p:nvSpPr>
        <p:spPr>
          <a:xfrm>
            <a:off x="4602225" y="5514911"/>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766FFD6-44F0-8F46-A9A8-B9A94C867F88}"/>
              </a:ext>
            </a:extLst>
          </p:cNvPr>
          <p:cNvSpPr/>
          <p:nvPr/>
        </p:nvSpPr>
        <p:spPr>
          <a:xfrm>
            <a:off x="4602224" y="2684249"/>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40342AE-F9B8-E3E9-A3AD-401D423AE9DA}"/>
              </a:ext>
            </a:extLst>
          </p:cNvPr>
          <p:cNvCxnSpPr>
            <a:cxnSpLocks/>
          </p:cNvCxnSpPr>
          <p:nvPr/>
        </p:nvCxnSpPr>
        <p:spPr>
          <a:xfrm>
            <a:off x="11314661" y="2917861"/>
            <a:ext cx="0" cy="2619911"/>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AA8A5AE1-BC38-D064-DF11-F0F67E5629D2}"/>
              </a:ext>
            </a:extLst>
          </p:cNvPr>
          <p:cNvCxnSpPr>
            <a:cxnSpLocks/>
          </p:cNvCxnSpPr>
          <p:nvPr/>
        </p:nvCxnSpPr>
        <p:spPr>
          <a:xfrm>
            <a:off x="8853998" y="5537772"/>
            <a:ext cx="2460663" cy="0"/>
          </a:xfrm>
          <a:prstGeom prst="line">
            <a:avLst/>
          </a:prstGeom>
          <a:solidFill>
            <a:schemeClr val="bg1">
              <a:lumMod val="85000"/>
            </a:schemeClr>
          </a:solidFill>
          <a:ln w="28575"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cxnSp>
      <p:sp>
        <p:nvSpPr>
          <p:cNvPr id="27" name="Oval 26">
            <a:extLst>
              <a:ext uri="{FF2B5EF4-FFF2-40B4-BE49-F238E27FC236}">
                <a16:creationId xmlns:a16="http://schemas.microsoft.com/office/drawing/2014/main" id="{C8812F4B-0637-461B-9345-E28E5B1AA9E3}"/>
              </a:ext>
            </a:extLst>
          </p:cNvPr>
          <p:cNvSpPr/>
          <p:nvPr/>
        </p:nvSpPr>
        <p:spPr>
          <a:xfrm>
            <a:off x="11291801" y="2689519"/>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07EE5DB-0182-F699-8C34-52B3C271DAED}"/>
              </a:ext>
            </a:extLst>
          </p:cNvPr>
          <p:cNvSpPr/>
          <p:nvPr/>
        </p:nvSpPr>
        <p:spPr>
          <a:xfrm>
            <a:off x="8630793" y="5514911"/>
            <a:ext cx="45719" cy="45719"/>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74D0060-9421-99C9-CC8E-7862AD9DAF0B}"/>
              </a:ext>
            </a:extLst>
          </p:cNvPr>
          <p:cNvSpPr txBox="1"/>
          <p:nvPr/>
        </p:nvSpPr>
        <p:spPr>
          <a:xfrm>
            <a:off x="9010182" y="2152121"/>
            <a:ext cx="3070712" cy="369332"/>
          </a:xfrm>
          <a:prstGeom prst="rect">
            <a:avLst/>
          </a:prstGeom>
          <a:noFill/>
        </p:spPr>
        <p:txBody>
          <a:bodyPr wrap="none" rtlCol="0">
            <a:spAutoFit/>
          </a:bodyPr>
          <a:lstStyle/>
          <a:p>
            <a:r>
              <a:rPr lang="en-US" dirty="0"/>
              <a:t>Only if top and right are closed</a:t>
            </a:r>
          </a:p>
        </p:txBody>
      </p:sp>
      <p:sp>
        <p:nvSpPr>
          <p:cNvPr id="33" name="TextBox 32">
            <a:extLst>
              <a:ext uri="{FF2B5EF4-FFF2-40B4-BE49-F238E27FC236}">
                <a16:creationId xmlns:a16="http://schemas.microsoft.com/office/drawing/2014/main" id="{6128F02B-1DDE-614C-A21C-BDC44CD4C049}"/>
              </a:ext>
            </a:extLst>
          </p:cNvPr>
          <p:cNvSpPr txBox="1"/>
          <p:nvPr/>
        </p:nvSpPr>
        <p:spPr>
          <a:xfrm>
            <a:off x="7720397" y="6001550"/>
            <a:ext cx="4172681" cy="646331"/>
          </a:xfrm>
          <a:prstGeom prst="rect">
            <a:avLst/>
          </a:prstGeom>
          <a:noFill/>
        </p:spPr>
        <p:txBody>
          <a:bodyPr wrap="none" rtlCol="0">
            <a:spAutoFit/>
          </a:bodyPr>
          <a:lstStyle/>
          <a:p>
            <a:r>
              <a:rPr lang="en-US" dirty="0"/>
              <a:t>Only if left and bottom are closed</a:t>
            </a:r>
            <a:br>
              <a:rPr lang="en-US" dirty="0"/>
            </a:br>
            <a:r>
              <a:rPr lang="en-US" i="1" dirty="0"/>
              <a:t>OR</a:t>
            </a:r>
            <a:r>
              <a:rPr lang="en-US" dirty="0"/>
              <a:t> if it’s in the first triangle and left closed</a:t>
            </a:r>
          </a:p>
        </p:txBody>
      </p:sp>
      <p:cxnSp>
        <p:nvCxnSpPr>
          <p:cNvPr id="35" name="Straight Arrow Connector 34">
            <a:extLst>
              <a:ext uri="{FF2B5EF4-FFF2-40B4-BE49-F238E27FC236}">
                <a16:creationId xmlns:a16="http://schemas.microsoft.com/office/drawing/2014/main" id="{12F6B88D-023A-A3C9-A8EC-36A85A5A5851}"/>
              </a:ext>
            </a:extLst>
          </p:cNvPr>
          <p:cNvCxnSpPr>
            <a:stCxn id="33" idx="0"/>
          </p:cNvCxnSpPr>
          <p:nvPr/>
        </p:nvCxnSpPr>
        <p:spPr>
          <a:xfrm flipH="1" flipV="1">
            <a:off x="8758989" y="5642194"/>
            <a:ext cx="1047749" cy="359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DBEA61-3941-41D4-BD23-C65643E2F108}"/>
              </a:ext>
            </a:extLst>
          </p:cNvPr>
          <p:cNvCxnSpPr>
            <a:stCxn id="32" idx="2"/>
          </p:cNvCxnSpPr>
          <p:nvPr/>
        </p:nvCxnSpPr>
        <p:spPr>
          <a:xfrm>
            <a:off x="10545538" y="2521453"/>
            <a:ext cx="595076" cy="1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53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4FBE-1B29-7AC9-1EC9-096EFCDB378F}"/>
              </a:ext>
            </a:extLst>
          </p:cNvPr>
          <p:cNvSpPr>
            <a:spLocks noGrp="1"/>
          </p:cNvSpPr>
          <p:nvPr>
            <p:ph type="title"/>
          </p:nvPr>
        </p:nvSpPr>
        <p:spPr/>
        <p:txBody>
          <a:bodyPr/>
          <a:lstStyle/>
          <a:p>
            <a:r>
              <a:rPr lang="en-US" dirty="0"/>
              <a:t>Special cases</a:t>
            </a:r>
          </a:p>
        </p:txBody>
      </p:sp>
      <p:sp>
        <p:nvSpPr>
          <p:cNvPr id="3" name="Content Placeholder 2">
            <a:extLst>
              <a:ext uri="{FF2B5EF4-FFF2-40B4-BE49-F238E27FC236}">
                <a16:creationId xmlns:a16="http://schemas.microsoft.com/office/drawing/2014/main" id="{99116C28-4C17-35E5-96A3-33DFA3063C83}"/>
              </a:ext>
            </a:extLst>
          </p:cNvPr>
          <p:cNvSpPr>
            <a:spLocks noGrp="1"/>
          </p:cNvSpPr>
          <p:nvPr>
            <p:ph idx="1"/>
          </p:nvPr>
        </p:nvSpPr>
        <p:spPr/>
        <p:txBody>
          <a:bodyPr/>
          <a:lstStyle/>
          <a:p>
            <a:r>
              <a:rPr lang="en-US" dirty="0"/>
              <a:t>The maximum value for [x0,x1]%[y0,y1] is always [0,y1)</a:t>
            </a:r>
          </a:p>
          <a:p>
            <a:pPr lvl="1"/>
            <a:r>
              <a:rPr lang="en-US" dirty="0"/>
              <a:t>Meaning a multi-interval modulo can contain a lot of no-ops</a:t>
            </a:r>
          </a:p>
          <a:p>
            <a:pPr lvl="1"/>
            <a:r>
              <a:rPr lang="en-US" dirty="0"/>
              <a:t>[anything containing infinity]%y always returns [0,y1)</a:t>
            </a:r>
          </a:p>
          <a:p>
            <a:pPr lvl="1"/>
            <a:r>
              <a:rPr lang="en-US" dirty="0"/>
              <a:t>[x0,x1]%[anything &gt; x1 (e.g. inf)] is [x0,x1] + [x0,x1]%[y &amp;&amp; [0,x1]]</a:t>
            </a:r>
          </a:p>
          <a:p>
            <a:r>
              <a:rPr lang="en-US" dirty="0"/>
              <a:t>(</a:t>
            </a:r>
            <a:r>
              <a:rPr lang="en-US" dirty="0" err="1"/>
              <a:t>todo</a:t>
            </a:r>
            <a:r>
              <a:rPr lang="en-US" dirty="0"/>
              <a:t>: check) With no line crossings, the max is [0,y0)</a:t>
            </a:r>
          </a:p>
          <a:p>
            <a:r>
              <a:rPr lang="en-US" dirty="0"/>
              <a:t>There are some cases involving negatives – already done in the code</a:t>
            </a:r>
          </a:p>
          <a:p>
            <a:r>
              <a:rPr lang="en-US" dirty="0"/>
              <a:t>Zero mod interval is zero</a:t>
            </a:r>
          </a:p>
          <a:p>
            <a:r>
              <a:rPr lang="en-US" dirty="0"/>
              <a:t>Interval mod zero should be zero (since it’s the remainder and not the quotient)</a:t>
            </a:r>
          </a:p>
          <a:p>
            <a:endParaRPr lang="en-US" dirty="0"/>
          </a:p>
        </p:txBody>
      </p:sp>
    </p:spTree>
    <p:extLst>
      <p:ext uri="{BB962C8B-B14F-4D97-AF65-F5344CB8AC3E}">
        <p14:creationId xmlns:p14="http://schemas.microsoft.com/office/powerpoint/2010/main" val="35474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6E11B-6BC8-A96D-FF79-B39D40BC016E}"/>
              </a:ext>
            </a:extLst>
          </p:cNvPr>
          <p:cNvSpPr>
            <a:spLocks noGrp="1"/>
          </p:cNvSpPr>
          <p:nvPr>
            <p:ph type="title"/>
          </p:nvPr>
        </p:nvSpPr>
        <p:spPr/>
        <p:txBody>
          <a:bodyPr/>
          <a:lstStyle/>
          <a:p>
            <a:r>
              <a:rPr lang="en-US" dirty="0"/>
              <a:t>&gt;=2 line cases (only need first 2 lines)</a:t>
            </a:r>
          </a:p>
        </p:txBody>
      </p:sp>
      <p:sp>
        <p:nvSpPr>
          <p:cNvPr id="5" name="Rectangle 4">
            <a:extLst>
              <a:ext uri="{FF2B5EF4-FFF2-40B4-BE49-F238E27FC236}">
                <a16:creationId xmlns:a16="http://schemas.microsoft.com/office/drawing/2014/main" id="{22CD1063-8083-C3D4-CEE2-0F94BF7B63C5}"/>
              </a:ext>
            </a:extLst>
          </p:cNvPr>
          <p:cNvSpPr/>
          <p:nvPr/>
        </p:nvSpPr>
        <p:spPr>
          <a:xfrm>
            <a:off x="309880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[0,y1)</a:t>
            </a:r>
          </a:p>
        </p:txBody>
      </p:sp>
      <p:cxnSp>
        <p:nvCxnSpPr>
          <p:cNvPr id="9" name="Straight Connector 8">
            <a:extLst>
              <a:ext uri="{FF2B5EF4-FFF2-40B4-BE49-F238E27FC236}">
                <a16:creationId xmlns:a16="http://schemas.microsoft.com/office/drawing/2014/main" id="{D30B0416-AADB-3E01-4628-CD7F3B50636D}"/>
              </a:ext>
            </a:extLst>
          </p:cNvPr>
          <p:cNvCxnSpPr/>
          <p:nvPr/>
        </p:nvCxnSpPr>
        <p:spPr>
          <a:xfrm>
            <a:off x="4279106"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E07973F-3D92-D1C0-23D7-AF5C2BB16A1C}"/>
              </a:ext>
            </a:extLst>
          </p:cNvPr>
          <p:cNvCxnSpPr/>
          <p:nvPr/>
        </p:nvCxnSpPr>
        <p:spPr>
          <a:xfrm>
            <a:off x="3249613"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565F987-184A-2458-6528-9A9813B3560A}"/>
              </a:ext>
            </a:extLst>
          </p:cNvPr>
          <p:cNvSpPr/>
          <p:nvPr/>
        </p:nvSpPr>
        <p:spPr>
          <a:xfrm>
            <a:off x="5545931"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[0,y1)</a:t>
            </a:r>
            <a:endParaRPr lang="en-US" dirty="0"/>
          </a:p>
        </p:txBody>
      </p:sp>
      <p:cxnSp>
        <p:nvCxnSpPr>
          <p:cNvPr id="12" name="Straight Connector 11">
            <a:extLst>
              <a:ext uri="{FF2B5EF4-FFF2-40B4-BE49-F238E27FC236}">
                <a16:creationId xmlns:a16="http://schemas.microsoft.com/office/drawing/2014/main" id="{D02ACC20-5748-74BA-C96F-A4E57AE9AD3A}"/>
              </a:ext>
            </a:extLst>
          </p:cNvPr>
          <p:cNvCxnSpPr/>
          <p:nvPr/>
        </p:nvCxnSpPr>
        <p:spPr>
          <a:xfrm>
            <a:off x="6196806"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5CF0F6B-DC2A-B5F0-FB07-44A127679C11}"/>
              </a:ext>
            </a:extLst>
          </p:cNvPr>
          <p:cNvSpPr/>
          <p:nvPr/>
        </p:nvSpPr>
        <p:spPr>
          <a:xfrm>
            <a:off x="800973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[0,z)</a:t>
            </a:r>
          </a:p>
          <a:p>
            <a:pPr algn="ctr"/>
            <a:r>
              <a:rPr lang="en-US" dirty="0"/>
              <a:t>+</a:t>
            </a:r>
          </a:p>
          <a:p>
            <a:pPr algn="ctr"/>
            <a:r>
              <a:rPr lang="en-US" dirty="0"/>
              <a:t>[x0%y1,y1)</a:t>
            </a:r>
          </a:p>
        </p:txBody>
      </p:sp>
      <p:cxnSp>
        <p:nvCxnSpPr>
          <p:cNvPr id="16" name="Straight Connector 15">
            <a:extLst>
              <a:ext uri="{FF2B5EF4-FFF2-40B4-BE49-F238E27FC236}">
                <a16:creationId xmlns:a16="http://schemas.microsoft.com/office/drawing/2014/main" id="{EBD6674F-415E-F983-A77C-F86CEF668E4C}"/>
              </a:ext>
            </a:extLst>
          </p:cNvPr>
          <p:cNvCxnSpPr/>
          <p:nvPr/>
        </p:nvCxnSpPr>
        <p:spPr>
          <a:xfrm>
            <a:off x="8660605"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BA8B44-7E2D-7D15-4FB9-C4DBFE0C0D51}"/>
              </a:ext>
            </a:extLst>
          </p:cNvPr>
          <p:cNvCxnSpPr/>
          <p:nvPr/>
        </p:nvCxnSpPr>
        <p:spPr>
          <a:xfrm>
            <a:off x="9594055" y="258445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930685-90AA-E0A9-B579-B3D9E6D801C3}"/>
              </a:ext>
            </a:extLst>
          </p:cNvPr>
          <p:cNvCxnSpPr/>
          <p:nvPr/>
        </p:nvCxnSpPr>
        <p:spPr>
          <a:xfrm>
            <a:off x="7135018"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6072927-C9FC-CB26-0145-176A19417CDC}"/>
              </a:ext>
            </a:extLst>
          </p:cNvPr>
          <p:cNvSpPr/>
          <p:nvPr/>
        </p:nvSpPr>
        <p:spPr>
          <a:xfrm>
            <a:off x="5545931" y="4464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[0,z2)</a:t>
            </a:r>
          </a:p>
          <a:p>
            <a:pPr algn="ctr"/>
            <a:r>
              <a:rPr lang="en-US" dirty="0"/>
              <a:t>+</a:t>
            </a:r>
          </a:p>
          <a:p>
            <a:pPr algn="ctr"/>
            <a:r>
              <a:rPr lang="en-US" dirty="0"/>
              <a:t>[x0%y1,y1)</a:t>
            </a:r>
          </a:p>
        </p:txBody>
      </p:sp>
      <p:cxnSp>
        <p:nvCxnSpPr>
          <p:cNvPr id="24" name="Straight Connector 23">
            <a:extLst>
              <a:ext uri="{FF2B5EF4-FFF2-40B4-BE49-F238E27FC236}">
                <a16:creationId xmlns:a16="http://schemas.microsoft.com/office/drawing/2014/main" id="{99AB9890-00EC-DC4A-DEFD-170CCB55C8A6}"/>
              </a:ext>
            </a:extLst>
          </p:cNvPr>
          <p:cNvCxnSpPr/>
          <p:nvPr/>
        </p:nvCxnSpPr>
        <p:spPr>
          <a:xfrm>
            <a:off x="7135018" y="50546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864B328-7A7B-6A64-7D9B-F1730AF531EE}"/>
              </a:ext>
            </a:extLst>
          </p:cNvPr>
          <p:cNvSpPr/>
          <p:nvPr/>
        </p:nvSpPr>
        <p:spPr>
          <a:xfrm>
            <a:off x="3098800" y="4464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[0,z2)</a:t>
            </a:r>
          </a:p>
          <a:p>
            <a:pPr algn="ctr"/>
            <a:r>
              <a:rPr lang="en-US" dirty="0"/>
              <a:t>+</a:t>
            </a:r>
          </a:p>
          <a:p>
            <a:pPr algn="ctr"/>
            <a:r>
              <a:rPr lang="en-US" dirty="0"/>
              <a:t>[x0%y1,z)</a:t>
            </a:r>
          </a:p>
          <a:p>
            <a:pPr algn="ctr"/>
            <a:r>
              <a:rPr lang="en-US" dirty="0"/>
              <a:t>If x1&gt;y1 else</a:t>
            </a:r>
          </a:p>
          <a:p>
            <a:pPr algn="ctr"/>
            <a:r>
              <a:rPr lang="en-US" dirty="0"/>
              <a:t>[x0,x1]</a:t>
            </a:r>
          </a:p>
        </p:txBody>
      </p:sp>
      <p:cxnSp>
        <p:nvCxnSpPr>
          <p:cNvPr id="26" name="Straight Connector 25">
            <a:extLst>
              <a:ext uri="{FF2B5EF4-FFF2-40B4-BE49-F238E27FC236}">
                <a16:creationId xmlns:a16="http://schemas.microsoft.com/office/drawing/2014/main" id="{56FC45AD-9579-6FD7-FBB5-FC1DEBCB831F}"/>
              </a:ext>
            </a:extLst>
          </p:cNvPr>
          <p:cNvCxnSpPr/>
          <p:nvPr/>
        </p:nvCxnSpPr>
        <p:spPr>
          <a:xfrm>
            <a:off x="4683125" y="5565775"/>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DC61AFE-8F05-5E61-D0D2-8B2F91C9BDCB}"/>
              </a:ext>
            </a:extLst>
          </p:cNvPr>
          <p:cNvCxnSpPr/>
          <p:nvPr/>
        </p:nvCxnSpPr>
        <p:spPr>
          <a:xfrm>
            <a:off x="4683125" y="4619625"/>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7BC8D3-EFC6-82F7-03FE-A9B4E7CE12D0}"/>
              </a:ext>
            </a:extLst>
          </p:cNvPr>
          <p:cNvCxnSpPr/>
          <p:nvPr/>
        </p:nvCxnSpPr>
        <p:spPr>
          <a:xfrm>
            <a:off x="7135018" y="598805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EBD1913-D69D-1C79-12EE-C6AF933038C6}"/>
              </a:ext>
            </a:extLst>
          </p:cNvPr>
          <p:cNvSpPr/>
          <p:nvPr/>
        </p:nvSpPr>
        <p:spPr>
          <a:xfrm>
            <a:off x="8022033" y="4464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[0,y0)</a:t>
            </a:r>
          </a:p>
        </p:txBody>
      </p:sp>
      <p:cxnSp>
        <p:nvCxnSpPr>
          <p:cNvPr id="30" name="Straight Connector 29">
            <a:extLst>
              <a:ext uri="{FF2B5EF4-FFF2-40B4-BE49-F238E27FC236}">
                <a16:creationId xmlns:a16="http://schemas.microsoft.com/office/drawing/2014/main" id="{31217A78-7031-F937-C1F7-3A5921FB24C0}"/>
              </a:ext>
            </a:extLst>
          </p:cNvPr>
          <p:cNvCxnSpPr/>
          <p:nvPr/>
        </p:nvCxnSpPr>
        <p:spPr>
          <a:xfrm>
            <a:off x="9591277" y="4094163"/>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A61058-36EB-27B4-82A0-BBC88D92B03F}"/>
              </a:ext>
            </a:extLst>
          </p:cNvPr>
          <p:cNvCxnSpPr/>
          <p:nvPr/>
        </p:nvCxnSpPr>
        <p:spPr>
          <a:xfrm>
            <a:off x="7742633" y="600075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C0AF337-2167-EFFC-A6CC-2D804DA09797}"/>
              </a:ext>
            </a:extLst>
          </p:cNvPr>
          <p:cNvSpPr txBox="1"/>
          <p:nvPr/>
        </p:nvSpPr>
        <p:spPr>
          <a:xfrm>
            <a:off x="9902030" y="4213503"/>
            <a:ext cx="728084" cy="369332"/>
          </a:xfrm>
          <a:prstGeom prst="rect">
            <a:avLst/>
          </a:prstGeom>
          <a:noFill/>
        </p:spPr>
        <p:txBody>
          <a:bodyPr wrap="none" rtlCol="0">
            <a:spAutoFit/>
          </a:bodyPr>
          <a:lstStyle/>
          <a:p>
            <a:r>
              <a:rPr lang="en-US" dirty="0"/>
              <a:t>z==y0</a:t>
            </a:r>
          </a:p>
        </p:txBody>
      </p:sp>
      <p:sp>
        <p:nvSpPr>
          <p:cNvPr id="36" name="TextBox 35">
            <a:extLst>
              <a:ext uri="{FF2B5EF4-FFF2-40B4-BE49-F238E27FC236}">
                <a16:creationId xmlns:a16="http://schemas.microsoft.com/office/drawing/2014/main" id="{0929F104-0217-2DC2-07E0-09710A722CB8}"/>
              </a:ext>
            </a:extLst>
          </p:cNvPr>
          <p:cNvSpPr txBox="1"/>
          <p:nvPr/>
        </p:nvSpPr>
        <p:spPr>
          <a:xfrm>
            <a:off x="9902030" y="2708037"/>
            <a:ext cx="276038" cy="369332"/>
          </a:xfrm>
          <a:prstGeom prst="rect">
            <a:avLst/>
          </a:prstGeom>
          <a:noFill/>
        </p:spPr>
        <p:txBody>
          <a:bodyPr wrap="none" rtlCol="0">
            <a:spAutoFit/>
          </a:bodyPr>
          <a:lstStyle/>
          <a:p>
            <a:r>
              <a:rPr lang="en-US" dirty="0"/>
              <a:t>z</a:t>
            </a:r>
          </a:p>
        </p:txBody>
      </p:sp>
      <p:sp>
        <p:nvSpPr>
          <p:cNvPr id="37" name="TextBox 36">
            <a:extLst>
              <a:ext uri="{FF2B5EF4-FFF2-40B4-BE49-F238E27FC236}">
                <a16:creationId xmlns:a16="http://schemas.microsoft.com/office/drawing/2014/main" id="{54125B09-04E3-9758-777C-F340BF70AB62}"/>
              </a:ext>
            </a:extLst>
          </p:cNvPr>
          <p:cNvSpPr txBox="1"/>
          <p:nvPr/>
        </p:nvSpPr>
        <p:spPr>
          <a:xfrm>
            <a:off x="7438231" y="5196443"/>
            <a:ext cx="393056" cy="369332"/>
          </a:xfrm>
          <a:prstGeom prst="rect">
            <a:avLst/>
          </a:prstGeom>
          <a:noFill/>
        </p:spPr>
        <p:txBody>
          <a:bodyPr wrap="none" rtlCol="0">
            <a:spAutoFit/>
          </a:bodyPr>
          <a:lstStyle/>
          <a:p>
            <a:r>
              <a:rPr lang="en-US" dirty="0"/>
              <a:t>z2</a:t>
            </a:r>
          </a:p>
        </p:txBody>
      </p:sp>
      <p:sp>
        <p:nvSpPr>
          <p:cNvPr id="38" name="TextBox 37">
            <a:extLst>
              <a:ext uri="{FF2B5EF4-FFF2-40B4-BE49-F238E27FC236}">
                <a16:creationId xmlns:a16="http://schemas.microsoft.com/office/drawing/2014/main" id="{0F2E94A3-7B76-B946-43B0-1736E882C234}"/>
              </a:ext>
            </a:extLst>
          </p:cNvPr>
          <p:cNvSpPr txBox="1"/>
          <p:nvPr/>
        </p:nvSpPr>
        <p:spPr>
          <a:xfrm>
            <a:off x="4961813" y="4751427"/>
            <a:ext cx="393056" cy="369332"/>
          </a:xfrm>
          <a:prstGeom prst="rect">
            <a:avLst/>
          </a:prstGeom>
          <a:noFill/>
        </p:spPr>
        <p:txBody>
          <a:bodyPr wrap="none" rtlCol="0">
            <a:spAutoFit/>
          </a:bodyPr>
          <a:lstStyle/>
          <a:p>
            <a:r>
              <a:rPr lang="en-US" dirty="0"/>
              <a:t>z2</a:t>
            </a:r>
          </a:p>
        </p:txBody>
      </p:sp>
      <p:sp>
        <p:nvSpPr>
          <p:cNvPr id="40" name="TextBox 39">
            <a:extLst>
              <a:ext uri="{FF2B5EF4-FFF2-40B4-BE49-F238E27FC236}">
                <a16:creationId xmlns:a16="http://schemas.microsoft.com/office/drawing/2014/main" id="{F87889A9-DF2F-E052-329E-90C33E66C13F}"/>
              </a:ext>
            </a:extLst>
          </p:cNvPr>
          <p:cNvSpPr txBox="1"/>
          <p:nvPr/>
        </p:nvSpPr>
        <p:spPr>
          <a:xfrm>
            <a:off x="4961813" y="5631418"/>
            <a:ext cx="276038" cy="369332"/>
          </a:xfrm>
          <a:prstGeom prst="rect">
            <a:avLst/>
          </a:prstGeom>
          <a:noFill/>
        </p:spPr>
        <p:txBody>
          <a:bodyPr wrap="none" rtlCol="0">
            <a:spAutoFit/>
          </a:bodyPr>
          <a:lstStyle/>
          <a:p>
            <a:r>
              <a:rPr lang="en-US" dirty="0"/>
              <a:t>z</a:t>
            </a:r>
          </a:p>
        </p:txBody>
      </p:sp>
      <p:sp>
        <p:nvSpPr>
          <p:cNvPr id="45" name="TextBox 44">
            <a:extLst>
              <a:ext uri="{FF2B5EF4-FFF2-40B4-BE49-F238E27FC236}">
                <a16:creationId xmlns:a16="http://schemas.microsoft.com/office/drawing/2014/main" id="{F187EE7C-33F1-8738-A673-D2C51D48C777}"/>
              </a:ext>
            </a:extLst>
          </p:cNvPr>
          <p:cNvSpPr txBox="1"/>
          <p:nvPr/>
        </p:nvSpPr>
        <p:spPr>
          <a:xfrm>
            <a:off x="7026455" y="5994956"/>
            <a:ext cx="728084" cy="369332"/>
          </a:xfrm>
          <a:prstGeom prst="rect">
            <a:avLst/>
          </a:prstGeom>
          <a:noFill/>
        </p:spPr>
        <p:txBody>
          <a:bodyPr wrap="none" rtlCol="0">
            <a:spAutoFit/>
          </a:bodyPr>
          <a:lstStyle/>
          <a:p>
            <a:r>
              <a:rPr lang="en-US" dirty="0"/>
              <a:t>z==y1</a:t>
            </a:r>
          </a:p>
        </p:txBody>
      </p:sp>
      <p:sp>
        <p:nvSpPr>
          <p:cNvPr id="46" name="TextBox 45">
            <a:extLst>
              <a:ext uri="{FF2B5EF4-FFF2-40B4-BE49-F238E27FC236}">
                <a16:creationId xmlns:a16="http://schemas.microsoft.com/office/drawing/2014/main" id="{71A516D5-9122-FF96-1E8A-8DA0015B8072}"/>
              </a:ext>
            </a:extLst>
          </p:cNvPr>
          <p:cNvSpPr txBox="1"/>
          <p:nvPr/>
        </p:nvSpPr>
        <p:spPr>
          <a:xfrm>
            <a:off x="83231" y="5664200"/>
            <a:ext cx="3015569" cy="923330"/>
          </a:xfrm>
          <a:prstGeom prst="rect">
            <a:avLst/>
          </a:prstGeom>
          <a:noFill/>
        </p:spPr>
        <p:txBody>
          <a:bodyPr wrap="none" rtlCol="0">
            <a:spAutoFit/>
          </a:bodyPr>
          <a:lstStyle/>
          <a:p>
            <a:r>
              <a:rPr lang="en-US" dirty="0"/>
              <a:t>Z can be inferred using </a:t>
            </a:r>
          </a:p>
          <a:p>
            <a:pPr marL="285750" indent="-285750">
              <a:buFont typeface="Arial" panose="020B0604020202020204" pitchFamily="34" charset="0"/>
              <a:buChar char="•"/>
            </a:pPr>
            <a:r>
              <a:rPr lang="en-US" dirty="0"/>
              <a:t>z = x1 / (1 + floor(x1 / y1))</a:t>
            </a:r>
          </a:p>
          <a:p>
            <a:pPr marL="285750" indent="-285750">
              <a:buFont typeface="Arial" panose="020B0604020202020204" pitchFamily="34" charset="0"/>
              <a:buChar char="•"/>
            </a:pPr>
            <a:r>
              <a:rPr lang="en-US" dirty="0"/>
              <a:t>z2 = x1 / (2 + floor(x1 / y1))</a:t>
            </a:r>
          </a:p>
        </p:txBody>
      </p:sp>
      <p:sp>
        <p:nvSpPr>
          <p:cNvPr id="47" name="TextBox 46">
            <a:extLst>
              <a:ext uri="{FF2B5EF4-FFF2-40B4-BE49-F238E27FC236}">
                <a16:creationId xmlns:a16="http://schemas.microsoft.com/office/drawing/2014/main" id="{B297C77C-A84E-65BF-55A6-A3125F83FFA2}"/>
              </a:ext>
            </a:extLst>
          </p:cNvPr>
          <p:cNvSpPr txBox="1"/>
          <p:nvPr/>
        </p:nvSpPr>
        <p:spPr>
          <a:xfrm>
            <a:off x="7090963" y="3484562"/>
            <a:ext cx="728084" cy="369332"/>
          </a:xfrm>
          <a:prstGeom prst="rect">
            <a:avLst/>
          </a:prstGeom>
          <a:noFill/>
        </p:spPr>
        <p:txBody>
          <a:bodyPr wrap="none" rtlCol="0">
            <a:spAutoFit/>
          </a:bodyPr>
          <a:lstStyle/>
          <a:p>
            <a:r>
              <a:rPr lang="en-US" dirty="0"/>
              <a:t>z==y1</a:t>
            </a:r>
          </a:p>
        </p:txBody>
      </p:sp>
    </p:spTree>
    <p:extLst>
      <p:ext uri="{BB962C8B-B14F-4D97-AF65-F5344CB8AC3E}">
        <p14:creationId xmlns:p14="http://schemas.microsoft.com/office/powerpoint/2010/main" val="108120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6E11B-6BC8-A96D-FF79-B39D40BC016E}"/>
              </a:ext>
            </a:extLst>
          </p:cNvPr>
          <p:cNvSpPr>
            <a:spLocks noGrp="1"/>
          </p:cNvSpPr>
          <p:nvPr>
            <p:ph type="title"/>
          </p:nvPr>
        </p:nvSpPr>
        <p:spPr/>
        <p:txBody>
          <a:bodyPr/>
          <a:lstStyle/>
          <a:p>
            <a:r>
              <a:rPr lang="en-US" dirty="0"/>
              <a:t>Remaining cases</a:t>
            </a:r>
          </a:p>
        </p:txBody>
      </p:sp>
      <p:sp>
        <p:nvSpPr>
          <p:cNvPr id="5" name="Rectangle 4">
            <a:extLst>
              <a:ext uri="{FF2B5EF4-FFF2-40B4-BE49-F238E27FC236}">
                <a16:creationId xmlns:a16="http://schemas.microsoft.com/office/drawing/2014/main" id="{22CD1063-8083-C3D4-CEE2-0F94BF7B63C5}"/>
              </a:ext>
            </a:extLst>
          </p:cNvPr>
          <p:cNvSpPr/>
          <p:nvPr/>
        </p:nvSpPr>
        <p:spPr>
          <a:xfrm>
            <a:off x="5545931"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[x0%y1,y1)</a:t>
            </a:r>
          </a:p>
          <a:p>
            <a:pPr algn="ctr"/>
            <a:r>
              <a:rPr lang="en-US" dirty="0"/>
              <a:t>+</a:t>
            </a:r>
          </a:p>
          <a:p>
            <a:pPr algn="ctr"/>
            <a:r>
              <a:rPr lang="en-US" dirty="0"/>
              <a:t>[0,x1%y0]</a:t>
            </a:r>
          </a:p>
        </p:txBody>
      </p:sp>
      <p:cxnSp>
        <p:nvCxnSpPr>
          <p:cNvPr id="10" name="Straight Connector 9">
            <a:extLst>
              <a:ext uri="{FF2B5EF4-FFF2-40B4-BE49-F238E27FC236}">
                <a16:creationId xmlns:a16="http://schemas.microsoft.com/office/drawing/2014/main" id="{9E07973F-3D92-D1C0-23D7-AF5C2BB16A1C}"/>
              </a:ext>
            </a:extLst>
          </p:cNvPr>
          <p:cNvCxnSpPr/>
          <p:nvPr/>
        </p:nvCxnSpPr>
        <p:spPr>
          <a:xfrm>
            <a:off x="6229946" y="3502303"/>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565F987-184A-2458-6528-9A9813B3560A}"/>
              </a:ext>
            </a:extLst>
          </p:cNvPr>
          <p:cNvSpPr/>
          <p:nvPr/>
        </p:nvSpPr>
        <p:spPr>
          <a:xfrm>
            <a:off x="7993062"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[x0%y1,y1)</a:t>
            </a:r>
          </a:p>
          <a:p>
            <a:pPr algn="ctr"/>
            <a:r>
              <a:rPr lang="en-US" dirty="0"/>
              <a:t>+</a:t>
            </a:r>
          </a:p>
          <a:p>
            <a:pPr algn="ctr"/>
            <a:r>
              <a:rPr lang="en-US" dirty="0"/>
              <a:t>[0,x1%y0]</a:t>
            </a:r>
          </a:p>
        </p:txBody>
      </p:sp>
      <p:cxnSp>
        <p:nvCxnSpPr>
          <p:cNvPr id="18" name="Straight Connector 17">
            <a:extLst>
              <a:ext uri="{FF2B5EF4-FFF2-40B4-BE49-F238E27FC236}">
                <a16:creationId xmlns:a16="http://schemas.microsoft.com/office/drawing/2014/main" id="{69930685-90AA-E0A9-B579-B3D9E6D801C3}"/>
              </a:ext>
            </a:extLst>
          </p:cNvPr>
          <p:cNvCxnSpPr/>
          <p:nvPr/>
        </p:nvCxnSpPr>
        <p:spPr>
          <a:xfrm>
            <a:off x="9582149" y="35179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864B328-7A7B-6A64-7D9B-F1730AF531EE}"/>
              </a:ext>
            </a:extLst>
          </p:cNvPr>
          <p:cNvSpPr/>
          <p:nvPr/>
        </p:nvSpPr>
        <p:spPr>
          <a:xfrm>
            <a:off x="4928196" y="454287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x1%y0]</a:t>
            </a:r>
          </a:p>
          <a:p>
            <a:pPr algn="ctr"/>
            <a:r>
              <a:rPr lang="en-US" dirty="0"/>
              <a:t>+</a:t>
            </a:r>
          </a:p>
          <a:p>
            <a:pPr algn="ctr"/>
            <a:r>
              <a:rPr lang="en-US" dirty="0"/>
              <a:t>[x0%y1,z)</a:t>
            </a:r>
          </a:p>
          <a:p>
            <a:pPr algn="ctr"/>
            <a:r>
              <a:rPr lang="en-US" dirty="0"/>
              <a:t>If x1&gt;y1 else</a:t>
            </a:r>
          </a:p>
          <a:p>
            <a:pPr algn="ctr"/>
            <a:r>
              <a:rPr lang="en-US" dirty="0"/>
              <a:t>[x0,x1]</a:t>
            </a:r>
          </a:p>
        </p:txBody>
      </p:sp>
      <p:cxnSp>
        <p:nvCxnSpPr>
          <p:cNvPr id="26" name="Straight Connector 25">
            <a:extLst>
              <a:ext uri="{FF2B5EF4-FFF2-40B4-BE49-F238E27FC236}">
                <a16:creationId xmlns:a16="http://schemas.microsoft.com/office/drawing/2014/main" id="{56FC45AD-9579-6FD7-FBB5-FC1DEBCB831F}"/>
              </a:ext>
            </a:extLst>
          </p:cNvPr>
          <p:cNvCxnSpPr/>
          <p:nvPr/>
        </p:nvCxnSpPr>
        <p:spPr>
          <a:xfrm>
            <a:off x="6544468" y="5384245"/>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87889A9-DF2F-E052-329E-90C33E66C13F}"/>
              </a:ext>
            </a:extLst>
          </p:cNvPr>
          <p:cNvSpPr txBox="1"/>
          <p:nvPr/>
        </p:nvSpPr>
        <p:spPr>
          <a:xfrm>
            <a:off x="6823156" y="5449888"/>
            <a:ext cx="276038" cy="369332"/>
          </a:xfrm>
          <a:prstGeom prst="rect">
            <a:avLst/>
          </a:prstGeom>
          <a:noFill/>
        </p:spPr>
        <p:txBody>
          <a:bodyPr wrap="none" rtlCol="0">
            <a:spAutoFit/>
          </a:bodyPr>
          <a:lstStyle/>
          <a:p>
            <a:r>
              <a:rPr lang="en-US" dirty="0"/>
              <a:t>z</a:t>
            </a:r>
          </a:p>
        </p:txBody>
      </p:sp>
      <p:sp>
        <p:nvSpPr>
          <p:cNvPr id="41" name="Rectangle 40">
            <a:extLst>
              <a:ext uri="{FF2B5EF4-FFF2-40B4-BE49-F238E27FC236}">
                <a16:creationId xmlns:a16="http://schemas.microsoft.com/office/drawing/2014/main" id="{7DD3B175-27BF-251C-58DE-0539D215FBDE}"/>
              </a:ext>
            </a:extLst>
          </p:cNvPr>
          <p:cNvSpPr/>
          <p:nvPr/>
        </p:nvSpPr>
        <p:spPr>
          <a:xfrm>
            <a:off x="602450" y="1990725"/>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[x0%y1,x1%y0]</a:t>
            </a:r>
          </a:p>
        </p:txBody>
      </p:sp>
      <p:sp>
        <p:nvSpPr>
          <p:cNvPr id="2" name="TextBox 1">
            <a:extLst>
              <a:ext uri="{FF2B5EF4-FFF2-40B4-BE49-F238E27FC236}">
                <a16:creationId xmlns:a16="http://schemas.microsoft.com/office/drawing/2014/main" id="{5688252D-CC4D-674D-02A7-ADB4B1CC1BC9}"/>
              </a:ext>
            </a:extLst>
          </p:cNvPr>
          <p:cNvSpPr txBox="1"/>
          <p:nvPr/>
        </p:nvSpPr>
        <p:spPr>
          <a:xfrm>
            <a:off x="83231" y="5664200"/>
            <a:ext cx="2898550" cy="646331"/>
          </a:xfrm>
          <a:prstGeom prst="rect">
            <a:avLst/>
          </a:prstGeom>
          <a:noFill/>
        </p:spPr>
        <p:txBody>
          <a:bodyPr wrap="none" rtlCol="0">
            <a:spAutoFit/>
          </a:bodyPr>
          <a:lstStyle/>
          <a:p>
            <a:r>
              <a:rPr lang="en-US" dirty="0"/>
              <a:t>Z can be inferred using </a:t>
            </a:r>
          </a:p>
          <a:p>
            <a:pPr marL="285750" indent="-285750">
              <a:buFont typeface="Arial" panose="020B0604020202020204" pitchFamily="34" charset="0"/>
              <a:buChar char="•"/>
            </a:pPr>
            <a:r>
              <a:rPr lang="en-US" dirty="0"/>
              <a:t>z = x1 / (1 + floor(x1 / y1))</a:t>
            </a:r>
          </a:p>
        </p:txBody>
      </p:sp>
      <p:sp>
        <p:nvSpPr>
          <p:cNvPr id="3" name="Rectangle 2">
            <a:extLst>
              <a:ext uri="{FF2B5EF4-FFF2-40B4-BE49-F238E27FC236}">
                <a16:creationId xmlns:a16="http://schemas.microsoft.com/office/drawing/2014/main" id="{763319E0-3D19-5D8A-495E-C01945426D52}"/>
              </a:ext>
            </a:extLst>
          </p:cNvPr>
          <p:cNvSpPr/>
          <p:nvPr/>
        </p:nvSpPr>
        <p:spPr>
          <a:xfrm>
            <a:off x="307419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[x0%y1,y1)</a:t>
            </a:r>
          </a:p>
          <a:p>
            <a:pPr algn="ctr"/>
            <a:r>
              <a:rPr lang="en-US" dirty="0"/>
              <a:t>+</a:t>
            </a:r>
          </a:p>
          <a:p>
            <a:pPr algn="ctr"/>
            <a:r>
              <a:rPr lang="en-US" dirty="0"/>
              <a:t>[0,x1%y0]</a:t>
            </a:r>
          </a:p>
        </p:txBody>
      </p:sp>
      <p:cxnSp>
        <p:nvCxnSpPr>
          <p:cNvPr id="6" name="Straight Connector 5">
            <a:extLst>
              <a:ext uri="{FF2B5EF4-FFF2-40B4-BE49-F238E27FC236}">
                <a16:creationId xmlns:a16="http://schemas.microsoft.com/office/drawing/2014/main" id="{C37DE3FD-F53D-0CBF-8100-260E42A82A89}"/>
              </a:ext>
            </a:extLst>
          </p:cNvPr>
          <p:cNvCxnSpPr/>
          <p:nvPr/>
        </p:nvCxnSpPr>
        <p:spPr>
          <a:xfrm>
            <a:off x="2754306" y="3502303"/>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E7C709D-31E5-3046-FDF5-86EBCFE84E00}"/>
              </a:ext>
            </a:extLst>
          </p:cNvPr>
          <p:cNvSpPr/>
          <p:nvPr/>
        </p:nvSpPr>
        <p:spPr>
          <a:xfrm>
            <a:off x="7993062" y="471805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[x0%y1,y0)</a:t>
            </a:r>
          </a:p>
        </p:txBody>
      </p:sp>
      <p:cxnSp>
        <p:nvCxnSpPr>
          <p:cNvPr id="21" name="Straight Connector 20">
            <a:extLst>
              <a:ext uri="{FF2B5EF4-FFF2-40B4-BE49-F238E27FC236}">
                <a16:creationId xmlns:a16="http://schemas.microsoft.com/office/drawing/2014/main" id="{6FD9D32F-8001-FD75-00AA-04C089C0EEB0}"/>
              </a:ext>
            </a:extLst>
          </p:cNvPr>
          <p:cNvCxnSpPr/>
          <p:nvPr/>
        </p:nvCxnSpPr>
        <p:spPr>
          <a:xfrm>
            <a:off x="9562306" y="4348163"/>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B87C0DB-F880-075A-BF7A-45C606EFC4BC}"/>
              </a:ext>
            </a:extLst>
          </p:cNvPr>
          <p:cNvSpPr txBox="1"/>
          <p:nvPr/>
        </p:nvSpPr>
        <p:spPr>
          <a:xfrm>
            <a:off x="9873059" y="4467503"/>
            <a:ext cx="728084" cy="369332"/>
          </a:xfrm>
          <a:prstGeom prst="rect">
            <a:avLst/>
          </a:prstGeom>
          <a:noFill/>
        </p:spPr>
        <p:txBody>
          <a:bodyPr wrap="none" rtlCol="0">
            <a:spAutoFit/>
          </a:bodyPr>
          <a:lstStyle/>
          <a:p>
            <a:r>
              <a:rPr lang="en-US" dirty="0"/>
              <a:t>z==y0</a:t>
            </a:r>
          </a:p>
        </p:txBody>
      </p:sp>
      <p:sp>
        <p:nvSpPr>
          <p:cNvPr id="32" name="TextBox 31">
            <a:extLst>
              <a:ext uri="{FF2B5EF4-FFF2-40B4-BE49-F238E27FC236}">
                <a16:creationId xmlns:a16="http://schemas.microsoft.com/office/drawing/2014/main" id="{0282D977-7E97-3A28-EF1F-962920CF04F4}"/>
              </a:ext>
            </a:extLst>
          </p:cNvPr>
          <p:cNvSpPr txBox="1"/>
          <p:nvPr/>
        </p:nvSpPr>
        <p:spPr>
          <a:xfrm>
            <a:off x="9959279" y="3563184"/>
            <a:ext cx="728084" cy="369332"/>
          </a:xfrm>
          <a:prstGeom prst="rect">
            <a:avLst/>
          </a:prstGeom>
          <a:noFill/>
        </p:spPr>
        <p:txBody>
          <a:bodyPr wrap="none" rtlCol="0">
            <a:spAutoFit/>
          </a:bodyPr>
          <a:lstStyle/>
          <a:p>
            <a:r>
              <a:rPr lang="en-US" dirty="0"/>
              <a:t>z==y1</a:t>
            </a:r>
          </a:p>
        </p:txBody>
      </p:sp>
    </p:spTree>
    <p:extLst>
      <p:ext uri="{BB962C8B-B14F-4D97-AF65-F5344CB8AC3E}">
        <p14:creationId xmlns:p14="http://schemas.microsoft.com/office/powerpoint/2010/main" val="1697265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6E11B-6BC8-A96D-FF79-B39D40BC016E}"/>
              </a:ext>
            </a:extLst>
          </p:cNvPr>
          <p:cNvSpPr>
            <a:spLocks noGrp="1"/>
          </p:cNvSpPr>
          <p:nvPr>
            <p:ph type="title"/>
          </p:nvPr>
        </p:nvSpPr>
        <p:spPr/>
        <p:txBody>
          <a:bodyPr/>
          <a:lstStyle/>
          <a:p>
            <a:r>
              <a:rPr lang="en-US" dirty="0"/>
              <a:t>&gt;=2 line cases (only need first 2 lines)</a:t>
            </a:r>
          </a:p>
        </p:txBody>
      </p:sp>
      <p:sp>
        <p:nvSpPr>
          <p:cNvPr id="5" name="Rectangle 4">
            <a:extLst>
              <a:ext uri="{FF2B5EF4-FFF2-40B4-BE49-F238E27FC236}">
                <a16:creationId xmlns:a16="http://schemas.microsoft.com/office/drawing/2014/main" id="{22CD1063-8083-C3D4-CEE2-0F94BF7B63C5}"/>
              </a:ext>
            </a:extLst>
          </p:cNvPr>
          <p:cNvSpPr/>
          <p:nvPr/>
        </p:nvSpPr>
        <p:spPr>
          <a:xfrm>
            <a:off x="3098800" y="1993900"/>
            <a:ext cx="1892300" cy="1892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D30B0416-AADB-3E01-4628-CD7F3B50636D}"/>
              </a:ext>
            </a:extLst>
          </p:cNvPr>
          <p:cNvCxnSpPr/>
          <p:nvPr/>
        </p:nvCxnSpPr>
        <p:spPr>
          <a:xfrm>
            <a:off x="4279106"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E07973F-3D92-D1C0-23D7-AF5C2BB16A1C}"/>
              </a:ext>
            </a:extLst>
          </p:cNvPr>
          <p:cNvCxnSpPr/>
          <p:nvPr/>
        </p:nvCxnSpPr>
        <p:spPr>
          <a:xfrm>
            <a:off x="3249613" y="3530600"/>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929F104-0217-2DC2-07E0-09710A722CB8}"/>
              </a:ext>
            </a:extLst>
          </p:cNvPr>
          <p:cNvSpPr txBox="1"/>
          <p:nvPr/>
        </p:nvSpPr>
        <p:spPr>
          <a:xfrm>
            <a:off x="3246404" y="3820080"/>
            <a:ext cx="466794" cy="369332"/>
          </a:xfrm>
          <a:prstGeom prst="rect">
            <a:avLst/>
          </a:prstGeom>
          <a:noFill/>
        </p:spPr>
        <p:txBody>
          <a:bodyPr wrap="none" rtlCol="0">
            <a:spAutoFit/>
          </a:bodyPr>
          <a:lstStyle/>
          <a:p>
            <a:r>
              <a:rPr lang="en-US" dirty="0"/>
              <a:t>w1</a:t>
            </a:r>
          </a:p>
        </p:txBody>
      </p:sp>
      <p:sp>
        <p:nvSpPr>
          <p:cNvPr id="46" name="TextBox 45">
            <a:extLst>
              <a:ext uri="{FF2B5EF4-FFF2-40B4-BE49-F238E27FC236}">
                <a16:creationId xmlns:a16="http://schemas.microsoft.com/office/drawing/2014/main" id="{71A516D5-9122-FF96-1E8A-8DA0015B8072}"/>
              </a:ext>
            </a:extLst>
          </p:cNvPr>
          <p:cNvSpPr txBox="1"/>
          <p:nvPr/>
        </p:nvSpPr>
        <p:spPr>
          <a:xfrm>
            <a:off x="2357975" y="4745038"/>
            <a:ext cx="5527219" cy="1200329"/>
          </a:xfrm>
          <a:prstGeom prst="rect">
            <a:avLst/>
          </a:prstGeom>
          <a:noFill/>
        </p:spPr>
        <p:txBody>
          <a:bodyPr wrap="none" rtlCol="0">
            <a:spAutoFit/>
          </a:bodyPr>
          <a:lstStyle/>
          <a:p>
            <a:r>
              <a:rPr lang="en-US" dirty="0"/>
              <a:t>W can be inferred using </a:t>
            </a:r>
          </a:p>
          <a:p>
            <a:pPr marL="285750" indent="-285750">
              <a:buFont typeface="Arial" panose="020B0604020202020204" pitchFamily="34" charset="0"/>
              <a:buChar char="•"/>
            </a:pPr>
            <a:r>
              <a:rPr lang="en-US" dirty="0"/>
              <a:t>w1 exists </a:t>
            </a:r>
            <a:r>
              <a:rPr lang="en-US" dirty="0" err="1"/>
              <a:t>iff</a:t>
            </a:r>
            <a:r>
              <a:rPr lang="en-US" dirty="0"/>
              <a:t>: floor(x1 / y1) - floor(x0 / y1) &gt;= 1</a:t>
            </a:r>
          </a:p>
          <a:p>
            <a:pPr marL="285750" indent="-285750">
              <a:buFont typeface="Arial" panose="020B0604020202020204" pitchFamily="34" charset="0"/>
              <a:buChar char="•"/>
            </a:pPr>
            <a:r>
              <a:rPr lang="en-US" dirty="0"/>
              <a:t>w2 exists </a:t>
            </a:r>
            <a:r>
              <a:rPr lang="en-US" dirty="0" err="1"/>
              <a:t>iff</a:t>
            </a:r>
            <a:r>
              <a:rPr lang="en-US" dirty="0"/>
              <a:t>: floor(x1 / y1) - floor(x0 / y1) &gt;= 2</a:t>
            </a:r>
          </a:p>
          <a:p>
            <a:r>
              <a:rPr lang="en-US" dirty="0"/>
              <a:t>Note that special cases are needed to catch W at a corner</a:t>
            </a:r>
          </a:p>
        </p:txBody>
      </p:sp>
      <p:sp>
        <p:nvSpPr>
          <p:cNvPr id="2" name="TextBox 1">
            <a:extLst>
              <a:ext uri="{FF2B5EF4-FFF2-40B4-BE49-F238E27FC236}">
                <a16:creationId xmlns:a16="http://schemas.microsoft.com/office/drawing/2014/main" id="{7226F5D0-3807-F06D-22CF-4C487E8EA0DE}"/>
              </a:ext>
            </a:extLst>
          </p:cNvPr>
          <p:cNvSpPr txBox="1"/>
          <p:nvPr/>
        </p:nvSpPr>
        <p:spPr>
          <a:xfrm>
            <a:off x="4187825" y="3820080"/>
            <a:ext cx="466794" cy="369332"/>
          </a:xfrm>
          <a:prstGeom prst="rect">
            <a:avLst/>
          </a:prstGeom>
          <a:noFill/>
        </p:spPr>
        <p:txBody>
          <a:bodyPr wrap="none" rtlCol="0">
            <a:spAutoFit/>
          </a:bodyPr>
          <a:lstStyle/>
          <a:p>
            <a:r>
              <a:rPr lang="en-US" dirty="0"/>
              <a:t>w2</a:t>
            </a:r>
          </a:p>
        </p:txBody>
      </p:sp>
      <p:cxnSp>
        <p:nvCxnSpPr>
          <p:cNvPr id="3" name="Straight Connector 2">
            <a:extLst>
              <a:ext uri="{FF2B5EF4-FFF2-40B4-BE49-F238E27FC236}">
                <a16:creationId xmlns:a16="http://schemas.microsoft.com/office/drawing/2014/main" id="{C2CC72F4-81BC-2475-E753-02C76BF4380E}"/>
              </a:ext>
            </a:extLst>
          </p:cNvPr>
          <p:cNvCxnSpPr/>
          <p:nvPr/>
        </p:nvCxnSpPr>
        <p:spPr>
          <a:xfrm>
            <a:off x="4695825" y="3209131"/>
            <a:ext cx="590550" cy="71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59BC3D-DDA0-F305-9FDB-B932CA8C1311}"/>
              </a:ext>
            </a:extLst>
          </p:cNvPr>
          <p:cNvCxnSpPr/>
          <p:nvPr/>
        </p:nvCxnSpPr>
        <p:spPr>
          <a:xfrm>
            <a:off x="4695825" y="2262981"/>
            <a:ext cx="590550" cy="711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2B9A4B-854F-0BE5-B26F-2C82A8E9442B}"/>
              </a:ext>
            </a:extLst>
          </p:cNvPr>
          <p:cNvSpPr txBox="1"/>
          <p:nvPr/>
        </p:nvSpPr>
        <p:spPr>
          <a:xfrm>
            <a:off x="4974513" y="2394783"/>
            <a:ext cx="393056" cy="369332"/>
          </a:xfrm>
          <a:prstGeom prst="rect">
            <a:avLst/>
          </a:prstGeom>
          <a:noFill/>
        </p:spPr>
        <p:txBody>
          <a:bodyPr wrap="none" rtlCol="0">
            <a:spAutoFit/>
          </a:bodyPr>
          <a:lstStyle/>
          <a:p>
            <a:r>
              <a:rPr lang="en-US" dirty="0"/>
              <a:t>z2</a:t>
            </a:r>
          </a:p>
        </p:txBody>
      </p:sp>
      <p:sp>
        <p:nvSpPr>
          <p:cNvPr id="8" name="TextBox 7">
            <a:extLst>
              <a:ext uri="{FF2B5EF4-FFF2-40B4-BE49-F238E27FC236}">
                <a16:creationId xmlns:a16="http://schemas.microsoft.com/office/drawing/2014/main" id="{460DD2ED-872F-FCE2-521D-440345CE97A6}"/>
              </a:ext>
            </a:extLst>
          </p:cNvPr>
          <p:cNvSpPr txBox="1"/>
          <p:nvPr/>
        </p:nvSpPr>
        <p:spPr>
          <a:xfrm>
            <a:off x="4974513" y="3274774"/>
            <a:ext cx="393056" cy="369332"/>
          </a:xfrm>
          <a:prstGeom prst="rect">
            <a:avLst/>
          </a:prstGeom>
          <a:noFill/>
        </p:spPr>
        <p:txBody>
          <a:bodyPr wrap="none" rtlCol="0">
            <a:spAutoFit/>
          </a:bodyPr>
          <a:lstStyle/>
          <a:p>
            <a:r>
              <a:rPr lang="en-US" dirty="0"/>
              <a:t>z1</a:t>
            </a:r>
          </a:p>
        </p:txBody>
      </p:sp>
      <p:sp>
        <p:nvSpPr>
          <p:cNvPr id="13" name="TextBox 12">
            <a:extLst>
              <a:ext uri="{FF2B5EF4-FFF2-40B4-BE49-F238E27FC236}">
                <a16:creationId xmlns:a16="http://schemas.microsoft.com/office/drawing/2014/main" id="{4F8C79EC-71D1-3CD7-2EC7-8E6C5DA67E67}"/>
              </a:ext>
            </a:extLst>
          </p:cNvPr>
          <p:cNvSpPr txBox="1"/>
          <p:nvPr/>
        </p:nvSpPr>
        <p:spPr>
          <a:xfrm>
            <a:off x="5725318" y="2394783"/>
            <a:ext cx="5992153" cy="1477328"/>
          </a:xfrm>
          <a:prstGeom prst="rect">
            <a:avLst/>
          </a:prstGeom>
          <a:noFill/>
        </p:spPr>
        <p:txBody>
          <a:bodyPr wrap="none" rtlCol="0">
            <a:spAutoFit/>
          </a:bodyPr>
          <a:lstStyle/>
          <a:p>
            <a:r>
              <a:rPr lang="en-US" dirty="0"/>
              <a:t>Z can be inferred using </a:t>
            </a:r>
          </a:p>
          <a:p>
            <a:pPr marL="285750" indent="-285750">
              <a:buFont typeface="Arial" panose="020B0604020202020204" pitchFamily="34" charset="0"/>
              <a:buChar char="•"/>
            </a:pPr>
            <a:r>
              <a:rPr lang="en-US" dirty="0"/>
              <a:t>z1 = x1 / (1 + floor(x1 / y1))</a:t>
            </a:r>
          </a:p>
          <a:p>
            <a:pPr marL="285750" indent="-285750">
              <a:buFont typeface="Arial" panose="020B0604020202020204" pitchFamily="34" charset="0"/>
              <a:buChar char="•"/>
            </a:pPr>
            <a:r>
              <a:rPr lang="en-US" dirty="0"/>
              <a:t>z2 = x1 / (2 + floor(x1 / y1))</a:t>
            </a:r>
          </a:p>
          <a:p>
            <a:r>
              <a:rPr lang="en-US" dirty="0"/>
              <a:t>And Z only exists if y0 &lt;= Z &lt;= y1</a:t>
            </a:r>
          </a:p>
          <a:p>
            <a:r>
              <a:rPr lang="en-US" dirty="0"/>
              <a:t>Note that this includes Z at corners, which can overlap with W</a:t>
            </a:r>
          </a:p>
        </p:txBody>
      </p:sp>
    </p:spTree>
    <p:extLst>
      <p:ext uri="{BB962C8B-B14F-4D97-AF65-F5344CB8AC3E}">
        <p14:creationId xmlns:p14="http://schemas.microsoft.com/office/powerpoint/2010/main" val="1686629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45FB-B667-0D4E-717B-7ACE51EF23E9}"/>
              </a:ext>
            </a:extLst>
          </p:cNvPr>
          <p:cNvSpPr>
            <a:spLocks noGrp="1"/>
          </p:cNvSpPr>
          <p:nvPr>
            <p:ph type="title"/>
          </p:nvPr>
        </p:nvSpPr>
        <p:spPr/>
        <p:txBody>
          <a:bodyPr/>
          <a:lstStyle/>
          <a:p>
            <a:r>
              <a:rPr lang="en-US" dirty="0"/>
              <a:t>Current implementation of </a:t>
            </a:r>
            <a:r>
              <a:rPr lang="en-US" dirty="0" err="1"/>
              <a:t>interval%number</a:t>
            </a:r>
            <a:endParaRPr lang="en-US" dirty="0"/>
          </a:p>
        </p:txBody>
      </p:sp>
      <p:pic>
        <p:nvPicPr>
          <p:cNvPr id="6" name="Picture 5">
            <a:extLst>
              <a:ext uri="{FF2B5EF4-FFF2-40B4-BE49-F238E27FC236}">
                <a16:creationId xmlns:a16="http://schemas.microsoft.com/office/drawing/2014/main" id="{37E51058-93EA-2E83-5C9F-1EC76BEE1226}"/>
              </a:ext>
            </a:extLst>
          </p:cNvPr>
          <p:cNvPicPr>
            <a:picLocks noChangeAspect="1"/>
          </p:cNvPicPr>
          <p:nvPr/>
        </p:nvPicPr>
        <p:blipFill>
          <a:blip r:embed="rId2"/>
          <a:stretch>
            <a:fillRect/>
          </a:stretch>
        </p:blipFill>
        <p:spPr>
          <a:xfrm>
            <a:off x="1984513" y="2058099"/>
            <a:ext cx="3003704" cy="584230"/>
          </a:xfrm>
          <a:prstGeom prst="rect">
            <a:avLst/>
          </a:prstGeom>
        </p:spPr>
      </p:pic>
      <p:pic>
        <p:nvPicPr>
          <p:cNvPr id="8" name="Picture 7">
            <a:extLst>
              <a:ext uri="{FF2B5EF4-FFF2-40B4-BE49-F238E27FC236}">
                <a16:creationId xmlns:a16="http://schemas.microsoft.com/office/drawing/2014/main" id="{09820ACD-145F-BC63-BA12-251BB8AEB471}"/>
              </a:ext>
            </a:extLst>
          </p:cNvPr>
          <p:cNvPicPr>
            <a:picLocks noChangeAspect="1"/>
          </p:cNvPicPr>
          <p:nvPr/>
        </p:nvPicPr>
        <p:blipFill>
          <a:blip r:embed="rId3"/>
          <a:stretch>
            <a:fillRect/>
          </a:stretch>
        </p:blipFill>
        <p:spPr>
          <a:xfrm>
            <a:off x="5602077" y="1552321"/>
            <a:ext cx="4686541" cy="4940554"/>
          </a:xfrm>
          <a:prstGeom prst="rect">
            <a:avLst/>
          </a:prstGeom>
        </p:spPr>
      </p:pic>
    </p:spTree>
    <p:extLst>
      <p:ext uri="{BB962C8B-B14F-4D97-AF65-F5344CB8AC3E}">
        <p14:creationId xmlns:p14="http://schemas.microsoft.com/office/powerpoint/2010/main" val="106308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27ED-2F28-F60E-0C0D-E4F2D744C2A4}"/>
              </a:ext>
            </a:extLst>
          </p:cNvPr>
          <p:cNvSpPr>
            <a:spLocks noGrp="1"/>
          </p:cNvSpPr>
          <p:nvPr>
            <p:ph type="title"/>
          </p:nvPr>
        </p:nvSpPr>
        <p:spPr/>
        <p:txBody>
          <a:bodyPr/>
          <a:lstStyle/>
          <a:p>
            <a:r>
              <a:rPr lang="en-US" dirty="0"/>
              <a:t>Current notes for interval mod</a:t>
            </a:r>
          </a:p>
        </p:txBody>
      </p:sp>
      <p:pic>
        <p:nvPicPr>
          <p:cNvPr id="4" name="Picture 3">
            <a:extLst>
              <a:ext uri="{FF2B5EF4-FFF2-40B4-BE49-F238E27FC236}">
                <a16:creationId xmlns:a16="http://schemas.microsoft.com/office/drawing/2014/main" id="{273418FA-B23B-FFEF-CD82-EE50017F9996}"/>
              </a:ext>
            </a:extLst>
          </p:cNvPr>
          <p:cNvPicPr>
            <a:picLocks noChangeAspect="1"/>
          </p:cNvPicPr>
          <p:nvPr/>
        </p:nvPicPr>
        <p:blipFill>
          <a:blip r:embed="rId2"/>
          <a:stretch>
            <a:fillRect/>
          </a:stretch>
        </p:blipFill>
        <p:spPr>
          <a:xfrm>
            <a:off x="2041316" y="2466925"/>
            <a:ext cx="8109367" cy="1924149"/>
          </a:xfrm>
          <a:prstGeom prst="rect">
            <a:avLst/>
          </a:prstGeom>
        </p:spPr>
      </p:pic>
    </p:spTree>
    <p:extLst>
      <p:ext uri="{BB962C8B-B14F-4D97-AF65-F5344CB8AC3E}">
        <p14:creationId xmlns:p14="http://schemas.microsoft.com/office/powerpoint/2010/main" val="396144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49919818"/>
              </p:ext>
            </p:extLst>
          </p:nvPr>
        </p:nvGraphicFramePr>
        <p:xfrm>
          <a:off x="592690" y="2004484"/>
          <a:ext cx="4491017"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00079369"/>
                  </a:ext>
                </a:extLst>
              </a:tr>
            </a:tbl>
          </a:graphicData>
        </a:graphic>
      </p:graphicFrame>
      <p:graphicFrame>
        <p:nvGraphicFramePr>
          <p:cNvPr id="4" name="Content Placeholder 4">
            <a:extLst>
              <a:ext uri="{FF2B5EF4-FFF2-40B4-BE49-F238E27FC236}">
                <a16:creationId xmlns:a16="http://schemas.microsoft.com/office/drawing/2014/main" id="{0BE392CB-94F3-42B7-BC3A-9A4A1FBF1FF5}"/>
              </a:ext>
            </a:extLst>
          </p:cNvPr>
          <p:cNvGraphicFramePr>
            <a:graphicFrameLocks/>
          </p:cNvGraphicFramePr>
          <p:nvPr>
            <p:extLst>
              <p:ext uri="{D42A27DB-BD31-4B8C-83A1-F6EECF244321}">
                <p14:modId xmlns:p14="http://schemas.microsoft.com/office/powerpoint/2010/main" val="1849919818"/>
              </p:ext>
            </p:extLst>
          </p:nvPr>
        </p:nvGraphicFramePr>
        <p:xfrm>
          <a:off x="5083707" y="2004484"/>
          <a:ext cx="4491017"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00079369"/>
                  </a:ext>
                </a:extLst>
              </a:tr>
            </a:tbl>
          </a:graphicData>
        </a:graphic>
      </p:graphicFrame>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92689" y="323003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71006" y="3230034"/>
            <a:ext cx="4505334" cy="1176630"/>
          </a:xfrm>
          <a:prstGeom prst="rect">
            <a:avLst/>
          </a:prstGeom>
        </p:spPr>
      </p:pic>
    </p:spTree>
    <p:extLst>
      <p:ext uri="{BB962C8B-B14F-4D97-AF65-F5344CB8AC3E}">
        <p14:creationId xmlns:p14="http://schemas.microsoft.com/office/powerpoint/2010/main" val="185536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80BA5C-6042-4C20-8B74-C5C88D710EBF}"/>
              </a:ext>
            </a:extLst>
          </p:cNvPr>
          <p:cNvGrpSpPr/>
          <p:nvPr/>
        </p:nvGrpSpPr>
        <p:grpSpPr>
          <a:xfrm>
            <a:off x="579989" y="1661583"/>
            <a:ext cx="11296458" cy="1479549"/>
            <a:chOff x="579989" y="1661584"/>
            <a:chExt cx="8983651" cy="1176630"/>
          </a:xfrm>
        </p:grpSpPr>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79989" y="166158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58306" y="1661584"/>
              <a:ext cx="4505334" cy="1176630"/>
            </a:xfrm>
            <a:prstGeom prst="rect">
              <a:avLst/>
            </a:prstGeom>
          </p:spPr>
        </p:pic>
      </p:grpSp>
      <p:cxnSp>
        <p:nvCxnSpPr>
          <p:cNvPr id="25" name="Straight Connector 24">
            <a:extLst>
              <a:ext uri="{FF2B5EF4-FFF2-40B4-BE49-F238E27FC236}">
                <a16:creationId xmlns:a16="http://schemas.microsoft.com/office/drawing/2014/main" id="{1538D336-D019-415E-9C9B-1C24EACFF5CC}"/>
              </a:ext>
            </a:extLst>
          </p:cNvPr>
          <p:cNvCxnSpPr/>
          <p:nvPr/>
        </p:nvCxnSpPr>
        <p:spPr>
          <a:xfrm>
            <a:off x="6211232" y="1672047"/>
            <a:ext cx="0" cy="14600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050A0B-C40B-4ACA-807C-C0ADB2190FB9}"/>
              </a:ext>
            </a:extLst>
          </p:cNvPr>
          <p:cNvCxnSpPr>
            <a:cxnSpLocks/>
          </p:cNvCxnSpPr>
          <p:nvPr/>
        </p:nvCxnSpPr>
        <p:spPr>
          <a:xfrm>
            <a:off x="6216090" y="1676400"/>
            <a:ext cx="1654735" cy="145573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0C0C52-9A1D-4C93-8A71-543BDD1D30FC}"/>
              </a:ext>
            </a:extLst>
          </p:cNvPr>
          <p:cNvCxnSpPr/>
          <p:nvPr/>
        </p:nvCxnSpPr>
        <p:spPr>
          <a:xfrm>
            <a:off x="6211232" y="1672047"/>
            <a:ext cx="3330701"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DC5851E-AEEA-477D-93F4-3718CC2A9465}"/>
              </a:ext>
            </a:extLst>
          </p:cNvPr>
          <p:cNvCxnSpPr/>
          <p:nvPr/>
        </p:nvCxnSpPr>
        <p:spPr>
          <a:xfrm>
            <a:off x="6227201" y="1672047"/>
            <a:ext cx="4948799"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4FF3C0-2FAE-4963-8029-5BCFE4F42F0B}"/>
              </a:ext>
            </a:extLst>
          </p:cNvPr>
          <p:cNvCxnSpPr/>
          <p:nvPr/>
        </p:nvCxnSpPr>
        <p:spPr>
          <a:xfrm>
            <a:off x="6211232" y="1672047"/>
            <a:ext cx="5665215" cy="12404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58CF7E-DFB0-41EA-99B1-92C48599CC38}"/>
              </a:ext>
            </a:extLst>
          </p:cNvPr>
          <p:cNvCxnSpPr/>
          <p:nvPr/>
        </p:nvCxnSpPr>
        <p:spPr>
          <a:xfrm>
            <a:off x="6214408" y="1672047"/>
            <a:ext cx="5662039" cy="9907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75BDE5-424D-4058-9AFB-F9C620E011BE}"/>
              </a:ext>
            </a:extLst>
          </p:cNvPr>
          <p:cNvCxnSpPr>
            <a:endCxn id="10" idx="3"/>
          </p:cNvCxnSpPr>
          <p:nvPr/>
        </p:nvCxnSpPr>
        <p:spPr>
          <a:xfrm>
            <a:off x="6208057" y="1672047"/>
            <a:ext cx="5662210" cy="8213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539CE0-5378-4678-8E20-DE27936739DC}"/>
              </a:ext>
            </a:extLst>
          </p:cNvPr>
          <p:cNvCxnSpPr>
            <a:endCxn id="10" idx="3"/>
          </p:cNvCxnSpPr>
          <p:nvPr/>
        </p:nvCxnSpPr>
        <p:spPr>
          <a:xfrm>
            <a:off x="6211231" y="1672047"/>
            <a:ext cx="5654802" cy="7113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86915C-DC32-4535-8A03-9E8CB3E852B5}"/>
              </a:ext>
            </a:extLst>
          </p:cNvPr>
          <p:cNvCxnSpPr/>
          <p:nvPr/>
        </p:nvCxnSpPr>
        <p:spPr>
          <a:xfrm>
            <a:off x="6211231" y="1661583"/>
            <a:ext cx="5647213" cy="6307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4FF37A-1DEA-451F-9291-04F7EB0398BA}"/>
              </a:ext>
            </a:extLst>
          </p:cNvPr>
          <p:cNvCxnSpPr/>
          <p:nvPr/>
        </p:nvCxnSpPr>
        <p:spPr>
          <a:xfrm>
            <a:off x="6208057" y="1701800"/>
            <a:ext cx="5650387" cy="5207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6EAFBB-3CFD-4CD6-A28E-10E85E279E2D}"/>
              </a:ext>
            </a:extLst>
          </p:cNvPr>
          <p:cNvCxnSpPr>
            <a:cxnSpLocks/>
          </p:cNvCxnSpPr>
          <p:nvPr/>
        </p:nvCxnSpPr>
        <p:spPr>
          <a:xfrm flipH="1">
            <a:off x="4558049" y="1680896"/>
            <a:ext cx="1642037" cy="145573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8C607-776A-4343-9BD3-EED399A04691}"/>
              </a:ext>
            </a:extLst>
          </p:cNvPr>
          <p:cNvCxnSpPr/>
          <p:nvPr/>
        </p:nvCxnSpPr>
        <p:spPr>
          <a:xfrm flipH="1">
            <a:off x="2899764" y="1676543"/>
            <a:ext cx="3305142"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D5CA0A9-EBC2-4F7D-9C3A-73AFACA51D99}"/>
              </a:ext>
            </a:extLst>
          </p:cNvPr>
          <p:cNvCxnSpPr/>
          <p:nvPr/>
        </p:nvCxnSpPr>
        <p:spPr>
          <a:xfrm flipH="1">
            <a:off x="1278237" y="1676543"/>
            <a:ext cx="4910823"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47519D1-F93D-4FF6-BCF3-EA01C45D0E2F}"/>
              </a:ext>
            </a:extLst>
          </p:cNvPr>
          <p:cNvCxnSpPr/>
          <p:nvPr/>
        </p:nvCxnSpPr>
        <p:spPr>
          <a:xfrm flipH="1">
            <a:off x="583165" y="1676543"/>
            <a:ext cx="5621741" cy="1240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09A89D-7D81-4870-A54F-44C85221EA3A}"/>
              </a:ext>
            </a:extLst>
          </p:cNvPr>
          <p:cNvCxnSpPr/>
          <p:nvPr/>
        </p:nvCxnSpPr>
        <p:spPr>
          <a:xfrm flipH="1">
            <a:off x="583165" y="1676543"/>
            <a:ext cx="5618590" cy="9907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DCF207-5D7E-465C-A6F4-921C6ED7211D}"/>
              </a:ext>
            </a:extLst>
          </p:cNvPr>
          <p:cNvCxnSpPr/>
          <p:nvPr/>
        </p:nvCxnSpPr>
        <p:spPr>
          <a:xfrm flipH="1">
            <a:off x="589298" y="1676543"/>
            <a:ext cx="5618759" cy="8213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5A52F0-712D-4B10-A3CF-E0F57CD4D82A}"/>
              </a:ext>
            </a:extLst>
          </p:cNvPr>
          <p:cNvCxnSpPr/>
          <p:nvPr/>
        </p:nvCxnSpPr>
        <p:spPr>
          <a:xfrm flipH="1">
            <a:off x="593499" y="1676543"/>
            <a:ext cx="5611408" cy="7113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97D7CFE-2518-4AB9-9831-FACE8D18AB62}"/>
              </a:ext>
            </a:extLst>
          </p:cNvPr>
          <p:cNvCxnSpPr/>
          <p:nvPr/>
        </p:nvCxnSpPr>
        <p:spPr>
          <a:xfrm flipH="1">
            <a:off x="601030" y="1666079"/>
            <a:ext cx="5603878" cy="63070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814922-D6E4-47A7-9AF9-6EEFDDA714A6}"/>
              </a:ext>
            </a:extLst>
          </p:cNvPr>
          <p:cNvCxnSpPr/>
          <p:nvPr/>
        </p:nvCxnSpPr>
        <p:spPr>
          <a:xfrm flipH="1">
            <a:off x="601030" y="1706296"/>
            <a:ext cx="5607027" cy="5207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7BA35C9-ECCF-431C-9114-99FF85118B0C}"/>
              </a:ext>
            </a:extLst>
          </p:cNvPr>
          <p:cNvSpPr/>
          <p:nvPr/>
        </p:nvSpPr>
        <p:spPr>
          <a:xfrm>
            <a:off x="5283200" y="1319246"/>
            <a:ext cx="2180841"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FC77A00-E973-4DA8-BEA4-9E7ED695B2BF}"/>
              </a:ext>
            </a:extLst>
          </p:cNvPr>
          <p:cNvSpPr/>
          <p:nvPr/>
        </p:nvSpPr>
        <p:spPr>
          <a:xfrm>
            <a:off x="303796" y="2047393"/>
            <a:ext cx="11888203" cy="568576"/>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A55EE93-F26B-4991-8E7F-1E0E30D01688}"/>
              </a:ext>
            </a:extLst>
          </p:cNvPr>
          <p:cNvSpPr/>
          <p:nvPr/>
        </p:nvSpPr>
        <p:spPr>
          <a:xfrm>
            <a:off x="2334091" y="1319246"/>
            <a:ext cx="1541514"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FE6C261-BA6C-4979-9AC0-878F99FD6699}"/>
              </a:ext>
            </a:extLst>
          </p:cNvPr>
          <p:cNvSpPr/>
          <p:nvPr/>
        </p:nvSpPr>
        <p:spPr>
          <a:xfrm>
            <a:off x="1480278" y="1319246"/>
            <a:ext cx="272322"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9AF5D40-288A-47AC-A344-F895C21F62DB}"/>
              </a:ext>
            </a:extLst>
          </p:cNvPr>
          <p:cNvSpPr/>
          <p:nvPr/>
        </p:nvSpPr>
        <p:spPr>
          <a:xfrm>
            <a:off x="4742597" y="1319246"/>
            <a:ext cx="272322"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3F09F4F-7DCE-4987-8A6E-E9FF78A7CF45}"/>
              </a:ext>
            </a:extLst>
          </p:cNvPr>
          <p:cNvSpPr/>
          <p:nvPr/>
        </p:nvSpPr>
        <p:spPr>
          <a:xfrm>
            <a:off x="8835973" y="1319246"/>
            <a:ext cx="1541514" cy="2976870"/>
          </a:xfrm>
          <a:prstGeom prst="rect">
            <a:avLst/>
          </a:prstGeom>
          <a:solidFill>
            <a:srgbClr val="FF0000">
              <a:alpha val="50196"/>
            </a:srgb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EA82ED8-3E38-4F90-8470-178A9C1EA5DE}"/>
              </a:ext>
            </a:extLst>
          </p:cNvPr>
          <p:cNvSpPr/>
          <p:nvPr/>
        </p:nvSpPr>
        <p:spPr>
          <a:xfrm>
            <a:off x="6155455" y="256593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230885E-D58D-4260-ADA1-0E615EDEDDB5}"/>
              </a:ext>
            </a:extLst>
          </p:cNvPr>
          <p:cNvSpPr/>
          <p:nvPr/>
        </p:nvSpPr>
        <p:spPr>
          <a:xfrm>
            <a:off x="5215173" y="257116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DC4C07B-434D-4EEB-9069-94C50565E36D}"/>
              </a:ext>
            </a:extLst>
          </p:cNvPr>
          <p:cNvSpPr/>
          <p:nvPr/>
        </p:nvSpPr>
        <p:spPr>
          <a:xfrm>
            <a:off x="7213247" y="256593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3398945-4851-4689-A070-41EA623A2195}"/>
              </a:ext>
            </a:extLst>
          </p:cNvPr>
          <p:cNvSpPr/>
          <p:nvPr/>
        </p:nvSpPr>
        <p:spPr>
          <a:xfrm>
            <a:off x="4661868" y="224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E41B091E-EF9F-4D6C-ABF6-6D61E011DAC6}"/>
              </a:ext>
            </a:extLst>
          </p:cNvPr>
          <p:cNvSpPr/>
          <p:nvPr/>
        </p:nvSpPr>
        <p:spPr>
          <a:xfrm>
            <a:off x="4944035" y="216231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163142A-DE45-4349-8FFE-3617ED7D9203}"/>
              </a:ext>
            </a:extLst>
          </p:cNvPr>
          <p:cNvSpPr/>
          <p:nvPr/>
        </p:nvSpPr>
        <p:spPr>
          <a:xfrm>
            <a:off x="4675359" y="205169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A9C1A5A-A35F-437A-8EE7-791AE3635923}"/>
              </a:ext>
            </a:extLst>
          </p:cNvPr>
          <p:cNvSpPr/>
          <p:nvPr/>
        </p:nvSpPr>
        <p:spPr>
          <a:xfrm>
            <a:off x="4925922" y="2540454"/>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7F75044-3F83-4937-B3C2-78489983BB9D}"/>
              </a:ext>
            </a:extLst>
          </p:cNvPr>
          <p:cNvSpPr/>
          <p:nvPr/>
        </p:nvSpPr>
        <p:spPr>
          <a:xfrm>
            <a:off x="2935323" y="255554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FCE0A85-B00B-4C8E-AE95-5FF8688957D2}"/>
              </a:ext>
            </a:extLst>
          </p:cNvPr>
          <p:cNvSpPr/>
          <p:nvPr/>
        </p:nvSpPr>
        <p:spPr>
          <a:xfrm>
            <a:off x="3799921" y="2571160"/>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893FA45-D38F-4810-8895-7091998AEB35}"/>
              </a:ext>
            </a:extLst>
          </p:cNvPr>
          <p:cNvSpPr/>
          <p:nvPr/>
        </p:nvSpPr>
        <p:spPr>
          <a:xfrm>
            <a:off x="3784240" y="2342378"/>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2B20E4D-A667-4A39-A539-C4865FC948BA}"/>
              </a:ext>
            </a:extLst>
          </p:cNvPr>
          <p:cNvSpPr/>
          <p:nvPr/>
        </p:nvSpPr>
        <p:spPr>
          <a:xfrm>
            <a:off x="2287854" y="2474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368C030-212A-443B-8329-7CC92A9E500A}"/>
              </a:ext>
            </a:extLst>
          </p:cNvPr>
          <p:cNvSpPr/>
          <p:nvPr/>
        </p:nvSpPr>
        <p:spPr>
          <a:xfrm>
            <a:off x="1396214" y="241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A6FBE36-8EFE-4D79-8DAB-9B0607FC5DA9}"/>
              </a:ext>
            </a:extLst>
          </p:cNvPr>
          <p:cNvSpPr/>
          <p:nvPr/>
        </p:nvSpPr>
        <p:spPr>
          <a:xfrm>
            <a:off x="1710957" y="241834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E5BA541-377A-4674-8D16-C12B88A8DE46}"/>
              </a:ext>
            </a:extLst>
          </p:cNvPr>
          <p:cNvSpPr/>
          <p:nvPr/>
        </p:nvSpPr>
        <p:spPr>
          <a:xfrm>
            <a:off x="1434850" y="228098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2564FC0-DF24-4E02-B6BD-65B8D9D39ED7}"/>
              </a:ext>
            </a:extLst>
          </p:cNvPr>
          <p:cNvSpPr/>
          <p:nvPr/>
        </p:nvSpPr>
        <p:spPr>
          <a:xfrm>
            <a:off x="1671495" y="25404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D029ADB-8E4A-4D67-B3E9-1040D63BD81D}"/>
              </a:ext>
            </a:extLst>
          </p:cNvPr>
          <p:cNvSpPr/>
          <p:nvPr/>
        </p:nvSpPr>
        <p:spPr>
          <a:xfrm>
            <a:off x="8747473" y="2550751"/>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3F3FA1D-643E-4DB5-A5A0-E4942755679C}"/>
              </a:ext>
            </a:extLst>
          </p:cNvPr>
          <p:cNvSpPr/>
          <p:nvPr/>
        </p:nvSpPr>
        <p:spPr>
          <a:xfrm>
            <a:off x="9333837" y="2540453"/>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B2197B0-618B-4CCB-BAFA-C12626AC01EA}"/>
              </a:ext>
            </a:extLst>
          </p:cNvPr>
          <p:cNvSpPr/>
          <p:nvPr/>
        </p:nvSpPr>
        <p:spPr>
          <a:xfrm>
            <a:off x="8727972" y="2367516"/>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F6BA346-AEFD-4FFF-8BA8-425FEB9B7A28}"/>
              </a:ext>
            </a:extLst>
          </p:cNvPr>
          <p:cNvSpPr/>
          <p:nvPr/>
        </p:nvSpPr>
        <p:spPr>
          <a:xfrm>
            <a:off x="10277565" y="2504619"/>
            <a:ext cx="141769" cy="141769"/>
          </a:xfrm>
          <a:prstGeom prst="ellipse">
            <a:avLst/>
          </a:prstGeom>
          <a:solidFill>
            <a:srgbClr val="FFFF00">
              <a:alpha val="50196"/>
            </a:srgb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03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80BA5C-6042-4C20-8B74-C5C88D710EBF}"/>
              </a:ext>
            </a:extLst>
          </p:cNvPr>
          <p:cNvGrpSpPr/>
          <p:nvPr/>
        </p:nvGrpSpPr>
        <p:grpSpPr>
          <a:xfrm>
            <a:off x="579989" y="1661583"/>
            <a:ext cx="11296458" cy="1479549"/>
            <a:chOff x="579989" y="1661584"/>
            <a:chExt cx="8983651" cy="1176630"/>
          </a:xfrm>
        </p:grpSpPr>
        <p:pic>
          <p:nvPicPr>
            <p:cNvPr id="8" name="Picture 7">
              <a:extLst>
                <a:ext uri="{FF2B5EF4-FFF2-40B4-BE49-F238E27FC236}">
                  <a16:creationId xmlns:a16="http://schemas.microsoft.com/office/drawing/2014/main" id="{8CE26121-8D86-493B-9114-1DD38B5CCF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contrast="-40000"/>
                      </a14:imgEffect>
                    </a14:imgLayer>
                  </a14:imgProps>
                </a:ext>
              </a:extLst>
            </a:blip>
            <a:stretch>
              <a:fillRect/>
            </a:stretch>
          </p:blipFill>
          <p:spPr>
            <a:xfrm flipH="1">
              <a:off x="579989" y="1661584"/>
              <a:ext cx="4491017" cy="1176630"/>
            </a:xfrm>
            <a:prstGeom prst="rect">
              <a:avLst/>
            </a:prstGeom>
          </p:spPr>
        </p:pic>
        <p:pic>
          <p:nvPicPr>
            <p:cNvPr id="10" name="Picture 9">
              <a:extLst>
                <a:ext uri="{FF2B5EF4-FFF2-40B4-BE49-F238E27FC236}">
                  <a16:creationId xmlns:a16="http://schemas.microsoft.com/office/drawing/2014/main" id="{DA657C9B-0204-4B06-BEE6-1B2FFDBCDBF9}"/>
                </a:ext>
              </a:extLst>
            </p:cNvPr>
            <p:cNvPicPr>
              <a:picLocks noChangeAspect="1"/>
            </p:cNvPicPr>
            <p:nvPr/>
          </p:nvPicPr>
          <p:blipFill>
            <a:blip r:embed="rId4">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5058306" y="1661584"/>
              <a:ext cx="4505334" cy="1176630"/>
            </a:xfrm>
            <a:prstGeom prst="rect">
              <a:avLst/>
            </a:prstGeom>
          </p:spPr>
        </p:pic>
      </p:grpSp>
      <p:cxnSp>
        <p:nvCxnSpPr>
          <p:cNvPr id="25" name="Straight Connector 24">
            <a:extLst>
              <a:ext uri="{FF2B5EF4-FFF2-40B4-BE49-F238E27FC236}">
                <a16:creationId xmlns:a16="http://schemas.microsoft.com/office/drawing/2014/main" id="{1538D336-D019-415E-9C9B-1C24EACFF5CC}"/>
              </a:ext>
            </a:extLst>
          </p:cNvPr>
          <p:cNvCxnSpPr/>
          <p:nvPr/>
        </p:nvCxnSpPr>
        <p:spPr>
          <a:xfrm>
            <a:off x="6211232" y="1672047"/>
            <a:ext cx="0" cy="14600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050A0B-C40B-4ACA-807C-C0ADB2190FB9}"/>
              </a:ext>
            </a:extLst>
          </p:cNvPr>
          <p:cNvCxnSpPr>
            <a:cxnSpLocks/>
          </p:cNvCxnSpPr>
          <p:nvPr/>
        </p:nvCxnSpPr>
        <p:spPr>
          <a:xfrm>
            <a:off x="6216090" y="1676400"/>
            <a:ext cx="1654735" cy="145573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0C0C52-9A1D-4C93-8A71-543BDD1D30FC}"/>
              </a:ext>
            </a:extLst>
          </p:cNvPr>
          <p:cNvCxnSpPr/>
          <p:nvPr/>
        </p:nvCxnSpPr>
        <p:spPr>
          <a:xfrm>
            <a:off x="6211232" y="1672047"/>
            <a:ext cx="3330701"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DC5851E-AEEA-477D-93F4-3718CC2A9465}"/>
              </a:ext>
            </a:extLst>
          </p:cNvPr>
          <p:cNvCxnSpPr/>
          <p:nvPr/>
        </p:nvCxnSpPr>
        <p:spPr>
          <a:xfrm>
            <a:off x="6227201" y="1672047"/>
            <a:ext cx="4948799" cy="146009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4FF3C0-2FAE-4963-8029-5BCFE4F42F0B}"/>
              </a:ext>
            </a:extLst>
          </p:cNvPr>
          <p:cNvCxnSpPr/>
          <p:nvPr/>
        </p:nvCxnSpPr>
        <p:spPr>
          <a:xfrm>
            <a:off x="6211232" y="1672047"/>
            <a:ext cx="5665215" cy="12404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58CF7E-DFB0-41EA-99B1-92C48599CC38}"/>
              </a:ext>
            </a:extLst>
          </p:cNvPr>
          <p:cNvCxnSpPr/>
          <p:nvPr/>
        </p:nvCxnSpPr>
        <p:spPr>
          <a:xfrm>
            <a:off x="6214408" y="1672047"/>
            <a:ext cx="5662039" cy="9907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75BDE5-424D-4058-9AFB-F9C620E011BE}"/>
              </a:ext>
            </a:extLst>
          </p:cNvPr>
          <p:cNvCxnSpPr>
            <a:endCxn id="10" idx="3"/>
          </p:cNvCxnSpPr>
          <p:nvPr/>
        </p:nvCxnSpPr>
        <p:spPr>
          <a:xfrm>
            <a:off x="6208057" y="1672047"/>
            <a:ext cx="5662210" cy="821386"/>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539CE0-5378-4678-8E20-DE27936739DC}"/>
              </a:ext>
            </a:extLst>
          </p:cNvPr>
          <p:cNvCxnSpPr>
            <a:endCxn id="10" idx="3"/>
          </p:cNvCxnSpPr>
          <p:nvPr/>
        </p:nvCxnSpPr>
        <p:spPr>
          <a:xfrm>
            <a:off x="6211231" y="1672047"/>
            <a:ext cx="5654802" cy="71132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86915C-DC32-4535-8A03-9E8CB3E852B5}"/>
              </a:ext>
            </a:extLst>
          </p:cNvPr>
          <p:cNvCxnSpPr/>
          <p:nvPr/>
        </p:nvCxnSpPr>
        <p:spPr>
          <a:xfrm>
            <a:off x="6211231" y="1661583"/>
            <a:ext cx="5647213" cy="6307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4FF37A-1DEA-451F-9291-04F7EB0398BA}"/>
              </a:ext>
            </a:extLst>
          </p:cNvPr>
          <p:cNvCxnSpPr/>
          <p:nvPr/>
        </p:nvCxnSpPr>
        <p:spPr>
          <a:xfrm>
            <a:off x="6208057" y="1701800"/>
            <a:ext cx="5650387" cy="5207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6EAFBB-3CFD-4CD6-A28E-10E85E279E2D}"/>
              </a:ext>
            </a:extLst>
          </p:cNvPr>
          <p:cNvCxnSpPr>
            <a:cxnSpLocks/>
          </p:cNvCxnSpPr>
          <p:nvPr/>
        </p:nvCxnSpPr>
        <p:spPr>
          <a:xfrm flipH="1">
            <a:off x="4558049" y="1680896"/>
            <a:ext cx="1642037" cy="1455738"/>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58C607-776A-4343-9BD3-EED399A04691}"/>
              </a:ext>
            </a:extLst>
          </p:cNvPr>
          <p:cNvCxnSpPr/>
          <p:nvPr/>
        </p:nvCxnSpPr>
        <p:spPr>
          <a:xfrm flipH="1">
            <a:off x="2899764" y="1676543"/>
            <a:ext cx="3305142"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D5CA0A9-EBC2-4F7D-9C3A-73AFACA51D99}"/>
              </a:ext>
            </a:extLst>
          </p:cNvPr>
          <p:cNvCxnSpPr/>
          <p:nvPr/>
        </p:nvCxnSpPr>
        <p:spPr>
          <a:xfrm flipH="1">
            <a:off x="1278237" y="1676543"/>
            <a:ext cx="4910823" cy="146009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47519D1-F93D-4FF6-BCF3-EA01C45D0E2F}"/>
              </a:ext>
            </a:extLst>
          </p:cNvPr>
          <p:cNvCxnSpPr/>
          <p:nvPr/>
        </p:nvCxnSpPr>
        <p:spPr>
          <a:xfrm flipH="1">
            <a:off x="583165" y="1676543"/>
            <a:ext cx="5621741" cy="12404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09A89D-7D81-4870-A54F-44C85221EA3A}"/>
              </a:ext>
            </a:extLst>
          </p:cNvPr>
          <p:cNvCxnSpPr/>
          <p:nvPr/>
        </p:nvCxnSpPr>
        <p:spPr>
          <a:xfrm flipH="1">
            <a:off x="583165" y="1676543"/>
            <a:ext cx="5618590" cy="9907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DCF207-5D7E-465C-A6F4-921C6ED7211D}"/>
              </a:ext>
            </a:extLst>
          </p:cNvPr>
          <p:cNvCxnSpPr/>
          <p:nvPr/>
        </p:nvCxnSpPr>
        <p:spPr>
          <a:xfrm flipH="1">
            <a:off x="589298" y="1676543"/>
            <a:ext cx="5618759" cy="82138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5A52F0-712D-4B10-A3CF-E0F57CD4D82A}"/>
              </a:ext>
            </a:extLst>
          </p:cNvPr>
          <p:cNvCxnSpPr/>
          <p:nvPr/>
        </p:nvCxnSpPr>
        <p:spPr>
          <a:xfrm flipH="1">
            <a:off x="593499" y="1676543"/>
            <a:ext cx="5611408" cy="71132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97D7CFE-2518-4AB9-9831-FACE8D18AB62}"/>
              </a:ext>
            </a:extLst>
          </p:cNvPr>
          <p:cNvCxnSpPr/>
          <p:nvPr/>
        </p:nvCxnSpPr>
        <p:spPr>
          <a:xfrm flipH="1">
            <a:off x="601030" y="1666079"/>
            <a:ext cx="5603878" cy="63070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814922-D6E4-47A7-9AF9-6EEFDDA714A6}"/>
              </a:ext>
            </a:extLst>
          </p:cNvPr>
          <p:cNvCxnSpPr/>
          <p:nvPr/>
        </p:nvCxnSpPr>
        <p:spPr>
          <a:xfrm flipH="1">
            <a:off x="601030" y="1706296"/>
            <a:ext cx="5607027" cy="5207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A0CD17-AF76-E99F-50C6-803AED49564E}"/>
              </a:ext>
            </a:extLst>
          </p:cNvPr>
          <p:cNvSpPr txBox="1"/>
          <p:nvPr/>
        </p:nvSpPr>
        <p:spPr>
          <a:xfrm>
            <a:off x="6063935" y="1203155"/>
            <a:ext cx="301686" cy="369332"/>
          </a:xfrm>
          <a:prstGeom prst="rect">
            <a:avLst/>
          </a:prstGeom>
          <a:noFill/>
        </p:spPr>
        <p:txBody>
          <a:bodyPr wrap="none" rtlCol="0">
            <a:spAutoFit/>
          </a:bodyPr>
          <a:lstStyle/>
          <a:p>
            <a:r>
              <a:rPr lang="en-US" dirty="0"/>
              <a:t>0</a:t>
            </a:r>
          </a:p>
        </p:txBody>
      </p:sp>
      <p:sp>
        <p:nvSpPr>
          <p:cNvPr id="3" name="TextBox 2">
            <a:extLst>
              <a:ext uri="{FF2B5EF4-FFF2-40B4-BE49-F238E27FC236}">
                <a16:creationId xmlns:a16="http://schemas.microsoft.com/office/drawing/2014/main" id="{0171D218-F903-27FF-CB7D-07B4BD7F03B5}"/>
              </a:ext>
            </a:extLst>
          </p:cNvPr>
          <p:cNvSpPr txBox="1"/>
          <p:nvPr/>
        </p:nvSpPr>
        <p:spPr>
          <a:xfrm>
            <a:off x="6054494" y="3091933"/>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13793B99-FD54-77B8-8C59-3AA7BEA0BA6B}"/>
              </a:ext>
            </a:extLst>
          </p:cNvPr>
          <p:cNvSpPr txBox="1"/>
          <p:nvPr/>
        </p:nvSpPr>
        <p:spPr>
          <a:xfrm>
            <a:off x="7633431" y="3091933"/>
            <a:ext cx="548548" cy="369332"/>
          </a:xfrm>
          <a:prstGeom prst="rect">
            <a:avLst/>
          </a:prstGeom>
          <a:noFill/>
        </p:spPr>
        <p:txBody>
          <a:bodyPr wrap="none" rtlCol="0">
            <a:spAutoFit/>
          </a:bodyPr>
          <a:lstStyle/>
          <a:p>
            <a:r>
              <a:rPr lang="en-US" dirty="0" err="1"/>
              <a:t>x%x</a:t>
            </a:r>
            <a:endParaRPr lang="en-US" dirty="0"/>
          </a:p>
        </p:txBody>
      </p:sp>
      <p:sp>
        <p:nvSpPr>
          <p:cNvPr id="5" name="TextBox 4">
            <a:extLst>
              <a:ext uri="{FF2B5EF4-FFF2-40B4-BE49-F238E27FC236}">
                <a16:creationId xmlns:a16="http://schemas.microsoft.com/office/drawing/2014/main" id="{47CF14C8-02BB-90F5-C226-119A29ECE318}"/>
              </a:ext>
            </a:extLst>
          </p:cNvPr>
          <p:cNvSpPr txBox="1"/>
          <p:nvPr/>
        </p:nvSpPr>
        <p:spPr>
          <a:xfrm>
            <a:off x="9278230" y="3091933"/>
            <a:ext cx="665567" cy="369332"/>
          </a:xfrm>
          <a:prstGeom prst="rect">
            <a:avLst/>
          </a:prstGeom>
          <a:noFill/>
        </p:spPr>
        <p:txBody>
          <a:bodyPr wrap="none" rtlCol="0">
            <a:spAutoFit/>
          </a:bodyPr>
          <a:lstStyle/>
          <a:p>
            <a:r>
              <a:rPr lang="en-US" dirty="0"/>
              <a:t>2x%x</a:t>
            </a:r>
          </a:p>
        </p:txBody>
      </p:sp>
      <p:sp>
        <p:nvSpPr>
          <p:cNvPr id="7" name="TextBox 6">
            <a:extLst>
              <a:ext uri="{FF2B5EF4-FFF2-40B4-BE49-F238E27FC236}">
                <a16:creationId xmlns:a16="http://schemas.microsoft.com/office/drawing/2014/main" id="{BF2ACA01-90D4-E6B4-B99B-CEFF0066858E}"/>
              </a:ext>
            </a:extLst>
          </p:cNvPr>
          <p:cNvSpPr txBox="1"/>
          <p:nvPr/>
        </p:nvSpPr>
        <p:spPr>
          <a:xfrm>
            <a:off x="10816125" y="3091933"/>
            <a:ext cx="665567" cy="369332"/>
          </a:xfrm>
          <a:prstGeom prst="rect">
            <a:avLst/>
          </a:prstGeom>
          <a:noFill/>
        </p:spPr>
        <p:txBody>
          <a:bodyPr wrap="none" rtlCol="0">
            <a:spAutoFit/>
          </a:bodyPr>
          <a:lstStyle/>
          <a:p>
            <a:r>
              <a:rPr lang="en-US" dirty="0"/>
              <a:t>3x%x</a:t>
            </a:r>
          </a:p>
        </p:txBody>
      </p:sp>
      <p:sp>
        <p:nvSpPr>
          <p:cNvPr id="9" name="TextBox 8">
            <a:extLst>
              <a:ext uri="{FF2B5EF4-FFF2-40B4-BE49-F238E27FC236}">
                <a16:creationId xmlns:a16="http://schemas.microsoft.com/office/drawing/2014/main" id="{EE979ACA-7EFF-66CD-63EB-01A255443AA6}"/>
              </a:ext>
            </a:extLst>
          </p:cNvPr>
          <p:cNvSpPr txBox="1"/>
          <p:nvPr/>
        </p:nvSpPr>
        <p:spPr>
          <a:xfrm>
            <a:off x="3606587" y="3716869"/>
            <a:ext cx="7875105" cy="1754326"/>
          </a:xfrm>
          <a:prstGeom prst="rect">
            <a:avLst/>
          </a:prstGeom>
          <a:noFill/>
        </p:spPr>
        <p:txBody>
          <a:bodyPr wrap="none" rtlCol="0">
            <a:spAutoFit/>
          </a:bodyPr>
          <a:lstStyle/>
          <a:p>
            <a:r>
              <a:rPr lang="en-US" dirty="0"/>
              <a:t>Note that:</a:t>
            </a:r>
          </a:p>
          <a:p>
            <a:pPr marL="285750" indent="-285750">
              <a:buFont typeface="Arial" panose="020B0604020202020204" pitchFamily="34" charset="0"/>
              <a:buChar char="•"/>
            </a:pPr>
            <a:r>
              <a:rPr lang="en-US" dirty="0"/>
              <a:t>The values at each line are always zero</a:t>
            </a:r>
          </a:p>
          <a:p>
            <a:pPr marL="285750" indent="-285750">
              <a:buFont typeface="Arial" panose="020B0604020202020204" pitchFamily="34" charset="0"/>
              <a:buChar char="•"/>
            </a:pPr>
            <a:r>
              <a:rPr lang="en-US" dirty="0"/>
              <a:t>The values are equivalent for every triangle (between any 2 zero lines)</a:t>
            </a:r>
          </a:p>
          <a:p>
            <a:pPr marL="285750" indent="-285750">
              <a:buFont typeface="Arial" panose="020B0604020202020204" pitchFamily="34" charset="0"/>
              <a:buChar char="•"/>
            </a:pPr>
            <a:r>
              <a:rPr lang="en-US" dirty="0"/>
              <a:t>It is possible to conceive of a modulo that is not restricted to integers</a:t>
            </a:r>
          </a:p>
          <a:p>
            <a:pPr marL="742950" lvl="1" indent="-285750">
              <a:buFont typeface="Arial" panose="020B0604020202020204" pitchFamily="34" charset="0"/>
              <a:buChar char="•"/>
            </a:pPr>
            <a:r>
              <a:rPr lang="en-US" dirty="0"/>
              <a:t>Imagine wrapping a string of length 10.5 around a circle with diameter 9.7</a:t>
            </a:r>
          </a:p>
          <a:p>
            <a:pPr marL="742950" lvl="1" indent="-285750">
              <a:buFont typeface="Arial" panose="020B0604020202020204" pitchFamily="34" charset="0"/>
              <a:buChar char="•"/>
            </a:pPr>
            <a:r>
              <a:rPr lang="en-US" dirty="0"/>
              <a:t>The modulo is the remainder past the starting point, which would be 0.8</a:t>
            </a:r>
          </a:p>
        </p:txBody>
      </p:sp>
    </p:spTree>
    <p:extLst>
      <p:ext uri="{BB962C8B-B14F-4D97-AF65-F5344CB8AC3E}">
        <p14:creationId xmlns:p14="http://schemas.microsoft.com/office/powerpoint/2010/main" val="185167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Integer-only modulo vs continuous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2501437"/>
              </p:ext>
            </p:extLst>
          </p:nvPr>
        </p:nvGraphicFramePr>
        <p:xfrm>
          <a:off x="838200" y="1712345"/>
          <a:ext cx="10515552" cy="1159812"/>
        </p:xfrm>
        <a:graphic>
          <a:graphicData uri="http://schemas.openxmlformats.org/drawingml/2006/table">
            <a:tbl>
              <a:tblPr/>
              <a:tblGrid>
                <a:gridCol w="109537">
                  <a:extLst>
                    <a:ext uri="{9D8B030D-6E8A-4147-A177-3AD203B41FA5}">
                      <a16:colId xmlns:a16="http://schemas.microsoft.com/office/drawing/2014/main" val="2186742046"/>
                    </a:ext>
                  </a:extLst>
                </a:gridCol>
                <a:gridCol w="109537">
                  <a:extLst>
                    <a:ext uri="{9D8B030D-6E8A-4147-A177-3AD203B41FA5}">
                      <a16:colId xmlns:a16="http://schemas.microsoft.com/office/drawing/2014/main" val="1873951066"/>
                    </a:ext>
                  </a:extLst>
                </a:gridCol>
                <a:gridCol w="109537">
                  <a:extLst>
                    <a:ext uri="{9D8B030D-6E8A-4147-A177-3AD203B41FA5}">
                      <a16:colId xmlns:a16="http://schemas.microsoft.com/office/drawing/2014/main" val="2030738407"/>
                    </a:ext>
                  </a:extLst>
                </a:gridCol>
                <a:gridCol w="109537">
                  <a:extLst>
                    <a:ext uri="{9D8B030D-6E8A-4147-A177-3AD203B41FA5}">
                      <a16:colId xmlns:a16="http://schemas.microsoft.com/office/drawing/2014/main" val="3759742722"/>
                    </a:ext>
                  </a:extLst>
                </a:gridCol>
                <a:gridCol w="109537">
                  <a:extLst>
                    <a:ext uri="{9D8B030D-6E8A-4147-A177-3AD203B41FA5}">
                      <a16:colId xmlns:a16="http://schemas.microsoft.com/office/drawing/2014/main" val="3411986768"/>
                    </a:ext>
                  </a:extLst>
                </a:gridCol>
                <a:gridCol w="109537">
                  <a:extLst>
                    <a:ext uri="{9D8B030D-6E8A-4147-A177-3AD203B41FA5}">
                      <a16:colId xmlns:a16="http://schemas.microsoft.com/office/drawing/2014/main" val="3321810608"/>
                    </a:ext>
                  </a:extLst>
                </a:gridCol>
                <a:gridCol w="109537">
                  <a:extLst>
                    <a:ext uri="{9D8B030D-6E8A-4147-A177-3AD203B41FA5}">
                      <a16:colId xmlns:a16="http://schemas.microsoft.com/office/drawing/2014/main" val="589609547"/>
                    </a:ext>
                  </a:extLst>
                </a:gridCol>
                <a:gridCol w="109537">
                  <a:extLst>
                    <a:ext uri="{9D8B030D-6E8A-4147-A177-3AD203B41FA5}">
                      <a16:colId xmlns:a16="http://schemas.microsoft.com/office/drawing/2014/main" val="3327837080"/>
                    </a:ext>
                  </a:extLst>
                </a:gridCol>
                <a:gridCol w="109537">
                  <a:extLst>
                    <a:ext uri="{9D8B030D-6E8A-4147-A177-3AD203B41FA5}">
                      <a16:colId xmlns:a16="http://schemas.microsoft.com/office/drawing/2014/main" val="3823440757"/>
                    </a:ext>
                  </a:extLst>
                </a:gridCol>
                <a:gridCol w="109537">
                  <a:extLst>
                    <a:ext uri="{9D8B030D-6E8A-4147-A177-3AD203B41FA5}">
                      <a16:colId xmlns:a16="http://schemas.microsoft.com/office/drawing/2014/main" val="2931271628"/>
                    </a:ext>
                  </a:extLst>
                </a:gridCol>
                <a:gridCol w="109537">
                  <a:extLst>
                    <a:ext uri="{9D8B030D-6E8A-4147-A177-3AD203B41FA5}">
                      <a16:colId xmlns:a16="http://schemas.microsoft.com/office/drawing/2014/main" val="776706074"/>
                    </a:ext>
                  </a:extLst>
                </a:gridCol>
                <a:gridCol w="109537">
                  <a:extLst>
                    <a:ext uri="{9D8B030D-6E8A-4147-A177-3AD203B41FA5}">
                      <a16:colId xmlns:a16="http://schemas.microsoft.com/office/drawing/2014/main" val="131271790"/>
                    </a:ext>
                  </a:extLst>
                </a:gridCol>
                <a:gridCol w="109537">
                  <a:extLst>
                    <a:ext uri="{9D8B030D-6E8A-4147-A177-3AD203B41FA5}">
                      <a16:colId xmlns:a16="http://schemas.microsoft.com/office/drawing/2014/main" val="1774464395"/>
                    </a:ext>
                  </a:extLst>
                </a:gridCol>
                <a:gridCol w="109537">
                  <a:extLst>
                    <a:ext uri="{9D8B030D-6E8A-4147-A177-3AD203B41FA5}">
                      <a16:colId xmlns:a16="http://schemas.microsoft.com/office/drawing/2014/main" val="1290928674"/>
                    </a:ext>
                  </a:extLst>
                </a:gridCol>
                <a:gridCol w="109537">
                  <a:extLst>
                    <a:ext uri="{9D8B030D-6E8A-4147-A177-3AD203B41FA5}">
                      <a16:colId xmlns:a16="http://schemas.microsoft.com/office/drawing/2014/main" val="2955011806"/>
                    </a:ext>
                  </a:extLst>
                </a:gridCol>
                <a:gridCol w="109537">
                  <a:extLst>
                    <a:ext uri="{9D8B030D-6E8A-4147-A177-3AD203B41FA5}">
                      <a16:colId xmlns:a16="http://schemas.microsoft.com/office/drawing/2014/main" val="3475207614"/>
                    </a:ext>
                  </a:extLst>
                </a:gridCol>
                <a:gridCol w="109537">
                  <a:extLst>
                    <a:ext uri="{9D8B030D-6E8A-4147-A177-3AD203B41FA5}">
                      <a16:colId xmlns:a16="http://schemas.microsoft.com/office/drawing/2014/main" val="744511180"/>
                    </a:ext>
                  </a:extLst>
                </a:gridCol>
                <a:gridCol w="109537">
                  <a:extLst>
                    <a:ext uri="{9D8B030D-6E8A-4147-A177-3AD203B41FA5}">
                      <a16:colId xmlns:a16="http://schemas.microsoft.com/office/drawing/2014/main" val="532616656"/>
                    </a:ext>
                  </a:extLst>
                </a:gridCol>
                <a:gridCol w="109537">
                  <a:extLst>
                    <a:ext uri="{9D8B030D-6E8A-4147-A177-3AD203B41FA5}">
                      <a16:colId xmlns:a16="http://schemas.microsoft.com/office/drawing/2014/main" val="382986137"/>
                    </a:ext>
                  </a:extLst>
                </a:gridCol>
                <a:gridCol w="109537">
                  <a:extLst>
                    <a:ext uri="{9D8B030D-6E8A-4147-A177-3AD203B41FA5}">
                      <a16:colId xmlns:a16="http://schemas.microsoft.com/office/drawing/2014/main" val="4262399403"/>
                    </a:ext>
                  </a:extLst>
                </a:gridCol>
                <a:gridCol w="109537">
                  <a:extLst>
                    <a:ext uri="{9D8B030D-6E8A-4147-A177-3AD203B41FA5}">
                      <a16:colId xmlns:a16="http://schemas.microsoft.com/office/drawing/2014/main" val="1710517742"/>
                    </a:ext>
                  </a:extLst>
                </a:gridCol>
                <a:gridCol w="109537">
                  <a:extLst>
                    <a:ext uri="{9D8B030D-6E8A-4147-A177-3AD203B41FA5}">
                      <a16:colId xmlns:a16="http://schemas.microsoft.com/office/drawing/2014/main" val="3153318964"/>
                    </a:ext>
                  </a:extLst>
                </a:gridCol>
                <a:gridCol w="109537">
                  <a:extLst>
                    <a:ext uri="{9D8B030D-6E8A-4147-A177-3AD203B41FA5}">
                      <a16:colId xmlns:a16="http://schemas.microsoft.com/office/drawing/2014/main" val="3138559798"/>
                    </a:ext>
                  </a:extLst>
                </a:gridCol>
                <a:gridCol w="109537">
                  <a:extLst>
                    <a:ext uri="{9D8B030D-6E8A-4147-A177-3AD203B41FA5}">
                      <a16:colId xmlns:a16="http://schemas.microsoft.com/office/drawing/2014/main" val="1902478783"/>
                    </a:ext>
                  </a:extLst>
                </a:gridCol>
                <a:gridCol w="109537">
                  <a:extLst>
                    <a:ext uri="{9D8B030D-6E8A-4147-A177-3AD203B41FA5}">
                      <a16:colId xmlns:a16="http://schemas.microsoft.com/office/drawing/2014/main" val="2504104966"/>
                    </a:ext>
                  </a:extLst>
                </a:gridCol>
                <a:gridCol w="109537">
                  <a:extLst>
                    <a:ext uri="{9D8B030D-6E8A-4147-A177-3AD203B41FA5}">
                      <a16:colId xmlns:a16="http://schemas.microsoft.com/office/drawing/2014/main" val="1513038974"/>
                    </a:ext>
                  </a:extLst>
                </a:gridCol>
                <a:gridCol w="109537">
                  <a:extLst>
                    <a:ext uri="{9D8B030D-6E8A-4147-A177-3AD203B41FA5}">
                      <a16:colId xmlns:a16="http://schemas.microsoft.com/office/drawing/2014/main" val="2420899277"/>
                    </a:ext>
                  </a:extLst>
                </a:gridCol>
                <a:gridCol w="109537">
                  <a:extLst>
                    <a:ext uri="{9D8B030D-6E8A-4147-A177-3AD203B41FA5}">
                      <a16:colId xmlns:a16="http://schemas.microsoft.com/office/drawing/2014/main" val="615695229"/>
                    </a:ext>
                  </a:extLst>
                </a:gridCol>
                <a:gridCol w="109537">
                  <a:extLst>
                    <a:ext uri="{9D8B030D-6E8A-4147-A177-3AD203B41FA5}">
                      <a16:colId xmlns:a16="http://schemas.microsoft.com/office/drawing/2014/main" val="1719748165"/>
                    </a:ext>
                  </a:extLst>
                </a:gridCol>
                <a:gridCol w="109537">
                  <a:extLst>
                    <a:ext uri="{9D8B030D-6E8A-4147-A177-3AD203B41FA5}">
                      <a16:colId xmlns:a16="http://schemas.microsoft.com/office/drawing/2014/main" val="4248025804"/>
                    </a:ext>
                  </a:extLst>
                </a:gridCol>
                <a:gridCol w="109537">
                  <a:extLst>
                    <a:ext uri="{9D8B030D-6E8A-4147-A177-3AD203B41FA5}">
                      <a16:colId xmlns:a16="http://schemas.microsoft.com/office/drawing/2014/main" val="3992729890"/>
                    </a:ext>
                  </a:extLst>
                </a:gridCol>
                <a:gridCol w="109537">
                  <a:extLst>
                    <a:ext uri="{9D8B030D-6E8A-4147-A177-3AD203B41FA5}">
                      <a16:colId xmlns:a16="http://schemas.microsoft.com/office/drawing/2014/main" val="1103681689"/>
                    </a:ext>
                  </a:extLst>
                </a:gridCol>
                <a:gridCol w="109537">
                  <a:extLst>
                    <a:ext uri="{9D8B030D-6E8A-4147-A177-3AD203B41FA5}">
                      <a16:colId xmlns:a16="http://schemas.microsoft.com/office/drawing/2014/main" val="3819330487"/>
                    </a:ext>
                  </a:extLst>
                </a:gridCol>
                <a:gridCol w="109537">
                  <a:extLst>
                    <a:ext uri="{9D8B030D-6E8A-4147-A177-3AD203B41FA5}">
                      <a16:colId xmlns:a16="http://schemas.microsoft.com/office/drawing/2014/main" val="1617966373"/>
                    </a:ext>
                  </a:extLst>
                </a:gridCol>
                <a:gridCol w="109537">
                  <a:extLst>
                    <a:ext uri="{9D8B030D-6E8A-4147-A177-3AD203B41FA5}">
                      <a16:colId xmlns:a16="http://schemas.microsoft.com/office/drawing/2014/main" val="1630335561"/>
                    </a:ext>
                  </a:extLst>
                </a:gridCol>
                <a:gridCol w="109537">
                  <a:extLst>
                    <a:ext uri="{9D8B030D-6E8A-4147-A177-3AD203B41FA5}">
                      <a16:colId xmlns:a16="http://schemas.microsoft.com/office/drawing/2014/main" val="3110949468"/>
                    </a:ext>
                  </a:extLst>
                </a:gridCol>
                <a:gridCol w="109537">
                  <a:extLst>
                    <a:ext uri="{9D8B030D-6E8A-4147-A177-3AD203B41FA5}">
                      <a16:colId xmlns:a16="http://schemas.microsoft.com/office/drawing/2014/main" val="366437961"/>
                    </a:ext>
                  </a:extLst>
                </a:gridCol>
                <a:gridCol w="109537">
                  <a:extLst>
                    <a:ext uri="{9D8B030D-6E8A-4147-A177-3AD203B41FA5}">
                      <a16:colId xmlns:a16="http://schemas.microsoft.com/office/drawing/2014/main" val="300800749"/>
                    </a:ext>
                  </a:extLst>
                </a:gridCol>
                <a:gridCol w="109537">
                  <a:extLst>
                    <a:ext uri="{9D8B030D-6E8A-4147-A177-3AD203B41FA5}">
                      <a16:colId xmlns:a16="http://schemas.microsoft.com/office/drawing/2014/main" val="3602285966"/>
                    </a:ext>
                  </a:extLst>
                </a:gridCol>
                <a:gridCol w="109537">
                  <a:extLst>
                    <a:ext uri="{9D8B030D-6E8A-4147-A177-3AD203B41FA5}">
                      <a16:colId xmlns:a16="http://schemas.microsoft.com/office/drawing/2014/main" val="3985721343"/>
                    </a:ext>
                  </a:extLst>
                </a:gridCol>
                <a:gridCol w="109537">
                  <a:extLst>
                    <a:ext uri="{9D8B030D-6E8A-4147-A177-3AD203B41FA5}">
                      <a16:colId xmlns:a16="http://schemas.microsoft.com/office/drawing/2014/main" val="2130079876"/>
                    </a:ext>
                  </a:extLst>
                </a:gridCol>
                <a:gridCol w="109537">
                  <a:extLst>
                    <a:ext uri="{9D8B030D-6E8A-4147-A177-3AD203B41FA5}">
                      <a16:colId xmlns:a16="http://schemas.microsoft.com/office/drawing/2014/main" val="4237218448"/>
                    </a:ext>
                  </a:extLst>
                </a:gridCol>
                <a:gridCol w="109537">
                  <a:extLst>
                    <a:ext uri="{9D8B030D-6E8A-4147-A177-3AD203B41FA5}">
                      <a16:colId xmlns:a16="http://schemas.microsoft.com/office/drawing/2014/main" val="3428946361"/>
                    </a:ext>
                  </a:extLst>
                </a:gridCol>
                <a:gridCol w="109537">
                  <a:extLst>
                    <a:ext uri="{9D8B030D-6E8A-4147-A177-3AD203B41FA5}">
                      <a16:colId xmlns:a16="http://schemas.microsoft.com/office/drawing/2014/main" val="933043176"/>
                    </a:ext>
                  </a:extLst>
                </a:gridCol>
                <a:gridCol w="109537">
                  <a:extLst>
                    <a:ext uri="{9D8B030D-6E8A-4147-A177-3AD203B41FA5}">
                      <a16:colId xmlns:a16="http://schemas.microsoft.com/office/drawing/2014/main" val="2950456821"/>
                    </a:ext>
                  </a:extLst>
                </a:gridCol>
                <a:gridCol w="109537">
                  <a:extLst>
                    <a:ext uri="{9D8B030D-6E8A-4147-A177-3AD203B41FA5}">
                      <a16:colId xmlns:a16="http://schemas.microsoft.com/office/drawing/2014/main" val="1272598155"/>
                    </a:ext>
                  </a:extLst>
                </a:gridCol>
                <a:gridCol w="109537">
                  <a:extLst>
                    <a:ext uri="{9D8B030D-6E8A-4147-A177-3AD203B41FA5}">
                      <a16:colId xmlns:a16="http://schemas.microsoft.com/office/drawing/2014/main" val="2379581481"/>
                    </a:ext>
                  </a:extLst>
                </a:gridCol>
                <a:gridCol w="109537">
                  <a:extLst>
                    <a:ext uri="{9D8B030D-6E8A-4147-A177-3AD203B41FA5}">
                      <a16:colId xmlns:a16="http://schemas.microsoft.com/office/drawing/2014/main" val="1845953174"/>
                    </a:ext>
                  </a:extLst>
                </a:gridCol>
                <a:gridCol w="109537">
                  <a:extLst>
                    <a:ext uri="{9D8B030D-6E8A-4147-A177-3AD203B41FA5}">
                      <a16:colId xmlns:a16="http://schemas.microsoft.com/office/drawing/2014/main" val="1223421631"/>
                    </a:ext>
                  </a:extLst>
                </a:gridCol>
                <a:gridCol w="109537">
                  <a:extLst>
                    <a:ext uri="{9D8B030D-6E8A-4147-A177-3AD203B41FA5}">
                      <a16:colId xmlns:a16="http://schemas.microsoft.com/office/drawing/2014/main" val="1826484038"/>
                    </a:ext>
                  </a:extLst>
                </a:gridCol>
                <a:gridCol w="109537">
                  <a:extLst>
                    <a:ext uri="{9D8B030D-6E8A-4147-A177-3AD203B41FA5}">
                      <a16:colId xmlns:a16="http://schemas.microsoft.com/office/drawing/2014/main" val="1191587854"/>
                    </a:ext>
                  </a:extLst>
                </a:gridCol>
                <a:gridCol w="109537">
                  <a:extLst>
                    <a:ext uri="{9D8B030D-6E8A-4147-A177-3AD203B41FA5}">
                      <a16:colId xmlns:a16="http://schemas.microsoft.com/office/drawing/2014/main" val="2182938635"/>
                    </a:ext>
                  </a:extLst>
                </a:gridCol>
                <a:gridCol w="109537">
                  <a:extLst>
                    <a:ext uri="{9D8B030D-6E8A-4147-A177-3AD203B41FA5}">
                      <a16:colId xmlns:a16="http://schemas.microsoft.com/office/drawing/2014/main" val="1898420082"/>
                    </a:ext>
                  </a:extLst>
                </a:gridCol>
                <a:gridCol w="109537">
                  <a:extLst>
                    <a:ext uri="{9D8B030D-6E8A-4147-A177-3AD203B41FA5}">
                      <a16:colId xmlns:a16="http://schemas.microsoft.com/office/drawing/2014/main" val="1277656101"/>
                    </a:ext>
                  </a:extLst>
                </a:gridCol>
                <a:gridCol w="109537">
                  <a:extLst>
                    <a:ext uri="{9D8B030D-6E8A-4147-A177-3AD203B41FA5}">
                      <a16:colId xmlns:a16="http://schemas.microsoft.com/office/drawing/2014/main" val="1827619613"/>
                    </a:ext>
                  </a:extLst>
                </a:gridCol>
                <a:gridCol w="109537">
                  <a:extLst>
                    <a:ext uri="{9D8B030D-6E8A-4147-A177-3AD203B41FA5}">
                      <a16:colId xmlns:a16="http://schemas.microsoft.com/office/drawing/2014/main" val="1459605862"/>
                    </a:ext>
                  </a:extLst>
                </a:gridCol>
                <a:gridCol w="109537">
                  <a:extLst>
                    <a:ext uri="{9D8B030D-6E8A-4147-A177-3AD203B41FA5}">
                      <a16:colId xmlns:a16="http://schemas.microsoft.com/office/drawing/2014/main" val="759330570"/>
                    </a:ext>
                  </a:extLst>
                </a:gridCol>
                <a:gridCol w="109537">
                  <a:extLst>
                    <a:ext uri="{9D8B030D-6E8A-4147-A177-3AD203B41FA5}">
                      <a16:colId xmlns:a16="http://schemas.microsoft.com/office/drawing/2014/main" val="1883625932"/>
                    </a:ext>
                  </a:extLst>
                </a:gridCol>
                <a:gridCol w="109537">
                  <a:extLst>
                    <a:ext uri="{9D8B030D-6E8A-4147-A177-3AD203B41FA5}">
                      <a16:colId xmlns:a16="http://schemas.microsoft.com/office/drawing/2014/main" val="2801588552"/>
                    </a:ext>
                  </a:extLst>
                </a:gridCol>
                <a:gridCol w="109537">
                  <a:extLst>
                    <a:ext uri="{9D8B030D-6E8A-4147-A177-3AD203B41FA5}">
                      <a16:colId xmlns:a16="http://schemas.microsoft.com/office/drawing/2014/main" val="3989343236"/>
                    </a:ext>
                  </a:extLst>
                </a:gridCol>
                <a:gridCol w="109537">
                  <a:extLst>
                    <a:ext uri="{9D8B030D-6E8A-4147-A177-3AD203B41FA5}">
                      <a16:colId xmlns:a16="http://schemas.microsoft.com/office/drawing/2014/main" val="3140342680"/>
                    </a:ext>
                  </a:extLst>
                </a:gridCol>
                <a:gridCol w="109537">
                  <a:extLst>
                    <a:ext uri="{9D8B030D-6E8A-4147-A177-3AD203B41FA5}">
                      <a16:colId xmlns:a16="http://schemas.microsoft.com/office/drawing/2014/main" val="135145813"/>
                    </a:ext>
                  </a:extLst>
                </a:gridCol>
                <a:gridCol w="109537">
                  <a:extLst>
                    <a:ext uri="{9D8B030D-6E8A-4147-A177-3AD203B41FA5}">
                      <a16:colId xmlns:a16="http://schemas.microsoft.com/office/drawing/2014/main" val="2359421550"/>
                    </a:ext>
                  </a:extLst>
                </a:gridCol>
                <a:gridCol w="109537">
                  <a:extLst>
                    <a:ext uri="{9D8B030D-6E8A-4147-A177-3AD203B41FA5}">
                      <a16:colId xmlns:a16="http://schemas.microsoft.com/office/drawing/2014/main" val="1893424882"/>
                    </a:ext>
                  </a:extLst>
                </a:gridCol>
                <a:gridCol w="109537">
                  <a:extLst>
                    <a:ext uri="{9D8B030D-6E8A-4147-A177-3AD203B41FA5}">
                      <a16:colId xmlns:a16="http://schemas.microsoft.com/office/drawing/2014/main" val="1074808180"/>
                    </a:ext>
                  </a:extLst>
                </a:gridCol>
                <a:gridCol w="109537">
                  <a:extLst>
                    <a:ext uri="{9D8B030D-6E8A-4147-A177-3AD203B41FA5}">
                      <a16:colId xmlns:a16="http://schemas.microsoft.com/office/drawing/2014/main" val="2954699115"/>
                    </a:ext>
                  </a:extLst>
                </a:gridCol>
                <a:gridCol w="109537">
                  <a:extLst>
                    <a:ext uri="{9D8B030D-6E8A-4147-A177-3AD203B41FA5}">
                      <a16:colId xmlns:a16="http://schemas.microsoft.com/office/drawing/2014/main" val="1400838861"/>
                    </a:ext>
                  </a:extLst>
                </a:gridCol>
                <a:gridCol w="109537">
                  <a:extLst>
                    <a:ext uri="{9D8B030D-6E8A-4147-A177-3AD203B41FA5}">
                      <a16:colId xmlns:a16="http://schemas.microsoft.com/office/drawing/2014/main" val="2971869732"/>
                    </a:ext>
                  </a:extLst>
                </a:gridCol>
                <a:gridCol w="109537">
                  <a:extLst>
                    <a:ext uri="{9D8B030D-6E8A-4147-A177-3AD203B41FA5}">
                      <a16:colId xmlns:a16="http://schemas.microsoft.com/office/drawing/2014/main" val="3775437296"/>
                    </a:ext>
                  </a:extLst>
                </a:gridCol>
                <a:gridCol w="109537">
                  <a:extLst>
                    <a:ext uri="{9D8B030D-6E8A-4147-A177-3AD203B41FA5}">
                      <a16:colId xmlns:a16="http://schemas.microsoft.com/office/drawing/2014/main" val="1249456227"/>
                    </a:ext>
                  </a:extLst>
                </a:gridCol>
                <a:gridCol w="109537">
                  <a:extLst>
                    <a:ext uri="{9D8B030D-6E8A-4147-A177-3AD203B41FA5}">
                      <a16:colId xmlns:a16="http://schemas.microsoft.com/office/drawing/2014/main" val="2197985292"/>
                    </a:ext>
                  </a:extLst>
                </a:gridCol>
                <a:gridCol w="109537">
                  <a:extLst>
                    <a:ext uri="{9D8B030D-6E8A-4147-A177-3AD203B41FA5}">
                      <a16:colId xmlns:a16="http://schemas.microsoft.com/office/drawing/2014/main" val="661442814"/>
                    </a:ext>
                  </a:extLst>
                </a:gridCol>
                <a:gridCol w="109537">
                  <a:extLst>
                    <a:ext uri="{9D8B030D-6E8A-4147-A177-3AD203B41FA5}">
                      <a16:colId xmlns:a16="http://schemas.microsoft.com/office/drawing/2014/main" val="2149843114"/>
                    </a:ext>
                  </a:extLst>
                </a:gridCol>
                <a:gridCol w="109537">
                  <a:extLst>
                    <a:ext uri="{9D8B030D-6E8A-4147-A177-3AD203B41FA5}">
                      <a16:colId xmlns:a16="http://schemas.microsoft.com/office/drawing/2014/main" val="4097737480"/>
                    </a:ext>
                  </a:extLst>
                </a:gridCol>
                <a:gridCol w="109537">
                  <a:extLst>
                    <a:ext uri="{9D8B030D-6E8A-4147-A177-3AD203B41FA5}">
                      <a16:colId xmlns:a16="http://schemas.microsoft.com/office/drawing/2014/main" val="2437027433"/>
                    </a:ext>
                  </a:extLst>
                </a:gridCol>
                <a:gridCol w="109537">
                  <a:extLst>
                    <a:ext uri="{9D8B030D-6E8A-4147-A177-3AD203B41FA5}">
                      <a16:colId xmlns:a16="http://schemas.microsoft.com/office/drawing/2014/main" val="367874336"/>
                    </a:ext>
                  </a:extLst>
                </a:gridCol>
                <a:gridCol w="109537">
                  <a:extLst>
                    <a:ext uri="{9D8B030D-6E8A-4147-A177-3AD203B41FA5}">
                      <a16:colId xmlns:a16="http://schemas.microsoft.com/office/drawing/2014/main" val="2314676834"/>
                    </a:ext>
                  </a:extLst>
                </a:gridCol>
                <a:gridCol w="109537">
                  <a:extLst>
                    <a:ext uri="{9D8B030D-6E8A-4147-A177-3AD203B41FA5}">
                      <a16:colId xmlns:a16="http://schemas.microsoft.com/office/drawing/2014/main" val="3866366438"/>
                    </a:ext>
                  </a:extLst>
                </a:gridCol>
                <a:gridCol w="109537">
                  <a:extLst>
                    <a:ext uri="{9D8B030D-6E8A-4147-A177-3AD203B41FA5}">
                      <a16:colId xmlns:a16="http://schemas.microsoft.com/office/drawing/2014/main" val="3488056296"/>
                    </a:ext>
                  </a:extLst>
                </a:gridCol>
                <a:gridCol w="109537">
                  <a:extLst>
                    <a:ext uri="{9D8B030D-6E8A-4147-A177-3AD203B41FA5}">
                      <a16:colId xmlns:a16="http://schemas.microsoft.com/office/drawing/2014/main" val="261281613"/>
                    </a:ext>
                  </a:extLst>
                </a:gridCol>
                <a:gridCol w="109537">
                  <a:extLst>
                    <a:ext uri="{9D8B030D-6E8A-4147-A177-3AD203B41FA5}">
                      <a16:colId xmlns:a16="http://schemas.microsoft.com/office/drawing/2014/main" val="761895393"/>
                    </a:ext>
                  </a:extLst>
                </a:gridCol>
                <a:gridCol w="109537">
                  <a:extLst>
                    <a:ext uri="{9D8B030D-6E8A-4147-A177-3AD203B41FA5}">
                      <a16:colId xmlns:a16="http://schemas.microsoft.com/office/drawing/2014/main" val="1778461002"/>
                    </a:ext>
                  </a:extLst>
                </a:gridCol>
                <a:gridCol w="109537">
                  <a:extLst>
                    <a:ext uri="{9D8B030D-6E8A-4147-A177-3AD203B41FA5}">
                      <a16:colId xmlns:a16="http://schemas.microsoft.com/office/drawing/2014/main" val="2105207915"/>
                    </a:ext>
                  </a:extLst>
                </a:gridCol>
                <a:gridCol w="109537">
                  <a:extLst>
                    <a:ext uri="{9D8B030D-6E8A-4147-A177-3AD203B41FA5}">
                      <a16:colId xmlns:a16="http://schemas.microsoft.com/office/drawing/2014/main" val="157076230"/>
                    </a:ext>
                  </a:extLst>
                </a:gridCol>
                <a:gridCol w="109537">
                  <a:extLst>
                    <a:ext uri="{9D8B030D-6E8A-4147-A177-3AD203B41FA5}">
                      <a16:colId xmlns:a16="http://schemas.microsoft.com/office/drawing/2014/main" val="1833478355"/>
                    </a:ext>
                  </a:extLst>
                </a:gridCol>
                <a:gridCol w="109537">
                  <a:extLst>
                    <a:ext uri="{9D8B030D-6E8A-4147-A177-3AD203B41FA5}">
                      <a16:colId xmlns:a16="http://schemas.microsoft.com/office/drawing/2014/main" val="2301541833"/>
                    </a:ext>
                  </a:extLst>
                </a:gridCol>
                <a:gridCol w="109537">
                  <a:extLst>
                    <a:ext uri="{9D8B030D-6E8A-4147-A177-3AD203B41FA5}">
                      <a16:colId xmlns:a16="http://schemas.microsoft.com/office/drawing/2014/main" val="127160073"/>
                    </a:ext>
                  </a:extLst>
                </a:gridCol>
                <a:gridCol w="109537">
                  <a:extLst>
                    <a:ext uri="{9D8B030D-6E8A-4147-A177-3AD203B41FA5}">
                      <a16:colId xmlns:a16="http://schemas.microsoft.com/office/drawing/2014/main" val="4148348281"/>
                    </a:ext>
                  </a:extLst>
                </a:gridCol>
                <a:gridCol w="109537">
                  <a:extLst>
                    <a:ext uri="{9D8B030D-6E8A-4147-A177-3AD203B41FA5}">
                      <a16:colId xmlns:a16="http://schemas.microsoft.com/office/drawing/2014/main" val="4129088467"/>
                    </a:ext>
                  </a:extLst>
                </a:gridCol>
                <a:gridCol w="109537">
                  <a:extLst>
                    <a:ext uri="{9D8B030D-6E8A-4147-A177-3AD203B41FA5}">
                      <a16:colId xmlns:a16="http://schemas.microsoft.com/office/drawing/2014/main" val="3547476452"/>
                    </a:ext>
                  </a:extLst>
                </a:gridCol>
                <a:gridCol w="109537">
                  <a:extLst>
                    <a:ext uri="{9D8B030D-6E8A-4147-A177-3AD203B41FA5}">
                      <a16:colId xmlns:a16="http://schemas.microsoft.com/office/drawing/2014/main" val="3983206525"/>
                    </a:ext>
                  </a:extLst>
                </a:gridCol>
                <a:gridCol w="109537">
                  <a:extLst>
                    <a:ext uri="{9D8B030D-6E8A-4147-A177-3AD203B41FA5}">
                      <a16:colId xmlns:a16="http://schemas.microsoft.com/office/drawing/2014/main" val="2190553953"/>
                    </a:ext>
                  </a:extLst>
                </a:gridCol>
                <a:gridCol w="109537">
                  <a:extLst>
                    <a:ext uri="{9D8B030D-6E8A-4147-A177-3AD203B41FA5}">
                      <a16:colId xmlns:a16="http://schemas.microsoft.com/office/drawing/2014/main" val="3934176142"/>
                    </a:ext>
                  </a:extLst>
                </a:gridCol>
                <a:gridCol w="109537">
                  <a:extLst>
                    <a:ext uri="{9D8B030D-6E8A-4147-A177-3AD203B41FA5}">
                      <a16:colId xmlns:a16="http://schemas.microsoft.com/office/drawing/2014/main" val="1597832751"/>
                    </a:ext>
                  </a:extLst>
                </a:gridCol>
                <a:gridCol w="109537">
                  <a:extLst>
                    <a:ext uri="{9D8B030D-6E8A-4147-A177-3AD203B41FA5}">
                      <a16:colId xmlns:a16="http://schemas.microsoft.com/office/drawing/2014/main" val="3842802493"/>
                    </a:ext>
                  </a:extLst>
                </a:gridCol>
                <a:gridCol w="109537">
                  <a:extLst>
                    <a:ext uri="{9D8B030D-6E8A-4147-A177-3AD203B41FA5}">
                      <a16:colId xmlns:a16="http://schemas.microsoft.com/office/drawing/2014/main" val="3172702827"/>
                    </a:ext>
                  </a:extLst>
                </a:gridCol>
              </a:tblGrid>
              <a:tr h="96651">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panose="020F0502020204030204" pitchFamily="34" charset="0"/>
                      </a:endParaRPr>
                    </a:p>
                  </a:txBody>
                  <a:tcPr marL="4833" marR="4833" marT="483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8659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7600956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977062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56003220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75045679"/>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51887382"/>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8203054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1586747"/>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96475223"/>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20338224"/>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169094041"/>
                  </a:ext>
                </a:extLst>
              </a:tr>
              <a:tr h="96651">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600" b="0" i="0" u="none" strike="noStrike" dirty="0">
                          <a:solidFill>
                            <a:srgbClr val="000000"/>
                          </a:solidFill>
                          <a:effectLst/>
                          <a:latin typeface="Calibri" panose="020F0502020204030204" pitchFamily="34" charset="0"/>
                        </a:rPr>
                        <a:t> </a:t>
                      </a:r>
                    </a:p>
                  </a:txBody>
                  <a:tcPr marL="4833" marR="4833" marT="48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00079369"/>
                  </a:ext>
                </a:extLst>
              </a:tr>
            </a:tbl>
          </a:graphicData>
        </a:graphic>
      </p:graphicFrame>
      <p:pic>
        <p:nvPicPr>
          <p:cNvPr id="4" name="Picture 3">
            <a:extLst>
              <a:ext uri="{FF2B5EF4-FFF2-40B4-BE49-F238E27FC236}">
                <a16:creationId xmlns:a16="http://schemas.microsoft.com/office/drawing/2014/main" id="{4E451C68-F3ED-76A7-05BF-89C4F776B634}"/>
              </a:ext>
            </a:extLst>
          </p:cNvPr>
          <p:cNvPicPr>
            <a:picLocks noChangeAspect="1"/>
          </p:cNvPicPr>
          <p:nvPr/>
        </p:nvPicPr>
        <p:blipFill>
          <a:blip r:embed="rId2"/>
          <a:stretch>
            <a:fillRect/>
          </a:stretch>
        </p:blipFill>
        <p:spPr>
          <a:xfrm>
            <a:off x="1670179" y="3096952"/>
            <a:ext cx="4425797" cy="3395923"/>
          </a:xfrm>
          <a:prstGeom prst="rect">
            <a:avLst/>
          </a:prstGeom>
        </p:spPr>
      </p:pic>
    </p:spTree>
    <p:extLst>
      <p:ext uri="{BB962C8B-B14F-4D97-AF65-F5344CB8AC3E}">
        <p14:creationId xmlns:p14="http://schemas.microsoft.com/office/powerpoint/2010/main" val="222141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lstStyle/>
          <a:p>
            <a:r>
              <a:rPr lang="en-US" dirty="0"/>
              <a:t>Note how the triangles are equivalent if sheared appropriately</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20" name="Freeform: Shape 19">
            <a:extLst>
              <a:ext uri="{FF2B5EF4-FFF2-40B4-BE49-F238E27FC236}">
                <a16:creationId xmlns:a16="http://schemas.microsoft.com/office/drawing/2014/main" id="{00D0D9F0-B1DD-87CA-3D13-73745FC5B46F}"/>
              </a:ext>
            </a:extLst>
          </p:cNvPr>
          <p:cNvSpPr/>
          <p:nvPr/>
        </p:nvSpPr>
        <p:spPr>
          <a:xfrm>
            <a:off x="2954069" y="1828112"/>
            <a:ext cx="6331275" cy="3160871"/>
          </a:xfrm>
          <a:custGeom>
            <a:avLst/>
            <a:gdLst>
              <a:gd name="connsiteX0" fmla="*/ 0 w 6331275"/>
              <a:gd name="connsiteY0" fmla="*/ 0 h 3160871"/>
              <a:gd name="connsiteX1" fmla="*/ 6331275 w 6331275"/>
              <a:gd name="connsiteY1" fmla="*/ 3160871 h 3160871"/>
              <a:gd name="connsiteX2" fmla="*/ 0 w 6331275"/>
              <a:gd name="connsiteY2" fmla="*/ 3160871 h 3160871"/>
              <a:gd name="connsiteX3" fmla="*/ 0 w 6331275"/>
              <a:gd name="connsiteY3" fmla="*/ 3160870 h 3160871"/>
              <a:gd name="connsiteX4" fmla="*/ 3154522 w 6331275"/>
              <a:gd name="connsiteY4" fmla="*/ 3160870 h 3160871"/>
              <a:gd name="connsiteX5" fmla="*/ 0 w 6331275"/>
              <a:gd name="connsiteY5" fmla="*/ 0 h 3160871"/>
              <a:gd name="connsiteX6" fmla="*/ 0 w 6331275"/>
              <a:gd name="connsiteY6" fmla="*/ 0 h 316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1275" h="3160871">
                <a:moveTo>
                  <a:pt x="0" y="0"/>
                </a:moveTo>
                <a:lnTo>
                  <a:pt x="6331275" y="3160871"/>
                </a:lnTo>
                <a:lnTo>
                  <a:pt x="0" y="3160871"/>
                </a:lnTo>
                <a:lnTo>
                  <a:pt x="0" y="3160870"/>
                </a:lnTo>
                <a:lnTo>
                  <a:pt x="3154522" y="3160870"/>
                </a:lnTo>
                <a:lnTo>
                  <a:pt x="0" y="0"/>
                </a:lnTo>
                <a:lnTo>
                  <a:pt x="0" y="0"/>
                </a:lnTo>
                <a:close/>
              </a:path>
            </a:pathLst>
          </a:custGeom>
          <a:solidFill>
            <a:srgbClr val="6699FF">
              <a:alpha val="20000"/>
            </a:srgbClr>
          </a:solidFill>
          <a:ln w="38100">
            <a:solidFill>
              <a:srgbClr val="669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6A7BE057-3103-C166-7EBC-592E21600ACE}"/>
              </a:ext>
            </a:extLst>
          </p:cNvPr>
          <p:cNvSpPr/>
          <p:nvPr/>
        </p:nvSpPr>
        <p:spPr>
          <a:xfrm>
            <a:off x="2904224" y="1828111"/>
            <a:ext cx="3154522" cy="3160870"/>
          </a:xfrm>
          <a:custGeom>
            <a:avLst/>
            <a:gdLst>
              <a:gd name="connsiteX0" fmla="*/ 0 w 3154522"/>
              <a:gd name="connsiteY0" fmla="*/ 0 h 3160870"/>
              <a:gd name="connsiteX1" fmla="*/ 3154522 w 3154522"/>
              <a:gd name="connsiteY1" fmla="*/ 3160870 h 3160870"/>
              <a:gd name="connsiteX2" fmla="*/ 0 w 3154522"/>
              <a:gd name="connsiteY2" fmla="*/ 3160870 h 3160870"/>
              <a:gd name="connsiteX3" fmla="*/ 0 w 3154522"/>
              <a:gd name="connsiteY3" fmla="*/ 0 h 3160870"/>
            </a:gdLst>
            <a:ahLst/>
            <a:cxnLst>
              <a:cxn ang="0">
                <a:pos x="connsiteX0" y="connsiteY0"/>
              </a:cxn>
              <a:cxn ang="0">
                <a:pos x="connsiteX1" y="connsiteY1"/>
              </a:cxn>
              <a:cxn ang="0">
                <a:pos x="connsiteX2" y="connsiteY2"/>
              </a:cxn>
              <a:cxn ang="0">
                <a:pos x="connsiteX3" y="connsiteY3"/>
              </a:cxn>
            </a:cxnLst>
            <a:rect l="l" t="t" r="r" b="b"/>
            <a:pathLst>
              <a:path w="3154522" h="3160870">
                <a:moveTo>
                  <a:pt x="0" y="0"/>
                </a:moveTo>
                <a:lnTo>
                  <a:pt x="3154522" y="3160870"/>
                </a:lnTo>
                <a:lnTo>
                  <a:pt x="0" y="3160870"/>
                </a:lnTo>
                <a:lnTo>
                  <a:pt x="0" y="0"/>
                </a:lnTo>
                <a:close/>
              </a:path>
            </a:pathLst>
          </a:custGeom>
          <a:solidFill>
            <a:srgbClr val="FFFF00">
              <a:alpha val="20000"/>
            </a:srgb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8596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normAutofit fontScale="90000"/>
          </a:bodyPr>
          <a:lstStyle/>
          <a:p>
            <a:r>
              <a:rPr lang="en-US" dirty="0"/>
              <a:t>Note the relative values – as long as there are no line crossings, c is always the minimum, while b is the maximum</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2" name="Rectangle 1">
            <a:extLst>
              <a:ext uri="{FF2B5EF4-FFF2-40B4-BE49-F238E27FC236}">
                <a16:creationId xmlns:a16="http://schemas.microsoft.com/office/drawing/2014/main" id="{E0714D3D-AA92-4E33-A198-6B86B5F4E974}"/>
              </a:ext>
            </a:extLst>
          </p:cNvPr>
          <p:cNvSpPr/>
          <p:nvPr/>
        </p:nvSpPr>
        <p:spPr>
          <a:xfrm>
            <a:off x="6506409" y="4321255"/>
            <a:ext cx="889000" cy="647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20E4B91-81C0-3D3A-1320-0CA5725FB91D}"/>
              </a:ext>
            </a:extLst>
          </p:cNvPr>
          <p:cNvSpPr/>
          <p:nvPr/>
        </p:nvSpPr>
        <p:spPr>
          <a:xfrm>
            <a:off x="3751180" y="4635500"/>
            <a:ext cx="1544719" cy="1168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F00D441-C71F-57B4-2A33-2BFD7C9BBFE9}"/>
              </a:ext>
            </a:extLst>
          </p:cNvPr>
          <p:cNvSpPr/>
          <p:nvPr/>
        </p:nvSpPr>
        <p:spPr>
          <a:xfrm>
            <a:off x="8157409" y="3746499"/>
            <a:ext cx="427791" cy="5063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31B565E-53F5-8AD9-80B5-CE81F3512203}"/>
              </a:ext>
            </a:extLst>
          </p:cNvPr>
          <p:cNvSpPr txBox="1"/>
          <p:nvPr/>
        </p:nvSpPr>
        <p:spPr>
          <a:xfrm>
            <a:off x="3719430" y="4567873"/>
            <a:ext cx="295274" cy="369332"/>
          </a:xfrm>
          <a:prstGeom prst="rect">
            <a:avLst/>
          </a:prstGeom>
          <a:noFill/>
        </p:spPr>
        <p:txBody>
          <a:bodyPr wrap="none" rtlCol="0">
            <a:spAutoFit/>
          </a:bodyPr>
          <a:lstStyle/>
          <a:p>
            <a:r>
              <a:rPr lang="en-US" dirty="0"/>
              <a:t>a</a:t>
            </a:r>
          </a:p>
        </p:txBody>
      </p:sp>
      <p:sp>
        <p:nvSpPr>
          <p:cNvPr id="6" name="TextBox 5">
            <a:extLst>
              <a:ext uri="{FF2B5EF4-FFF2-40B4-BE49-F238E27FC236}">
                <a16:creationId xmlns:a16="http://schemas.microsoft.com/office/drawing/2014/main" id="{D91893E3-7675-8BA9-BE87-FAE02D00CA58}"/>
              </a:ext>
            </a:extLst>
          </p:cNvPr>
          <p:cNvSpPr txBox="1"/>
          <p:nvPr/>
        </p:nvSpPr>
        <p:spPr>
          <a:xfrm>
            <a:off x="5032375" y="4567873"/>
            <a:ext cx="306494" cy="369332"/>
          </a:xfrm>
          <a:prstGeom prst="rect">
            <a:avLst/>
          </a:prstGeom>
          <a:noFill/>
        </p:spPr>
        <p:txBody>
          <a:bodyPr wrap="none" rtlCol="0">
            <a:spAutoFit/>
          </a:bodyPr>
          <a:lstStyle/>
          <a:p>
            <a:r>
              <a:rPr lang="en-US" dirty="0"/>
              <a:t>b</a:t>
            </a:r>
          </a:p>
        </p:txBody>
      </p:sp>
      <p:sp>
        <p:nvSpPr>
          <p:cNvPr id="7" name="TextBox 6">
            <a:extLst>
              <a:ext uri="{FF2B5EF4-FFF2-40B4-BE49-F238E27FC236}">
                <a16:creationId xmlns:a16="http://schemas.microsoft.com/office/drawing/2014/main" id="{78CD2E02-7918-BCEF-C716-823B425177E1}"/>
              </a:ext>
            </a:extLst>
          </p:cNvPr>
          <p:cNvSpPr txBox="1"/>
          <p:nvPr/>
        </p:nvSpPr>
        <p:spPr>
          <a:xfrm>
            <a:off x="3719430" y="5502195"/>
            <a:ext cx="282450" cy="369332"/>
          </a:xfrm>
          <a:prstGeom prst="rect">
            <a:avLst/>
          </a:prstGeom>
          <a:noFill/>
        </p:spPr>
        <p:txBody>
          <a:bodyPr wrap="none" rtlCol="0">
            <a:spAutoFit/>
          </a:bodyPr>
          <a:lstStyle/>
          <a:p>
            <a:r>
              <a:rPr lang="en-US" dirty="0"/>
              <a:t>c</a:t>
            </a:r>
          </a:p>
        </p:txBody>
      </p:sp>
      <p:sp>
        <p:nvSpPr>
          <p:cNvPr id="8" name="TextBox 7">
            <a:extLst>
              <a:ext uri="{FF2B5EF4-FFF2-40B4-BE49-F238E27FC236}">
                <a16:creationId xmlns:a16="http://schemas.microsoft.com/office/drawing/2014/main" id="{0BA8F621-6454-F25A-9898-FFE6DF22E5A6}"/>
              </a:ext>
            </a:extLst>
          </p:cNvPr>
          <p:cNvSpPr txBox="1"/>
          <p:nvPr/>
        </p:nvSpPr>
        <p:spPr>
          <a:xfrm>
            <a:off x="5032375" y="5502195"/>
            <a:ext cx="306494" cy="369332"/>
          </a:xfrm>
          <a:prstGeom prst="rect">
            <a:avLst/>
          </a:prstGeom>
          <a:noFill/>
        </p:spPr>
        <p:txBody>
          <a:bodyPr wrap="none" rtlCol="0">
            <a:spAutoFit/>
          </a:bodyPr>
          <a:lstStyle/>
          <a:p>
            <a:r>
              <a:rPr lang="en-US" dirty="0"/>
              <a:t>d</a:t>
            </a:r>
          </a:p>
        </p:txBody>
      </p:sp>
      <p:sp>
        <p:nvSpPr>
          <p:cNvPr id="9" name="TextBox 8">
            <a:extLst>
              <a:ext uri="{FF2B5EF4-FFF2-40B4-BE49-F238E27FC236}">
                <a16:creationId xmlns:a16="http://schemas.microsoft.com/office/drawing/2014/main" id="{37D421CA-5E96-379E-2C6E-6DD15605E39E}"/>
              </a:ext>
            </a:extLst>
          </p:cNvPr>
          <p:cNvSpPr txBox="1"/>
          <p:nvPr/>
        </p:nvSpPr>
        <p:spPr>
          <a:xfrm>
            <a:off x="298383" y="2945330"/>
            <a:ext cx="2310063" cy="646331"/>
          </a:xfrm>
          <a:prstGeom prst="rect">
            <a:avLst/>
          </a:prstGeom>
          <a:noFill/>
        </p:spPr>
        <p:txBody>
          <a:bodyPr wrap="square" rtlCol="0">
            <a:spAutoFit/>
          </a:bodyPr>
          <a:lstStyle/>
          <a:p>
            <a:r>
              <a:rPr lang="en-US" dirty="0" err="1"/>
              <a:t>Todo</a:t>
            </a:r>
            <a:r>
              <a:rPr lang="en-US" dirty="0"/>
              <a:t>: figure out rules for open/closed</a:t>
            </a:r>
          </a:p>
        </p:txBody>
      </p:sp>
    </p:spTree>
    <p:extLst>
      <p:ext uri="{BB962C8B-B14F-4D97-AF65-F5344CB8AC3E}">
        <p14:creationId xmlns:p14="http://schemas.microsoft.com/office/powerpoint/2010/main" val="308256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27F1F8-8EAD-F9C8-3DBF-3179C643006D}"/>
              </a:ext>
            </a:extLst>
          </p:cNvPr>
          <p:cNvSpPr>
            <a:spLocks noGrp="1"/>
          </p:cNvSpPr>
          <p:nvPr>
            <p:ph type="title"/>
          </p:nvPr>
        </p:nvSpPr>
        <p:spPr/>
        <p:txBody>
          <a:bodyPr>
            <a:normAutofit/>
          </a:bodyPr>
          <a:lstStyle/>
          <a:p>
            <a:r>
              <a:rPr lang="en-US" dirty="0"/>
              <a:t>Single line crossing – black arrows mark the possible max values</a:t>
            </a:r>
          </a:p>
        </p:txBody>
      </p:sp>
      <p:pic>
        <p:nvPicPr>
          <p:cNvPr id="14" name="Picture 13">
            <a:extLst>
              <a:ext uri="{FF2B5EF4-FFF2-40B4-BE49-F238E27FC236}">
                <a16:creationId xmlns:a16="http://schemas.microsoft.com/office/drawing/2014/main" id="{E2119842-50AB-F199-7F40-9FB3E909332E}"/>
              </a:ext>
            </a:extLst>
          </p:cNvPr>
          <p:cNvPicPr>
            <a:picLocks noChangeAspect="1"/>
          </p:cNvPicPr>
          <p:nvPr/>
        </p:nvPicPr>
        <p:blipFill>
          <a:blip r:embed="rId2"/>
          <a:stretch>
            <a:fillRect/>
          </a:stretch>
        </p:blipFill>
        <p:spPr>
          <a:xfrm>
            <a:off x="2930362" y="1836579"/>
            <a:ext cx="6331275" cy="4858000"/>
          </a:xfrm>
          <a:prstGeom prst="rect">
            <a:avLst/>
          </a:prstGeom>
        </p:spPr>
      </p:pic>
      <p:sp>
        <p:nvSpPr>
          <p:cNvPr id="3" name="Rectangle 2">
            <a:extLst>
              <a:ext uri="{FF2B5EF4-FFF2-40B4-BE49-F238E27FC236}">
                <a16:creationId xmlns:a16="http://schemas.microsoft.com/office/drawing/2014/main" id="{420E4B91-81C0-3D3A-1320-0CA5725FB91D}"/>
              </a:ext>
            </a:extLst>
          </p:cNvPr>
          <p:cNvSpPr/>
          <p:nvPr/>
        </p:nvSpPr>
        <p:spPr>
          <a:xfrm>
            <a:off x="5012091" y="3937000"/>
            <a:ext cx="565749" cy="5586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754B29-77DE-BE96-5BEC-5B755FC5FF06}"/>
              </a:ext>
            </a:extLst>
          </p:cNvPr>
          <p:cNvSpPr/>
          <p:nvPr/>
        </p:nvSpPr>
        <p:spPr>
          <a:xfrm>
            <a:off x="5813124" y="4719320"/>
            <a:ext cx="811196" cy="5586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7B46EF-F281-2878-B0B2-A06DE481077B}"/>
              </a:ext>
            </a:extLst>
          </p:cNvPr>
          <p:cNvSpPr/>
          <p:nvPr/>
        </p:nvSpPr>
        <p:spPr>
          <a:xfrm>
            <a:off x="6952651" y="5862320"/>
            <a:ext cx="565749" cy="706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05A680E-CDEF-200B-6251-12557336F677}"/>
              </a:ext>
            </a:extLst>
          </p:cNvPr>
          <p:cNvSpPr txBox="1"/>
          <p:nvPr/>
        </p:nvSpPr>
        <p:spPr>
          <a:xfrm>
            <a:off x="5577840" y="4031667"/>
            <a:ext cx="1777025" cy="369332"/>
          </a:xfrm>
          <a:prstGeom prst="rect">
            <a:avLst/>
          </a:prstGeom>
          <a:noFill/>
        </p:spPr>
        <p:txBody>
          <a:bodyPr wrap="none" rtlCol="0">
            <a:spAutoFit/>
          </a:bodyPr>
          <a:lstStyle/>
          <a:p>
            <a:r>
              <a:rPr lang="en-US" dirty="0"/>
              <a:t>Cross at diagonal</a:t>
            </a:r>
          </a:p>
        </p:txBody>
      </p:sp>
      <p:sp>
        <p:nvSpPr>
          <p:cNvPr id="15" name="TextBox 14">
            <a:extLst>
              <a:ext uri="{FF2B5EF4-FFF2-40B4-BE49-F238E27FC236}">
                <a16:creationId xmlns:a16="http://schemas.microsoft.com/office/drawing/2014/main" id="{376B049A-4B06-B4C1-A48C-1124044C3F8E}"/>
              </a:ext>
            </a:extLst>
          </p:cNvPr>
          <p:cNvSpPr txBox="1"/>
          <p:nvPr/>
        </p:nvSpPr>
        <p:spPr>
          <a:xfrm>
            <a:off x="6624320" y="4813987"/>
            <a:ext cx="1675330" cy="369332"/>
          </a:xfrm>
          <a:prstGeom prst="rect">
            <a:avLst/>
          </a:prstGeom>
          <a:noFill/>
        </p:spPr>
        <p:txBody>
          <a:bodyPr wrap="none" rtlCol="0">
            <a:spAutoFit/>
          </a:bodyPr>
          <a:lstStyle/>
          <a:p>
            <a:r>
              <a:rPr lang="en-US" dirty="0"/>
              <a:t>Cross at bottom</a:t>
            </a:r>
          </a:p>
        </p:txBody>
      </p:sp>
      <p:sp>
        <p:nvSpPr>
          <p:cNvPr id="16" name="TextBox 15">
            <a:extLst>
              <a:ext uri="{FF2B5EF4-FFF2-40B4-BE49-F238E27FC236}">
                <a16:creationId xmlns:a16="http://schemas.microsoft.com/office/drawing/2014/main" id="{56A81FDA-45B4-E29C-66B9-7DD38E71B7CF}"/>
              </a:ext>
            </a:extLst>
          </p:cNvPr>
          <p:cNvSpPr txBox="1"/>
          <p:nvPr/>
        </p:nvSpPr>
        <p:spPr>
          <a:xfrm>
            <a:off x="7461985" y="6030714"/>
            <a:ext cx="1415837" cy="369332"/>
          </a:xfrm>
          <a:prstGeom prst="rect">
            <a:avLst/>
          </a:prstGeom>
          <a:noFill/>
        </p:spPr>
        <p:txBody>
          <a:bodyPr wrap="none" rtlCol="0">
            <a:spAutoFit/>
          </a:bodyPr>
          <a:lstStyle/>
          <a:p>
            <a:r>
              <a:rPr lang="en-US" dirty="0"/>
              <a:t>Cross at right</a:t>
            </a:r>
          </a:p>
        </p:txBody>
      </p:sp>
      <p:sp>
        <p:nvSpPr>
          <p:cNvPr id="17" name="Isosceles Triangle 16">
            <a:extLst>
              <a:ext uri="{FF2B5EF4-FFF2-40B4-BE49-F238E27FC236}">
                <a16:creationId xmlns:a16="http://schemas.microsoft.com/office/drawing/2014/main" id="{870DE603-4A5F-0340-A8A6-9B762100D401}"/>
              </a:ext>
            </a:extLst>
          </p:cNvPr>
          <p:cNvSpPr/>
          <p:nvPr/>
        </p:nvSpPr>
        <p:spPr>
          <a:xfrm>
            <a:off x="5539740" y="4511950"/>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F59BD5C2-72B9-BF51-B287-5068BA0D2AB9}"/>
              </a:ext>
            </a:extLst>
          </p:cNvPr>
          <p:cNvSpPr/>
          <p:nvPr/>
        </p:nvSpPr>
        <p:spPr>
          <a:xfrm>
            <a:off x="6322060" y="5288575"/>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44DFDBC3-02AD-054B-1F96-CD821DAB17B9}"/>
              </a:ext>
            </a:extLst>
          </p:cNvPr>
          <p:cNvSpPr/>
          <p:nvPr/>
        </p:nvSpPr>
        <p:spPr>
          <a:xfrm rot="16200000">
            <a:off x="6741227" y="4589713"/>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E440604A-FFD3-183B-EDB9-5DF53F8DBAB8}"/>
              </a:ext>
            </a:extLst>
          </p:cNvPr>
          <p:cNvSpPr/>
          <p:nvPr/>
        </p:nvSpPr>
        <p:spPr>
          <a:xfrm rot="16200000">
            <a:off x="5707447" y="3808404"/>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E8EEF8BA-9181-2C10-CD63-DE068420BFAA}"/>
              </a:ext>
            </a:extLst>
          </p:cNvPr>
          <p:cNvSpPr/>
          <p:nvPr/>
        </p:nvSpPr>
        <p:spPr>
          <a:xfrm rot="16200000">
            <a:off x="7635307" y="5732713"/>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B3498A14-DD3D-7C70-61E9-D119AAF2877D}"/>
              </a:ext>
            </a:extLst>
          </p:cNvPr>
          <p:cNvSpPr/>
          <p:nvPr/>
        </p:nvSpPr>
        <p:spPr>
          <a:xfrm>
            <a:off x="7479096" y="6427617"/>
            <a:ext cx="76200" cy="25921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CA5230C-FB17-57E6-6297-C00D35162ABD}"/>
              </a:ext>
            </a:extLst>
          </p:cNvPr>
          <p:cNvSpPr txBox="1"/>
          <p:nvPr/>
        </p:nvSpPr>
        <p:spPr>
          <a:xfrm>
            <a:off x="23533" y="2290812"/>
            <a:ext cx="2906829" cy="1477328"/>
          </a:xfrm>
          <a:prstGeom prst="rect">
            <a:avLst/>
          </a:prstGeom>
          <a:noFill/>
        </p:spPr>
        <p:txBody>
          <a:bodyPr wrap="square" rtlCol="0">
            <a:spAutoFit/>
          </a:bodyPr>
          <a:lstStyle/>
          <a:p>
            <a:r>
              <a:rPr lang="en-US" dirty="0"/>
              <a:t>Note: horizontal arrow is a max where the output interval is [0, max], whereas the vertical arrow is an output interval from [?, max)</a:t>
            </a:r>
          </a:p>
        </p:txBody>
      </p:sp>
      <p:sp>
        <p:nvSpPr>
          <p:cNvPr id="28" name="TextBox 27">
            <a:extLst>
              <a:ext uri="{FF2B5EF4-FFF2-40B4-BE49-F238E27FC236}">
                <a16:creationId xmlns:a16="http://schemas.microsoft.com/office/drawing/2014/main" id="{CBB6233E-703F-7268-7E23-F5A9462A1626}"/>
              </a:ext>
            </a:extLst>
          </p:cNvPr>
          <p:cNvSpPr txBox="1"/>
          <p:nvPr/>
        </p:nvSpPr>
        <p:spPr>
          <a:xfrm>
            <a:off x="293045" y="3899910"/>
            <a:ext cx="2348564" cy="2862322"/>
          </a:xfrm>
          <a:prstGeom prst="rect">
            <a:avLst/>
          </a:prstGeom>
          <a:noFill/>
        </p:spPr>
        <p:txBody>
          <a:bodyPr wrap="square" rtlCol="0">
            <a:spAutoFit/>
          </a:bodyPr>
          <a:lstStyle/>
          <a:p>
            <a:r>
              <a:rPr lang="en-US" dirty="0"/>
              <a:t>To verify: the output interval for the horizontal arrow is always left closed, and is right closed </a:t>
            </a:r>
            <a:r>
              <a:rPr lang="en-US" dirty="0" err="1"/>
              <a:t>iff</a:t>
            </a:r>
            <a:r>
              <a:rPr lang="en-US" dirty="0"/>
              <a:t> x is right closed and y is left closed (given </a:t>
            </a:r>
            <a:r>
              <a:rPr lang="en-US" dirty="0" err="1"/>
              <a:t>x%y</a:t>
            </a:r>
            <a:r>
              <a:rPr lang="en-US" dirty="0"/>
              <a:t>) since this includes the degenerate interval at the top right corner.</a:t>
            </a:r>
          </a:p>
        </p:txBody>
      </p:sp>
      <p:sp>
        <p:nvSpPr>
          <p:cNvPr id="29" name="TextBox 28">
            <a:extLst>
              <a:ext uri="{FF2B5EF4-FFF2-40B4-BE49-F238E27FC236}">
                <a16:creationId xmlns:a16="http://schemas.microsoft.com/office/drawing/2014/main" id="{AC23F3B1-6B66-1618-4775-8B15B473A36D}"/>
              </a:ext>
            </a:extLst>
          </p:cNvPr>
          <p:cNvSpPr txBox="1"/>
          <p:nvPr/>
        </p:nvSpPr>
        <p:spPr>
          <a:xfrm>
            <a:off x="9472327" y="4985156"/>
            <a:ext cx="2348564" cy="1754326"/>
          </a:xfrm>
          <a:prstGeom prst="rect">
            <a:avLst/>
          </a:prstGeom>
          <a:noFill/>
        </p:spPr>
        <p:txBody>
          <a:bodyPr wrap="square" rtlCol="0">
            <a:spAutoFit/>
          </a:bodyPr>
          <a:lstStyle/>
          <a:p>
            <a:r>
              <a:rPr lang="en-US" dirty="0"/>
              <a:t>To verify: the output interval for the vertical arrow is right closed </a:t>
            </a:r>
            <a:r>
              <a:rPr lang="en-US" dirty="0" err="1"/>
              <a:t>iff</a:t>
            </a:r>
            <a:r>
              <a:rPr lang="en-US" dirty="0"/>
              <a:t> the bottom right corner is closed AND in the first triangle</a:t>
            </a:r>
          </a:p>
        </p:txBody>
      </p:sp>
    </p:spTree>
    <p:extLst>
      <p:ext uri="{BB962C8B-B14F-4D97-AF65-F5344CB8AC3E}">
        <p14:creationId xmlns:p14="http://schemas.microsoft.com/office/powerpoint/2010/main" val="386064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211E-0A7A-6741-4377-98832E46C3C8}"/>
              </a:ext>
            </a:extLst>
          </p:cNvPr>
          <p:cNvSpPr>
            <a:spLocks noGrp="1"/>
          </p:cNvSpPr>
          <p:nvPr>
            <p:ph type="title"/>
          </p:nvPr>
        </p:nvSpPr>
        <p:spPr/>
        <p:txBody>
          <a:bodyPr/>
          <a:lstStyle/>
          <a:p>
            <a:r>
              <a:rPr lang="en-US" dirty="0"/>
              <a:t>Insight</a:t>
            </a:r>
          </a:p>
        </p:txBody>
      </p:sp>
      <p:sp>
        <p:nvSpPr>
          <p:cNvPr id="3" name="Content Placeholder 2">
            <a:extLst>
              <a:ext uri="{FF2B5EF4-FFF2-40B4-BE49-F238E27FC236}">
                <a16:creationId xmlns:a16="http://schemas.microsoft.com/office/drawing/2014/main" id="{D70BAE15-D539-A692-2399-B93313E57C96}"/>
              </a:ext>
            </a:extLst>
          </p:cNvPr>
          <p:cNvSpPr>
            <a:spLocks noGrp="1"/>
          </p:cNvSpPr>
          <p:nvPr>
            <p:ph idx="1"/>
          </p:nvPr>
        </p:nvSpPr>
        <p:spPr/>
        <p:txBody>
          <a:bodyPr/>
          <a:lstStyle/>
          <a:p>
            <a:r>
              <a:rPr lang="en-US" dirty="0"/>
              <a:t>Because the inside of the rectangle is from one or more triangles that are all linear equipotential fields, any value inside the rectangle must also lie along at least one of the 4 edges of the rectangle (ignoring open/closedness for now)</a:t>
            </a:r>
          </a:p>
          <a:p>
            <a:r>
              <a:rPr lang="en-US" dirty="0"/>
              <a:t>Therefore it is possible to decompose the interval-interval modulo into 2x interval-number </a:t>
            </a:r>
            <a:r>
              <a:rPr lang="en-US" dirty="0" err="1"/>
              <a:t>modulos</a:t>
            </a:r>
            <a:r>
              <a:rPr lang="en-US" dirty="0"/>
              <a:t> + 2x number-interval </a:t>
            </a:r>
            <a:r>
              <a:rPr lang="en-US" dirty="0" err="1"/>
              <a:t>modulos</a:t>
            </a:r>
            <a:r>
              <a:rPr lang="en-US" dirty="0"/>
              <a:t> + up to 4x number-number </a:t>
            </a:r>
            <a:r>
              <a:rPr lang="en-US" dirty="0" err="1"/>
              <a:t>modulos</a:t>
            </a:r>
            <a:r>
              <a:rPr lang="en-US" dirty="0"/>
              <a:t> (where a number is about </a:t>
            </a:r>
            <a:r>
              <a:rPr lang="en-US"/>
              <a:t>the same as a </a:t>
            </a:r>
            <a:r>
              <a:rPr lang="en-US" dirty="0"/>
              <a:t>degenerate interval)</a:t>
            </a:r>
          </a:p>
        </p:txBody>
      </p:sp>
    </p:spTree>
    <p:extLst>
      <p:ext uri="{BB962C8B-B14F-4D97-AF65-F5344CB8AC3E}">
        <p14:creationId xmlns:p14="http://schemas.microsoft.com/office/powerpoint/2010/main" val="369917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2945</Words>
  <Application>Microsoft Office PowerPoint</Application>
  <PresentationFormat>Widescreen</PresentationFormat>
  <Paragraphs>2072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Integer-only modulo vs continuous</vt:lpstr>
      <vt:lpstr>Note how the triangles are equivalent if sheared appropriately</vt:lpstr>
      <vt:lpstr>Note the relative values – as long as there are no line crossings, c is always the minimum, while b is the maximum</vt:lpstr>
      <vt:lpstr>Single line crossing – black arrows mark the possible max values</vt:lpstr>
      <vt:lpstr>Insight</vt:lpstr>
      <vt:lpstr>Because the equipotential lines go through the rectangle and are slanted</vt:lpstr>
      <vt:lpstr>Diagram of previous slide</vt:lpstr>
      <vt:lpstr>Special cases</vt:lpstr>
      <vt:lpstr>&gt;=2 line cases (only need first 2 lines)</vt:lpstr>
      <vt:lpstr>Remaining cases</vt:lpstr>
      <vt:lpstr>&gt;=2 line cases (only need first 2 lines)</vt:lpstr>
      <vt:lpstr>Current implementation of interval%number</vt:lpstr>
      <vt:lpstr>Current notes for interval mod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Avery</dc:creator>
  <cp:lastModifiedBy>Avery Khoo</cp:lastModifiedBy>
  <cp:revision>104</cp:revision>
  <dcterms:created xsi:type="dcterms:W3CDTF">2020-08-11T03:34:42Z</dcterms:created>
  <dcterms:modified xsi:type="dcterms:W3CDTF">2023-05-03T08:51:32Z</dcterms:modified>
</cp:coreProperties>
</file>