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6699FF"/>
    <a:srgbClr val="66FF66"/>
    <a:srgbClr val="44546A"/>
    <a:srgbClr val="00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28F0CD-23FF-4C8D-9224-36E01660D33E}" type="datetimeFigureOut">
              <a:rPr lang="en-US" smtClean="0"/>
              <a:t>2023-04-08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83334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00905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20516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873512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28F0CD-23FF-4C8D-9224-36E01660D33E}" type="datetimeFigureOut">
              <a:rPr lang="en-US" smtClean="0"/>
              <a:t>2023-04-08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38867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28F0CD-23FF-4C8D-9224-36E01660D33E}" type="datetimeFigureOut">
              <a:rPr lang="en-US" smtClean="0"/>
              <a:t>2023-04-08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59228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8F0CD-23FF-4C8D-9224-36E01660D33E}" type="datetimeFigureOut">
              <a:rPr lang="en-US" smtClean="0"/>
              <a:t>2023-04-08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26582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28F0CD-23FF-4C8D-9224-36E01660D33E}" type="datetimeFigureOut">
              <a:rPr lang="en-US" smtClean="0"/>
              <a:t>2023-04-08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3442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8F0CD-23FF-4C8D-9224-36E01660D33E}" type="datetimeFigureOut">
              <a:rPr lang="en-US" smtClean="0"/>
              <a:t>2023-04-08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85529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8F0CD-23FF-4C8D-9224-36E01660D33E}" type="datetimeFigureOut">
              <a:rPr lang="en-US" smtClean="0"/>
              <a:t>2023-04-08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286128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8F0CD-23FF-4C8D-9224-36E01660D33E}" type="datetimeFigureOut">
              <a:rPr lang="en-US" smtClean="0"/>
              <a:t>2023-04-08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39467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8F0CD-23FF-4C8D-9224-36E01660D33E}" type="datetimeFigureOut">
              <a:rPr lang="en-US" smtClean="0"/>
              <a:t>2023-04-08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D3B54-8067-4A77-83A9-D6B3417F8C21}" type="slidenum">
              <a:rPr lang="en-US" smtClean="0"/>
              <a:t>‹#›</a:t>
            </a:fld>
            <a:endParaRPr lang="en-US"/>
          </a:p>
        </p:txBody>
      </p:sp>
    </p:spTree>
    <p:extLst>
      <p:ext uri="{BB962C8B-B14F-4D97-AF65-F5344CB8AC3E}">
        <p14:creationId xmlns:p14="http://schemas.microsoft.com/office/powerpoint/2010/main" val="1939724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6895931" y="4609017"/>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895931" y="4256003"/>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895931" y="4962030"/>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363416" y="484610"/>
            <a:ext cx="11320991" cy="2329391"/>
          </a:xfrm>
          <a:prstGeom prst="rect">
            <a:avLst/>
          </a:prstGeom>
        </p:spPr>
      </p:pic>
      <p:cxnSp>
        <p:nvCxnSpPr>
          <p:cNvPr id="7" name="Straight Connector 6"/>
          <p:cNvCxnSpPr/>
          <p:nvPr/>
        </p:nvCxnSpPr>
        <p:spPr>
          <a:xfrm flipH="1" flipV="1">
            <a:off x="360837" y="477982"/>
            <a:ext cx="1409778"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60837" y="477982"/>
            <a:ext cx="4236105"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0837" y="477982"/>
            <a:ext cx="2590185"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0837" y="477982"/>
            <a:ext cx="0"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0837" y="477982"/>
            <a:ext cx="5192069"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0836" y="477982"/>
            <a:ext cx="7079059"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0836" y="477982"/>
            <a:ext cx="7785640"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0836" y="477982"/>
            <a:ext cx="10013451"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441934" y="266008"/>
            <a:ext cx="357447"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956" y="2103119"/>
            <a:ext cx="8596208" cy="412729"/>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360835" y="477982"/>
            <a:ext cx="10324332" cy="214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60835" y="477982"/>
            <a:ext cx="11775751" cy="2140527"/>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252758" y="4785524"/>
            <a:ext cx="19296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252758" y="4432510"/>
            <a:ext cx="19296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52758" y="5138537"/>
            <a:ext cx="19285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181306" y="4785524"/>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181306" y="4432510"/>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181306" y="5138537"/>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rot="10800000">
            <a:off x="2838725" y="4654642"/>
            <a:ext cx="2783114" cy="660402"/>
          </a:xfrm>
          <a:custGeom>
            <a:avLst/>
            <a:gdLst>
              <a:gd name="connsiteX0" fmla="*/ 2481362 w 3973483"/>
              <a:gd name="connsiteY0" fmla="*/ 0 h 914400"/>
              <a:gd name="connsiteX1" fmla="*/ 2481363 w 3973483"/>
              <a:gd name="connsiteY1" fmla="*/ 0 h 914400"/>
              <a:gd name="connsiteX2" fmla="*/ 3591098 w 3973483"/>
              <a:gd name="connsiteY2" fmla="*/ 0 h 914400"/>
              <a:gd name="connsiteX3" fmla="*/ 3973483 w 3973483"/>
              <a:gd name="connsiteY3" fmla="*/ 0 h 914400"/>
              <a:gd name="connsiteX4" fmla="*/ 1874505 w 3973483"/>
              <a:gd name="connsiteY4" fmla="*/ 914400 h 914400"/>
              <a:gd name="connsiteX5" fmla="*/ 1109736 w 3973483"/>
              <a:gd name="connsiteY5" fmla="*/ 914400 h 914400"/>
              <a:gd name="connsiteX6" fmla="*/ 382385 w 3973483"/>
              <a:gd name="connsiteY6" fmla="*/ 914400 h 914400"/>
              <a:gd name="connsiteX7" fmla="*/ 0 w 397348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3483" h="914400">
                <a:moveTo>
                  <a:pt x="2481362" y="0"/>
                </a:moveTo>
                <a:lnTo>
                  <a:pt x="2481363" y="0"/>
                </a:lnTo>
                <a:lnTo>
                  <a:pt x="3591098" y="0"/>
                </a:lnTo>
                <a:lnTo>
                  <a:pt x="3973483" y="0"/>
                </a:lnTo>
                <a:lnTo>
                  <a:pt x="1874505" y="914400"/>
                </a:lnTo>
                <a:lnTo>
                  <a:pt x="1109736" y="914400"/>
                </a:lnTo>
                <a:lnTo>
                  <a:pt x="382385" y="914400"/>
                </a:lnTo>
                <a:lnTo>
                  <a:pt x="0" y="914400"/>
                </a:lnTo>
                <a:close/>
              </a:path>
            </a:pathLst>
          </a:cu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590627" y="4609568"/>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814048" y="5268447"/>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360" y="871619"/>
            <a:ext cx="7515360" cy="91702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4181306" y="236914"/>
            <a:ext cx="0" cy="306739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2451" y="1336675"/>
            <a:ext cx="85962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581072" y="4415758"/>
            <a:ext cx="88772" cy="77987"/>
          </a:xfrm>
          <a:prstGeom prst="ellipse">
            <a:avLst/>
          </a:prstGeom>
          <a:solidFill>
            <a:srgbClr val="FF0000">
              <a:alpha val="50196"/>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178773" y="5074637"/>
            <a:ext cx="88772" cy="77987"/>
          </a:xfrm>
          <a:prstGeom prst="ellipse">
            <a:avLst/>
          </a:prstGeom>
          <a:solidFill>
            <a:srgbClr val="FF0000">
              <a:alpha val="50196"/>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54" idx="7"/>
            <a:endCxn id="53" idx="3"/>
          </p:cNvCxnSpPr>
          <p:nvPr/>
        </p:nvCxnSpPr>
        <p:spPr>
          <a:xfrm flipV="1">
            <a:off x="7254545" y="4482324"/>
            <a:ext cx="1339527" cy="60373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33076" y="5665954"/>
            <a:ext cx="2433680" cy="369332"/>
          </a:xfrm>
          <a:prstGeom prst="rect">
            <a:avLst/>
          </a:prstGeom>
          <a:noFill/>
        </p:spPr>
        <p:txBody>
          <a:bodyPr wrap="none" rtlCol="0">
            <a:spAutoFit/>
          </a:bodyPr>
          <a:lstStyle/>
          <a:p>
            <a:r>
              <a:rPr lang="en-US" dirty="0"/>
              <a:t>Only when width &gt; mod</a:t>
            </a:r>
          </a:p>
        </p:txBody>
      </p:sp>
      <p:sp>
        <p:nvSpPr>
          <p:cNvPr id="70" name="Rectangle 69"/>
          <p:cNvSpPr/>
          <p:nvPr/>
        </p:nvSpPr>
        <p:spPr>
          <a:xfrm>
            <a:off x="6399985" y="185669"/>
            <a:ext cx="495945"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0261" y="185670"/>
            <a:ext cx="326705" cy="3057208"/>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583119" y="163141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744449" y="159672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726150" y="143464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825045" y="158878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29099" y="162591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117118" y="143741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106031" y="161972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371048" y="210033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381423" y="154049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733083" y="161823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371048" y="171309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726150" y="204213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371047" y="244774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726984" y="224721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133279" y="5144618"/>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145342" y="4687555"/>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a:stCxn id="85" idx="6"/>
            <a:endCxn id="89" idx="2"/>
          </p:cNvCxnSpPr>
          <p:nvPr/>
        </p:nvCxnSpPr>
        <p:spPr>
          <a:xfrm flipV="1">
            <a:off x="4512817" y="2113017"/>
            <a:ext cx="213333" cy="58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1" idx="2"/>
            <a:endCxn id="90" idx="6"/>
          </p:cNvCxnSpPr>
          <p:nvPr/>
        </p:nvCxnSpPr>
        <p:spPr>
          <a:xfrm flipH="1">
            <a:off x="4512816" y="2318097"/>
            <a:ext cx="214168" cy="20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87" idx="2"/>
            <a:endCxn id="88" idx="6"/>
          </p:cNvCxnSpPr>
          <p:nvPr/>
        </p:nvCxnSpPr>
        <p:spPr>
          <a:xfrm flipH="1">
            <a:off x="4512817" y="1689119"/>
            <a:ext cx="220266" cy="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6" idx="6"/>
            <a:endCxn id="80" idx="3"/>
          </p:cNvCxnSpPr>
          <p:nvPr/>
        </p:nvCxnSpPr>
        <p:spPr>
          <a:xfrm flipV="1">
            <a:off x="4523192" y="1555651"/>
            <a:ext cx="223720" cy="5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a:stCxn id="82" idx="7"/>
            <a:endCxn id="81" idx="2"/>
          </p:cNvCxnSpPr>
          <p:nvPr/>
        </p:nvCxnSpPr>
        <p:spPr>
          <a:xfrm>
            <a:off x="6450106" y="1646672"/>
            <a:ext cx="374939" cy="12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913816" y="236914"/>
            <a:ext cx="0" cy="306739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5827122" y="222316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830072" y="243903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837856" y="201647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Arrow Connector 133"/>
          <p:cNvCxnSpPr/>
          <p:nvPr/>
        </p:nvCxnSpPr>
        <p:spPr>
          <a:xfrm flipV="1">
            <a:off x="5947416" y="2081287"/>
            <a:ext cx="1" cy="21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21" idx="3"/>
            <a:endCxn id="124" idx="3"/>
          </p:cNvCxnSpPr>
          <p:nvPr/>
        </p:nvCxnSpPr>
        <p:spPr>
          <a:xfrm>
            <a:off x="5847884" y="2344172"/>
            <a:ext cx="2950" cy="21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4227752" y="1495723"/>
            <a:ext cx="1" cy="21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4139666" y="1693386"/>
            <a:ext cx="2950" cy="21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cxnSpLocks/>
          </p:cNvCxnSpPr>
          <p:nvPr/>
        </p:nvCxnSpPr>
        <p:spPr>
          <a:xfrm>
            <a:off x="1899823" y="1667614"/>
            <a:ext cx="663249" cy="4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5" idx="6"/>
            <a:endCxn id="43" idx="2"/>
          </p:cNvCxnSpPr>
          <p:nvPr/>
        </p:nvCxnSpPr>
        <p:spPr>
          <a:xfrm flipV="1">
            <a:off x="4227716" y="4648562"/>
            <a:ext cx="1362911" cy="77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4" idx="2"/>
            <a:endCxn id="44" idx="6"/>
          </p:cNvCxnSpPr>
          <p:nvPr/>
        </p:nvCxnSpPr>
        <p:spPr>
          <a:xfrm flipH="1">
            <a:off x="2896422" y="5183612"/>
            <a:ext cx="1236857" cy="1238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082263" y="186104"/>
            <a:ext cx="376795"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376843" y="208735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010902" y="233608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5226827" y="245210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994596" y="245210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94" idx="7"/>
            <a:endCxn id="93" idx="3"/>
          </p:cNvCxnSpPr>
          <p:nvPr/>
        </p:nvCxnSpPr>
        <p:spPr>
          <a:xfrm flipV="1">
            <a:off x="5131909" y="2208365"/>
            <a:ext cx="265696" cy="148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5" idx="3"/>
            <a:endCxn id="96" idx="6"/>
          </p:cNvCxnSpPr>
          <p:nvPr/>
        </p:nvCxnSpPr>
        <p:spPr>
          <a:xfrm flipH="1" flipV="1">
            <a:off x="5136365" y="2522991"/>
            <a:ext cx="111224" cy="50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77F38AD9-694E-4093-9D7F-89246D0F70D6}"/>
              </a:ext>
            </a:extLst>
          </p:cNvPr>
          <p:cNvSpPr/>
          <p:nvPr/>
        </p:nvSpPr>
        <p:spPr>
          <a:xfrm>
            <a:off x="1913932" y="171309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D59CCE6-2E41-4CE0-8A26-506E7A20FDA4}"/>
              </a:ext>
            </a:extLst>
          </p:cNvPr>
          <p:cNvSpPr/>
          <p:nvPr/>
        </p:nvSpPr>
        <p:spPr>
          <a:xfrm>
            <a:off x="1714659" y="173673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110ACA89-DD47-4A25-9934-5595513A2E9F}"/>
              </a:ext>
            </a:extLst>
          </p:cNvPr>
          <p:cNvCxnSpPr>
            <a:cxnSpLocks/>
            <a:stCxn id="77" idx="4"/>
          </p:cNvCxnSpPr>
          <p:nvPr/>
        </p:nvCxnSpPr>
        <p:spPr>
          <a:xfrm flipH="1">
            <a:off x="1799283" y="1854864"/>
            <a:ext cx="185534" cy="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5D4011B1-3BB8-456C-BBEE-D7CF15E85501}"/>
              </a:ext>
            </a:extLst>
          </p:cNvPr>
          <p:cNvSpPr/>
          <p:nvPr/>
        </p:nvSpPr>
        <p:spPr>
          <a:xfrm>
            <a:off x="6319655" y="170727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6F32771-78D2-44F0-93F1-87FC72284C43}"/>
              </a:ext>
            </a:extLst>
          </p:cNvPr>
          <p:cNvSpPr/>
          <p:nvPr/>
        </p:nvSpPr>
        <p:spPr>
          <a:xfrm>
            <a:off x="6532185" y="171309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a:cxnSpLocks/>
            <a:stCxn id="99" idx="6"/>
            <a:endCxn id="98" idx="3"/>
          </p:cNvCxnSpPr>
          <p:nvPr/>
        </p:nvCxnSpPr>
        <p:spPr>
          <a:xfrm flipH="1">
            <a:off x="6340417" y="1783980"/>
            <a:ext cx="333537" cy="4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24969EC9-E15B-41FE-BEAC-5608C964DBDA}"/>
              </a:ext>
            </a:extLst>
          </p:cNvPr>
          <p:cNvSpPr/>
          <p:nvPr/>
        </p:nvSpPr>
        <p:spPr>
          <a:xfrm>
            <a:off x="4098965" y="175845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DFF8F00-A2A7-4253-98D9-C50F3D5795AD}"/>
              </a:ext>
            </a:extLst>
          </p:cNvPr>
          <p:cNvSpPr/>
          <p:nvPr/>
        </p:nvSpPr>
        <p:spPr>
          <a:xfrm>
            <a:off x="5849359" y="156959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6EC5603-607F-4469-AC93-2B8646887EC2}"/>
              </a:ext>
            </a:extLst>
          </p:cNvPr>
          <p:cNvSpPr/>
          <p:nvPr/>
        </p:nvSpPr>
        <p:spPr>
          <a:xfrm>
            <a:off x="5835256" y="163852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20F8B02A-E6F3-43DE-A696-07F8497EACB7}"/>
              </a:ext>
            </a:extLst>
          </p:cNvPr>
          <p:cNvSpPr/>
          <p:nvPr/>
        </p:nvSpPr>
        <p:spPr>
          <a:xfrm>
            <a:off x="5824651" y="172747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1072885-D773-4798-BAD5-F896C1994DA2}"/>
              </a:ext>
            </a:extLst>
          </p:cNvPr>
          <p:cNvSpPr/>
          <p:nvPr/>
        </p:nvSpPr>
        <p:spPr>
          <a:xfrm>
            <a:off x="6478097" y="244635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F764C3E5-F5B0-4B74-9545-D1EF3FEC693B}"/>
              </a:ext>
            </a:extLst>
          </p:cNvPr>
          <p:cNvSpPr/>
          <p:nvPr/>
        </p:nvSpPr>
        <p:spPr>
          <a:xfrm>
            <a:off x="6319654" y="247221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7E7BF16-9772-4761-97DA-975E9CE19F3B}"/>
              </a:ext>
            </a:extLst>
          </p:cNvPr>
          <p:cNvSpPr/>
          <p:nvPr/>
        </p:nvSpPr>
        <p:spPr>
          <a:xfrm>
            <a:off x="6336327" y="240811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1B721E7-B7A2-4229-847A-736A1818CB22}"/>
              </a:ext>
            </a:extLst>
          </p:cNvPr>
          <p:cNvSpPr/>
          <p:nvPr/>
        </p:nvSpPr>
        <p:spPr>
          <a:xfrm>
            <a:off x="6838933" y="22277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B66F34E9-9610-4958-9BD9-12209DF6C8D3}"/>
              </a:ext>
            </a:extLst>
          </p:cNvPr>
          <p:cNvSpPr/>
          <p:nvPr/>
        </p:nvSpPr>
        <p:spPr>
          <a:xfrm>
            <a:off x="4089985" y="203773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B7F0F428-8D08-4B27-8F14-37A7C681A3BC}"/>
              </a:ext>
            </a:extLst>
          </p:cNvPr>
          <p:cNvSpPr/>
          <p:nvPr/>
        </p:nvSpPr>
        <p:spPr>
          <a:xfrm>
            <a:off x="4106031" y="242775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85C737C-3B8B-4B3F-B791-9CD94AC8979B}"/>
              </a:ext>
            </a:extLst>
          </p:cNvPr>
          <p:cNvSpPr/>
          <p:nvPr/>
        </p:nvSpPr>
        <p:spPr>
          <a:xfrm>
            <a:off x="1848110" y="127176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F466E575-7A6B-4D42-A35E-C2E7BE368112}"/>
              </a:ext>
            </a:extLst>
          </p:cNvPr>
          <p:cNvSpPr/>
          <p:nvPr/>
        </p:nvSpPr>
        <p:spPr>
          <a:xfrm>
            <a:off x="2371562" y="126579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AB0ADC9-A4FC-44A0-8CE8-EDE0FE67B995}"/>
              </a:ext>
            </a:extLst>
          </p:cNvPr>
          <p:cNvSpPr/>
          <p:nvPr/>
        </p:nvSpPr>
        <p:spPr>
          <a:xfrm>
            <a:off x="4096833" y="129354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E20A802D-7154-42C1-BB31-070F54C22485}"/>
              </a:ext>
            </a:extLst>
          </p:cNvPr>
          <p:cNvSpPr/>
          <p:nvPr/>
        </p:nvSpPr>
        <p:spPr>
          <a:xfrm>
            <a:off x="4461927" y="126772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A0984DE-0C70-4883-8F82-7628D1C59EC2}"/>
              </a:ext>
            </a:extLst>
          </p:cNvPr>
          <p:cNvSpPr/>
          <p:nvPr/>
        </p:nvSpPr>
        <p:spPr>
          <a:xfrm>
            <a:off x="4336333" y="127176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3BB92DD-4984-4A44-B87E-ED3ED455DDB6}"/>
              </a:ext>
            </a:extLst>
          </p:cNvPr>
          <p:cNvSpPr/>
          <p:nvPr/>
        </p:nvSpPr>
        <p:spPr>
          <a:xfrm>
            <a:off x="4741540" y="126772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F36ADD45-D9AE-4CED-9F73-C47F9779170C}"/>
              </a:ext>
            </a:extLst>
          </p:cNvPr>
          <p:cNvSpPr/>
          <p:nvPr/>
        </p:nvSpPr>
        <p:spPr>
          <a:xfrm>
            <a:off x="5034531" y="126804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3AE8E557-E1CB-49DC-BDCD-B170F605A026}"/>
              </a:ext>
            </a:extLst>
          </p:cNvPr>
          <p:cNvSpPr/>
          <p:nvPr/>
        </p:nvSpPr>
        <p:spPr>
          <a:xfrm>
            <a:off x="5382217" y="127988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DDCB1FA-EAEF-4057-9890-87531C59C015}"/>
              </a:ext>
            </a:extLst>
          </p:cNvPr>
          <p:cNvSpPr/>
          <p:nvPr/>
        </p:nvSpPr>
        <p:spPr>
          <a:xfrm>
            <a:off x="490661" y="243993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2DA925-ADD6-4358-9A2D-09006FF78995}"/>
              </a:ext>
            </a:extLst>
          </p:cNvPr>
          <p:cNvSpPr/>
          <p:nvPr/>
        </p:nvSpPr>
        <p:spPr>
          <a:xfrm>
            <a:off x="822539" y="202619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BA6CE05-992A-45DD-AF5E-9B252D3A6A69}"/>
              </a:ext>
            </a:extLst>
          </p:cNvPr>
          <p:cNvSpPr/>
          <p:nvPr/>
        </p:nvSpPr>
        <p:spPr>
          <a:xfrm>
            <a:off x="478996" y="176000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32D4652B-FD12-42C3-82E5-C3F35C1AB4E7}"/>
              </a:ext>
            </a:extLst>
          </p:cNvPr>
          <p:cNvSpPr/>
          <p:nvPr/>
        </p:nvSpPr>
        <p:spPr>
          <a:xfrm>
            <a:off x="803244" y="128315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A9818067-E510-4B0E-8964-94BD738CD79A}"/>
              </a:ext>
            </a:extLst>
          </p:cNvPr>
          <p:cNvSpPr/>
          <p:nvPr/>
        </p:nvSpPr>
        <p:spPr>
          <a:xfrm>
            <a:off x="859632" y="83954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6FD974E6-2647-42BD-A837-D7CA91C87A86}"/>
              </a:ext>
            </a:extLst>
          </p:cNvPr>
          <p:cNvSpPr/>
          <p:nvPr/>
        </p:nvSpPr>
        <p:spPr>
          <a:xfrm>
            <a:off x="541268" y="80897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243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49919818"/>
              </p:ext>
            </p:extLst>
          </p:nvPr>
        </p:nvGraphicFramePr>
        <p:xfrm>
          <a:off x="592690" y="2004484"/>
          <a:ext cx="4491017"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00079369"/>
                  </a:ext>
                </a:extLst>
              </a:tr>
            </a:tbl>
          </a:graphicData>
        </a:graphic>
      </p:graphicFrame>
      <p:graphicFrame>
        <p:nvGraphicFramePr>
          <p:cNvPr id="4" name="Content Placeholder 4">
            <a:extLst>
              <a:ext uri="{FF2B5EF4-FFF2-40B4-BE49-F238E27FC236}">
                <a16:creationId xmlns:a16="http://schemas.microsoft.com/office/drawing/2014/main" id="{0BE392CB-94F3-42B7-BC3A-9A4A1FBF1FF5}"/>
              </a:ext>
            </a:extLst>
          </p:cNvPr>
          <p:cNvGraphicFramePr>
            <a:graphicFrameLocks/>
          </p:cNvGraphicFramePr>
          <p:nvPr>
            <p:extLst>
              <p:ext uri="{D42A27DB-BD31-4B8C-83A1-F6EECF244321}">
                <p14:modId xmlns:p14="http://schemas.microsoft.com/office/powerpoint/2010/main" val="1849919818"/>
              </p:ext>
            </p:extLst>
          </p:nvPr>
        </p:nvGraphicFramePr>
        <p:xfrm>
          <a:off x="5083707" y="2004484"/>
          <a:ext cx="4491017"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00079369"/>
                  </a:ext>
                </a:extLst>
              </a:tr>
            </a:tbl>
          </a:graphicData>
        </a:graphic>
      </p:graphicFrame>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92689" y="323003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71006" y="3230034"/>
            <a:ext cx="4505334" cy="1176630"/>
          </a:xfrm>
          <a:prstGeom prst="rect">
            <a:avLst/>
          </a:prstGeom>
        </p:spPr>
      </p:pic>
    </p:spTree>
    <p:extLst>
      <p:ext uri="{BB962C8B-B14F-4D97-AF65-F5344CB8AC3E}">
        <p14:creationId xmlns:p14="http://schemas.microsoft.com/office/powerpoint/2010/main" val="185536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80BA5C-6042-4C20-8B74-C5C88D710EBF}"/>
              </a:ext>
            </a:extLst>
          </p:cNvPr>
          <p:cNvGrpSpPr/>
          <p:nvPr/>
        </p:nvGrpSpPr>
        <p:grpSpPr>
          <a:xfrm>
            <a:off x="579989" y="1661583"/>
            <a:ext cx="11296458" cy="1479549"/>
            <a:chOff x="579989" y="1661584"/>
            <a:chExt cx="8983651" cy="1176630"/>
          </a:xfrm>
        </p:grpSpPr>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79989" y="166158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58306" y="1661584"/>
              <a:ext cx="4505334" cy="1176630"/>
            </a:xfrm>
            <a:prstGeom prst="rect">
              <a:avLst/>
            </a:prstGeom>
          </p:spPr>
        </p:pic>
      </p:grpSp>
      <p:cxnSp>
        <p:nvCxnSpPr>
          <p:cNvPr id="25" name="Straight Connector 24">
            <a:extLst>
              <a:ext uri="{FF2B5EF4-FFF2-40B4-BE49-F238E27FC236}">
                <a16:creationId xmlns:a16="http://schemas.microsoft.com/office/drawing/2014/main" id="{1538D336-D019-415E-9C9B-1C24EACFF5CC}"/>
              </a:ext>
            </a:extLst>
          </p:cNvPr>
          <p:cNvCxnSpPr/>
          <p:nvPr/>
        </p:nvCxnSpPr>
        <p:spPr>
          <a:xfrm>
            <a:off x="6211232" y="1672047"/>
            <a:ext cx="0" cy="14600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050A0B-C40B-4ACA-807C-C0ADB2190FB9}"/>
              </a:ext>
            </a:extLst>
          </p:cNvPr>
          <p:cNvCxnSpPr>
            <a:cxnSpLocks/>
          </p:cNvCxnSpPr>
          <p:nvPr/>
        </p:nvCxnSpPr>
        <p:spPr>
          <a:xfrm>
            <a:off x="6216090" y="1676400"/>
            <a:ext cx="1654735" cy="145573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0C0C52-9A1D-4C93-8A71-543BDD1D30FC}"/>
              </a:ext>
            </a:extLst>
          </p:cNvPr>
          <p:cNvCxnSpPr/>
          <p:nvPr/>
        </p:nvCxnSpPr>
        <p:spPr>
          <a:xfrm>
            <a:off x="6211232" y="1672047"/>
            <a:ext cx="3330701"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DC5851E-AEEA-477D-93F4-3718CC2A9465}"/>
              </a:ext>
            </a:extLst>
          </p:cNvPr>
          <p:cNvCxnSpPr/>
          <p:nvPr/>
        </p:nvCxnSpPr>
        <p:spPr>
          <a:xfrm>
            <a:off x="6227201" y="1672047"/>
            <a:ext cx="4948799"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4FF3C0-2FAE-4963-8029-5BCFE4F42F0B}"/>
              </a:ext>
            </a:extLst>
          </p:cNvPr>
          <p:cNvCxnSpPr/>
          <p:nvPr/>
        </p:nvCxnSpPr>
        <p:spPr>
          <a:xfrm>
            <a:off x="6211232" y="1672047"/>
            <a:ext cx="5665215" cy="12404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58CF7E-DFB0-41EA-99B1-92C48599CC38}"/>
              </a:ext>
            </a:extLst>
          </p:cNvPr>
          <p:cNvCxnSpPr/>
          <p:nvPr/>
        </p:nvCxnSpPr>
        <p:spPr>
          <a:xfrm>
            <a:off x="6214408" y="1672047"/>
            <a:ext cx="5662039" cy="9907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75BDE5-424D-4058-9AFB-F9C620E011BE}"/>
              </a:ext>
            </a:extLst>
          </p:cNvPr>
          <p:cNvCxnSpPr>
            <a:endCxn id="10" idx="3"/>
          </p:cNvCxnSpPr>
          <p:nvPr/>
        </p:nvCxnSpPr>
        <p:spPr>
          <a:xfrm>
            <a:off x="6208057" y="1672047"/>
            <a:ext cx="5662210" cy="8213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539CE0-5378-4678-8E20-DE27936739DC}"/>
              </a:ext>
            </a:extLst>
          </p:cNvPr>
          <p:cNvCxnSpPr>
            <a:endCxn id="10" idx="3"/>
          </p:cNvCxnSpPr>
          <p:nvPr/>
        </p:nvCxnSpPr>
        <p:spPr>
          <a:xfrm>
            <a:off x="6211231" y="1672047"/>
            <a:ext cx="5654802" cy="7113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86915C-DC32-4535-8A03-9E8CB3E852B5}"/>
              </a:ext>
            </a:extLst>
          </p:cNvPr>
          <p:cNvCxnSpPr/>
          <p:nvPr/>
        </p:nvCxnSpPr>
        <p:spPr>
          <a:xfrm>
            <a:off x="6211231" y="1661583"/>
            <a:ext cx="5647213" cy="6307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4FF37A-1DEA-451F-9291-04F7EB0398BA}"/>
              </a:ext>
            </a:extLst>
          </p:cNvPr>
          <p:cNvCxnSpPr/>
          <p:nvPr/>
        </p:nvCxnSpPr>
        <p:spPr>
          <a:xfrm>
            <a:off x="6208057" y="1701800"/>
            <a:ext cx="5650387" cy="5207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6EAFBB-3CFD-4CD6-A28E-10E85E279E2D}"/>
              </a:ext>
            </a:extLst>
          </p:cNvPr>
          <p:cNvCxnSpPr>
            <a:cxnSpLocks/>
          </p:cNvCxnSpPr>
          <p:nvPr/>
        </p:nvCxnSpPr>
        <p:spPr>
          <a:xfrm flipH="1">
            <a:off x="4558049" y="1680896"/>
            <a:ext cx="1642037" cy="145573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8C607-776A-4343-9BD3-EED399A04691}"/>
              </a:ext>
            </a:extLst>
          </p:cNvPr>
          <p:cNvCxnSpPr/>
          <p:nvPr/>
        </p:nvCxnSpPr>
        <p:spPr>
          <a:xfrm flipH="1">
            <a:off x="2899764" y="1676543"/>
            <a:ext cx="3305142"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D5CA0A9-EBC2-4F7D-9C3A-73AFACA51D99}"/>
              </a:ext>
            </a:extLst>
          </p:cNvPr>
          <p:cNvCxnSpPr/>
          <p:nvPr/>
        </p:nvCxnSpPr>
        <p:spPr>
          <a:xfrm flipH="1">
            <a:off x="1278237" y="1676543"/>
            <a:ext cx="4910823"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47519D1-F93D-4FF6-BCF3-EA01C45D0E2F}"/>
              </a:ext>
            </a:extLst>
          </p:cNvPr>
          <p:cNvCxnSpPr/>
          <p:nvPr/>
        </p:nvCxnSpPr>
        <p:spPr>
          <a:xfrm flipH="1">
            <a:off x="583165" y="1676543"/>
            <a:ext cx="5621741" cy="1240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09A89D-7D81-4870-A54F-44C85221EA3A}"/>
              </a:ext>
            </a:extLst>
          </p:cNvPr>
          <p:cNvCxnSpPr/>
          <p:nvPr/>
        </p:nvCxnSpPr>
        <p:spPr>
          <a:xfrm flipH="1">
            <a:off x="583165" y="1676543"/>
            <a:ext cx="5618590" cy="9907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DCF207-5D7E-465C-A6F4-921C6ED7211D}"/>
              </a:ext>
            </a:extLst>
          </p:cNvPr>
          <p:cNvCxnSpPr/>
          <p:nvPr/>
        </p:nvCxnSpPr>
        <p:spPr>
          <a:xfrm flipH="1">
            <a:off x="589298" y="1676543"/>
            <a:ext cx="5618759" cy="8213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5A52F0-712D-4B10-A3CF-E0F57CD4D82A}"/>
              </a:ext>
            </a:extLst>
          </p:cNvPr>
          <p:cNvCxnSpPr/>
          <p:nvPr/>
        </p:nvCxnSpPr>
        <p:spPr>
          <a:xfrm flipH="1">
            <a:off x="593499" y="1676543"/>
            <a:ext cx="5611408" cy="7113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97D7CFE-2518-4AB9-9831-FACE8D18AB62}"/>
              </a:ext>
            </a:extLst>
          </p:cNvPr>
          <p:cNvCxnSpPr/>
          <p:nvPr/>
        </p:nvCxnSpPr>
        <p:spPr>
          <a:xfrm flipH="1">
            <a:off x="601030" y="1666079"/>
            <a:ext cx="5603878" cy="63070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814922-D6E4-47A7-9AF9-6EEFDDA714A6}"/>
              </a:ext>
            </a:extLst>
          </p:cNvPr>
          <p:cNvCxnSpPr/>
          <p:nvPr/>
        </p:nvCxnSpPr>
        <p:spPr>
          <a:xfrm flipH="1">
            <a:off x="601030" y="1706296"/>
            <a:ext cx="5607027" cy="5207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7BA35C9-ECCF-431C-9114-99FF85118B0C}"/>
              </a:ext>
            </a:extLst>
          </p:cNvPr>
          <p:cNvSpPr/>
          <p:nvPr/>
        </p:nvSpPr>
        <p:spPr>
          <a:xfrm>
            <a:off x="5283200" y="1319246"/>
            <a:ext cx="2180841"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FC77A00-E973-4DA8-BEA4-9E7ED695B2BF}"/>
              </a:ext>
            </a:extLst>
          </p:cNvPr>
          <p:cNvSpPr/>
          <p:nvPr/>
        </p:nvSpPr>
        <p:spPr>
          <a:xfrm>
            <a:off x="303796" y="2047393"/>
            <a:ext cx="11888203" cy="568576"/>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A55EE93-F26B-4991-8E7F-1E0E30D01688}"/>
              </a:ext>
            </a:extLst>
          </p:cNvPr>
          <p:cNvSpPr/>
          <p:nvPr/>
        </p:nvSpPr>
        <p:spPr>
          <a:xfrm>
            <a:off x="2334091" y="1319246"/>
            <a:ext cx="1541514"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FE6C261-BA6C-4979-9AC0-878F99FD6699}"/>
              </a:ext>
            </a:extLst>
          </p:cNvPr>
          <p:cNvSpPr/>
          <p:nvPr/>
        </p:nvSpPr>
        <p:spPr>
          <a:xfrm>
            <a:off x="1480278" y="1319246"/>
            <a:ext cx="272322"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9AF5D40-288A-47AC-A344-F895C21F62DB}"/>
              </a:ext>
            </a:extLst>
          </p:cNvPr>
          <p:cNvSpPr/>
          <p:nvPr/>
        </p:nvSpPr>
        <p:spPr>
          <a:xfrm>
            <a:off x="4742597" y="1319246"/>
            <a:ext cx="272322"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3F09F4F-7DCE-4987-8A6E-E9FF78A7CF45}"/>
              </a:ext>
            </a:extLst>
          </p:cNvPr>
          <p:cNvSpPr/>
          <p:nvPr/>
        </p:nvSpPr>
        <p:spPr>
          <a:xfrm>
            <a:off x="8835973" y="1319246"/>
            <a:ext cx="1541514"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EA82ED8-3E38-4F90-8470-178A9C1EA5DE}"/>
              </a:ext>
            </a:extLst>
          </p:cNvPr>
          <p:cNvSpPr/>
          <p:nvPr/>
        </p:nvSpPr>
        <p:spPr>
          <a:xfrm>
            <a:off x="6155455" y="256593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230885E-D58D-4260-ADA1-0E615EDEDDB5}"/>
              </a:ext>
            </a:extLst>
          </p:cNvPr>
          <p:cNvSpPr/>
          <p:nvPr/>
        </p:nvSpPr>
        <p:spPr>
          <a:xfrm>
            <a:off x="5215173" y="257116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DC4C07B-434D-4EEB-9069-94C50565E36D}"/>
              </a:ext>
            </a:extLst>
          </p:cNvPr>
          <p:cNvSpPr/>
          <p:nvPr/>
        </p:nvSpPr>
        <p:spPr>
          <a:xfrm>
            <a:off x="7213247" y="256593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398945-4851-4689-A070-41EA623A2195}"/>
              </a:ext>
            </a:extLst>
          </p:cNvPr>
          <p:cNvSpPr/>
          <p:nvPr/>
        </p:nvSpPr>
        <p:spPr>
          <a:xfrm>
            <a:off x="4661868" y="224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E41B091E-EF9F-4D6C-ABF6-6D61E011DAC6}"/>
              </a:ext>
            </a:extLst>
          </p:cNvPr>
          <p:cNvSpPr/>
          <p:nvPr/>
        </p:nvSpPr>
        <p:spPr>
          <a:xfrm>
            <a:off x="4944035" y="216231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163142A-DE45-4349-8FFE-3617ED7D9203}"/>
              </a:ext>
            </a:extLst>
          </p:cNvPr>
          <p:cNvSpPr/>
          <p:nvPr/>
        </p:nvSpPr>
        <p:spPr>
          <a:xfrm>
            <a:off x="4675359" y="205169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A9C1A5A-A35F-437A-8EE7-791AE3635923}"/>
              </a:ext>
            </a:extLst>
          </p:cNvPr>
          <p:cNvSpPr/>
          <p:nvPr/>
        </p:nvSpPr>
        <p:spPr>
          <a:xfrm>
            <a:off x="4925922" y="254045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7F75044-3F83-4937-B3C2-78489983BB9D}"/>
              </a:ext>
            </a:extLst>
          </p:cNvPr>
          <p:cNvSpPr/>
          <p:nvPr/>
        </p:nvSpPr>
        <p:spPr>
          <a:xfrm>
            <a:off x="2935323" y="255554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FCE0A85-B00B-4C8E-AE95-5FF8688957D2}"/>
              </a:ext>
            </a:extLst>
          </p:cNvPr>
          <p:cNvSpPr/>
          <p:nvPr/>
        </p:nvSpPr>
        <p:spPr>
          <a:xfrm>
            <a:off x="3799921" y="257116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893FA45-D38F-4810-8895-7091998AEB35}"/>
              </a:ext>
            </a:extLst>
          </p:cNvPr>
          <p:cNvSpPr/>
          <p:nvPr/>
        </p:nvSpPr>
        <p:spPr>
          <a:xfrm>
            <a:off x="3784240" y="234237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2B20E4D-A667-4A39-A539-C4865FC948BA}"/>
              </a:ext>
            </a:extLst>
          </p:cNvPr>
          <p:cNvSpPr/>
          <p:nvPr/>
        </p:nvSpPr>
        <p:spPr>
          <a:xfrm>
            <a:off x="2287854" y="2474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368C030-212A-443B-8329-7CC92A9E500A}"/>
              </a:ext>
            </a:extLst>
          </p:cNvPr>
          <p:cNvSpPr/>
          <p:nvPr/>
        </p:nvSpPr>
        <p:spPr>
          <a:xfrm>
            <a:off x="1396214" y="241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A6FBE36-8EFE-4D79-8DAB-9B0607FC5DA9}"/>
              </a:ext>
            </a:extLst>
          </p:cNvPr>
          <p:cNvSpPr/>
          <p:nvPr/>
        </p:nvSpPr>
        <p:spPr>
          <a:xfrm>
            <a:off x="1710957" y="241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E5BA541-377A-4674-8D16-C12B88A8DE46}"/>
              </a:ext>
            </a:extLst>
          </p:cNvPr>
          <p:cNvSpPr/>
          <p:nvPr/>
        </p:nvSpPr>
        <p:spPr>
          <a:xfrm>
            <a:off x="1434850" y="228098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2564FC0-DF24-4E02-B6BD-65B8D9D39ED7}"/>
              </a:ext>
            </a:extLst>
          </p:cNvPr>
          <p:cNvSpPr/>
          <p:nvPr/>
        </p:nvSpPr>
        <p:spPr>
          <a:xfrm>
            <a:off x="1671495" y="25404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D029ADB-8E4A-4D67-B3E9-1040D63BD81D}"/>
              </a:ext>
            </a:extLst>
          </p:cNvPr>
          <p:cNvSpPr/>
          <p:nvPr/>
        </p:nvSpPr>
        <p:spPr>
          <a:xfrm>
            <a:off x="8747473" y="255075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3F3FA1D-643E-4DB5-A5A0-E4942755679C}"/>
              </a:ext>
            </a:extLst>
          </p:cNvPr>
          <p:cNvSpPr/>
          <p:nvPr/>
        </p:nvSpPr>
        <p:spPr>
          <a:xfrm>
            <a:off x="9333837" y="25404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B2197B0-618B-4CCB-BAFA-C12626AC01EA}"/>
              </a:ext>
            </a:extLst>
          </p:cNvPr>
          <p:cNvSpPr/>
          <p:nvPr/>
        </p:nvSpPr>
        <p:spPr>
          <a:xfrm>
            <a:off x="8727972" y="236751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F6BA346-AEFD-4FFF-8BA8-425FEB9B7A28}"/>
              </a:ext>
            </a:extLst>
          </p:cNvPr>
          <p:cNvSpPr/>
          <p:nvPr/>
        </p:nvSpPr>
        <p:spPr>
          <a:xfrm>
            <a:off x="10277565" y="250461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03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80BA5C-6042-4C20-8B74-C5C88D710EBF}"/>
              </a:ext>
            </a:extLst>
          </p:cNvPr>
          <p:cNvGrpSpPr/>
          <p:nvPr/>
        </p:nvGrpSpPr>
        <p:grpSpPr>
          <a:xfrm>
            <a:off x="579989" y="1661583"/>
            <a:ext cx="11296458" cy="1479549"/>
            <a:chOff x="579989" y="1661584"/>
            <a:chExt cx="8983651" cy="1176630"/>
          </a:xfrm>
        </p:grpSpPr>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79989" y="166158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58306" y="1661584"/>
              <a:ext cx="4505334" cy="1176630"/>
            </a:xfrm>
            <a:prstGeom prst="rect">
              <a:avLst/>
            </a:prstGeom>
          </p:spPr>
        </p:pic>
      </p:grpSp>
      <p:cxnSp>
        <p:nvCxnSpPr>
          <p:cNvPr id="25" name="Straight Connector 24">
            <a:extLst>
              <a:ext uri="{FF2B5EF4-FFF2-40B4-BE49-F238E27FC236}">
                <a16:creationId xmlns:a16="http://schemas.microsoft.com/office/drawing/2014/main" id="{1538D336-D019-415E-9C9B-1C24EACFF5CC}"/>
              </a:ext>
            </a:extLst>
          </p:cNvPr>
          <p:cNvCxnSpPr/>
          <p:nvPr/>
        </p:nvCxnSpPr>
        <p:spPr>
          <a:xfrm>
            <a:off x="6211232" y="1672047"/>
            <a:ext cx="0" cy="14600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050A0B-C40B-4ACA-807C-C0ADB2190FB9}"/>
              </a:ext>
            </a:extLst>
          </p:cNvPr>
          <p:cNvCxnSpPr>
            <a:cxnSpLocks/>
          </p:cNvCxnSpPr>
          <p:nvPr/>
        </p:nvCxnSpPr>
        <p:spPr>
          <a:xfrm>
            <a:off x="6216090" y="1676400"/>
            <a:ext cx="1654735" cy="145573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0C0C52-9A1D-4C93-8A71-543BDD1D30FC}"/>
              </a:ext>
            </a:extLst>
          </p:cNvPr>
          <p:cNvCxnSpPr/>
          <p:nvPr/>
        </p:nvCxnSpPr>
        <p:spPr>
          <a:xfrm>
            <a:off x="6211232" y="1672047"/>
            <a:ext cx="3330701"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DC5851E-AEEA-477D-93F4-3718CC2A9465}"/>
              </a:ext>
            </a:extLst>
          </p:cNvPr>
          <p:cNvCxnSpPr/>
          <p:nvPr/>
        </p:nvCxnSpPr>
        <p:spPr>
          <a:xfrm>
            <a:off x="6227201" y="1672047"/>
            <a:ext cx="4948799"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4FF3C0-2FAE-4963-8029-5BCFE4F42F0B}"/>
              </a:ext>
            </a:extLst>
          </p:cNvPr>
          <p:cNvCxnSpPr/>
          <p:nvPr/>
        </p:nvCxnSpPr>
        <p:spPr>
          <a:xfrm>
            <a:off x="6211232" y="1672047"/>
            <a:ext cx="5665215" cy="12404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58CF7E-DFB0-41EA-99B1-92C48599CC38}"/>
              </a:ext>
            </a:extLst>
          </p:cNvPr>
          <p:cNvCxnSpPr/>
          <p:nvPr/>
        </p:nvCxnSpPr>
        <p:spPr>
          <a:xfrm>
            <a:off x="6214408" y="1672047"/>
            <a:ext cx="5662039" cy="9907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75BDE5-424D-4058-9AFB-F9C620E011BE}"/>
              </a:ext>
            </a:extLst>
          </p:cNvPr>
          <p:cNvCxnSpPr>
            <a:endCxn id="10" idx="3"/>
          </p:cNvCxnSpPr>
          <p:nvPr/>
        </p:nvCxnSpPr>
        <p:spPr>
          <a:xfrm>
            <a:off x="6208057" y="1672047"/>
            <a:ext cx="5662210" cy="8213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539CE0-5378-4678-8E20-DE27936739DC}"/>
              </a:ext>
            </a:extLst>
          </p:cNvPr>
          <p:cNvCxnSpPr>
            <a:endCxn id="10" idx="3"/>
          </p:cNvCxnSpPr>
          <p:nvPr/>
        </p:nvCxnSpPr>
        <p:spPr>
          <a:xfrm>
            <a:off x="6211231" y="1672047"/>
            <a:ext cx="5654802" cy="7113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86915C-DC32-4535-8A03-9E8CB3E852B5}"/>
              </a:ext>
            </a:extLst>
          </p:cNvPr>
          <p:cNvCxnSpPr/>
          <p:nvPr/>
        </p:nvCxnSpPr>
        <p:spPr>
          <a:xfrm>
            <a:off x="6211231" y="1661583"/>
            <a:ext cx="5647213" cy="6307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4FF37A-1DEA-451F-9291-04F7EB0398BA}"/>
              </a:ext>
            </a:extLst>
          </p:cNvPr>
          <p:cNvCxnSpPr/>
          <p:nvPr/>
        </p:nvCxnSpPr>
        <p:spPr>
          <a:xfrm>
            <a:off x="6208057" y="1701800"/>
            <a:ext cx="5650387" cy="5207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6EAFBB-3CFD-4CD6-A28E-10E85E279E2D}"/>
              </a:ext>
            </a:extLst>
          </p:cNvPr>
          <p:cNvCxnSpPr>
            <a:cxnSpLocks/>
          </p:cNvCxnSpPr>
          <p:nvPr/>
        </p:nvCxnSpPr>
        <p:spPr>
          <a:xfrm flipH="1">
            <a:off x="4558049" y="1680896"/>
            <a:ext cx="1642037" cy="145573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8C607-776A-4343-9BD3-EED399A04691}"/>
              </a:ext>
            </a:extLst>
          </p:cNvPr>
          <p:cNvCxnSpPr/>
          <p:nvPr/>
        </p:nvCxnSpPr>
        <p:spPr>
          <a:xfrm flipH="1">
            <a:off x="2899764" y="1676543"/>
            <a:ext cx="3305142"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D5CA0A9-EBC2-4F7D-9C3A-73AFACA51D99}"/>
              </a:ext>
            </a:extLst>
          </p:cNvPr>
          <p:cNvCxnSpPr/>
          <p:nvPr/>
        </p:nvCxnSpPr>
        <p:spPr>
          <a:xfrm flipH="1">
            <a:off x="1278237" y="1676543"/>
            <a:ext cx="4910823"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47519D1-F93D-4FF6-BCF3-EA01C45D0E2F}"/>
              </a:ext>
            </a:extLst>
          </p:cNvPr>
          <p:cNvCxnSpPr/>
          <p:nvPr/>
        </p:nvCxnSpPr>
        <p:spPr>
          <a:xfrm flipH="1">
            <a:off x="583165" y="1676543"/>
            <a:ext cx="5621741" cy="1240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09A89D-7D81-4870-A54F-44C85221EA3A}"/>
              </a:ext>
            </a:extLst>
          </p:cNvPr>
          <p:cNvCxnSpPr/>
          <p:nvPr/>
        </p:nvCxnSpPr>
        <p:spPr>
          <a:xfrm flipH="1">
            <a:off x="583165" y="1676543"/>
            <a:ext cx="5618590" cy="9907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DCF207-5D7E-465C-A6F4-921C6ED7211D}"/>
              </a:ext>
            </a:extLst>
          </p:cNvPr>
          <p:cNvCxnSpPr/>
          <p:nvPr/>
        </p:nvCxnSpPr>
        <p:spPr>
          <a:xfrm flipH="1">
            <a:off x="589298" y="1676543"/>
            <a:ext cx="5618759" cy="8213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5A52F0-712D-4B10-A3CF-E0F57CD4D82A}"/>
              </a:ext>
            </a:extLst>
          </p:cNvPr>
          <p:cNvCxnSpPr/>
          <p:nvPr/>
        </p:nvCxnSpPr>
        <p:spPr>
          <a:xfrm flipH="1">
            <a:off x="593499" y="1676543"/>
            <a:ext cx="5611408" cy="7113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97D7CFE-2518-4AB9-9831-FACE8D18AB62}"/>
              </a:ext>
            </a:extLst>
          </p:cNvPr>
          <p:cNvCxnSpPr/>
          <p:nvPr/>
        </p:nvCxnSpPr>
        <p:spPr>
          <a:xfrm flipH="1">
            <a:off x="601030" y="1666079"/>
            <a:ext cx="5603878" cy="63070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814922-D6E4-47A7-9AF9-6EEFDDA714A6}"/>
              </a:ext>
            </a:extLst>
          </p:cNvPr>
          <p:cNvCxnSpPr/>
          <p:nvPr/>
        </p:nvCxnSpPr>
        <p:spPr>
          <a:xfrm flipH="1">
            <a:off x="601030" y="1706296"/>
            <a:ext cx="5607027" cy="5207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A0CD17-AF76-E99F-50C6-803AED49564E}"/>
              </a:ext>
            </a:extLst>
          </p:cNvPr>
          <p:cNvSpPr txBox="1"/>
          <p:nvPr/>
        </p:nvSpPr>
        <p:spPr>
          <a:xfrm>
            <a:off x="6063935" y="1203155"/>
            <a:ext cx="301686" cy="369332"/>
          </a:xfrm>
          <a:prstGeom prst="rect">
            <a:avLst/>
          </a:prstGeom>
          <a:noFill/>
        </p:spPr>
        <p:txBody>
          <a:bodyPr wrap="none" rtlCol="0">
            <a:spAutoFit/>
          </a:bodyPr>
          <a:lstStyle/>
          <a:p>
            <a:r>
              <a:rPr lang="en-US" dirty="0"/>
              <a:t>0</a:t>
            </a:r>
          </a:p>
        </p:txBody>
      </p:sp>
      <p:sp>
        <p:nvSpPr>
          <p:cNvPr id="3" name="TextBox 2">
            <a:extLst>
              <a:ext uri="{FF2B5EF4-FFF2-40B4-BE49-F238E27FC236}">
                <a16:creationId xmlns:a16="http://schemas.microsoft.com/office/drawing/2014/main" id="{0171D218-F903-27FF-CB7D-07B4BD7F03B5}"/>
              </a:ext>
            </a:extLst>
          </p:cNvPr>
          <p:cNvSpPr txBox="1"/>
          <p:nvPr/>
        </p:nvSpPr>
        <p:spPr>
          <a:xfrm>
            <a:off x="6054494" y="3091933"/>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13793B99-FD54-77B8-8C59-3AA7BEA0BA6B}"/>
              </a:ext>
            </a:extLst>
          </p:cNvPr>
          <p:cNvSpPr txBox="1"/>
          <p:nvPr/>
        </p:nvSpPr>
        <p:spPr>
          <a:xfrm>
            <a:off x="7633431" y="3091933"/>
            <a:ext cx="548548" cy="369332"/>
          </a:xfrm>
          <a:prstGeom prst="rect">
            <a:avLst/>
          </a:prstGeom>
          <a:noFill/>
        </p:spPr>
        <p:txBody>
          <a:bodyPr wrap="none" rtlCol="0">
            <a:spAutoFit/>
          </a:bodyPr>
          <a:lstStyle/>
          <a:p>
            <a:r>
              <a:rPr lang="en-US" dirty="0" err="1"/>
              <a:t>x%x</a:t>
            </a:r>
            <a:endParaRPr lang="en-US" dirty="0"/>
          </a:p>
        </p:txBody>
      </p:sp>
      <p:sp>
        <p:nvSpPr>
          <p:cNvPr id="5" name="TextBox 4">
            <a:extLst>
              <a:ext uri="{FF2B5EF4-FFF2-40B4-BE49-F238E27FC236}">
                <a16:creationId xmlns:a16="http://schemas.microsoft.com/office/drawing/2014/main" id="{47CF14C8-02BB-90F5-C226-119A29ECE318}"/>
              </a:ext>
            </a:extLst>
          </p:cNvPr>
          <p:cNvSpPr txBox="1"/>
          <p:nvPr/>
        </p:nvSpPr>
        <p:spPr>
          <a:xfrm>
            <a:off x="9278230" y="3091933"/>
            <a:ext cx="665567" cy="369332"/>
          </a:xfrm>
          <a:prstGeom prst="rect">
            <a:avLst/>
          </a:prstGeom>
          <a:noFill/>
        </p:spPr>
        <p:txBody>
          <a:bodyPr wrap="none" rtlCol="0">
            <a:spAutoFit/>
          </a:bodyPr>
          <a:lstStyle/>
          <a:p>
            <a:r>
              <a:rPr lang="en-US" dirty="0"/>
              <a:t>2x%x</a:t>
            </a:r>
          </a:p>
        </p:txBody>
      </p:sp>
      <p:sp>
        <p:nvSpPr>
          <p:cNvPr id="7" name="TextBox 6">
            <a:extLst>
              <a:ext uri="{FF2B5EF4-FFF2-40B4-BE49-F238E27FC236}">
                <a16:creationId xmlns:a16="http://schemas.microsoft.com/office/drawing/2014/main" id="{BF2ACA01-90D4-E6B4-B99B-CEFF0066858E}"/>
              </a:ext>
            </a:extLst>
          </p:cNvPr>
          <p:cNvSpPr txBox="1"/>
          <p:nvPr/>
        </p:nvSpPr>
        <p:spPr>
          <a:xfrm>
            <a:off x="10816125" y="3091933"/>
            <a:ext cx="665567" cy="369332"/>
          </a:xfrm>
          <a:prstGeom prst="rect">
            <a:avLst/>
          </a:prstGeom>
          <a:noFill/>
        </p:spPr>
        <p:txBody>
          <a:bodyPr wrap="none" rtlCol="0">
            <a:spAutoFit/>
          </a:bodyPr>
          <a:lstStyle/>
          <a:p>
            <a:r>
              <a:rPr lang="en-US" dirty="0"/>
              <a:t>3x%x</a:t>
            </a:r>
          </a:p>
        </p:txBody>
      </p:sp>
      <p:sp>
        <p:nvSpPr>
          <p:cNvPr id="9" name="TextBox 8">
            <a:extLst>
              <a:ext uri="{FF2B5EF4-FFF2-40B4-BE49-F238E27FC236}">
                <a16:creationId xmlns:a16="http://schemas.microsoft.com/office/drawing/2014/main" id="{EE979ACA-7EFF-66CD-63EB-01A255443AA6}"/>
              </a:ext>
            </a:extLst>
          </p:cNvPr>
          <p:cNvSpPr txBox="1"/>
          <p:nvPr/>
        </p:nvSpPr>
        <p:spPr>
          <a:xfrm>
            <a:off x="3606587" y="3716869"/>
            <a:ext cx="7875105" cy="1754326"/>
          </a:xfrm>
          <a:prstGeom prst="rect">
            <a:avLst/>
          </a:prstGeom>
          <a:noFill/>
        </p:spPr>
        <p:txBody>
          <a:bodyPr wrap="none" rtlCol="0">
            <a:spAutoFit/>
          </a:bodyPr>
          <a:lstStyle/>
          <a:p>
            <a:r>
              <a:rPr lang="en-US" dirty="0"/>
              <a:t>Note that:</a:t>
            </a:r>
          </a:p>
          <a:p>
            <a:pPr marL="285750" indent="-285750">
              <a:buFont typeface="Arial" panose="020B0604020202020204" pitchFamily="34" charset="0"/>
              <a:buChar char="•"/>
            </a:pPr>
            <a:r>
              <a:rPr lang="en-US" dirty="0"/>
              <a:t>The values at each line are always zero</a:t>
            </a:r>
          </a:p>
          <a:p>
            <a:pPr marL="285750" indent="-285750">
              <a:buFont typeface="Arial" panose="020B0604020202020204" pitchFamily="34" charset="0"/>
              <a:buChar char="•"/>
            </a:pPr>
            <a:r>
              <a:rPr lang="en-US" dirty="0"/>
              <a:t>The values are equivalent for every triangle (between any 2 zero lines)</a:t>
            </a:r>
          </a:p>
          <a:p>
            <a:pPr marL="285750" indent="-285750">
              <a:buFont typeface="Arial" panose="020B0604020202020204" pitchFamily="34" charset="0"/>
              <a:buChar char="•"/>
            </a:pPr>
            <a:r>
              <a:rPr lang="en-US" dirty="0"/>
              <a:t>It is possible to conceive of a modulo that is not restricted to integers</a:t>
            </a:r>
          </a:p>
          <a:p>
            <a:pPr marL="742950" lvl="1" indent="-285750">
              <a:buFont typeface="Arial" panose="020B0604020202020204" pitchFamily="34" charset="0"/>
              <a:buChar char="•"/>
            </a:pPr>
            <a:r>
              <a:rPr lang="en-US" dirty="0"/>
              <a:t>Imagine wrapping a string of length 10.5 around a circle with diameter 9.7</a:t>
            </a:r>
          </a:p>
          <a:p>
            <a:pPr marL="742950" lvl="1" indent="-285750">
              <a:buFont typeface="Arial" panose="020B0604020202020204" pitchFamily="34" charset="0"/>
              <a:buChar char="•"/>
            </a:pPr>
            <a:r>
              <a:rPr lang="en-US" dirty="0"/>
              <a:t>The modulo is the remainder past the starting point, which would be 0.8</a:t>
            </a:r>
          </a:p>
        </p:txBody>
      </p:sp>
    </p:spTree>
    <p:extLst>
      <p:ext uri="{BB962C8B-B14F-4D97-AF65-F5344CB8AC3E}">
        <p14:creationId xmlns:p14="http://schemas.microsoft.com/office/powerpoint/2010/main" val="185167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Integer-only modulo vs continuous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2501437"/>
              </p:ext>
            </p:extLst>
          </p:nvPr>
        </p:nvGraphicFramePr>
        <p:xfrm>
          <a:off x="838200" y="1712345"/>
          <a:ext cx="10515552"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gridCol w="109537">
                  <a:extLst>
                    <a:ext uri="{9D8B030D-6E8A-4147-A177-3AD203B41FA5}">
                      <a16:colId xmlns:a16="http://schemas.microsoft.com/office/drawing/2014/main" val="4237218448"/>
                    </a:ext>
                  </a:extLst>
                </a:gridCol>
                <a:gridCol w="109537">
                  <a:extLst>
                    <a:ext uri="{9D8B030D-6E8A-4147-A177-3AD203B41FA5}">
                      <a16:colId xmlns:a16="http://schemas.microsoft.com/office/drawing/2014/main" val="3428946361"/>
                    </a:ext>
                  </a:extLst>
                </a:gridCol>
                <a:gridCol w="109537">
                  <a:extLst>
                    <a:ext uri="{9D8B030D-6E8A-4147-A177-3AD203B41FA5}">
                      <a16:colId xmlns:a16="http://schemas.microsoft.com/office/drawing/2014/main" val="933043176"/>
                    </a:ext>
                  </a:extLst>
                </a:gridCol>
                <a:gridCol w="109537">
                  <a:extLst>
                    <a:ext uri="{9D8B030D-6E8A-4147-A177-3AD203B41FA5}">
                      <a16:colId xmlns:a16="http://schemas.microsoft.com/office/drawing/2014/main" val="2950456821"/>
                    </a:ext>
                  </a:extLst>
                </a:gridCol>
                <a:gridCol w="109537">
                  <a:extLst>
                    <a:ext uri="{9D8B030D-6E8A-4147-A177-3AD203B41FA5}">
                      <a16:colId xmlns:a16="http://schemas.microsoft.com/office/drawing/2014/main" val="1272598155"/>
                    </a:ext>
                  </a:extLst>
                </a:gridCol>
                <a:gridCol w="109537">
                  <a:extLst>
                    <a:ext uri="{9D8B030D-6E8A-4147-A177-3AD203B41FA5}">
                      <a16:colId xmlns:a16="http://schemas.microsoft.com/office/drawing/2014/main" val="2379581481"/>
                    </a:ext>
                  </a:extLst>
                </a:gridCol>
                <a:gridCol w="109537">
                  <a:extLst>
                    <a:ext uri="{9D8B030D-6E8A-4147-A177-3AD203B41FA5}">
                      <a16:colId xmlns:a16="http://schemas.microsoft.com/office/drawing/2014/main" val="1845953174"/>
                    </a:ext>
                  </a:extLst>
                </a:gridCol>
                <a:gridCol w="109537">
                  <a:extLst>
                    <a:ext uri="{9D8B030D-6E8A-4147-A177-3AD203B41FA5}">
                      <a16:colId xmlns:a16="http://schemas.microsoft.com/office/drawing/2014/main" val="1223421631"/>
                    </a:ext>
                  </a:extLst>
                </a:gridCol>
                <a:gridCol w="109537">
                  <a:extLst>
                    <a:ext uri="{9D8B030D-6E8A-4147-A177-3AD203B41FA5}">
                      <a16:colId xmlns:a16="http://schemas.microsoft.com/office/drawing/2014/main" val="1826484038"/>
                    </a:ext>
                  </a:extLst>
                </a:gridCol>
                <a:gridCol w="109537">
                  <a:extLst>
                    <a:ext uri="{9D8B030D-6E8A-4147-A177-3AD203B41FA5}">
                      <a16:colId xmlns:a16="http://schemas.microsoft.com/office/drawing/2014/main" val="1191587854"/>
                    </a:ext>
                  </a:extLst>
                </a:gridCol>
                <a:gridCol w="109537">
                  <a:extLst>
                    <a:ext uri="{9D8B030D-6E8A-4147-A177-3AD203B41FA5}">
                      <a16:colId xmlns:a16="http://schemas.microsoft.com/office/drawing/2014/main" val="2182938635"/>
                    </a:ext>
                  </a:extLst>
                </a:gridCol>
                <a:gridCol w="109537">
                  <a:extLst>
                    <a:ext uri="{9D8B030D-6E8A-4147-A177-3AD203B41FA5}">
                      <a16:colId xmlns:a16="http://schemas.microsoft.com/office/drawing/2014/main" val="1898420082"/>
                    </a:ext>
                  </a:extLst>
                </a:gridCol>
                <a:gridCol w="109537">
                  <a:extLst>
                    <a:ext uri="{9D8B030D-6E8A-4147-A177-3AD203B41FA5}">
                      <a16:colId xmlns:a16="http://schemas.microsoft.com/office/drawing/2014/main" val="1277656101"/>
                    </a:ext>
                  </a:extLst>
                </a:gridCol>
                <a:gridCol w="109537">
                  <a:extLst>
                    <a:ext uri="{9D8B030D-6E8A-4147-A177-3AD203B41FA5}">
                      <a16:colId xmlns:a16="http://schemas.microsoft.com/office/drawing/2014/main" val="1827619613"/>
                    </a:ext>
                  </a:extLst>
                </a:gridCol>
                <a:gridCol w="109537">
                  <a:extLst>
                    <a:ext uri="{9D8B030D-6E8A-4147-A177-3AD203B41FA5}">
                      <a16:colId xmlns:a16="http://schemas.microsoft.com/office/drawing/2014/main" val="1459605862"/>
                    </a:ext>
                  </a:extLst>
                </a:gridCol>
                <a:gridCol w="109537">
                  <a:extLst>
                    <a:ext uri="{9D8B030D-6E8A-4147-A177-3AD203B41FA5}">
                      <a16:colId xmlns:a16="http://schemas.microsoft.com/office/drawing/2014/main" val="759330570"/>
                    </a:ext>
                  </a:extLst>
                </a:gridCol>
                <a:gridCol w="109537">
                  <a:extLst>
                    <a:ext uri="{9D8B030D-6E8A-4147-A177-3AD203B41FA5}">
                      <a16:colId xmlns:a16="http://schemas.microsoft.com/office/drawing/2014/main" val="1883625932"/>
                    </a:ext>
                  </a:extLst>
                </a:gridCol>
                <a:gridCol w="109537">
                  <a:extLst>
                    <a:ext uri="{9D8B030D-6E8A-4147-A177-3AD203B41FA5}">
                      <a16:colId xmlns:a16="http://schemas.microsoft.com/office/drawing/2014/main" val="2801588552"/>
                    </a:ext>
                  </a:extLst>
                </a:gridCol>
                <a:gridCol w="109537">
                  <a:extLst>
                    <a:ext uri="{9D8B030D-6E8A-4147-A177-3AD203B41FA5}">
                      <a16:colId xmlns:a16="http://schemas.microsoft.com/office/drawing/2014/main" val="3989343236"/>
                    </a:ext>
                  </a:extLst>
                </a:gridCol>
                <a:gridCol w="109537">
                  <a:extLst>
                    <a:ext uri="{9D8B030D-6E8A-4147-A177-3AD203B41FA5}">
                      <a16:colId xmlns:a16="http://schemas.microsoft.com/office/drawing/2014/main" val="3140342680"/>
                    </a:ext>
                  </a:extLst>
                </a:gridCol>
                <a:gridCol w="109537">
                  <a:extLst>
                    <a:ext uri="{9D8B030D-6E8A-4147-A177-3AD203B41FA5}">
                      <a16:colId xmlns:a16="http://schemas.microsoft.com/office/drawing/2014/main" val="135145813"/>
                    </a:ext>
                  </a:extLst>
                </a:gridCol>
                <a:gridCol w="109537">
                  <a:extLst>
                    <a:ext uri="{9D8B030D-6E8A-4147-A177-3AD203B41FA5}">
                      <a16:colId xmlns:a16="http://schemas.microsoft.com/office/drawing/2014/main" val="2359421550"/>
                    </a:ext>
                  </a:extLst>
                </a:gridCol>
                <a:gridCol w="109537">
                  <a:extLst>
                    <a:ext uri="{9D8B030D-6E8A-4147-A177-3AD203B41FA5}">
                      <a16:colId xmlns:a16="http://schemas.microsoft.com/office/drawing/2014/main" val="1893424882"/>
                    </a:ext>
                  </a:extLst>
                </a:gridCol>
                <a:gridCol w="109537">
                  <a:extLst>
                    <a:ext uri="{9D8B030D-6E8A-4147-A177-3AD203B41FA5}">
                      <a16:colId xmlns:a16="http://schemas.microsoft.com/office/drawing/2014/main" val="1074808180"/>
                    </a:ext>
                  </a:extLst>
                </a:gridCol>
                <a:gridCol w="109537">
                  <a:extLst>
                    <a:ext uri="{9D8B030D-6E8A-4147-A177-3AD203B41FA5}">
                      <a16:colId xmlns:a16="http://schemas.microsoft.com/office/drawing/2014/main" val="2954699115"/>
                    </a:ext>
                  </a:extLst>
                </a:gridCol>
                <a:gridCol w="109537">
                  <a:extLst>
                    <a:ext uri="{9D8B030D-6E8A-4147-A177-3AD203B41FA5}">
                      <a16:colId xmlns:a16="http://schemas.microsoft.com/office/drawing/2014/main" val="1400838861"/>
                    </a:ext>
                  </a:extLst>
                </a:gridCol>
                <a:gridCol w="109537">
                  <a:extLst>
                    <a:ext uri="{9D8B030D-6E8A-4147-A177-3AD203B41FA5}">
                      <a16:colId xmlns:a16="http://schemas.microsoft.com/office/drawing/2014/main" val="2971869732"/>
                    </a:ext>
                  </a:extLst>
                </a:gridCol>
                <a:gridCol w="109537">
                  <a:extLst>
                    <a:ext uri="{9D8B030D-6E8A-4147-A177-3AD203B41FA5}">
                      <a16:colId xmlns:a16="http://schemas.microsoft.com/office/drawing/2014/main" val="3775437296"/>
                    </a:ext>
                  </a:extLst>
                </a:gridCol>
                <a:gridCol w="109537">
                  <a:extLst>
                    <a:ext uri="{9D8B030D-6E8A-4147-A177-3AD203B41FA5}">
                      <a16:colId xmlns:a16="http://schemas.microsoft.com/office/drawing/2014/main" val="1249456227"/>
                    </a:ext>
                  </a:extLst>
                </a:gridCol>
                <a:gridCol w="109537">
                  <a:extLst>
                    <a:ext uri="{9D8B030D-6E8A-4147-A177-3AD203B41FA5}">
                      <a16:colId xmlns:a16="http://schemas.microsoft.com/office/drawing/2014/main" val="2197985292"/>
                    </a:ext>
                  </a:extLst>
                </a:gridCol>
                <a:gridCol w="109537">
                  <a:extLst>
                    <a:ext uri="{9D8B030D-6E8A-4147-A177-3AD203B41FA5}">
                      <a16:colId xmlns:a16="http://schemas.microsoft.com/office/drawing/2014/main" val="661442814"/>
                    </a:ext>
                  </a:extLst>
                </a:gridCol>
                <a:gridCol w="109537">
                  <a:extLst>
                    <a:ext uri="{9D8B030D-6E8A-4147-A177-3AD203B41FA5}">
                      <a16:colId xmlns:a16="http://schemas.microsoft.com/office/drawing/2014/main" val="2149843114"/>
                    </a:ext>
                  </a:extLst>
                </a:gridCol>
                <a:gridCol w="109537">
                  <a:extLst>
                    <a:ext uri="{9D8B030D-6E8A-4147-A177-3AD203B41FA5}">
                      <a16:colId xmlns:a16="http://schemas.microsoft.com/office/drawing/2014/main" val="4097737480"/>
                    </a:ext>
                  </a:extLst>
                </a:gridCol>
                <a:gridCol w="109537">
                  <a:extLst>
                    <a:ext uri="{9D8B030D-6E8A-4147-A177-3AD203B41FA5}">
                      <a16:colId xmlns:a16="http://schemas.microsoft.com/office/drawing/2014/main" val="2437027433"/>
                    </a:ext>
                  </a:extLst>
                </a:gridCol>
                <a:gridCol w="109537">
                  <a:extLst>
                    <a:ext uri="{9D8B030D-6E8A-4147-A177-3AD203B41FA5}">
                      <a16:colId xmlns:a16="http://schemas.microsoft.com/office/drawing/2014/main" val="367874336"/>
                    </a:ext>
                  </a:extLst>
                </a:gridCol>
                <a:gridCol w="109537">
                  <a:extLst>
                    <a:ext uri="{9D8B030D-6E8A-4147-A177-3AD203B41FA5}">
                      <a16:colId xmlns:a16="http://schemas.microsoft.com/office/drawing/2014/main" val="2314676834"/>
                    </a:ext>
                  </a:extLst>
                </a:gridCol>
                <a:gridCol w="109537">
                  <a:extLst>
                    <a:ext uri="{9D8B030D-6E8A-4147-A177-3AD203B41FA5}">
                      <a16:colId xmlns:a16="http://schemas.microsoft.com/office/drawing/2014/main" val="3866366438"/>
                    </a:ext>
                  </a:extLst>
                </a:gridCol>
                <a:gridCol w="109537">
                  <a:extLst>
                    <a:ext uri="{9D8B030D-6E8A-4147-A177-3AD203B41FA5}">
                      <a16:colId xmlns:a16="http://schemas.microsoft.com/office/drawing/2014/main" val="3488056296"/>
                    </a:ext>
                  </a:extLst>
                </a:gridCol>
                <a:gridCol w="109537">
                  <a:extLst>
                    <a:ext uri="{9D8B030D-6E8A-4147-A177-3AD203B41FA5}">
                      <a16:colId xmlns:a16="http://schemas.microsoft.com/office/drawing/2014/main" val="261281613"/>
                    </a:ext>
                  </a:extLst>
                </a:gridCol>
                <a:gridCol w="109537">
                  <a:extLst>
                    <a:ext uri="{9D8B030D-6E8A-4147-A177-3AD203B41FA5}">
                      <a16:colId xmlns:a16="http://schemas.microsoft.com/office/drawing/2014/main" val="761895393"/>
                    </a:ext>
                  </a:extLst>
                </a:gridCol>
                <a:gridCol w="109537">
                  <a:extLst>
                    <a:ext uri="{9D8B030D-6E8A-4147-A177-3AD203B41FA5}">
                      <a16:colId xmlns:a16="http://schemas.microsoft.com/office/drawing/2014/main" val="1778461002"/>
                    </a:ext>
                  </a:extLst>
                </a:gridCol>
                <a:gridCol w="109537">
                  <a:extLst>
                    <a:ext uri="{9D8B030D-6E8A-4147-A177-3AD203B41FA5}">
                      <a16:colId xmlns:a16="http://schemas.microsoft.com/office/drawing/2014/main" val="2105207915"/>
                    </a:ext>
                  </a:extLst>
                </a:gridCol>
                <a:gridCol w="109537">
                  <a:extLst>
                    <a:ext uri="{9D8B030D-6E8A-4147-A177-3AD203B41FA5}">
                      <a16:colId xmlns:a16="http://schemas.microsoft.com/office/drawing/2014/main" val="157076230"/>
                    </a:ext>
                  </a:extLst>
                </a:gridCol>
                <a:gridCol w="109537">
                  <a:extLst>
                    <a:ext uri="{9D8B030D-6E8A-4147-A177-3AD203B41FA5}">
                      <a16:colId xmlns:a16="http://schemas.microsoft.com/office/drawing/2014/main" val="1833478355"/>
                    </a:ext>
                  </a:extLst>
                </a:gridCol>
                <a:gridCol w="109537">
                  <a:extLst>
                    <a:ext uri="{9D8B030D-6E8A-4147-A177-3AD203B41FA5}">
                      <a16:colId xmlns:a16="http://schemas.microsoft.com/office/drawing/2014/main" val="2301541833"/>
                    </a:ext>
                  </a:extLst>
                </a:gridCol>
                <a:gridCol w="109537">
                  <a:extLst>
                    <a:ext uri="{9D8B030D-6E8A-4147-A177-3AD203B41FA5}">
                      <a16:colId xmlns:a16="http://schemas.microsoft.com/office/drawing/2014/main" val="127160073"/>
                    </a:ext>
                  </a:extLst>
                </a:gridCol>
                <a:gridCol w="109537">
                  <a:extLst>
                    <a:ext uri="{9D8B030D-6E8A-4147-A177-3AD203B41FA5}">
                      <a16:colId xmlns:a16="http://schemas.microsoft.com/office/drawing/2014/main" val="4148348281"/>
                    </a:ext>
                  </a:extLst>
                </a:gridCol>
                <a:gridCol w="109537">
                  <a:extLst>
                    <a:ext uri="{9D8B030D-6E8A-4147-A177-3AD203B41FA5}">
                      <a16:colId xmlns:a16="http://schemas.microsoft.com/office/drawing/2014/main" val="4129088467"/>
                    </a:ext>
                  </a:extLst>
                </a:gridCol>
                <a:gridCol w="109537">
                  <a:extLst>
                    <a:ext uri="{9D8B030D-6E8A-4147-A177-3AD203B41FA5}">
                      <a16:colId xmlns:a16="http://schemas.microsoft.com/office/drawing/2014/main" val="3547476452"/>
                    </a:ext>
                  </a:extLst>
                </a:gridCol>
                <a:gridCol w="109537">
                  <a:extLst>
                    <a:ext uri="{9D8B030D-6E8A-4147-A177-3AD203B41FA5}">
                      <a16:colId xmlns:a16="http://schemas.microsoft.com/office/drawing/2014/main" val="3983206525"/>
                    </a:ext>
                  </a:extLst>
                </a:gridCol>
                <a:gridCol w="109537">
                  <a:extLst>
                    <a:ext uri="{9D8B030D-6E8A-4147-A177-3AD203B41FA5}">
                      <a16:colId xmlns:a16="http://schemas.microsoft.com/office/drawing/2014/main" val="2190553953"/>
                    </a:ext>
                  </a:extLst>
                </a:gridCol>
                <a:gridCol w="109537">
                  <a:extLst>
                    <a:ext uri="{9D8B030D-6E8A-4147-A177-3AD203B41FA5}">
                      <a16:colId xmlns:a16="http://schemas.microsoft.com/office/drawing/2014/main" val="3934176142"/>
                    </a:ext>
                  </a:extLst>
                </a:gridCol>
                <a:gridCol w="109537">
                  <a:extLst>
                    <a:ext uri="{9D8B030D-6E8A-4147-A177-3AD203B41FA5}">
                      <a16:colId xmlns:a16="http://schemas.microsoft.com/office/drawing/2014/main" val="1597832751"/>
                    </a:ext>
                  </a:extLst>
                </a:gridCol>
                <a:gridCol w="109537">
                  <a:extLst>
                    <a:ext uri="{9D8B030D-6E8A-4147-A177-3AD203B41FA5}">
                      <a16:colId xmlns:a16="http://schemas.microsoft.com/office/drawing/2014/main" val="3842802493"/>
                    </a:ext>
                  </a:extLst>
                </a:gridCol>
                <a:gridCol w="109537">
                  <a:extLst>
                    <a:ext uri="{9D8B030D-6E8A-4147-A177-3AD203B41FA5}">
                      <a16:colId xmlns:a16="http://schemas.microsoft.com/office/drawing/2014/main" val="3172702827"/>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0079369"/>
                  </a:ext>
                </a:extLst>
              </a:tr>
            </a:tbl>
          </a:graphicData>
        </a:graphic>
      </p:graphicFrame>
      <p:pic>
        <p:nvPicPr>
          <p:cNvPr id="4" name="Picture 3">
            <a:extLst>
              <a:ext uri="{FF2B5EF4-FFF2-40B4-BE49-F238E27FC236}">
                <a16:creationId xmlns:a16="http://schemas.microsoft.com/office/drawing/2014/main" id="{4E451C68-F3ED-76A7-05BF-89C4F776B634}"/>
              </a:ext>
            </a:extLst>
          </p:cNvPr>
          <p:cNvPicPr>
            <a:picLocks noChangeAspect="1"/>
          </p:cNvPicPr>
          <p:nvPr/>
        </p:nvPicPr>
        <p:blipFill>
          <a:blip r:embed="rId2"/>
          <a:stretch>
            <a:fillRect/>
          </a:stretch>
        </p:blipFill>
        <p:spPr>
          <a:xfrm>
            <a:off x="1670179" y="3096952"/>
            <a:ext cx="4425797" cy="3395923"/>
          </a:xfrm>
          <a:prstGeom prst="rect">
            <a:avLst/>
          </a:prstGeom>
        </p:spPr>
      </p:pic>
    </p:spTree>
    <p:extLst>
      <p:ext uri="{BB962C8B-B14F-4D97-AF65-F5344CB8AC3E}">
        <p14:creationId xmlns:p14="http://schemas.microsoft.com/office/powerpoint/2010/main" val="222141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lstStyle/>
          <a:p>
            <a:r>
              <a:rPr lang="en-US" dirty="0"/>
              <a:t>Note how the triangles are equivalent if sheared appropriately</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20" name="Freeform: Shape 19">
            <a:extLst>
              <a:ext uri="{FF2B5EF4-FFF2-40B4-BE49-F238E27FC236}">
                <a16:creationId xmlns:a16="http://schemas.microsoft.com/office/drawing/2014/main" id="{00D0D9F0-B1DD-87CA-3D13-73745FC5B46F}"/>
              </a:ext>
            </a:extLst>
          </p:cNvPr>
          <p:cNvSpPr/>
          <p:nvPr/>
        </p:nvSpPr>
        <p:spPr>
          <a:xfrm>
            <a:off x="2954069" y="1828112"/>
            <a:ext cx="6331275" cy="3160871"/>
          </a:xfrm>
          <a:custGeom>
            <a:avLst/>
            <a:gdLst>
              <a:gd name="connsiteX0" fmla="*/ 0 w 6331275"/>
              <a:gd name="connsiteY0" fmla="*/ 0 h 3160871"/>
              <a:gd name="connsiteX1" fmla="*/ 6331275 w 6331275"/>
              <a:gd name="connsiteY1" fmla="*/ 3160871 h 3160871"/>
              <a:gd name="connsiteX2" fmla="*/ 0 w 6331275"/>
              <a:gd name="connsiteY2" fmla="*/ 3160871 h 3160871"/>
              <a:gd name="connsiteX3" fmla="*/ 0 w 6331275"/>
              <a:gd name="connsiteY3" fmla="*/ 3160870 h 3160871"/>
              <a:gd name="connsiteX4" fmla="*/ 3154522 w 6331275"/>
              <a:gd name="connsiteY4" fmla="*/ 3160870 h 3160871"/>
              <a:gd name="connsiteX5" fmla="*/ 0 w 6331275"/>
              <a:gd name="connsiteY5" fmla="*/ 0 h 3160871"/>
              <a:gd name="connsiteX6" fmla="*/ 0 w 6331275"/>
              <a:gd name="connsiteY6" fmla="*/ 0 h 316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1275" h="3160871">
                <a:moveTo>
                  <a:pt x="0" y="0"/>
                </a:moveTo>
                <a:lnTo>
                  <a:pt x="6331275" y="3160871"/>
                </a:lnTo>
                <a:lnTo>
                  <a:pt x="0" y="3160871"/>
                </a:lnTo>
                <a:lnTo>
                  <a:pt x="0" y="3160870"/>
                </a:lnTo>
                <a:lnTo>
                  <a:pt x="3154522" y="3160870"/>
                </a:lnTo>
                <a:lnTo>
                  <a:pt x="0" y="0"/>
                </a:lnTo>
                <a:lnTo>
                  <a:pt x="0" y="0"/>
                </a:lnTo>
                <a:close/>
              </a:path>
            </a:pathLst>
          </a:custGeom>
          <a:solidFill>
            <a:srgbClr val="6699FF">
              <a:alpha val="20000"/>
            </a:srgbClr>
          </a:solidFill>
          <a:ln w="38100">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6A7BE057-3103-C166-7EBC-592E21600ACE}"/>
              </a:ext>
            </a:extLst>
          </p:cNvPr>
          <p:cNvSpPr/>
          <p:nvPr/>
        </p:nvSpPr>
        <p:spPr>
          <a:xfrm>
            <a:off x="2904224" y="1828111"/>
            <a:ext cx="3154522" cy="3160870"/>
          </a:xfrm>
          <a:custGeom>
            <a:avLst/>
            <a:gdLst>
              <a:gd name="connsiteX0" fmla="*/ 0 w 3154522"/>
              <a:gd name="connsiteY0" fmla="*/ 0 h 3160870"/>
              <a:gd name="connsiteX1" fmla="*/ 3154522 w 3154522"/>
              <a:gd name="connsiteY1" fmla="*/ 3160870 h 3160870"/>
              <a:gd name="connsiteX2" fmla="*/ 0 w 3154522"/>
              <a:gd name="connsiteY2" fmla="*/ 3160870 h 3160870"/>
              <a:gd name="connsiteX3" fmla="*/ 0 w 3154522"/>
              <a:gd name="connsiteY3" fmla="*/ 0 h 3160870"/>
            </a:gdLst>
            <a:ahLst/>
            <a:cxnLst>
              <a:cxn ang="0">
                <a:pos x="connsiteX0" y="connsiteY0"/>
              </a:cxn>
              <a:cxn ang="0">
                <a:pos x="connsiteX1" y="connsiteY1"/>
              </a:cxn>
              <a:cxn ang="0">
                <a:pos x="connsiteX2" y="connsiteY2"/>
              </a:cxn>
              <a:cxn ang="0">
                <a:pos x="connsiteX3" y="connsiteY3"/>
              </a:cxn>
            </a:cxnLst>
            <a:rect l="l" t="t" r="r" b="b"/>
            <a:pathLst>
              <a:path w="3154522" h="3160870">
                <a:moveTo>
                  <a:pt x="0" y="0"/>
                </a:moveTo>
                <a:lnTo>
                  <a:pt x="3154522" y="3160870"/>
                </a:lnTo>
                <a:lnTo>
                  <a:pt x="0" y="3160870"/>
                </a:lnTo>
                <a:lnTo>
                  <a:pt x="0" y="0"/>
                </a:lnTo>
                <a:close/>
              </a:path>
            </a:pathLst>
          </a:custGeom>
          <a:solidFill>
            <a:srgbClr val="FFFF00">
              <a:alpha val="20000"/>
            </a:srgb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8596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normAutofit fontScale="90000"/>
          </a:bodyPr>
          <a:lstStyle/>
          <a:p>
            <a:r>
              <a:rPr lang="en-US" dirty="0"/>
              <a:t>Note the relative values – as long as there are no line crossings, c is always the minimum, while b is the maximum</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2" name="Rectangle 1">
            <a:extLst>
              <a:ext uri="{FF2B5EF4-FFF2-40B4-BE49-F238E27FC236}">
                <a16:creationId xmlns:a16="http://schemas.microsoft.com/office/drawing/2014/main" id="{E0714D3D-AA92-4E33-A198-6B86B5F4E974}"/>
              </a:ext>
            </a:extLst>
          </p:cNvPr>
          <p:cNvSpPr/>
          <p:nvPr/>
        </p:nvSpPr>
        <p:spPr>
          <a:xfrm>
            <a:off x="6506409" y="4321255"/>
            <a:ext cx="889000" cy="647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20E4B91-81C0-3D3A-1320-0CA5725FB91D}"/>
              </a:ext>
            </a:extLst>
          </p:cNvPr>
          <p:cNvSpPr/>
          <p:nvPr/>
        </p:nvSpPr>
        <p:spPr>
          <a:xfrm>
            <a:off x="3751180" y="4635500"/>
            <a:ext cx="1544719" cy="1168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F00D441-C71F-57B4-2A33-2BFD7C9BBFE9}"/>
              </a:ext>
            </a:extLst>
          </p:cNvPr>
          <p:cNvSpPr/>
          <p:nvPr/>
        </p:nvSpPr>
        <p:spPr>
          <a:xfrm>
            <a:off x="8157409" y="3746499"/>
            <a:ext cx="427791" cy="5063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31B565E-53F5-8AD9-80B5-CE81F3512203}"/>
              </a:ext>
            </a:extLst>
          </p:cNvPr>
          <p:cNvSpPr txBox="1"/>
          <p:nvPr/>
        </p:nvSpPr>
        <p:spPr>
          <a:xfrm>
            <a:off x="3719430" y="4567873"/>
            <a:ext cx="295274" cy="369332"/>
          </a:xfrm>
          <a:prstGeom prst="rect">
            <a:avLst/>
          </a:prstGeom>
          <a:noFill/>
        </p:spPr>
        <p:txBody>
          <a:bodyPr wrap="none" rtlCol="0">
            <a:spAutoFit/>
          </a:bodyPr>
          <a:lstStyle/>
          <a:p>
            <a:r>
              <a:rPr lang="en-US" dirty="0"/>
              <a:t>a</a:t>
            </a:r>
          </a:p>
        </p:txBody>
      </p:sp>
      <p:sp>
        <p:nvSpPr>
          <p:cNvPr id="6" name="TextBox 5">
            <a:extLst>
              <a:ext uri="{FF2B5EF4-FFF2-40B4-BE49-F238E27FC236}">
                <a16:creationId xmlns:a16="http://schemas.microsoft.com/office/drawing/2014/main" id="{D91893E3-7675-8BA9-BE87-FAE02D00CA58}"/>
              </a:ext>
            </a:extLst>
          </p:cNvPr>
          <p:cNvSpPr txBox="1"/>
          <p:nvPr/>
        </p:nvSpPr>
        <p:spPr>
          <a:xfrm>
            <a:off x="5032375" y="4567873"/>
            <a:ext cx="306494" cy="369332"/>
          </a:xfrm>
          <a:prstGeom prst="rect">
            <a:avLst/>
          </a:prstGeom>
          <a:noFill/>
        </p:spPr>
        <p:txBody>
          <a:bodyPr wrap="none" rtlCol="0">
            <a:spAutoFit/>
          </a:bodyPr>
          <a:lstStyle/>
          <a:p>
            <a:r>
              <a:rPr lang="en-US" dirty="0"/>
              <a:t>b</a:t>
            </a:r>
          </a:p>
        </p:txBody>
      </p:sp>
      <p:sp>
        <p:nvSpPr>
          <p:cNvPr id="7" name="TextBox 6">
            <a:extLst>
              <a:ext uri="{FF2B5EF4-FFF2-40B4-BE49-F238E27FC236}">
                <a16:creationId xmlns:a16="http://schemas.microsoft.com/office/drawing/2014/main" id="{78CD2E02-7918-BCEF-C716-823B425177E1}"/>
              </a:ext>
            </a:extLst>
          </p:cNvPr>
          <p:cNvSpPr txBox="1"/>
          <p:nvPr/>
        </p:nvSpPr>
        <p:spPr>
          <a:xfrm>
            <a:off x="3719430" y="5502195"/>
            <a:ext cx="282450" cy="369332"/>
          </a:xfrm>
          <a:prstGeom prst="rect">
            <a:avLst/>
          </a:prstGeom>
          <a:noFill/>
        </p:spPr>
        <p:txBody>
          <a:bodyPr wrap="none" rtlCol="0">
            <a:spAutoFit/>
          </a:bodyPr>
          <a:lstStyle/>
          <a:p>
            <a:r>
              <a:rPr lang="en-US" dirty="0"/>
              <a:t>c</a:t>
            </a:r>
          </a:p>
        </p:txBody>
      </p:sp>
      <p:sp>
        <p:nvSpPr>
          <p:cNvPr id="8" name="TextBox 7">
            <a:extLst>
              <a:ext uri="{FF2B5EF4-FFF2-40B4-BE49-F238E27FC236}">
                <a16:creationId xmlns:a16="http://schemas.microsoft.com/office/drawing/2014/main" id="{0BA8F621-6454-F25A-9898-FFE6DF22E5A6}"/>
              </a:ext>
            </a:extLst>
          </p:cNvPr>
          <p:cNvSpPr txBox="1"/>
          <p:nvPr/>
        </p:nvSpPr>
        <p:spPr>
          <a:xfrm>
            <a:off x="5032375" y="5502195"/>
            <a:ext cx="306494" cy="369332"/>
          </a:xfrm>
          <a:prstGeom prst="rect">
            <a:avLst/>
          </a:prstGeom>
          <a:noFill/>
        </p:spPr>
        <p:txBody>
          <a:bodyPr wrap="none" rtlCol="0">
            <a:spAutoFit/>
          </a:bodyPr>
          <a:lstStyle/>
          <a:p>
            <a:r>
              <a:rPr lang="en-US" dirty="0"/>
              <a:t>d</a:t>
            </a:r>
          </a:p>
        </p:txBody>
      </p:sp>
      <p:sp>
        <p:nvSpPr>
          <p:cNvPr id="9" name="TextBox 8">
            <a:extLst>
              <a:ext uri="{FF2B5EF4-FFF2-40B4-BE49-F238E27FC236}">
                <a16:creationId xmlns:a16="http://schemas.microsoft.com/office/drawing/2014/main" id="{37D421CA-5E96-379E-2C6E-6DD15605E39E}"/>
              </a:ext>
            </a:extLst>
          </p:cNvPr>
          <p:cNvSpPr txBox="1"/>
          <p:nvPr/>
        </p:nvSpPr>
        <p:spPr>
          <a:xfrm>
            <a:off x="298383" y="2945330"/>
            <a:ext cx="2310063" cy="646331"/>
          </a:xfrm>
          <a:prstGeom prst="rect">
            <a:avLst/>
          </a:prstGeom>
          <a:noFill/>
        </p:spPr>
        <p:txBody>
          <a:bodyPr wrap="square" rtlCol="0">
            <a:spAutoFit/>
          </a:bodyPr>
          <a:lstStyle/>
          <a:p>
            <a:r>
              <a:rPr lang="en-US" dirty="0" err="1"/>
              <a:t>Todo</a:t>
            </a:r>
            <a:r>
              <a:rPr lang="en-US" dirty="0"/>
              <a:t>: figure out rules for open/closed</a:t>
            </a:r>
          </a:p>
        </p:txBody>
      </p:sp>
    </p:spTree>
    <p:extLst>
      <p:ext uri="{BB962C8B-B14F-4D97-AF65-F5344CB8AC3E}">
        <p14:creationId xmlns:p14="http://schemas.microsoft.com/office/powerpoint/2010/main" val="308256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normAutofit/>
          </a:bodyPr>
          <a:lstStyle/>
          <a:p>
            <a:r>
              <a:rPr lang="en-US" dirty="0"/>
              <a:t>Single line crossing – black arrows mark the possible max values</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3" name="Rectangle 2">
            <a:extLst>
              <a:ext uri="{FF2B5EF4-FFF2-40B4-BE49-F238E27FC236}">
                <a16:creationId xmlns:a16="http://schemas.microsoft.com/office/drawing/2014/main" id="{420E4B91-81C0-3D3A-1320-0CA5725FB91D}"/>
              </a:ext>
            </a:extLst>
          </p:cNvPr>
          <p:cNvSpPr/>
          <p:nvPr/>
        </p:nvSpPr>
        <p:spPr>
          <a:xfrm>
            <a:off x="5012091" y="3937000"/>
            <a:ext cx="565749" cy="5586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754B29-77DE-BE96-5BEC-5B755FC5FF06}"/>
              </a:ext>
            </a:extLst>
          </p:cNvPr>
          <p:cNvSpPr/>
          <p:nvPr/>
        </p:nvSpPr>
        <p:spPr>
          <a:xfrm>
            <a:off x="5813124" y="4719320"/>
            <a:ext cx="811196" cy="5586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7B46EF-F281-2878-B0B2-A06DE481077B}"/>
              </a:ext>
            </a:extLst>
          </p:cNvPr>
          <p:cNvSpPr/>
          <p:nvPr/>
        </p:nvSpPr>
        <p:spPr>
          <a:xfrm>
            <a:off x="6952651" y="5862320"/>
            <a:ext cx="565749" cy="706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05A680E-CDEF-200B-6251-12557336F677}"/>
              </a:ext>
            </a:extLst>
          </p:cNvPr>
          <p:cNvSpPr txBox="1"/>
          <p:nvPr/>
        </p:nvSpPr>
        <p:spPr>
          <a:xfrm>
            <a:off x="5577840" y="4031667"/>
            <a:ext cx="1777025" cy="369332"/>
          </a:xfrm>
          <a:prstGeom prst="rect">
            <a:avLst/>
          </a:prstGeom>
          <a:noFill/>
        </p:spPr>
        <p:txBody>
          <a:bodyPr wrap="none" rtlCol="0">
            <a:spAutoFit/>
          </a:bodyPr>
          <a:lstStyle/>
          <a:p>
            <a:r>
              <a:rPr lang="en-US" dirty="0"/>
              <a:t>Cross at diagonal</a:t>
            </a:r>
          </a:p>
        </p:txBody>
      </p:sp>
      <p:sp>
        <p:nvSpPr>
          <p:cNvPr id="15" name="TextBox 14">
            <a:extLst>
              <a:ext uri="{FF2B5EF4-FFF2-40B4-BE49-F238E27FC236}">
                <a16:creationId xmlns:a16="http://schemas.microsoft.com/office/drawing/2014/main" id="{376B049A-4B06-B4C1-A48C-1124044C3F8E}"/>
              </a:ext>
            </a:extLst>
          </p:cNvPr>
          <p:cNvSpPr txBox="1"/>
          <p:nvPr/>
        </p:nvSpPr>
        <p:spPr>
          <a:xfrm>
            <a:off x="6624320" y="4813987"/>
            <a:ext cx="1675330" cy="369332"/>
          </a:xfrm>
          <a:prstGeom prst="rect">
            <a:avLst/>
          </a:prstGeom>
          <a:noFill/>
        </p:spPr>
        <p:txBody>
          <a:bodyPr wrap="none" rtlCol="0">
            <a:spAutoFit/>
          </a:bodyPr>
          <a:lstStyle/>
          <a:p>
            <a:r>
              <a:rPr lang="en-US" dirty="0"/>
              <a:t>Cross at bottom</a:t>
            </a:r>
          </a:p>
        </p:txBody>
      </p:sp>
      <p:sp>
        <p:nvSpPr>
          <p:cNvPr id="16" name="TextBox 15">
            <a:extLst>
              <a:ext uri="{FF2B5EF4-FFF2-40B4-BE49-F238E27FC236}">
                <a16:creationId xmlns:a16="http://schemas.microsoft.com/office/drawing/2014/main" id="{56A81FDA-45B4-E29C-66B9-7DD38E71B7CF}"/>
              </a:ext>
            </a:extLst>
          </p:cNvPr>
          <p:cNvSpPr txBox="1"/>
          <p:nvPr/>
        </p:nvSpPr>
        <p:spPr>
          <a:xfrm>
            <a:off x="7461985" y="6030714"/>
            <a:ext cx="1415837" cy="369332"/>
          </a:xfrm>
          <a:prstGeom prst="rect">
            <a:avLst/>
          </a:prstGeom>
          <a:noFill/>
        </p:spPr>
        <p:txBody>
          <a:bodyPr wrap="none" rtlCol="0">
            <a:spAutoFit/>
          </a:bodyPr>
          <a:lstStyle/>
          <a:p>
            <a:r>
              <a:rPr lang="en-US" dirty="0"/>
              <a:t>Cross at right</a:t>
            </a:r>
          </a:p>
        </p:txBody>
      </p:sp>
      <p:sp>
        <p:nvSpPr>
          <p:cNvPr id="17" name="Isosceles Triangle 16">
            <a:extLst>
              <a:ext uri="{FF2B5EF4-FFF2-40B4-BE49-F238E27FC236}">
                <a16:creationId xmlns:a16="http://schemas.microsoft.com/office/drawing/2014/main" id="{870DE603-4A5F-0340-A8A6-9B762100D401}"/>
              </a:ext>
            </a:extLst>
          </p:cNvPr>
          <p:cNvSpPr/>
          <p:nvPr/>
        </p:nvSpPr>
        <p:spPr>
          <a:xfrm>
            <a:off x="5539740" y="4511950"/>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F59BD5C2-72B9-BF51-B287-5068BA0D2AB9}"/>
              </a:ext>
            </a:extLst>
          </p:cNvPr>
          <p:cNvSpPr/>
          <p:nvPr/>
        </p:nvSpPr>
        <p:spPr>
          <a:xfrm>
            <a:off x="6322060" y="5288575"/>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44DFDBC3-02AD-054B-1F96-CD821DAB17B9}"/>
              </a:ext>
            </a:extLst>
          </p:cNvPr>
          <p:cNvSpPr/>
          <p:nvPr/>
        </p:nvSpPr>
        <p:spPr>
          <a:xfrm rot="16200000">
            <a:off x="6741227" y="4589713"/>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E440604A-FFD3-183B-EDB9-5DF53F8DBAB8}"/>
              </a:ext>
            </a:extLst>
          </p:cNvPr>
          <p:cNvSpPr/>
          <p:nvPr/>
        </p:nvSpPr>
        <p:spPr>
          <a:xfrm rot="16200000">
            <a:off x="5707447" y="3808404"/>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E8EEF8BA-9181-2C10-CD63-DE068420BFAA}"/>
              </a:ext>
            </a:extLst>
          </p:cNvPr>
          <p:cNvSpPr/>
          <p:nvPr/>
        </p:nvSpPr>
        <p:spPr>
          <a:xfrm rot="16200000">
            <a:off x="7635307" y="5732713"/>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B3498A14-DD3D-7C70-61E9-D119AAF2877D}"/>
              </a:ext>
            </a:extLst>
          </p:cNvPr>
          <p:cNvSpPr/>
          <p:nvPr/>
        </p:nvSpPr>
        <p:spPr>
          <a:xfrm>
            <a:off x="7479096" y="6427617"/>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CA5230C-FB17-57E6-6297-C00D35162ABD}"/>
              </a:ext>
            </a:extLst>
          </p:cNvPr>
          <p:cNvSpPr txBox="1"/>
          <p:nvPr/>
        </p:nvSpPr>
        <p:spPr>
          <a:xfrm>
            <a:off x="23533" y="2290812"/>
            <a:ext cx="2906829" cy="1477328"/>
          </a:xfrm>
          <a:prstGeom prst="rect">
            <a:avLst/>
          </a:prstGeom>
          <a:noFill/>
        </p:spPr>
        <p:txBody>
          <a:bodyPr wrap="square" rtlCol="0">
            <a:spAutoFit/>
          </a:bodyPr>
          <a:lstStyle/>
          <a:p>
            <a:r>
              <a:rPr lang="en-US" dirty="0"/>
              <a:t>Note: horizontal arrow is a max where the output interval is [0, max], whereas the vertical arrow is an output interval from [?, max)</a:t>
            </a:r>
          </a:p>
        </p:txBody>
      </p:sp>
      <p:sp>
        <p:nvSpPr>
          <p:cNvPr id="28" name="TextBox 27">
            <a:extLst>
              <a:ext uri="{FF2B5EF4-FFF2-40B4-BE49-F238E27FC236}">
                <a16:creationId xmlns:a16="http://schemas.microsoft.com/office/drawing/2014/main" id="{CBB6233E-703F-7268-7E23-F5A9462A1626}"/>
              </a:ext>
            </a:extLst>
          </p:cNvPr>
          <p:cNvSpPr txBox="1"/>
          <p:nvPr/>
        </p:nvSpPr>
        <p:spPr>
          <a:xfrm>
            <a:off x="293045" y="3899910"/>
            <a:ext cx="2348564" cy="2862322"/>
          </a:xfrm>
          <a:prstGeom prst="rect">
            <a:avLst/>
          </a:prstGeom>
          <a:noFill/>
        </p:spPr>
        <p:txBody>
          <a:bodyPr wrap="square" rtlCol="0">
            <a:spAutoFit/>
          </a:bodyPr>
          <a:lstStyle/>
          <a:p>
            <a:r>
              <a:rPr lang="en-US" dirty="0"/>
              <a:t>To verify: the output interval for the horizontal arrow is always left closed, and is right closed </a:t>
            </a:r>
            <a:r>
              <a:rPr lang="en-US" dirty="0" err="1"/>
              <a:t>iff</a:t>
            </a:r>
            <a:r>
              <a:rPr lang="en-US" dirty="0"/>
              <a:t> x is right closed and y is left closed (given </a:t>
            </a:r>
            <a:r>
              <a:rPr lang="en-US" dirty="0" err="1"/>
              <a:t>x%y</a:t>
            </a:r>
            <a:r>
              <a:rPr lang="en-US" dirty="0"/>
              <a:t>) since this includes the degenerate interval at the top right corner.</a:t>
            </a:r>
          </a:p>
        </p:txBody>
      </p:sp>
      <p:sp>
        <p:nvSpPr>
          <p:cNvPr id="29" name="TextBox 28">
            <a:extLst>
              <a:ext uri="{FF2B5EF4-FFF2-40B4-BE49-F238E27FC236}">
                <a16:creationId xmlns:a16="http://schemas.microsoft.com/office/drawing/2014/main" id="{AC23F3B1-6B66-1618-4775-8B15B473A36D}"/>
              </a:ext>
            </a:extLst>
          </p:cNvPr>
          <p:cNvSpPr txBox="1"/>
          <p:nvPr/>
        </p:nvSpPr>
        <p:spPr>
          <a:xfrm>
            <a:off x="9472327" y="4985156"/>
            <a:ext cx="2348564" cy="1754326"/>
          </a:xfrm>
          <a:prstGeom prst="rect">
            <a:avLst/>
          </a:prstGeom>
          <a:noFill/>
        </p:spPr>
        <p:txBody>
          <a:bodyPr wrap="square" rtlCol="0">
            <a:spAutoFit/>
          </a:bodyPr>
          <a:lstStyle/>
          <a:p>
            <a:r>
              <a:rPr lang="en-US" dirty="0"/>
              <a:t>To verify: the output interval for the vertical arrow is right closed </a:t>
            </a:r>
            <a:r>
              <a:rPr lang="en-US" dirty="0" err="1"/>
              <a:t>iff</a:t>
            </a:r>
            <a:r>
              <a:rPr lang="en-US" dirty="0"/>
              <a:t> the bottom right corner is closed AND in the first triangle</a:t>
            </a:r>
          </a:p>
        </p:txBody>
      </p:sp>
    </p:spTree>
    <p:extLst>
      <p:ext uri="{BB962C8B-B14F-4D97-AF65-F5344CB8AC3E}">
        <p14:creationId xmlns:p14="http://schemas.microsoft.com/office/powerpoint/2010/main" val="386064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211E-0A7A-6741-4377-98832E46C3C8}"/>
              </a:ext>
            </a:extLst>
          </p:cNvPr>
          <p:cNvSpPr>
            <a:spLocks noGrp="1"/>
          </p:cNvSpPr>
          <p:nvPr>
            <p:ph type="title"/>
          </p:nvPr>
        </p:nvSpPr>
        <p:spPr/>
        <p:txBody>
          <a:bodyPr/>
          <a:lstStyle/>
          <a:p>
            <a:r>
              <a:rPr lang="en-US" dirty="0"/>
              <a:t>Insight</a:t>
            </a:r>
          </a:p>
        </p:txBody>
      </p:sp>
      <p:sp>
        <p:nvSpPr>
          <p:cNvPr id="3" name="Content Placeholder 2">
            <a:extLst>
              <a:ext uri="{FF2B5EF4-FFF2-40B4-BE49-F238E27FC236}">
                <a16:creationId xmlns:a16="http://schemas.microsoft.com/office/drawing/2014/main" id="{D70BAE15-D539-A692-2399-B93313E57C96}"/>
              </a:ext>
            </a:extLst>
          </p:cNvPr>
          <p:cNvSpPr>
            <a:spLocks noGrp="1"/>
          </p:cNvSpPr>
          <p:nvPr>
            <p:ph idx="1"/>
          </p:nvPr>
        </p:nvSpPr>
        <p:spPr/>
        <p:txBody>
          <a:bodyPr/>
          <a:lstStyle/>
          <a:p>
            <a:r>
              <a:rPr lang="en-US" dirty="0"/>
              <a:t>Because the inside of the rectangle is from one or more triangles that are all linear equipotential fields, any value inside the rectangle must also lie along at least one of the 4 edges of the rectangle (ignoring open/closedness for now)</a:t>
            </a:r>
          </a:p>
          <a:p>
            <a:r>
              <a:rPr lang="en-US" dirty="0"/>
              <a:t>Therefore it is possible to decompose the interval-interval modulo into 2x interval-number </a:t>
            </a:r>
            <a:r>
              <a:rPr lang="en-US" dirty="0" err="1"/>
              <a:t>modulos</a:t>
            </a:r>
            <a:r>
              <a:rPr lang="en-US" dirty="0"/>
              <a:t> + 2x number-interval </a:t>
            </a:r>
            <a:r>
              <a:rPr lang="en-US" dirty="0" err="1"/>
              <a:t>modulos</a:t>
            </a:r>
            <a:r>
              <a:rPr lang="en-US" dirty="0"/>
              <a:t> + up to 4x number-number </a:t>
            </a:r>
            <a:r>
              <a:rPr lang="en-US" dirty="0" err="1"/>
              <a:t>modulos</a:t>
            </a:r>
            <a:r>
              <a:rPr lang="en-US" dirty="0"/>
              <a:t> (where a number is about </a:t>
            </a:r>
            <a:r>
              <a:rPr lang="en-US"/>
              <a:t>the same as a </a:t>
            </a:r>
            <a:r>
              <a:rPr lang="en-US" dirty="0"/>
              <a:t>degenerate interval)</a:t>
            </a:r>
          </a:p>
        </p:txBody>
      </p:sp>
    </p:spTree>
    <p:extLst>
      <p:ext uri="{BB962C8B-B14F-4D97-AF65-F5344CB8AC3E}">
        <p14:creationId xmlns:p14="http://schemas.microsoft.com/office/powerpoint/2010/main" val="369917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2295</Words>
  <Application>Microsoft Office PowerPoint</Application>
  <PresentationFormat>Widescreen</PresentationFormat>
  <Paragraphs>1988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Integer-only modulo vs continuous</vt:lpstr>
      <vt:lpstr>Note how the triangles are equivalent if sheared appropriately</vt:lpstr>
      <vt:lpstr>Note the relative values – as long as there are no line crossings, c is always the minimum, while b is the maximum</vt:lpstr>
      <vt:lpstr>Single line crossing – black arrows mark the possible max values</vt:lpstr>
      <vt:lpstr>Insight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Avery</dc:creator>
  <cp:lastModifiedBy>Avery Khoo</cp:lastModifiedBy>
  <cp:revision>56</cp:revision>
  <dcterms:created xsi:type="dcterms:W3CDTF">2020-08-11T03:34:42Z</dcterms:created>
  <dcterms:modified xsi:type="dcterms:W3CDTF">2023-04-08T11:32:35Z</dcterms:modified>
</cp:coreProperties>
</file>