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72" r:id="rId4"/>
    <p:sldId id="262" r:id="rId5"/>
    <p:sldId id="263" r:id="rId6"/>
    <p:sldId id="264" r:id="rId7"/>
    <p:sldId id="265" r:id="rId8"/>
    <p:sldId id="266" r:id="rId9"/>
    <p:sldId id="268" r:id="rId10"/>
    <p:sldId id="269" r:id="rId11"/>
    <p:sldId id="270" r:id="rId12"/>
    <p:sldId id="271" r:id="rId13"/>
    <p:sldId id="259" r:id="rId14"/>
    <p:sldId id="260"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4" autoAdjust="0"/>
    <p:restoredTop sz="94660"/>
  </p:normalViewPr>
  <p:slideViewPr>
    <p:cSldViewPr>
      <p:cViewPr varScale="1">
        <p:scale>
          <a:sx n="68" d="100"/>
          <a:sy n="68" d="100"/>
        </p:scale>
        <p:origin x="-155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EC963-14A6-4876-A3EC-45D4C34D0CC1}" type="datetimeFigureOut">
              <a:rPr lang="en-US" smtClean="0"/>
              <a:t>12/14/2020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4D7CB-940E-425A-8364-379886DB4A4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48E5A1-7B06-4322-B9B8-63A30E8C1E81}"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964FB-61D3-4624-A13B-61F65222FC91}"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19671-090E-44FE-B749-6825E608C0FE}"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888CC2-DE22-405F-A868-4C5AD4FDBFEA}"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371BD1-04F7-4DFA-81F7-1282824DE137}" type="datetime1">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2C19C3-6D4F-41E7-8945-C24B55459345}"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876CA3-882B-49CE-A2E0-E73F5115312A}" type="datetime1">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553BFF-E1A4-4E46-AD2C-CFE78840690A}" type="datetime1">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90762-2C38-4CBF-88D4-7E04B849A2D8}" type="datetime1">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239DC-50C0-4872-A29D-811C4D19ECF3}"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B91F6-5FB2-49FD-AA80-A27F58450029}" type="datetime1">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191F9-01FC-4172-BC4D-974763A743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E2052-3B99-4073-AE76-1DBABBB61BEC}" type="datetime1">
              <a:rPr lang="en-US" smtClean="0"/>
              <a:t>12/14/2020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191F9-01FC-4172-BC4D-974763A743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70025"/>
          </a:xfrm>
        </p:spPr>
        <p:txBody>
          <a:bodyPr>
            <a:normAutofit/>
          </a:bodyPr>
          <a:lstStyle/>
          <a:p>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onotype Corsiva" pitchFamily="66" charset="0"/>
              </a:rPr>
              <a:t>EDA on Movie Dataset</a:t>
            </a:r>
            <a:endPar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onotype Corsiva" pitchFamily="66" charset="0"/>
            </a:endParaRPr>
          </a:p>
        </p:txBody>
      </p:sp>
      <p:pic>
        <p:nvPicPr>
          <p:cNvPr id="1026" name="Picture 2" descr="D:\Averyl\INSAID COURSE\Term1-Term2 Project\New folder\Project Lights Camera Action.jpg"/>
          <p:cNvPicPr>
            <a:picLocks noChangeAspect="1" noChangeArrowheads="1"/>
          </p:cNvPicPr>
          <p:nvPr/>
        </p:nvPicPr>
        <p:blipFill>
          <a:blip r:embed="rId2" cstate="print"/>
          <a:srcRect/>
          <a:stretch>
            <a:fillRect/>
          </a:stretch>
        </p:blipFill>
        <p:spPr bwMode="auto">
          <a:xfrm>
            <a:off x="1371600" y="1828800"/>
            <a:ext cx="6553200" cy="4648918"/>
          </a:xfrm>
          <a:prstGeom prst="rect">
            <a:avLst/>
          </a:prstGeom>
          <a:noFill/>
        </p:spPr>
      </p:pic>
      <p:sp>
        <p:nvSpPr>
          <p:cNvPr id="5" name="Slide Number Placeholder 4"/>
          <p:cNvSpPr>
            <a:spLocks noGrp="1"/>
          </p:cNvSpPr>
          <p:nvPr>
            <p:ph type="sldNum" sz="quarter" idx="12"/>
          </p:nvPr>
        </p:nvSpPr>
        <p:spPr/>
        <p:txBody>
          <a:bodyPr/>
          <a:lstStyle/>
          <a:p>
            <a:fld id="{5D0191F9-01FC-4172-BC4D-974763A74332}"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 Top 20 Directors who have directed maximum movies</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10</a:t>
            </a:fld>
            <a:endParaRPr lang="en-US"/>
          </a:p>
        </p:txBody>
      </p:sp>
      <p:pic>
        <p:nvPicPr>
          <p:cNvPr id="10" name="Content Placeholder 9" descr="Top 20 directors.png"/>
          <p:cNvPicPr>
            <a:picLocks noGrp="1" noChangeAspect="1"/>
          </p:cNvPicPr>
          <p:nvPr>
            <p:ph idx="1"/>
          </p:nvPr>
        </p:nvPicPr>
        <p:blipFill>
          <a:blip r:embed="rId2" cstate="print"/>
          <a:stretch>
            <a:fillRect/>
          </a:stretch>
        </p:blipFill>
        <p:spPr>
          <a:xfrm>
            <a:off x="914400" y="1295400"/>
            <a:ext cx="7408742" cy="4525963"/>
          </a:xfrm>
        </p:spPr>
      </p:pic>
      <p:sp>
        <p:nvSpPr>
          <p:cNvPr id="11" name="TextBox 10"/>
          <p:cNvSpPr txBox="1"/>
          <p:nvPr/>
        </p:nvSpPr>
        <p:spPr>
          <a:xfrm>
            <a:off x="0" y="5715000"/>
            <a:ext cx="9144000" cy="1200329"/>
          </a:xfrm>
          <a:prstGeom prst="rect">
            <a:avLst/>
          </a:prstGeom>
          <a:noFill/>
        </p:spPr>
        <p:txBody>
          <a:bodyPr wrap="square" rtlCol="0">
            <a:spAutoFit/>
          </a:bodyPr>
          <a:lstStyle/>
          <a:p>
            <a:r>
              <a:rPr lang="en-US" dirty="0"/>
              <a:t>We could not establish if the choice of the Director </a:t>
            </a:r>
            <a:r>
              <a:rPr lang="en-US" dirty="0" smtClean="0"/>
              <a:t>matters </a:t>
            </a:r>
            <a:r>
              <a:rPr lang="en-US" dirty="0"/>
              <a:t>in the success of the movie however what we can say post studying the dataset that a combination of many factors drives the success of a movie that includes - Genre, Storyline, Runtime, Actors and to execute all this the Director does play a major role.</a:t>
            </a:r>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Properties Associated with Movies with High Revenues</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11</a:t>
            </a:fld>
            <a:endParaRPr lang="en-US"/>
          </a:p>
        </p:txBody>
      </p:sp>
      <p:pic>
        <p:nvPicPr>
          <p:cNvPr id="9" name="Content Placeholder 8" descr="Heat map of Revenue with Properties.png"/>
          <p:cNvPicPr>
            <a:picLocks noGrp="1" noChangeAspect="1"/>
          </p:cNvPicPr>
          <p:nvPr>
            <p:ph idx="1"/>
          </p:nvPr>
        </p:nvPicPr>
        <p:blipFill>
          <a:blip r:embed="rId2" cstate="print"/>
          <a:stretch>
            <a:fillRect/>
          </a:stretch>
        </p:blipFill>
        <p:spPr>
          <a:xfrm>
            <a:off x="2209800" y="1219200"/>
            <a:ext cx="4516361" cy="4031475"/>
          </a:xfrm>
        </p:spPr>
      </p:pic>
      <p:sp>
        <p:nvSpPr>
          <p:cNvPr id="11" name="TextBox 10"/>
          <p:cNvSpPr txBox="1"/>
          <p:nvPr/>
        </p:nvSpPr>
        <p:spPr>
          <a:xfrm>
            <a:off x="0" y="5257800"/>
            <a:ext cx="9144000" cy="1815882"/>
          </a:xfrm>
          <a:prstGeom prst="rect">
            <a:avLst/>
          </a:prstGeom>
          <a:noFill/>
        </p:spPr>
        <p:txBody>
          <a:bodyPr wrap="square" rtlCol="0">
            <a:spAutoFit/>
          </a:bodyPr>
          <a:lstStyle/>
          <a:p>
            <a:r>
              <a:rPr lang="en-US" sz="1400" i="1" dirty="0"/>
              <a:t>Plot 1: Votes </a:t>
            </a:r>
            <a:r>
              <a:rPr lang="en-US" sz="1400" i="1" dirty="0" err="1"/>
              <a:t>vs</a:t>
            </a:r>
            <a:r>
              <a:rPr lang="en-US" sz="1400" i="1" dirty="0"/>
              <a:t> Revenue (Millions</a:t>
            </a:r>
            <a:r>
              <a:rPr lang="en-US" sz="1400" i="1" dirty="0" smtClean="0"/>
              <a:t>) - W</a:t>
            </a:r>
            <a:r>
              <a:rPr lang="en-US" sz="1400" dirty="0" smtClean="0"/>
              <a:t>e </a:t>
            </a:r>
            <a:r>
              <a:rPr lang="en-US" sz="1400" dirty="0"/>
              <a:t>can safely assume that the </a:t>
            </a:r>
            <a:r>
              <a:rPr lang="en-US" sz="1400" b="1" dirty="0"/>
              <a:t>Revenue</a:t>
            </a:r>
            <a:r>
              <a:rPr lang="en-US" sz="1400" dirty="0"/>
              <a:t> seems to be </a:t>
            </a:r>
            <a:r>
              <a:rPr lang="en-US" sz="1400" b="1" dirty="0"/>
              <a:t>increasing</a:t>
            </a:r>
            <a:r>
              <a:rPr lang="en-US" sz="1400" dirty="0"/>
              <a:t> with the increases in </a:t>
            </a:r>
            <a:r>
              <a:rPr lang="en-US" sz="1400" b="1" dirty="0"/>
              <a:t>Votes</a:t>
            </a:r>
            <a:r>
              <a:rPr lang="en-US" sz="1400" dirty="0"/>
              <a:t> which can be linked to popularity too. We can thus conclude that if the popularity of a movie is </a:t>
            </a:r>
            <a:r>
              <a:rPr lang="en-US" sz="1400" b="1" dirty="0"/>
              <a:t>high</a:t>
            </a:r>
            <a:r>
              <a:rPr lang="en-US" sz="1400" dirty="0"/>
              <a:t> then the revenue of the movie may be </a:t>
            </a:r>
            <a:r>
              <a:rPr lang="en-US" sz="1400" b="1" dirty="0"/>
              <a:t>high</a:t>
            </a:r>
            <a:r>
              <a:rPr lang="en-US" sz="1400" dirty="0"/>
              <a:t>. </a:t>
            </a:r>
            <a:r>
              <a:rPr lang="en-US" sz="1400" b="1" dirty="0"/>
              <a:t>Correlation = 0.64</a:t>
            </a:r>
            <a:endParaRPr lang="en-US" sz="1400" dirty="0"/>
          </a:p>
          <a:p>
            <a:r>
              <a:rPr lang="en-US" sz="1400" i="1" dirty="0"/>
              <a:t>Plot 2: Rating </a:t>
            </a:r>
            <a:r>
              <a:rPr lang="en-US" sz="1400" i="1" dirty="0" err="1"/>
              <a:t>vs</a:t>
            </a:r>
            <a:r>
              <a:rPr lang="en-US" sz="1400" i="1" dirty="0"/>
              <a:t> Revenue (</a:t>
            </a:r>
            <a:r>
              <a:rPr lang="en-US" sz="1400" i="1" dirty="0" smtClean="0"/>
              <a:t>Millions) -  </a:t>
            </a:r>
            <a:r>
              <a:rPr lang="en-US" sz="1400" dirty="0" smtClean="0"/>
              <a:t>The</a:t>
            </a:r>
            <a:r>
              <a:rPr lang="en-US" sz="1400" dirty="0"/>
              <a:t> </a:t>
            </a:r>
            <a:r>
              <a:rPr lang="en-US" sz="1400" b="1" dirty="0"/>
              <a:t>correlation</a:t>
            </a:r>
            <a:r>
              <a:rPr lang="en-US" sz="1400" dirty="0"/>
              <a:t> between </a:t>
            </a:r>
            <a:r>
              <a:rPr lang="en-US" sz="1400" b="1" dirty="0"/>
              <a:t>Revenue</a:t>
            </a:r>
            <a:r>
              <a:rPr lang="en-US" sz="1400" dirty="0"/>
              <a:t> and </a:t>
            </a:r>
            <a:r>
              <a:rPr lang="en-US" sz="1400" b="1" dirty="0"/>
              <a:t>Rating</a:t>
            </a:r>
            <a:r>
              <a:rPr lang="en-US" sz="1400" dirty="0"/>
              <a:t> is </a:t>
            </a:r>
            <a:r>
              <a:rPr lang="en-US" sz="1400" b="1" dirty="0"/>
              <a:t>0.22</a:t>
            </a:r>
            <a:r>
              <a:rPr lang="en-US" sz="1400" dirty="0"/>
              <a:t>. So the Rating is not highly related to the Revenue.</a:t>
            </a:r>
          </a:p>
          <a:p>
            <a:r>
              <a:rPr lang="en-US" sz="1400" i="1" dirty="0"/>
              <a:t>Plot 3: Runtime (Minutes) </a:t>
            </a:r>
            <a:r>
              <a:rPr lang="en-US" sz="1400" i="1" dirty="0" err="1"/>
              <a:t>vs</a:t>
            </a:r>
            <a:r>
              <a:rPr lang="en-US" sz="1400" i="1" dirty="0"/>
              <a:t> Revenue (Millions</a:t>
            </a:r>
            <a:r>
              <a:rPr lang="en-US" sz="1400" i="1" dirty="0" smtClean="0"/>
              <a:t>) - </a:t>
            </a:r>
            <a:r>
              <a:rPr lang="en-US" sz="1400" dirty="0" smtClean="0"/>
              <a:t>The</a:t>
            </a:r>
            <a:r>
              <a:rPr lang="en-US" sz="1400" dirty="0"/>
              <a:t> </a:t>
            </a:r>
            <a:r>
              <a:rPr lang="en-US" sz="1400" b="1" dirty="0"/>
              <a:t>correlation</a:t>
            </a:r>
            <a:r>
              <a:rPr lang="en-US" sz="1400" dirty="0"/>
              <a:t> between </a:t>
            </a:r>
            <a:r>
              <a:rPr lang="en-US" sz="1400" b="1" dirty="0"/>
              <a:t>Revenue</a:t>
            </a:r>
            <a:r>
              <a:rPr lang="en-US" sz="1400" dirty="0"/>
              <a:t> and </a:t>
            </a:r>
            <a:r>
              <a:rPr lang="en-US" sz="1400" b="1" dirty="0"/>
              <a:t>Runtime</a:t>
            </a:r>
            <a:r>
              <a:rPr lang="en-US" sz="1400" dirty="0"/>
              <a:t> is </a:t>
            </a:r>
            <a:r>
              <a:rPr lang="en-US" sz="1400" b="1" dirty="0"/>
              <a:t>0.27</a:t>
            </a:r>
            <a:r>
              <a:rPr lang="en-US" sz="1400" dirty="0"/>
              <a:t>. So Runtime is not highly related to the Revenue.</a:t>
            </a:r>
          </a:p>
          <a:p>
            <a:endParaRPr lang="en-US" sz="14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Conclusion</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12</a:t>
            </a:fld>
            <a:endParaRPr lang="en-US"/>
          </a:p>
        </p:txBody>
      </p:sp>
      <p:sp>
        <p:nvSpPr>
          <p:cNvPr id="11" name="TextBox 10"/>
          <p:cNvSpPr txBox="1"/>
          <p:nvPr/>
        </p:nvSpPr>
        <p:spPr>
          <a:xfrm>
            <a:off x="0" y="1447800"/>
            <a:ext cx="9144000" cy="5078313"/>
          </a:xfrm>
          <a:prstGeom prst="rect">
            <a:avLst/>
          </a:prstGeom>
          <a:noFill/>
        </p:spPr>
        <p:txBody>
          <a:bodyPr wrap="square" rtlCol="0">
            <a:spAutoFit/>
          </a:bodyPr>
          <a:lstStyle/>
          <a:p>
            <a:pPr>
              <a:buFont typeface="Wingdings" pitchFamily="2" charset="2"/>
              <a:buChar char="ü"/>
            </a:pPr>
            <a:r>
              <a:rPr lang="en-US" dirty="0" smtClean="0"/>
              <a:t>The </a:t>
            </a:r>
            <a:r>
              <a:rPr lang="en-US" dirty="0"/>
              <a:t>most revenue earning movies are those that belong to the </a:t>
            </a:r>
            <a:r>
              <a:rPr lang="en-US" dirty="0" smtClean="0"/>
              <a:t>Genres </a:t>
            </a:r>
            <a:r>
              <a:rPr lang="en-US" dirty="0"/>
              <a:t>of Adventure, Action, Drama and Comedy and incidentally </a:t>
            </a:r>
            <a:r>
              <a:rPr lang="en-US" dirty="0" smtClean="0"/>
              <a:t>it is also </a:t>
            </a:r>
            <a:r>
              <a:rPr lang="en-US" dirty="0"/>
              <a:t>observed that the same Genres are the most popular </a:t>
            </a:r>
            <a:r>
              <a:rPr lang="en-US" dirty="0" smtClean="0"/>
              <a:t>too</a:t>
            </a:r>
          </a:p>
          <a:p>
            <a:pPr>
              <a:buFont typeface="Wingdings" pitchFamily="2" charset="2"/>
              <a:buChar char="ü"/>
            </a:pPr>
            <a:endParaRPr lang="en-US" dirty="0" smtClean="0"/>
          </a:p>
          <a:p>
            <a:pPr>
              <a:buFont typeface="Wingdings" pitchFamily="2" charset="2"/>
              <a:buChar char="ü"/>
            </a:pPr>
            <a:r>
              <a:rPr lang="en-US" dirty="0" smtClean="0"/>
              <a:t>We </a:t>
            </a:r>
            <a:r>
              <a:rPr lang="en-US" dirty="0"/>
              <a:t>could not establish if the choice of the Director or Actors matters in the success of the movie however what we can say post studying the dataset that a combination of many factors drives the success of a movie that includes - Genre, Storyline, Runtime, Actors and to execute all this the Director does play a major </a:t>
            </a:r>
            <a:r>
              <a:rPr lang="en-US" dirty="0" smtClean="0"/>
              <a:t>role</a:t>
            </a:r>
          </a:p>
          <a:p>
            <a:pPr>
              <a:buFont typeface="Wingdings" pitchFamily="2" charset="2"/>
              <a:buChar char="ü"/>
            </a:pPr>
            <a:endParaRPr lang="en-US" dirty="0" smtClean="0"/>
          </a:p>
          <a:p>
            <a:pPr>
              <a:buFont typeface="Wingdings" pitchFamily="2" charset="2"/>
              <a:buChar char="ü"/>
            </a:pPr>
            <a:r>
              <a:rPr lang="en-US" dirty="0" smtClean="0"/>
              <a:t>Directors must direct their efforts to release movies that have been </a:t>
            </a:r>
            <a:r>
              <a:rPr lang="en-US" dirty="0" err="1" smtClean="0"/>
              <a:t>analysed</a:t>
            </a:r>
            <a:r>
              <a:rPr lang="en-US" dirty="0" smtClean="0"/>
              <a:t> as the most revenue earning and popular genres</a:t>
            </a:r>
          </a:p>
          <a:p>
            <a:pPr>
              <a:buFont typeface="Wingdings" pitchFamily="2" charset="2"/>
              <a:buChar char="ü"/>
            </a:pPr>
            <a:endParaRPr lang="en-US" dirty="0" smtClean="0"/>
          </a:p>
          <a:p>
            <a:pPr>
              <a:buFont typeface="Wingdings" pitchFamily="2" charset="2"/>
              <a:buChar char="ü"/>
            </a:pPr>
            <a:r>
              <a:rPr lang="en-US" dirty="0" smtClean="0"/>
              <a:t>Movies with high rating and high votes tends to earn high revenues so it is important to have a good story line with an engaging star cast</a:t>
            </a:r>
          </a:p>
          <a:p>
            <a:pPr>
              <a:buFont typeface="Wingdings" pitchFamily="2" charset="2"/>
              <a:buChar char="ü"/>
            </a:pPr>
            <a:endParaRPr lang="en-US" dirty="0" smtClean="0"/>
          </a:p>
          <a:p>
            <a:pPr>
              <a:buFont typeface="Wingdings" pitchFamily="2" charset="2"/>
              <a:buChar char="ü"/>
            </a:pPr>
            <a:r>
              <a:rPr lang="en-US" dirty="0" smtClean="0"/>
              <a:t>Viewers love short to mid duration movies so we can presume that the success of the movie is dependent on the length as the rating and voting will be directly linked to this factor</a:t>
            </a:r>
            <a:endParaRPr lang="en-US" b="1" dirty="0"/>
          </a:p>
          <a:p>
            <a:endParaRPr lang="en-US"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Movie with the Highest &amp; Lowest Earned Revenue (Millions)</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13</a:t>
            </a:fld>
            <a:endParaRPr lang="en-US"/>
          </a:p>
        </p:txBody>
      </p:sp>
      <p:sp>
        <p:nvSpPr>
          <p:cNvPr id="7" name="TextBox 6"/>
          <p:cNvSpPr txBox="1"/>
          <p:nvPr/>
        </p:nvSpPr>
        <p:spPr>
          <a:xfrm>
            <a:off x="228600" y="4826675"/>
            <a:ext cx="8915400" cy="2031325"/>
          </a:xfrm>
          <a:prstGeom prst="rect">
            <a:avLst/>
          </a:prstGeom>
          <a:noFill/>
        </p:spPr>
        <p:txBody>
          <a:bodyPr wrap="square" rtlCol="0">
            <a:spAutoFit/>
          </a:bodyPr>
          <a:lstStyle/>
          <a:p>
            <a:pPr>
              <a:buFont typeface="Wingdings" pitchFamily="2" charset="2"/>
              <a:buChar char="q"/>
            </a:pPr>
            <a:r>
              <a:rPr lang="en-US" dirty="0" smtClean="0"/>
              <a:t>Star Wars: Episode VII - The Force Awakens directed by J.J. Abrams earns the highest revenue in all, making 936.63 MUSD revenues.</a:t>
            </a:r>
          </a:p>
          <a:p>
            <a:pPr>
              <a:buFont typeface="Wingdings" pitchFamily="2" charset="2"/>
              <a:buChar char="q"/>
            </a:pPr>
            <a:r>
              <a:rPr lang="en-US" dirty="0" smtClean="0"/>
              <a:t>The Least revenue reported is Dead Awake, with a revenue of 0.01 MUSD directed by Phillip Guzman.</a:t>
            </a:r>
          </a:p>
          <a:p>
            <a:pPr>
              <a:buFont typeface="Wingdings" pitchFamily="2" charset="2"/>
              <a:buChar char="q"/>
            </a:pPr>
            <a:endParaRPr lang="en-US" dirty="0"/>
          </a:p>
          <a:p>
            <a:r>
              <a:rPr lang="en-US" i="1" dirty="0" smtClean="0"/>
              <a:t>The range of the Top 10 High </a:t>
            </a:r>
            <a:r>
              <a:rPr lang="en-US" i="1" dirty="0" smtClean="0"/>
              <a:t>Revenue </a:t>
            </a:r>
            <a:r>
              <a:rPr lang="en-US" i="1" dirty="0" smtClean="0"/>
              <a:t>Movies is between 420 – 937 MUSD.</a:t>
            </a:r>
          </a:p>
          <a:p>
            <a:pPr>
              <a:buFont typeface="Wingdings" pitchFamily="2" charset="2"/>
              <a:buChar char="q"/>
            </a:pPr>
            <a:endParaRPr lang="en-US" dirty="0" smtClean="0"/>
          </a:p>
        </p:txBody>
      </p:sp>
      <p:pic>
        <p:nvPicPr>
          <p:cNvPr id="9" name="Content Placeholder 8" descr="Top 10 High Revenue Movies.png"/>
          <p:cNvPicPr>
            <a:picLocks noGrp="1" noChangeAspect="1"/>
          </p:cNvPicPr>
          <p:nvPr>
            <p:ph idx="1"/>
          </p:nvPr>
        </p:nvPicPr>
        <p:blipFill>
          <a:blip r:embed="rId2" cstate="print"/>
          <a:stretch>
            <a:fillRect/>
          </a:stretch>
        </p:blipFill>
        <p:spPr>
          <a:xfrm>
            <a:off x="304800" y="1219200"/>
            <a:ext cx="8229600" cy="341301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Movie with the Highest &amp; Lowest Votes</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14</a:t>
            </a:fld>
            <a:endParaRPr lang="en-US"/>
          </a:p>
        </p:txBody>
      </p:sp>
      <p:sp>
        <p:nvSpPr>
          <p:cNvPr id="7" name="TextBox 6"/>
          <p:cNvSpPr txBox="1"/>
          <p:nvPr/>
        </p:nvSpPr>
        <p:spPr>
          <a:xfrm>
            <a:off x="228600" y="4826675"/>
            <a:ext cx="8915400" cy="923330"/>
          </a:xfrm>
          <a:prstGeom prst="rect">
            <a:avLst/>
          </a:prstGeom>
          <a:noFill/>
        </p:spPr>
        <p:txBody>
          <a:bodyPr wrap="square" rtlCol="0">
            <a:spAutoFit/>
          </a:bodyPr>
          <a:lstStyle/>
          <a:p>
            <a:pPr>
              <a:buFont typeface="Wingdings" pitchFamily="2" charset="2"/>
              <a:buChar char="q"/>
            </a:pPr>
            <a:r>
              <a:rPr lang="en-US" dirty="0" smtClean="0"/>
              <a:t>The Dark Knight directed by Christopher Nolan has the highest votes with 1791916</a:t>
            </a:r>
          </a:p>
          <a:p>
            <a:pPr>
              <a:buFont typeface="Wingdings" pitchFamily="2" charset="2"/>
              <a:buChar char="q"/>
            </a:pPr>
            <a:r>
              <a:rPr lang="en-US" dirty="0" smtClean="0"/>
              <a:t>Paint It Black directed by Amber </a:t>
            </a:r>
            <a:r>
              <a:rPr lang="en-US" dirty="0" err="1" smtClean="0"/>
              <a:t>Tamblyn</a:t>
            </a:r>
            <a:r>
              <a:rPr lang="en-US" dirty="0" smtClean="0"/>
              <a:t> has the lowest votes with 61</a:t>
            </a:r>
          </a:p>
          <a:p>
            <a:pPr>
              <a:buFont typeface="Wingdings" pitchFamily="2" charset="2"/>
              <a:buChar char="q"/>
            </a:pPr>
            <a:endParaRPr lang="en-US" dirty="0" smtClean="0"/>
          </a:p>
        </p:txBody>
      </p:sp>
      <p:pic>
        <p:nvPicPr>
          <p:cNvPr id="14" name="Content Placeholder 13" descr="Top 10 Highest Rated Movies.png"/>
          <p:cNvPicPr>
            <a:picLocks noGrp="1" noChangeAspect="1"/>
          </p:cNvPicPr>
          <p:nvPr>
            <p:ph idx="1"/>
          </p:nvPr>
        </p:nvPicPr>
        <p:blipFill>
          <a:blip r:embed="rId2" cstate="print"/>
          <a:stretch>
            <a:fillRect/>
          </a:stretch>
        </p:blipFill>
        <p:spPr>
          <a:xfrm>
            <a:off x="1295400" y="1143000"/>
            <a:ext cx="6148201" cy="3607622"/>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Movie with the Longest &amp; Shortest Runtime (Minutes)</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15</a:t>
            </a:fld>
            <a:endParaRPr lang="en-US"/>
          </a:p>
        </p:txBody>
      </p:sp>
      <p:sp>
        <p:nvSpPr>
          <p:cNvPr id="7" name="TextBox 6"/>
          <p:cNvSpPr txBox="1"/>
          <p:nvPr/>
        </p:nvSpPr>
        <p:spPr>
          <a:xfrm>
            <a:off x="228600" y="4826675"/>
            <a:ext cx="8915400" cy="1200329"/>
          </a:xfrm>
          <a:prstGeom prst="rect">
            <a:avLst/>
          </a:prstGeom>
          <a:noFill/>
        </p:spPr>
        <p:txBody>
          <a:bodyPr wrap="square" rtlCol="0">
            <a:spAutoFit/>
          </a:bodyPr>
          <a:lstStyle/>
          <a:p>
            <a:pPr>
              <a:buFont typeface="Wingdings" pitchFamily="2" charset="2"/>
              <a:buChar char="q"/>
            </a:pPr>
            <a:r>
              <a:rPr lang="en-US" dirty="0" err="1" smtClean="0"/>
              <a:t>Grindhouse</a:t>
            </a:r>
            <a:r>
              <a:rPr lang="en-US" dirty="0" smtClean="0"/>
              <a:t> has the highest runtime with 191 minutes</a:t>
            </a:r>
          </a:p>
          <a:p>
            <a:pPr>
              <a:buFont typeface="Wingdings" pitchFamily="2" charset="2"/>
              <a:buChar char="q"/>
            </a:pPr>
            <a:r>
              <a:rPr lang="en-US" dirty="0" smtClean="0"/>
              <a:t>Ma vie de </a:t>
            </a:r>
            <a:r>
              <a:rPr lang="en-US" dirty="0" err="1" smtClean="0"/>
              <a:t>Courgette</a:t>
            </a:r>
            <a:r>
              <a:rPr lang="en-US" dirty="0" smtClean="0"/>
              <a:t> has the lowest runtime with 66 minutes</a:t>
            </a:r>
          </a:p>
          <a:p>
            <a:pPr>
              <a:buFont typeface="Wingdings" pitchFamily="2" charset="2"/>
              <a:buChar char="q"/>
            </a:pPr>
            <a:endParaRPr lang="en-US" dirty="0" smtClean="0"/>
          </a:p>
          <a:p>
            <a:r>
              <a:rPr lang="en-US" i="1" dirty="0" smtClean="0"/>
              <a:t>The range of the Top 10 Longest Movies is between 162 to 192 minutes.</a:t>
            </a:r>
          </a:p>
        </p:txBody>
      </p:sp>
      <p:pic>
        <p:nvPicPr>
          <p:cNvPr id="10" name="Content Placeholder 9" descr="Top 10 Longest Movies.png"/>
          <p:cNvPicPr>
            <a:picLocks noGrp="1" noChangeAspect="1"/>
          </p:cNvPicPr>
          <p:nvPr>
            <p:ph idx="1"/>
          </p:nvPr>
        </p:nvPicPr>
        <p:blipFill>
          <a:blip r:embed="rId2" cstate="print"/>
          <a:stretch>
            <a:fillRect/>
          </a:stretch>
        </p:blipFill>
        <p:spPr>
          <a:xfrm>
            <a:off x="381000" y="1295400"/>
            <a:ext cx="8229600" cy="351364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Year with the Highest Movies Released</a:t>
            </a:r>
            <a:endParaRPr lang="en-US" sz="2800" dirty="0">
              <a:solidFill>
                <a:srgbClr val="0070C0"/>
              </a:solidFill>
              <a:latin typeface="Bodoni MT Black" pitchFamily="18" charset="0"/>
            </a:endParaRPr>
          </a:p>
        </p:txBody>
      </p:sp>
      <p:pic>
        <p:nvPicPr>
          <p:cNvPr id="4" name="Content Placeholder 3" descr="Year vs Number of movies.png"/>
          <p:cNvPicPr>
            <a:picLocks noGrp="1" noChangeAspect="1"/>
          </p:cNvPicPr>
          <p:nvPr>
            <p:ph idx="1"/>
          </p:nvPr>
        </p:nvPicPr>
        <p:blipFill>
          <a:blip r:embed="rId2" cstate="print"/>
          <a:stretch>
            <a:fillRect/>
          </a:stretch>
        </p:blipFill>
        <p:spPr>
          <a:xfrm>
            <a:off x="1905000" y="1219200"/>
            <a:ext cx="4992237" cy="3607622"/>
          </a:xfrm>
        </p:spPr>
      </p:pic>
      <p:sp>
        <p:nvSpPr>
          <p:cNvPr id="6" name="Slide Number Placeholder 5"/>
          <p:cNvSpPr>
            <a:spLocks noGrp="1"/>
          </p:cNvSpPr>
          <p:nvPr>
            <p:ph type="sldNum" sz="quarter" idx="12"/>
          </p:nvPr>
        </p:nvSpPr>
        <p:spPr/>
        <p:txBody>
          <a:bodyPr/>
          <a:lstStyle/>
          <a:p>
            <a:fld id="{5D0191F9-01FC-4172-BC4D-974763A74332}" type="slidenum">
              <a:rPr lang="en-US" smtClean="0"/>
              <a:t>2</a:t>
            </a:fld>
            <a:endParaRPr lang="en-US"/>
          </a:p>
        </p:txBody>
      </p:sp>
      <p:sp>
        <p:nvSpPr>
          <p:cNvPr id="7" name="TextBox 6"/>
          <p:cNvSpPr txBox="1"/>
          <p:nvPr/>
        </p:nvSpPr>
        <p:spPr>
          <a:xfrm>
            <a:off x="228600" y="4826675"/>
            <a:ext cx="8915400" cy="1754326"/>
          </a:xfrm>
          <a:prstGeom prst="rect">
            <a:avLst/>
          </a:prstGeom>
          <a:noFill/>
        </p:spPr>
        <p:txBody>
          <a:bodyPr wrap="square" rtlCol="0">
            <a:spAutoFit/>
          </a:bodyPr>
          <a:lstStyle/>
          <a:p>
            <a:pPr>
              <a:buFont typeface="Wingdings" pitchFamily="2" charset="2"/>
              <a:buChar char="q"/>
            </a:pPr>
            <a:r>
              <a:rPr lang="en-US" dirty="0" smtClean="0"/>
              <a:t> Year 2016 has the highest release of movies (296) followed by year 2015 (127) and year 2014 (98)</a:t>
            </a:r>
          </a:p>
          <a:p>
            <a:pPr>
              <a:buFont typeface="Wingdings" pitchFamily="2" charset="2"/>
              <a:buChar char="q"/>
            </a:pPr>
            <a:r>
              <a:rPr lang="en-US" dirty="0" smtClean="0"/>
              <a:t>Year 2006 has the least number of movies released (44)</a:t>
            </a:r>
          </a:p>
          <a:p>
            <a:pPr>
              <a:buFont typeface="Wingdings" pitchFamily="2" charset="2"/>
              <a:buChar char="q"/>
            </a:pPr>
            <a:endParaRPr lang="en-US" dirty="0"/>
          </a:p>
          <a:p>
            <a:r>
              <a:rPr lang="en-US" i="1" dirty="0" smtClean="0"/>
              <a:t>However, the trend for the release of movies from the year 2006 to 2014 almost shows a steady increase with a sudden spike in the year 2015 (127) and year 2016 (296)</a:t>
            </a:r>
            <a:endParaRPr lang="en-US"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Top 10 Movies </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3</a:t>
            </a:fld>
            <a:endParaRPr lang="en-US"/>
          </a:p>
        </p:txBody>
      </p:sp>
      <p:pic>
        <p:nvPicPr>
          <p:cNvPr id="9" name="Content Placeholder 8" descr="Top 10 High Revenue Movies.png"/>
          <p:cNvPicPr>
            <a:picLocks noGrp="1" noChangeAspect="1"/>
          </p:cNvPicPr>
          <p:nvPr>
            <p:ph idx="1"/>
          </p:nvPr>
        </p:nvPicPr>
        <p:blipFill>
          <a:blip r:embed="rId2" cstate="print"/>
          <a:stretch>
            <a:fillRect/>
          </a:stretch>
        </p:blipFill>
        <p:spPr>
          <a:xfrm>
            <a:off x="1066800" y="3429000"/>
            <a:ext cx="7362994" cy="3053610"/>
          </a:xfrm>
        </p:spPr>
      </p:pic>
      <p:pic>
        <p:nvPicPr>
          <p:cNvPr id="8" name="Content Placeholder 11" descr="Top 10 Highest Rated Movies.png"/>
          <p:cNvPicPr>
            <a:picLocks noChangeAspect="1"/>
          </p:cNvPicPr>
          <p:nvPr/>
        </p:nvPicPr>
        <p:blipFill>
          <a:blip r:embed="rId3" cstate="print"/>
          <a:stretch>
            <a:fillRect/>
          </a:stretch>
        </p:blipFill>
        <p:spPr>
          <a:xfrm>
            <a:off x="5105400" y="1219200"/>
            <a:ext cx="4038600" cy="2083622"/>
          </a:xfrm>
          <a:prstGeom prst="rect">
            <a:avLst/>
          </a:prstGeom>
        </p:spPr>
      </p:pic>
      <p:pic>
        <p:nvPicPr>
          <p:cNvPr id="10" name="Content Placeholder 9" descr="Top 10 Longest Movies.png"/>
          <p:cNvPicPr>
            <a:picLocks noChangeAspect="1"/>
          </p:cNvPicPr>
          <p:nvPr/>
        </p:nvPicPr>
        <p:blipFill>
          <a:blip r:embed="rId4" cstate="print"/>
          <a:stretch>
            <a:fillRect/>
          </a:stretch>
        </p:blipFill>
        <p:spPr>
          <a:xfrm>
            <a:off x="0" y="1143000"/>
            <a:ext cx="5029200" cy="214722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Growth Trend in Revenue (Millions) over the years</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4</a:t>
            </a:fld>
            <a:endParaRPr lang="en-US"/>
          </a:p>
        </p:txBody>
      </p:sp>
      <p:sp>
        <p:nvSpPr>
          <p:cNvPr id="7" name="TextBox 6"/>
          <p:cNvSpPr txBox="1"/>
          <p:nvPr/>
        </p:nvSpPr>
        <p:spPr>
          <a:xfrm>
            <a:off x="228600" y="5486400"/>
            <a:ext cx="8915400" cy="923330"/>
          </a:xfrm>
          <a:prstGeom prst="rect">
            <a:avLst/>
          </a:prstGeom>
          <a:noFill/>
        </p:spPr>
        <p:txBody>
          <a:bodyPr wrap="square" rtlCol="0">
            <a:spAutoFit/>
          </a:bodyPr>
          <a:lstStyle/>
          <a:p>
            <a:r>
              <a:rPr lang="en-US" dirty="0" smtClean="0"/>
              <a:t>The </a:t>
            </a:r>
            <a:r>
              <a:rPr lang="en-US" dirty="0"/>
              <a:t>number of movies released does make an impact in the Revenues for the year. </a:t>
            </a:r>
            <a:r>
              <a:rPr lang="en-US" b="1" dirty="0"/>
              <a:t>Year 2016</a:t>
            </a:r>
            <a:r>
              <a:rPr lang="en-US" dirty="0"/>
              <a:t> being the year for the highest release of movies (296) does impact on a significant rise in the Revenues for the same year</a:t>
            </a:r>
            <a:r>
              <a:rPr lang="en-US" dirty="0" smtClean="0"/>
              <a:t>.</a:t>
            </a:r>
            <a:endParaRPr lang="en-US" i="1" dirty="0" smtClean="0"/>
          </a:p>
        </p:txBody>
      </p:sp>
      <p:pic>
        <p:nvPicPr>
          <p:cNvPr id="9" name="Content Placeholder 8" descr="Growth Trend in Revenue (Millions) over the years.png"/>
          <p:cNvPicPr>
            <a:picLocks noGrp="1" noChangeAspect="1"/>
          </p:cNvPicPr>
          <p:nvPr>
            <p:ph idx="1"/>
          </p:nvPr>
        </p:nvPicPr>
        <p:blipFill>
          <a:blip r:embed="rId2" cstate="print"/>
          <a:stretch>
            <a:fillRect/>
          </a:stretch>
        </p:blipFill>
        <p:spPr>
          <a:xfrm>
            <a:off x="685800" y="1295400"/>
            <a:ext cx="7774171" cy="424276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Impact of Movies Length </a:t>
            </a:r>
            <a:r>
              <a:rPr lang="en-US" sz="2800" dirty="0" err="1" smtClean="0">
                <a:solidFill>
                  <a:srgbClr val="0070C0"/>
                </a:solidFill>
                <a:latin typeface="Bodoni MT Black" pitchFamily="18" charset="0"/>
              </a:rPr>
              <a:t>analysed</a:t>
            </a:r>
            <a:r>
              <a:rPr lang="en-US" sz="2800" dirty="0" smtClean="0">
                <a:solidFill>
                  <a:srgbClr val="0070C0"/>
                </a:solidFill>
                <a:latin typeface="Bodoni MT Black" pitchFamily="18" charset="0"/>
              </a:rPr>
              <a:t> by Audience Popularity</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5</a:t>
            </a:fld>
            <a:endParaRPr lang="en-US"/>
          </a:p>
        </p:txBody>
      </p:sp>
      <p:sp>
        <p:nvSpPr>
          <p:cNvPr id="7" name="TextBox 6"/>
          <p:cNvSpPr txBox="1"/>
          <p:nvPr/>
        </p:nvSpPr>
        <p:spPr>
          <a:xfrm>
            <a:off x="228600" y="5486400"/>
            <a:ext cx="8915400" cy="923330"/>
          </a:xfrm>
          <a:prstGeom prst="rect">
            <a:avLst/>
          </a:prstGeom>
          <a:noFill/>
        </p:spPr>
        <p:txBody>
          <a:bodyPr wrap="square" rtlCol="0">
            <a:spAutoFit/>
          </a:bodyPr>
          <a:lstStyle/>
          <a:p>
            <a:r>
              <a:rPr lang="en-US" dirty="0" smtClean="0"/>
              <a:t>Movies in the range of 120-150 minutes runtime are more popular than other runtime movies. This could be linked to the fact that the human attention span is limited and cannot relate to long duration movies.  One can get bored beyond a certain time.</a:t>
            </a:r>
            <a:endParaRPr lang="en-US" i="1" dirty="0" smtClean="0"/>
          </a:p>
        </p:txBody>
      </p:sp>
      <p:pic>
        <p:nvPicPr>
          <p:cNvPr id="10" name="Content Placeholder 9" descr="Impact of Movies Length analysed by Audience Popularity.png"/>
          <p:cNvPicPr>
            <a:picLocks noGrp="1" noChangeAspect="1"/>
          </p:cNvPicPr>
          <p:nvPr>
            <p:ph idx="1"/>
          </p:nvPr>
        </p:nvPicPr>
        <p:blipFill>
          <a:blip r:embed="rId2" cstate="print"/>
          <a:stretch>
            <a:fillRect/>
          </a:stretch>
        </p:blipFill>
        <p:spPr>
          <a:xfrm>
            <a:off x="457200" y="1676400"/>
            <a:ext cx="8229600" cy="3572131"/>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Average Runtime of Movies Year to Year</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6</a:t>
            </a:fld>
            <a:endParaRPr lang="en-US"/>
          </a:p>
        </p:txBody>
      </p:sp>
      <p:sp>
        <p:nvSpPr>
          <p:cNvPr id="7" name="TextBox 6"/>
          <p:cNvSpPr txBox="1"/>
          <p:nvPr/>
        </p:nvSpPr>
        <p:spPr>
          <a:xfrm>
            <a:off x="228600" y="5486400"/>
            <a:ext cx="8915400" cy="1200329"/>
          </a:xfrm>
          <a:prstGeom prst="rect">
            <a:avLst/>
          </a:prstGeom>
          <a:noFill/>
        </p:spPr>
        <p:txBody>
          <a:bodyPr wrap="square" rtlCol="0">
            <a:spAutoFit/>
          </a:bodyPr>
          <a:lstStyle/>
          <a:p>
            <a:r>
              <a:rPr lang="en-US" dirty="0" smtClean="0"/>
              <a:t>An interesting revelation through this plot.  It is no surprise to see this </a:t>
            </a:r>
            <a:r>
              <a:rPr lang="en-US" dirty="0" err="1" smtClean="0"/>
              <a:t>visualizaiton</a:t>
            </a:r>
            <a:r>
              <a:rPr lang="en-US" dirty="0" smtClean="0"/>
              <a:t> as we have already seen that the average runtime of 120-150 minutes is the most popular choice of people.  People are not engaged beyond a certain timeframe and so it is important to plan movies around 120 to 150 minutes which is indicative in this visualization too.</a:t>
            </a:r>
            <a:endParaRPr lang="en-US" i="1" dirty="0" smtClean="0"/>
          </a:p>
        </p:txBody>
      </p:sp>
      <p:pic>
        <p:nvPicPr>
          <p:cNvPr id="9" name="Content Placeholder 8" descr="Average Runtime of Movies Year to Year.png"/>
          <p:cNvPicPr>
            <a:picLocks noGrp="1" noChangeAspect="1"/>
          </p:cNvPicPr>
          <p:nvPr>
            <p:ph idx="1"/>
          </p:nvPr>
        </p:nvPicPr>
        <p:blipFill>
          <a:blip r:embed="rId2" cstate="print"/>
          <a:stretch>
            <a:fillRect/>
          </a:stretch>
        </p:blipFill>
        <p:spPr>
          <a:xfrm>
            <a:off x="685800" y="1219200"/>
            <a:ext cx="7824983" cy="429357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Relationship between Revenue &amp; Votes, Year &amp; Votes and Rating &amp; Revenue</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7</a:t>
            </a:fld>
            <a:endParaRPr lang="en-US"/>
          </a:p>
        </p:txBody>
      </p:sp>
      <p:sp>
        <p:nvSpPr>
          <p:cNvPr id="7" name="TextBox 6"/>
          <p:cNvSpPr txBox="1"/>
          <p:nvPr/>
        </p:nvSpPr>
        <p:spPr>
          <a:xfrm>
            <a:off x="228600" y="5486400"/>
            <a:ext cx="8915400" cy="1200329"/>
          </a:xfrm>
          <a:prstGeom prst="rect">
            <a:avLst/>
          </a:prstGeom>
          <a:noFill/>
        </p:spPr>
        <p:txBody>
          <a:bodyPr wrap="square" rtlCol="0">
            <a:spAutoFit/>
          </a:bodyPr>
          <a:lstStyle/>
          <a:p>
            <a:pPr>
              <a:buFont typeface="Wingdings" pitchFamily="2" charset="2"/>
              <a:buChar char="q"/>
            </a:pPr>
            <a:r>
              <a:rPr lang="en-US" b="1" dirty="0"/>
              <a:t>Votes (Popularity</a:t>
            </a:r>
            <a:r>
              <a:rPr lang="en-US" b="1" dirty="0" smtClean="0"/>
              <a:t>) and Rating </a:t>
            </a:r>
            <a:r>
              <a:rPr lang="en-US" b="1" dirty="0"/>
              <a:t>Vs Revenue (Millions)</a:t>
            </a:r>
            <a:r>
              <a:rPr lang="en-US" dirty="0"/>
              <a:t> </a:t>
            </a:r>
            <a:r>
              <a:rPr lang="en-US" dirty="0" smtClean="0"/>
              <a:t>have</a:t>
            </a:r>
            <a:r>
              <a:rPr lang="en-US" dirty="0"/>
              <a:t> </a:t>
            </a:r>
            <a:r>
              <a:rPr lang="en-US" b="1" dirty="0"/>
              <a:t>positive </a:t>
            </a:r>
            <a:r>
              <a:rPr lang="en-US" b="1" dirty="0" smtClean="0"/>
              <a:t>correlation</a:t>
            </a:r>
            <a:r>
              <a:rPr lang="en-US" dirty="0" smtClean="0"/>
              <a:t> which means </a:t>
            </a:r>
            <a:r>
              <a:rPr lang="en-US" dirty="0"/>
              <a:t>that movie with </a:t>
            </a:r>
            <a:r>
              <a:rPr lang="en-US" b="1" dirty="0"/>
              <a:t>high </a:t>
            </a:r>
            <a:r>
              <a:rPr lang="en-US" b="1" dirty="0" smtClean="0"/>
              <a:t>votes and high rating</a:t>
            </a:r>
            <a:r>
              <a:rPr lang="en-US" dirty="0"/>
              <a:t> tends to </a:t>
            </a:r>
            <a:r>
              <a:rPr lang="en-US" b="1" dirty="0"/>
              <a:t>earn high </a:t>
            </a:r>
            <a:r>
              <a:rPr lang="en-US" b="1" dirty="0" smtClean="0"/>
              <a:t>revenue</a:t>
            </a:r>
            <a:endParaRPr lang="en-US" dirty="0"/>
          </a:p>
          <a:p>
            <a:pPr>
              <a:buFont typeface="Wingdings" pitchFamily="2" charset="2"/>
              <a:buChar char="q"/>
            </a:pPr>
            <a:r>
              <a:rPr lang="en-US" b="1" dirty="0"/>
              <a:t>Year Vs Votes</a:t>
            </a:r>
            <a:r>
              <a:rPr lang="en-US" dirty="0"/>
              <a:t> </a:t>
            </a:r>
            <a:r>
              <a:rPr lang="en-US" dirty="0" smtClean="0"/>
              <a:t> have </a:t>
            </a:r>
            <a:r>
              <a:rPr lang="en-US" dirty="0"/>
              <a:t>a </a:t>
            </a:r>
            <a:r>
              <a:rPr lang="en-US" b="1" dirty="0"/>
              <a:t>negative </a:t>
            </a:r>
            <a:r>
              <a:rPr lang="en-US" b="1" dirty="0" smtClean="0"/>
              <a:t>correlation</a:t>
            </a:r>
            <a:r>
              <a:rPr lang="en-US" dirty="0" smtClean="0"/>
              <a:t> which means </a:t>
            </a:r>
            <a:r>
              <a:rPr lang="en-US" dirty="0"/>
              <a:t>that Votes does not depend on the year the movie is </a:t>
            </a:r>
            <a:r>
              <a:rPr lang="en-US" dirty="0" smtClean="0"/>
              <a:t>release</a:t>
            </a:r>
            <a:endParaRPr lang="en-US" dirty="0"/>
          </a:p>
        </p:txBody>
      </p:sp>
      <p:pic>
        <p:nvPicPr>
          <p:cNvPr id="13" name="Content Placeholder 12" descr="Revenue vs Rating.png"/>
          <p:cNvPicPr>
            <a:picLocks noGrp="1" noChangeAspect="1"/>
          </p:cNvPicPr>
          <p:nvPr>
            <p:ph idx="1"/>
          </p:nvPr>
        </p:nvPicPr>
        <p:blipFill>
          <a:blip r:embed="rId2" cstate="print"/>
          <a:stretch>
            <a:fillRect/>
          </a:stretch>
        </p:blipFill>
        <p:spPr>
          <a:xfrm>
            <a:off x="0" y="1295400"/>
            <a:ext cx="3048000" cy="2257778"/>
          </a:xfrm>
        </p:spPr>
      </p:pic>
      <p:pic>
        <p:nvPicPr>
          <p:cNvPr id="14" name="Content Placeholder 8" descr="Revenue vs votes.png"/>
          <p:cNvPicPr>
            <a:picLocks noChangeAspect="1"/>
          </p:cNvPicPr>
          <p:nvPr/>
        </p:nvPicPr>
        <p:blipFill>
          <a:blip r:embed="rId3" cstate="print"/>
          <a:stretch>
            <a:fillRect/>
          </a:stretch>
        </p:blipFill>
        <p:spPr>
          <a:xfrm>
            <a:off x="1905000" y="3429000"/>
            <a:ext cx="5410200" cy="2086159"/>
          </a:xfrm>
          <a:prstGeom prst="rect">
            <a:avLst/>
          </a:prstGeom>
        </p:spPr>
      </p:pic>
      <p:pic>
        <p:nvPicPr>
          <p:cNvPr id="15" name="Content Placeholder 10" descr="Year vs Votes.png"/>
          <p:cNvPicPr>
            <a:picLocks noChangeAspect="1"/>
          </p:cNvPicPr>
          <p:nvPr/>
        </p:nvPicPr>
        <p:blipFill>
          <a:blip r:embed="rId4" cstate="print"/>
          <a:stretch>
            <a:fillRect/>
          </a:stretch>
        </p:blipFill>
        <p:spPr>
          <a:xfrm>
            <a:off x="5803313" y="1219200"/>
            <a:ext cx="3340687" cy="230392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Common Genres (Number of Movies made)</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8</a:t>
            </a:fld>
            <a:endParaRPr lang="en-US"/>
          </a:p>
        </p:txBody>
      </p:sp>
      <p:sp>
        <p:nvSpPr>
          <p:cNvPr id="7" name="TextBox 6"/>
          <p:cNvSpPr txBox="1"/>
          <p:nvPr/>
        </p:nvSpPr>
        <p:spPr>
          <a:xfrm>
            <a:off x="304800" y="5943600"/>
            <a:ext cx="8839200" cy="1169551"/>
          </a:xfrm>
          <a:prstGeom prst="rect">
            <a:avLst/>
          </a:prstGeom>
          <a:noFill/>
        </p:spPr>
        <p:txBody>
          <a:bodyPr wrap="square" rtlCol="0">
            <a:spAutoFit/>
          </a:bodyPr>
          <a:lstStyle/>
          <a:p>
            <a:pPr>
              <a:buFont typeface="Wingdings" pitchFamily="2" charset="2"/>
              <a:buChar char="q"/>
            </a:pPr>
            <a:r>
              <a:rPr lang="en-US" sz="1400" dirty="0" smtClean="0"/>
              <a:t> The most common genres in terms of movies released and highest revenue earners are Drama, Action, Comedy and Adventure</a:t>
            </a:r>
          </a:p>
          <a:p>
            <a:pPr>
              <a:buFont typeface="Wingdings" pitchFamily="2" charset="2"/>
              <a:buChar char="q"/>
            </a:pPr>
            <a:r>
              <a:rPr lang="en-US" sz="1400" dirty="0" smtClean="0"/>
              <a:t>The Genre with the highest revenue is Adventure with a revenue of 39188.75 MUSD while the one with the least revenue is Musical with a revenue of 408.21 MUSD</a:t>
            </a:r>
          </a:p>
          <a:p>
            <a:endParaRPr lang="en-US" sz="1400" b="1" dirty="0" smtClean="0"/>
          </a:p>
        </p:txBody>
      </p:sp>
      <p:pic>
        <p:nvPicPr>
          <p:cNvPr id="15" name="Content Placeholder 8" descr="movies per genre vs revenue.png"/>
          <p:cNvPicPr>
            <a:picLocks noChangeAspect="1"/>
          </p:cNvPicPr>
          <p:nvPr/>
        </p:nvPicPr>
        <p:blipFill>
          <a:blip r:embed="rId2" cstate="print"/>
          <a:stretch>
            <a:fillRect/>
          </a:stretch>
        </p:blipFill>
        <p:spPr>
          <a:xfrm>
            <a:off x="381000" y="2286000"/>
            <a:ext cx="5867400" cy="3695093"/>
          </a:xfrm>
          <a:prstGeom prst="rect">
            <a:avLst/>
          </a:prstGeom>
        </p:spPr>
      </p:pic>
      <p:pic>
        <p:nvPicPr>
          <p:cNvPr id="14" name="Content Placeholder 13" descr="Movies per genre pie chart.png"/>
          <p:cNvPicPr>
            <a:picLocks noGrp="1" noChangeAspect="1"/>
          </p:cNvPicPr>
          <p:nvPr>
            <p:ph idx="1"/>
          </p:nvPr>
        </p:nvPicPr>
        <p:blipFill>
          <a:blip r:embed="rId3" cstate="print"/>
          <a:stretch>
            <a:fillRect/>
          </a:stretch>
        </p:blipFill>
        <p:spPr>
          <a:xfrm>
            <a:off x="5181600" y="1143000"/>
            <a:ext cx="3736726" cy="3581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latin typeface="Bodoni MT Black" pitchFamily="18" charset="0"/>
              </a:rPr>
              <a:t> Most Frequent Actor</a:t>
            </a:r>
            <a:endParaRPr lang="en-US" sz="2800" dirty="0">
              <a:solidFill>
                <a:srgbClr val="0070C0"/>
              </a:solidFill>
              <a:latin typeface="Bodoni MT Black" pitchFamily="18" charset="0"/>
            </a:endParaRPr>
          </a:p>
        </p:txBody>
      </p:sp>
      <p:sp>
        <p:nvSpPr>
          <p:cNvPr id="6" name="Slide Number Placeholder 5"/>
          <p:cNvSpPr>
            <a:spLocks noGrp="1"/>
          </p:cNvSpPr>
          <p:nvPr>
            <p:ph type="sldNum" sz="quarter" idx="12"/>
          </p:nvPr>
        </p:nvSpPr>
        <p:spPr/>
        <p:txBody>
          <a:bodyPr/>
          <a:lstStyle/>
          <a:p>
            <a:fld id="{5D0191F9-01FC-4172-BC4D-974763A74332}" type="slidenum">
              <a:rPr lang="en-US" smtClean="0"/>
              <a:t>9</a:t>
            </a:fld>
            <a:endParaRPr lang="en-US"/>
          </a:p>
        </p:txBody>
      </p:sp>
      <p:pic>
        <p:nvPicPr>
          <p:cNvPr id="7" name="Content Placeholder 6" descr="Most frequent Actor.png"/>
          <p:cNvPicPr>
            <a:picLocks noGrp="1" noChangeAspect="1"/>
          </p:cNvPicPr>
          <p:nvPr>
            <p:ph idx="1"/>
          </p:nvPr>
        </p:nvPicPr>
        <p:blipFill>
          <a:blip r:embed="rId2" cstate="print"/>
          <a:stretch>
            <a:fillRect/>
          </a:stretch>
        </p:blipFill>
        <p:spPr>
          <a:xfrm>
            <a:off x="457200" y="1143000"/>
            <a:ext cx="8305800" cy="4525963"/>
          </a:xfrm>
        </p:spPr>
      </p:pic>
      <p:sp>
        <p:nvSpPr>
          <p:cNvPr id="8" name="TextBox 7"/>
          <p:cNvSpPr txBox="1"/>
          <p:nvPr/>
        </p:nvSpPr>
        <p:spPr>
          <a:xfrm>
            <a:off x="0" y="5715000"/>
            <a:ext cx="9144000" cy="1200329"/>
          </a:xfrm>
          <a:prstGeom prst="rect">
            <a:avLst/>
          </a:prstGeom>
          <a:noFill/>
        </p:spPr>
        <p:txBody>
          <a:bodyPr wrap="square" rtlCol="0">
            <a:spAutoFit/>
          </a:bodyPr>
          <a:lstStyle/>
          <a:p>
            <a:r>
              <a:rPr lang="en-US" dirty="0"/>
              <a:t>We could not establish if the choice of the </a:t>
            </a:r>
            <a:r>
              <a:rPr lang="en-US" dirty="0" smtClean="0"/>
              <a:t>Actor matters </a:t>
            </a:r>
            <a:r>
              <a:rPr lang="en-US" dirty="0"/>
              <a:t>in the success of the movie however what we can say post studying the dataset that a combination of many factors drives the success of a movie that includes - Genre, Storyline, Runtime, Actors and </a:t>
            </a:r>
            <a:r>
              <a:rPr lang="en-US" dirty="0" smtClean="0"/>
              <a:t>the right Director to lead the project.</a:t>
            </a:r>
            <a:endParaRPr lang="en-US"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819</Words>
  <Application>Microsoft Office PowerPoint</Application>
  <PresentationFormat>On-screen Show (4:3)</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EDA on Movie Dataset</vt:lpstr>
      <vt:lpstr>Year with the Highest Movies Released</vt:lpstr>
      <vt:lpstr>Top 10 Movies </vt:lpstr>
      <vt:lpstr>Growth Trend in Revenue (Millions) over the years</vt:lpstr>
      <vt:lpstr>Impact of Movies Length analysed by Audience Popularity</vt:lpstr>
      <vt:lpstr>Average Runtime of Movies Year to Year</vt:lpstr>
      <vt:lpstr>Relationship between Revenue &amp; Votes, Year &amp; Votes and Rating &amp; Revenue</vt:lpstr>
      <vt:lpstr>Common Genres (Number of Movies made)</vt:lpstr>
      <vt:lpstr> Most Frequent Actor</vt:lpstr>
      <vt:lpstr> Top 20 Directors who have directed maximum movies</vt:lpstr>
      <vt:lpstr>Properties Associated with Movies with High Revenues</vt:lpstr>
      <vt:lpstr>Conclusion</vt:lpstr>
      <vt:lpstr>Movie with the Highest &amp; Lowest Earned Revenue (Millions)</vt:lpstr>
      <vt:lpstr>Movie with the Highest &amp; Lowest Votes</vt:lpstr>
      <vt:lpstr>Movie with the Longest &amp; Shortest Runtime (Minutes)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Movie Dataset</dc:title>
  <dc:creator>Admin</dc:creator>
  <cp:lastModifiedBy>Admin</cp:lastModifiedBy>
  <cp:revision>33</cp:revision>
  <dcterms:created xsi:type="dcterms:W3CDTF">2020-12-14T08:16:03Z</dcterms:created>
  <dcterms:modified xsi:type="dcterms:W3CDTF">2020-12-14T15:19:35Z</dcterms:modified>
</cp:coreProperties>
</file>