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25" d="100"/>
          <a:sy n="25" d="100"/>
        </p:scale>
        <p:origin x="-506" y="-1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ery Oldakowski" userId="21e6466cc3dcf811" providerId="LiveId" clId="{965A6A36-3C79-49F6-88C1-555B4D785114}"/>
    <pc:docChg chg="modSld">
      <pc:chgData name="Avery Oldakowski" userId="21e6466cc3dcf811" providerId="LiveId" clId="{965A6A36-3C79-49F6-88C1-555B4D785114}" dt="2022-12-15T02:34:19.803" v="13" actId="1076"/>
      <pc:docMkLst>
        <pc:docMk/>
      </pc:docMkLst>
      <pc:sldChg chg="modSp mod">
        <pc:chgData name="Avery Oldakowski" userId="21e6466cc3dcf811" providerId="LiveId" clId="{965A6A36-3C79-49F6-88C1-555B4D785114}" dt="2022-12-15T02:34:19.803" v="13" actId="1076"/>
        <pc:sldMkLst>
          <pc:docMk/>
          <pc:sldMk cId="2132390471" sldId="256"/>
        </pc:sldMkLst>
        <pc:spChg chg="mod">
          <ac:chgData name="Avery Oldakowski" userId="21e6466cc3dcf811" providerId="LiveId" clId="{965A6A36-3C79-49F6-88C1-555B4D785114}" dt="2022-12-15T02:07:00.668" v="12" actId="14100"/>
          <ac:spMkLst>
            <pc:docMk/>
            <pc:sldMk cId="2132390471" sldId="256"/>
            <ac:spMk id="63" creationId="{28815E6B-2FF3-9E05-0485-3A8F54FCD738}"/>
          </ac:spMkLst>
        </pc:spChg>
        <pc:picChg chg="mod">
          <ac:chgData name="Avery Oldakowski" userId="21e6466cc3dcf811" providerId="LiveId" clId="{965A6A36-3C79-49F6-88C1-555B4D785114}" dt="2022-12-14T18:36:32.150" v="0" actId="1076"/>
          <ac:picMkLst>
            <pc:docMk/>
            <pc:sldMk cId="2132390471" sldId="256"/>
            <ac:picMk id="28" creationId="{CF1343A3-07DF-59EE-39EB-93B6B41E94B4}"/>
          </ac:picMkLst>
        </pc:picChg>
        <pc:picChg chg="mod">
          <ac:chgData name="Avery Oldakowski" userId="21e6466cc3dcf811" providerId="LiveId" clId="{965A6A36-3C79-49F6-88C1-555B4D785114}" dt="2022-12-15T01:55:34.439" v="1" actId="1076"/>
          <ac:picMkLst>
            <pc:docMk/>
            <pc:sldMk cId="2132390471" sldId="256"/>
            <ac:picMk id="51" creationId="{5CB04630-CF8A-92FC-82F1-028226C315C6}"/>
          </ac:picMkLst>
        </pc:picChg>
        <pc:picChg chg="mod">
          <ac:chgData name="Avery Oldakowski" userId="21e6466cc3dcf811" providerId="LiveId" clId="{965A6A36-3C79-49F6-88C1-555B4D785114}" dt="2022-12-15T02:34:19.803" v="13" actId="1076"/>
          <ac:picMkLst>
            <pc:docMk/>
            <pc:sldMk cId="2132390471" sldId="256"/>
            <ac:picMk id="121" creationId="{8DD78077-6774-815B-82C4-64B0B775913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65BBA6-48E6-4685-A088-68C68FE71059}"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387475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5BBA6-48E6-4685-A088-68C68FE71059}"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377520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5BBA6-48E6-4685-A088-68C68FE71059}"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40323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5BBA6-48E6-4685-A088-68C68FE71059}"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371406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5BBA6-48E6-4685-A088-68C68FE71059}"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4282126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65BBA6-48E6-4685-A088-68C68FE71059}"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287268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65BBA6-48E6-4685-A088-68C68FE71059}"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22708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65BBA6-48E6-4685-A088-68C68FE71059}"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101480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5BBA6-48E6-4685-A088-68C68FE71059}"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154025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C65BBA6-48E6-4685-A088-68C68FE71059}"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329965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C65BBA6-48E6-4685-A088-68C68FE71059}"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8D19-6AA4-4C61-AC0F-1ECECC948B7E}" type="slidenum">
              <a:rPr lang="en-US" smtClean="0"/>
              <a:t>‹#›</a:t>
            </a:fld>
            <a:endParaRPr lang="en-US"/>
          </a:p>
        </p:txBody>
      </p:sp>
    </p:spTree>
    <p:extLst>
      <p:ext uri="{BB962C8B-B14F-4D97-AF65-F5344CB8AC3E}">
        <p14:creationId xmlns:p14="http://schemas.microsoft.com/office/powerpoint/2010/main" val="68541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C65BBA6-48E6-4685-A088-68C68FE71059}" type="datetimeFigureOut">
              <a:rPr lang="en-US" smtClean="0"/>
              <a:t>12/14/2022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0DC8D19-6AA4-4C61-AC0F-1ECECC948B7E}" type="slidenum">
              <a:rPr lang="en-US" smtClean="0"/>
              <a:t>‹#›</a:t>
            </a:fld>
            <a:endParaRPr lang="en-US"/>
          </a:p>
        </p:txBody>
      </p:sp>
    </p:spTree>
    <p:extLst>
      <p:ext uri="{BB962C8B-B14F-4D97-AF65-F5344CB8AC3E}">
        <p14:creationId xmlns:p14="http://schemas.microsoft.com/office/powerpoint/2010/main" val="3146536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5FC8DBA5-BB88-F9E6-9C29-409F0B2DD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54" y="212304"/>
            <a:ext cx="6223682" cy="2134086"/>
          </a:xfrm>
          <a:prstGeom prst="rect">
            <a:avLst/>
          </a:prstGeom>
        </p:spPr>
      </p:pic>
      <p:sp>
        <p:nvSpPr>
          <p:cNvPr id="7" name="TextBox 6">
            <a:extLst>
              <a:ext uri="{FF2B5EF4-FFF2-40B4-BE49-F238E27FC236}">
                <a16:creationId xmlns:a16="http://schemas.microsoft.com/office/drawing/2014/main" id="{04391A7F-8BBC-392B-04A3-F19FC5BCF0CC}"/>
              </a:ext>
            </a:extLst>
          </p:cNvPr>
          <p:cNvSpPr txBox="1"/>
          <p:nvPr/>
        </p:nvSpPr>
        <p:spPr>
          <a:xfrm>
            <a:off x="8322198" y="457200"/>
            <a:ext cx="27246804" cy="2800767"/>
          </a:xfrm>
          <a:prstGeom prst="rect">
            <a:avLst/>
          </a:prstGeom>
          <a:noFill/>
        </p:spPr>
        <p:txBody>
          <a:bodyPr wrap="square" rtlCol="0">
            <a:spAutoFit/>
          </a:bodyPr>
          <a:lstStyle/>
          <a:p>
            <a:pPr algn="ctr"/>
            <a:r>
              <a:rPr lang="en-US" sz="8000" dirty="0"/>
              <a:t>Predicting Student Performance Using Data Mining Techniques</a:t>
            </a:r>
          </a:p>
          <a:p>
            <a:pPr algn="ctr"/>
            <a:r>
              <a:rPr lang="en-US" sz="4800" dirty="0"/>
              <a:t>Avery Oldakowski | Jason Hardin – Project Advisor</a:t>
            </a:r>
          </a:p>
          <a:p>
            <a:pPr algn="ctr"/>
            <a:r>
              <a:rPr lang="en-US" sz="4800" dirty="0"/>
              <a:t>aoldakowski@worcester.edu | Worcester State University</a:t>
            </a:r>
          </a:p>
        </p:txBody>
      </p:sp>
      <p:sp>
        <p:nvSpPr>
          <p:cNvPr id="8" name="Rectangle: Rounded Corners 7">
            <a:extLst>
              <a:ext uri="{FF2B5EF4-FFF2-40B4-BE49-F238E27FC236}">
                <a16:creationId xmlns:a16="http://schemas.microsoft.com/office/drawing/2014/main" id="{CB9FBDEA-374C-C7A0-032B-ED6BA5A331AB}"/>
              </a:ext>
            </a:extLst>
          </p:cNvPr>
          <p:cNvSpPr/>
          <p:nvPr/>
        </p:nvSpPr>
        <p:spPr>
          <a:xfrm>
            <a:off x="11972852" y="3851761"/>
            <a:ext cx="18938024" cy="207659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DAC669-8F7A-303D-DF27-B77CF298ED75}"/>
              </a:ext>
            </a:extLst>
          </p:cNvPr>
          <p:cNvSpPr/>
          <p:nvPr/>
        </p:nvSpPr>
        <p:spPr>
          <a:xfrm>
            <a:off x="457200" y="3851761"/>
            <a:ext cx="10896600" cy="15817573"/>
          </a:xfrm>
          <a:prstGeom prst="roundRect">
            <a:avLst>
              <a:gd name="adj" fmla="val 6255"/>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9D48E2D3-2D09-A95B-755F-1DC0FC5D39C2}"/>
              </a:ext>
            </a:extLst>
          </p:cNvPr>
          <p:cNvSpPr/>
          <p:nvPr/>
        </p:nvSpPr>
        <p:spPr>
          <a:xfrm>
            <a:off x="457200" y="20345400"/>
            <a:ext cx="10896600" cy="12115800"/>
          </a:xfrm>
          <a:prstGeom prst="roundRect">
            <a:avLst>
              <a:gd name="adj" fmla="val 6255"/>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87294C3-5229-389C-7385-C0571E9E2A1E}"/>
              </a:ext>
            </a:extLst>
          </p:cNvPr>
          <p:cNvSpPr txBox="1"/>
          <p:nvPr/>
        </p:nvSpPr>
        <p:spPr>
          <a:xfrm>
            <a:off x="19000699" y="3950429"/>
            <a:ext cx="4978400" cy="646331"/>
          </a:xfrm>
          <a:prstGeom prst="rect">
            <a:avLst/>
          </a:prstGeom>
          <a:noFill/>
        </p:spPr>
        <p:txBody>
          <a:bodyPr wrap="square" rtlCol="0">
            <a:spAutoFit/>
          </a:bodyPr>
          <a:lstStyle/>
          <a:p>
            <a:pPr algn="ctr"/>
            <a:r>
              <a:rPr lang="en-US" sz="3600" b="1" dirty="0"/>
              <a:t>Research</a:t>
            </a:r>
            <a:r>
              <a:rPr lang="en-US" sz="3200" b="1" dirty="0"/>
              <a:t> </a:t>
            </a:r>
            <a:r>
              <a:rPr lang="en-US" sz="3600" b="1" dirty="0"/>
              <a:t>Questions</a:t>
            </a:r>
            <a:endParaRPr lang="en-US" sz="3200" b="1" dirty="0"/>
          </a:p>
        </p:txBody>
      </p:sp>
      <p:sp>
        <p:nvSpPr>
          <p:cNvPr id="12" name="TextBox 11">
            <a:extLst>
              <a:ext uri="{FF2B5EF4-FFF2-40B4-BE49-F238E27FC236}">
                <a16:creationId xmlns:a16="http://schemas.microsoft.com/office/drawing/2014/main" id="{493F1979-26B7-1F71-3EA6-A0079CC0E2BA}"/>
              </a:ext>
            </a:extLst>
          </p:cNvPr>
          <p:cNvSpPr txBox="1"/>
          <p:nvPr/>
        </p:nvSpPr>
        <p:spPr>
          <a:xfrm>
            <a:off x="12539978" y="4590425"/>
            <a:ext cx="17899843" cy="1077218"/>
          </a:xfrm>
          <a:prstGeom prst="rect">
            <a:avLst/>
          </a:prstGeom>
          <a:noFill/>
        </p:spPr>
        <p:txBody>
          <a:bodyPr wrap="square" rtlCol="0">
            <a:spAutoFit/>
          </a:bodyPr>
          <a:lstStyle/>
          <a:p>
            <a:pPr marL="342900" indent="-342900">
              <a:buAutoNum type="arabicPeriod"/>
            </a:pPr>
            <a:r>
              <a:rPr lang="en-US" sz="3200" dirty="0"/>
              <a:t> Can we build accurate models to predict students’ cumulative GPA both numerically and categorically?</a:t>
            </a:r>
          </a:p>
          <a:p>
            <a:pPr marL="342900" indent="-342900">
              <a:buAutoNum type="arabicPeriod"/>
            </a:pPr>
            <a:r>
              <a:rPr lang="en-US" sz="3200" dirty="0"/>
              <a:t> What factors most accurately predict students’ final cumulative GPA?</a:t>
            </a:r>
          </a:p>
        </p:txBody>
      </p:sp>
      <p:sp>
        <p:nvSpPr>
          <p:cNvPr id="13" name="TextBox 12">
            <a:extLst>
              <a:ext uri="{FF2B5EF4-FFF2-40B4-BE49-F238E27FC236}">
                <a16:creationId xmlns:a16="http://schemas.microsoft.com/office/drawing/2014/main" id="{EDE572E5-8B2F-70DD-8E8C-0B7C0B2C6720}"/>
              </a:ext>
            </a:extLst>
          </p:cNvPr>
          <p:cNvSpPr txBox="1"/>
          <p:nvPr/>
        </p:nvSpPr>
        <p:spPr>
          <a:xfrm>
            <a:off x="1661624" y="3943536"/>
            <a:ext cx="8531249" cy="646331"/>
          </a:xfrm>
          <a:prstGeom prst="rect">
            <a:avLst/>
          </a:prstGeom>
          <a:noFill/>
        </p:spPr>
        <p:txBody>
          <a:bodyPr wrap="square" rtlCol="0">
            <a:spAutoFit/>
          </a:bodyPr>
          <a:lstStyle/>
          <a:p>
            <a:pPr algn="ctr"/>
            <a:r>
              <a:rPr lang="en-US" sz="3600" b="1" dirty="0"/>
              <a:t>Participant</a:t>
            </a:r>
            <a:r>
              <a:rPr lang="en-US" sz="3200" b="1" dirty="0"/>
              <a:t> </a:t>
            </a:r>
            <a:r>
              <a:rPr lang="en-US" sz="3600" b="1" dirty="0"/>
              <a:t>Academic</a:t>
            </a:r>
            <a:r>
              <a:rPr lang="en-US" sz="3200" b="1" dirty="0"/>
              <a:t> </a:t>
            </a:r>
            <a:r>
              <a:rPr lang="en-US" sz="3600" b="1" dirty="0"/>
              <a:t>Information</a:t>
            </a:r>
            <a:endParaRPr lang="en-US" sz="3200" b="1" dirty="0"/>
          </a:p>
        </p:txBody>
      </p:sp>
      <p:sp>
        <p:nvSpPr>
          <p:cNvPr id="14" name="TextBox 13">
            <a:extLst>
              <a:ext uri="{FF2B5EF4-FFF2-40B4-BE49-F238E27FC236}">
                <a16:creationId xmlns:a16="http://schemas.microsoft.com/office/drawing/2014/main" id="{42DABCD5-2030-7566-B236-CA4829CE3E26}"/>
              </a:ext>
            </a:extLst>
          </p:cNvPr>
          <p:cNvSpPr txBox="1"/>
          <p:nvPr/>
        </p:nvSpPr>
        <p:spPr>
          <a:xfrm>
            <a:off x="1878527" y="20488010"/>
            <a:ext cx="8097442" cy="646331"/>
          </a:xfrm>
          <a:prstGeom prst="rect">
            <a:avLst/>
          </a:prstGeom>
          <a:noFill/>
        </p:spPr>
        <p:txBody>
          <a:bodyPr wrap="square" rtlCol="0">
            <a:spAutoFit/>
          </a:bodyPr>
          <a:lstStyle/>
          <a:p>
            <a:pPr algn="ctr"/>
            <a:r>
              <a:rPr lang="en-US" sz="3600" b="1" dirty="0"/>
              <a:t>Participant</a:t>
            </a:r>
            <a:r>
              <a:rPr lang="en-US" sz="3200" b="1" dirty="0"/>
              <a:t> </a:t>
            </a:r>
            <a:r>
              <a:rPr lang="en-US" sz="3600" b="1" dirty="0"/>
              <a:t>Demographic</a:t>
            </a:r>
            <a:r>
              <a:rPr lang="en-US" sz="3200" b="1" dirty="0"/>
              <a:t> </a:t>
            </a:r>
            <a:r>
              <a:rPr lang="en-US" sz="3600" b="1" dirty="0"/>
              <a:t>Information</a:t>
            </a:r>
            <a:endParaRPr lang="en-US" sz="3200" b="1" dirty="0"/>
          </a:p>
        </p:txBody>
      </p:sp>
      <p:pic>
        <p:nvPicPr>
          <p:cNvPr id="16" name="Picture 15" descr="Chart, histogram&#10;&#10;Description automatically generated">
            <a:extLst>
              <a:ext uri="{FF2B5EF4-FFF2-40B4-BE49-F238E27FC236}">
                <a16:creationId xmlns:a16="http://schemas.microsoft.com/office/drawing/2014/main" id="{890BC7F6-725C-680C-7ECA-D05FCE87D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532" y="10227839"/>
            <a:ext cx="4556595" cy="2796610"/>
          </a:xfrm>
          <a:prstGeom prst="rect">
            <a:avLst/>
          </a:prstGeom>
        </p:spPr>
      </p:pic>
      <p:pic>
        <p:nvPicPr>
          <p:cNvPr id="18" name="Picture 17" descr="Chart, bar chart, surface chart&#10;&#10;Description automatically generated">
            <a:extLst>
              <a:ext uri="{FF2B5EF4-FFF2-40B4-BE49-F238E27FC236}">
                <a16:creationId xmlns:a16="http://schemas.microsoft.com/office/drawing/2014/main" id="{E1077223-FB24-7CA5-971E-906BD1634B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136" y="6121796"/>
            <a:ext cx="6736224" cy="4102937"/>
          </a:xfrm>
          <a:prstGeom prst="rect">
            <a:avLst/>
          </a:prstGeom>
        </p:spPr>
      </p:pic>
      <p:pic>
        <p:nvPicPr>
          <p:cNvPr id="22" name="Picture 21" descr="Chart, histogram&#10;&#10;Description automatically generated">
            <a:extLst>
              <a:ext uri="{FF2B5EF4-FFF2-40B4-BE49-F238E27FC236}">
                <a16:creationId xmlns:a16="http://schemas.microsoft.com/office/drawing/2014/main" id="{3229B2D1-AF55-C57C-3614-0279129BC0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005" y="13094679"/>
            <a:ext cx="10250488" cy="6259746"/>
          </a:xfrm>
          <a:prstGeom prst="rect">
            <a:avLst/>
          </a:prstGeom>
        </p:spPr>
      </p:pic>
      <p:pic>
        <p:nvPicPr>
          <p:cNvPr id="24" name="Picture 23">
            <a:extLst>
              <a:ext uri="{FF2B5EF4-FFF2-40B4-BE49-F238E27FC236}">
                <a16:creationId xmlns:a16="http://schemas.microsoft.com/office/drawing/2014/main" id="{D33744AD-C17B-5086-7445-7A032A0CCDF7}"/>
              </a:ext>
            </a:extLst>
          </p:cNvPr>
          <p:cNvPicPr>
            <a:picLocks noChangeAspect="1"/>
          </p:cNvPicPr>
          <p:nvPr/>
        </p:nvPicPr>
        <p:blipFill>
          <a:blip r:embed="rId6"/>
          <a:stretch>
            <a:fillRect/>
          </a:stretch>
        </p:blipFill>
        <p:spPr>
          <a:xfrm>
            <a:off x="1501567" y="21358582"/>
            <a:ext cx="3314274" cy="3480936"/>
          </a:xfrm>
          <a:prstGeom prst="rect">
            <a:avLst/>
          </a:prstGeom>
        </p:spPr>
      </p:pic>
      <p:pic>
        <p:nvPicPr>
          <p:cNvPr id="26" name="Picture 25">
            <a:extLst>
              <a:ext uri="{FF2B5EF4-FFF2-40B4-BE49-F238E27FC236}">
                <a16:creationId xmlns:a16="http://schemas.microsoft.com/office/drawing/2014/main" id="{D92A71FA-AA05-CC4B-80DB-416B90683B3F}"/>
              </a:ext>
            </a:extLst>
          </p:cNvPr>
          <p:cNvPicPr>
            <a:picLocks noChangeAspect="1"/>
          </p:cNvPicPr>
          <p:nvPr/>
        </p:nvPicPr>
        <p:blipFill>
          <a:blip r:embed="rId7"/>
          <a:stretch>
            <a:fillRect/>
          </a:stretch>
        </p:blipFill>
        <p:spPr>
          <a:xfrm>
            <a:off x="5555163" y="21253845"/>
            <a:ext cx="5534070" cy="3526158"/>
          </a:xfrm>
          <a:prstGeom prst="rect">
            <a:avLst/>
          </a:prstGeom>
        </p:spPr>
      </p:pic>
      <p:pic>
        <p:nvPicPr>
          <p:cNvPr id="28" name="Picture 27">
            <a:extLst>
              <a:ext uri="{FF2B5EF4-FFF2-40B4-BE49-F238E27FC236}">
                <a16:creationId xmlns:a16="http://schemas.microsoft.com/office/drawing/2014/main" id="{CF1343A3-07DF-59EE-39EB-93B6B41E94B4}"/>
              </a:ext>
            </a:extLst>
          </p:cNvPr>
          <p:cNvPicPr>
            <a:picLocks noChangeAspect="1"/>
          </p:cNvPicPr>
          <p:nvPr/>
        </p:nvPicPr>
        <p:blipFill>
          <a:blip r:embed="rId8"/>
          <a:stretch>
            <a:fillRect/>
          </a:stretch>
        </p:blipFill>
        <p:spPr>
          <a:xfrm>
            <a:off x="1317319" y="24904746"/>
            <a:ext cx="5318665" cy="3430604"/>
          </a:xfrm>
          <a:prstGeom prst="rect">
            <a:avLst/>
          </a:prstGeom>
        </p:spPr>
      </p:pic>
      <p:pic>
        <p:nvPicPr>
          <p:cNvPr id="30" name="Picture 29">
            <a:extLst>
              <a:ext uri="{FF2B5EF4-FFF2-40B4-BE49-F238E27FC236}">
                <a16:creationId xmlns:a16="http://schemas.microsoft.com/office/drawing/2014/main" id="{500F11B2-63E7-9BC2-94C3-0146EFE5BB7F}"/>
              </a:ext>
            </a:extLst>
          </p:cNvPr>
          <p:cNvPicPr>
            <a:picLocks noChangeAspect="1"/>
          </p:cNvPicPr>
          <p:nvPr/>
        </p:nvPicPr>
        <p:blipFill>
          <a:blip r:embed="rId9"/>
          <a:stretch>
            <a:fillRect/>
          </a:stretch>
        </p:blipFill>
        <p:spPr>
          <a:xfrm>
            <a:off x="6454526" y="24856440"/>
            <a:ext cx="4575493" cy="3579490"/>
          </a:xfrm>
          <a:prstGeom prst="snip2SameRect">
            <a:avLst>
              <a:gd name="adj1" fmla="val 47502"/>
              <a:gd name="adj2" fmla="val 27056"/>
            </a:avLst>
          </a:prstGeom>
        </p:spPr>
      </p:pic>
      <p:pic>
        <p:nvPicPr>
          <p:cNvPr id="32" name="Picture 31">
            <a:extLst>
              <a:ext uri="{FF2B5EF4-FFF2-40B4-BE49-F238E27FC236}">
                <a16:creationId xmlns:a16="http://schemas.microsoft.com/office/drawing/2014/main" id="{8C6FE6AA-1666-CDA4-5B4A-A3B0136ED95E}"/>
              </a:ext>
            </a:extLst>
          </p:cNvPr>
          <p:cNvPicPr>
            <a:picLocks noChangeAspect="1"/>
          </p:cNvPicPr>
          <p:nvPr/>
        </p:nvPicPr>
        <p:blipFill>
          <a:blip r:embed="rId10"/>
          <a:stretch>
            <a:fillRect/>
          </a:stretch>
        </p:blipFill>
        <p:spPr>
          <a:xfrm>
            <a:off x="930441" y="28435930"/>
            <a:ext cx="4456525" cy="3782816"/>
          </a:xfrm>
          <a:prstGeom prst="rect">
            <a:avLst/>
          </a:prstGeom>
        </p:spPr>
      </p:pic>
      <p:pic>
        <p:nvPicPr>
          <p:cNvPr id="34" name="Picture 33">
            <a:extLst>
              <a:ext uri="{FF2B5EF4-FFF2-40B4-BE49-F238E27FC236}">
                <a16:creationId xmlns:a16="http://schemas.microsoft.com/office/drawing/2014/main" id="{7C0955F1-58D4-2D76-CE38-E6FABF60CC79}"/>
              </a:ext>
            </a:extLst>
          </p:cNvPr>
          <p:cNvPicPr>
            <a:picLocks noChangeAspect="1"/>
          </p:cNvPicPr>
          <p:nvPr/>
        </p:nvPicPr>
        <p:blipFill>
          <a:blip r:embed="rId11"/>
          <a:stretch>
            <a:fillRect/>
          </a:stretch>
        </p:blipFill>
        <p:spPr>
          <a:xfrm>
            <a:off x="5852160" y="28410582"/>
            <a:ext cx="4233295" cy="3697232"/>
          </a:xfrm>
          <a:prstGeom prst="rect">
            <a:avLst/>
          </a:prstGeom>
        </p:spPr>
      </p:pic>
      <p:sp>
        <p:nvSpPr>
          <p:cNvPr id="36" name="Rectangle: Rounded Corners 35">
            <a:extLst>
              <a:ext uri="{FF2B5EF4-FFF2-40B4-BE49-F238E27FC236}">
                <a16:creationId xmlns:a16="http://schemas.microsoft.com/office/drawing/2014/main" id="{17880B25-1B4F-2333-A297-958FD6A244B8}"/>
              </a:ext>
            </a:extLst>
          </p:cNvPr>
          <p:cNvSpPr/>
          <p:nvPr/>
        </p:nvSpPr>
        <p:spPr>
          <a:xfrm>
            <a:off x="11972852" y="6522154"/>
            <a:ext cx="18938024" cy="25939046"/>
          </a:xfrm>
          <a:prstGeom prst="roundRect">
            <a:avLst>
              <a:gd name="adj" fmla="val 1699"/>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80CC976-A9EA-1E65-CA23-2DF4315C92DC}"/>
              </a:ext>
            </a:extLst>
          </p:cNvPr>
          <p:cNvSpPr txBox="1"/>
          <p:nvPr/>
        </p:nvSpPr>
        <p:spPr>
          <a:xfrm>
            <a:off x="18952664" y="6659788"/>
            <a:ext cx="4978400" cy="646331"/>
          </a:xfrm>
          <a:prstGeom prst="rect">
            <a:avLst/>
          </a:prstGeom>
          <a:noFill/>
        </p:spPr>
        <p:txBody>
          <a:bodyPr wrap="square" rtlCol="0">
            <a:spAutoFit/>
          </a:bodyPr>
          <a:lstStyle/>
          <a:p>
            <a:pPr algn="ctr"/>
            <a:r>
              <a:rPr lang="en-US" sz="3600" b="1" dirty="0"/>
              <a:t>Methods</a:t>
            </a:r>
            <a:endParaRPr lang="en-US" sz="3200" b="1" dirty="0"/>
          </a:p>
        </p:txBody>
      </p:sp>
      <p:sp>
        <p:nvSpPr>
          <p:cNvPr id="38" name="Rectangle 37">
            <a:extLst>
              <a:ext uri="{FF2B5EF4-FFF2-40B4-BE49-F238E27FC236}">
                <a16:creationId xmlns:a16="http://schemas.microsoft.com/office/drawing/2014/main" id="{C6A05A9D-5210-2A7A-E134-A92E921D48B7}"/>
              </a:ext>
            </a:extLst>
          </p:cNvPr>
          <p:cNvSpPr/>
          <p:nvPr/>
        </p:nvSpPr>
        <p:spPr>
          <a:xfrm>
            <a:off x="16528647" y="8125428"/>
            <a:ext cx="14063241" cy="772031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14456C-85F7-9784-77E8-FEEBD37F9134}"/>
              </a:ext>
            </a:extLst>
          </p:cNvPr>
          <p:cNvSpPr txBox="1"/>
          <p:nvPr/>
        </p:nvSpPr>
        <p:spPr>
          <a:xfrm>
            <a:off x="19260273" y="8207737"/>
            <a:ext cx="5370654" cy="646331"/>
          </a:xfrm>
          <a:prstGeom prst="rect">
            <a:avLst/>
          </a:prstGeom>
          <a:noFill/>
        </p:spPr>
        <p:txBody>
          <a:bodyPr wrap="square" rtlCol="0">
            <a:spAutoFit/>
          </a:bodyPr>
          <a:lstStyle/>
          <a:p>
            <a:r>
              <a:rPr lang="en-US" sz="3600" u="sng" dirty="0"/>
              <a:t>Rule-Based</a:t>
            </a:r>
            <a:r>
              <a:rPr lang="en-US" sz="3200" u="sng" dirty="0"/>
              <a:t> </a:t>
            </a:r>
            <a:r>
              <a:rPr lang="en-US" sz="3600" u="sng" dirty="0"/>
              <a:t>Classifiers</a:t>
            </a:r>
            <a:r>
              <a:rPr lang="en-US" sz="3200" u="sng" dirty="0"/>
              <a:t>:</a:t>
            </a:r>
          </a:p>
        </p:txBody>
      </p:sp>
      <p:sp>
        <p:nvSpPr>
          <p:cNvPr id="40" name="TextBox 39">
            <a:extLst>
              <a:ext uri="{FF2B5EF4-FFF2-40B4-BE49-F238E27FC236}">
                <a16:creationId xmlns:a16="http://schemas.microsoft.com/office/drawing/2014/main" id="{A71E8E46-EDD1-B03C-230E-533BC60B81CE}"/>
              </a:ext>
            </a:extLst>
          </p:cNvPr>
          <p:cNvSpPr txBox="1"/>
          <p:nvPr/>
        </p:nvSpPr>
        <p:spPr>
          <a:xfrm>
            <a:off x="16699060" y="8823813"/>
            <a:ext cx="1608881" cy="584775"/>
          </a:xfrm>
          <a:prstGeom prst="rect">
            <a:avLst/>
          </a:prstGeom>
          <a:noFill/>
        </p:spPr>
        <p:txBody>
          <a:bodyPr wrap="square" rtlCol="0">
            <a:spAutoFit/>
          </a:bodyPr>
          <a:lstStyle/>
          <a:p>
            <a:r>
              <a:rPr lang="en-US" sz="3200" dirty="0"/>
              <a:t>PART</a:t>
            </a:r>
            <a:r>
              <a:rPr lang="en-US" dirty="0"/>
              <a:t> </a:t>
            </a:r>
          </a:p>
        </p:txBody>
      </p:sp>
      <p:sp>
        <p:nvSpPr>
          <p:cNvPr id="42" name="TextBox 41">
            <a:extLst>
              <a:ext uri="{FF2B5EF4-FFF2-40B4-BE49-F238E27FC236}">
                <a16:creationId xmlns:a16="http://schemas.microsoft.com/office/drawing/2014/main" id="{2CB21D1C-7019-A6B2-7081-B61B7B83C5EF}"/>
              </a:ext>
            </a:extLst>
          </p:cNvPr>
          <p:cNvSpPr txBox="1"/>
          <p:nvPr/>
        </p:nvSpPr>
        <p:spPr>
          <a:xfrm>
            <a:off x="16699060" y="9386965"/>
            <a:ext cx="9101583" cy="1384995"/>
          </a:xfrm>
          <a:prstGeom prst="rect">
            <a:avLst/>
          </a:prstGeom>
          <a:noFill/>
        </p:spPr>
        <p:txBody>
          <a:bodyPr wrap="square" rtlCol="0">
            <a:spAutoFit/>
          </a:bodyPr>
          <a:lstStyle/>
          <a:p>
            <a:r>
              <a:rPr lang="en-US" sz="2800" dirty="0"/>
              <a:t>Forms rules off of </a:t>
            </a:r>
            <a:r>
              <a:rPr lang="en-US" sz="2800" b="1" dirty="0"/>
              <a:t>all</a:t>
            </a:r>
            <a:r>
              <a:rPr lang="en-US" sz="2800" dirty="0"/>
              <a:t> variables to create a model. Rules are of the ‘if, else…’ format, </a:t>
            </a:r>
            <a:r>
              <a:rPr lang="en-US" sz="2800" b="1" dirty="0"/>
              <a:t>many </a:t>
            </a:r>
            <a:r>
              <a:rPr lang="en-US" sz="2800" dirty="0"/>
              <a:t>rules can result from this algorithm.</a:t>
            </a:r>
          </a:p>
        </p:txBody>
      </p:sp>
      <p:sp>
        <p:nvSpPr>
          <p:cNvPr id="43" name="TextBox 42">
            <a:extLst>
              <a:ext uri="{FF2B5EF4-FFF2-40B4-BE49-F238E27FC236}">
                <a16:creationId xmlns:a16="http://schemas.microsoft.com/office/drawing/2014/main" id="{3BB2E0E4-0206-B147-0E92-21A113324991}"/>
              </a:ext>
            </a:extLst>
          </p:cNvPr>
          <p:cNvSpPr txBox="1"/>
          <p:nvPr/>
        </p:nvSpPr>
        <p:spPr>
          <a:xfrm>
            <a:off x="16699060" y="10982103"/>
            <a:ext cx="1608881" cy="584775"/>
          </a:xfrm>
          <a:prstGeom prst="rect">
            <a:avLst/>
          </a:prstGeom>
          <a:noFill/>
        </p:spPr>
        <p:txBody>
          <a:bodyPr wrap="square" rtlCol="0">
            <a:spAutoFit/>
          </a:bodyPr>
          <a:lstStyle/>
          <a:p>
            <a:r>
              <a:rPr lang="en-US" sz="3200" dirty="0" err="1"/>
              <a:t>OneR</a:t>
            </a:r>
            <a:r>
              <a:rPr lang="en-US" dirty="0"/>
              <a:t> </a:t>
            </a:r>
          </a:p>
        </p:txBody>
      </p:sp>
      <p:sp>
        <p:nvSpPr>
          <p:cNvPr id="45" name="TextBox 44">
            <a:extLst>
              <a:ext uri="{FF2B5EF4-FFF2-40B4-BE49-F238E27FC236}">
                <a16:creationId xmlns:a16="http://schemas.microsoft.com/office/drawing/2014/main" id="{E63B48E9-7C39-6F8E-48C2-8D5AB58D6680}"/>
              </a:ext>
            </a:extLst>
          </p:cNvPr>
          <p:cNvSpPr txBox="1"/>
          <p:nvPr/>
        </p:nvSpPr>
        <p:spPr>
          <a:xfrm>
            <a:off x="16699060" y="11610868"/>
            <a:ext cx="9109277" cy="954107"/>
          </a:xfrm>
          <a:prstGeom prst="rect">
            <a:avLst/>
          </a:prstGeom>
          <a:noFill/>
        </p:spPr>
        <p:txBody>
          <a:bodyPr wrap="square" rtlCol="0">
            <a:spAutoFit/>
          </a:bodyPr>
          <a:lstStyle/>
          <a:p>
            <a:r>
              <a:rPr lang="en-US" sz="2800" dirty="0"/>
              <a:t>Generates one rule for each predictive variable and then chooses the rule with the least error as its overarching rule. </a:t>
            </a:r>
          </a:p>
        </p:txBody>
      </p:sp>
      <p:sp>
        <p:nvSpPr>
          <p:cNvPr id="46" name="TextBox 45">
            <a:extLst>
              <a:ext uri="{FF2B5EF4-FFF2-40B4-BE49-F238E27FC236}">
                <a16:creationId xmlns:a16="http://schemas.microsoft.com/office/drawing/2014/main" id="{76FFBA46-D210-2D79-FADF-78B053C04483}"/>
              </a:ext>
            </a:extLst>
          </p:cNvPr>
          <p:cNvSpPr txBox="1"/>
          <p:nvPr/>
        </p:nvSpPr>
        <p:spPr>
          <a:xfrm>
            <a:off x="16691366" y="12844609"/>
            <a:ext cx="1608881" cy="584775"/>
          </a:xfrm>
          <a:prstGeom prst="rect">
            <a:avLst/>
          </a:prstGeom>
          <a:noFill/>
        </p:spPr>
        <p:txBody>
          <a:bodyPr wrap="square" rtlCol="0">
            <a:spAutoFit/>
          </a:bodyPr>
          <a:lstStyle/>
          <a:p>
            <a:r>
              <a:rPr lang="en-US" sz="3200" dirty="0" err="1"/>
              <a:t>ZeroR</a:t>
            </a:r>
            <a:r>
              <a:rPr lang="en-US" dirty="0"/>
              <a:t> </a:t>
            </a:r>
          </a:p>
        </p:txBody>
      </p:sp>
      <p:sp>
        <p:nvSpPr>
          <p:cNvPr id="47" name="TextBox 46">
            <a:extLst>
              <a:ext uri="{FF2B5EF4-FFF2-40B4-BE49-F238E27FC236}">
                <a16:creationId xmlns:a16="http://schemas.microsoft.com/office/drawing/2014/main" id="{9AFB21F7-4ED8-F191-5866-E8D0B23CA5DB}"/>
              </a:ext>
            </a:extLst>
          </p:cNvPr>
          <p:cNvSpPr txBox="1"/>
          <p:nvPr/>
        </p:nvSpPr>
        <p:spPr>
          <a:xfrm>
            <a:off x="16691367" y="13432846"/>
            <a:ext cx="9109277" cy="1815882"/>
          </a:xfrm>
          <a:prstGeom prst="rect">
            <a:avLst/>
          </a:prstGeom>
          <a:noFill/>
        </p:spPr>
        <p:txBody>
          <a:bodyPr wrap="square" rtlCol="0">
            <a:spAutoFit/>
          </a:bodyPr>
          <a:lstStyle/>
          <a:p>
            <a:r>
              <a:rPr lang="en-US" sz="2800" dirty="0"/>
              <a:t>Does not take any variables into account; </a:t>
            </a:r>
            <a:r>
              <a:rPr lang="en-US" sz="2800" dirty="0" err="1"/>
              <a:t>ZeroR</a:t>
            </a:r>
            <a:r>
              <a:rPr lang="en-US" sz="2800" dirty="0"/>
              <a:t> determines a ‘rule’ based on the distribution of data. The class with the most instances is assigned to any new instances being classified. </a:t>
            </a:r>
          </a:p>
        </p:txBody>
      </p:sp>
      <p:pic>
        <p:nvPicPr>
          <p:cNvPr id="49" name="Picture 48" descr="A picture containing text&#10;&#10;Description automatically generated">
            <a:extLst>
              <a:ext uri="{FF2B5EF4-FFF2-40B4-BE49-F238E27FC236}">
                <a16:creationId xmlns:a16="http://schemas.microsoft.com/office/drawing/2014/main" id="{74717C77-D9BF-74FD-C06F-28B802985A6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296582" y="9084798"/>
            <a:ext cx="4059785" cy="1787414"/>
          </a:xfrm>
          <a:prstGeom prst="rect">
            <a:avLst/>
          </a:prstGeom>
          <a:ln>
            <a:solidFill>
              <a:schemeClr val="accent1"/>
            </a:solidFill>
          </a:ln>
        </p:spPr>
      </p:pic>
      <p:pic>
        <p:nvPicPr>
          <p:cNvPr id="51" name="Picture 50" descr="A picture containing text&#10;&#10;Description automatically generated">
            <a:extLst>
              <a:ext uri="{FF2B5EF4-FFF2-40B4-BE49-F238E27FC236}">
                <a16:creationId xmlns:a16="http://schemas.microsoft.com/office/drawing/2014/main" id="{5CB04630-CF8A-92FC-82F1-028226C315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296582" y="11239423"/>
            <a:ext cx="4059785" cy="1773161"/>
          </a:xfrm>
          <a:prstGeom prst="rect">
            <a:avLst/>
          </a:prstGeom>
          <a:ln>
            <a:solidFill>
              <a:schemeClr val="accent1"/>
            </a:solidFill>
          </a:ln>
        </p:spPr>
      </p:pic>
      <p:pic>
        <p:nvPicPr>
          <p:cNvPr id="53" name="Picture 52" descr="Text&#10;&#10;Description automatically generated">
            <a:extLst>
              <a:ext uri="{FF2B5EF4-FFF2-40B4-BE49-F238E27FC236}">
                <a16:creationId xmlns:a16="http://schemas.microsoft.com/office/drawing/2014/main" id="{8C4A5CB6-C824-F9DD-9456-DC3BB740E04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296582" y="13499348"/>
            <a:ext cx="4059786" cy="1766630"/>
          </a:xfrm>
          <a:prstGeom prst="rect">
            <a:avLst/>
          </a:prstGeom>
          <a:ln>
            <a:solidFill>
              <a:schemeClr val="accent1"/>
            </a:solidFill>
          </a:ln>
        </p:spPr>
      </p:pic>
      <p:cxnSp>
        <p:nvCxnSpPr>
          <p:cNvPr id="55" name="Straight Connector 54">
            <a:extLst>
              <a:ext uri="{FF2B5EF4-FFF2-40B4-BE49-F238E27FC236}">
                <a16:creationId xmlns:a16="http://schemas.microsoft.com/office/drawing/2014/main" id="{FDD9ED1A-8E28-0125-320C-BD4D5134660E}"/>
              </a:ext>
            </a:extLst>
          </p:cNvPr>
          <p:cNvCxnSpPr/>
          <p:nvPr/>
        </p:nvCxnSpPr>
        <p:spPr>
          <a:xfrm>
            <a:off x="25800644" y="8125428"/>
            <a:ext cx="0" cy="7720314"/>
          </a:xfrm>
          <a:prstGeom prst="line">
            <a:avLst/>
          </a:prstGeom>
          <a:ln w="2857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6" name="TextBox 55">
            <a:extLst>
              <a:ext uri="{FF2B5EF4-FFF2-40B4-BE49-F238E27FC236}">
                <a16:creationId xmlns:a16="http://schemas.microsoft.com/office/drawing/2014/main" id="{3883E406-928E-8D05-9B74-F8528E77A654}"/>
              </a:ext>
            </a:extLst>
          </p:cNvPr>
          <p:cNvSpPr txBox="1"/>
          <p:nvPr/>
        </p:nvSpPr>
        <p:spPr>
          <a:xfrm>
            <a:off x="25800644" y="8252749"/>
            <a:ext cx="4872942" cy="584775"/>
          </a:xfrm>
          <a:prstGeom prst="rect">
            <a:avLst/>
          </a:prstGeom>
          <a:noFill/>
        </p:spPr>
        <p:txBody>
          <a:bodyPr wrap="square" rtlCol="0">
            <a:spAutoFit/>
          </a:bodyPr>
          <a:lstStyle/>
          <a:p>
            <a:pPr algn="ctr"/>
            <a:r>
              <a:rPr lang="en-US" sz="3200" dirty="0"/>
              <a:t>Results</a:t>
            </a:r>
            <a:endParaRPr lang="en-US" dirty="0"/>
          </a:p>
        </p:txBody>
      </p:sp>
      <p:sp>
        <p:nvSpPr>
          <p:cNvPr id="57" name="Rectangle 56">
            <a:extLst>
              <a:ext uri="{FF2B5EF4-FFF2-40B4-BE49-F238E27FC236}">
                <a16:creationId xmlns:a16="http://schemas.microsoft.com/office/drawing/2014/main" id="{853F9C99-11C7-14CE-D4E4-D1F9EFD003A6}"/>
              </a:ext>
            </a:extLst>
          </p:cNvPr>
          <p:cNvSpPr/>
          <p:nvPr/>
        </p:nvSpPr>
        <p:spPr>
          <a:xfrm>
            <a:off x="12222867" y="16212953"/>
            <a:ext cx="18369022" cy="95291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B527CFB-0A75-6AF1-2358-881C06914194}"/>
              </a:ext>
            </a:extLst>
          </p:cNvPr>
          <p:cNvSpPr txBox="1"/>
          <p:nvPr/>
        </p:nvSpPr>
        <p:spPr>
          <a:xfrm>
            <a:off x="12384911" y="16340274"/>
            <a:ext cx="5370654" cy="646331"/>
          </a:xfrm>
          <a:prstGeom prst="rect">
            <a:avLst/>
          </a:prstGeom>
          <a:noFill/>
        </p:spPr>
        <p:txBody>
          <a:bodyPr wrap="square" rtlCol="0">
            <a:spAutoFit/>
          </a:bodyPr>
          <a:lstStyle/>
          <a:p>
            <a:r>
              <a:rPr lang="en-US" sz="3600" u="sng" dirty="0"/>
              <a:t>Decision Tree Algorithms</a:t>
            </a:r>
            <a:r>
              <a:rPr lang="en-US" sz="3200" u="sng" dirty="0"/>
              <a:t>:</a:t>
            </a:r>
          </a:p>
        </p:txBody>
      </p:sp>
      <p:sp>
        <p:nvSpPr>
          <p:cNvPr id="59" name="TextBox 58">
            <a:extLst>
              <a:ext uri="{FF2B5EF4-FFF2-40B4-BE49-F238E27FC236}">
                <a16:creationId xmlns:a16="http://schemas.microsoft.com/office/drawing/2014/main" id="{4526A959-C77F-37CE-1CE8-A2BF434850AF}"/>
              </a:ext>
            </a:extLst>
          </p:cNvPr>
          <p:cNvSpPr txBox="1"/>
          <p:nvPr/>
        </p:nvSpPr>
        <p:spPr>
          <a:xfrm>
            <a:off x="12384911" y="16912296"/>
            <a:ext cx="1608881" cy="584775"/>
          </a:xfrm>
          <a:prstGeom prst="rect">
            <a:avLst/>
          </a:prstGeom>
          <a:noFill/>
        </p:spPr>
        <p:txBody>
          <a:bodyPr wrap="square" rtlCol="0">
            <a:spAutoFit/>
          </a:bodyPr>
          <a:lstStyle/>
          <a:p>
            <a:r>
              <a:rPr lang="en-US" sz="3200" dirty="0"/>
              <a:t>J48</a:t>
            </a:r>
            <a:r>
              <a:rPr lang="en-US" dirty="0"/>
              <a:t> </a:t>
            </a:r>
          </a:p>
        </p:txBody>
      </p:sp>
      <p:sp>
        <p:nvSpPr>
          <p:cNvPr id="60" name="TextBox 59">
            <a:extLst>
              <a:ext uri="{FF2B5EF4-FFF2-40B4-BE49-F238E27FC236}">
                <a16:creationId xmlns:a16="http://schemas.microsoft.com/office/drawing/2014/main" id="{089EB7CD-14CF-FDE0-CE50-4E577D002AAB}"/>
              </a:ext>
            </a:extLst>
          </p:cNvPr>
          <p:cNvSpPr txBox="1"/>
          <p:nvPr/>
        </p:nvSpPr>
        <p:spPr>
          <a:xfrm>
            <a:off x="12384912" y="17422761"/>
            <a:ext cx="9456516" cy="1815882"/>
          </a:xfrm>
          <a:prstGeom prst="rect">
            <a:avLst/>
          </a:prstGeom>
          <a:noFill/>
        </p:spPr>
        <p:txBody>
          <a:bodyPr wrap="square" rtlCol="0">
            <a:spAutoFit/>
          </a:bodyPr>
          <a:lstStyle/>
          <a:p>
            <a:r>
              <a:rPr lang="en-US" sz="2800" dirty="0"/>
              <a:t>Chooses the predictor variable that produces the greatest gain of information, uses that variable as the node, then splits that variable onto the variable with the next greatest information gain as the start of the branches.</a:t>
            </a:r>
          </a:p>
        </p:txBody>
      </p:sp>
      <p:sp>
        <p:nvSpPr>
          <p:cNvPr id="61" name="TextBox 60">
            <a:extLst>
              <a:ext uri="{FF2B5EF4-FFF2-40B4-BE49-F238E27FC236}">
                <a16:creationId xmlns:a16="http://schemas.microsoft.com/office/drawing/2014/main" id="{384B4BE9-83D8-8A3A-11B3-E7BFE568D5EA}"/>
              </a:ext>
            </a:extLst>
          </p:cNvPr>
          <p:cNvSpPr txBox="1"/>
          <p:nvPr/>
        </p:nvSpPr>
        <p:spPr>
          <a:xfrm>
            <a:off x="12380621" y="20053012"/>
            <a:ext cx="1608881" cy="584775"/>
          </a:xfrm>
          <a:prstGeom prst="rect">
            <a:avLst/>
          </a:prstGeom>
          <a:noFill/>
        </p:spPr>
        <p:txBody>
          <a:bodyPr wrap="square" rtlCol="0">
            <a:spAutoFit/>
          </a:bodyPr>
          <a:lstStyle/>
          <a:p>
            <a:r>
              <a:rPr lang="en-US" sz="3200" dirty="0" err="1"/>
              <a:t>REPTree</a:t>
            </a:r>
            <a:r>
              <a:rPr lang="en-US" dirty="0"/>
              <a:t> </a:t>
            </a:r>
          </a:p>
        </p:txBody>
      </p:sp>
      <p:sp>
        <p:nvSpPr>
          <p:cNvPr id="62" name="TextBox 61">
            <a:extLst>
              <a:ext uri="{FF2B5EF4-FFF2-40B4-BE49-F238E27FC236}">
                <a16:creationId xmlns:a16="http://schemas.microsoft.com/office/drawing/2014/main" id="{FA96FC9C-8ACF-F610-7254-6A5D3EAC2248}"/>
              </a:ext>
            </a:extLst>
          </p:cNvPr>
          <p:cNvSpPr txBox="1"/>
          <p:nvPr/>
        </p:nvSpPr>
        <p:spPr>
          <a:xfrm>
            <a:off x="12380621" y="20658025"/>
            <a:ext cx="9109277" cy="1815882"/>
          </a:xfrm>
          <a:prstGeom prst="rect">
            <a:avLst/>
          </a:prstGeom>
          <a:noFill/>
        </p:spPr>
        <p:txBody>
          <a:bodyPr wrap="square" rtlCol="0">
            <a:spAutoFit/>
          </a:bodyPr>
          <a:lstStyle/>
          <a:p>
            <a:r>
              <a:rPr lang="en-US" sz="2800" dirty="0"/>
              <a:t>Generates a decision tree, then `prunes' the tree by examining each subtree and seeing if it can be replaced by a single node without significantly lowering the accuracy of the tree.</a:t>
            </a:r>
          </a:p>
        </p:txBody>
      </p:sp>
      <p:sp>
        <p:nvSpPr>
          <p:cNvPr id="63" name="TextBox 62">
            <a:extLst>
              <a:ext uri="{FF2B5EF4-FFF2-40B4-BE49-F238E27FC236}">
                <a16:creationId xmlns:a16="http://schemas.microsoft.com/office/drawing/2014/main" id="{28815E6B-2FF3-9E05-0485-3A8F54FCD738}"/>
              </a:ext>
            </a:extLst>
          </p:cNvPr>
          <p:cNvSpPr txBox="1"/>
          <p:nvPr/>
        </p:nvSpPr>
        <p:spPr>
          <a:xfrm>
            <a:off x="12380622" y="23277954"/>
            <a:ext cx="3059039" cy="584775"/>
          </a:xfrm>
          <a:prstGeom prst="rect">
            <a:avLst/>
          </a:prstGeom>
          <a:noFill/>
        </p:spPr>
        <p:txBody>
          <a:bodyPr wrap="square" rtlCol="0">
            <a:spAutoFit/>
          </a:bodyPr>
          <a:lstStyle/>
          <a:p>
            <a:r>
              <a:rPr lang="en-US" sz="3200" dirty="0"/>
              <a:t>Random Forest</a:t>
            </a:r>
            <a:r>
              <a:rPr lang="en-US" dirty="0"/>
              <a:t> </a:t>
            </a:r>
          </a:p>
        </p:txBody>
      </p:sp>
      <p:sp>
        <p:nvSpPr>
          <p:cNvPr id="64" name="TextBox 63">
            <a:extLst>
              <a:ext uri="{FF2B5EF4-FFF2-40B4-BE49-F238E27FC236}">
                <a16:creationId xmlns:a16="http://schemas.microsoft.com/office/drawing/2014/main" id="{545FA31B-1FBC-34EA-EE2C-BB235B3C13C8}"/>
              </a:ext>
            </a:extLst>
          </p:cNvPr>
          <p:cNvSpPr txBox="1"/>
          <p:nvPr/>
        </p:nvSpPr>
        <p:spPr>
          <a:xfrm>
            <a:off x="12380621" y="23862729"/>
            <a:ext cx="9109277" cy="1815882"/>
          </a:xfrm>
          <a:prstGeom prst="rect">
            <a:avLst/>
          </a:prstGeom>
          <a:noFill/>
        </p:spPr>
        <p:txBody>
          <a:bodyPr wrap="square" rtlCol="0">
            <a:spAutoFit/>
          </a:bodyPr>
          <a:lstStyle/>
          <a:p>
            <a:r>
              <a:rPr lang="en-US" sz="2800" dirty="0"/>
              <a:t>Consists of a number of individual decision trees that each output a predicted outcome. The outcome that has been produced the greatest number of times by the individual trees is the final predicted output.</a:t>
            </a:r>
          </a:p>
        </p:txBody>
      </p:sp>
      <p:cxnSp>
        <p:nvCxnSpPr>
          <p:cNvPr id="68" name="Straight Connector 67">
            <a:extLst>
              <a:ext uri="{FF2B5EF4-FFF2-40B4-BE49-F238E27FC236}">
                <a16:creationId xmlns:a16="http://schemas.microsoft.com/office/drawing/2014/main" id="{636DF371-50C7-8D37-09FA-67840EE49EE3}"/>
              </a:ext>
            </a:extLst>
          </p:cNvPr>
          <p:cNvCxnSpPr>
            <a:cxnSpLocks/>
          </p:cNvCxnSpPr>
          <p:nvPr/>
        </p:nvCxnSpPr>
        <p:spPr>
          <a:xfrm>
            <a:off x="21841428" y="16212953"/>
            <a:ext cx="0" cy="9529158"/>
          </a:xfrm>
          <a:prstGeom prst="line">
            <a:avLst/>
          </a:prstGeom>
          <a:ln w="2857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9" name="TextBox 68">
            <a:extLst>
              <a:ext uri="{FF2B5EF4-FFF2-40B4-BE49-F238E27FC236}">
                <a16:creationId xmlns:a16="http://schemas.microsoft.com/office/drawing/2014/main" id="{CCB3B321-C502-A292-A99E-56498716E4BE}"/>
              </a:ext>
            </a:extLst>
          </p:cNvPr>
          <p:cNvSpPr txBox="1"/>
          <p:nvPr/>
        </p:nvSpPr>
        <p:spPr>
          <a:xfrm>
            <a:off x="23780188" y="16340274"/>
            <a:ext cx="4872942" cy="584775"/>
          </a:xfrm>
          <a:prstGeom prst="rect">
            <a:avLst/>
          </a:prstGeom>
          <a:noFill/>
        </p:spPr>
        <p:txBody>
          <a:bodyPr wrap="square" rtlCol="0">
            <a:spAutoFit/>
          </a:bodyPr>
          <a:lstStyle/>
          <a:p>
            <a:pPr algn="ctr"/>
            <a:r>
              <a:rPr lang="en-US" sz="3200" dirty="0"/>
              <a:t>Results</a:t>
            </a:r>
            <a:endParaRPr lang="en-US" dirty="0"/>
          </a:p>
        </p:txBody>
      </p:sp>
      <p:pic>
        <p:nvPicPr>
          <p:cNvPr id="72" name="Picture 71" descr="A picture containing text&#10;&#10;Description automatically generated">
            <a:extLst>
              <a:ext uri="{FF2B5EF4-FFF2-40B4-BE49-F238E27FC236}">
                <a16:creationId xmlns:a16="http://schemas.microsoft.com/office/drawing/2014/main" id="{67751C88-399A-C90F-E30A-AD5B71F3ECD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300729" y="17558362"/>
            <a:ext cx="4055640" cy="1743033"/>
          </a:xfrm>
          <a:prstGeom prst="rect">
            <a:avLst/>
          </a:prstGeom>
          <a:ln>
            <a:solidFill>
              <a:schemeClr val="accent1"/>
            </a:solidFill>
          </a:ln>
        </p:spPr>
      </p:pic>
      <p:pic>
        <p:nvPicPr>
          <p:cNvPr id="74" name="Picture 73" descr="Text&#10;&#10;Description automatically generated with medium confidence">
            <a:extLst>
              <a:ext uri="{FF2B5EF4-FFF2-40B4-BE49-F238E27FC236}">
                <a16:creationId xmlns:a16="http://schemas.microsoft.com/office/drawing/2014/main" id="{BEC03971-1484-32B0-E462-5FEB05429A3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300729" y="20658025"/>
            <a:ext cx="4055640" cy="1763926"/>
          </a:xfrm>
          <a:prstGeom prst="rect">
            <a:avLst/>
          </a:prstGeom>
          <a:ln>
            <a:solidFill>
              <a:schemeClr val="accent1"/>
            </a:solidFill>
          </a:ln>
        </p:spPr>
      </p:pic>
      <p:pic>
        <p:nvPicPr>
          <p:cNvPr id="76" name="Picture 75" descr="Text&#10;&#10;Description automatically generated with medium confidence">
            <a:extLst>
              <a:ext uri="{FF2B5EF4-FFF2-40B4-BE49-F238E27FC236}">
                <a16:creationId xmlns:a16="http://schemas.microsoft.com/office/drawing/2014/main" id="{3D20B4D4-261F-D239-560E-8AC618A8A75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86763" y="23570341"/>
            <a:ext cx="4055640" cy="1759736"/>
          </a:xfrm>
          <a:prstGeom prst="rect">
            <a:avLst/>
          </a:prstGeom>
          <a:ln>
            <a:solidFill>
              <a:schemeClr val="accent1"/>
            </a:solidFill>
          </a:ln>
        </p:spPr>
      </p:pic>
      <p:pic>
        <p:nvPicPr>
          <p:cNvPr id="78" name="Picture 77" descr="Diagram&#10;&#10;Description automatically generated">
            <a:extLst>
              <a:ext uri="{FF2B5EF4-FFF2-40B4-BE49-F238E27FC236}">
                <a16:creationId xmlns:a16="http://schemas.microsoft.com/office/drawing/2014/main" id="{F41CDDA8-A781-47FF-15B5-50E468A05AD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034932" y="17204683"/>
            <a:ext cx="4030278" cy="2450392"/>
          </a:xfrm>
          <a:prstGeom prst="rect">
            <a:avLst/>
          </a:prstGeom>
        </p:spPr>
      </p:pic>
      <p:pic>
        <p:nvPicPr>
          <p:cNvPr id="80" name="Picture 79" descr="Diagram&#10;&#10;Description automatically generated">
            <a:extLst>
              <a:ext uri="{FF2B5EF4-FFF2-40B4-BE49-F238E27FC236}">
                <a16:creationId xmlns:a16="http://schemas.microsoft.com/office/drawing/2014/main" id="{95BD26B6-E050-DB42-C6FE-25D0F1B2675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038984" y="20363086"/>
            <a:ext cx="4035698" cy="2353805"/>
          </a:xfrm>
          <a:prstGeom prst="rect">
            <a:avLst/>
          </a:prstGeom>
        </p:spPr>
      </p:pic>
      <p:sp>
        <p:nvSpPr>
          <p:cNvPr id="82" name="Rectangle 81">
            <a:extLst>
              <a:ext uri="{FF2B5EF4-FFF2-40B4-BE49-F238E27FC236}">
                <a16:creationId xmlns:a16="http://schemas.microsoft.com/office/drawing/2014/main" id="{158E46F8-0C50-6D1F-C86B-F1F0D2FB4581}"/>
              </a:ext>
            </a:extLst>
          </p:cNvPr>
          <p:cNvSpPr/>
          <p:nvPr/>
        </p:nvSpPr>
        <p:spPr>
          <a:xfrm>
            <a:off x="12222866" y="26109322"/>
            <a:ext cx="18369022" cy="609687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4D3B073D-2A58-EC5F-F62B-EF46551B1C9D}"/>
              </a:ext>
            </a:extLst>
          </p:cNvPr>
          <p:cNvCxnSpPr>
            <a:cxnSpLocks/>
          </p:cNvCxnSpPr>
          <p:nvPr/>
        </p:nvCxnSpPr>
        <p:spPr>
          <a:xfrm>
            <a:off x="21834238" y="26109322"/>
            <a:ext cx="0" cy="6096879"/>
          </a:xfrm>
          <a:prstGeom prst="line">
            <a:avLst/>
          </a:prstGeom>
          <a:ln w="2857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TextBox 84">
            <a:extLst>
              <a:ext uri="{FF2B5EF4-FFF2-40B4-BE49-F238E27FC236}">
                <a16:creationId xmlns:a16="http://schemas.microsoft.com/office/drawing/2014/main" id="{3B2BD371-B175-B1A1-8F5D-FF8A35F7F7D7}"/>
              </a:ext>
            </a:extLst>
          </p:cNvPr>
          <p:cNvSpPr txBox="1"/>
          <p:nvPr/>
        </p:nvSpPr>
        <p:spPr>
          <a:xfrm>
            <a:off x="12380622" y="26110912"/>
            <a:ext cx="3598516" cy="584775"/>
          </a:xfrm>
          <a:prstGeom prst="rect">
            <a:avLst/>
          </a:prstGeom>
          <a:noFill/>
        </p:spPr>
        <p:txBody>
          <a:bodyPr wrap="square" rtlCol="0">
            <a:spAutoFit/>
          </a:bodyPr>
          <a:lstStyle/>
          <a:p>
            <a:r>
              <a:rPr lang="en-US" sz="3200" u="sng" dirty="0"/>
              <a:t>K-Nearest Neighbors</a:t>
            </a:r>
            <a:r>
              <a:rPr lang="en-US" u="sng" dirty="0"/>
              <a:t> </a:t>
            </a:r>
          </a:p>
        </p:txBody>
      </p:sp>
      <p:sp>
        <p:nvSpPr>
          <p:cNvPr id="86" name="TextBox 85">
            <a:extLst>
              <a:ext uri="{FF2B5EF4-FFF2-40B4-BE49-F238E27FC236}">
                <a16:creationId xmlns:a16="http://schemas.microsoft.com/office/drawing/2014/main" id="{744F6C02-5752-8AC6-89A7-7F68995292EE}"/>
              </a:ext>
            </a:extLst>
          </p:cNvPr>
          <p:cNvSpPr txBox="1"/>
          <p:nvPr/>
        </p:nvSpPr>
        <p:spPr>
          <a:xfrm>
            <a:off x="12380621" y="26620048"/>
            <a:ext cx="9109277" cy="2677656"/>
          </a:xfrm>
          <a:prstGeom prst="rect">
            <a:avLst/>
          </a:prstGeom>
          <a:noFill/>
        </p:spPr>
        <p:txBody>
          <a:bodyPr wrap="square" rtlCol="0">
            <a:spAutoFit/>
          </a:bodyPr>
          <a:lstStyle/>
          <a:p>
            <a:r>
              <a:rPr lang="en-US" sz="2800" dirty="0"/>
              <a:t>Randomly generates a number of nodes, which each instance is then compared to. Each instance is grouped with whichever node it is `closer', or most similar, to. The most frequent class out of the grouped instances is then the label of that node, and any new instances will be classified as that class when grouped with the node in question.</a:t>
            </a:r>
          </a:p>
        </p:txBody>
      </p:sp>
      <p:sp>
        <p:nvSpPr>
          <p:cNvPr id="88" name="TextBox 87">
            <a:extLst>
              <a:ext uri="{FF2B5EF4-FFF2-40B4-BE49-F238E27FC236}">
                <a16:creationId xmlns:a16="http://schemas.microsoft.com/office/drawing/2014/main" id="{DDD603BA-19AA-101A-231B-6D9E489A1C46}"/>
              </a:ext>
            </a:extLst>
          </p:cNvPr>
          <p:cNvSpPr txBox="1"/>
          <p:nvPr/>
        </p:nvSpPr>
        <p:spPr>
          <a:xfrm>
            <a:off x="12380622" y="29502223"/>
            <a:ext cx="3598516" cy="584775"/>
          </a:xfrm>
          <a:prstGeom prst="rect">
            <a:avLst/>
          </a:prstGeom>
          <a:noFill/>
        </p:spPr>
        <p:txBody>
          <a:bodyPr wrap="square" rtlCol="0">
            <a:spAutoFit/>
          </a:bodyPr>
          <a:lstStyle/>
          <a:p>
            <a:r>
              <a:rPr lang="en-US" sz="3200" u="sng" dirty="0"/>
              <a:t>Naïve Bayes</a:t>
            </a:r>
            <a:r>
              <a:rPr lang="en-US" u="sng" dirty="0"/>
              <a:t> </a:t>
            </a:r>
          </a:p>
        </p:txBody>
      </p:sp>
      <p:sp>
        <p:nvSpPr>
          <p:cNvPr id="89" name="TextBox 88">
            <a:extLst>
              <a:ext uri="{FF2B5EF4-FFF2-40B4-BE49-F238E27FC236}">
                <a16:creationId xmlns:a16="http://schemas.microsoft.com/office/drawing/2014/main" id="{3C17F4AF-5B3E-986D-CF5D-A72C6BFFBF7F}"/>
              </a:ext>
            </a:extLst>
          </p:cNvPr>
          <p:cNvSpPr txBox="1"/>
          <p:nvPr/>
        </p:nvSpPr>
        <p:spPr>
          <a:xfrm>
            <a:off x="12380621" y="30001622"/>
            <a:ext cx="9109277" cy="1815882"/>
          </a:xfrm>
          <a:prstGeom prst="rect">
            <a:avLst/>
          </a:prstGeom>
          <a:noFill/>
        </p:spPr>
        <p:txBody>
          <a:bodyPr wrap="square" rtlCol="0">
            <a:spAutoFit/>
          </a:bodyPr>
          <a:lstStyle/>
          <a:p>
            <a:r>
              <a:rPr lang="en-US" sz="2800" dirty="0"/>
              <a:t>Uses Bayesian statistics to find the likelihood that an instance belongs in each class using conditional probability and Bayes' Rule. The probability for each class is calculated, then the class with the highest likelihood is assigned to that instance.</a:t>
            </a:r>
          </a:p>
        </p:txBody>
      </p:sp>
      <p:pic>
        <p:nvPicPr>
          <p:cNvPr id="91" name="Picture 90" descr="Text, letter&#10;&#10;Description automatically generated">
            <a:extLst>
              <a:ext uri="{FF2B5EF4-FFF2-40B4-BE49-F238E27FC236}">
                <a16:creationId xmlns:a16="http://schemas.microsoft.com/office/drawing/2014/main" id="{2114A0C7-2D0B-C381-E077-3404BCA44A1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186763" y="26674717"/>
            <a:ext cx="4050352" cy="1735865"/>
          </a:xfrm>
          <a:prstGeom prst="rect">
            <a:avLst/>
          </a:prstGeom>
          <a:ln>
            <a:solidFill>
              <a:schemeClr val="accent1"/>
            </a:solidFill>
          </a:ln>
        </p:spPr>
      </p:pic>
      <p:pic>
        <p:nvPicPr>
          <p:cNvPr id="93" name="Picture 92" descr="Diagram, schematic&#10;&#10;Description automatically generated">
            <a:extLst>
              <a:ext uri="{FF2B5EF4-FFF2-40B4-BE49-F238E27FC236}">
                <a16:creationId xmlns:a16="http://schemas.microsoft.com/office/drawing/2014/main" id="{B0DB71B3-193E-EC22-F5B9-95C98C6BB10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074682" y="29794610"/>
            <a:ext cx="4050353" cy="1751504"/>
          </a:xfrm>
          <a:prstGeom prst="rect">
            <a:avLst/>
          </a:prstGeom>
          <a:ln>
            <a:solidFill>
              <a:schemeClr val="accent1"/>
            </a:solidFill>
          </a:ln>
        </p:spPr>
      </p:pic>
      <p:pic>
        <p:nvPicPr>
          <p:cNvPr id="95" name="Picture 94">
            <a:extLst>
              <a:ext uri="{FF2B5EF4-FFF2-40B4-BE49-F238E27FC236}">
                <a16:creationId xmlns:a16="http://schemas.microsoft.com/office/drawing/2014/main" id="{4E8E2C86-70C9-B1F1-A10C-E2AD12488069}"/>
              </a:ext>
            </a:extLst>
          </p:cNvPr>
          <p:cNvPicPr>
            <a:picLocks noChangeAspect="1"/>
          </p:cNvPicPr>
          <p:nvPr/>
        </p:nvPicPr>
        <p:blipFill>
          <a:blip r:embed="rId22"/>
          <a:stretch>
            <a:fillRect/>
          </a:stretch>
        </p:blipFill>
        <p:spPr>
          <a:xfrm>
            <a:off x="22071683" y="30036956"/>
            <a:ext cx="3814832" cy="1266812"/>
          </a:xfrm>
          <a:prstGeom prst="rect">
            <a:avLst/>
          </a:prstGeom>
        </p:spPr>
      </p:pic>
      <p:pic>
        <p:nvPicPr>
          <p:cNvPr id="97" name="Picture 96">
            <a:extLst>
              <a:ext uri="{FF2B5EF4-FFF2-40B4-BE49-F238E27FC236}">
                <a16:creationId xmlns:a16="http://schemas.microsoft.com/office/drawing/2014/main" id="{FFDFB9B2-BBA3-26CD-15A9-946022397FDC}"/>
              </a:ext>
            </a:extLst>
          </p:cNvPr>
          <p:cNvPicPr>
            <a:picLocks noChangeAspect="1"/>
          </p:cNvPicPr>
          <p:nvPr/>
        </p:nvPicPr>
        <p:blipFill>
          <a:blip r:embed="rId23"/>
          <a:stretch>
            <a:fillRect/>
          </a:stretch>
        </p:blipFill>
        <p:spPr>
          <a:xfrm>
            <a:off x="12327151" y="8009474"/>
            <a:ext cx="3847199" cy="2150647"/>
          </a:xfrm>
          <a:prstGeom prst="rect">
            <a:avLst/>
          </a:prstGeom>
        </p:spPr>
      </p:pic>
      <p:sp>
        <p:nvSpPr>
          <p:cNvPr id="98" name="Rectangle 97">
            <a:extLst>
              <a:ext uri="{FF2B5EF4-FFF2-40B4-BE49-F238E27FC236}">
                <a16:creationId xmlns:a16="http://schemas.microsoft.com/office/drawing/2014/main" id="{F79B3A63-CD17-AFD3-15FC-B84A8D1149B1}"/>
              </a:ext>
            </a:extLst>
          </p:cNvPr>
          <p:cNvSpPr/>
          <p:nvPr/>
        </p:nvSpPr>
        <p:spPr>
          <a:xfrm>
            <a:off x="12222867" y="10282309"/>
            <a:ext cx="3972562" cy="556343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51875C5C-6A24-44D8-1B4D-A4FB453C73FF}"/>
              </a:ext>
            </a:extLst>
          </p:cNvPr>
          <p:cNvSpPr txBox="1"/>
          <p:nvPr/>
        </p:nvSpPr>
        <p:spPr>
          <a:xfrm>
            <a:off x="12327151" y="10367155"/>
            <a:ext cx="3705559" cy="584775"/>
          </a:xfrm>
          <a:prstGeom prst="rect">
            <a:avLst/>
          </a:prstGeom>
          <a:noFill/>
        </p:spPr>
        <p:txBody>
          <a:bodyPr wrap="square" rtlCol="0">
            <a:spAutoFit/>
          </a:bodyPr>
          <a:lstStyle/>
          <a:p>
            <a:pPr algn="ctr"/>
            <a:r>
              <a:rPr lang="en-US" sz="3200" dirty="0"/>
              <a:t>80% Split</a:t>
            </a:r>
          </a:p>
        </p:txBody>
      </p:sp>
      <p:pic>
        <p:nvPicPr>
          <p:cNvPr id="101" name="Picture 100">
            <a:extLst>
              <a:ext uri="{FF2B5EF4-FFF2-40B4-BE49-F238E27FC236}">
                <a16:creationId xmlns:a16="http://schemas.microsoft.com/office/drawing/2014/main" id="{D0894AAB-7D66-507B-2B54-7A590009226B}"/>
              </a:ext>
            </a:extLst>
          </p:cNvPr>
          <p:cNvPicPr>
            <a:picLocks noChangeAspect="1"/>
          </p:cNvPicPr>
          <p:nvPr/>
        </p:nvPicPr>
        <p:blipFill>
          <a:blip r:embed="rId24"/>
          <a:stretch>
            <a:fillRect/>
          </a:stretch>
        </p:blipFill>
        <p:spPr>
          <a:xfrm>
            <a:off x="12380621" y="11047257"/>
            <a:ext cx="3579008" cy="2697117"/>
          </a:xfrm>
          <a:prstGeom prst="rect">
            <a:avLst/>
          </a:prstGeom>
        </p:spPr>
      </p:pic>
      <p:sp>
        <p:nvSpPr>
          <p:cNvPr id="102" name="TextBox 101">
            <a:extLst>
              <a:ext uri="{FF2B5EF4-FFF2-40B4-BE49-F238E27FC236}">
                <a16:creationId xmlns:a16="http://schemas.microsoft.com/office/drawing/2014/main" id="{F89D0E46-C19F-117C-59AD-95F90E35587C}"/>
              </a:ext>
            </a:extLst>
          </p:cNvPr>
          <p:cNvSpPr txBox="1"/>
          <p:nvPr/>
        </p:nvSpPr>
        <p:spPr>
          <a:xfrm>
            <a:off x="12380621" y="13724047"/>
            <a:ext cx="3652089" cy="2139047"/>
          </a:xfrm>
          <a:prstGeom prst="rect">
            <a:avLst/>
          </a:prstGeom>
          <a:noFill/>
        </p:spPr>
        <p:txBody>
          <a:bodyPr wrap="square" rtlCol="0">
            <a:spAutoFit/>
          </a:bodyPr>
          <a:lstStyle/>
          <a:p>
            <a:r>
              <a:rPr lang="en-US" sz="1900" b="1" dirty="0"/>
              <a:t>Training</a:t>
            </a:r>
            <a:r>
              <a:rPr lang="en-US" sz="1900" dirty="0"/>
              <a:t> – randomly selected 80% of the data set used to build the model</a:t>
            </a:r>
          </a:p>
          <a:p>
            <a:endParaRPr lang="en-US" sz="1900" dirty="0"/>
          </a:p>
          <a:p>
            <a:r>
              <a:rPr lang="en-US" sz="1900" b="1" dirty="0"/>
              <a:t>Testing</a:t>
            </a:r>
            <a:r>
              <a:rPr lang="en-US" sz="1900" dirty="0"/>
              <a:t> – randomly selected 20% of the data set used to test the model for accuracy</a:t>
            </a:r>
          </a:p>
        </p:txBody>
      </p:sp>
      <p:sp>
        <p:nvSpPr>
          <p:cNvPr id="105" name="TextBox 104">
            <a:extLst>
              <a:ext uri="{FF2B5EF4-FFF2-40B4-BE49-F238E27FC236}">
                <a16:creationId xmlns:a16="http://schemas.microsoft.com/office/drawing/2014/main" id="{708E7863-CFEA-CC47-1DF7-3D677C4F8014}"/>
              </a:ext>
            </a:extLst>
          </p:cNvPr>
          <p:cNvSpPr txBox="1"/>
          <p:nvPr/>
        </p:nvSpPr>
        <p:spPr>
          <a:xfrm>
            <a:off x="12222866" y="7168363"/>
            <a:ext cx="18369022" cy="954107"/>
          </a:xfrm>
          <a:prstGeom prst="rect">
            <a:avLst/>
          </a:prstGeom>
          <a:noFill/>
        </p:spPr>
        <p:txBody>
          <a:bodyPr wrap="square" rtlCol="0">
            <a:spAutoFit/>
          </a:bodyPr>
          <a:lstStyle/>
          <a:p>
            <a:pPr algn="ctr"/>
            <a:r>
              <a:rPr lang="en-US" sz="2800" dirty="0"/>
              <a:t>For all analysis, data was split into training and testing groups and for all classification, cumulative GPA was divided into three intervals: low, mid, and high.</a:t>
            </a:r>
          </a:p>
        </p:txBody>
      </p:sp>
      <p:sp>
        <p:nvSpPr>
          <p:cNvPr id="106" name="Rectangle: Rounded Corners 105">
            <a:extLst>
              <a:ext uri="{FF2B5EF4-FFF2-40B4-BE49-F238E27FC236}">
                <a16:creationId xmlns:a16="http://schemas.microsoft.com/office/drawing/2014/main" id="{7E53C941-EA38-2DFB-8457-ECFE3B777D5D}"/>
              </a:ext>
            </a:extLst>
          </p:cNvPr>
          <p:cNvSpPr/>
          <p:nvPr/>
        </p:nvSpPr>
        <p:spPr>
          <a:xfrm>
            <a:off x="31478002" y="3851760"/>
            <a:ext cx="11955998" cy="9577624"/>
          </a:xfrm>
          <a:prstGeom prst="roundRect">
            <a:avLst>
              <a:gd name="adj" fmla="val 2993"/>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6D3E870F-8FDF-580C-2508-A97DC05230F6}"/>
              </a:ext>
            </a:extLst>
          </p:cNvPr>
          <p:cNvSpPr txBox="1"/>
          <p:nvPr/>
        </p:nvSpPr>
        <p:spPr>
          <a:xfrm>
            <a:off x="32716361" y="3890084"/>
            <a:ext cx="9479280" cy="646331"/>
          </a:xfrm>
          <a:prstGeom prst="rect">
            <a:avLst/>
          </a:prstGeom>
          <a:noFill/>
        </p:spPr>
        <p:txBody>
          <a:bodyPr wrap="square" rtlCol="0">
            <a:spAutoFit/>
          </a:bodyPr>
          <a:lstStyle/>
          <a:p>
            <a:pPr algn="ctr"/>
            <a:r>
              <a:rPr lang="en-US" sz="3600" u="sng" dirty="0"/>
              <a:t>Linear Regression</a:t>
            </a:r>
          </a:p>
        </p:txBody>
      </p:sp>
      <p:pic>
        <p:nvPicPr>
          <p:cNvPr id="109" name="Picture 108" descr="Text&#10;&#10;Description automatically generated">
            <a:extLst>
              <a:ext uri="{FF2B5EF4-FFF2-40B4-BE49-F238E27FC236}">
                <a16:creationId xmlns:a16="http://schemas.microsoft.com/office/drawing/2014/main" id="{BF5CCCDE-D1C0-CC6F-F39E-92C50380F32C}"/>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2302994" y="6397791"/>
            <a:ext cx="10306007" cy="2874231"/>
          </a:xfrm>
          <a:prstGeom prst="rect">
            <a:avLst/>
          </a:prstGeom>
        </p:spPr>
      </p:pic>
      <p:pic>
        <p:nvPicPr>
          <p:cNvPr id="113" name="Picture 112">
            <a:extLst>
              <a:ext uri="{FF2B5EF4-FFF2-40B4-BE49-F238E27FC236}">
                <a16:creationId xmlns:a16="http://schemas.microsoft.com/office/drawing/2014/main" id="{128CD77F-66E2-8007-A485-534B79527A51}"/>
              </a:ext>
            </a:extLst>
          </p:cNvPr>
          <p:cNvPicPr>
            <a:picLocks noChangeAspect="1"/>
          </p:cNvPicPr>
          <p:nvPr/>
        </p:nvPicPr>
        <p:blipFill>
          <a:blip r:embed="rId26"/>
          <a:stretch>
            <a:fillRect/>
          </a:stretch>
        </p:blipFill>
        <p:spPr>
          <a:xfrm>
            <a:off x="32071663" y="9289413"/>
            <a:ext cx="10768668" cy="3970153"/>
          </a:xfrm>
          <a:prstGeom prst="rect">
            <a:avLst/>
          </a:prstGeom>
        </p:spPr>
      </p:pic>
      <p:sp>
        <p:nvSpPr>
          <p:cNvPr id="114" name="TextBox 113">
            <a:extLst>
              <a:ext uri="{FF2B5EF4-FFF2-40B4-BE49-F238E27FC236}">
                <a16:creationId xmlns:a16="http://schemas.microsoft.com/office/drawing/2014/main" id="{A93C2AFE-B4DD-C1B4-8A81-7440BD585423}"/>
              </a:ext>
            </a:extLst>
          </p:cNvPr>
          <p:cNvSpPr txBox="1"/>
          <p:nvPr/>
        </p:nvSpPr>
        <p:spPr>
          <a:xfrm>
            <a:off x="31889634" y="4574739"/>
            <a:ext cx="11132729" cy="1815882"/>
          </a:xfrm>
          <a:prstGeom prst="rect">
            <a:avLst/>
          </a:prstGeom>
          <a:noFill/>
        </p:spPr>
        <p:txBody>
          <a:bodyPr wrap="square" rtlCol="0">
            <a:spAutoFit/>
          </a:bodyPr>
          <a:lstStyle/>
          <a:p>
            <a:r>
              <a:rPr lang="en-US" sz="2800" dirty="0"/>
              <a:t>Built a linear regression model using R, which considers every variable given and develops a model using the subset of those variables that describes the data with the highest accuracy. Weights are applied to each variable to predict cumulative GPA.</a:t>
            </a:r>
          </a:p>
        </p:txBody>
      </p:sp>
      <p:sp>
        <p:nvSpPr>
          <p:cNvPr id="115" name="Rectangle: Rounded Corners 114">
            <a:extLst>
              <a:ext uri="{FF2B5EF4-FFF2-40B4-BE49-F238E27FC236}">
                <a16:creationId xmlns:a16="http://schemas.microsoft.com/office/drawing/2014/main" id="{B1735E87-F705-368B-B3CE-F019228358EC}"/>
              </a:ext>
            </a:extLst>
          </p:cNvPr>
          <p:cNvSpPr/>
          <p:nvPr/>
        </p:nvSpPr>
        <p:spPr>
          <a:xfrm>
            <a:off x="31478002" y="14023177"/>
            <a:ext cx="11955998" cy="9547164"/>
          </a:xfrm>
          <a:prstGeom prst="roundRect">
            <a:avLst>
              <a:gd name="adj" fmla="val 2993"/>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a:extLst>
              <a:ext uri="{FF2B5EF4-FFF2-40B4-BE49-F238E27FC236}">
                <a16:creationId xmlns:a16="http://schemas.microsoft.com/office/drawing/2014/main" id="{DEB31B00-0057-03D0-0CE5-DA5BF01FFA87}"/>
              </a:ext>
            </a:extLst>
          </p:cNvPr>
          <p:cNvPicPr>
            <a:picLocks noChangeAspect="1"/>
          </p:cNvPicPr>
          <p:nvPr/>
        </p:nvPicPr>
        <p:blipFill>
          <a:blip r:embed="rId27"/>
          <a:stretch>
            <a:fillRect/>
          </a:stretch>
        </p:blipFill>
        <p:spPr>
          <a:xfrm>
            <a:off x="31889634" y="15065437"/>
            <a:ext cx="5694776" cy="2623537"/>
          </a:xfrm>
          <a:prstGeom prst="rect">
            <a:avLst/>
          </a:prstGeom>
        </p:spPr>
      </p:pic>
      <p:pic>
        <p:nvPicPr>
          <p:cNvPr id="119" name="Picture 118">
            <a:extLst>
              <a:ext uri="{FF2B5EF4-FFF2-40B4-BE49-F238E27FC236}">
                <a16:creationId xmlns:a16="http://schemas.microsoft.com/office/drawing/2014/main" id="{B248EEE4-9321-78E6-5AA6-784DA326CCD4}"/>
              </a:ext>
            </a:extLst>
          </p:cNvPr>
          <p:cNvPicPr>
            <a:picLocks noChangeAspect="1"/>
          </p:cNvPicPr>
          <p:nvPr/>
        </p:nvPicPr>
        <p:blipFill>
          <a:blip r:embed="rId28"/>
          <a:stretch>
            <a:fillRect/>
          </a:stretch>
        </p:blipFill>
        <p:spPr>
          <a:xfrm>
            <a:off x="37554508" y="15030322"/>
            <a:ext cx="5822804" cy="3076873"/>
          </a:xfrm>
          <a:prstGeom prst="rect">
            <a:avLst/>
          </a:prstGeom>
        </p:spPr>
      </p:pic>
      <p:pic>
        <p:nvPicPr>
          <p:cNvPr id="121" name="Picture 120">
            <a:extLst>
              <a:ext uri="{FF2B5EF4-FFF2-40B4-BE49-F238E27FC236}">
                <a16:creationId xmlns:a16="http://schemas.microsoft.com/office/drawing/2014/main" id="{8DD78077-6774-815B-82C4-64B0B7759136}"/>
              </a:ext>
            </a:extLst>
          </p:cNvPr>
          <p:cNvPicPr>
            <a:picLocks noChangeAspect="1"/>
          </p:cNvPicPr>
          <p:nvPr/>
        </p:nvPicPr>
        <p:blipFill>
          <a:blip r:embed="rId29"/>
          <a:stretch>
            <a:fillRect/>
          </a:stretch>
        </p:blipFill>
        <p:spPr>
          <a:xfrm>
            <a:off x="31859731" y="18163203"/>
            <a:ext cx="5694776" cy="1865530"/>
          </a:xfrm>
          <a:prstGeom prst="rect">
            <a:avLst/>
          </a:prstGeom>
        </p:spPr>
      </p:pic>
      <p:pic>
        <p:nvPicPr>
          <p:cNvPr id="123" name="Picture 122">
            <a:extLst>
              <a:ext uri="{FF2B5EF4-FFF2-40B4-BE49-F238E27FC236}">
                <a16:creationId xmlns:a16="http://schemas.microsoft.com/office/drawing/2014/main" id="{BD512365-6A76-1904-3545-E9FB17B5AF4E}"/>
              </a:ext>
            </a:extLst>
          </p:cNvPr>
          <p:cNvPicPr>
            <a:picLocks noChangeAspect="1"/>
          </p:cNvPicPr>
          <p:nvPr/>
        </p:nvPicPr>
        <p:blipFill>
          <a:blip r:embed="rId30"/>
          <a:stretch>
            <a:fillRect/>
          </a:stretch>
        </p:blipFill>
        <p:spPr>
          <a:xfrm>
            <a:off x="37554507" y="18142310"/>
            <a:ext cx="5822805" cy="2318170"/>
          </a:xfrm>
          <a:prstGeom prst="rect">
            <a:avLst/>
          </a:prstGeom>
        </p:spPr>
      </p:pic>
      <p:pic>
        <p:nvPicPr>
          <p:cNvPr id="125" name="Picture 124">
            <a:extLst>
              <a:ext uri="{FF2B5EF4-FFF2-40B4-BE49-F238E27FC236}">
                <a16:creationId xmlns:a16="http://schemas.microsoft.com/office/drawing/2014/main" id="{3E28FABA-2FFB-1898-6DFA-145C70805649}"/>
              </a:ext>
            </a:extLst>
          </p:cNvPr>
          <p:cNvPicPr>
            <a:picLocks noChangeAspect="1"/>
          </p:cNvPicPr>
          <p:nvPr/>
        </p:nvPicPr>
        <p:blipFill>
          <a:blip r:embed="rId31"/>
          <a:stretch>
            <a:fillRect/>
          </a:stretch>
        </p:blipFill>
        <p:spPr>
          <a:xfrm>
            <a:off x="33188201" y="20488010"/>
            <a:ext cx="8535591" cy="2886478"/>
          </a:xfrm>
          <a:prstGeom prst="rect">
            <a:avLst/>
          </a:prstGeom>
        </p:spPr>
      </p:pic>
      <p:sp>
        <p:nvSpPr>
          <p:cNvPr id="126" name="TextBox 125">
            <a:extLst>
              <a:ext uri="{FF2B5EF4-FFF2-40B4-BE49-F238E27FC236}">
                <a16:creationId xmlns:a16="http://schemas.microsoft.com/office/drawing/2014/main" id="{5074F600-4F8E-92E5-65E7-83093848CA6E}"/>
              </a:ext>
            </a:extLst>
          </p:cNvPr>
          <p:cNvSpPr txBox="1"/>
          <p:nvPr/>
        </p:nvSpPr>
        <p:spPr>
          <a:xfrm>
            <a:off x="33361796" y="14069234"/>
            <a:ext cx="8188399" cy="646331"/>
          </a:xfrm>
          <a:prstGeom prst="rect">
            <a:avLst/>
          </a:prstGeom>
          <a:noFill/>
        </p:spPr>
        <p:txBody>
          <a:bodyPr wrap="square" rtlCol="0">
            <a:spAutoFit/>
          </a:bodyPr>
          <a:lstStyle/>
          <a:p>
            <a:pPr algn="ctr"/>
            <a:r>
              <a:rPr lang="en-US" sz="3600" b="1" dirty="0"/>
              <a:t>Accuracy</a:t>
            </a:r>
            <a:r>
              <a:rPr lang="en-US" sz="3600" dirty="0"/>
              <a:t> </a:t>
            </a:r>
            <a:r>
              <a:rPr lang="en-US" sz="3600" b="1" dirty="0"/>
              <a:t>Rates</a:t>
            </a:r>
          </a:p>
        </p:txBody>
      </p:sp>
      <p:sp>
        <p:nvSpPr>
          <p:cNvPr id="127" name="Rectangle: Rounded Corners 126">
            <a:extLst>
              <a:ext uri="{FF2B5EF4-FFF2-40B4-BE49-F238E27FC236}">
                <a16:creationId xmlns:a16="http://schemas.microsoft.com/office/drawing/2014/main" id="{4FD0E4D6-AF4E-6E42-8200-8910C1E990FA}"/>
              </a:ext>
            </a:extLst>
          </p:cNvPr>
          <p:cNvSpPr/>
          <p:nvPr/>
        </p:nvSpPr>
        <p:spPr>
          <a:xfrm>
            <a:off x="31478002" y="24180641"/>
            <a:ext cx="11955998" cy="8297950"/>
          </a:xfrm>
          <a:prstGeom prst="roundRect">
            <a:avLst>
              <a:gd name="adj" fmla="val 2993"/>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2C231FE4-F00C-04F0-7E92-8DE14A492083}"/>
              </a:ext>
            </a:extLst>
          </p:cNvPr>
          <p:cNvSpPr txBox="1"/>
          <p:nvPr/>
        </p:nvSpPr>
        <p:spPr>
          <a:xfrm>
            <a:off x="35280485" y="24498992"/>
            <a:ext cx="4351020" cy="646331"/>
          </a:xfrm>
          <a:prstGeom prst="rect">
            <a:avLst/>
          </a:prstGeom>
          <a:noFill/>
        </p:spPr>
        <p:txBody>
          <a:bodyPr wrap="square" rtlCol="0">
            <a:spAutoFit/>
          </a:bodyPr>
          <a:lstStyle/>
          <a:p>
            <a:pPr algn="ctr"/>
            <a:r>
              <a:rPr lang="en-US" sz="3600" b="1" dirty="0"/>
              <a:t>Conclusions</a:t>
            </a:r>
            <a:endParaRPr lang="en-US" b="1" dirty="0"/>
          </a:p>
        </p:txBody>
      </p:sp>
      <p:sp>
        <p:nvSpPr>
          <p:cNvPr id="129" name="TextBox 128">
            <a:extLst>
              <a:ext uri="{FF2B5EF4-FFF2-40B4-BE49-F238E27FC236}">
                <a16:creationId xmlns:a16="http://schemas.microsoft.com/office/drawing/2014/main" id="{470BF606-BAB9-974B-2873-D04F47781894}"/>
              </a:ext>
            </a:extLst>
          </p:cNvPr>
          <p:cNvSpPr txBox="1"/>
          <p:nvPr/>
        </p:nvSpPr>
        <p:spPr>
          <a:xfrm>
            <a:off x="31809027" y="25463673"/>
            <a:ext cx="11490960" cy="6555641"/>
          </a:xfrm>
          <a:prstGeom prst="rect">
            <a:avLst/>
          </a:prstGeom>
          <a:noFill/>
        </p:spPr>
        <p:txBody>
          <a:bodyPr wrap="square" rtlCol="0">
            <a:spAutoFit/>
          </a:bodyPr>
          <a:lstStyle/>
          <a:p>
            <a:r>
              <a:rPr lang="en-US" sz="2800" dirty="0"/>
              <a:t>We were able to build accurate models used to predict cumulative GPAs of Worcester State students.</a:t>
            </a:r>
          </a:p>
          <a:p>
            <a:endParaRPr lang="en-US" sz="2800" dirty="0"/>
          </a:p>
          <a:p>
            <a:r>
              <a:rPr lang="en-US" sz="2800" dirty="0"/>
              <a:t>Our linear regression model was the best model with an accuracy rate of 97.01%. </a:t>
            </a:r>
          </a:p>
          <a:p>
            <a:endParaRPr lang="en-US" sz="2800" dirty="0"/>
          </a:p>
          <a:p>
            <a:r>
              <a:rPr lang="en-US" sz="2800" dirty="0"/>
              <a:t>The variables in the linear regression model contribute the most to cumulative </a:t>
            </a:r>
            <a:r>
              <a:rPr lang="en-US" sz="2800" dirty="0">
                <a:latin typeface="Calibri" panose="020F0502020204030204" pitchFamily="34" charset="0"/>
                <a:cs typeface="Calibri" panose="020F0502020204030204" pitchFamily="34" charset="0"/>
              </a:rPr>
              <a:t>GPA. </a:t>
            </a:r>
            <a:r>
              <a:rPr lang="en-US" sz="2800" b="0" i="0" dirty="0">
                <a:effectLst/>
                <a:latin typeface="Calibri" panose="020F0502020204030204" pitchFamily="34" charset="0"/>
                <a:cs typeface="Calibri" panose="020F0502020204030204" pitchFamily="34" charset="0"/>
              </a:rPr>
              <a:t>White, race and/or ethnicity Unknown, 1st year GPA, 4th year GPA, Returned Y3, Returned Y4, Graduated in 4, and Graduated in 8 are some of the most statistically significant variables in the model.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results of this study can be reported to faculty, administration, and students to give them the resources to improve student success and provide support to struggling students that can be identified as at-risk of failure due to the underlying factors pinpointed in this study. </a:t>
            </a:r>
          </a:p>
        </p:txBody>
      </p:sp>
      <p:sp>
        <p:nvSpPr>
          <p:cNvPr id="130" name="TextBox 129">
            <a:extLst>
              <a:ext uri="{FF2B5EF4-FFF2-40B4-BE49-F238E27FC236}">
                <a16:creationId xmlns:a16="http://schemas.microsoft.com/office/drawing/2014/main" id="{DF0BCF69-AF08-E3AB-F9EC-72AFB7B344AC}"/>
              </a:ext>
            </a:extLst>
          </p:cNvPr>
          <p:cNvSpPr txBox="1"/>
          <p:nvPr/>
        </p:nvSpPr>
        <p:spPr>
          <a:xfrm>
            <a:off x="596430" y="4689012"/>
            <a:ext cx="10661636" cy="1384995"/>
          </a:xfrm>
          <a:prstGeom prst="rect">
            <a:avLst/>
          </a:prstGeom>
          <a:noFill/>
        </p:spPr>
        <p:txBody>
          <a:bodyPr wrap="square" rtlCol="0">
            <a:spAutoFit/>
          </a:bodyPr>
          <a:lstStyle/>
          <a:p>
            <a:pPr algn="ctr"/>
            <a:r>
              <a:rPr lang="en-US" sz="2800" dirty="0"/>
              <a:t>Data was collected from 1816 students from Worcester State University whose start years are 2014, 2015, and 2016. Information from their entire time at the university was recorded and used in this study.</a:t>
            </a:r>
          </a:p>
        </p:txBody>
      </p:sp>
    </p:spTree>
    <p:extLst>
      <p:ext uri="{BB962C8B-B14F-4D97-AF65-F5344CB8AC3E}">
        <p14:creationId xmlns:p14="http://schemas.microsoft.com/office/powerpoint/2010/main" val="21323904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2660</TotalTime>
  <Words>679</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Avery Oldakowski</dc:creator>
  <cp:lastModifiedBy>Avery Oldakowski</cp:lastModifiedBy>
  <cp:revision>1</cp:revision>
  <dcterms:created xsi:type="dcterms:W3CDTF">2022-12-07T14:05:12Z</dcterms:created>
  <dcterms:modified xsi:type="dcterms:W3CDTF">2022-12-15T02:34:29Z</dcterms:modified>
</cp:coreProperties>
</file>