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49a449f3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649a449f3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649a449f3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649a449f3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649a449f3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649a449f3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649a449f3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649a449f3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64a53d42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64a53d42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64a53d42e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64a53d42e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64a53d42e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64a53d42e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readme.m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Trabajos prácticos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Generalidades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Trabajo y entrega</a:t>
            </a:r>
            <a:endParaRPr/>
          </a:p>
        </p:txBody>
      </p:sp>
      <p:pic>
        <p:nvPicPr>
          <p:cNvPr id="93" name="Google Shape;93;p14"/>
          <p:cNvPicPr preferRelativeResize="0"/>
          <p:nvPr/>
        </p:nvPicPr>
        <p:blipFill>
          <a:blip r:embed="rId3">
            <a:alphaModFix/>
          </a:blip>
          <a:stretch>
            <a:fillRect/>
          </a:stretch>
        </p:blipFill>
        <p:spPr>
          <a:xfrm>
            <a:off x="1973475" y="2006250"/>
            <a:ext cx="5200650" cy="1781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¿En qué consisten?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s-419" sz="1600"/>
              <a:t>La instancia de cada trabajo práctico comprende la resolución de un problema (TP1: regresión y TP2: clasificación), junto con el EDA correspondiente y, en el caso del TP2, el ciclo de vida completo de un modelo de machine learning. Además de tener que ser entregado en tiempo y forma (“tiempo y forma” son aclarados en cada documento de cada trabajo práctico), debe </a:t>
            </a:r>
            <a:r>
              <a:rPr b="1" lang="es-419" sz="1600"/>
              <a:t>defenderse</a:t>
            </a:r>
            <a:r>
              <a:rPr lang="es-419" sz="1600"/>
              <a:t>: la cátedra dispondrá de un horario de media hora para que el grupo responda preguntas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Trabajo y entrega</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s-419" sz="1500"/>
              <a:t> Se realiza sobre un IDE profesional como VSCODE.</a:t>
            </a:r>
            <a:endParaRPr sz="1500"/>
          </a:p>
          <a:p>
            <a:pPr indent="-323850" lvl="0" marL="457200" rtl="0" algn="l">
              <a:spcBef>
                <a:spcPts val="0"/>
              </a:spcBef>
              <a:spcAft>
                <a:spcPts val="0"/>
              </a:spcAft>
              <a:buSzPts val="1500"/>
              <a:buChar char="●"/>
            </a:pPr>
            <a:r>
              <a:rPr lang="es-419" sz="1500"/>
              <a:t>Cada TP se trabaja en un Jupyter notebook (cuyo nombre está estandarizado) y scripts necesarios. </a:t>
            </a:r>
            <a:endParaRPr sz="1500"/>
          </a:p>
          <a:p>
            <a:pPr indent="-323850" lvl="0" marL="457200" rtl="0" algn="l">
              <a:spcBef>
                <a:spcPts val="0"/>
              </a:spcBef>
              <a:spcAft>
                <a:spcPts val="0"/>
              </a:spcAft>
              <a:buSzPts val="1500"/>
              <a:buChar char="●"/>
            </a:pPr>
            <a:r>
              <a:rPr lang="es-419" sz="1500"/>
              <a:t>Los notebooks y scripts deben subirse al repositorio de GitHub cuyo nombre está aclarado y estandarizado en cada trabajo práctico, junto con un </a:t>
            </a:r>
            <a:r>
              <a:rPr lang="es-419" sz="1500" u="sng">
                <a:solidFill>
                  <a:schemeClr val="hlink"/>
                </a:solidFill>
                <a:hlinkClick r:id="rId3"/>
              </a:rPr>
              <a:t>README.md</a:t>
            </a:r>
            <a:r>
              <a:rPr lang="es-419" sz="1500"/>
              <a:t>. No se suben datasets ni otros archivos que no sean estrictamente necesarios.</a:t>
            </a:r>
            <a:endParaRPr sz="1500"/>
          </a:p>
          <a:p>
            <a:pPr indent="-323850" lvl="0" marL="457200" rtl="0" algn="l">
              <a:spcBef>
                <a:spcPts val="0"/>
              </a:spcBef>
              <a:spcAft>
                <a:spcPts val="0"/>
              </a:spcAft>
              <a:buSzPts val="1500"/>
              <a:buChar char="●"/>
            </a:pPr>
            <a:r>
              <a:rPr lang="es-419" sz="1500"/>
              <a:t>Los trabajos que no respetan el formato adecuado no se corrigen, ya que su descarga está implementada automáticamente.</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Trabajo y entrega</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s-419" sz="1600"/>
              <a:t>Utilizar Google Colab para el TP no sólo es inadmisible para la unidad 6. La idea es fomentar una herramienta profesional, por lo que las defensas deben realizarse en un IDE adecuado. No se toma defensa en Google Colab, quedando automáticamente desaprobada si fuera esa la herramienta con la que el grupo planea defender.</a:t>
            </a:r>
            <a:endParaRPr sz="1600"/>
          </a:p>
          <a:p>
            <a:pPr indent="-330200" lvl="0" marL="457200" rtl="0" algn="l">
              <a:spcBef>
                <a:spcPts val="0"/>
              </a:spcBef>
              <a:spcAft>
                <a:spcPts val="0"/>
              </a:spcAft>
              <a:buSzPts val="1600"/>
              <a:buChar char="●"/>
            </a:pPr>
            <a:r>
              <a:rPr lang="es-419" sz="1600"/>
              <a:t>La instancia de defensa es un examen formal. Cuidar lenguaje.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Uso responsable de IA</a:t>
            </a:r>
            <a:endParaRPr/>
          </a:p>
          <a:p>
            <a:pPr indent="0" lvl="0" marL="0" rtl="0" algn="l">
              <a:spcBef>
                <a:spcPts val="0"/>
              </a:spcBef>
              <a:spcAft>
                <a:spcPts val="0"/>
              </a:spcAft>
              <a:buNone/>
            </a:pPr>
            <a:r>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600"/>
              <a:t>El uso de herramientas LLM está totalmente permitido e incluso fomentado.</a:t>
            </a:r>
            <a:endParaRPr sz="1600"/>
          </a:p>
          <a:p>
            <a:pPr indent="0" lvl="0" marL="0" rtl="0" algn="l">
              <a:spcBef>
                <a:spcPts val="1200"/>
              </a:spcBef>
              <a:spcAft>
                <a:spcPts val="0"/>
              </a:spcAft>
              <a:buNone/>
            </a:pPr>
            <a:r>
              <a:rPr lang="es-419" sz="1600"/>
              <a:t>Se debe usar de forma consciente: no insertar líneas de código que no sepan </a:t>
            </a:r>
            <a:r>
              <a:rPr lang="es-419" sz="1600"/>
              <a:t>qué</a:t>
            </a:r>
            <a:r>
              <a:rPr lang="es-419" sz="1600"/>
              <a:t> hacen, y se debe entender que hace cada línea de código. En la defensa, no saber </a:t>
            </a:r>
            <a:r>
              <a:rPr lang="es-419" sz="1600"/>
              <a:t>qué</a:t>
            </a:r>
            <a:r>
              <a:rPr lang="es-419" sz="1600"/>
              <a:t> hace el código escrito es sinónimo de desaprobar.</a:t>
            </a:r>
            <a:endParaRPr sz="1600"/>
          </a:p>
          <a:p>
            <a:pPr indent="0" lvl="0" marL="0" rtl="0" algn="l">
              <a:spcBef>
                <a:spcPts val="1200"/>
              </a:spcBef>
              <a:spcAft>
                <a:spcPts val="1200"/>
              </a:spcAft>
              <a:buNone/>
            </a:pPr>
            <a:r>
              <a:rPr lang="es-419" sz="1600"/>
              <a:t>Se debe mantener coherencia con los comentarios y recordar que es un trabajo práctico </a:t>
            </a:r>
            <a:r>
              <a:rPr b="1" lang="es-419" sz="1600"/>
              <a:t>formal</a:t>
            </a:r>
            <a:r>
              <a:rPr lang="es-419" sz="1600"/>
              <a:t>.</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9"/>
          <p:cNvPicPr preferRelativeResize="0"/>
          <p:nvPr/>
        </p:nvPicPr>
        <p:blipFill>
          <a:blip r:embed="rId3">
            <a:alphaModFix/>
          </a:blip>
          <a:stretch>
            <a:fillRect/>
          </a:stretch>
        </p:blipFill>
        <p:spPr>
          <a:xfrm>
            <a:off x="1933575" y="847988"/>
            <a:ext cx="5276850" cy="3952875"/>
          </a:xfrm>
          <a:prstGeom prst="rect">
            <a:avLst/>
          </a:prstGeom>
          <a:noFill/>
          <a:ln>
            <a:noFill/>
          </a:ln>
        </p:spPr>
      </p:pic>
      <p:sp>
        <p:nvSpPr>
          <p:cNvPr id="123" name="Google Shape;123;p19"/>
          <p:cNvSpPr txBox="1"/>
          <p:nvPr/>
        </p:nvSpPr>
        <p:spPr>
          <a:xfrm>
            <a:off x="5098400" y="1326500"/>
            <a:ext cx="2012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300">
                <a:solidFill>
                  <a:schemeClr val="accent1"/>
                </a:solidFill>
                <a:highlight>
                  <a:srgbClr val="FFFF00"/>
                </a:highlight>
                <a:latin typeface="Lato"/>
                <a:ea typeface="Lato"/>
                <a:cs typeface="Lato"/>
                <a:sym typeface="Lato"/>
              </a:rPr>
              <a:t>exceso de comentarios</a:t>
            </a:r>
            <a:endParaRPr sz="1300">
              <a:solidFill>
                <a:schemeClr val="accent1"/>
              </a:solidFill>
              <a:highlight>
                <a:srgbClr val="FFFF00"/>
              </a:highlight>
              <a:latin typeface="Lato"/>
              <a:ea typeface="Lato"/>
              <a:cs typeface="Lato"/>
              <a:sym typeface="Lato"/>
            </a:endParaRPr>
          </a:p>
        </p:txBody>
      </p:sp>
      <p:sp>
        <p:nvSpPr>
          <p:cNvPr id="124" name="Google Shape;124;p19"/>
          <p:cNvSpPr txBox="1"/>
          <p:nvPr/>
        </p:nvSpPr>
        <p:spPr>
          <a:xfrm>
            <a:off x="613575" y="2075425"/>
            <a:ext cx="1371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solidFill>
                  <a:schemeClr val="accent1"/>
                </a:solidFill>
                <a:highlight>
                  <a:srgbClr val="EA9999"/>
                </a:highlight>
                <a:latin typeface="Lato"/>
                <a:ea typeface="Lato"/>
                <a:cs typeface="Lato"/>
                <a:sym typeface="Lato"/>
              </a:rPr>
              <a:t>emoticones no profesionales</a:t>
            </a:r>
            <a:endParaRPr sz="1300">
              <a:solidFill>
                <a:schemeClr val="accent1"/>
              </a:solidFill>
              <a:highlight>
                <a:srgbClr val="EA9999"/>
              </a:highlight>
              <a:latin typeface="Lato"/>
              <a:ea typeface="Lato"/>
              <a:cs typeface="Lato"/>
              <a:sym typeface="Lato"/>
            </a:endParaRPr>
          </a:p>
        </p:txBody>
      </p:sp>
      <p:sp>
        <p:nvSpPr>
          <p:cNvPr id="125" name="Google Shape;125;p19"/>
          <p:cNvSpPr txBox="1"/>
          <p:nvPr/>
        </p:nvSpPr>
        <p:spPr>
          <a:xfrm>
            <a:off x="6671425" y="3780925"/>
            <a:ext cx="23643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solidFill>
                  <a:schemeClr val="lt1"/>
                </a:solidFill>
                <a:highlight>
                  <a:srgbClr val="FF0000"/>
                </a:highlight>
                <a:latin typeface="Lato"/>
                <a:ea typeface="Lato"/>
                <a:cs typeface="Lato"/>
                <a:sym typeface="Lato"/>
              </a:rPr>
              <a:t>Ustedes están haciendo el prompt, deben saber lo que quieren lograr. Si dejan este comentario, quien está “suponiendo”?</a:t>
            </a:r>
            <a:endParaRPr sz="1300">
              <a:solidFill>
                <a:schemeClr val="lt1"/>
              </a:solidFill>
              <a:highlight>
                <a:srgbClr val="FF0000"/>
              </a:highlight>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Uso responsable de IA</a:t>
            </a:r>
            <a:endParaRPr/>
          </a:p>
          <a:p>
            <a:pPr indent="0" lvl="0" marL="0" rtl="0" algn="l">
              <a:spcBef>
                <a:spcPts val="0"/>
              </a:spcBef>
              <a:spcAft>
                <a:spcPts val="0"/>
              </a:spcAft>
              <a:buNone/>
            </a:pPr>
            <a:r>
              <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600"/>
              <a:t>Trabajos en lo que se detecte un uso irresponsable no serán corregidos.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