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6A54-C1F8-420E-90E1-08DE0F899007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D9E4-BE68-4F94-B569-C34E035F1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36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6A54-C1F8-420E-90E1-08DE0F899007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D9E4-BE68-4F94-B569-C34E035F1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2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6A54-C1F8-420E-90E1-08DE0F899007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D9E4-BE68-4F94-B569-C34E035F1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45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6A54-C1F8-420E-90E1-08DE0F899007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D9E4-BE68-4F94-B569-C34E035F1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54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6A54-C1F8-420E-90E1-08DE0F899007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D9E4-BE68-4F94-B569-C34E035F1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34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6A54-C1F8-420E-90E1-08DE0F899007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D9E4-BE68-4F94-B569-C34E035F1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75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6A54-C1F8-420E-90E1-08DE0F899007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D9E4-BE68-4F94-B569-C34E035F1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84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6A54-C1F8-420E-90E1-08DE0F899007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D9E4-BE68-4F94-B569-C34E035F1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41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6A54-C1F8-420E-90E1-08DE0F899007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D9E4-BE68-4F94-B569-C34E035F1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56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6A54-C1F8-420E-90E1-08DE0F899007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D9E4-BE68-4F94-B569-C34E035F1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50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6A54-C1F8-420E-90E1-08DE0F899007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D9E4-BE68-4F94-B569-C34E035F1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75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56A54-C1F8-420E-90E1-08DE0F899007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D9E4-BE68-4F94-B569-C34E035F1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5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249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 = n (all experiences)</a:t>
            </a:r>
          </a:p>
          <a:p>
            <a:r>
              <a:rPr lang="en-IN" dirty="0" smtClean="0"/>
              <a:t>K= 5 or 10 (by research)</a:t>
            </a:r>
          </a:p>
          <a:p>
            <a:r>
              <a:rPr lang="en-IN" dirty="0" smtClean="0"/>
              <a:t>K=m (m confirms representative experience of the dataset)</a:t>
            </a:r>
          </a:p>
          <a:p>
            <a:r>
              <a:rPr lang="en-IN" dirty="0" smtClean="0"/>
              <a:t>Stratified folding: representative experience should be present in all the folds (</a:t>
            </a:r>
            <a:r>
              <a:rPr lang="en-IN" dirty="0" err="1" smtClean="0"/>
              <a:t>e.g</a:t>
            </a:r>
            <a:r>
              <a:rPr lang="en-IN" dirty="0" smtClean="0"/>
              <a:t> 3 classes are there means then each fold should contain all 3 classes)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3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562924" cy="3825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92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19" y="2348880"/>
            <a:ext cx="885333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075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Bias is the error occurred due to our </a:t>
            </a:r>
            <a:r>
              <a:rPr lang="en-IN" smtClean="0"/>
              <a:t>training </a:t>
            </a:r>
          </a:p>
          <a:p>
            <a:r>
              <a:rPr lang="en-IN" smtClean="0"/>
              <a:t>Variance </a:t>
            </a:r>
            <a:r>
              <a:rPr lang="en-IN" dirty="0"/>
              <a:t>is the error occurred due to our </a:t>
            </a:r>
            <a:r>
              <a:rPr lang="en-IN" dirty="0" smtClean="0"/>
              <a:t>testing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30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Linear </a:t>
            </a:r>
            <a:r>
              <a:rPr lang="en-IN" dirty="0" err="1" smtClean="0"/>
              <a:t>Vs</a:t>
            </a:r>
            <a:r>
              <a:rPr lang="en-IN" dirty="0" smtClean="0"/>
              <a:t> Non-linear</a:t>
            </a:r>
          </a:p>
          <a:p>
            <a:r>
              <a:rPr lang="en-IN" dirty="0" smtClean="0"/>
              <a:t>Methods to identify linearity</a:t>
            </a:r>
          </a:p>
          <a:p>
            <a:r>
              <a:rPr lang="en-IN" dirty="0" smtClean="0"/>
              <a:t>Types of regression</a:t>
            </a:r>
          </a:p>
          <a:p>
            <a:r>
              <a:rPr lang="en-IN" dirty="0" smtClean="0"/>
              <a:t>Performance measures</a:t>
            </a:r>
          </a:p>
          <a:p>
            <a:r>
              <a:rPr lang="en-IN" dirty="0" smtClean="0"/>
              <a:t>Loss reduction strategies</a:t>
            </a:r>
          </a:p>
          <a:p>
            <a:r>
              <a:rPr lang="en-IN" dirty="0" smtClean="0"/>
              <a:t>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76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to identify linearity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Linear</a:t>
            </a:r>
          </a:p>
          <a:p>
            <a:pPr lvl="1"/>
            <a:r>
              <a:rPr lang="en-IN" dirty="0" smtClean="0"/>
              <a:t>Polynomial  degree of 1</a:t>
            </a:r>
          </a:p>
          <a:p>
            <a:pPr lvl="1"/>
            <a:r>
              <a:rPr lang="en-IN" dirty="0" err="1"/>
              <a:t>d</a:t>
            </a:r>
            <a:r>
              <a:rPr lang="en-IN" dirty="0" err="1" smtClean="0"/>
              <a:t>y</a:t>
            </a:r>
            <a:r>
              <a:rPr lang="en-IN" dirty="0" smtClean="0"/>
              <a:t>/dx= constant</a:t>
            </a:r>
          </a:p>
          <a:p>
            <a:r>
              <a:rPr lang="en-IN" dirty="0" smtClean="0"/>
              <a:t>Non-linear</a:t>
            </a:r>
          </a:p>
          <a:p>
            <a:pPr marL="400050" lvl="1" indent="-400050"/>
            <a:r>
              <a:rPr lang="en-IN" dirty="0"/>
              <a:t>Polynomial  degree &gt;1</a:t>
            </a:r>
          </a:p>
          <a:p>
            <a:pPr marL="400050" lvl="1" indent="-400050"/>
            <a:r>
              <a:rPr lang="en-IN" dirty="0" err="1"/>
              <a:t>dy</a:t>
            </a:r>
            <a:r>
              <a:rPr lang="en-IN" dirty="0"/>
              <a:t>/dx &lt;&gt; constant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IN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IN" dirty="0"/>
          </a:p>
          <a:p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35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 linearity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Scatter</a:t>
            </a:r>
          </a:p>
          <a:p>
            <a:r>
              <a:rPr lang="en-IN" dirty="0" smtClean="0"/>
              <a:t>Correlation</a:t>
            </a:r>
          </a:p>
          <a:p>
            <a:r>
              <a:rPr lang="en-IN" dirty="0" smtClean="0"/>
              <a:t>Heat maps</a:t>
            </a:r>
          </a:p>
          <a:p>
            <a:r>
              <a:rPr lang="en-IN" dirty="0" err="1" smtClean="0"/>
              <a:t>Pyplots</a:t>
            </a:r>
            <a:r>
              <a:rPr lang="en-IN" dirty="0" smtClean="0"/>
              <a:t>/</a:t>
            </a:r>
            <a:r>
              <a:rPr lang="en-IN" dirty="0" err="1" smtClean="0"/>
              <a:t>seaborn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87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Linear regression	</a:t>
            </a:r>
          </a:p>
          <a:p>
            <a:r>
              <a:rPr lang="en-IN" dirty="0" smtClean="0"/>
              <a:t>Multiple Linear regression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39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Straight line</a:t>
            </a:r>
          </a:p>
          <a:p>
            <a:r>
              <a:rPr lang="en-IN" dirty="0" smtClean="0"/>
              <a:t>Yi=m </a:t>
            </a:r>
            <a:r>
              <a:rPr lang="en-IN" dirty="0" err="1" smtClean="0"/>
              <a:t>xi+c</a:t>
            </a:r>
            <a:r>
              <a:rPr lang="en-IN" dirty="0" smtClean="0"/>
              <a:t> (simple LR)</a:t>
            </a:r>
          </a:p>
          <a:p>
            <a:r>
              <a:rPr lang="en-IN" dirty="0" smtClean="0"/>
              <a:t>Yi = m1 x1+m2 x2+c (multiple LR)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47664" y="3789040"/>
                <a:ext cx="6264696" cy="2339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/>
                        </a:rPr>
                        <m:t>𝒎</m:t>
                      </m:r>
                      <m:r>
                        <a:rPr lang="en-IN" sz="28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8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b="1" i="1">
                              <a:latin typeface="Cambria Math"/>
                            </a:rPr>
                            <m:t>𝑵</m:t>
                          </m:r>
                          <m:r>
                            <a:rPr lang="en-IN" sz="2800" b="1" i="1">
                              <a:latin typeface="Cambria Math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sz="2800" b="1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2800" b="1" i="1">
                                  <a:latin typeface="Cambria Math"/>
                                </a:rPr>
                                <m:t>𝒙𝒚</m:t>
                              </m:r>
                              <m:r>
                                <a:rPr lang="en-IN" sz="2800" b="1" i="1">
                                  <a:latin typeface="Cambria Math"/>
                                </a:rPr>
                                <m:t>)−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IN" sz="2800" b="1" i="1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800" b="1" i="1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IN" sz="2800" b="1" i="1">
                                      <a:latin typeface="Cambria Math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IN" sz="2800" b="1" i="1">
                                          <a:latin typeface="Cambria Math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IN" sz="2800" b="1" i="1"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IN" sz="2800" b="1" i="1">
                              <a:latin typeface="Cambria Math"/>
                            </a:rPr>
                            <m:t>𝑵</m:t>
                          </m:r>
                          <m:r>
                            <a:rPr lang="en-IN" sz="2800" b="1" i="1">
                              <a:latin typeface="Cambria Math"/>
                            </a:rPr>
                            <m:t>.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sz="2800" b="1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IN" sz="28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IN" sz="28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IN" sz="2800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  <m:r>
                            <a:rPr lang="en-IN" sz="2800" b="1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sz="28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sz="2800" b="1" i="1">
                                  <a:latin typeface="Cambria Math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IN" sz="2800" b="1" i="1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800" b="1" i="1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IN" sz="2800" b="1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n-IN" sz="28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800" b="1" dirty="0"/>
              </a:p>
              <a:p>
                <a:r>
                  <a:rPr lang="en-IN" sz="2800" b="1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/>
                        </a:rPr>
                        <m:t>𝒄</m:t>
                      </m:r>
                      <m:r>
                        <a:rPr lang="en-IN" sz="28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800" b="1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IN" sz="2800" b="1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2800" b="1" i="1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IN" sz="28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IN" sz="2800" b="1" i="1">
                                  <a:latin typeface="Cambria Math"/>
                                </a:rPr>
                                <m:t>𝒎</m:t>
                              </m:r>
                              <m:r>
                                <a:rPr lang="en-IN" sz="2800" b="1" i="1">
                                  <a:latin typeface="Cambria Math"/>
                                </a:rPr>
                                <m:t>.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IN" sz="2800" b="1" i="1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IN" sz="28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IN" sz="2800" b="1" i="1">
                              <a:latin typeface="Cambria Math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789040"/>
                <a:ext cx="6264696" cy="2339230"/>
              </a:xfrm>
              <a:prstGeom prst="rect">
                <a:avLst/>
              </a:prstGeom>
              <a:blipFill rotWithShape="1">
                <a:blip r:embed="rId2"/>
                <a:stretch>
                  <a:fillRect l="-2043" b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52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find m and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Least squares method</a:t>
            </a:r>
          </a:p>
          <a:p>
            <a:r>
              <a:rPr lang="en-IN" dirty="0" smtClean="0"/>
              <a:t>Gradient descent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90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>Cross </a:t>
            </a:r>
            <a:br>
              <a:rPr lang="en-IN" dirty="0" smtClean="0"/>
            </a:br>
            <a:r>
              <a:rPr lang="en-IN" dirty="0" smtClean="0"/>
              <a:t>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523" y="2097533"/>
            <a:ext cx="5638800" cy="244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056" y="162980"/>
            <a:ext cx="551497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930" y="4437112"/>
            <a:ext cx="52292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92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 the rows has to be taken for training and testing</a:t>
            </a:r>
          </a:p>
          <a:p>
            <a:r>
              <a:rPr lang="en-IN" dirty="0" smtClean="0"/>
              <a:t>Cumulative average of all folds	</a:t>
            </a:r>
          </a:p>
          <a:p>
            <a:r>
              <a:rPr lang="en-IN" dirty="0" smtClean="0"/>
              <a:t>Here 3-fold</a:t>
            </a:r>
          </a:p>
          <a:p>
            <a:r>
              <a:rPr lang="en-IN" dirty="0" smtClean="0"/>
              <a:t>In general K-fold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04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195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Linear Regression</vt:lpstr>
      <vt:lpstr>Agenda</vt:lpstr>
      <vt:lpstr>Methods to identify linearity</vt:lpstr>
      <vt:lpstr>Check linearity</vt:lpstr>
      <vt:lpstr>Types</vt:lpstr>
      <vt:lpstr>Implementation</vt:lpstr>
      <vt:lpstr>How to find m and c</vt:lpstr>
      <vt:lpstr>Cross  Validation</vt:lpstr>
      <vt:lpstr>PowerPoint Presentation</vt:lpstr>
      <vt:lpstr>K?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Visualization: Seaborn</dc:title>
  <dc:creator>DR.Noor Mahammad SK</dc:creator>
  <cp:lastModifiedBy>DR.Noor Mahammad SK</cp:lastModifiedBy>
  <cp:revision>17</cp:revision>
  <dcterms:created xsi:type="dcterms:W3CDTF">2021-02-07T11:15:25Z</dcterms:created>
  <dcterms:modified xsi:type="dcterms:W3CDTF">2021-02-09T12:15:22Z</dcterms:modified>
</cp:coreProperties>
</file>