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CC"/>
    <a:srgbClr val="000000"/>
    <a:srgbClr val="66FF66"/>
    <a:srgbClr val="9900FF"/>
    <a:srgbClr val="FFCC00"/>
    <a:srgbClr val="336699"/>
    <a:srgbClr val="E7EFFD"/>
    <a:srgbClr val="F0F5FE"/>
    <a:srgbClr val="DC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0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FBFF-0F20-42A7-945E-94B7FB551F0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4318-BDA5-4E91-82F7-F5B0EBFE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jdkofjav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1"/>
            </a:gs>
            <a:gs pos="100000">
              <a:schemeClr val="bg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-45979" y="-42042"/>
            <a:ext cx="12192000" cy="6858000"/>
          </a:xfrm>
          <a:prstGeom prst="rect">
            <a:avLst/>
          </a:prstGeom>
          <a:solidFill>
            <a:srgbClr val="E7EFF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4336790" y="5466446"/>
            <a:ext cx="698427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50021" y="3399053"/>
            <a:ext cx="5881850" cy="17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07726" y="1628503"/>
            <a:ext cx="685364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34185" y="165463"/>
            <a:ext cx="4597912" cy="6418031"/>
            <a:chOff x="5346267" y="-249606"/>
            <a:chExt cx="5058455" cy="70608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89155" y="-249606"/>
              <a:ext cx="32595" cy="7060884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346267" y="-134635"/>
              <a:ext cx="5058455" cy="6878335"/>
              <a:chOff x="5165292" y="-20334"/>
              <a:chExt cx="5058455" cy="687833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9937173" y="-20334"/>
                <a:ext cx="31751" cy="6878335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8088164" y="429887"/>
                <a:ext cx="0" cy="6343579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>
                <a:off x="6082501" y="3408866"/>
                <a:ext cx="938510" cy="912228"/>
              </a:xfrm>
              <a:custGeom>
                <a:avLst/>
                <a:gdLst>
                  <a:gd name="connsiteX0" fmla="*/ 2740 w 811196"/>
                  <a:gd name="connsiteY0" fmla="*/ 0 h 912229"/>
                  <a:gd name="connsiteX1" fmla="*/ 811196 w 811196"/>
                  <a:gd name="connsiteY1" fmla="*/ 0 h 912229"/>
                  <a:gd name="connsiteX2" fmla="*/ 811196 w 811196"/>
                  <a:gd name="connsiteY2" fmla="*/ 912229 h 912229"/>
                  <a:gd name="connsiteX3" fmla="*/ 753191 w 811196"/>
                  <a:gd name="connsiteY3" fmla="*/ 912229 h 912229"/>
                  <a:gd name="connsiteX4" fmla="*/ 691609 w 811196"/>
                  <a:gd name="connsiteY4" fmla="*/ 902831 h 912229"/>
                  <a:gd name="connsiteX5" fmla="*/ 0 w 811196"/>
                  <a:gd name="connsiteY5" fmla="*/ 54255 h 91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196" h="912229">
                    <a:moveTo>
                      <a:pt x="2740" y="0"/>
                    </a:moveTo>
                    <a:lnTo>
                      <a:pt x="811196" y="0"/>
                    </a:lnTo>
                    <a:lnTo>
                      <a:pt x="811196" y="912229"/>
                    </a:lnTo>
                    <a:lnTo>
                      <a:pt x="753191" y="912229"/>
                    </a:lnTo>
                    <a:lnTo>
                      <a:pt x="691609" y="902831"/>
                    </a:lnTo>
                    <a:cubicBezTo>
                      <a:pt x="296909" y="822063"/>
                      <a:pt x="0" y="472832"/>
                      <a:pt x="0" y="54255"/>
                    </a:cubicBezTo>
                    <a:close/>
                  </a:path>
                </a:pathLst>
              </a:custGeom>
              <a:solidFill>
                <a:srgbClr val="0094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082501" y="4321095"/>
                <a:ext cx="938510" cy="1004098"/>
              </a:xfrm>
              <a:custGeom>
                <a:avLst/>
                <a:gdLst>
                  <a:gd name="connsiteX0" fmla="*/ 2740 w 811196"/>
                  <a:gd name="connsiteY0" fmla="*/ 0 h 912229"/>
                  <a:gd name="connsiteX1" fmla="*/ 811196 w 811196"/>
                  <a:gd name="connsiteY1" fmla="*/ 0 h 912229"/>
                  <a:gd name="connsiteX2" fmla="*/ 811196 w 811196"/>
                  <a:gd name="connsiteY2" fmla="*/ 912229 h 912229"/>
                  <a:gd name="connsiteX3" fmla="*/ 753191 w 811196"/>
                  <a:gd name="connsiteY3" fmla="*/ 912229 h 912229"/>
                  <a:gd name="connsiteX4" fmla="*/ 691609 w 811196"/>
                  <a:gd name="connsiteY4" fmla="*/ 902831 h 912229"/>
                  <a:gd name="connsiteX5" fmla="*/ 0 w 811196"/>
                  <a:gd name="connsiteY5" fmla="*/ 54255 h 91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196" h="912229">
                    <a:moveTo>
                      <a:pt x="2740" y="0"/>
                    </a:moveTo>
                    <a:lnTo>
                      <a:pt x="811196" y="0"/>
                    </a:lnTo>
                    <a:lnTo>
                      <a:pt x="811196" y="912229"/>
                    </a:lnTo>
                    <a:lnTo>
                      <a:pt x="753191" y="912229"/>
                    </a:lnTo>
                    <a:lnTo>
                      <a:pt x="691609" y="902831"/>
                    </a:lnTo>
                    <a:cubicBezTo>
                      <a:pt x="296909" y="822063"/>
                      <a:pt x="0" y="472832"/>
                      <a:pt x="0" y="5425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8913215" y="3444100"/>
                <a:ext cx="860654" cy="943730"/>
              </a:xfrm>
              <a:custGeom>
                <a:avLst/>
                <a:gdLst>
                  <a:gd name="connsiteX0" fmla="*/ 2740 w 811196"/>
                  <a:gd name="connsiteY0" fmla="*/ 0 h 912229"/>
                  <a:gd name="connsiteX1" fmla="*/ 811196 w 811196"/>
                  <a:gd name="connsiteY1" fmla="*/ 0 h 912229"/>
                  <a:gd name="connsiteX2" fmla="*/ 811196 w 811196"/>
                  <a:gd name="connsiteY2" fmla="*/ 912229 h 912229"/>
                  <a:gd name="connsiteX3" fmla="*/ 753191 w 811196"/>
                  <a:gd name="connsiteY3" fmla="*/ 912229 h 912229"/>
                  <a:gd name="connsiteX4" fmla="*/ 691609 w 811196"/>
                  <a:gd name="connsiteY4" fmla="*/ 902831 h 912229"/>
                  <a:gd name="connsiteX5" fmla="*/ 0 w 811196"/>
                  <a:gd name="connsiteY5" fmla="*/ 54255 h 91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196" h="912229">
                    <a:moveTo>
                      <a:pt x="2740" y="0"/>
                    </a:moveTo>
                    <a:lnTo>
                      <a:pt x="811196" y="0"/>
                    </a:lnTo>
                    <a:lnTo>
                      <a:pt x="811196" y="912229"/>
                    </a:lnTo>
                    <a:lnTo>
                      <a:pt x="753191" y="912229"/>
                    </a:lnTo>
                    <a:lnTo>
                      <a:pt x="691609" y="902831"/>
                    </a:lnTo>
                    <a:cubicBezTo>
                      <a:pt x="296909" y="822063"/>
                      <a:pt x="0" y="472832"/>
                      <a:pt x="0" y="54255"/>
                    </a:cubicBezTo>
                    <a:close/>
                  </a:path>
                </a:pathLst>
              </a:cu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5400000">
                <a:off x="8877924" y="2563881"/>
                <a:ext cx="926399" cy="855817"/>
              </a:xfrm>
              <a:custGeom>
                <a:avLst/>
                <a:gdLst>
                  <a:gd name="connsiteX0" fmla="*/ 2740 w 811196"/>
                  <a:gd name="connsiteY0" fmla="*/ 0 h 912229"/>
                  <a:gd name="connsiteX1" fmla="*/ 811196 w 811196"/>
                  <a:gd name="connsiteY1" fmla="*/ 0 h 912229"/>
                  <a:gd name="connsiteX2" fmla="*/ 811196 w 811196"/>
                  <a:gd name="connsiteY2" fmla="*/ 912229 h 912229"/>
                  <a:gd name="connsiteX3" fmla="*/ 753191 w 811196"/>
                  <a:gd name="connsiteY3" fmla="*/ 912229 h 912229"/>
                  <a:gd name="connsiteX4" fmla="*/ 691609 w 811196"/>
                  <a:gd name="connsiteY4" fmla="*/ 902831 h 912229"/>
                  <a:gd name="connsiteX5" fmla="*/ 0 w 811196"/>
                  <a:gd name="connsiteY5" fmla="*/ 54255 h 91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196" h="912229">
                    <a:moveTo>
                      <a:pt x="2740" y="0"/>
                    </a:moveTo>
                    <a:lnTo>
                      <a:pt x="811196" y="0"/>
                    </a:lnTo>
                    <a:lnTo>
                      <a:pt x="811196" y="912229"/>
                    </a:lnTo>
                    <a:lnTo>
                      <a:pt x="753191" y="912229"/>
                    </a:lnTo>
                    <a:lnTo>
                      <a:pt x="691609" y="902831"/>
                    </a:lnTo>
                    <a:cubicBezTo>
                      <a:pt x="296909" y="822063"/>
                      <a:pt x="0" y="472832"/>
                      <a:pt x="0" y="54255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 rot="5400000">
                <a:off x="8446474" y="4779668"/>
                <a:ext cx="1790522" cy="85703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004942" y="1698168"/>
                <a:ext cx="1926066" cy="6426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/>
              <p:cNvSpPr/>
              <p:nvPr/>
            </p:nvSpPr>
            <p:spPr>
              <a:xfrm>
                <a:off x="8887912" y="1644106"/>
                <a:ext cx="907646" cy="93974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/>
              <p:cNvSpPr/>
              <p:nvPr/>
            </p:nvSpPr>
            <p:spPr>
              <a:xfrm>
                <a:off x="6114159" y="5243218"/>
                <a:ext cx="906852" cy="906852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6085671" y="2444267"/>
                <a:ext cx="948500" cy="9485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 rot="10800000">
                <a:off x="7926238" y="1585731"/>
                <a:ext cx="989594" cy="979052"/>
              </a:xfrm>
              <a:custGeom>
                <a:avLst/>
                <a:gdLst>
                  <a:gd name="connsiteX0" fmla="*/ 2740 w 811196"/>
                  <a:gd name="connsiteY0" fmla="*/ 0 h 912229"/>
                  <a:gd name="connsiteX1" fmla="*/ 811196 w 811196"/>
                  <a:gd name="connsiteY1" fmla="*/ 0 h 912229"/>
                  <a:gd name="connsiteX2" fmla="*/ 811196 w 811196"/>
                  <a:gd name="connsiteY2" fmla="*/ 912229 h 912229"/>
                  <a:gd name="connsiteX3" fmla="*/ 753191 w 811196"/>
                  <a:gd name="connsiteY3" fmla="*/ 912229 h 912229"/>
                  <a:gd name="connsiteX4" fmla="*/ 691609 w 811196"/>
                  <a:gd name="connsiteY4" fmla="*/ 902831 h 912229"/>
                  <a:gd name="connsiteX5" fmla="*/ 0 w 811196"/>
                  <a:gd name="connsiteY5" fmla="*/ 54255 h 91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196" h="912229">
                    <a:moveTo>
                      <a:pt x="2740" y="0"/>
                    </a:moveTo>
                    <a:lnTo>
                      <a:pt x="811196" y="0"/>
                    </a:lnTo>
                    <a:lnTo>
                      <a:pt x="811196" y="912229"/>
                    </a:lnTo>
                    <a:lnTo>
                      <a:pt x="753191" y="912229"/>
                    </a:lnTo>
                    <a:lnTo>
                      <a:pt x="691609" y="902831"/>
                    </a:lnTo>
                    <a:cubicBezTo>
                      <a:pt x="296909" y="822063"/>
                      <a:pt x="0" y="472832"/>
                      <a:pt x="0" y="54255"/>
                    </a:cubicBezTo>
                    <a:close/>
                  </a:path>
                </a:pathLst>
              </a:custGeom>
              <a:solidFill>
                <a:srgbClr val="66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010068" y="4316118"/>
                <a:ext cx="1960312" cy="963868"/>
              </a:xfrm>
              <a:custGeom>
                <a:avLst/>
                <a:gdLst>
                  <a:gd name="connsiteX0" fmla="*/ 0 w 1753225"/>
                  <a:gd name="connsiteY0" fmla="*/ 0 h 862045"/>
                  <a:gd name="connsiteX1" fmla="*/ 402048 w 1753225"/>
                  <a:gd name="connsiteY1" fmla="*/ 0 h 862045"/>
                  <a:gd name="connsiteX2" fmla="*/ 409899 w 1753225"/>
                  <a:gd name="connsiteY2" fmla="*/ 77881 h 862045"/>
                  <a:gd name="connsiteX3" fmla="*/ 860702 w 1753225"/>
                  <a:gd name="connsiteY3" fmla="*/ 445296 h 862045"/>
                  <a:gd name="connsiteX4" fmla="*/ 1311506 w 1753225"/>
                  <a:gd name="connsiteY4" fmla="*/ 77881 h 862045"/>
                  <a:gd name="connsiteX5" fmla="*/ 1319357 w 1753225"/>
                  <a:gd name="connsiteY5" fmla="*/ 0 h 862045"/>
                  <a:gd name="connsiteX6" fmla="*/ 1753225 w 1753225"/>
                  <a:gd name="connsiteY6" fmla="*/ 0 h 862045"/>
                  <a:gd name="connsiteX7" fmla="*/ 1749469 w 1753225"/>
                  <a:gd name="connsiteY7" fmla="*/ 74366 h 862045"/>
                  <a:gd name="connsiteX8" fmla="*/ 876612 w 1753225"/>
                  <a:gd name="connsiteY8" fmla="*/ 862045 h 862045"/>
                  <a:gd name="connsiteX9" fmla="*/ 3755 w 1753225"/>
                  <a:gd name="connsiteY9" fmla="*/ 74366 h 862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3225" h="862045">
                    <a:moveTo>
                      <a:pt x="0" y="0"/>
                    </a:moveTo>
                    <a:lnTo>
                      <a:pt x="402048" y="0"/>
                    </a:lnTo>
                    <a:lnTo>
                      <a:pt x="409899" y="77881"/>
                    </a:lnTo>
                    <a:cubicBezTo>
                      <a:pt x="452806" y="287564"/>
                      <a:pt x="638334" y="445296"/>
                      <a:pt x="860702" y="445296"/>
                    </a:cubicBezTo>
                    <a:cubicBezTo>
                      <a:pt x="1083070" y="445296"/>
                      <a:pt x="1268598" y="287564"/>
                      <a:pt x="1311506" y="77881"/>
                    </a:cubicBezTo>
                    <a:lnTo>
                      <a:pt x="1319357" y="0"/>
                    </a:lnTo>
                    <a:lnTo>
                      <a:pt x="1753225" y="0"/>
                    </a:lnTo>
                    <a:lnTo>
                      <a:pt x="1749469" y="74366"/>
                    </a:lnTo>
                    <a:cubicBezTo>
                      <a:pt x="1704538" y="516793"/>
                      <a:pt x="1330894" y="862045"/>
                      <a:pt x="876612" y="862045"/>
                    </a:cubicBezTo>
                    <a:cubicBezTo>
                      <a:pt x="422331" y="862045"/>
                      <a:pt x="48686" y="516793"/>
                      <a:pt x="3755" y="74366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 rot="5400000">
                <a:off x="8840015" y="5073391"/>
                <a:ext cx="1003440" cy="312516"/>
              </a:xfrm>
              <a:prstGeom prst="roundRect">
                <a:avLst>
                  <a:gd name="adj" fmla="val 87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ardrop 42"/>
              <p:cNvSpPr/>
              <p:nvPr/>
            </p:nvSpPr>
            <p:spPr>
              <a:xfrm>
                <a:off x="7069721" y="2568252"/>
                <a:ext cx="1856654" cy="1856654"/>
              </a:xfrm>
              <a:prstGeom prst="teardrop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029558" y="5368097"/>
                <a:ext cx="1875110" cy="668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10800000">
                <a:off x="7263297" y="1794513"/>
                <a:ext cx="229020" cy="462550"/>
              </a:xfrm>
              <a:custGeom>
                <a:avLst/>
                <a:gdLst>
                  <a:gd name="connsiteX0" fmla="*/ 0 w 448520"/>
                  <a:gd name="connsiteY0" fmla="*/ 0 h 905863"/>
                  <a:gd name="connsiteX1" fmla="*/ 86475 w 448520"/>
                  <a:gd name="connsiteY1" fmla="*/ 8717 h 905863"/>
                  <a:gd name="connsiteX2" fmla="*/ 448520 w 448520"/>
                  <a:gd name="connsiteY2" fmla="*/ 452931 h 905863"/>
                  <a:gd name="connsiteX3" fmla="*/ 86475 w 448520"/>
                  <a:gd name="connsiteY3" fmla="*/ 897145 h 905863"/>
                  <a:gd name="connsiteX4" fmla="*/ 0 w 448520"/>
                  <a:gd name="connsiteY4" fmla="*/ 905863 h 90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20" h="905863">
                    <a:moveTo>
                      <a:pt x="0" y="0"/>
                    </a:moveTo>
                    <a:lnTo>
                      <a:pt x="86475" y="8717"/>
                    </a:lnTo>
                    <a:cubicBezTo>
                      <a:pt x="293094" y="50998"/>
                      <a:pt x="448520" y="233814"/>
                      <a:pt x="448520" y="452931"/>
                    </a:cubicBezTo>
                    <a:cubicBezTo>
                      <a:pt x="448520" y="672049"/>
                      <a:pt x="293094" y="854865"/>
                      <a:pt x="86475" y="897145"/>
                    </a:cubicBezTo>
                    <a:lnTo>
                      <a:pt x="0" y="9058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 rot="10800000">
                <a:off x="8306525" y="5483753"/>
                <a:ext cx="229020" cy="462550"/>
              </a:xfrm>
              <a:custGeom>
                <a:avLst/>
                <a:gdLst>
                  <a:gd name="connsiteX0" fmla="*/ 0 w 448520"/>
                  <a:gd name="connsiteY0" fmla="*/ 0 h 905863"/>
                  <a:gd name="connsiteX1" fmla="*/ 86475 w 448520"/>
                  <a:gd name="connsiteY1" fmla="*/ 8717 h 905863"/>
                  <a:gd name="connsiteX2" fmla="*/ 448520 w 448520"/>
                  <a:gd name="connsiteY2" fmla="*/ 452931 h 905863"/>
                  <a:gd name="connsiteX3" fmla="*/ 86475 w 448520"/>
                  <a:gd name="connsiteY3" fmla="*/ 897145 h 905863"/>
                  <a:gd name="connsiteX4" fmla="*/ 0 w 448520"/>
                  <a:gd name="connsiteY4" fmla="*/ 905863 h 90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20" h="905863">
                    <a:moveTo>
                      <a:pt x="0" y="0"/>
                    </a:moveTo>
                    <a:lnTo>
                      <a:pt x="86475" y="8717"/>
                    </a:lnTo>
                    <a:cubicBezTo>
                      <a:pt x="293094" y="50998"/>
                      <a:pt x="448520" y="233814"/>
                      <a:pt x="448520" y="452931"/>
                    </a:cubicBezTo>
                    <a:cubicBezTo>
                      <a:pt x="448520" y="672049"/>
                      <a:pt x="293094" y="854865"/>
                      <a:pt x="86475" y="897145"/>
                    </a:cubicBezTo>
                    <a:lnTo>
                      <a:pt x="0" y="9058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0800000">
                <a:off x="6204400" y="6156450"/>
                <a:ext cx="347356" cy="701550"/>
              </a:xfrm>
              <a:custGeom>
                <a:avLst/>
                <a:gdLst>
                  <a:gd name="connsiteX0" fmla="*/ 0 w 448520"/>
                  <a:gd name="connsiteY0" fmla="*/ 0 h 905863"/>
                  <a:gd name="connsiteX1" fmla="*/ 86475 w 448520"/>
                  <a:gd name="connsiteY1" fmla="*/ 8717 h 905863"/>
                  <a:gd name="connsiteX2" fmla="*/ 448520 w 448520"/>
                  <a:gd name="connsiteY2" fmla="*/ 452931 h 905863"/>
                  <a:gd name="connsiteX3" fmla="*/ 86475 w 448520"/>
                  <a:gd name="connsiteY3" fmla="*/ 897145 h 905863"/>
                  <a:gd name="connsiteX4" fmla="*/ 0 w 448520"/>
                  <a:gd name="connsiteY4" fmla="*/ 905863 h 90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20" h="905863">
                    <a:moveTo>
                      <a:pt x="0" y="0"/>
                    </a:moveTo>
                    <a:lnTo>
                      <a:pt x="86475" y="8717"/>
                    </a:lnTo>
                    <a:cubicBezTo>
                      <a:pt x="293094" y="50998"/>
                      <a:pt x="448520" y="233814"/>
                      <a:pt x="448520" y="452931"/>
                    </a:cubicBezTo>
                    <a:cubicBezTo>
                      <a:pt x="448520" y="672049"/>
                      <a:pt x="293094" y="854865"/>
                      <a:pt x="86475" y="897145"/>
                    </a:cubicBezTo>
                    <a:lnTo>
                      <a:pt x="0" y="905863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0800000">
                <a:off x="6551169" y="6156451"/>
                <a:ext cx="347356" cy="701550"/>
              </a:xfrm>
              <a:custGeom>
                <a:avLst/>
                <a:gdLst>
                  <a:gd name="connsiteX0" fmla="*/ 0 w 448520"/>
                  <a:gd name="connsiteY0" fmla="*/ 0 h 905863"/>
                  <a:gd name="connsiteX1" fmla="*/ 86475 w 448520"/>
                  <a:gd name="connsiteY1" fmla="*/ 8717 h 905863"/>
                  <a:gd name="connsiteX2" fmla="*/ 448520 w 448520"/>
                  <a:gd name="connsiteY2" fmla="*/ 452931 h 905863"/>
                  <a:gd name="connsiteX3" fmla="*/ 86475 w 448520"/>
                  <a:gd name="connsiteY3" fmla="*/ 897145 h 905863"/>
                  <a:gd name="connsiteX4" fmla="*/ 0 w 448520"/>
                  <a:gd name="connsiteY4" fmla="*/ 905863 h 90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520" h="905863">
                    <a:moveTo>
                      <a:pt x="0" y="0"/>
                    </a:moveTo>
                    <a:lnTo>
                      <a:pt x="86475" y="8717"/>
                    </a:lnTo>
                    <a:cubicBezTo>
                      <a:pt x="293094" y="50998"/>
                      <a:pt x="448520" y="233814"/>
                      <a:pt x="448520" y="452931"/>
                    </a:cubicBezTo>
                    <a:cubicBezTo>
                      <a:pt x="448520" y="672049"/>
                      <a:pt x="293094" y="854865"/>
                      <a:pt x="86475" y="897145"/>
                    </a:cubicBezTo>
                    <a:lnTo>
                      <a:pt x="0" y="905863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5165292" y="3462539"/>
                <a:ext cx="906852" cy="906852"/>
              </a:xfrm>
              <a:custGeom>
                <a:avLst/>
                <a:gdLst>
                  <a:gd name="connsiteX0" fmla="*/ 453426 w 906852"/>
                  <a:gd name="connsiteY0" fmla="*/ 167781 h 906852"/>
                  <a:gd name="connsiteX1" fmla="*/ 167781 w 906852"/>
                  <a:gd name="connsiteY1" fmla="*/ 453426 h 906852"/>
                  <a:gd name="connsiteX2" fmla="*/ 453426 w 906852"/>
                  <a:gd name="connsiteY2" fmla="*/ 739071 h 906852"/>
                  <a:gd name="connsiteX3" fmla="*/ 739071 w 906852"/>
                  <a:gd name="connsiteY3" fmla="*/ 453426 h 906852"/>
                  <a:gd name="connsiteX4" fmla="*/ 453426 w 906852"/>
                  <a:gd name="connsiteY4" fmla="*/ 167781 h 906852"/>
                  <a:gd name="connsiteX5" fmla="*/ 453426 w 906852"/>
                  <a:gd name="connsiteY5" fmla="*/ 0 h 906852"/>
                  <a:gd name="connsiteX6" fmla="*/ 906852 w 906852"/>
                  <a:gd name="connsiteY6" fmla="*/ 453426 h 906852"/>
                  <a:gd name="connsiteX7" fmla="*/ 453426 w 906852"/>
                  <a:gd name="connsiteY7" fmla="*/ 906852 h 906852"/>
                  <a:gd name="connsiteX8" fmla="*/ 0 w 906852"/>
                  <a:gd name="connsiteY8" fmla="*/ 453426 h 906852"/>
                  <a:gd name="connsiteX9" fmla="*/ 453426 w 906852"/>
                  <a:gd name="connsiteY9" fmla="*/ 0 h 90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852" h="906852">
                    <a:moveTo>
                      <a:pt x="453426" y="167781"/>
                    </a:moveTo>
                    <a:cubicBezTo>
                      <a:pt x="295669" y="167781"/>
                      <a:pt x="167781" y="295669"/>
                      <a:pt x="167781" y="453426"/>
                    </a:cubicBezTo>
                    <a:cubicBezTo>
                      <a:pt x="167781" y="611183"/>
                      <a:pt x="295669" y="739071"/>
                      <a:pt x="453426" y="739071"/>
                    </a:cubicBezTo>
                    <a:cubicBezTo>
                      <a:pt x="611183" y="739071"/>
                      <a:pt x="739071" y="611183"/>
                      <a:pt x="739071" y="453426"/>
                    </a:cubicBezTo>
                    <a:cubicBezTo>
                      <a:pt x="739071" y="295669"/>
                      <a:pt x="611183" y="167781"/>
                      <a:pt x="453426" y="167781"/>
                    </a:cubicBezTo>
                    <a:close/>
                    <a:moveTo>
                      <a:pt x="453426" y="0"/>
                    </a:moveTo>
                    <a:cubicBezTo>
                      <a:pt x="703846" y="0"/>
                      <a:pt x="906852" y="203006"/>
                      <a:pt x="906852" y="453426"/>
                    </a:cubicBezTo>
                    <a:cubicBezTo>
                      <a:pt x="906852" y="703846"/>
                      <a:pt x="703846" y="906852"/>
                      <a:pt x="453426" y="906852"/>
                    </a:cubicBezTo>
                    <a:cubicBezTo>
                      <a:pt x="203006" y="906852"/>
                      <a:pt x="0" y="703846"/>
                      <a:pt x="0" y="453426"/>
                    </a:cubicBezTo>
                    <a:cubicBezTo>
                      <a:pt x="0" y="203006"/>
                      <a:pt x="203006" y="0"/>
                      <a:pt x="453426" y="0"/>
                    </a:cubicBezTo>
                    <a:close/>
                  </a:path>
                </a:pathLst>
              </a:cu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9252889" y="724264"/>
                <a:ext cx="970858" cy="970858"/>
              </a:xfrm>
              <a:custGeom>
                <a:avLst/>
                <a:gdLst>
                  <a:gd name="connsiteX0" fmla="*/ 473285 w 970858"/>
                  <a:gd name="connsiteY0" fmla="*/ 274232 h 970858"/>
                  <a:gd name="connsiteX1" fmla="*/ 272312 w 970858"/>
                  <a:gd name="connsiteY1" fmla="*/ 475205 h 970858"/>
                  <a:gd name="connsiteX2" fmla="*/ 473285 w 970858"/>
                  <a:gd name="connsiteY2" fmla="*/ 676178 h 970858"/>
                  <a:gd name="connsiteX3" fmla="*/ 674258 w 970858"/>
                  <a:gd name="connsiteY3" fmla="*/ 475205 h 970858"/>
                  <a:gd name="connsiteX4" fmla="*/ 473285 w 970858"/>
                  <a:gd name="connsiteY4" fmla="*/ 274232 h 970858"/>
                  <a:gd name="connsiteX5" fmla="*/ 0 w 970858"/>
                  <a:gd name="connsiteY5" fmla="*/ 0 h 970858"/>
                  <a:gd name="connsiteX6" fmla="*/ 485429 w 970858"/>
                  <a:gd name="connsiteY6" fmla="*/ 0 h 970858"/>
                  <a:gd name="connsiteX7" fmla="*/ 970858 w 970858"/>
                  <a:gd name="connsiteY7" fmla="*/ 485429 h 970858"/>
                  <a:gd name="connsiteX8" fmla="*/ 485429 w 970858"/>
                  <a:gd name="connsiteY8" fmla="*/ 970858 h 970858"/>
                  <a:gd name="connsiteX9" fmla="*/ 0 w 970858"/>
                  <a:gd name="connsiteY9" fmla="*/ 485429 h 97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858" h="970858">
                    <a:moveTo>
                      <a:pt x="473285" y="274232"/>
                    </a:moveTo>
                    <a:cubicBezTo>
                      <a:pt x="362291" y="274232"/>
                      <a:pt x="272312" y="364211"/>
                      <a:pt x="272312" y="475205"/>
                    </a:cubicBezTo>
                    <a:cubicBezTo>
                      <a:pt x="272312" y="586199"/>
                      <a:pt x="362291" y="676178"/>
                      <a:pt x="473285" y="676178"/>
                    </a:cubicBezTo>
                    <a:cubicBezTo>
                      <a:pt x="584279" y="676178"/>
                      <a:pt x="674258" y="586199"/>
                      <a:pt x="674258" y="475205"/>
                    </a:cubicBezTo>
                    <a:cubicBezTo>
                      <a:pt x="674258" y="364211"/>
                      <a:pt x="584279" y="274232"/>
                      <a:pt x="473285" y="274232"/>
                    </a:cubicBezTo>
                    <a:close/>
                    <a:moveTo>
                      <a:pt x="0" y="0"/>
                    </a:moveTo>
                    <a:lnTo>
                      <a:pt x="485429" y="0"/>
                    </a:lnTo>
                    <a:cubicBezTo>
                      <a:pt x="753524" y="0"/>
                      <a:pt x="970858" y="217334"/>
                      <a:pt x="970858" y="485429"/>
                    </a:cubicBezTo>
                    <a:cubicBezTo>
                      <a:pt x="970858" y="753524"/>
                      <a:pt x="753524" y="970858"/>
                      <a:pt x="485429" y="970858"/>
                    </a:cubicBezTo>
                    <a:cubicBezTo>
                      <a:pt x="217334" y="970858"/>
                      <a:pt x="0" y="753524"/>
                      <a:pt x="0" y="485429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6347202" y="5465368"/>
                <a:ext cx="462552" cy="462552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0168" y="2597556"/>
                <a:ext cx="2800350" cy="1575196"/>
              </a:xfrm>
              <a:prstGeom prst="rect">
                <a:avLst/>
              </a:prstGeom>
            </p:spPr>
          </p:pic>
        </p:grpSp>
      </p:grpSp>
      <p:sp>
        <p:nvSpPr>
          <p:cNvPr id="78" name="TextBox 77"/>
          <p:cNvSpPr txBox="1"/>
          <p:nvPr/>
        </p:nvSpPr>
        <p:spPr>
          <a:xfrm>
            <a:off x="234462" y="269967"/>
            <a:ext cx="3741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OBJECT ORIENTED PROGRAMMING </a:t>
            </a:r>
          </a:p>
          <a:p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&amp;</a:t>
            </a:r>
          </a:p>
          <a:p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IT’S PRINCIPLES.</a:t>
            </a:r>
            <a:endParaRPr lang="en-US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38675" y="5392232"/>
            <a:ext cx="2461350" cy="3799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5374" y="5372111"/>
            <a:ext cx="19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Team Members: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51961" y="4802919"/>
            <a:ext cx="255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Aveshek Rajbanshi.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38675" y="4802316"/>
            <a:ext cx="2517448" cy="44648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72458" y="4804603"/>
            <a:ext cx="164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Team Leader: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23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3333" decel="46667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33 0.00324 L 5.55112E-17 3.7037E-6 " pathEditMode="relative" rAng="0" ptsTypes="AA">
                                      <p:cBhvr>
                                        <p:cTn id="6" dur="7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416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1164" y="1208912"/>
            <a:ext cx="173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ublic class Leader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8542" y="1202360"/>
            <a:ext cx="34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endParaRPr lang="en-US" sz="14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4826" y="1516688"/>
            <a:ext cx="2602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ublic void teamLeader 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4764" y="1493631"/>
            <a:ext cx="42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4333" y="1747433"/>
            <a:ext cx="34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endParaRPr lang="en-US" sz="14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271" y="2085070"/>
            <a:ext cx="319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name =  “Aveshek Rajbanshi.”; 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271" y="2330622"/>
            <a:ext cx="2602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nature = “Friendly”; 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1714" y="3751335"/>
            <a:ext cx="315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ublic static void main(String[] args)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2879" y="2822147"/>
            <a:ext cx="110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id = 101;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7280" y="4076356"/>
            <a:ext cx="2602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Leader lead = new Leader 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6271" y="2566383"/>
            <a:ext cx="435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String quality = “Leader leads his/her team.”; 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4825" y="3391937"/>
            <a:ext cx="34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46856" y="3705168"/>
            <a:ext cx="34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endParaRPr lang="en-US" sz="14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4159" y="4364482"/>
            <a:ext cx="167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Lead. </a:t>
            </a:r>
            <a:r>
              <a:rPr lang="en-US" sz="12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eamLeader</a:t>
            </a:r>
            <a:r>
              <a:rPr lang="en-US" sz="14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8235" y="4061608"/>
            <a:ext cx="49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</a:t>
            </a:r>
            <a:endParaRPr lang="en-US" sz="14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19626" y="4368901"/>
            <a:ext cx="52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</a:t>
            </a:r>
            <a:endParaRPr lang="en-US" sz="14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69749" y="5068146"/>
            <a:ext cx="34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06159" y="4738226"/>
            <a:ext cx="34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6271" y="3061726"/>
            <a:ext cx="250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System.out.println</a:t>
            </a:r>
            <a:r>
              <a:rPr lang="en-US" sz="1200" b="1" dirty="0" smtClean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(quality);</a:t>
            </a:r>
            <a:endParaRPr lang="en-US" sz="12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1802" y="5638111"/>
            <a:ext cx="286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  <a:latin typeface="Nexa Bold" panose="02000000000000000000" pitchFamily="50" charset="0"/>
              </a:rPr>
              <a:t>                   Output</a:t>
            </a:r>
            <a:r>
              <a:rPr lang="en-US" sz="16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Nexa Bold" panose="02000000000000000000" pitchFamily="50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Nexa Bold" panose="02000000000000000000" pitchFamily="50" charset="0"/>
              </a:rPr>
              <a:t>Leader leads his/her team.</a:t>
            </a:r>
            <a:endParaRPr lang="en-US" sz="1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89110" y="6574757"/>
            <a:ext cx="360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endParaRPr lang="en-US" sz="11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19100" y="15416"/>
            <a:ext cx="459083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38585" y="0"/>
            <a:ext cx="641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otham" panose="02000804040000020004" pitchFamily="2" charset="0"/>
              </a:rPr>
              <a:t>Let’s Know the Simple Program of Java.</a:t>
            </a:r>
            <a:endParaRPr lang="en-US" sz="2400" dirty="0">
              <a:solidFill>
                <a:schemeClr val="bg1"/>
              </a:solidFill>
              <a:latin typeface="Gotham" panose="020008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61055 -0.005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4" y="-25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7 4.81481E-6 L -0.61901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51" y="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-3.7037E-6 L -0.60208 0.00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04" y="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79167E-6 -1.11111E-6 L -0.60756 0.0055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8" y="2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4.81481E-6 L -0.60325 0.001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69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04167E-6 -4.07407E-6 L -0.60495 0.0037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47" y="18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-3.7037E-6 L -0.60442 0.003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21" y="16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4.44444E-6 L -0.60287 -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43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-2.96296E-6 L -0.60873 -0.0011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43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6 3.33333E-6 L -0.60066 0.00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9" y="2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8.33333E-7 3.7037E-7 L -0.60781 -0.0055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91" y="-2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375E-6 3.7037E-7 L -0.60144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78" y="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91667E-6 -1.48148E-6 L -0.60455 0.0016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34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2.5E-6 -3.33333E-6 L -0.55352 0.000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125E-6 -3.33333E-6 L -0.55182 -0.0032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91" y="-16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8.33333E-7 3.7037E-6 L -0.55195 0.001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7 -7.40741E-7 L -0.54805 -0.007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09" y="-37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5E-6 4.07407E-6 L -0.603 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56" y="30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04167E-6 -2.59259E-6 L -0.62669 0.00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41" y="39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4.16667E-6 1.11111E-6 L -0.3668 0.003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4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" grpId="0"/>
      <p:bldP spid="1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56" y="767642"/>
            <a:ext cx="1307604" cy="1315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07" y="0"/>
            <a:ext cx="364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ntroduction to JAVA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207" y="696755"/>
            <a:ext cx="5394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JAVA is a general purpose, high-level Object Oriented Programming Language. In Other words,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the way of thinking is java.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056" y="0"/>
            <a:ext cx="282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H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istory of JAVA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080" y="1985370"/>
            <a:ext cx="5963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JAVA creator team also known as </a:t>
            </a:r>
            <a:r>
              <a:rPr lang="en-US" sz="1400" dirty="0" smtClean="0">
                <a:solidFill>
                  <a:srgbClr val="00B050"/>
                </a:solidFill>
                <a:latin typeface="Nexa Heavy" panose="02000000000000000000" pitchFamily="50" charset="0"/>
              </a:rPr>
              <a:t>Green Team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.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There names are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Nexa Heavy" panose="02000000000000000000" pitchFamily="50" charset="0"/>
              </a:rPr>
              <a:t>James Gosling, Patrick Naughton, Chris Warth, ED Frank and Mike Sheridan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. James Gosling &amp; his team called their project as “</a:t>
            </a:r>
            <a:r>
              <a:rPr lang="en-US" sz="1400" dirty="0" smtClean="0">
                <a:solidFill>
                  <a:srgbClr val="00B050"/>
                </a:solidFill>
                <a:latin typeface="Nexa Heavy" panose="02000000000000000000" pitchFamily="50" charset="0"/>
              </a:rPr>
              <a:t>GreenTalk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” &amp; it’s file extension was </a:t>
            </a:r>
            <a:r>
              <a:rPr lang="en-US" sz="1400" dirty="0" smtClean="0">
                <a:solidFill>
                  <a:srgbClr val="FF0000"/>
                </a:solidFill>
                <a:latin typeface="Nexa Heavy" panose="02000000000000000000" pitchFamily="50" charset="0"/>
              </a:rPr>
              <a:t>.gt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080" y="777802"/>
            <a:ext cx="4003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JAVA was Invented by James Gosling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in 1995 A.D while he was working at 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Sun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Microsystems. Hence, </a:t>
            </a:r>
            <a:r>
              <a:rPr lang="en-US" sz="1600" dirty="0">
                <a:solidFill>
                  <a:schemeClr val="accent4"/>
                </a:solidFill>
                <a:latin typeface="Nexa Heavy" panose="02000000000000000000" pitchFamily="50" charset="0"/>
              </a:rPr>
              <a:t>James Gosling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is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also known as father of java.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56" y="2957526"/>
            <a:ext cx="2736954" cy="1613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207" y="1919256"/>
            <a:ext cx="553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hat is the JAVA</a:t>
            </a:r>
          </a:p>
          <a:p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Programming language used for ?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207" y="3025529"/>
            <a:ext cx="5575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JAVA is an extremely transferable programming language used across platforms &amp; different types of devices from smart phones, smart TV to Desktop.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8337" y="4247694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W</a:t>
            </a:r>
            <a:r>
              <a:rPr lang="en-US" sz="2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hy use JAVA ?</a:t>
            </a:r>
            <a:endParaRPr lang="en-US" sz="2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7441" y="4894025"/>
            <a:ext cx="5344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It is one of the most popular language in the world.</a:t>
            </a:r>
          </a:p>
          <a:p>
            <a:pPr marL="285750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Java works on different platforms ( Windows, Mac, Linux ) &amp; others.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10123" y="3414041"/>
            <a:ext cx="2421998" cy="1510646"/>
            <a:chOff x="6310123" y="3414041"/>
            <a:chExt cx="2421998" cy="1510646"/>
          </a:xfrm>
          <a:effectLst>
            <a:outerShdw blurRad="127000" dist="25400" dir="5400000" algn="t" rotWithShape="0">
              <a:prstClr val="black">
                <a:alpha val="45000"/>
              </a:prstClr>
            </a:outerShdw>
            <a:reflection blurRad="38100" stA="64000" endPos="55000" dist="12700" dir="5400000" sy="-100000" algn="bl" rotWithShape="0"/>
          </a:effectLst>
        </p:grpSpPr>
        <p:sp>
          <p:nvSpPr>
            <p:cNvPr id="14" name="Hexagon 13"/>
            <p:cNvSpPr/>
            <p:nvPr/>
          </p:nvSpPr>
          <p:spPr>
            <a:xfrm>
              <a:off x="6644948" y="3414041"/>
              <a:ext cx="1752348" cy="151064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123" y="3465858"/>
              <a:ext cx="2421998" cy="136237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732360" y="0"/>
            <a:ext cx="351142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781660" y="2765"/>
            <a:ext cx="7330692" cy="6858000"/>
          </a:xfrm>
          <a:custGeom>
            <a:avLst/>
            <a:gdLst>
              <a:gd name="connsiteX0" fmla="*/ 3810881 w 7330692"/>
              <a:gd name="connsiteY0" fmla="*/ 0 h 6858000"/>
              <a:gd name="connsiteX1" fmla="*/ 7330692 w 7330692"/>
              <a:gd name="connsiteY1" fmla="*/ 0 h 6858000"/>
              <a:gd name="connsiteX2" fmla="*/ 7330692 w 7330692"/>
              <a:gd name="connsiteY2" fmla="*/ 6858000 h 6858000"/>
              <a:gd name="connsiteX3" fmla="*/ 484136 w 7330692"/>
              <a:gd name="connsiteY3" fmla="*/ 6858000 h 6858000"/>
              <a:gd name="connsiteX4" fmla="*/ 408253 w 7330692"/>
              <a:gd name="connsiteY4" fmla="*/ 6800168 h 6858000"/>
              <a:gd name="connsiteX5" fmla="*/ 202383 w 7330692"/>
              <a:gd name="connsiteY5" fmla="*/ 52659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0692" h="6858000">
                <a:moveTo>
                  <a:pt x="3810881" y="0"/>
                </a:moveTo>
                <a:lnTo>
                  <a:pt x="7330692" y="0"/>
                </a:lnTo>
                <a:lnTo>
                  <a:pt x="7330692" y="6858000"/>
                </a:lnTo>
                <a:lnTo>
                  <a:pt x="484136" y="6858000"/>
                </a:lnTo>
                <a:lnTo>
                  <a:pt x="408253" y="6800168"/>
                </a:lnTo>
                <a:cubicBezTo>
                  <a:pt x="-38833" y="6422083"/>
                  <a:pt x="-135724" y="5759304"/>
                  <a:pt x="202383" y="5265902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3" y="638148"/>
            <a:ext cx="3366504" cy="86337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PRINCIPLES</a:t>
            </a:r>
            <a:endParaRPr lang="en-US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0694" y="409230"/>
            <a:ext cx="4326163" cy="457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Object Oriented Programming 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43" y="1877625"/>
            <a:ext cx="4119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Nexa Heavy" panose="02000000000000000000" pitchFamily="50" charset="0"/>
              </a:rPr>
              <a:t>OOP Principle is the most widely used programming paradigm that assist in developing large-scale application in the real World by using this concepts that allows multiple developers to work together with such that, it can make the complete system.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02804" y="1453723"/>
            <a:ext cx="2232800" cy="22328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5864" y="1246783"/>
            <a:ext cx="2646680" cy="26466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6995239" y="2618744"/>
            <a:ext cx="279782" cy="279782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6715457" y="3228275"/>
            <a:ext cx="279782" cy="279782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>
            <a:off x="6179006" y="3655707"/>
            <a:ext cx="279782" cy="279782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6903933" y="1944192"/>
            <a:ext cx="279782" cy="279782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6597154" y="1453492"/>
            <a:ext cx="279782" cy="279782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6827" y="867066"/>
            <a:ext cx="67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01</a:t>
            </a:r>
            <a:endParaRPr lang="en-US" sz="4000" b="1" dirty="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6915" y="2483521"/>
            <a:ext cx="288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006" y="1623546"/>
            <a:ext cx="75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02</a:t>
            </a:r>
            <a:endParaRPr lang="en-US" sz="4000" dirty="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2284" y="2398725"/>
            <a:ext cx="77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03</a:t>
            </a:r>
            <a:endParaRPr lang="en-US" sz="4000" dirty="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230" y="3193005"/>
            <a:ext cx="82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04</a:t>
            </a:r>
            <a:endParaRPr lang="en-US" sz="4000" dirty="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9206" y="1713668"/>
            <a:ext cx="269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INHERITANCE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2149" y="3853102"/>
            <a:ext cx="924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05</a:t>
            </a:r>
            <a:endParaRPr lang="en-US" sz="4000" dirty="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3747" y="3253720"/>
            <a:ext cx="359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ENCAPSULATIONS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26121" y="4034982"/>
            <a:ext cx="317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POLYMORPHISM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5231" y="998884"/>
            <a:ext cx="388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CLASS &amp; OBJECTS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67751" y="1354281"/>
            <a:ext cx="1896480" cy="2164083"/>
            <a:chOff x="4867751" y="1354281"/>
            <a:chExt cx="1896480" cy="2164083"/>
          </a:xfrm>
        </p:grpSpPr>
        <p:sp>
          <p:nvSpPr>
            <p:cNvPr id="9" name="Oval 8"/>
            <p:cNvSpPr/>
            <p:nvPr/>
          </p:nvSpPr>
          <p:spPr>
            <a:xfrm>
              <a:off x="4867751" y="1621884"/>
              <a:ext cx="1896480" cy="18964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2069545">
              <a:off x="4940342" y="1354281"/>
              <a:ext cx="974725" cy="1899394"/>
            </a:xfrm>
            <a:custGeom>
              <a:avLst/>
              <a:gdLst>
                <a:gd name="connsiteX0" fmla="*/ 426349 w 974725"/>
                <a:gd name="connsiteY0" fmla="*/ 172679 h 1970050"/>
                <a:gd name="connsiteX1" fmla="*/ 786012 w 974725"/>
                <a:gd name="connsiteY1" fmla="*/ 19636 h 1970050"/>
                <a:gd name="connsiteX2" fmla="*/ 974725 w 974725"/>
                <a:gd name="connsiteY2" fmla="*/ 0 h 1970050"/>
                <a:gd name="connsiteX3" fmla="*/ 974725 w 974725"/>
                <a:gd name="connsiteY3" fmla="*/ 1970050 h 1970050"/>
                <a:gd name="connsiteX4" fmla="*/ 806591 w 974725"/>
                <a:gd name="connsiteY4" fmla="*/ 1955037 h 1970050"/>
                <a:gd name="connsiteX5" fmla="*/ 173903 w 974725"/>
                <a:gd name="connsiteY5" fmla="*/ 1543254 h 1970050"/>
                <a:gd name="connsiteX6" fmla="*/ 426349 w 974725"/>
                <a:gd name="connsiteY6" fmla="*/ 172679 h 19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4725" h="1970050">
                  <a:moveTo>
                    <a:pt x="426349" y="172679"/>
                  </a:moveTo>
                  <a:cubicBezTo>
                    <a:pt x="538352" y="95724"/>
                    <a:pt x="660688" y="45167"/>
                    <a:pt x="786012" y="19636"/>
                  </a:cubicBezTo>
                  <a:lnTo>
                    <a:pt x="974725" y="0"/>
                  </a:lnTo>
                  <a:lnTo>
                    <a:pt x="974725" y="1970050"/>
                  </a:lnTo>
                  <a:lnTo>
                    <a:pt x="806591" y="1955037"/>
                  </a:lnTo>
                  <a:cubicBezTo>
                    <a:pt x="558680" y="1908736"/>
                    <a:pt x="328197" y="1767817"/>
                    <a:pt x="173903" y="1543254"/>
                  </a:cubicBezTo>
                  <a:cubicBezTo>
                    <a:pt x="-134685" y="1094128"/>
                    <a:pt x="-21661" y="480501"/>
                    <a:pt x="426349" y="17267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09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3688888" y="0"/>
            <a:ext cx="8503113" cy="6858000"/>
          </a:xfrm>
          <a:custGeom>
            <a:avLst/>
            <a:gdLst>
              <a:gd name="connsiteX0" fmla="*/ 3118277 w 8503113"/>
              <a:gd name="connsiteY0" fmla="*/ 0 h 6858000"/>
              <a:gd name="connsiteX1" fmla="*/ 8503113 w 8503113"/>
              <a:gd name="connsiteY1" fmla="*/ 0 h 6858000"/>
              <a:gd name="connsiteX2" fmla="*/ 8503113 w 8503113"/>
              <a:gd name="connsiteY2" fmla="*/ 5552141 h 6858000"/>
              <a:gd name="connsiteX3" fmla="*/ 6850110 w 8503113"/>
              <a:gd name="connsiteY3" fmla="*/ 6858000 h 6858000"/>
              <a:gd name="connsiteX4" fmla="*/ 2629092 w 8503113"/>
              <a:gd name="connsiteY4" fmla="*/ 6858000 h 6858000"/>
              <a:gd name="connsiteX5" fmla="*/ 276190 w 8503113"/>
              <a:gd name="connsiteY5" fmla="*/ 3879612 h 6858000"/>
              <a:gd name="connsiteX6" fmla="*/ 487530 w 8503113"/>
              <a:gd name="connsiteY6" fmla="*/ 20782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3113" h="6858000">
                <a:moveTo>
                  <a:pt x="3118277" y="0"/>
                </a:moveTo>
                <a:lnTo>
                  <a:pt x="8503113" y="0"/>
                </a:lnTo>
                <a:lnTo>
                  <a:pt x="8503113" y="5552141"/>
                </a:lnTo>
                <a:lnTo>
                  <a:pt x="6850110" y="6858000"/>
                </a:lnTo>
                <a:lnTo>
                  <a:pt x="2629092" y="6858000"/>
                </a:lnTo>
                <a:lnTo>
                  <a:pt x="276190" y="3879612"/>
                </a:lnTo>
                <a:cubicBezTo>
                  <a:pt x="-162877" y="3323825"/>
                  <a:pt x="-68257" y="2517337"/>
                  <a:pt x="487530" y="20782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999" y="425132"/>
            <a:ext cx="3708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JAVA FEATURES /</a:t>
            </a:r>
          </a:p>
          <a:p>
            <a:r>
              <a:rPr lang="en-US" sz="32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BUZZ WORDS</a:t>
            </a:r>
            <a:endParaRPr lang="en-US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794623" y="1272756"/>
            <a:ext cx="1746120" cy="1752184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3175" y="4605081"/>
            <a:ext cx="1703548" cy="1709462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42755" y="3630429"/>
            <a:ext cx="1702644" cy="1708556"/>
          </a:xfrm>
          <a:prstGeom prst="ellipse">
            <a:avLst/>
          </a:prstGeom>
          <a:solidFill>
            <a:srgbClr val="DF21D1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5999" y="3610050"/>
            <a:ext cx="1847712" cy="1771234"/>
          </a:xfrm>
          <a:prstGeom prst="ellipse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6501" y="158526"/>
            <a:ext cx="1792786" cy="1799010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6456" y="1065514"/>
            <a:ext cx="1711234" cy="1717178"/>
          </a:xfrm>
          <a:prstGeom prst="ellipse">
            <a:avLst/>
          </a:prstGeom>
          <a:solidFill>
            <a:srgbClr val="DF21D1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33725" y="2299559"/>
            <a:ext cx="1791368" cy="1797590"/>
          </a:xfrm>
          <a:prstGeom prst="ellipse">
            <a:avLst/>
          </a:prstGeom>
          <a:solidFill>
            <a:srgbClr val="23AD3D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99359" y="425132"/>
            <a:ext cx="1732170" cy="1738186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86893" y="2388091"/>
            <a:ext cx="1829190" cy="1835542"/>
          </a:xfrm>
          <a:prstGeom prst="ellipse">
            <a:avLst/>
          </a:prstGeom>
          <a:solidFill>
            <a:srgbClr val="23AD3D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24826" y="71966"/>
            <a:ext cx="1689170" cy="1695040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92252" y="539280"/>
            <a:ext cx="1064644" cy="400110"/>
          </a:xfrm>
          <a:prstGeom prst="rect">
            <a:avLst/>
          </a:prstGeom>
          <a:noFill/>
          <a:effectLst>
            <a:glow>
              <a:schemeClr val="accent1"/>
            </a:glow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Simple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856380" y="4578471"/>
            <a:ext cx="1795232" cy="1801466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14833" y="4903495"/>
            <a:ext cx="1833948" cy="1840316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48409" y="1508038"/>
            <a:ext cx="3898312" cy="38724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241810" y="823668"/>
            <a:ext cx="135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Object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Oriented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43451" y="1820538"/>
            <a:ext cx="125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Portable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57162" y="2659612"/>
            <a:ext cx="1904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Platform-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Independent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79877" y="4203639"/>
            <a:ext cx="132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Secured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81691" y="5211807"/>
            <a:ext cx="108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Robust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02014" y="5652781"/>
            <a:ext cx="1734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Architecture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Neutral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1070353">
            <a:off x="6109267" y="5288395"/>
            <a:ext cx="160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Interpreted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9802" y="4153738"/>
            <a:ext cx="1783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High-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Performance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6493" y="2758415"/>
            <a:ext cx="1795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Multi-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Threaded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0491" y="1598473"/>
            <a:ext cx="154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Distributed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42746" y="563956"/>
            <a:ext cx="1396084" cy="400110"/>
          </a:xfrm>
          <a:prstGeom prst="rect">
            <a:avLst/>
          </a:prstGeom>
          <a:noFill/>
          <a:effectLst>
            <a:glow>
              <a:schemeClr val="accent1"/>
            </a:glow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Dynamic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5261" y="2834929"/>
            <a:ext cx="2207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Nexa Light" panose="02000000000000000000" pitchFamily="50" charset="0"/>
              </a:rPr>
              <a:t>FEATURES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Nexa Light" panose="02000000000000000000" pitchFamily="50" charset="0"/>
              </a:rPr>
              <a:t>      OF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Nexa Light" panose="02000000000000000000" pitchFamily="50" charset="0"/>
              </a:rPr>
              <a:t>    JAVA</a:t>
            </a:r>
          </a:p>
        </p:txBody>
      </p:sp>
      <p:sp>
        <p:nvSpPr>
          <p:cNvPr id="89" name="Oval 88"/>
          <p:cNvSpPr/>
          <p:nvPr/>
        </p:nvSpPr>
        <p:spPr>
          <a:xfrm>
            <a:off x="6912615" y="1994115"/>
            <a:ext cx="2999066" cy="29791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610874" y="1592585"/>
            <a:ext cx="3656916" cy="3724068"/>
            <a:chOff x="5633608" y="1542722"/>
            <a:chExt cx="3745700" cy="3814482"/>
          </a:xfrm>
        </p:grpSpPr>
        <p:sp>
          <p:nvSpPr>
            <p:cNvPr id="88" name="Oval 87"/>
            <p:cNvSpPr/>
            <p:nvPr/>
          </p:nvSpPr>
          <p:spPr>
            <a:xfrm>
              <a:off x="5703588" y="1688255"/>
              <a:ext cx="3568964" cy="354524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633608" y="3225041"/>
              <a:ext cx="201055" cy="201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9178253" y="3174953"/>
              <a:ext cx="201055" cy="201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Decision 95"/>
            <p:cNvSpPr/>
            <p:nvPr/>
          </p:nvSpPr>
          <p:spPr>
            <a:xfrm>
              <a:off x="7383780" y="1542722"/>
              <a:ext cx="242158" cy="26515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Decision 96"/>
            <p:cNvSpPr/>
            <p:nvPr/>
          </p:nvSpPr>
          <p:spPr>
            <a:xfrm>
              <a:off x="7366991" y="5092054"/>
              <a:ext cx="242158" cy="26515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0622" y="2044005"/>
            <a:ext cx="3348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Nexa Heavy" panose="02000000000000000000" pitchFamily="50" charset="0"/>
              </a:rPr>
              <a:t>Java is the most popular  Object Oriented Programming Language. Java has many advanced features, a list of key features is known as Java Buzz Words.</a:t>
            </a:r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Nexa Heavy" panose="02000000000000000000" pitchFamily="50" charset="0"/>
              </a:rPr>
              <a:t>The Java team has listed the following terms as Java Buzz Words.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1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E7EFF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rot="1320000" flipH="1">
            <a:off x="6966507" y="4112541"/>
            <a:ext cx="4355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-1020000">
            <a:off x="5092917" y="4082997"/>
            <a:ext cx="4355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9480000" flipH="1">
            <a:off x="6204302" y="5353561"/>
            <a:ext cx="4355" cy="3657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2300000" flipH="1">
            <a:off x="6586519" y="5387379"/>
            <a:ext cx="4355" cy="3657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 flipH="1">
            <a:off x="7195107" y="3888401"/>
            <a:ext cx="4355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559967" y="2942742"/>
            <a:ext cx="4355" cy="7112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0368790" y="2936566"/>
            <a:ext cx="4355" cy="7112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1015976" y="2933967"/>
            <a:ext cx="4355" cy="7112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0525" y="507720"/>
            <a:ext cx="3979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otham" panose="02000804040000020004" pitchFamily="2" charset="0"/>
              </a:rPr>
              <a:t>What is OOP ?  It’s Benefits/Advantages.</a:t>
            </a:r>
            <a:endParaRPr lang="en-US" sz="2400" b="1" dirty="0">
              <a:latin typeface="Gotham" panose="0200080404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070" y="418071"/>
            <a:ext cx="80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01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rot="16200000">
            <a:off x="5474537" y="3629665"/>
            <a:ext cx="4355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935864" y="2947368"/>
            <a:ext cx="4355" cy="7112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615860" y="3811349"/>
            <a:ext cx="1201785" cy="34409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205264" y="3812046"/>
            <a:ext cx="1201785" cy="344096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3671792" y="225847"/>
            <a:ext cx="2659444" cy="3488117"/>
            <a:chOff x="3671792" y="225847"/>
            <a:chExt cx="2659444" cy="3488117"/>
          </a:xfrm>
        </p:grpSpPr>
        <p:cxnSp>
          <p:nvCxnSpPr>
            <p:cNvPr id="281" name="Straight Connector 280"/>
            <p:cNvCxnSpPr/>
            <p:nvPr/>
          </p:nvCxnSpPr>
          <p:spPr>
            <a:xfrm flipH="1">
              <a:off x="3922667" y="225847"/>
              <a:ext cx="2408569" cy="2932679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3671792" y="1116088"/>
              <a:ext cx="2133600" cy="2597876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4753665" y="507720"/>
            <a:ext cx="7314038" cy="5684731"/>
            <a:chOff x="4789715" y="452723"/>
            <a:chExt cx="7314038" cy="5684731"/>
          </a:xfrm>
        </p:grpSpPr>
        <p:grpSp>
          <p:nvGrpSpPr>
            <p:cNvPr id="279" name="Group 278"/>
            <p:cNvGrpSpPr/>
            <p:nvPr/>
          </p:nvGrpSpPr>
          <p:grpSpPr>
            <a:xfrm>
              <a:off x="4789715" y="673497"/>
              <a:ext cx="7314038" cy="5463957"/>
              <a:chOff x="4789715" y="673497"/>
              <a:chExt cx="7314038" cy="546395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5857132" y="5301844"/>
                <a:ext cx="1089272" cy="835610"/>
                <a:chOff x="5857132" y="5301844"/>
                <a:chExt cx="1089272" cy="83561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857132" y="5301844"/>
                  <a:ext cx="1089272" cy="835610"/>
                </a:xfrm>
                <a:prstGeom prst="rect">
                  <a:avLst/>
                </a:prstGeom>
                <a:solidFill>
                  <a:srgbClr val="9900FF">
                    <a:alpha val="87843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5943582" y="5420509"/>
                  <a:ext cx="916372" cy="23445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DATA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5943582" y="5763169"/>
                  <a:ext cx="916372" cy="23445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796539" y="673497"/>
                <a:ext cx="3495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Gotham" panose="02000804040000020004" pitchFamily="2" charset="0"/>
                  </a:rPr>
                  <a:t>Know The Differences Between</a:t>
                </a:r>
                <a:endParaRPr lang="en-US" sz="1600" b="1" dirty="0">
                  <a:latin typeface="Gotham" panose="02000804040000020004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100872" y="1336499"/>
                <a:ext cx="25728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00B050"/>
                    </a:solidFill>
                  </a:rPr>
                  <a:t>OOP and POP</a:t>
                </a:r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4913135" y="3718301"/>
                <a:ext cx="1089272" cy="835610"/>
                <a:chOff x="4911382" y="3731652"/>
                <a:chExt cx="1089272" cy="8356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911382" y="3731652"/>
                  <a:ext cx="1089272" cy="835610"/>
                </a:xfrm>
                <a:prstGeom prst="rect">
                  <a:avLst/>
                </a:prstGeom>
                <a:solidFill>
                  <a:srgbClr val="9900FF">
                    <a:alpha val="87843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4997832" y="3857896"/>
                  <a:ext cx="916372" cy="23445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DATA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4997832" y="4200556"/>
                  <a:ext cx="916372" cy="23445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6688195" y="3739491"/>
                <a:ext cx="1089272" cy="835610"/>
                <a:chOff x="6712338" y="3736476"/>
                <a:chExt cx="1089272" cy="83561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6712338" y="3736476"/>
                  <a:ext cx="1089272" cy="835610"/>
                </a:xfrm>
                <a:prstGeom prst="rect">
                  <a:avLst/>
                </a:prstGeom>
                <a:solidFill>
                  <a:srgbClr val="9900FF">
                    <a:alpha val="87843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6798788" y="3893981"/>
                  <a:ext cx="916372" cy="23445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DATA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6798788" y="4236638"/>
                  <a:ext cx="916372" cy="234452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8013820" y="5398211"/>
                <a:ext cx="1204091" cy="668544"/>
                <a:chOff x="8013820" y="5398211"/>
                <a:chExt cx="1204091" cy="66854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013820" y="5398211"/>
                  <a:ext cx="1202933" cy="344096"/>
                  <a:chOff x="7905977" y="2319019"/>
                  <a:chExt cx="1473155" cy="421394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7907383" y="2319019"/>
                    <a:ext cx="1471749" cy="42139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905977" y="2375622"/>
                    <a:ext cx="1453242" cy="3203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/>
                      <a:t>FUNCTION 1</a:t>
                    </a:r>
                    <a:endParaRPr lang="en-US" sz="1100" b="1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8016127" y="5722659"/>
                  <a:ext cx="1201784" cy="344096"/>
                  <a:chOff x="7907383" y="2319019"/>
                  <a:chExt cx="1471749" cy="421394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7907383" y="2319019"/>
                    <a:ext cx="1471749" cy="42139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950258" y="2379188"/>
                    <a:ext cx="1325787" cy="3203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/>
                      <a:t>LOCAL DATA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78" name="Group 77"/>
              <p:cNvGrpSpPr/>
              <p:nvPr/>
            </p:nvGrpSpPr>
            <p:grpSpPr>
              <a:xfrm>
                <a:off x="9465450" y="5411819"/>
                <a:ext cx="1204091" cy="668544"/>
                <a:chOff x="8013820" y="5398211"/>
                <a:chExt cx="1204091" cy="668544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013820" y="5398211"/>
                  <a:ext cx="1202933" cy="344096"/>
                  <a:chOff x="7905977" y="2319019"/>
                  <a:chExt cx="1473155" cy="421394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7907383" y="2319019"/>
                    <a:ext cx="1471749" cy="42139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905977" y="2375622"/>
                    <a:ext cx="1453242" cy="3203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/>
                      <a:t>FUNCTION 1</a:t>
                    </a:r>
                    <a:endParaRPr lang="en-US" sz="1100" b="1" dirty="0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8016127" y="5722659"/>
                  <a:ext cx="1201784" cy="344096"/>
                  <a:chOff x="7907383" y="2319019"/>
                  <a:chExt cx="1471749" cy="421394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7907383" y="2319019"/>
                    <a:ext cx="1471749" cy="42139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950258" y="2379188"/>
                    <a:ext cx="1325787" cy="3203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/>
                      <a:t>LOCAL DATA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10899662" y="5437519"/>
                <a:ext cx="1204091" cy="668544"/>
                <a:chOff x="8013820" y="5398211"/>
                <a:chExt cx="1204091" cy="668544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8013820" y="5398211"/>
                  <a:ext cx="1202933" cy="344096"/>
                  <a:chOff x="7905977" y="2319019"/>
                  <a:chExt cx="1473155" cy="421394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7907383" y="2319019"/>
                    <a:ext cx="1471749" cy="42139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905977" y="2375622"/>
                    <a:ext cx="1453242" cy="3203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/>
                      <a:t>FUNCTION 1</a:t>
                    </a:r>
                    <a:endParaRPr lang="en-US" sz="1100" b="1" dirty="0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8016127" y="5722659"/>
                  <a:ext cx="1201784" cy="344096"/>
                  <a:chOff x="7907383" y="2319019"/>
                  <a:chExt cx="1471749" cy="421394"/>
                </a:xfrm>
                <a:solidFill>
                  <a:schemeClr val="accent4">
                    <a:lumMod val="60000"/>
                    <a:lumOff val="40000"/>
                  </a:schemeClr>
                </a:solidFill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7907383" y="2319019"/>
                    <a:ext cx="1471749" cy="42139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950258" y="2379188"/>
                    <a:ext cx="1325787" cy="320378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 smtClean="0"/>
                      <a:t>LOCAL DATA</a:t>
                    </a:r>
                    <a:endParaRPr lang="en-US" sz="1100" b="1" dirty="0"/>
                  </a:p>
                </p:txBody>
              </p:sp>
            </p:grpSp>
          </p:grpSp>
          <p:sp>
            <p:nvSpPr>
              <p:cNvPr id="92" name="TextBox 91"/>
              <p:cNvSpPr txBox="1"/>
              <p:nvPr/>
            </p:nvSpPr>
            <p:spPr>
              <a:xfrm>
                <a:off x="4789715" y="2705936"/>
                <a:ext cx="3224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Object – Oriented Programming</a:t>
                </a:r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flipV="1">
                <a:off x="8445667" y="2792133"/>
                <a:ext cx="3314486" cy="1029170"/>
              </a:xfrm>
              <a:prstGeom prst="rect">
                <a:avLst/>
              </a:prstGeom>
              <a:solidFill>
                <a:srgbClr val="E7EFFD">
                  <a:alpha val="9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387321" y="2740992"/>
                <a:ext cx="3431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Procedural Oriented Programming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702201" y="3857569"/>
                <a:ext cx="118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GLOBAL DATA</a:t>
                </a:r>
                <a:endParaRPr lang="en-US" sz="11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291605" y="3858266"/>
                <a:ext cx="11866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GLOBAL DATA</a:t>
                </a:r>
                <a:endParaRPr lang="en-US" sz="1100" b="1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6037088" y="452723"/>
              <a:ext cx="805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5">
                      <a:lumMod val="75000"/>
                    </a:schemeClr>
                  </a:solidFill>
                  <a:latin typeface="Bahnschrift" panose="020B0502040204020203" pitchFamily="34" charset="0"/>
                </a:rPr>
                <a:t>02</a:t>
              </a:r>
              <a:endParaRPr lang="en-US" sz="4000" b="1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7037 L -2.91667E-6 0.23982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7037 L -4.79167E-6 0.23981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7037 L -1.04167E-6 0.23982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7037 L 4.16667E-6 0.23981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800" decel="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2083 L -0.1483 0.01968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3828 -0.00093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repeatCount="indefinite" accel="800" decel="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487 -0.1912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990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01 0.00556 L -0.01406 0.2405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repeatCount="indefinite" accel="1600" decel="1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04453 -0.17755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88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07305 0.23426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/>
          <p:nvPr/>
        </p:nvCxnSpPr>
        <p:spPr>
          <a:xfrm flipH="1">
            <a:off x="10724615" y="5707498"/>
            <a:ext cx="393192" cy="101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1233747" y="3471804"/>
            <a:ext cx="0" cy="3931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-1680000">
            <a:off x="9225345" y="4556269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248357" y="3602433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740000">
            <a:off x="9288757" y="2661436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320000">
            <a:off x="7189311" y="3776904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412290" y="3657600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-1440000">
            <a:off x="7317932" y="3494530"/>
            <a:ext cx="3931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829864" y="2362912"/>
            <a:ext cx="0" cy="38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952594" y="1266691"/>
            <a:ext cx="5608" cy="388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4312" y="109188"/>
            <a:ext cx="382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Gotham" panose="02000804040000020004" pitchFamily="2" charset="0"/>
              </a:rPr>
              <a:t>What is JVM ??</a:t>
            </a:r>
            <a:endParaRPr lang="en-US" sz="3600" dirty="0">
              <a:latin typeface="Gotham" panose="0200080404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58" y="195047"/>
            <a:ext cx="61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#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655" y="935718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‘JVM’ refers to Java Virtual Machine.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JVM is not an actual machine but the run</a:t>
            </a:r>
          </a:p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ime system for java.</a:t>
            </a:r>
          </a:p>
          <a:p>
            <a:pPr algn="just"/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In most cases, Other programming languages,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the compiler Produce code for a particular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Operating System but the Java compiler produces </a:t>
            </a:r>
          </a:p>
          <a:p>
            <a:pPr algn="just"/>
            <a:r>
              <a:rPr lang="en-US" sz="1400" dirty="0" smtClean="0">
                <a:solidFill>
                  <a:srgbClr val="00B050"/>
                </a:solidFill>
                <a:latin typeface="Nexa Heavy" panose="02000000000000000000" pitchFamily="50" charset="0"/>
              </a:rPr>
              <a:t>BYTECODE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 only for a Java Virtual Machine.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29" y="2931799"/>
            <a:ext cx="3692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JVM performs the following main tasks:</a:t>
            </a:r>
          </a:p>
          <a:p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exa Heavy" panose="02000000000000000000" pitchFamily="50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Load Code.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Reading Bytecode.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Verifies Code.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Providing Runtime Environment etc.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458" y="287380"/>
            <a:ext cx="6914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otham" panose="02000804040000020004" pitchFamily="2" charset="0"/>
              </a:rPr>
              <a:t>How JVM works &amp; place in execution  of a program in java ?</a:t>
            </a:r>
            <a:endParaRPr lang="en-US" sz="2000" dirty="0">
              <a:latin typeface="Gotham" panose="02000804040000020004" pitchFamily="2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50576" y="287380"/>
            <a:ext cx="65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1.1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860530" y="1178565"/>
            <a:ext cx="315508" cy="49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00489" y="2311338"/>
            <a:ext cx="315508" cy="49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75993" y="3388852"/>
            <a:ext cx="315508" cy="49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176037" y="3367908"/>
            <a:ext cx="637875" cy="512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3704357">
            <a:off x="9268936" y="4249743"/>
            <a:ext cx="284354" cy="61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6879496">
            <a:off x="9363935" y="2376300"/>
            <a:ext cx="276901" cy="59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 rot="5400000">
            <a:off x="9345723" y="3300561"/>
            <a:ext cx="231453" cy="57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10717190" y="5465347"/>
            <a:ext cx="401652" cy="6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/>
          <p:cNvGrpSpPr/>
          <p:nvPr/>
        </p:nvGrpSpPr>
        <p:grpSpPr>
          <a:xfrm>
            <a:off x="6056280" y="1200093"/>
            <a:ext cx="6022148" cy="5141732"/>
            <a:chOff x="6062732" y="1206038"/>
            <a:chExt cx="6022148" cy="51417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62732" y="1206038"/>
              <a:ext cx="1754948" cy="547632"/>
              <a:chOff x="6322423" y="782047"/>
              <a:chExt cx="2455817" cy="76633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322423" y="782047"/>
                <a:ext cx="2455817" cy="7574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190500" dist="38100" dir="18900000" algn="bl" rotWithShape="0">
                  <a:prstClr val="black">
                    <a:alpha val="6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372127" y="816208"/>
                <a:ext cx="2266866" cy="73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200" dirty="0" smtClean="0">
                    <a:latin typeface="Nexa Heavy" panose="02000000000000000000" pitchFamily="50" charset="0"/>
                    <a:cs typeface="Poppins" panose="00000500000000000000" pitchFamily="2" charset="0"/>
                  </a:rPr>
                  <a:t>Java Source Code</a:t>
                </a:r>
              </a:p>
              <a:p>
                <a:r>
                  <a:rPr lang="en-US" sz="800" b="1" dirty="0" smtClean="0">
                    <a:latin typeface="Poppins" panose="00000500000000000000" pitchFamily="2" charset="0"/>
                    <a:cs typeface="Poppins" panose="00000500000000000000" pitchFamily="2" charset="0"/>
                  </a:rPr>
                  <a:t>        </a:t>
                </a:r>
                <a:r>
                  <a:rPr lang="en-US" sz="1000" b="1" dirty="0" smtClean="0">
                    <a:latin typeface="Poppins" panose="00000500000000000000" pitchFamily="2" charset="0"/>
                    <a:cs typeface="Poppins" panose="00000500000000000000" pitchFamily="2" charset="0"/>
                  </a:rPr>
                  <a:t>( .Java Extension )</a:t>
                </a:r>
                <a:endParaRPr lang="en-US" sz="10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297867" y="2203869"/>
              <a:ext cx="1284678" cy="551901"/>
              <a:chOff x="6565092" y="4568663"/>
              <a:chExt cx="1529988" cy="62279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565092" y="4572329"/>
                <a:ext cx="1529988" cy="619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/>
              <a:effectLst>
                <a:outerShdw blurRad="50800" dist="381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47935" y="4568663"/>
                <a:ext cx="1304926" cy="59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Nexa Heavy" panose="02000000000000000000" pitchFamily="50" charset="0"/>
                  </a:rPr>
                  <a:t>   </a:t>
                </a:r>
                <a:r>
                  <a:rPr lang="en-US" sz="1200" b="1" dirty="0" smtClean="0">
                    <a:latin typeface="Nexa Heavy" panose="02000000000000000000" pitchFamily="50" charset="0"/>
                  </a:rPr>
                  <a:t>Javac</a:t>
                </a:r>
              </a:p>
              <a:p>
                <a:r>
                  <a:rPr lang="en-US" sz="1050" b="1" dirty="0" smtClean="0">
                    <a:latin typeface="Poppins" panose="00000500000000000000" pitchFamily="2" charset="0"/>
                    <a:cs typeface="Poppins" panose="00000500000000000000" pitchFamily="2" charset="0"/>
                  </a:rPr>
                  <a:t>( Compiler )</a:t>
                </a:r>
                <a:endParaRPr lang="en-US" sz="105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62732" y="3320889"/>
              <a:ext cx="1754948" cy="547632"/>
              <a:chOff x="6322423" y="782047"/>
              <a:chExt cx="2455817" cy="7663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22423" y="782047"/>
                <a:ext cx="2455817" cy="7574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190500" dist="38100" dir="18900000" algn="bl" rotWithShape="0">
                  <a:prstClr val="black">
                    <a:alpha val="6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72127" y="816208"/>
                <a:ext cx="2266866" cy="73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200" dirty="0" smtClean="0">
                    <a:latin typeface="Nexa Heavy" panose="02000000000000000000" pitchFamily="50" charset="0"/>
                    <a:cs typeface="Poppins" panose="00000500000000000000" pitchFamily="2" charset="0"/>
                  </a:rPr>
                  <a:t>Java Byte Code</a:t>
                </a:r>
              </a:p>
              <a:p>
                <a:r>
                  <a:rPr lang="en-US" sz="800" b="1" dirty="0" smtClean="0">
                    <a:latin typeface="Poppins" panose="00000500000000000000" pitchFamily="2" charset="0"/>
                    <a:cs typeface="Poppins" panose="00000500000000000000" pitchFamily="2" charset="0"/>
                  </a:rPr>
                  <a:t>        </a:t>
                </a:r>
                <a:r>
                  <a:rPr lang="en-US" sz="1000" b="1" dirty="0" smtClean="0">
                    <a:latin typeface="Poppins" panose="00000500000000000000" pitchFamily="2" charset="0"/>
                    <a:cs typeface="Poppins" panose="00000500000000000000" pitchFamily="2" charset="0"/>
                  </a:rPr>
                  <a:t>( .Class Extension )</a:t>
                </a:r>
                <a:endParaRPr lang="en-US" sz="1000" b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329932" y="3312562"/>
              <a:ext cx="1754948" cy="554956"/>
              <a:chOff x="6322423" y="762892"/>
              <a:chExt cx="2455817" cy="7765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322423" y="782047"/>
                <a:ext cx="2455817" cy="7574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190500" dist="38100" dir="18900000" algn="bl" rotWithShape="0">
                  <a:prstClr val="black">
                    <a:alpha val="6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92088" y="762892"/>
                <a:ext cx="2159458" cy="77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1200" dirty="0" smtClean="0">
                    <a:solidFill>
                      <a:srgbClr val="00B050"/>
                    </a:solidFill>
                    <a:latin typeface="Nexa Heavy" panose="02000000000000000000" pitchFamily="50" charset="0"/>
                    <a:cs typeface="Poppins" panose="00000500000000000000" pitchFamily="2" charset="0"/>
                  </a:rPr>
                  <a:t>JAVA VIRTUAL MACHINE ( JVM )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636910" y="2447481"/>
              <a:ext cx="1025424" cy="553998"/>
              <a:chOff x="6565092" y="4568663"/>
              <a:chExt cx="1529988" cy="62515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6565092" y="4572329"/>
                <a:ext cx="1529988" cy="619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/>
              <a:effectLst>
                <a:outerShdw blurRad="50800" dist="381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47935" y="4568663"/>
                <a:ext cx="1304926" cy="62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Nexa Heavy" panose="02000000000000000000" pitchFamily="50" charset="0"/>
                  </a:rPr>
                  <a:t>   </a:t>
                </a:r>
                <a:r>
                  <a:rPr lang="en-US" sz="1100" b="1" dirty="0" smtClean="0">
                    <a:solidFill>
                      <a:srgbClr val="FF0000"/>
                    </a:solidFill>
                    <a:latin typeface="Nexa Heavy" panose="02000000000000000000" pitchFamily="50" charset="0"/>
                  </a:rPr>
                  <a:t>JVM</a:t>
                </a:r>
              </a:p>
              <a:p>
                <a:r>
                  <a:rPr lang="en-US" sz="1100" b="1" dirty="0" smtClean="0">
                    <a:solidFill>
                      <a:srgbClr val="FF0000"/>
                    </a:solidFill>
                    <a:latin typeface="Nexa Heavy" panose="02000000000000000000" pitchFamily="50" charset="0"/>
                  </a:rPr>
                  <a:t>     Mac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589784" y="4116214"/>
              <a:ext cx="1025424" cy="553998"/>
              <a:chOff x="6565092" y="4568663"/>
              <a:chExt cx="1529988" cy="62515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6565092" y="4572329"/>
                <a:ext cx="1529988" cy="619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/>
              <a:effectLst>
                <a:outerShdw blurRad="50800" dist="381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47937" y="4568663"/>
                <a:ext cx="1304927" cy="62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Nexa Heavy" panose="02000000000000000000" pitchFamily="50" charset="0"/>
                  </a:rPr>
                  <a:t>   </a:t>
                </a:r>
                <a:r>
                  <a:rPr lang="en-US" sz="1100" b="1" dirty="0" smtClean="0">
                    <a:solidFill>
                      <a:srgbClr val="FF0000"/>
                    </a:solidFill>
                    <a:latin typeface="Nexa Heavy" panose="02000000000000000000" pitchFamily="50" charset="0"/>
                  </a:rPr>
                  <a:t>JVM</a:t>
                </a:r>
              </a:p>
              <a:p>
                <a:r>
                  <a:rPr lang="en-US" sz="1100" b="1" dirty="0" smtClean="0">
                    <a:solidFill>
                      <a:srgbClr val="FF0000"/>
                    </a:solidFill>
                    <a:latin typeface="Nexa Heavy" panose="02000000000000000000" pitchFamily="50" charset="0"/>
                  </a:rPr>
                  <a:t>    Linux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628607" y="3276853"/>
              <a:ext cx="1025424" cy="553998"/>
              <a:chOff x="6565092" y="4568663"/>
              <a:chExt cx="1529988" cy="62515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565092" y="4572329"/>
                <a:ext cx="1529988" cy="6191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/>
              <a:effectLst>
                <a:outerShdw blurRad="50800" dist="381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747935" y="4568663"/>
                <a:ext cx="1304926" cy="62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Nexa Heavy" panose="02000000000000000000" pitchFamily="50" charset="0"/>
                  </a:rPr>
                  <a:t>   </a:t>
                </a:r>
                <a:r>
                  <a:rPr lang="en-US" sz="1100" b="1" dirty="0" smtClean="0">
                    <a:solidFill>
                      <a:srgbClr val="FF0000"/>
                    </a:solidFill>
                    <a:latin typeface="Nexa Heavy" panose="02000000000000000000" pitchFamily="50" charset="0"/>
                  </a:rPr>
                  <a:t>JVM</a:t>
                </a:r>
              </a:p>
              <a:p>
                <a:r>
                  <a:rPr lang="en-US" sz="1100" b="1" dirty="0" smtClean="0">
                    <a:solidFill>
                      <a:srgbClr val="FF0000"/>
                    </a:solidFill>
                    <a:latin typeface="Nexa Heavy" panose="02000000000000000000" pitchFamily="50" charset="0"/>
                  </a:rPr>
                  <a:t>Windows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0587720" y="5383813"/>
              <a:ext cx="1038225" cy="963957"/>
              <a:chOff x="10587720" y="5383813"/>
              <a:chExt cx="1038225" cy="96395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587720" y="5383813"/>
                <a:ext cx="1038225" cy="963957"/>
                <a:chOff x="10614061" y="5420054"/>
                <a:chExt cx="1038225" cy="963957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0614061" y="5420054"/>
                  <a:ext cx="1038225" cy="963957"/>
                  <a:chOff x="10682640" y="5067629"/>
                  <a:chExt cx="1038225" cy="963957"/>
                </a:xfr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10682640" y="5067629"/>
                    <a:ext cx="1038225" cy="64737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Diagonal Stripe 40"/>
                  <p:cNvSpPr/>
                  <p:nvPr/>
                </p:nvSpPr>
                <p:spPr>
                  <a:xfrm rot="2567128">
                    <a:off x="11033898" y="5657660"/>
                    <a:ext cx="399696" cy="373926"/>
                  </a:xfrm>
                  <a:prstGeom prst="diagStripe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2" name="Oval 41"/>
                <p:cNvSpPr/>
                <p:nvPr/>
              </p:nvSpPr>
              <p:spPr>
                <a:xfrm>
                  <a:off x="11069917" y="596218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1165167" y="5962187"/>
                  <a:ext cx="137160" cy="457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10678625" y="5535063"/>
                <a:ext cx="925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B050"/>
                    </a:solidFill>
                    <a:latin typeface="Gotham" panose="02000804040000020004" pitchFamily="2" charset="0"/>
                  </a:rPr>
                  <a:t>Output</a:t>
                </a:r>
              </a:p>
            </p:txBody>
          </p:sp>
        </p:grpSp>
      </p:grpSp>
      <p:sp>
        <p:nvSpPr>
          <p:cNvPr id="181" name="TextBox 180"/>
          <p:cNvSpPr txBox="1"/>
          <p:nvPr/>
        </p:nvSpPr>
        <p:spPr>
          <a:xfrm>
            <a:off x="6491656" y="5606809"/>
            <a:ext cx="676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Nexa Heavy" panose="02000000000000000000" pitchFamily="50" charset="0"/>
              </a:rPr>
              <a:t>?</a:t>
            </a:r>
            <a:endParaRPr lang="en-US" sz="6600" b="1" dirty="0">
              <a:latin typeface="Nexa Heavy" panose="02000000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479822" y="5663722"/>
            <a:ext cx="752538" cy="7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3260830" y="5180376"/>
            <a:ext cx="1737890" cy="1142814"/>
            <a:chOff x="5806274" y="5214745"/>
            <a:chExt cx="2047180" cy="1346200"/>
          </a:xfrm>
        </p:grpSpPr>
        <p:sp>
          <p:nvSpPr>
            <p:cNvPr id="175" name="Cloud 174"/>
            <p:cNvSpPr/>
            <p:nvPr/>
          </p:nvSpPr>
          <p:spPr>
            <a:xfrm rot="477289">
              <a:off x="5806274" y="5214745"/>
              <a:ext cx="2047180" cy="13462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235849" y="5685786"/>
              <a:ext cx="1240375" cy="39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vier" panose="02000500000000000000" pitchFamily="2" charset="0"/>
                </a:rPr>
                <a:t>BYTECODE</a:t>
              </a:r>
              <a:endParaRPr lang="en-US" sz="1600" dirty="0">
                <a:latin typeface="Calvier" panose="02000500000000000000" pitchFamily="2" charset="0"/>
              </a:endParaRPr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3201193" y="5054297"/>
            <a:ext cx="1879324" cy="156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dist="50800" sx="1000" sy="1000" algn="ctr" rotWithShape="0">
                  <a:srgbClr val="000000">
                    <a:alpha val="90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01 -2.96296E-6 L -0.01901 -2.96296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3.33333E-6 L -0.00013 0.16158 " pathEditMode="relative" rAng="0" ptsTypes="AA">
                                      <p:cBhvr>
                                        <p:cTn id="30" dur="2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3.75E-6 4.81481E-6 L 3.75E-6 0.15717 " pathEditMode="relative" rAng="0" ptsTypes="AA">
                                      <p:cBhvr>
                                        <p:cTn id="32" dur="2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1.45833E-6 -3.33333E-6 L 0.12487 0.00348 " pathEditMode="relative" rAng="0" ptsTypes="AA">
                                      <p:cBhvr>
                                        <p:cTn id="34" dur="3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6" presetClass="path" presetSubtype="0" repeatCount="indefinite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3.95833E-6 -7.40741E-7 L 0.12643 -0.10231 " pathEditMode="relative" rAng="0" ptsTypes="AA">
                                      <p:cBhvr>
                                        <p:cTn id="36" dur="3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5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repeatCount="indefinite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8.33333E-7 -4.44444E-6 L 0.13568 0.10926 " pathEditMode="relative" rAng="0" ptsTypes="AA">
                                      <p:cBhvr>
                                        <p:cTn id="38" dur="3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546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repeatCount="indefinite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3.33333E-6 3.78387E-17 L 0.10703 -1.48148E-6 " pathEditMode="relative" rAng="0" ptsTypes="AA">
                                      <p:cBhvr>
                                        <p:cTn id="40" dur="3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9" presetClass="path" presetSubtype="0" repeatCount="indefinite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79167E-6 -2.96296E-6 L 0.13777 0.13935 " pathEditMode="relative" rAng="0" ptsTypes="AA">
                                      <p:cBhvr>
                                        <p:cTn id="42" dur="3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69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repeatCount="indefinite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54167E-6 -1.85185E-6 L 0.16328 -0.14815 " pathEditMode="relative" rAng="0" ptsTypes="AA">
                                      <p:cBhvr>
                                        <p:cTn id="44" dur="3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740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fill="hold" nodeType="withEffect">
                                  <p:stCondLst>
                                    <p:cond delay="9250"/>
                                  </p:stCondLst>
                                  <p:childTnLst>
                                    <p:animMotion origin="layout" path="M -0.0056 -0.00764 L -0.00768 0.29745 " pathEditMode="relative" rAng="0" ptsTypes="AA">
                                      <p:cBhvr>
                                        <p:cTn id="46" dur="4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525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repeatCount="indefinite" fill="hold" nodeType="withEffect">
                                  <p:stCondLst>
                                    <p:cond delay="13750"/>
                                  </p:stCondLst>
                                  <p:childTnLst>
                                    <p:animMotion origin="layout" path="M -3.125E-6 -3.7037E-7 L -0.22955 -0.00069 " pathEditMode="relative" rAng="0" ptsTypes="AA">
                                      <p:cBhvr>
                                        <p:cTn id="48" dur="3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0.03032 L 0.22149 0.02963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repeatCount="indefinite" autoRev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0.00255 L 3.75E-6 -0.21759 " pathEditMode="relative" rAng="0" ptsTypes="AA">
                                      <p:cBhvr>
                                        <p:cTn id="56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54" grpId="0"/>
      <p:bldP spid="1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299" y="70339"/>
            <a:ext cx="425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otham" panose="02000804040000020004" pitchFamily="2" charset="0"/>
              </a:rPr>
              <a:t>What is </a:t>
            </a:r>
            <a:r>
              <a:rPr lang="en-US" sz="3200" dirty="0" smtClean="0">
                <a:latin typeface="Gotham" panose="02000804040000020004" pitchFamily="2" charset="0"/>
              </a:rPr>
              <a:t>BYTECODE ?</a:t>
            </a:r>
            <a:endParaRPr lang="en-US" sz="3200" dirty="0">
              <a:latin typeface="Gotham" panose="0200080404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68" y="193449"/>
            <a:ext cx="867509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otham" panose="02000804040000020004" pitchFamily="2" charset="0"/>
              </a:rPr>
              <a:t># 01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otham" panose="0200080404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908" y="800291"/>
            <a:ext cx="883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When java compiles a code then it converts the program into the special architectural neutral executable program called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Nexa Heavy" panose="02000000000000000000" pitchFamily="50" charset="0"/>
              </a:rPr>
              <a:t>Bytecode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. 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Java source code is compiled into Bytecode by java compiler &amp; Bytecode will be stored in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Nexa Heavy" panose="02000000000000000000" pitchFamily="50" charset="0"/>
              </a:rPr>
              <a:t>class files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. During runtime, this Bytecode will be loaded, verified &amp; JVM interprets the Bytecode into machine code which will be executed in the machine in which the java program run.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68" y="2199778"/>
            <a:ext cx="930032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otham" panose="02000804040000020004" pitchFamily="2" charset="0"/>
              </a:rPr>
              <a:t># 02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otham" panose="0200080404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477" y="2107928"/>
            <a:ext cx="425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otham" panose="02000804040000020004" pitchFamily="2" charset="0"/>
              </a:rPr>
              <a:t>What is </a:t>
            </a:r>
            <a:r>
              <a:rPr lang="en-US" sz="3200" dirty="0" smtClean="0">
                <a:latin typeface="Gotham" panose="02000804040000020004" pitchFamily="2" charset="0"/>
              </a:rPr>
              <a:t>JRE ?</a:t>
            </a:r>
            <a:endParaRPr lang="en-US" sz="3200" dirty="0">
              <a:latin typeface="Gotham" panose="0200080404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08" y="2868245"/>
            <a:ext cx="40249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‘JRE’ refers to Java RunTime Environment. It’s is a set of components to create &amp; run a java application.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A JRE is made up of a JVM, java class libraries &amp; java class loader. It is used to provide the runtime environment.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70586" y="2038350"/>
            <a:ext cx="6330460" cy="4804518"/>
            <a:chOff x="4970586" y="2038350"/>
            <a:chExt cx="6330460" cy="4804518"/>
          </a:xfrm>
        </p:grpSpPr>
        <p:grpSp>
          <p:nvGrpSpPr>
            <p:cNvPr id="49" name="Group 48"/>
            <p:cNvGrpSpPr/>
            <p:nvPr/>
          </p:nvGrpSpPr>
          <p:grpSpPr>
            <a:xfrm>
              <a:off x="4970586" y="2038350"/>
              <a:ext cx="6330460" cy="4561214"/>
              <a:chOff x="4970586" y="2038350"/>
              <a:chExt cx="6330460" cy="45612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970586" y="2038350"/>
                <a:ext cx="6330460" cy="4561214"/>
                <a:chOff x="4970586" y="2038350"/>
                <a:chExt cx="6330460" cy="4561214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5841757" y="2038350"/>
                  <a:ext cx="4588118" cy="4561214"/>
                </a:xfrm>
                <a:prstGeom prst="ellipse">
                  <a:avLst/>
                </a:prstGeom>
                <a:solidFill>
                  <a:srgbClr val="FF0000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970586" y="2099468"/>
                  <a:ext cx="6330460" cy="4407876"/>
                  <a:chOff x="4970586" y="2115019"/>
                  <a:chExt cx="6330460" cy="4407876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4970586" y="2115019"/>
                    <a:ext cx="6330460" cy="4407876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  <a:alpha val="5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931878" y="2800350"/>
                    <a:ext cx="1909396" cy="707412"/>
                    <a:chOff x="5931878" y="2800350"/>
                    <a:chExt cx="1909396" cy="707412"/>
                  </a:xfrm>
                </p:grpSpPr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5931878" y="2800350"/>
                      <a:ext cx="1909396" cy="707412"/>
                    </a:xfrm>
                    <a:prstGeom prst="round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082570" y="2819400"/>
                      <a:ext cx="1701554" cy="6001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      Class Loader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                &amp;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Bytecode Verification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8430358" y="2800350"/>
                    <a:ext cx="1909396" cy="707412"/>
                    <a:chOff x="8430358" y="2800350"/>
                    <a:chExt cx="1909396" cy="707412"/>
                  </a:xfrm>
                </p:grpSpPr>
                <p:sp>
                  <p:nvSpPr>
                    <p:cNvPr id="13" name="Rounded Rectangle 12"/>
                    <p:cNvSpPr/>
                    <p:nvPr/>
                  </p:nvSpPr>
                  <p:spPr>
                    <a:xfrm>
                      <a:off x="8430358" y="2800350"/>
                      <a:ext cx="1909396" cy="707412"/>
                    </a:xfrm>
                    <a:prstGeom prst="round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16083" y="2950188"/>
                      <a:ext cx="170155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 Java Class Libraries</a:t>
                      </a:r>
                    </a:p>
                    <a:p>
                      <a:r>
                        <a:rPr lang="en-US" sz="1100" dirty="0" smtClean="0">
                          <a:solidFill>
                            <a:srgbClr val="FFFF00"/>
                          </a:solidFill>
                          <a:latin typeface="Arial Rounded MT Bold" panose="020F0704030504030204" pitchFamily="34" charset="0"/>
                        </a:rPr>
                        <a:t>     AWT,  net,  i/o etc.</a:t>
                      </a:r>
                    </a:p>
                  </p:txBody>
                </p:sp>
              </p:grp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684478" y="2263766"/>
                    <a:ext cx="9026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rPr>
                      <a:t>JRE</a:t>
                    </a:r>
                    <a:endParaRPr lang="en-US" sz="2400" b="1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335590" y="3691544"/>
                    <a:ext cx="3641970" cy="2769990"/>
                    <a:chOff x="6335590" y="3691544"/>
                    <a:chExt cx="3641970" cy="2769990"/>
                  </a:xfrm>
                </p:grpSpPr>
                <p:sp>
                  <p:nvSpPr>
                    <p:cNvPr id="20" name="Freeform 19"/>
                    <p:cNvSpPr/>
                    <p:nvPr/>
                  </p:nvSpPr>
                  <p:spPr>
                    <a:xfrm>
                      <a:off x="6335590" y="3691544"/>
                      <a:ext cx="3641970" cy="2769990"/>
                    </a:xfrm>
                    <a:custGeom>
                      <a:avLst/>
                      <a:gdLst>
                        <a:gd name="connsiteX0" fmla="*/ 269002 w 3641970"/>
                        <a:gd name="connsiteY0" fmla="*/ 0 h 2769990"/>
                        <a:gd name="connsiteX1" fmla="*/ 284749 w 3641970"/>
                        <a:gd name="connsiteY1" fmla="*/ 32691 h 2769990"/>
                        <a:gd name="connsiteX2" fmla="*/ 1885951 w 3641970"/>
                        <a:gd name="connsiteY2" fmla="*/ 985686 h 2769990"/>
                        <a:gd name="connsiteX3" fmla="*/ 3395940 w 3641970"/>
                        <a:gd name="connsiteY3" fmla="*/ 182831 h 2769990"/>
                        <a:gd name="connsiteX4" fmla="*/ 3437935 w 3641970"/>
                        <a:gd name="connsiteY4" fmla="*/ 113706 h 2769990"/>
                        <a:gd name="connsiteX5" fmla="*/ 3498868 w 3641970"/>
                        <a:gd name="connsiteY5" fmla="*/ 240196 h 2769990"/>
                        <a:gd name="connsiteX6" fmla="*/ 3641970 w 3641970"/>
                        <a:gd name="connsiteY6" fmla="*/ 949005 h 2769990"/>
                        <a:gd name="connsiteX7" fmla="*/ 1820985 w 3641970"/>
                        <a:gd name="connsiteY7" fmla="*/ 2769990 h 2769990"/>
                        <a:gd name="connsiteX8" fmla="*/ 0 w 3641970"/>
                        <a:gd name="connsiteY8" fmla="*/ 949005 h 2769990"/>
                        <a:gd name="connsiteX9" fmla="*/ 219783 w 3641970"/>
                        <a:gd name="connsiteY9" fmla="*/ 81016 h 2769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641970" h="2769990">
                          <a:moveTo>
                            <a:pt x="269002" y="0"/>
                          </a:moveTo>
                          <a:lnTo>
                            <a:pt x="284749" y="32691"/>
                          </a:lnTo>
                          <a:cubicBezTo>
                            <a:pt x="593114" y="600338"/>
                            <a:pt x="1194531" y="985686"/>
                            <a:pt x="1885951" y="985686"/>
                          </a:cubicBezTo>
                          <a:cubicBezTo>
                            <a:pt x="2514515" y="985686"/>
                            <a:pt x="3068696" y="667216"/>
                            <a:pt x="3395940" y="182831"/>
                          </a:cubicBezTo>
                          <a:lnTo>
                            <a:pt x="3437935" y="113706"/>
                          </a:lnTo>
                          <a:lnTo>
                            <a:pt x="3498868" y="240196"/>
                          </a:lnTo>
                          <a:cubicBezTo>
                            <a:pt x="3591015" y="458055"/>
                            <a:pt x="3641970" y="697580"/>
                            <a:pt x="3641970" y="949005"/>
                          </a:cubicBezTo>
                          <a:cubicBezTo>
                            <a:pt x="3641970" y="1954707"/>
                            <a:pt x="2826687" y="2769990"/>
                            <a:pt x="1820985" y="2769990"/>
                          </a:cubicBezTo>
                          <a:cubicBezTo>
                            <a:pt x="815283" y="2769990"/>
                            <a:pt x="0" y="1954707"/>
                            <a:pt x="0" y="949005"/>
                          </a:cubicBezTo>
                          <a:cubicBezTo>
                            <a:pt x="0" y="634723"/>
                            <a:pt x="79618" y="339037"/>
                            <a:pt x="219783" y="81016"/>
                          </a:cubicBezTo>
                          <a:close/>
                        </a:path>
                      </a:pathLst>
                    </a:custGeom>
                    <a:solidFill>
                      <a:srgbClr val="FFC000">
                        <a:alpha val="8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7705237" y="4614874"/>
                      <a:ext cx="9026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JVM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7315101" y="5121093"/>
                      <a:ext cx="1973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Nexa Heavy" panose="02000000000000000000" pitchFamily="50" charset="0"/>
                        </a:rPr>
                        <a:t>&gt;</a:t>
                      </a:r>
                      <a:r>
                        <a:rPr lang="en-US" sz="1400" b="1" dirty="0" smtClean="0">
                          <a:latin typeface="Nexa Heavy" panose="02000000000000000000" pitchFamily="50" charset="0"/>
                        </a:rPr>
                        <a:t> Java Interpreter</a:t>
                      </a:r>
                      <a:endParaRPr lang="en-US" sz="1400" b="1" dirty="0">
                        <a:latin typeface="Nexa Heavy" panose="02000000000000000000" pitchFamily="50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7008507" y="5403693"/>
                      <a:ext cx="235835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Nexa Heavy" panose="02000000000000000000" pitchFamily="50" charset="0"/>
                        </a:rPr>
                        <a:t>&gt;</a:t>
                      </a:r>
                      <a:r>
                        <a:rPr lang="en-US" sz="1400" b="1" dirty="0" smtClean="0">
                          <a:latin typeface="Nexa Heavy" panose="02000000000000000000" pitchFamily="50" charset="0"/>
                        </a:rPr>
                        <a:t> </a:t>
                      </a:r>
                      <a:r>
                        <a:rPr lang="en-US" sz="1600" b="1" dirty="0" smtClean="0">
                          <a:latin typeface="Nexa Heavy" panose="02000000000000000000" pitchFamily="50" charset="0"/>
                        </a:rPr>
                        <a:t>Garbage Collection</a:t>
                      </a:r>
                      <a:endParaRPr lang="en-US" sz="1600" b="1" dirty="0">
                        <a:latin typeface="Nexa Heavy" panose="02000000000000000000" pitchFamily="50" charset="0"/>
                      </a:endParaRP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50400" y="5677564"/>
                      <a:ext cx="16745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Nexa Heavy" panose="02000000000000000000" pitchFamily="50" charset="0"/>
                        </a:rPr>
                        <a:t>&gt;</a:t>
                      </a:r>
                      <a:r>
                        <a:rPr lang="en-US" sz="1400" b="1" dirty="0" smtClean="0">
                          <a:latin typeface="Nexa Heavy" panose="02000000000000000000" pitchFamily="50" charset="0"/>
                        </a:rPr>
                        <a:t> Threading etc.</a:t>
                      </a:r>
                      <a:endParaRPr lang="en-US" sz="1400" b="1" dirty="0">
                        <a:latin typeface="Nexa Heavy" panose="02000000000000000000" pitchFamily="50" charset="0"/>
                      </a:endParaRPr>
                    </a:p>
                  </p:txBody>
                </p:sp>
              </p:grpSp>
            </p:grpSp>
          </p:grpSp>
          <p:grpSp>
            <p:nvGrpSpPr>
              <p:cNvPr id="48" name="Group 47"/>
              <p:cNvGrpSpPr/>
              <p:nvPr/>
            </p:nvGrpSpPr>
            <p:grpSpPr>
              <a:xfrm rot="13372411">
                <a:off x="7910906" y="3086587"/>
                <a:ext cx="449816" cy="400698"/>
                <a:chOff x="5135684" y="649667"/>
                <a:chExt cx="530713" cy="531433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135684" y="655114"/>
                  <a:ext cx="0" cy="52598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135684" y="649667"/>
                  <a:ext cx="530713" cy="1253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/>
            <p:cNvSpPr txBox="1"/>
            <p:nvPr/>
          </p:nvSpPr>
          <p:spPr>
            <a:xfrm>
              <a:off x="6214452" y="6565869"/>
              <a:ext cx="4603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Fig: A layered architectural view shows that the JRE contains the JVM.</a:t>
              </a:r>
              <a:endParaRPr lang="en-US" sz="12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095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4739" y="203199"/>
            <a:ext cx="2797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otham" panose="02000804040000020004" pitchFamily="2" charset="0"/>
              </a:rPr>
              <a:t>What is </a:t>
            </a:r>
            <a:r>
              <a:rPr lang="en-US" sz="3200" dirty="0" smtClean="0">
                <a:latin typeface="Gotham" panose="02000804040000020004" pitchFamily="2" charset="0"/>
              </a:rPr>
              <a:t>JDK ?</a:t>
            </a:r>
            <a:endParaRPr lang="en-US" sz="3200" dirty="0">
              <a:latin typeface="Gotham" panose="0200080404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39" y="312616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otham" panose="02000804040000020004" pitchFamily="2" charset="0"/>
              </a:rPr>
              <a:t>#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Gotham" panose="02000804040000020004" pitchFamily="2" charset="0"/>
              </a:rPr>
              <a:t>03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Gotham" panose="02000804040000020004" pitchFamily="2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586" y="1047483"/>
            <a:ext cx="4142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‘JDK’ stands for Java Development Kit.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Jdk contains the JRE with compiler, interpreter, debugger &amp; other tools. It Provides features to run as well as develop java program.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exa Heavy" panose="02000000000000000000" pitchFamily="50" charset="0"/>
            </a:endParaRP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rPr>
              <a:t>It’s a software development environment used for developing java application and applets.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84984" y="983322"/>
            <a:ext cx="5879123" cy="5016160"/>
            <a:chOff x="5884984" y="983322"/>
            <a:chExt cx="5879123" cy="501616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9331569" y="3203415"/>
              <a:ext cx="0" cy="5650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884984" y="983322"/>
              <a:ext cx="5879123" cy="5016160"/>
              <a:chOff x="5884984" y="983322"/>
              <a:chExt cx="5879123" cy="501616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07016" y="983322"/>
                <a:ext cx="1422400" cy="359137"/>
                <a:chOff x="6900985" y="885500"/>
                <a:chExt cx="1422400" cy="359137"/>
              </a:xfrm>
            </p:grpSpPr>
            <p:sp>
              <p:nvSpPr>
                <p:cNvPr id="9" name="Flowchart: Preparation 8"/>
                <p:cNvSpPr/>
                <p:nvPr/>
              </p:nvSpPr>
              <p:spPr>
                <a:xfrm>
                  <a:off x="6900985" y="885500"/>
                  <a:ext cx="1422400" cy="359137"/>
                </a:xfrm>
                <a:prstGeom prst="flowChartPreparation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994768" y="916761"/>
                  <a:ext cx="12660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chemeClr val="bg1"/>
                      </a:solidFill>
                    </a:rPr>
                    <a:t>Java Source Code</a:t>
                  </a:r>
                  <a:endParaRPr lang="en-US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884984" y="2180492"/>
                <a:ext cx="2313353" cy="1133231"/>
                <a:chOff x="5884984" y="2180492"/>
                <a:chExt cx="2313353" cy="1133231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84984" y="2180492"/>
                  <a:ext cx="2313353" cy="11332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998304" y="2284584"/>
                  <a:ext cx="20867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Java Development Kit.</a:t>
                  </a:r>
                  <a:endParaRPr 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18027" y="2623138"/>
                  <a:ext cx="922215" cy="52322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</a:rPr>
                    <a:t>   </a:t>
                  </a:r>
                  <a:r>
                    <a:rPr lang="en-US" sz="1200" b="1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JAVA</a:t>
                  </a:r>
                </a:p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 Compiler</a:t>
                  </a:r>
                  <a:endParaRPr lang="en-US" sz="1200" b="1" dirty="0">
                    <a:solidFill>
                      <a:schemeClr val="bg1"/>
                    </a:solidFill>
                    <a:latin typeface="Nexa Heavy" panose="02000000000000000000" pitchFamily="50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815014" y="4034689"/>
                <a:ext cx="4357080" cy="1354294"/>
                <a:chOff x="6815014" y="4034689"/>
                <a:chExt cx="4357080" cy="135429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6815015" y="4034689"/>
                  <a:ext cx="4357079" cy="1350111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6900985" y="4182906"/>
                  <a:ext cx="2129693" cy="558799"/>
                  <a:chOff x="6904892" y="4693139"/>
                  <a:chExt cx="2129693" cy="558799"/>
                </a:xfrm>
              </p:grpSpPr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6904892" y="4693139"/>
                    <a:ext cx="2129693" cy="55879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041659" y="4790272"/>
                    <a:ext cx="19147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Nexa Heavy" panose="02000000000000000000" pitchFamily="50" charset="0"/>
                      </a:rPr>
                      <a:t>Just-In-Time Compiler</a:t>
                    </a:r>
                  </a:p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Nexa Heavy" panose="02000000000000000000" pitchFamily="50" charset="0"/>
                      </a:rPr>
                      <a:t> </a:t>
                    </a:r>
                    <a:r>
                      <a:rPr lang="en-US" sz="1200" dirty="0" smtClean="0">
                        <a:solidFill>
                          <a:schemeClr val="bg1"/>
                        </a:solidFill>
                        <a:latin typeface="Nexa Heavy" panose="02000000000000000000" pitchFamily="50" charset="0"/>
                      </a:rPr>
                      <a:t>                  (JIT) </a:t>
                    </a:r>
                    <a:endParaRPr lang="en-US" sz="1200" dirty="0">
                      <a:solidFill>
                        <a:schemeClr val="bg1"/>
                      </a:solidFill>
                      <a:latin typeface="Nexa Heavy" panose="02000000000000000000" pitchFamily="50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9331569" y="4280039"/>
                  <a:ext cx="18405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Java Virtual Machine</a:t>
                  </a:r>
                </a:p>
                <a:p>
                  <a:r>
                    <a:rPr lang="en-US" sz="1200" dirty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 </a:t>
                  </a:r>
                  <a:r>
                    <a:rPr lang="en-US" sz="1200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                  (JVM) </a:t>
                  </a:r>
                  <a:endParaRPr lang="en-US" sz="1200" dirty="0">
                    <a:solidFill>
                      <a:schemeClr val="bg1"/>
                    </a:solidFill>
                    <a:latin typeface="Nexa Heavy" panose="02000000000000000000" pitchFamily="50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815014" y="4838837"/>
                  <a:ext cx="4357079" cy="55014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995138" y="4987054"/>
                  <a:ext cx="222543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C000"/>
                      </a:solidFill>
                      <a:latin typeface="Nexa Heavy" panose="02000000000000000000" pitchFamily="50" charset="0"/>
                    </a:rPr>
                    <a:t>Hardware Platform </a:t>
                  </a:r>
                  <a:endParaRPr lang="en-US" sz="1600" dirty="0">
                    <a:solidFill>
                      <a:srgbClr val="FFC000"/>
                    </a:solidFill>
                    <a:latin typeface="Nexa Heavy" panose="02000000000000000000" pitchFamily="50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8829431" y="2485497"/>
                <a:ext cx="1004276" cy="529969"/>
                <a:chOff x="8829431" y="2485497"/>
                <a:chExt cx="1004276" cy="52996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829431" y="2485497"/>
                  <a:ext cx="1004276" cy="52322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845062" y="2553801"/>
                  <a:ext cx="97301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Java Byte  </a:t>
                  </a:r>
                </a:p>
                <a:p>
                  <a:r>
                    <a:rPr lang="en-US" sz="1200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    Code</a:t>
                  </a:r>
                  <a:endParaRPr lang="en-US" sz="1200" dirty="0">
                    <a:solidFill>
                      <a:schemeClr val="bg1"/>
                    </a:solidFill>
                    <a:latin typeface="Nexa Heavy" panose="02000000000000000000" pitchFamily="50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9833707" y="1539924"/>
                <a:ext cx="1930400" cy="754294"/>
                <a:chOff x="9833707" y="1539924"/>
                <a:chExt cx="1930400" cy="754294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9833707" y="1539924"/>
                  <a:ext cx="1930400" cy="73866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0149254" y="1555554"/>
                  <a:ext cx="161485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Java Run Time Environment </a:t>
                  </a:r>
                </a:p>
                <a:p>
                  <a:r>
                    <a:rPr lang="en-US" sz="1400" b="1" dirty="0" smtClean="0">
                      <a:solidFill>
                        <a:schemeClr val="bg1"/>
                      </a:solidFill>
                      <a:latin typeface="Nexa Heavy" panose="02000000000000000000" pitchFamily="50" charset="0"/>
                    </a:rPr>
                    <a:t>        (JRE)</a:t>
                  </a:r>
                  <a:endParaRPr lang="en-US" sz="1400" b="1" dirty="0">
                    <a:solidFill>
                      <a:schemeClr val="bg1"/>
                    </a:solidFill>
                    <a:latin typeface="Nexa Heavy" panose="02000000000000000000" pitchFamily="50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729416" y="5630150"/>
                <a:ext cx="2446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Fig: Interaction Between JDK &amp; JRE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6979134" y="1487938"/>
                <a:ext cx="0" cy="56503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0798907" y="2516394"/>
                <a:ext cx="0" cy="127940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294868" y="2793332"/>
                <a:ext cx="4583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ultiply 10"/>
          <p:cNvSpPr/>
          <p:nvPr/>
        </p:nvSpPr>
        <p:spPr>
          <a:xfrm>
            <a:off x="3264905" y="140128"/>
            <a:ext cx="345398" cy="314888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04896" y="66740"/>
            <a:ext cx="52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otham" panose="02000804040000020004" pitchFamily="2" charset="0"/>
              </a:rPr>
              <a:t>How to Install / Download JDK ?</a:t>
            </a:r>
            <a:endParaRPr lang="en-US" sz="2400" dirty="0">
              <a:latin typeface="Gotham" panose="02000804040000020004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151" y="1408481"/>
            <a:ext cx="11667311" cy="4973610"/>
            <a:chOff x="78151" y="1408481"/>
            <a:chExt cx="11667311" cy="4973610"/>
          </a:xfrm>
        </p:grpSpPr>
        <p:sp>
          <p:nvSpPr>
            <p:cNvPr id="3" name="TextBox 2"/>
            <p:cNvSpPr txBox="1"/>
            <p:nvPr/>
          </p:nvSpPr>
          <p:spPr>
            <a:xfrm>
              <a:off x="86185" y="1408481"/>
              <a:ext cx="116592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Nexa Heavy" panose="02000000000000000000" pitchFamily="50" charset="0"/>
                </a:rPr>
                <a:t>                                                                                                                               </a:t>
              </a:r>
              <a:r>
                <a:rPr lang="en-US" sz="1400" dirty="0" smtClean="0">
                  <a:latin typeface="Nexa Heavy" panose="02000000000000000000" pitchFamily="50" charset="0"/>
                </a:rPr>
                <a:t>Case: Install Jdk of Java File.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Step 1:   Turn your pc or desktop on, connect to internet and open Browser. Search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  <a:hlinkClick r:id="rId2"/>
                </a:rPr>
                <a:t>https://downloadjdkofjava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. Download jdk file according to the Operating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               System of your devices i.e. Windows, Mac, Linux etc.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151" y="2333959"/>
              <a:ext cx="113045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Nexa Heavy" panose="02000000000000000000" pitchFamily="50" charset="0"/>
                </a:rPr>
                <a:t>                                                                                                                               </a:t>
              </a:r>
              <a:r>
                <a:rPr lang="en-US" sz="1400" dirty="0" smtClean="0">
                  <a:latin typeface="Nexa Heavy" panose="02000000000000000000" pitchFamily="50" charset="0"/>
                </a:rPr>
                <a:t>Case: Location of Jdk File &amp; it’s Sub-file.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Step 2:   Refresh your screen &amp; click;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This PC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&gt;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Local Disk (c:) drive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&gt;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 Program files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&gt;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Java folder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&gt;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Jdk-20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&gt;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bin file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&gt;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java.exe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&amp;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javac.exe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application and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                software are present.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6185" y="3257674"/>
              <a:ext cx="111941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Nexa Heavy" panose="02000000000000000000" pitchFamily="50" charset="0"/>
                </a:rPr>
                <a:t>                                                                                                                               </a:t>
              </a:r>
              <a:r>
                <a:rPr lang="en-US" sz="1400" dirty="0" smtClean="0">
                  <a:latin typeface="Nexa Heavy" panose="02000000000000000000" pitchFamily="50" charset="0"/>
                </a:rPr>
                <a:t>Case: To Check Java Version.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Step 3:  Click (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window + R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)  and type (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cmd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) command prompt window open. Similarly, type: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java –-version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. After enter it will show current java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               version installation date/year. 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185" y="5120207"/>
              <a:ext cx="116432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Nexa Heavy" panose="02000000000000000000" pitchFamily="50" charset="0"/>
                </a:rPr>
                <a:t>                                                                                                                               </a:t>
              </a:r>
              <a:r>
                <a:rPr lang="en-US" sz="1400" dirty="0" smtClean="0">
                  <a:latin typeface="Nexa Heavy" panose="02000000000000000000" pitchFamily="50" charset="0"/>
                </a:rPr>
                <a:t>Case: To Create a Short Java Program.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Step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5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:  Create new folder, open notepad &amp; write Syntax or Structure of java program. Save the file in new created folder with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file extension </a:t>
              </a:r>
              <a:r>
                <a:rPr lang="en-US" sz="14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.java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. Open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              that created file in command prompt window &amp; type :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 javac filename.java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                                                                                                                        :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java filename</a:t>
              </a:r>
            </a:p>
            <a:p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exa Heavy" panose="02000000000000000000" pitchFamily="50" charset="0"/>
              </a:endParaRP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                After, enter it will show information you coded in the java program.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51" y="4213914"/>
              <a:ext cx="111941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Nexa Heavy" panose="02000000000000000000" pitchFamily="50" charset="0"/>
                </a:rPr>
                <a:t>                                                                                                                               </a:t>
              </a:r>
              <a:r>
                <a:rPr lang="en-US" sz="1400" dirty="0" smtClean="0">
                  <a:latin typeface="Nexa Heavy" panose="02000000000000000000" pitchFamily="50" charset="0"/>
                </a:rPr>
                <a:t>Case: To Check Javac Compiler.</a:t>
              </a:r>
            </a:p>
            <a:p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Step 4:  Click (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window + R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)  and type (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cmd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) command prompt window appear. Similarly, type: </a:t>
              </a:r>
              <a:r>
                <a:rPr lang="en-US" sz="1200" dirty="0" smtClean="0">
                  <a:solidFill>
                    <a:srgbClr val="C00000"/>
                  </a:solidFill>
                  <a:latin typeface="Nexa Heavy" panose="02000000000000000000" pitchFamily="50" charset="0"/>
                </a:rPr>
                <a:t>javac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exa Heavy" panose="02000000000000000000" pitchFamily="50" charset="0"/>
                </a:rPr>
                <a:t>and enter after that it will show compiler details. 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160986" y="140128"/>
            <a:ext cx="496613" cy="388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928444" y="6596390"/>
            <a:ext cx="25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1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-1.11111E-6 L -0.05625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1134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Arial Rounded MT Bold</vt:lpstr>
      <vt:lpstr>Bahnschrift</vt:lpstr>
      <vt:lpstr>Bahnschrift SemiBold SemiConden</vt:lpstr>
      <vt:lpstr>Calibri</vt:lpstr>
      <vt:lpstr>Calibri Light</vt:lpstr>
      <vt:lpstr>Calvier</vt:lpstr>
      <vt:lpstr>Century Gothic</vt:lpstr>
      <vt:lpstr>Gotham</vt:lpstr>
      <vt:lpstr>Nexa Bold</vt:lpstr>
      <vt:lpstr>Nexa Heavy</vt:lpstr>
      <vt:lpstr>Nexa Light</vt:lpstr>
      <vt:lpstr>Poppins</vt:lpstr>
      <vt:lpstr>Wingdings</vt:lpstr>
      <vt:lpstr>Office Theme</vt:lpstr>
      <vt:lpstr>PowerPoint Presentation</vt:lpstr>
      <vt:lpstr>PowerPoint Presentation</vt:lpstr>
      <vt:lpstr>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Aveshek Rajbanshi</dc:creator>
  <cp:lastModifiedBy>Microsoft account</cp:lastModifiedBy>
  <cp:revision>188</cp:revision>
  <dcterms:created xsi:type="dcterms:W3CDTF">2023-09-11T13:17:24Z</dcterms:created>
  <dcterms:modified xsi:type="dcterms:W3CDTF">2024-06-24T09:53:56Z</dcterms:modified>
</cp:coreProperties>
</file>