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3"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66" d="100"/>
          <a:sy n="66" d="100"/>
        </p:scale>
        <p:origin x="5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2081946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A564A1-7F4D-47D1-8817-116428EAB14F}"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20261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900820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002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2180818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64305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399464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12916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80529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2090417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59924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564A1-7F4D-47D1-8817-116428EAB14F}"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49772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564A1-7F4D-47D1-8817-116428EAB14F}"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169812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13170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263824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9A564A1-7F4D-47D1-8817-116428EAB14F}" type="datetimeFigureOut">
              <a:rPr lang="en-US" smtClean="0"/>
              <a:t>6/13/2019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47686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A564A1-7F4D-47D1-8817-116428EAB14F}"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99C19-7193-40C3-9269-18F3712F5605}" type="slidenum">
              <a:rPr lang="en-US" smtClean="0"/>
              <a:t>‹#›</a:t>
            </a:fld>
            <a:endParaRPr lang="en-US"/>
          </a:p>
        </p:txBody>
      </p:sp>
    </p:spTree>
    <p:extLst>
      <p:ext uri="{BB962C8B-B14F-4D97-AF65-F5344CB8AC3E}">
        <p14:creationId xmlns:p14="http://schemas.microsoft.com/office/powerpoint/2010/main" val="3644500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9A564A1-7F4D-47D1-8817-116428EAB14F}" type="datetimeFigureOut">
              <a:rPr lang="en-US" smtClean="0"/>
              <a:t>6/13/2019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199C19-7193-40C3-9269-18F3712F5605}" type="slidenum">
              <a:rPr lang="en-US" smtClean="0"/>
              <a:t>‹#›</a:t>
            </a:fld>
            <a:endParaRPr lang="en-US"/>
          </a:p>
        </p:txBody>
      </p:sp>
    </p:spTree>
    <p:extLst>
      <p:ext uri="{BB962C8B-B14F-4D97-AF65-F5344CB8AC3E}">
        <p14:creationId xmlns:p14="http://schemas.microsoft.com/office/powerpoint/2010/main" val="525557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cv.org/abou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veshma/aveshma_Image-and-Color-Detection-using-Images-and-Webca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750" y="1074235"/>
            <a:ext cx="8678779" cy="4556543"/>
          </a:xfrm>
        </p:spPr>
        <p:txBody>
          <a:bodyPr>
            <a:normAutofit fontScale="90000"/>
          </a:bodyPr>
          <a:lstStyle/>
          <a:p>
            <a:r>
              <a:rPr lang="en-US" sz="8800" dirty="0" smtClean="0">
                <a:solidFill>
                  <a:schemeClr val="tx1"/>
                </a:solidFill>
              </a:rPr>
              <a:t>Image and Color Detection</a:t>
            </a:r>
            <a:br>
              <a:rPr lang="en-US" sz="8800" dirty="0" smtClean="0">
                <a:solidFill>
                  <a:schemeClr val="tx1"/>
                </a:solidFill>
              </a:rPr>
            </a:br>
            <a:r>
              <a:rPr lang="en-US" sz="8800" dirty="0">
                <a:solidFill>
                  <a:schemeClr val="tx1"/>
                </a:solidFill>
              </a:rPr>
              <a:t/>
            </a:r>
            <a:br>
              <a:rPr lang="en-US" sz="8800" dirty="0">
                <a:solidFill>
                  <a:schemeClr val="tx1"/>
                </a:solidFill>
              </a:rPr>
            </a:br>
            <a:r>
              <a:rPr lang="en-US" sz="3600" dirty="0" smtClean="0">
                <a:solidFill>
                  <a:schemeClr val="tx1"/>
                </a:solidFill>
              </a:rPr>
              <a:t>Presented by</a:t>
            </a:r>
            <a:br>
              <a:rPr lang="en-US" sz="3600" dirty="0" smtClean="0">
                <a:solidFill>
                  <a:schemeClr val="tx1"/>
                </a:solidFill>
              </a:rPr>
            </a:br>
            <a:r>
              <a:rPr lang="en-US" sz="3600" dirty="0" smtClean="0">
                <a:solidFill>
                  <a:schemeClr val="tx1"/>
                </a:solidFill>
              </a:rPr>
              <a:t>Mohd Avesh(aveshma)</a:t>
            </a:r>
            <a:br>
              <a:rPr lang="en-US" sz="3600" dirty="0" smtClean="0">
                <a:solidFill>
                  <a:schemeClr val="tx1"/>
                </a:solidFill>
              </a:rPr>
            </a:br>
            <a:r>
              <a:rPr lang="en-US" sz="3600" dirty="0" smtClean="0">
                <a:solidFill>
                  <a:schemeClr val="tx1"/>
                </a:solidFill>
              </a:rPr>
              <a:t>Seller risk mining investigator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195531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b="1" u="sng" dirty="0" smtClean="0"/>
              <a:t>Image detection using Masking</a:t>
            </a:r>
            <a:endParaRPr lang="en-US" b="1" u="sng" dirty="0"/>
          </a:p>
        </p:txBody>
      </p:sp>
      <p:sp>
        <p:nvSpPr>
          <p:cNvPr id="3" name="Content Placeholder 2"/>
          <p:cNvSpPr>
            <a:spLocks noGrp="1"/>
          </p:cNvSpPr>
          <p:nvPr>
            <p:ph idx="1"/>
          </p:nvPr>
        </p:nvSpPr>
        <p:spPr>
          <a:xfrm>
            <a:off x="1104293" y="1610156"/>
            <a:ext cx="8946541" cy="4424884"/>
          </a:xfrm>
        </p:spPr>
        <p:txBody>
          <a:bodyPr>
            <a:normAutofit fontScale="92500" lnSpcReduction="10000"/>
          </a:bodyPr>
          <a:lstStyle/>
          <a:p>
            <a:pPr marL="0" indent="0" algn="ctr">
              <a:buNone/>
            </a:pPr>
            <a:r>
              <a:rPr lang="en-US" sz="3600" b="1" u="sng" dirty="0" smtClean="0"/>
              <a:t>Masking</a:t>
            </a:r>
          </a:p>
          <a:p>
            <a:pPr marL="0" indent="0" algn="ctr">
              <a:buNone/>
            </a:pPr>
            <a:endParaRPr lang="en-US" sz="3600" b="1" u="sng" dirty="0" smtClean="0"/>
          </a:p>
          <a:p>
            <a:pPr>
              <a:buFont typeface="Wingdings" panose="05000000000000000000" pitchFamily="2" charset="2"/>
              <a:buChar char="Ø"/>
            </a:pPr>
            <a:r>
              <a:rPr lang="en-US" sz="2600" dirty="0" smtClean="0"/>
              <a:t>Masking is used to recover the portion of the image of any specified color.</a:t>
            </a:r>
          </a:p>
          <a:p>
            <a:pPr>
              <a:buFont typeface="Wingdings" panose="05000000000000000000" pitchFamily="2" charset="2"/>
              <a:buChar char="Ø"/>
            </a:pPr>
            <a:r>
              <a:rPr lang="en-US" sz="2600" dirty="0" smtClean="0"/>
              <a:t>Masking is similar to thresholding concept.</a:t>
            </a:r>
          </a:p>
          <a:p>
            <a:pPr>
              <a:buFont typeface="Wingdings" panose="05000000000000000000" pitchFamily="2" charset="2"/>
              <a:buChar char="Ø"/>
            </a:pPr>
            <a:r>
              <a:rPr lang="en-US" sz="2600" dirty="0" smtClean="0"/>
              <a:t>In masking, we set the pixels values of the specified color in terms of BGR and then convert to HSV to recover the mask from the image.</a:t>
            </a:r>
          </a:p>
          <a:p>
            <a:pPr>
              <a:buFont typeface="Wingdings" panose="05000000000000000000" pitchFamily="2" charset="2"/>
              <a:buChar char="Ø"/>
            </a:pPr>
            <a:r>
              <a:rPr lang="en-US" sz="2600" dirty="0" smtClean="0"/>
              <a:t>Masking is one of the feature of Color Author technique in real time image processing</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47409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u="sng" dirty="0" smtClean="0"/>
              <a:t>Color detection BGR color spacing</a:t>
            </a:r>
            <a:endParaRPr lang="en-US" b="1" u="sng"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Ø"/>
            </a:pPr>
            <a:r>
              <a:rPr lang="en-US" sz="2800" dirty="0" smtClean="0"/>
              <a:t>BGR stands for “Blue-Green-Red”</a:t>
            </a:r>
          </a:p>
          <a:p>
            <a:pPr>
              <a:buFont typeface="Wingdings" panose="05000000000000000000" pitchFamily="2" charset="2"/>
              <a:buChar char="Ø"/>
            </a:pPr>
            <a:r>
              <a:rPr lang="en-US" sz="2800" dirty="0" smtClean="0"/>
              <a:t>One of the reason using the BGR color format is that BGR is supported by many graphic API’s for </a:t>
            </a:r>
            <a:r>
              <a:rPr lang="en-US" sz="2800" dirty="0" err="1" smtClean="0"/>
              <a:t>compatability</a:t>
            </a:r>
            <a:r>
              <a:rPr lang="en-US" sz="2800" dirty="0" smtClean="0"/>
              <a:t> and </a:t>
            </a:r>
            <a:r>
              <a:rPr lang="en-US" sz="2800" dirty="0" err="1" smtClean="0"/>
              <a:t>openCV</a:t>
            </a:r>
            <a:r>
              <a:rPr lang="en-US" sz="2800" dirty="0" smtClean="0"/>
              <a:t> supports BGR color format.</a:t>
            </a:r>
          </a:p>
          <a:p>
            <a:pPr>
              <a:buFont typeface="Wingdings" panose="05000000000000000000" pitchFamily="2" charset="2"/>
              <a:buChar char="Ø"/>
            </a:pPr>
            <a:r>
              <a:rPr lang="en-US" sz="2800" dirty="0"/>
              <a:t>Take each frame of the video</a:t>
            </a:r>
          </a:p>
          <a:p>
            <a:pPr>
              <a:buFont typeface="Wingdings" panose="05000000000000000000" pitchFamily="2" charset="2"/>
              <a:buChar char="Ø"/>
            </a:pPr>
            <a:r>
              <a:rPr lang="en-US" sz="2800" dirty="0"/>
              <a:t>Convert from BGR to HSV color-space</a:t>
            </a:r>
          </a:p>
          <a:p>
            <a:pPr>
              <a:buFont typeface="Wingdings" panose="05000000000000000000" pitchFamily="2" charset="2"/>
              <a:buChar char="Ø"/>
            </a:pPr>
            <a:r>
              <a:rPr lang="en-US" sz="2800" dirty="0"/>
              <a:t>We threshold the HSV image for a range of blue color</a:t>
            </a:r>
          </a:p>
          <a:p>
            <a:pPr>
              <a:buFont typeface="Wingdings" panose="05000000000000000000" pitchFamily="2" charset="2"/>
              <a:buChar char="Ø"/>
            </a:pPr>
            <a:r>
              <a:rPr lang="en-US" sz="2800" dirty="0"/>
              <a:t>Now extract the </a:t>
            </a:r>
            <a:r>
              <a:rPr lang="en-US" sz="2800" dirty="0" smtClean="0"/>
              <a:t>desired color object alone</a:t>
            </a:r>
            <a:r>
              <a:rPr lang="en-US" sz="2800" dirty="0"/>
              <a:t> </a:t>
            </a:r>
            <a:r>
              <a:rPr lang="en-US" sz="2800" dirty="0" smtClean="0"/>
              <a:t>using the specified color pixels.</a:t>
            </a:r>
          </a:p>
          <a:p>
            <a:endParaRPr lang="en-US" dirty="0" smtClean="0"/>
          </a:p>
          <a:p>
            <a:endParaRPr lang="en-US" dirty="0"/>
          </a:p>
        </p:txBody>
      </p:sp>
    </p:spTree>
    <p:extLst>
      <p:ext uri="{BB962C8B-B14F-4D97-AF65-F5344CB8AC3E}">
        <p14:creationId xmlns:p14="http://schemas.microsoft.com/office/powerpoint/2010/main" val="963283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4800" b="1" u="sng" dirty="0" smtClean="0"/>
              <a:t>Working</a:t>
            </a:r>
            <a:endParaRPr lang="en-US" b="1" u="sng" dirty="0"/>
          </a:p>
        </p:txBody>
      </p:sp>
      <p:sp>
        <p:nvSpPr>
          <p:cNvPr id="3" name="Content Placeholder 2"/>
          <p:cNvSpPr>
            <a:spLocks noGrp="1"/>
          </p:cNvSpPr>
          <p:nvPr>
            <p:ph idx="1"/>
          </p:nvPr>
        </p:nvSpPr>
        <p:spPr>
          <a:xfrm>
            <a:off x="838200" y="1386038"/>
            <a:ext cx="10515600" cy="5399773"/>
          </a:xfrm>
        </p:spPr>
        <p:txBody>
          <a:bodyPr>
            <a:normAutofit fontScale="92500" lnSpcReduction="10000"/>
          </a:bodyPr>
          <a:lstStyle/>
          <a:p>
            <a:pPr marL="0" indent="0">
              <a:buNone/>
            </a:pPr>
            <a:r>
              <a:rPr lang="en-US" sz="2600" dirty="0" smtClean="0"/>
              <a:t>								</a:t>
            </a:r>
          </a:p>
          <a:p>
            <a:pPr>
              <a:buFont typeface="Wingdings" panose="05000000000000000000" pitchFamily="2" charset="2"/>
              <a:buChar char="Ø"/>
            </a:pPr>
            <a:r>
              <a:rPr lang="en-US" sz="2600" dirty="0" smtClean="0"/>
              <a:t>The </a:t>
            </a:r>
            <a:r>
              <a:rPr lang="en-US" sz="2600" dirty="0" smtClean="0"/>
              <a:t>language used is python and it is necessary to install the python shell and set up the environment with all the necessary packages.</a:t>
            </a:r>
          </a:p>
          <a:p>
            <a:pPr>
              <a:buFont typeface="Wingdings" panose="05000000000000000000" pitchFamily="2" charset="2"/>
              <a:buChar char="Ø"/>
            </a:pPr>
            <a:r>
              <a:rPr lang="en-US" sz="2600" dirty="0" smtClean="0"/>
              <a:t>Open the python shell or any python compiler in either GUI or CLI mode.</a:t>
            </a:r>
          </a:p>
          <a:p>
            <a:pPr>
              <a:buFont typeface="Wingdings" panose="05000000000000000000" pitchFamily="2" charset="2"/>
              <a:buChar char="Ø"/>
            </a:pPr>
            <a:r>
              <a:rPr lang="en-US" sz="2600" dirty="0" smtClean="0"/>
              <a:t>Import the packages “</a:t>
            </a:r>
            <a:r>
              <a:rPr lang="en-US" sz="2600" dirty="0" err="1" smtClean="0"/>
              <a:t>numpy</a:t>
            </a:r>
            <a:r>
              <a:rPr lang="en-US" sz="2600" dirty="0" smtClean="0"/>
              <a:t>” and “</a:t>
            </a:r>
            <a:r>
              <a:rPr lang="en-US" sz="2600" dirty="0" err="1" smtClean="0"/>
              <a:t>openCV</a:t>
            </a:r>
            <a:r>
              <a:rPr lang="en-US" sz="2600" dirty="0" smtClean="0"/>
              <a:t>” using import command.</a:t>
            </a:r>
          </a:p>
          <a:p>
            <a:pPr>
              <a:buFont typeface="Wingdings" panose="05000000000000000000" pitchFamily="2" charset="2"/>
              <a:buChar char="Ø"/>
            </a:pPr>
            <a:r>
              <a:rPr lang="en-US" sz="2600" dirty="0" smtClean="0"/>
              <a:t>“</a:t>
            </a:r>
            <a:r>
              <a:rPr lang="en-US" sz="2600" b="1" dirty="0" err="1" smtClean="0"/>
              <a:t>numpy</a:t>
            </a:r>
            <a:r>
              <a:rPr lang="en-US" sz="2600" dirty="0" smtClean="0"/>
              <a:t>” </a:t>
            </a:r>
            <a:r>
              <a:rPr lang="en-US" sz="2600" dirty="0"/>
              <a:t>is a general-purpose array-processing </a:t>
            </a:r>
            <a:r>
              <a:rPr lang="en-US" sz="2600" dirty="0" smtClean="0"/>
              <a:t>package  which deals with array objects and image manipulation.</a:t>
            </a:r>
            <a:endParaRPr lang="en-US" sz="2600" dirty="0">
              <a:hlinkClick r:id="rId2"/>
            </a:endParaRPr>
          </a:p>
          <a:p>
            <a:pPr>
              <a:buFont typeface="Wingdings" panose="05000000000000000000" pitchFamily="2" charset="2"/>
              <a:buChar char="Ø"/>
            </a:pPr>
            <a:r>
              <a:rPr lang="en-US" sz="2600" dirty="0" smtClean="0"/>
              <a:t>“</a:t>
            </a:r>
            <a:r>
              <a:rPr lang="en-US" sz="2600" b="1" dirty="0" err="1" smtClean="0"/>
              <a:t>opencv</a:t>
            </a:r>
            <a:r>
              <a:rPr lang="en-US" sz="2600" dirty="0" smtClean="0"/>
              <a:t>”</a:t>
            </a:r>
            <a:r>
              <a:rPr lang="en-US" sz="2600" dirty="0"/>
              <a:t> (Open Source Computer Vision Library) is an open source computer vision and machine learning software </a:t>
            </a:r>
            <a:r>
              <a:rPr lang="en-US" sz="2600" dirty="0" smtClean="0"/>
              <a:t>library</a:t>
            </a:r>
          </a:p>
          <a:p>
            <a:pPr>
              <a:buFont typeface="Wingdings" panose="05000000000000000000" pitchFamily="2" charset="2"/>
              <a:buChar char="Ø"/>
            </a:pPr>
            <a:r>
              <a:rPr lang="en-US" sz="2600" dirty="0" err="1" smtClean="0"/>
              <a:t>openCV</a:t>
            </a:r>
            <a:r>
              <a:rPr lang="en-US" sz="2600" dirty="0" smtClean="0"/>
              <a:t> </a:t>
            </a:r>
            <a:r>
              <a:rPr lang="en-US" sz="2600" dirty="0"/>
              <a:t>was built to provide a common infrastructure for computer vision </a:t>
            </a:r>
            <a:r>
              <a:rPr lang="en-US" sz="2600" dirty="0" smtClean="0"/>
              <a:t>applications.</a:t>
            </a:r>
            <a:endParaRPr lang="en-US" sz="2600" dirty="0"/>
          </a:p>
          <a:p>
            <a:endParaRPr lang="en-US" dirty="0"/>
          </a:p>
        </p:txBody>
      </p:sp>
    </p:spTree>
    <p:extLst>
      <p:ext uri="{BB962C8B-B14F-4D97-AF65-F5344CB8AC3E}">
        <p14:creationId xmlns:p14="http://schemas.microsoft.com/office/powerpoint/2010/main" val="2857093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699" y="221381"/>
            <a:ext cx="10515600" cy="6956609"/>
          </a:xfrm>
        </p:spPr>
        <p:txBody>
          <a:bodyPr>
            <a:normAutofit/>
          </a:bodyPr>
          <a:lstStyle/>
          <a:p>
            <a:pPr>
              <a:buFont typeface="Wingdings" panose="05000000000000000000" pitchFamily="2" charset="2"/>
              <a:buChar char="Ø"/>
            </a:pPr>
            <a:endParaRPr lang="en-US" sz="2400" dirty="0" smtClean="0"/>
          </a:p>
          <a:p>
            <a:pPr marL="1828800" lvl="4" indent="0">
              <a:buNone/>
            </a:pPr>
            <a:r>
              <a:rPr lang="en-US" sz="1800" dirty="0" smtClean="0"/>
              <a:t>	</a:t>
            </a:r>
            <a:r>
              <a:rPr lang="en-US" sz="2400" b="1" u="sng" dirty="0" smtClean="0"/>
              <a:t>a)Capturing Images using live </a:t>
            </a:r>
            <a:r>
              <a:rPr lang="en-US" sz="2400" b="1" u="sng" dirty="0" err="1" smtClean="0"/>
              <a:t>WebCam</a:t>
            </a:r>
            <a:endParaRPr lang="en-US" sz="2400" b="1" u="sng" dirty="0"/>
          </a:p>
          <a:p>
            <a:pPr>
              <a:buFont typeface="Wingdings" panose="05000000000000000000" pitchFamily="2" charset="2"/>
              <a:buChar char="Ø"/>
            </a:pPr>
            <a:endParaRPr lang="en-US" sz="2400" dirty="0" smtClean="0"/>
          </a:p>
          <a:p>
            <a:pPr>
              <a:buFont typeface="Wingdings" panose="05000000000000000000" pitchFamily="2" charset="2"/>
              <a:buChar char="Ø"/>
            </a:pPr>
            <a:r>
              <a:rPr lang="en-US" sz="2400" dirty="0" smtClean="0"/>
              <a:t>The </a:t>
            </a:r>
            <a:r>
              <a:rPr lang="en-US" sz="2400" dirty="0" smtClean="0"/>
              <a:t>concept used here is to capture a real time image using the computer’s camera or the external camera.</a:t>
            </a:r>
          </a:p>
          <a:p>
            <a:pPr>
              <a:buFont typeface="Wingdings" panose="05000000000000000000" pitchFamily="2" charset="2"/>
              <a:buChar char="Ø"/>
            </a:pPr>
            <a:r>
              <a:rPr lang="en-US" sz="2400" dirty="0" smtClean="0"/>
              <a:t>Initialize the camera using the below command</a:t>
            </a:r>
          </a:p>
          <a:p>
            <a:pPr marL="0" indent="0">
              <a:buNone/>
            </a:pPr>
            <a:r>
              <a:rPr lang="en-US" sz="2400" dirty="0" smtClean="0"/>
              <a:t>					“cap = cv2.VideoCapture(0)”</a:t>
            </a:r>
          </a:p>
          <a:p>
            <a:pPr>
              <a:buFont typeface="Wingdings" panose="05000000000000000000" pitchFamily="2" charset="2"/>
              <a:buChar char="Ø"/>
            </a:pPr>
            <a:r>
              <a:rPr lang="en-US" sz="2400" dirty="0" smtClean="0"/>
              <a:t>Select the color to be masked using the RGB format as input</a:t>
            </a:r>
          </a:p>
          <a:p>
            <a:pPr>
              <a:buFont typeface="Wingdings" panose="05000000000000000000" pitchFamily="2" charset="2"/>
              <a:buChar char="Ø"/>
            </a:pPr>
            <a:r>
              <a:rPr lang="en-US" sz="2400" dirty="0" smtClean="0"/>
              <a:t>Specify the color specifying the range </a:t>
            </a:r>
            <a:r>
              <a:rPr lang="en-US" sz="2400" dirty="0" err="1" smtClean="0"/>
              <a:t>i.e</a:t>
            </a:r>
            <a:r>
              <a:rPr lang="en-US" sz="2400" dirty="0" smtClean="0"/>
              <a:t> upper and lower pixels</a:t>
            </a:r>
          </a:p>
          <a:p>
            <a:pPr>
              <a:buFont typeface="Wingdings" panose="05000000000000000000" pitchFamily="2" charset="2"/>
              <a:buChar char="Ø"/>
            </a:pPr>
            <a:r>
              <a:rPr lang="en-US" sz="2400" dirty="0" smtClean="0"/>
              <a:t>Start the video loop using while statement and true condition</a:t>
            </a:r>
          </a:p>
          <a:p>
            <a:pPr>
              <a:buFont typeface="Wingdings" panose="05000000000000000000" pitchFamily="2" charset="2"/>
              <a:buChar char="Ø"/>
            </a:pPr>
            <a:r>
              <a:rPr lang="en-US" sz="2400" dirty="0" smtClean="0"/>
              <a:t>The command used to detect (or) read the image is given below</a:t>
            </a:r>
          </a:p>
          <a:p>
            <a:pPr marL="0" indent="0">
              <a:buNone/>
            </a:pPr>
            <a:r>
              <a:rPr lang="en-US" sz="2400" dirty="0" smtClean="0"/>
              <a:t>					“ret, frame = </a:t>
            </a:r>
            <a:r>
              <a:rPr lang="en-US" sz="2400" dirty="0" err="1" smtClean="0"/>
              <a:t>cap.read</a:t>
            </a:r>
            <a:r>
              <a:rPr lang="en-US" sz="2400" dirty="0" smtClean="0"/>
              <a:t>()“</a:t>
            </a:r>
          </a:p>
          <a:p>
            <a:pPr>
              <a:buFont typeface="Wingdings" panose="05000000000000000000" pitchFamily="2" charset="2"/>
              <a:buChar char="Ø"/>
            </a:pPr>
            <a:r>
              <a:rPr lang="en-US" sz="2400" dirty="0" smtClean="0"/>
              <a:t>Perform the BGR to HSV conversion and assign it as the read input image</a:t>
            </a:r>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07118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4380"/>
            <a:ext cx="8946541" cy="6104020"/>
          </a:xfrm>
        </p:spPr>
        <p:txBody>
          <a:bodyPr>
            <a:noAutofit/>
          </a:bodyPr>
          <a:lstStyle/>
          <a:p>
            <a:pPr marL="0" indent="0">
              <a:buNone/>
            </a:pPr>
            <a:endParaRPr lang="en-US" sz="2400" dirty="0" smtClean="0"/>
          </a:p>
          <a:p>
            <a:pPr marL="0" indent="0">
              <a:buNone/>
            </a:pPr>
            <a:r>
              <a:rPr lang="en-US" sz="2400" b="1" u="sng" dirty="0" smtClean="0"/>
              <a:t>Capturing Images using locally stored images in JPEG/JPG/PNG format</a:t>
            </a:r>
          </a:p>
          <a:p>
            <a:pPr marL="0" indent="0">
              <a:buNone/>
            </a:pPr>
            <a:endParaRPr lang="en-US" sz="2400" b="1" u="sng" dirty="0" smtClean="0"/>
          </a:p>
          <a:p>
            <a:pPr>
              <a:buFont typeface="Wingdings" panose="05000000000000000000" pitchFamily="2" charset="2"/>
              <a:buChar char="Ø"/>
            </a:pPr>
            <a:r>
              <a:rPr lang="en-US" sz="2400" dirty="0"/>
              <a:t>The concept used here is to capture a real time image </a:t>
            </a:r>
            <a:r>
              <a:rPr lang="en-US" sz="2400" dirty="0" smtClean="0"/>
              <a:t>locally stored in a desktop.</a:t>
            </a:r>
          </a:p>
          <a:p>
            <a:pPr>
              <a:buFont typeface="Wingdings" panose="05000000000000000000" pitchFamily="2" charset="2"/>
              <a:buChar char="Ø"/>
            </a:pPr>
            <a:r>
              <a:rPr lang="en-US" sz="2400" dirty="0" smtClean="0"/>
              <a:t>Here we will use additional </a:t>
            </a:r>
            <a:r>
              <a:rPr lang="en-US" sz="2400" dirty="0"/>
              <a:t>package named “</a:t>
            </a:r>
            <a:r>
              <a:rPr lang="en-US" sz="2400" dirty="0" err="1" smtClean="0"/>
              <a:t>imageio</a:t>
            </a:r>
            <a:r>
              <a:rPr lang="en-US" sz="2400" dirty="0" smtClean="0"/>
              <a:t>”.</a:t>
            </a:r>
          </a:p>
          <a:p>
            <a:pPr>
              <a:buFont typeface="Wingdings" panose="05000000000000000000" pitchFamily="2" charset="2"/>
              <a:buChar char="Ø"/>
            </a:pPr>
            <a:r>
              <a:rPr lang="en-US" sz="2400" dirty="0" smtClean="0"/>
              <a:t>“Import </a:t>
            </a:r>
            <a:r>
              <a:rPr lang="en-US" sz="2400" dirty="0" err="1" smtClean="0"/>
              <a:t>imageio</a:t>
            </a:r>
            <a:r>
              <a:rPr lang="en-US" sz="2400" dirty="0" smtClean="0"/>
              <a:t>” </a:t>
            </a:r>
            <a:r>
              <a:rPr lang="en-US" sz="2400" dirty="0"/>
              <a:t>is a </a:t>
            </a:r>
            <a:r>
              <a:rPr lang="en-US" sz="2400" b="1" dirty="0"/>
              <a:t>Python library</a:t>
            </a:r>
            <a:r>
              <a:rPr lang="en-US" sz="2400" dirty="0"/>
              <a:t> that provides an easy interface to read and write a wide range of image data</a:t>
            </a:r>
            <a:endParaRPr lang="en-US" sz="2400" dirty="0"/>
          </a:p>
          <a:p>
            <a:pPr>
              <a:buFont typeface="Wingdings" panose="05000000000000000000" pitchFamily="2" charset="2"/>
              <a:buChar char="Ø"/>
            </a:pPr>
            <a:r>
              <a:rPr lang="en-US" sz="2400" dirty="0" smtClean="0"/>
              <a:t>Here, we will read the locally stored image using the command</a:t>
            </a:r>
            <a:endParaRPr lang="en-US" sz="2400" dirty="0"/>
          </a:p>
          <a:p>
            <a:pPr marL="0" indent="0">
              <a:buNone/>
            </a:pPr>
            <a:r>
              <a:rPr lang="en-US" sz="2400" dirty="0"/>
              <a:t>					“</a:t>
            </a:r>
            <a:r>
              <a:rPr lang="en-US" sz="2400" dirty="0" err="1"/>
              <a:t>img</a:t>
            </a:r>
            <a:r>
              <a:rPr lang="en-US" sz="2400" dirty="0"/>
              <a:t> = cv2.imread</a:t>
            </a:r>
            <a:r>
              <a:rPr lang="en-US" sz="2400" dirty="0" smtClean="0"/>
              <a:t>(‘</a:t>
            </a:r>
            <a:r>
              <a:rPr lang="en-US" sz="2400" dirty="0" err="1" smtClean="0"/>
              <a:t>img</a:t>
            </a:r>
            <a:r>
              <a:rPr lang="en-US" sz="2400" dirty="0" smtClean="0"/>
              <a:t> path',</a:t>
            </a:r>
            <a:r>
              <a:rPr lang="en-US" sz="2400" dirty="0"/>
              <a:t>1)”</a:t>
            </a:r>
          </a:p>
          <a:p>
            <a:pPr>
              <a:buFont typeface="Wingdings" panose="05000000000000000000" pitchFamily="2" charset="2"/>
              <a:buChar char="Ø"/>
            </a:pPr>
            <a:r>
              <a:rPr lang="en-US" sz="2400" dirty="0"/>
              <a:t>Select the color to be masked using the RGB format as input</a:t>
            </a:r>
          </a:p>
          <a:p>
            <a:pPr>
              <a:buFont typeface="Wingdings" panose="05000000000000000000" pitchFamily="2" charset="2"/>
              <a:buChar char="Ø"/>
            </a:pPr>
            <a:r>
              <a:rPr lang="en-US" sz="2400" dirty="0"/>
              <a:t>Specify the color specifying the range </a:t>
            </a:r>
            <a:r>
              <a:rPr lang="en-US" sz="2400" dirty="0" err="1"/>
              <a:t>i.e</a:t>
            </a:r>
            <a:r>
              <a:rPr lang="en-US" sz="2400" dirty="0"/>
              <a:t> upper and lower </a:t>
            </a:r>
            <a:r>
              <a:rPr lang="en-US" sz="2400" dirty="0" smtClean="0"/>
              <a:t>pixels</a:t>
            </a:r>
          </a:p>
          <a:p>
            <a:pPr>
              <a:buFont typeface="Wingdings" panose="05000000000000000000" pitchFamily="2" charset="2"/>
              <a:buChar char="Ø"/>
            </a:pPr>
            <a:r>
              <a:rPr lang="en-US" sz="2400" dirty="0" smtClean="0"/>
              <a:t>Perform </a:t>
            </a:r>
            <a:r>
              <a:rPr lang="en-US" sz="2400" dirty="0"/>
              <a:t>the BGR to HSV conversion and assign it as the read input image</a:t>
            </a:r>
          </a:p>
          <a:p>
            <a:pPr marL="0" indent="0">
              <a:buNone/>
            </a:pPr>
            <a:endParaRPr lang="en-US" sz="2400" b="1" u="sng" dirty="0"/>
          </a:p>
        </p:txBody>
      </p:sp>
    </p:spTree>
    <p:extLst>
      <p:ext uri="{BB962C8B-B14F-4D97-AF65-F5344CB8AC3E}">
        <p14:creationId xmlns:p14="http://schemas.microsoft.com/office/powerpoint/2010/main" val="287778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6070" y="824596"/>
            <a:ext cx="10515600" cy="5624329"/>
          </a:xfrm>
        </p:spPr>
        <p:txBody>
          <a:bodyPr>
            <a:noAutofit/>
          </a:bodyPr>
          <a:lstStyle/>
          <a:p>
            <a:pPr>
              <a:buFont typeface="Wingdings" panose="05000000000000000000" pitchFamily="2" charset="2"/>
              <a:buChar char="Ø"/>
            </a:pPr>
            <a:r>
              <a:rPr lang="en-US" sz="2400" dirty="0" smtClean="0"/>
              <a:t>Define the lower and upper range of the specified color using</a:t>
            </a:r>
          </a:p>
          <a:p>
            <a:pPr marL="0" indent="0">
              <a:buNone/>
            </a:pPr>
            <a:r>
              <a:rPr lang="en-US" sz="2400" dirty="0"/>
              <a:t>	</a:t>
            </a:r>
            <a:r>
              <a:rPr lang="en-US" sz="2400" dirty="0" smtClean="0"/>
              <a:t>				“limit = np(</a:t>
            </a:r>
            <a:r>
              <a:rPr lang="en-US" sz="2400" dirty="0" err="1" smtClean="0"/>
              <a:t>numpy</a:t>
            </a:r>
            <a:r>
              <a:rPr lang="en-US" sz="2400" dirty="0" smtClean="0"/>
              <a:t> package).array(limit)”</a:t>
            </a:r>
          </a:p>
          <a:p>
            <a:pPr>
              <a:buFont typeface="Wingdings" panose="05000000000000000000" pitchFamily="2" charset="2"/>
              <a:buChar char="Ø"/>
            </a:pPr>
            <a:r>
              <a:rPr lang="en-US" sz="2400" dirty="0" smtClean="0"/>
              <a:t>Now mask the image to binary image as following</a:t>
            </a:r>
          </a:p>
          <a:p>
            <a:pPr marL="0" indent="0">
              <a:buNone/>
            </a:pPr>
            <a:r>
              <a:rPr lang="en-US" sz="2400" dirty="0"/>
              <a:t>	</a:t>
            </a:r>
            <a:r>
              <a:rPr lang="en-US" sz="2400" dirty="0" smtClean="0"/>
              <a:t>			</a:t>
            </a:r>
            <a:r>
              <a:rPr lang="en-US" sz="2400" dirty="0"/>
              <a:t>	</a:t>
            </a:r>
            <a:r>
              <a:rPr lang="en-US" sz="2400" dirty="0" smtClean="0"/>
              <a:t>“mask=cv2.inrange(input </a:t>
            </a:r>
            <a:r>
              <a:rPr lang="en-US" sz="2400" dirty="0" err="1" smtClean="0"/>
              <a:t>img,limit</a:t>
            </a:r>
            <a:r>
              <a:rPr lang="en-US" sz="2400" dirty="0" smtClean="0"/>
              <a:t>)”</a:t>
            </a:r>
          </a:p>
          <a:p>
            <a:pPr>
              <a:buFont typeface="Wingdings" panose="05000000000000000000" pitchFamily="2" charset="2"/>
              <a:buChar char="Ø"/>
            </a:pPr>
            <a:r>
              <a:rPr lang="en-US" sz="2400" dirty="0" smtClean="0"/>
              <a:t>Now get the resultant image using Bitwise operations</a:t>
            </a:r>
          </a:p>
          <a:p>
            <a:pPr marL="0" indent="0">
              <a:buNone/>
            </a:pPr>
            <a:r>
              <a:rPr lang="en-US" sz="2400" dirty="0" smtClean="0"/>
              <a:t>					“output = cv2.bitwise_and(img1,img2,maskfun)”</a:t>
            </a:r>
          </a:p>
          <a:p>
            <a:pPr>
              <a:buFont typeface="Wingdings" panose="05000000000000000000" pitchFamily="2" charset="2"/>
              <a:buChar char="Ø"/>
            </a:pPr>
            <a:r>
              <a:rPr lang="en-US" sz="2400" dirty="0" smtClean="0"/>
              <a:t>Now this gets the specified portion of the image as </a:t>
            </a:r>
          </a:p>
          <a:p>
            <a:pPr marL="0" indent="0">
              <a:buNone/>
            </a:pPr>
            <a:r>
              <a:rPr lang="en-US" sz="2400" dirty="0" smtClean="0"/>
              <a:t>					“</a:t>
            </a:r>
            <a:r>
              <a:rPr lang="en-US" sz="2400" dirty="0" err="1" smtClean="0"/>
              <a:t>dst</a:t>
            </a:r>
            <a:r>
              <a:rPr lang="en-US" sz="2400" dirty="0" smtClean="0"/>
              <a:t>=</a:t>
            </a:r>
            <a:r>
              <a:rPr lang="el-GR" sz="2400" dirty="0"/>
              <a:t>α</a:t>
            </a:r>
            <a:r>
              <a:rPr lang="el-GR" sz="2400" dirty="0" smtClean="0"/>
              <a:t>⋅</a:t>
            </a:r>
            <a:r>
              <a:rPr lang="en-US" sz="2400" dirty="0" smtClean="0"/>
              <a:t>mask+</a:t>
            </a:r>
            <a:r>
              <a:rPr lang="el-GR" sz="2400" dirty="0" smtClean="0"/>
              <a:t>β</a:t>
            </a:r>
            <a:r>
              <a:rPr lang="en-US" sz="2400" dirty="0" smtClean="0"/>
              <a:t>.mask”</a:t>
            </a:r>
          </a:p>
          <a:p>
            <a:pPr>
              <a:buFont typeface="Wingdings" panose="05000000000000000000" pitchFamily="2" charset="2"/>
              <a:buChar char="Ø"/>
            </a:pPr>
            <a:r>
              <a:rPr lang="en-US" sz="2400" dirty="0" smtClean="0"/>
              <a:t>Now display the image using “</a:t>
            </a:r>
            <a:r>
              <a:rPr lang="en-US" sz="2400" dirty="0" err="1" smtClean="0"/>
              <a:t>imshow</a:t>
            </a:r>
            <a:r>
              <a:rPr lang="en-US" sz="2400" dirty="0" smtClean="0"/>
              <a:t>” function in cv2</a:t>
            </a:r>
          </a:p>
          <a:p>
            <a:pPr>
              <a:buFont typeface="Wingdings" panose="05000000000000000000" pitchFamily="2" charset="2"/>
              <a:buChar char="Ø"/>
            </a:pPr>
            <a:r>
              <a:rPr lang="en-US" sz="2400" dirty="0" smtClean="0"/>
              <a:t>Exit the loop and close all the windows using “release” and “destroy” function.</a:t>
            </a:r>
          </a:p>
        </p:txBody>
      </p:sp>
    </p:spTree>
    <p:extLst>
      <p:ext uri="{BB962C8B-B14F-4D97-AF65-F5344CB8AC3E}">
        <p14:creationId xmlns:p14="http://schemas.microsoft.com/office/powerpoint/2010/main" val="3102645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Real time Applications</a:t>
            </a:r>
            <a:endParaRPr lang="en-US" u="sng" dirty="0"/>
          </a:p>
        </p:txBody>
      </p:sp>
      <p:sp>
        <p:nvSpPr>
          <p:cNvPr id="3" name="Content Placeholder 2"/>
          <p:cNvSpPr>
            <a:spLocks noGrp="1"/>
          </p:cNvSpPr>
          <p:nvPr>
            <p:ph idx="1"/>
          </p:nvPr>
        </p:nvSpPr>
        <p:spPr>
          <a:xfrm>
            <a:off x="1104293" y="1263647"/>
            <a:ext cx="9079235" cy="5594353"/>
          </a:xfrm>
        </p:spPr>
        <p:txBody>
          <a:bodyPr>
            <a:normAutofit lnSpcReduction="10000"/>
          </a:bodyPr>
          <a:lstStyle/>
          <a:p>
            <a:pPr>
              <a:buFont typeface="Wingdings" panose="05000000000000000000" pitchFamily="2" charset="2"/>
              <a:buChar char="Ø"/>
            </a:pPr>
            <a:r>
              <a:rPr lang="en-US" dirty="0" smtClean="0"/>
              <a:t>In Medical, image detection plays a vital role in orthopedics where a 3D X-rays can helps in more convincingly determines the fractured area and perform effective image manipulation at less cost.</a:t>
            </a:r>
          </a:p>
          <a:p>
            <a:pPr>
              <a:buFont typeface="Wingdings" panose="05000000000000000000" pitchFamily="2" charset="2"/>
              <a:buChar char="Ø"/>
            </a:pPr>
            <a:r>
              <a:rPr lang="en-US" dirty="0" smtClean="0"/>
              <a:t>In Biometrics, image processing are used in variety of applications such as fingerprint </a:t>
            </a:r>
            <a:r>
              <a:rPr lang="en-US" dirty="0" err="1" smtClean="0"/>
              <a:t>detection,face</a:t>
            </a:r>
            <a:r>
              <a:rPr lang="en-US" dirty="0" smtClean="0"/>
              <a:t> recognition and image tracking.</a:t>
            </a:r>
          </a:p>
          <a:p>
            <a:pPr>
              <a:buFont typeface="Wingdings" panose="05000000000000000000" pitchFamily="2" charset="2"/>
              <a:buChar char="Ø"/>
            </a:pPr>
            <a:r>
              <a:rPr lang="en-US" dirty="0" smtClean="0"/>
              <a:t>Real time image processing are going to play an important role in the safety of automobile industry such as vehicle detection and monitoring will helps in less accidents and ensure safe driving.</a:t>
            </a:r>
          </a:p>
          <a:p>
            <a:pPr>
              <a:buFont typeface="Wingdings" panose="05000000000000000000" pitchFamily="2" charset="2"/>
              <a:buChar char="Ø"/>
            </a:pPr>
            <a:r>
              <a:rPr lang="en-US" dirty="0" smtClean="0"/>
              <a:t>Various traffic queue algorithms are the need of the hour in order to eliminate the traffic congestion problems.</a:t>
            </a:r>
          </a:p>
          <a:p>
            <a:pPr>
              <a:buFont typeface="Wingdings" panose="05000000000000000000" pitchFamily="2" charset="2"/>
              <a:buChar char="Ø"/>
            </a:pPr>
            <a:r>
              <a:rPr lang="en-US" dirty="0" smtClean="0"/>
              <a:t>In Agriculture, real time image processing are going to be </a:t>
            </a:r>
            <a:r>
              <a:rPr lang="en-US" dirty="0"/>
              <a:t>useful in determining the vegetation indices, canopy measurement, irrigated land mapping </a:t>
            </a:r>
            <a:r>
              <a:rPr lang="en-US" dirty="0" err="1"/>
              <a:t>etc</a:t>
            </a:r>
            <a:r>
              <a:rPr lang="en-US" dirty="0"/>
              <a:t> with greater </a:t>
            </a:r>
            <a:r>
              <a:rPr lang="en-US" dirty="0" smtClean="0"/>
              <a:t>accuracies</a:t>
            </a:r>
          </a:p>
          <a:p>
            <a:pPr marL="0" indent="0">
              <a:buNone/>
            </a:pPr>
            <a:r>
              <a:rPr lang="en-US" dirty="0" smtClean="0"/>
              <a:t>To view the project online visit the URL given below :</a:t>
            </a:r>
          </a:p>
          <a:p>
            <a:pPr marL="0" indent="0">
              <a:buNone/>
            </a:pPr>
            <a:r>
              <a:rPr lang="en-US" dirty="0"/>
              <a:t>	</a:t>
            </a:r>
            <a:r>
              <a:rPr lang="en-US" dirty="0" smtClean="0"/>
              <a:t>	</a:t>
            </a:r>
            <a:r>
              <a:rPr lang="en-US" dirty="0">
                <a:hlinkClick r:id="rId2"/>
              </a:rPr>
              <a:t>https://github.com/aveshma/aveshma_Image-and-Color-Detection-using-Images-and-Webcam</a:t>
            </a:r>
            <a:endParaRPr lang="en-US" dirty="0" smtClean="0"/>
          </a:p>
        </p:txBody>
      </p:sp>
    </p:spTree>
    <p:extLst>
      <p:ext uri="{BB962C8B-B14F-4D97-AF65-F5344CB8AC3E}">
        <p14:creationId xmlns:p14="http://schemas.microsoft.com/office/powerpoint/2010/main" val="329318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063" y="1058305"/>
            <a:ext cx="7522093" cy="5005611"/>
          </a:xfrm>
        </p:spPr>
      </p:pic>
    </p:spTree>
    <p:extLst>
      <p:ext uri="{BB962C8B-B14F-4D97-AF65-F5344CB8AC3E}">
        <p14:creationId xmlns:p14="http://schemas.microsoft.com/office/powerpoint/2010/main" val="4182923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281</TotalTime>
  <Words>352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Wingdings</vt:lpstr>
      <vt:lpstr>Wingdings 3</vt:lpstr>
      <vt:lpstr>Ion</vt:lpstr>
      <vt:lpstr>Image and Color Detection  Presented by Mohd Avesh(aveshma) Seller risk mining investigator </vt:lpstr>
      <vt:lpstr>1)   Image detection using Masking</vt:lpstr>
      <vt:lpstr>Color detection BGR color spacing</vt:lpstr>
      <vt:lpstr>  Working</vt:lpstr>
      <vt:lpstr>PowerPoint Presentation</vt:lpstr>
      <vt:lpstr>PowerPoint Presentation</vt:lpstr>
      <vt:lpstr>PowerPoint Presentation</vt:lpstr>
      <vt:lpstr>Real time Applications</vt:lpstr>
      <vt:lpstr>PowerPoint Presentation</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and Object Detection</dc:title>
  <dc:creator>Avesh, Mohd</dc:creator>
  <cp:lastModifiedBy>Avesh, Mohd</cp:lastModifiedBy>
  <cp:revision>49</cp:revision>
  <dcterms:created xsi:type="dcterms:W3CDTF">2019-06-06T12:30:17Z</dcterms:created>
  <dcterms:modified xsi:type="dcterms:W3CDTF">2019-06-13T11:56:42Z</dcterms:modified>
</cp:coreProperties>
</file>