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Prostokąt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3BB599-2B0C-4F8A-8B87-A2AFA70B2385}" type="datetimeFigureOut">
              <a:rPr lang="pl-PL" smtClean="0"/>
              <a:t>2022-03-10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B49363-C9E7-445B-AA64-03226840C53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85720" y="2143116"/>
            <a:ext cx="7215238" cy="1828800"/>
          </a:xfrm>
        </p:spPr>
        <p:txBody>
          <a:bodyPr>
            <a:normAutofit fontScale="90000"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Role organizacyjne w przedsiębiorczości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Teoria Mereditha Belbina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28596" y="2500306"/>
            <a:ext cx="8153400" cy="2328866"/>
          </a:xfrm>
        </p:spPr>
        <p:txBody>
          <a:bodyPr/>
          <a:lstStyle/>
          <a:p>
            <a:pPr lvl="0"/>
            <a:r>
              <a:rPr lang="pl-PL" sz="2700" b="1" u="sng" dirty="0" smtClean="0">
                <a:latin typeface="Times New Roman" pitchFamily="18" charset="0"/>
                <a:cs typeface="Times New Roman" pitchFamily="18" charset="0"/>
              </a:rPr>
              <a:t>Koordynator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 – to osoba, która przyjmuje tradycyjną rolę lidera zespołu. Prowadzi zespół do tego, co postrzega jako cel. Często to doskonały słuchacz. Jest spokojny i dobroduszny, skutecznie deleguje zadania.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Teoria Mereditha Belbina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57158" y="2143116"/>
            <a:ext cx="8153400" cy="3328998"/>
          </a:xfrm>
        </p:spPr>
        <p:txBody>
          <a:bodyPr/>
          <a:lstStyle/>
          <a:p>
            <a:pPr lvl="0" algn="just"/>
            <a:r>
              <a:rPr lang="pl-PL" sz="2700" b="1" u="sng" dirty="0" smtClean="0">
                <a:latin typeface="Times New Roman" pitchFamily="18" charset="0"/>
                <a:cs typeface="Times New Roman" pitchFamily="18" charset="0"/>
              </a:rPr>
              <a:t>Poszukiwacz źródeł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– to osoba innowacyjna i ciekawa. Bada dostępne opcje, rozwija kontakty, negocjuje zasoby w imieniu zespołu. Wciąż szuka źródeł, aby pomóc zespołowi osiągnąć cel. Jest towarzyska i często ekstrawertyczna, co oznacza, że ​​inni są często otwarci na jej pomysły. Słabością poszukiwacza źródeł jest szybka utrata entuzjazmu.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Teoria Mereditha Belbina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2285992"/>
            <a:ext cx="8153400" cy="2757494"/>
          </a:xfrm>
        </p:spPr>
        <p:txBody>
          <a:bodyPr/>
          <a:lstStyle/>
          <a:p>
            <a:pPr lvl="0" algn="just"/>
            <a:r>
              <a:rPr lang="pl-PL" sz="2700" b="1" u="sng" dirty="0" smtClean="0">
                <a:latin typeface="Times New Roman" pitchFamily="18" charset="0"/>
                <a:cs typeface="Times New Roman" pitchFamily="18" charset="0"/>
              </a:rPr>
              <a:t>Dusza zespołu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– łatwo nawiązuje kontakty, jednoczy zespół i łagodzi konflikty. To osoba wrażliwa i opiekuńcza. Doskonale sprawdza się w sytuacjach, gdy zespół boryka się z problemami. Może jednak łatwo ulegać wpływom i nie potrafi samodzielnie podjąć decyzji.</a:t>
            </a:r>
          </a:p>
          <a:p>
            <a:pPr algn="just"/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Teoria Mereditha Belbina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1714488"/>
            <a:ext cx="8153400" cy="4400568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pl-PL" sz="11200" b="1" u="sng" dirty="0" err="1" smtClean="0">
                <a:latin typeface="Times New Roman" pitchFamily="18" charset="0"/>
                <a:cs typeface="Times New Roman" pitchFamily="18" charset="0"/>
              </a:rPr>
              <a:t>Implementer</a:t>
            </a: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 – jest pomysłowy, myśli nieszablonowo. Wykazuje się wizjonerskimi pomysłami. To najbardziej inteligentna osoba w zespole. Słabością jest jednak to, że bywa kapryśny, może być bardzo pochłonięty swoimi myślami</a:t>
            </a: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None/>
            </a:pPr>
            <a:endParaRPr lang="pl-PL" sz="11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pl-PL" sz="11200" b="1" u="sng" dirty="0" smtClean="0">
                <a:latin typeface="Times New Roman" pitchFamily="18" charset="0"/>
                <a:cs typeface="Times New Roman" pitchFamily="18" charset="0"/>
              </a:rPr>
              <a:t>Specjalista</a:t>
            </a: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 – osoba posiadająca specjalistyczną wiedzę potrzebną do wykonania pracy. Szczyci się swoimi umiejętnościami i zdolnościami oraz stara się utrzymać swój status zawodowy. Jego zadaniem w zespole jest bycie ekspertem w konkretnej dziedzinie.</a:t>
            </a:r>
          </a:p>
          <a:p>
            <a:pPr lvl="0" algn="just">
              <a:buNone/>
            </a:pPr>
            <a:endParaRPr lang="pl-PL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sz="2800" b="1" u="sng" dirty="0" smtClean="0">
                <a:latin typeface="Times New Roman" pitchFamily="18" charset="0"/>
                <a:cs typeface="Times New Roman" pitchFamily="18" charset="0"/>
              </a:rPr>
              <a:t>Ewaluator</a:t>
            </a: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 – to krytyczny myśliciel, który ma bardzo strategiczne podejście. Często jest postrzegany jako oderwany od rzeczywistości lub pozbawiony emocji. Czasami jest słabym motywatorem</a:t>
            </a: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pl-PL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l-PL" sz="2800" b="1" u="sng" dirty="0" smtClean="0">
                <a:latin typeface="Times New Roman" pitchFamily="18" charset="0"/>
                <a:cs typeface="Times New Roman" pitchFamily="18" charset="0"/>
              </a:rPr>
              <a:t>Perfekcjonista</a:t>
            </a: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 – pracowita i bardzo sumienna osoba. Wszystko musi się dla niej zgadzać. Wyszukuje błędy i stara się je naprawiać, dopina wszystko na ostatni guzik. Jest skrupulatna i terminowa.</a:t>
            </a:r>
          </a:p>
          <a:p>
            <a:endParaRPr lang="pl-PL" dirty="0" smtClean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153400" cy="990600"/>
          </a:xfrm>
        </p:spPr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Teoria Mereditha Belbina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Teoria Mereditha Belbina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3000372"/>
            <a:ext cx="8153400" cy="1757362"/>
          </a:xfrm>
        </p:spPr>
        <p:txBody>
          <a:bodyPr/>
          <a:lstStyle/>
          <a:p>
            <a:pPr algn="just">
              <a:buNone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Zgodnie z teorią Belbina tylko obecność tych wszystkich typów pracowników w jednej grupie może zapewnić sukces zespołowi.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-214346" y="2428868"/>
            <a:ext cx="9144000" cy="350046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   Efektywna </a:t>
            </a: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praca zespołowa jest istotną kwestią dla większości organizacji. Chociaż wiele czynników wpływa na wyniki zespołu, warto zwrócić uwagę na wpływ ról pełnionych przez członków w zespole – czyli charakterystycznych dla nich </a:t>
            </a: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zachowań. – </a:t>
            </a:r>
            <a:r>
              <a:rPr lang="pl-PL" sz="112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. Marta </a:t>
            </a:r>
            <a:r>
              <a:rPr lang="pl-PL" sz="11200" dirty="0" err="1" smtClean="0">
                <a:latin typeface="Times New Roman" pitchFamily="18" charset="0"/>
                <a:cs typeface="Times New Roman" pitchFamily="18" charset="0"/>
              </a:rPr>
              <a:t>Roczniewska</a:t>
            </a: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, psycholog pracy, adiunkt w  Zakładzie Psychologii Organizacji i Marketingu Uniwersytetu SWPS w </a:t>
            </a:r>
            <a:r>
              <a:rPr lang="pl-PL" sz="11200" dirty="0" smtClean="0">
                <a:latin typeface="Times New Roman" pitchFamily="18" charset="0"/>
                <a:cs typeface="Times New Roman" pitchFamily="18" charset="0"/>
              </a:rPr>
              <a:t>Sopocie. </a:t>
            </a:r>
            <a:endParaRPr lang="pl-PL" sz="1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153400" cy="71438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Doświadczenia menadżerów</a:t>
            </a:r>
            <a:r>
              <a:rPr lang="pl-PL" b="1" dirty="0" smtClean="0"/>
              <a:t>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1785926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   Z </a:t>
            </a: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doświadczenia menedżera wynika, że w każdym zespole znajdziemy poniższe typy pracowników</a:t>
            </a: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pl-PL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800" b="1" u="sng" dirty="0" smtClean="0">
                <a:latin typeface="Times New Roman" pitchFamily="18" charset="0"/>
                <a:cs typeface="Times New Roman" pitchFamily="18" charset="0"/>
              </a:rPr>
              <a:t>Maruda</a:t>
            </a: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 – nic mu się nie podoba, zawsze ma za dużo obowiązków, za mało czasu wolnego. Narzeka na wszystko. Nowości są dla niego pożywką. Wszystko omówi z współpracownikami, na wszystko będzie miał kontrargument i z niczego nie będzie zadowolony. Maruda to jeden z najtrudniejszych dla szefów pracowników. Miesza w zespole, burzy atmosferę i przeszkadza we wprowadzaniu nowości.</a:t>
            </a:r>
          </a:p>
          <a:p>
            <a:pPr>
              <a:buNone/>
            </a:pPr>
            <a:endParaRPr lang="pl-PL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1928802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Pracoholik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wzbudza wyrzuty sumienia u innych pracowników. Pracuje dużo za dużo, chodzi poddenerwowany. Często ma ciągotki do dominowania, pouczania. Jest przekonany, że wszystko zrobi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najlepiej.</a:t>
            </a:r>
          </a:p>
          <a:p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Plotkara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interesuje się wszystkim i o wszystkich chce wiedzieć jak najwięcej. Każdą decyzję szefa żywo komentuje. Tropi historie z życia prywatnego i przekazuje je dalej, nie zawsze we właściwym kształcie.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28596" y="2000240"/>
            <a:ext cx="8153400" cy="4495800"/>
          </a:xfrm>
        </p:spPr>
        <p:txBody>
          <a:bodyPr>
            <a:normAutofit/>
          </a:bodyPr>
          <a:lstStyle/>
          <a:p>
            <a:pPr lvl="0" algn="just"/>
            <a:r>
              <a:rPr lang="pl-PL" sz="3000" b="1" u="sng" dirty="0" err="1" smtClean="0">
                <a:latin typeface="Times New Roman" pitchFamily="18" charset="0"/>
                <a:cs typeface="Times New Roman" pitchFamily="18" charset="0"/>
              </a:rPr>
              <a:t>Spycholog</a:t>
            </a:r>
            <a:r>
              <a:rPr lang="pl-PL" sz="3000" dirty="0" smtClean="0">
                <a:latin typeface="Times New Roman" pitchFamily="18" charset="0"/>
                <a:cs typeface="Times New Roman" pitchFamily="18" charset="0"/>
              </a:rPr>
              <a:t> – jest przebiegły i sprytny. Ciągle tylko myśli, na kogo zrzucić obowiązki. Często tłumaczy się niewiedzą i prosi o pomoc. To mistrz w robieniu maślanych oczu. Trzeba na niego uważać, bo miesza w zespole</a:t>
            </a:r>
            <a:r>
              <a:rPr lang="pl-PL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endParaRPr lang="pl-PL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14290"/>
            <a:ext cx="9460078" cy="9906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Role 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organizacyjne</a:t>
            </a:r>
            <a:r>
              <a:rPr lang="pl-PL" b="1" dirty="0" smtClean="0"/>
              <a:t> w przedsiębiorczości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2643182"/>
            <a:ext cx="7796210" cy="3643338"/>
          </a:xfrm>
        </p:spPr>
        <p:txBody>
          <a:bodyPr anchor="ctr"/>
          <a:lstStyle/>
          <a:p>
            <a:pPr>
              <a:buNone/>
            </a:pP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    Role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organizacyjne związane są z działalnością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osób w organizacji (w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przedsiębiorstwie, stowarzyszeniu, fundacji, szkole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pl-PL"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sz="2700" b="1" dirty="0" smtClean="0">
                <a:latin typeface="Times New Roman" pitchFamily="18" charset="0"/>
                <a:cs typeface="Times New Roman" pitchFamily="18" charset="0"/>
              </a:rPr>
              <a:t>Są </a:t>
            </a:r>
            <a:r>
              <a:rPr lang="pl-PL" sz="2700" b="1" dirty="0" smtClean="0">
                <a:latin typeface="Times New Roman" pitchFamily="18" charset="0"/>
                <a:cs typeface="Times New Roman" pitchFamily="18" charset="0"/>
              </a:rPr>
              <a:t>to role:</a:t>
            </a:r>
          </a:p>
          <a:p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menedżerskie.</a:t>
            </a:r>
          </a:p>
          <a:p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- pracownicze.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 smtClean="0">
                <a:latin typeface="Times New Roman" pitchFamily="18" charset="0"/>
                <a:cs typeface="Times New Roman" pitchFamily="18" charset="0"/>
              </a:rPr>
              <a:t>Role menedżera w zespole</a:t>
            </a:r>
            <a:endParaRPr lang="pl-PL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0" y="2714620"/>
            <a:ext cx="8153400" cy="2686056"/>
          </a:xfrm>
        </p:spPr>
        <p:txBody>
          <a:bodyPr/>
          <a:lstStyle/>
          <a:p>
            <a:pPr algn="just"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Zamiast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mówić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rola menedżera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bardziej właściwe byłoby powiedzenie "rola", ponieważ stanowisko menedżera wymaga przede wszystkim wszechstronności. Menedżer jest trenerem a zarazem swoistym liderem zespołu.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2214554"/>
            <a:ext cx="8153400" cy="3686188"/>
          </a:xfrm>
        </p:spPr>
        <p:txBody>
          <a:bodyPr/>
          <a:lstStyle/>
          <a:p>
            <a:pPr>
              <a:buNone/>
            </a:pPr>
            <a:r>
              <a:rPr lang="pl-PL" u="sng" dirty="0" smtClean="0">
                <a:latin typeface="Times New Roman" pitchFamily="18" charset="0"/>
                <a:cs typeface="Times New Roman" pitchFamily="18" charset="0"/>
              </a:rPr>
              <a:t>Menadżer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musi być pomocnikiem - to znaczy, że jest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ekspertem w swojej dziedzinie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działalności;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dobrym kierownikiem zespołu, który będzie osiągał zadowalające wyniki;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pośrednikiem między pracownikami i ułatwia komunikację w ramach grupy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0" y="2857496"/>
            <a:ext cx="8153400" cy="2543180"/>
          </a:xfrm>
        </p:spPr>
        <p:txBody>
          <a:bodyPr/>
          <a:lstStyle/>
          <a:p>
            <a:pPr algn="just"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Rolą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menedżera jest przede wszystkim stworzenie zespołu, jeśli jeszcze nie istnieje. Dla istniejącego zespołu, rolą menedżera jest wspieranie spójności i tworzenie więzi pomiędzy członkami zespołu, w celu stworzenia zgranej grupy.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0" y="1928802"/>
            <a:ext cx="8858280" cy="4186254"/>
          </a:xfrm>
        </p:spPr>
        <p:txBody>
          <a:bodyPr>
            <a:normAutofit fontScale="62500" lnSpcReduction="20000"/>
          </a:bodyPr>
          <a:lstStyle/>
          <a:p>
            <a:r>
              <a:rPr lang="pl-PL" sz="4300" b="1" u="sng" dirty="0" smtClean="0">
                <a:latin typeface="Times New Roman" pitchFamily="18" charset="0"/>
                <a:cs typeface="Times New Roman" pitchFamily="18" charset="0"/>
              </a:rPr>
              <a:t>Reagowanie na zmiany;</a:t>
            </a:r>
          </a:p>
          <a:p>
            <a:pPr>
              <a:buNone/>
            </a:pPr>
            <a:endParaRPr lang="pl-PL" sz="43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pl-PL" sz="4300" dirty="0" smtClean="0">
                <a:latin typeface="Times New Roman" pitchFamily="18" charset="0"/>
                <a:cs typeface="Times New Roman" pitchFamily="18" charset="0"/>
              </a:rPr>
              <a:t>   Menadżer jest lub nie jest </a:t>
            </a:r>
            <a:r>
              <a:rPr lang="pl-PL" sz="4300" dirty="0" err="1" smtClean="0">
                <a:latin typeface="Times New Roman" pitchFamily="18" charset="0"/>
                <a:cs typeface="Times New Roman" pitchFamily="18" charset="0"/>
              </a:rPr>
              <a:t>facylitatorem</a:t>
            </a:r>
            <a:r>
              <a:rPr lang="pl-PL" sz="4300" dirty="0" smtClean="0">
                <a:latin typeface="Times New Roman" pitchFamily="18" charset="0"/>
                <a:cs typeface="Times New Roman" pitchFamily="18" charset="0"/>
              </a:rPr>
              <a:t> sukcesu zmiany w organizacji. W większości przypadków jest on szefem firmy i to on ponosi odpowiedzialność za mobilizację swojego zespołu. W świecie, w którym dominuje świat cyfrowy, ważne jest, aby wziąć pod uwagę wszystkie te czynniki i dostosować się do nich. Zespoły mają dziś coraz więcej obowiązków, ale nie zmniejsza to w żaden sposób funkcji kierownika. Ten ostatni musi umieć przewidywać i optymalnie zarządzać swoimi zasobami.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42910" y="1857364"/>
            <a:ext cx="8153400" cy="4495800"/>
          </a:xfrm>
        </p:spPr>
        <p:txBody>
          <a:bodyPr>
            <a:normAutofit/>
          </a:bodyPr>
          <a:lstStyle/>
          <a:p>
            <a:pPr lvl="0"/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Opanowanie nowych procesów i narzędzi. </a:t>
            </a:r>
            <a:endParaRPr lang="pl-PL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pl-PL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Komunikowanie się.</a:t>
            </a:r>
          </a:p>
          <a:p>
            <a:pPr algn="just"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Komunikacja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jest jedną z najważniejszych ról menedżera. Celem menedżerskim jest przede wszystkim stworzenie dobrej atmosfery pracy dla efektywnego renderingu. Komunikacja pozwala całej grupie na bieżąco otrzymywać informacje i wspólnie rozwijać się w tym samym kierunku. 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2071678"/>
            <a:ext cx="8153400" cy="3786214"/>
          </a:xfrm>
        </p:spPr>
        <p:txBody>
          <a:bodyPr>
            <a:normAutofit lnSpcReduction="10000"/>
          </a:bodyPr>
          <a:lstStyle/>
          <a:p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Utrzymanie komunikacji;</a:t>
            </a:r>
          </a:p>
          <a:p>
            <a:pPr>
              <a:buNone/>
            </a:pPr>
            <a:endParaRPr lang="pl-PL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W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przeciwieństwie do powszechnego przekonania, rolą menedżera nie jest zaszczepianie motywacji w umysłach swoich pracowników. Ci ostatni dołączają do firmy z pewną motywacją, a rolą menedżera jest utrzymanie tej motywacji poprzez codzienne karmienie jej. 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71472" y="1857364"/>
            <a:ext cx="8153400" cy="4495800"/>
          </a:xfrm>
        </p:spPr>
        <p:txBody>
          <a:bodyPr/>
          <a:lstStyle/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 Aby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utrzymać motywację pracownika, menedżer musi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być w stanie ich wysłuchać, żeby wiedzieć, czego potrzebują;</a:t>
            </a:r>
          </a:p>
          <a:p>
            <a:pPr lvl="0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zapewnić im dobre środowisko pracy;</a:t>
            </a:r>
          </a:p>
          <a:p>
            <a:pPr lvl="0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zapewnić pracownikowi jasno określony cel;</a:t>
            </a:r>
          </a:p>
          <a:p>
            <a:pPr lvl="0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dzielić się z pracownikami rożnymi wartościami, projektami i racją bytu firmy.</a:t>
            </a:r>
          </a:p>
          <a:p>
            <a:pPr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57158" y="1857364"/>
            <a:ext cx="8153400" cy="4495800"/>
          </a:xfrm>
        </p:spPr>
        <p:txBody>
          <a:bodyPr/>
          <a:lstStyle/>
          <a:p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Zapewnienie postępu w całej ekipie. </a:t>
            </a:r>
          </a:p>
          <a:p>
            <a:pPr algn="just"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Łącząc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spójność zespołu, utrzymanie motywacji, delegowanie zadań w ramach zespołu i budowanie dynamiki zespołu, menedżer z pewnością wykona doskonałą pracę i odpowiednio pokieruje swoim zespołem. Posiadanie menedżera, który dobrze zna swoją rolę i który jest dobrym wykonawcą, pozwala organizacji rozwijać się 10 razy szybciej.</a:t>
            </a:r>
          </a:p>
          <a:p>
            <a:pPr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0" y="2928934"/>
            <a:ext cx="8153400" cy="2686056"/>
          </a:xfrm>
        </p:spPr>
        <p:txBody>
          <a:bodyPr/>
          <a:lstStyle/>
          <a:p>
            <a:pPr algn="just"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Rola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menedżera pozostaje najważniejsza w firmie. 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Dobrym menedżerem jest menedżer, który doskonale dostosowuje się do zmian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 - zwłaszcza tych związanych z transformacją cyfrową.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Podział ról kierowniczych według Mintzberga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14282" y="2928934"/>
            <a:ext cx="8643998" cy="2143140"/>
          </a:xfrm>
        </p:spPr>
        <p:txBody>
          <a:bodyPr/>
          <a:lstStyle/>
          <a:p>
            <a:pPr algn="just">
              <a:buNone/>
            </a:pP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   Każdy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kierownik sprawując funkcje zarządcze odgrywa jednocześnie cały szereg ról organizacyjnych, które należy rozumieć jako „zorganizowane zbiory zachowań kierowniczych”. </a:t>
            </a:r>
            <a:endParaRPr lang="pl-PL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Podział ról kierowniczych według Mintzberga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14282" y="2000240"/>
            <a:ext cx="8317070" cy="2400304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pl-PL" sz="10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sz="10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l-PL" sz="10800" b="1" dirty="0" smtClean="0">
                <a:latin typeface="Times New Roman" pitchFamily="18" charset="0"/>
                <a:cs typeface="Times New Roman" pitchFamily="18" charset="0"/>
              </a:rPr>
              <a:t>. Mintzberg </a:t>
            </a:r>
            <a:r>
              <a:rPr lang="pl-PL" sz="10800" dirty="0" smtClean="0">
                <a:latin typeface="Times New Roman" pitchFamily="18" charset="0"/>
                <a:cs typeface="Times New Roman" pitchFamily="18" charset="0"/>
              </a:rPr>
              <a:t>analizując wyniki badań nad sposobem wykorzystania czasu pracy kierowników i wykonywaniem przez nich funkcji zarządzania, wyróżnił kilka podstawowych ról kierowniczych</a:t>
            </a:r>
            <a:r>
              <a:rPr lang="pl-PL" sz="10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endParaRPr lang="pl-PL" sz="10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pl-PL" sz="10800" b="1" dirty="0" smtClean="0">
                <a:latin typeface="Times New Roman" pitchFamily="18" charset="0"/>
                <a:cs typeface="Times New Roman" pitchFamily="18" charset="0"/>
              </a:rPr>
              <a:t>Role interpersonalne;</a:t>
            </a:r>
          </a:p>
          <a:p>
            <a:pPr marL="514350" indent="-514350" algn="just">
              <a:buAutoNum type="arabicParenR"/>
            </a:pPr>
            <a:endParaRPr lang="pl-PL" sz="10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pl-PL" sz="10800" b="1" dirty="0" smtClean="0">
                <a:latin typeface="Times New Roman" pitchFamily="18" charset="0"/>
                <a:cs typeface="Times New Roman" pitchFamily="18" charset="0"/>
              </a:rPr>
              <a:t>Role informacyjne;</a:t>
            </a:r>
          </a:p>
          <a:p>
            <a:pPr marL="514350" indent="-514350" algn="just">
              <a:buAutoNum type="arabicParenR"/>
            </a:pPr>
            <a:endParaRPr lang="pl-PL" sz="10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pl-PL" sz="10800" b="1" dirty="0" smtClean="0">
                <a:latin typeface="Times New Roman" pitchFamily="18" charset="0"/>
                <a:cs typeface="Times New Roman" pitchFamily="18" charset="0"/>
              </a:rPr>
              <a:t>Role decyzyjne.</a:t>
            </a:r>
            <a:endParaRPr lang="pl-PL" sz="10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2910" y="0"/>
            <a:ext cx="8153400" cy="990600"/>
          </a:xfrm>
        </p:spPr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Role interpersonalne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1643050"/>
            <a:ext cx="8531352" cy="4495800"/>
          </a:xfrm>
        </p:spPr>
        <p:txBody>
          <a:bodyPr>
            <a:noAutofit/>
          </a:bodyPr>
          <a:lstStyle/>
          <a:p>
            <a:pPr algn="just"/>
            <a:r>
              <a:rPr lang="pl-PL" sz="2700" b="1" i="1" dirty="0" smtClean="0">
                <a:latin typeface="Times New Roman" pitchFamily="18" charset="0"/>
                <a:cs typeface="Times New Roman" pitchFamily="18" charset="0"/>
              </a:rPr>
              <a:t>rola </a:t>
            </a:r>
            <a:r>
              <a:rPr lang="pl-PL" sz="2700" b="1" i="1" dirty="0" smtClean="0">
                <a:latin typeface="Times New Roman" pitchFamily="18" charset="0"/>
                <a:cs typeface="Times New Roman" pitchFamily="18" charset="0"/>
              </a:rPr>
              <a:t>reprezentanta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sprowadza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się do pełnienia określonych funkcji ceremonialnych, które służą tworzeniu właściwego klimatu kontaktów wewnątrz i na zewnątrz organizacji oraz promowaniu pozytywnego obrazu firmy i jej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szefa;</a:t>
            </a:r>
          </a:p>
          <a:p>
            <a:pPr algn="just"/>
            <a:r>
              <a:rPr lang="pl-PL" sz="2700" b="1" i="1" dirty="0" smtClean="0">
                <a:latin typeface="Times New Roman" pitchFamily="18" charset="0"/>
                <a:cs typeface="Times New Roman" pitchFamily="18" charset="0"/>
              </a:rPr>
              <a:t>rola przywódcy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polega na wytyczeniu celów, mobilizacji zespołu do ich wykonania oraz na stworzeniu zespołowi organizacyjnych i materialnych warunków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działania,</a:t>
            </a:r>
          </a:p>
          <a:p>
            <a:pPr algn="just"/>
            <a:r>
              <a:rPr lang="pl-PL" sz="2700" b="1" i="1" dirty="0" smtClean="0">
                <a:latin typeface="Times New Roman" pitchFamily="18" charset="0"/>
                <a:cs typeface="Times New Roman" pitchFamily="18" charset="0"/>
              </a:rPr>
              <a:t>Rola łącznika</a:t>
            </a:r>
            <a:r>
              <a:rPr lang="pl-PL" sz="2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polega na budowaniu i utrzymywaniu kontaktów ważnych dla prawidłowego funkcjonowania firmy – np. między działami.</a:t>
            </a:r>
            <a:endParaRPr lang="pl-PL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 smtClean="0">
                <a:latin typeface="Times New Roman" pitchFamily="18" charset="0"/>
                <a:cs typeface="Times New Roman" pitchFamily="18" charset="0"/>
              </a:rPr>
              <a:t>Role informacyjne</a:t>
            </a:r>
            <a:endParaRPr lang="pl-PL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71472" y="2000240"/>
            <a:ext cx="8153400" cy="4495800"/>
          </a:xfrm>
        </p:spPr>
        <p:txBody>
          <a:bodyPr>
            <a:normAutofit/>
          </a:bodyPr>
          <a:lstStyle/>
          <a:p>
            <a:r>
              <a:rPr lang="pl-PL" sz="2700" b="1" i="1" dirty="0" smtClean="0">
                <a:latin typeface="Times New Roman" pitchFamily="18" charset="0"/>
                <a:cs typeface="Times New Roman" pitchFamily="18" charset="0"/>
              </a:rPr>
              <a:t>rola monitora</a:t>
            </a:r>
            <a:r>
              <a:rPr lang="pl-PL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polega na ciągłym przeszukiwaniu otoczenia i wnętrza organizacji w celu uzyskania ważnych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informacji;</a:t>
            </a:r>
          </a:p>
          <a:p>
            <a:r>
              <a:rPr lang="pl-PL" sz="2700" b="1" i="1" dirty="0" smtClean="0">
                <a:latin typeface="Times New Roman" pitchFamily="18" charset="0"/>
                <a:cs typeface="Times New Roman" pitchFamily="18" charset="0"/>
              </a:rPr>
              <a:t>rola upowszechniającego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informacje sprowadza się do przekazywania podwładnym informacji, które normalnie nie byłyby dla nich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dostępne;</a:t>
            </a:r>
          </a:p>
          <a:p>
            <a:r>
              <a:rPr lang="pl-PL" sz="2700" b="1" i="1" dirty="0" smtClean="0">
                <a:latin typeface="Times New Roman" pitchFamily="18" charset="0"/>
                <a:cs typeface="Times New Roman" pitchFamily="18" charset="0"/>
              </a:rPr>
              <a:t>rola rzecznika 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to przekazywanie informacji o organizacji jego otoczeniu.</a:t>
            </a:r>
            <a:endParaRPr lang="pl-PL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 smtClean="0">
                <a:latin typeface="Times New Roman" pitchFamily="18" charset="0"/>
                <a:cs typeface="Times New Roman" pitchFamily="18" charset="0"/>
              </a:rPr>
              <a:t>Role decyzyjne</a:t>
            </a:r>
            <a:endParaRPr lang="pl-PL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28596" y="1857364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pl-PL" b="1" i="1" u="sng" dirty="0" smtClean="0">
                <a:latin typeface="Times New Roman" pitchFamily="18" charset="0"/>
                <a:cs typeface="Times New Roman" pitchFamily="18" charset="0"/>
              </a:rPr>
              <a:t>rola przedsiębiorcy</a:t>
            </a:r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wiąże się z wprowadzaniem innowacji i podejmowaniem skalkulowanego ryzyka – doskonalenie organizacji, wejście na nowe rynki zbytu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pl-PL" b="1" i="1" u="sng" dirty="0" smtClean="0">
                <a:latin typeface="Times New Roman" pitchFamily="18" charset="0"/>
                <a:cs typeface="Times New Roman" pitchFamily="18" charset="0"/>
              </a:rPr>
              <a:t>rola przeciwdziałającego</a:t>
            </a:r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zakłóceniom sprowadza się do łagodzenia konfliktów i usuwania nieoczekiwanych problemów – np.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strajk,</a:t>
            </a:r>
          </a:p>
          <a:p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rola rozdzielającego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zasoby spełnia się przez decyzje dotyczące, jak i komu zostaną przydzielone zasoby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organizacji,</a:t>
            </a:r>
          </a:p>
          <a:p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rola negocjatora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czyli prowadzącego negocjacje – zawiera umowy z dostawcami, odbiorcami, związkami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zawodowymi.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 smtClean="0">
                <a:latin typeface="Times New Roman" pitchFamily="18" charset="0"/>
                <a:cs typeface="Times New Roman" pitchFamily="18" charset="0"/>
              </a:rPr>
              <a:t>Teoria </a:t>
            </a:r>
            <a:r>
              <a:rPr lang="pl-PL" sz="4000" b="1" dirty="0" smtClean="0">
                <a:latin typeface="Times New Roman" pitchFamily="18" charset="0"/>
                <a:cs typeface="Times New Roman" pitchFamily="18" charset="0"/>
              </a:rPr>
              <a:t>Mereditha Belbina</a:t>
            </a:r>
            <a:endParaRPr lang="pl-PL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1857364"/>
            <a:ext cx="8153400" cy="500063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Zdaniem Belbina w każdym zespole znajdziemy poniższe typy współpracowników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endParaRPr lang="pl-PL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l-PL" sz="2700" b="1" u="sng" dirty="0" smtClean="0">
                <a:latin typeface="Times New Roman" pitchFamily="18" charset="0"/>
                <a:cs typeface="Times New Roman" pitchFamily="18" charset="0"/>
              </a:rPr>
              <a:t>Kreator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 – osoba kształtująca. To on rzuca wyzwanie zespołowi do poprawy. To dynamiczna i najczęściej ekstrawertyczna osobowość. Lubi stymulować innych, kwestionować normy i znajdować najlepsze metody rozwiązywania problemów. Kreator to osoba, która zmienia wszystko, aby upewnić się, że wszystkie możliwości są wzięte pod uwagę, a zespół nie popadnie w samozadowolenie. Ale uwaga, to osoba kłótliwa, nierzadko obrażająca uczucia ludzi.</a:t>
            </a:r>
          </a:p>
          <a:p>
            <a:pPr>
              <a:buNone/>
            </a:pPr>
            <a:endParaRPr lang="pl-PL"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Teoria Mereditha Belbina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1928802"/>
            <a:ext cx="8153400" cy="3471874"/>
          </a:xfrm>
        </p:spPr>
        <p:txBody>
          <a:bodyPr/>
          <a:lstStyle/>
          <a:p>
            <a:pPr lvl="0" algn="just"/>
            <a:r>
              <a:rPr lang="pl-PL" sz="2700" b="1" u="sng" dirty="0" smtClean="0">
                <a:latin typeface="Times New Roman" pitchFamily="18" charset="0"/>
                <a:cs typeface="Times New Roman" pitchFamily="18" charset="0"/>
              </a:rPr>
              <a:t>Lokomotywa</a:t>
            </a: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 – orientuje się doskonale we wszystkich sprawach, które dotyczą zespołu. Przekształca pomysły i koncepcje zespołu w praktyczne działania i plany. Zazwyczaj to osoby konserwatywne i zdyscyplinowane. Pracują systematycznie i wydajnie. Są bardzo dobrze zorganizowane. Ich słabością może być to, że są odporne na zmiany i mało elastyczne.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Średni">
  <a:themeElements>
    <a:clrScheme name="Niestandardowy 2">
      <a:dk1>
        <a:sysClr val="windowText" lastClr="000000"/>
      </a:dk1>
      <a:lt1>
        <a:srgbClr val="A5B592"/>
      </a:lt1>
      <a:dk2>
        <a:srgbClr val="444D26"/>
      </a:dk2>
      <a:lt2>
        <a:srgbClr val="A5B592"/>
      </a:lt2>
      <a:accent1>
        <a:srgbClr val="A5B592"/>
      </a:accent1>
      <a:accent2>
        <a:srgbClr val="222613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Średni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Średni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</TotalTime>
  <Words>1403</Words>
  <Application>Microsoft Office PowerPoint</Application>
  <PresentationFormat>Pokaz na ekranie (4:3)</PresentationFormat>
  <Paragraphs>87</Paragraphs>
  <Slides>28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29" baseType="lpstr">
      <vt:lpstr>Średni</vt:lpstr>
      <vt:lpstr>Role organizacyjne w przedsiębiorczości</vt:lpstr>
      <vt:lpstr>Role organizacyjne w przedsiębiorczości</vt:lpstr>
      <vt:lpstr>Podział ról kierowniczych według Mintzberga </vt:lpstr>
      <vt:lpstr>Podział ról kierowniczych według Mintzberga</vt:lpstr>
      <vt:lpstr>Role interpersonalne</vt:lpstr>
      <vt:lpstr>Role informacyjne</vt:lpstr>
      <vt:lpstr>Role decyzyjne</vt:lpstr>
      <vt:lpstr>Teoria Mereditha Belbina</vt:lpstr>
      <vt:lpstr>Teoria Mereditha Belbina</vt:lpstr>
      <vt:lpstr>Teoria Mereditha Belbina</vt:lpstr>
      <vt:lpstr>Teoria Mereditha Belbina</vt:lpstr>
      <vt:lpstr>Teoria Mereditha Belbina</vt:lpstr>
      <vt:lpstr>Teoria Mereditha Belbina</vt:lpstr>
      <vt:lpstr>Teoria Mereditha Belbina</vt:lpstr>
      <vt:lpstr>Teoria Mereditha Belbina</vt:lpstr>
      <vt:lpstr>Slajd 16</vt:lpstr>
      <vt:lpstr>Doświadczenia menadżerów. </vt:lpstr>
      <vt:lpstr>Slajd 18</vt:lpstr>
      <vt:lpstr>Slajd 19</vt:lpstr>
      <vt:lpstr>Role menedżera w zespole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organizacyjne w przedsiębiorczości</dc:title>
  <dc:creator>Admin</dc:creator>
  <cp:lastModifiedBy>Admin</cp:lastModifiedBy>
  <cp:revision>6</cp:revision>
  <dcterms:created xsi:type="dcterms:W3CDTF">2022-03-10T15:33:55Z</dcterms:created>
  <dcterms:modified xsi:type="dcterms:W3CDTF">2022-03-10T16:26:01Z</dcterms:modified>
</cp:coreProperties>
</file>