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43" y="7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0B617DDB-6B55-4976-A8E5-64A4800C285F}" type="datetimeFigureOut">
              <a:rPr lang="pl-PL" smtClean="0"/>
              <a:t>13.02.2022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B5674B6-00C2-41B1-835A-B46B1ECEA607}" type="slidenum">
              <a:rPr lang="pl-PL" smtClean="0"/>
              <a:t>‹#›</a:t>
            </a:fld>
            <a:endParaRPr lang="pl-PL"/>
          </a:p>
        </p:txBody>
      </p:sp>
    </p:spTree>
    <p:extLst>
      <p:ext uri="{BB962C8B-B14F-4D97-AF65-F5344CB8AC3E}">
        <p14:creationId xmlns:p14="http://schemas.microsoft.com/office/powerpoint/2010/main" val="2313864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0B617DDB-6B55-4976-A8E5-64A4800C285F}" type="datetimeFigureOut">
              <a:rPr lang="pl-PL" smtClean="0"/>
              <a:t>13.02.2022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B5674B6-00C2-41B1-835A-B46B1ECEA607}" type="slidenum">
              <a:rPr lang="pl-PL" smtClean="0"/>
              <a:t>‹#›</a:t>
            </a:fld>
            <a:endParaRPr lang="pl-PL"/>
          </a:p>
        </p:txBody>
      </p:sp>
    </p:spTree>
    <p:extLst>
      <p:ext uri="{BB962C8B-B14F-4D97-AF65-F5344CB8AC3E}">
        <p14:creationId xmlns:p14="http://schemas.microsoft.com/office/powerpoint/2010/main" val="362961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0B617DDB-6B55-4976-A8E5-64A4800C285F}" type="datetimeFigureOut">
              <a:rPr lang="pl-PL" smtClean="0"/>
              <a:t>13.02.2022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B5674B6-00C2-41B1-835A-B46B1ECEA607}" type="slidenum">
              <a:rPr lang="pl-PL" smtClean="0"/>
              <a:t>‹#›</a:t>
            </a:fld>
            <a:endParaRPr lang="pl-PL"/>
          </a:p>
        </p:txBody>
      </p:sp>
    </p:spTree>
    <p:extLst>
      <p:ext uri="{BB962C8B-B14F-4D97-AF65-F5344CB8AC3E}">
        <p14:creationId xmlns:p14="http://schemas.microsoft.com/office/powerpoint/2010/main" val="23387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0B617DDB-6B55-4976-A8E5-64A4800C285F}" type="datetimeFigureOut">
              <a:rPr lang="pl-PL" smtClean="0"/>
              <a:t>13.02.2022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B5674B6-00C2-41B1-835A-B46B1ECEA607}" type="slidenum">
              <a:rPr lang="pl-PL" smtClean="0"/>
              <a:t>‹#›</a:t>
            </a:fld>
            <a:endParaRPr lang="pl-PL"/>
          </a:p>
        </p:txBody>
      </p:sp>
    </p:spTree>
    <p:extLst>
      <p:ext uri="{BB962C8B-B14F-4D97-AF65-F5344CB8AC3E}">
        <p14:creationId xmlns:p14="http://schemas.microsoft.com/office/powerpoint/2010/main" val="271920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0B617DDB-6B55-4976-A8E5-64A4800C285F}" type="datetimeFigureOut">
              <a:rPr lang="pl-PL" smtClean="0"/>
              <a:t>13.02.2022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B5674B6-00C2-41B1-835A-B46B1ECEA607}" type="slidenum">
              <a:rPr lang="pl-PL" smtClean="0"/>
              <a:t>‹#›</a:t>
            </a:fld>
            <a:endParaRPr lang="pl-PL"/>
          </a:p>
        </p:txBody>
      </p:sp>
    </p:spTree>
    <p:extLst>
      <p:ext uri="{BB962C8B-B14F-4D97-AF65-F5344CB8AC3E}">
        <p14:creationId xmlns:p14="http://schemas.microsoft.com/office/powerpoint/2010/main" val="363436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825625"/>
            <a:ext cx="51816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6172200" y="1825625"/>
            <a:ext cx="51816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0B617DDB-6B55-4976-A8E5-64A4800C285F}" type="datetimeFigureOut">
              <a:rPr lang="pl-PL" smtClean="0"/>
              <a:t>13.02.2022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B5674B6-00C2-41B1-835A-B46B1ECEA607}" type="slidenum">
              <a:rPr lang="pl-PL" smtClean="0"/>
              <a:t>‹#›</a:t>
            </a:fld>
            <a:endParaRPr lang="pl-PL"/>
          </a:p>
        </p:txBody>
      </p:sp>
    </p:spTree>
    <p:extLst>
      <p:ext uri="{BB962C8B-B14F-4D97-AF65-F5344CB8AC3E}">
        <p14:creationId xmlns:p14="http://schemas.microsoft.com/office/powerpoint/2010/main" val="331568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0B617DDB-6B55-4976-A8E5-64A4800C285F}" type="datetimeFigureOut">
              <a:rPr lang="pl-PL" smtClean="0"/>
              <a:t>13.02.2022</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6B5674B6-00C2-41B1-835A-B46B1ECEA607}" type="slidenum">
              <a:rPr lang="pl-PL" smtClean="0"/>
              <a:t>‹#›</a:t>
            </a:fld>
            <a:endParaRPr lang="pl-PL"/>
          </a:p>
        </p:txBody>
      </p:sp>
    </p:spTree>
    <p:extLst>
      <p:ext uri="{BB962C8B-B14F-4D97-AF65-F5344CB8AC3E}">
        <p14:creationId xmlns:p14="http://schemas.microsoft.com/office/powerpoint/2010/main" val="319367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0B617DDB-6B55-4976-A8E5-64A4800C285F}" type="datetimeFigureOut">
              <a:rPr lang="pl-PL" smtClean="0"/>
              <a:t>13.02.2022</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6B5674B6-00C2-41B1-835A-B46B1ECEA607}" type="slidenum">
              <a:rPr lang="pl-PL" smtClean="0"/>
              <a:t>‹#›</a:t>
            </a:fld>
            <a:endParaRPr lang="pl-PL"/>
          </a:p>
        </p:txBody>
      </p:sp>
    </p:spTree>
    <p:extLst>
      <p:ext uri="{BB962C8B-B14F-4D97-AF65-F5344CB8AC3E}">
        <p14:creationId xmlns:p14="http://schemas.microsoft.com/office/powerpoint/2010/main" val="247713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0B617DDB-6B55-4976-A8E5-64A4800C285F}" type="datetimeFigureOut">
              <a:rPr lang="pl-PL" smtClean="0"/>
              <a:t>13.02.2022</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6B5674B6-00C2-41B1-835A-B46B1ECEA607}" type="slidenum">
              <a:rPr lang="pl-PL" smtClean="0"/>
              <a:t>‹#›</a:t>
            </a:fld>
            <a:endParaRPr lang="pl-PL"/>
          </a:p>
        </p:txBody>
      </p:sp>
    </p:spTree>
    <p:extLst>
      <p:ext uri="{BB962C8B-B14F-4D97-AF65-F5344CB8AC3E}">
        <p14:creationId xmlns:p14="http://schemas.microsoft.com/office/powerpoint/2010/main" val="4318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0B617DDB-6B55-4976-A8E5-64A4800C285F}" type="datetimeFigureOut">
              <a:rPr lang="pl-PL" smtClean="0"/>
              <a:t>13.02.2022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B5674B6-00C2-41B1-835A-B46B1ECEA607}" type="slidenum">
              <a:rPr lang="pl-PL" smtClean="0"/>
              <a:t>‹#›</a:t>
            </a:fld>
            <a:endParaRPr lang="pl-PL"/>
          </a:p>
        </p:txBody>
      </p:sp>
    </p:spTree>
    <p:extLst>
      <p:ext uri="{BB962C8B-B14F-4D97-AF65-F5344CB8AC3E}">
        <p14:creationId xmlns:p14="http://schemas.microsoft.com/office/powerpoint/2010/main" val="345925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0B617DDB-6B55-4976-A8E5-64A4800C285F}" type="datetimeFigureOut">
              <a:rPr lang="pl-PL" smtClean="0"/>
              <a:t>13.02.2022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B5674B6-00C2-41B1-835A-B46B1ECEA607}" type="slidenum">
              <a:rPr lang="pl-PL" smtClean="0"/>
              <a:t>‹#›</a:t>
            </a:fld>
            <a:endParaRPr lang="pl-PL"/>
          </a:p>
        </p:txBody>
      </p:sp>
    </p:spTree>
    <p:extLst>
      <p:ext uri="{BB962C8B-B14F-4D97-AF65-F5344CB8AC3E}">
        <p14:creationId xmlns:p14="http://schemas.microsoft.com/office/powerpoint/2010/main" val="4033095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17DDB-6B55-4976-A8E5-64A4800C285F}" type="datetimeFigureOut">
              <a:rPr lang="pl-PL" smtClean="0"/>
              <a:t>13.02.2022</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674B6-00C2-41B1-835A-B46B1ECEA607}" type="slidenum">
              <a:rPr lang="pl-PL" smtClean="0"/>
              <a:t>‹#›</a:t>
            </a:fld>
            <a:endParaRPr lang="pl-PL"/>
          </a:p>
        </p:txBody>
      </p:sp>
    </p:spTree>
    <p:extLst>
      <p:ext uri="{BB962C8B-B14F-4D97-AF65-F5344CB8AC3E}">
        <p14:creationId xmlns:p14="http://schemas.microsoft.com/office/powerpoint/2010/main" val="412143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332509" y="1122363"/>
            <a:ext cx="11521440" cy="1853593"/>
          </a:xfrm>
        </p:spPr>
        <p:txBody>
          <a:bodyPr>
            <a:normAutofit/>
          </a:bodyPr>
          <a:lstStyle/>
          <a:p>
            <a:r>
              <a:rPr lang="pl-PL" sz="8000" dirty="0" smtClean="0"/>
              <a:t>Odbiór ilościowy towarów</a:t>
            </a:r>
            <a:endParaRPr lang="pl-PL" sz="8000" dirty="0"/>
          </a:p>
        </p:txBody>
      </p:sp>
    </p:spTree>
    <p:extLst>
      <p:ext uri="{BB962C8B-B14F-4D97-AF65-F5344CB8AC3E}">
        <p14:creationId xmlns:p14="http://schemas.microsoft.com/office/powerpoint/2010/main" val="178466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5400" b="1" dirty="0" smtClean="0">
                <a:solidFill>
                  <a:srgbClr val="00B050"/>
                </a:solidFill>
              </a:rPr>
              <a:t>Opakowania transportowe </a:t>
            </a:r>
            <a:endParaRPr lang="pl-PL" sz="5400" b="1" dirty="0">
              <a:solidFill>
                <a:srgbClr val="00B050"/>
              </a:solidFill>
            </a:endParaRPr>
          </a:p>
        </p:txBody>
      </p:sp>
      <p:sp>
        <p:nvSpPr>
          <p:cNvPr id="3" name="Symbol zastępczy zawartości 2"/>
          <p:cNvSpPr>
            <a:spLocks noGrp="1"/>
          </p:cNvSpPr>
          <p:nvPr>
            <p:ph sz="half" idx="1"/>
          </p:nvPr>
        </p:nvSpPr>
        <p:spPr>
          <a:xfrm>
            <a:off x="282633" y="1825625"/>
            <a:ext cx="5737167" cy="4351338"/>
          </a:xfrm>
        </p:spPr>
        <p:txBody>
          <a:bodyPr/>
          <a:lstStyle/>
          <a:p>
            <a:r>
              <a:rPr lang="pl-PL" dirty="0" smtClean="0"/>
              <a:t>najczęściej skrzynie, pudła, beczki, np. opakowania takie są z reguły wyłączone ze sprzedaży i nalewy je zwrócić dostawcy, gdy są wykorzystywane wielokrotnie, ponadto ułatwiają ważenie  (pojemniki do transportu mięsa i wędlin), </a:t>
            </a:r>
            <a:br>
              <a:rPr lang="pl-PL" dirty="0" smtClean="0"/>
            </a:br>
            <a:r>
              <a:rPr lang="pl-PL" dirty="0" smtClean="0"/>
              <a:t>liczenie (skrzynie do transportu jaj), mierzenie (beczki do transportu olejów silnikowych). </a:t>
            </a:r>
            <a:endParaRPr lang="pl-PL" dirty="0"/>
          </a:p>
        </p:txBody>
      </p:sp>
      <p:pic>
        <p:nvPicPr>
          <p:cNvPr id="6" name="Symbol zastępczy zawartości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14852" y="1690688"/>
            <a:ext cx="4138948" cy="4304506"/>
          </a:xfrm>
        </p:spPr>
      </p:pic>
    </p:spTree>
    <p:extLst>
      <p:ext uri="{BB962C8B-B14F-4D97-AF65-F5344CB8AC3E}">
        <p14:creationId xmlns:p14="http://schemas.microsoft.com/office/powerpoint/2010/main" val="841141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Na opakowaniach umieszczane są znaki: </a:t>
            </a:r>
            <a:endParaRPr lang="pl-PL"/>
          </a:p>
        </p:txBody>
      </p:sp>
      <p:sp>
        <p:nvSpPr>
          <p:cNvPr id="3" name="Symbol zastępczy zawartości 2"/>
          <p:cNvSpPr>
            <a:spLocks noGrp="1"/>
          </p:cNvSpPr>
          <p:nvPr>
            <p:ph sz="half" idx="1"/>
          </p:nvPr>
        </p:nvSpPr>
        <p:spPr>
          <a:xfrm>
            <a:off x="714894" y="1690688"/>
            <a:ext cx="5803669" cy="4351338"/>
          </a:xfrm>
        </p:spPr>
        <p:txBody>
          <a:bodyPr>
            <a:normAutofit/>
          </a:bodyPr>
          <a:lstStyle/>
          <a:p>
            <a:pPr marL="0" indent="0">
              <a:buNone/>
            </a:pPr>
            <a:r>
              <a:rPr lang="pl-PL" sz="4400" dirty="0" smtClean="0"/>
              <a:t>− zasadnicze, </a:t>
            </a:r>
            <a:br>
              <a:rPr lang="pl-PL" sz="4400" dirty="0" smtClean="0"/>
            </a:br>
            <a:r>
              <a:rPr lang="pl-PL" sz="4400" dirty="0" smtClean="0"/>
              <a:t>− informacyjne,</a:t>
            </a:r>
            <a:br>
              <a:rPr lang="pl-PL" sz="4400" dirty="0" smtClean="0"/>
            </a:br>
            <a:r>
              <a:rPr lang="pl-PL" sz="4400" dirty="0" smtClean="0"/>
              <a:t> − niebezpieczeństwa,</a:t>
            </a:r>
            <a:br>
              <a:rPr lang="pl-PL" sz="4400" dirty="0" smtClean="0"/>
            </a:br>
            <a:r>
              <a:rPr lang="pl-PL" sz="4400" dirty="0" smtClean="0"/>
              <a:t> − manipulacyjne</a:t>
            </a:r>
            <a:br>
              <a:rPr lang="pl-PL" sz="4400" dirty="0" smtClean="0"/>
            </a:br>
            <a:r>
              <a:rPr lang="pl-PL" sz="4400" dirty="0" smtClean="0"/>
              <a:t> − reklamowe. </a:t>
            </a:r>
            <a:endParaRPr lang="pl-PL" sz="4400" dirty="0"/>
          </a:p>
        </p:txBody>
      </p:sp>
    </p:spTree>
    <p:extLst>
      <p:ext uri="{BB962C8B-B14F-4D97-AF65-F5344CB8AC3E}">
        <p14:creationId xmlns:p14="http://schemas.microsoft.com/office/powerpoint/2010/main" val="128074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322811" y="212956"/>
            <a:ext cx="10749742" cy="4351338"/>
          </a:xfrm>
        </p:spPr>
        <p:txBody>
          <a:bodyPr>
            <a:normAutofit/>
          </a:bodyPr>
          <a:lstStyle/>
          <a:p>
            <a:pPr marL="0" indent="0">
              <a:buNone/>
            </a:pPr>
            <a:r>
              <a:rPr lang="pl-PL" b="1" dirty="0" smtClean="0"/>
              <a:t>Znaki zasadnicze </a:t>
            </a:r>
            <a:r>
              <a:rPr lang="pl-PL" dirty="0" smtClean="0"/>
              <a:t>pozwalają zidentyfikować zawartość opakowania, producenta lub dystrybutora towaru oraz zastosowanie produktu. Odczytując oznaczenia znajdujące się na opakowaniach transportowych, zbiorczych lub jednostkowych pracownik przyjmujący dostawę upewnia się, że dostarczono właściwy towar od dostawcy, u którego złożone zostało zamówienie.</a:t>
            </a:r>
            <a:endParaRPr lang="pl-PL" dirty="0"/>
          </a:p>
        </p:txBody>
      </p:sp>
      <p:pic>
        <p:nvPicPr>
          <p:cNvPr id="5" name="Obraz 4"/>
          <p:cNvPicPr>
            <a:picLocks noChangeAspect="1"/>
          </p:cNvPicPr>
          <p:nvPr/>
        </p:nvPicPr>
        <p:blipFill>
          <a:blip r:embed="rId2"/>
          <a:stretch>
            <a:fillRect/>
          </a:stretch>
        </p:blipFill>
        <p:spPr>
          <a:xfrm>
            <a:off x="1535784" y="2900677"/>
            <a:ext cx="8722121" cy="2253213"/>
          </a:xfrm>
          <a:prstGeom prst="rect">
            <a:avLst/>
          </a:prstGeom>
        </p:spPr>
      </p:pic>
    </p:spTree>
    <p:extLst>
      <p:ext uri="{BB962C8B-B14F-4D97-AF65-F5344CB8AC3E}">
        <p14:creationId xmlns:p14="http://schemas.microsoft.com/office/powerpoint/2010/main" val="3319397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4800" b="1" dirty="0" smtClean="0">
                <a:solidFill>
                  <a:srgbClr val="00B050"/>
                </a:solidFill>
              </a:rPr>
              <a:t>oznaczenia informacyjne</a:t>
            </a:r>
            <a:endParaRPr lang="pl-PL" sz="4800" b="1" dirty="0">
              <a:solidFill>
                <a:srgbClr val="00B050"/>
              </a:solidFill>
            </a:endParaRPr>
          </a:p>
        </p:txBody>
      </p:sp>
      <p:sp>
        <p:nvSpPr>
          <p:cNvPr id="3" name="Symbol zastępczy zawartości 2"/>
          <p:cNvSpPr>
            <a:spLocks noGrp="1"/>
          </p:cNvSpPr>
          <p:nvPr>
            <p:ph sz="half" idx="1"/>
          </p:nvPr>
        </p:nvSpPr>
        <p:spPr>
          <a:xfrm>
            <a:off x="615142" y="1825625"/>
            <a:ext cx="5404658" cy="4351338"/>
          </a:xfrm>
        </p:spPr>
        <p:txBody>
          <a:bodyPr>
            <a:normAutofit/>
          </a:bodyPr>
          <a:lstStyle/>
          <a:p>
            <a:pPr marL="0" indent="0">
              <a:buNone/>
            </a:pPr>
            <a:r>
              <a:rPr lang="pl-PL" sz="4800" dirty="0" smtClean="0"/>
              <a:t>dotyczące masy towaru, przydatności do uszycia lub spożycia, okresu ważności</a:t>
            </a:r>
            <a:endParaRPr lang="pl-PL" sz="4800" dirty="0"/>
          </a:p>
        </p:txBody>
      </p:sp>
      <p:pic>
        <p:nvPicPr>
          <p:cNvPr id="6" name="Symbol zastępczy zawartości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64740" y="2154137"/>
            <a:ext cx="5189060" cy="2833500"/>
          </a:xfrm>
        </p:spPr>
      </p:pic>
    </p:spTree>
    <p:extLst>
      <p:ext uri="{BB962C8B-B14F-4D97-AF65-F5344CB8AC3E}">
        <p14:creationId xmlns:p14="http://schemas.microsoft.com/office/powerpoint/2010/main" val="346937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5400" b="1" dirty="0">
                <a:solidFill>
                  <a:srgbClr val="00B050"/>
                </a:solidFill>
              </a:rPr>
              <a:t>Z</a:t>
            </a:r>
            <a:r>
              <a:rPr lang="pl-PL" sz="5400" b="1" dirty="0" smtClean="0">
                <a:solidFill>
                  <a:srgbClr val="00B050"/>
                </a:solidFill>
              </a:rPr>
              <a:t>naki manipulacyjne</a:t>
            </a:r>
            <a:endParaRPr lang="pl-PL" sz="5400" b="1" dirty="0">
              <a:solidFill>
                <a:srgbClr val="00B050"/>
              </a:solidFill>
            </a:endParaRPr>
          </a:p>
        </p:txBody>
      </p:sp>
      <p:sp>
        <p:nvSpPr>
          <p:cNvPr id="3" name="Symbol zastępczy zawartości 2"/>
          <p:cNvSpPr>
            <a:spLocks noGrp="1"/>
          </p:cNvSpPr>
          <p:nvPr>
            <p:ph sz="half" idx="1"/>
          </p:nvPr>
        </p:nvSpPr>
        <p:spPr>
          <a:xfrm>
            <a:off x="515389" y="1825625"/>
            <a:ext cx="10673542" cy="1482840"/>
          </a:xfrm>
        </p:spPr>
        <p:txBody>
          <a:bodyPr>
            <a:normAutofit fontScale="92500" lnSpcReduction="20000"/>
          </a:bodyPr>
          <a:lstStyle/>
          <a:p>
            <a:pPr marL="0" indent="0">
              <a:buNone/>
            </a:pPr>
            <a:r>
              <a:rPr lang="pl-PL" sz="4400" dirty="0" smtClean="0"/>
              <a:t>określające sposób postępowania z towarem w trakcie transportu i dostawy oraz warunki przechowania</a:t>
            </a:r>
            <a:endParaRPr lang="pl-PL" sz="4400" dirty="0"/>
          </a:p>
        </p:txBody>
      </p:sp>
      <p:pic>
        <p:nvPicPr>
          <p:cNvPr id="5" name="Obraz 4"/>
          <p:cNvPicPr>
            <a:picLocks noChangeAspect="1"/>
          </p:cNvPicPr>
          <p:nvPr/>
        </p:nvPicPr>
        <p:blipFill>
          <a:blip r:embed="rId2"/>
          <a:stretch>
            <a:fillRect/>
          </a:stretch>
        </p:blipFill>
        <p:spPr>
          <a:xfrm>
            <a:off x="166649" y="3700870"/>
            <a:ext cx="12322689" cy="1985036"/>
          </a:xfrm>
          <a:prstGeom prst="rect">
            <a:avLst/>
          </a:prstGeom>
        </p:spPr>
      </p:pic>
    </p:spTree>
    <p:extLst>
      <p:ext uri="{BB962C8B-B14F-4D97-AF65-F5344CB8AC3E}">
        <p14:creationId xmlns:p14="http://schemas.microsoft.com/office/powerpoint/2010/main" val="348074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05196" y="461703"/>
            <a:ext cx="10515600" cy="1325563"/>
          </a:xfrm>
        </p:spPr>
        <p:txBody>
          <a:bodyPr>
            <a:normAutofit/>
          </a:bodyPr>
          <a:lstStyle/>
          <a:p>
            <a:r>
              <a:rPr lang="pl-PL" sz="4800" b="1" dirty="0">
                <a:solidFill>
                  <a:srgbClr val="00B050"/>
                </a:solidFill>
              </a:rPr>
              <a:t>Z</a:t>
            </a:r>
            <a:r>
              <a:rPr lang="pl-PL" sz="4800" b="1" dirty="0" smtClean="0">
                <a:solidFill>
                  <a:srgbClr val="00B050"/>
                </a:solidFill>
              </a:rPr>
              <a:t>naki niebezpieczeństwa</a:t>
            </a:r>
            <a:endParaRPr lang="pl-PL" sz="4800" b="1" dirty="0">
              <a:solidFill>
                <a:srgbClr val="00B050"/>
              </a:solidFill>
            </a:endParaRPr>
          </a:p>
        </p:txBody>
      </p:sp>
      <p:sp>
        <p:nvSpPr>
          <p:cNvPr id="3" name="Symbol zastępczy zawartości 2"/>
          <p:cNvSpPr>
            <a:spLocks noGrp="1"/>
          </p:cNvSpPr>
          <p:nvPr>
            <p:ph sz="half" idx="1"/>
          </p:nvPr>
        </p:nvSpPr>
        <p:spPr>
          <a:xfrm>
            <a:off x="448887" y="1825625"/>
            <a:ext cx="10224655" cy="934200"/>
          </a:xfrm>
        </p:spPr>
        <p:txBody>
          <a:bodyPr>
            <a:noAutofit/>
          </a:bodyPr>
          <a:lstStyle/>
          <a:p>
            <a:pPr marL="0" indent="0">
              <a:buNone/>
            </a:pPr>
            <a:r>
              <a:rPr lang="pl-PL" sz="3200" dirty="0" smtClean="0"/>
              <a:t>Ostrzegające o szkodliwym lub niebezpiecznym działaniu zawartości opakowania na zdrowie lub środowisko człowieka. </a:t>
            </a:r>
            <a:endParaRPr lang="pl-PL" sz="3200" dirty="0"/>
          </a:p>
        </p:txBody>
      </p:sp>
      <p:pic>
        <p:nvPicPr>
          <p:cNvPr id="5" name="Obraz 4"/>
          <p:cNvPicPr>
            <a:picLocks noChangeAspect="1"/>
          </p:cNvPicPr>
          <p:nvPr/>
        </p:nvPicPr>
        <p:blipFill>
          <a:blip r:embed="rId2"/>
          <a:stretch>
            <a:fillRect/>
          </a:stretch>
        </p:blipFill>
        <p:spPr>
          <a:xfrm>
            <a:off x="1310783" y="3260286"/>
            <a:ext cx="9362759" cy="2475495"/>
          </a:xfrm>
          <a:prstGeom prst="rect">
            <a:avLst/>
          </a:prstGeom>
        </p:spPr>
      </p:pic>
    </p:spTree>
    <p:extLst>
      <p:ext uri="{BB962C8B-B14F-4D97-AF65-F5344CB8AC3E}">
        <p14:creationId xmlns:p14="http://schemas.microsoft.com/office/powerpoint/2010/main" val="1681100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39436" y="232122"/>
            <a:ext cx="10515600" cy="948286"/>
          </a:xfrm>
        </p:spPr>
        <p:txBody>
          <a:bodyPr>
            <a:noAutofit/>
          </a:bodyPr>
          <a:lstStyle/>
          <a:p>
            <a:r>
              <a:rPr lang="pl-PL" sz="3600" dirty="0" smtClean="0"/>
              <a:t>Przygotowanie do odbioru ilościowego polega na: </a:t>
            </a:r>
            <a:endParaRPr lang="pl-PL" sz="3600" dirty="0"/>
          </a:p>
        </p:txBody>
      </p:sp>
      <p:sp>
        <p:nvSpPr>
          <p:cNvPr id="3" name="Symbol zastępczy zawartości 2"/>
          <p:cNvSpPr>
            <a:spLocks noGrp="1"/>
          </p:cNvSpPr>
          <p:nvPr>
            <p:ph sz="half" idx="1"/>
          </p:nvPr>
        </p:nvSpPr>
        <p:spPr>
          <a:xfrm>
            <a:off x="339437" y="1557684"/>
            <a:ext cx="11082250" cy="4959493"/>
          </a:xfrm>
        </p:spPr>
        <p:txBody>
          <a:bodyPr>
            <a:noAutofit/>
          </a:bodyPr>
          <a:lstStyle/>
          <a:p>
            <a:pPr marL="0" indent="0">
              <a:buNone/>
            </a:pPr>
            <a:r>
              <a:rPr lang="pl-PL" dirty="0" smtClean="0"/>
              <a:t>− wyznaczeniu i zabezpieczeniu miejsca, w którym zostanie sprawdzona ilość dostarczonego towaru, </a:t>
            </a:r>
            <a:br>
              <a:rPr lang="pl-PL" dirty="0" smtClean="0"/>
            </a:br>
            <a:r>
              <a:rPr lang="pl-PL" dirty="0" smtClean="0"/>
              <a:t>− sprawdzeniu poprawności działania urządzeń liczących, mierzących i ważących, które będą wykorzystane podczas odbioru towarów, </a:t>
            </a:r>
            <a:br>
              <a:rPr lang="pl-PL" dirty="0" smtClean="0"/>
            </a:br>
            <a:r>
              <a:rPr lang="pl-PL" dirty="0" smtClean="0"/>
              <a:t>− zgromadzeniu opakowań, do których mogą być przekładane towary z opakowań transportowych,</a:t>
            </a:r>
            <a:br>
              <a:rPr lang="pl-PL" dirty="0" smtClean="0"/>
            </a:br>
            <a:r>
              <a:rPr lang="pl-PL" dirty="0" smtClean="0"/>
              <a:t> − wyznaczeniu i przygotowaniu miejsca przechowania towaru po dostawie do sklepu, </a:t>
            </a:r>
            <a:br>
              <a:rPr lang="pl-PL" dirty="0" smtClean="0"/>
            </a:br>
            <a:r>
              <a:rPr lang="pl-PL" dirty="0" smtClean="0"/>
              <a:t>− opracowaniu systemu oznaczania towarów z różnych dostaw, </a:t>
            </a:r>
            <a:br>
              <a:rPr lang="pl-PL" dirty="0" smtClean="0"/>
            </a:br>
            <a:r>
              <a:rPr lang="pl-PL" dirty="0" smtClean="0"/>
              <a:t>− zgromadzeniu formularzy, które będą wypełniane po wykryciu nieprawidłowości</a:t>
            </a:r>
            <a:br>
              <a:rPr lang="pl-PL" dirty="0" smtClean="0"/>
            </a:br>
            <a:r>
              <a:rPr lang="pl-PL" dirty="0" smtClean="0"/>
              <a:t>− opracowaniu lub zapoznaniu się procedurą postępowania w sytuacji braków lub nadwyżek towarowych. </a:t>
            </a:r>
            <a:endParaRPr lang="pl-PL" dirty="0"/>
          </a:p>
        </p:txBody>
      </p:sp>
    </p:spTree>
    <p:extLst>
      <p:ext uri="{BB962C8B-B14F-4D97-AF65-F5344CB8AC3E}">
        <p14:creationId xmlns:p14="http://schemas.microsoft.com/office/powerpoint/2010/main" val="3066837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011" y="2304011"/>
            <a:ext cx="4553989" cy="4553989"/>
          </a:xfrm>
          <a:prstGeom prst="rect">
            <a:avLst/>
          </a:prstGeom>
        </p:spPr>
      </p:pic>
      <p:sp>
        <p:nvSpPr>
          <p:cNvPr id="2" name="Tytuł 1"/>
          <p:cNvSpPr>
            <a:spLocks noGrp="1"/>
          </p:cNvSpPr>
          <p:nvPr>
            <p:ph type="title"/>
          </p:nvPr>
        </p:nvSpPr>
        <p:spPr>
          <a:xfrm>
            <a:off x="182878" y="149629"/>
            <a:ext cx="9626139" cy="3790604"/>
          </a:xfrm>
        </p:spPr>
        <p:txBody>
          <a:bodyPr>
            <a:normAutofit fontScale="90000"/>
          </a:bodyPr>
          <a:lstStyle/>
          <a:p>
            <a:r>
              <a:rPr lang="pl-PL" dirty="0" smtClean="0"/>
              <a:t>Dokonując odbioru ilościowego należy zwrócić uwagę na oznaczenia znajdujące się na opakowaniach dotyczące masy towaru w jednostkowym opakowaniu oraz ilości towarów znajdujących się w opakowaniu zbiorczym lub transportowym</a:t>
            </a:r>
            <a:endParaRPr lang="pl-PL" dirty="0"/>
          </a:p>
        </p:txBody>
      </p:sp>
    </p:spTree>
    <p:extLst>
      <p:ext uri="{BB962C8B-B14F-4D97-AF65-F5344CB8AC3E}">
        <p14:creationId xmlns:p14="http://schemas.microsoft.com/office/powerpoint/2010/main" val="1985886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32262" y="365125"/>
            <a:ext cx="10921538" cy="1325563"/>
          </a:xfrm>
        </p:spPr>
        <p:txBody>
          <a:bodyPr/>
          <a:lstStyle/>
          <a:p>
            <a:r>
              <a:rPr lang="pl-PL" dirty="0" smtClean="0"/>
              <a:t>Urządzenia wykorzystywane w trakcie odbioru ilościowego: </a:t>
            </a:r>
            <a:endParaRPr lang="pl-PL" dirty="0"/>
          </a:p>
        </p:txBody>
      </p:sp>
      <p:sp>
        <p:nvSpPr>
          <p:cNvPr id="3" name="Symbol zastępczy zawartości 2"/>
          <p:cNvSpPr>
            <a:spLocks noGrp="1"/>
          </p:cNvSpPr>
          <p:nvPr>
            <p:ph sz="half" idx="1"/>
          </p:nvPr>
        </p:nvSpPr>
        <p:spPr/>
        <p:txBody>
          <a:bodyPr/>
          <a:lstStyle/>
          <a:p>
            <a:r>
              <a:rPr lang="pl-PL" b="1" dirty="0" smtClean="0">
                <a:solidFill>
                  <a:srgbClr val="00B050"/>
                </a:solidFill>
              </a:rPr>
              <a:t>wagi:</a:t>
            </a:r>
            <a:r>
              <a:rPr lang="ru-RU" dirty="0" smtClean="0"/>
              <a:t/>
            </a:r>
            <a:br>
              <a:rPr lang="ru-RU" dirty="0" smtClean="0"/>
            </a:br>
            <a:r>
              <a:rPr lang="pl-PL" dirty="0" smtClean="0"/>
              <a:t>stołowe, </a:t>
            </a:r>
            <a:r>
              <a:rPr lang="ru-RU" dirty="0"/>
              <a:t/>
            </a:r>
            <a:br>
              <a:rPr lang="ru-RU" dirty="0"/>
            </a:br>
            <a:r>
              <a:rPr lang="pl-PL" dirty="0" smtClean="0"/>
              <a:t>− uchylne,</a:t>
            </a:r>
            <a:r>
              <a:rPr lang="ru-RU" dirty="0"/>
              <a:t/>
            </a:r>
            <a:br>
              <a:rPr lang="ru-RU" dirty="0"/>
            </a:br>
            <a:r>
              <a:rPr lang="pl-PL" dirty="0" smtClean="0"/>
              <a:t> − tarczowe, </a:t>
            </a:r>
            <a:r>
              <a:rPr lang="ru-RU" dirty="0" smtClean="0"/>
              <a:t/>
            </a:r>
            <a:br>
              <a:rPr lang="ru-RU" dirty="0" smtClean="0"/>
            </a:br>
            <a:r>
              <a:rPr lang="pl-PL" dirty="0" smtClean="0"/>
              <a:t>− dziesiętne, </a:t>
            </a:r>
            <a:r>
              <a:rPr lang="ru-RU" dirty="0" smtClean="0"/>
              <a:t/>
            </a:r>
            <a:br>
              <a:rPr lang="ru-RU" dirty="0" smtClean="0"/>
            </a:br>
            <a:r>
              <a:rPr lang="pl-PL" dirty="0" smtClean="0"/>
              <a:t>− przesuwnikowe, </a:t>
            </a:r>
            <a:endParaRPr lang="ru-RU" dirty="0" smtClean="0"/>
          </a:p>
          <a:p>
            <a:r>
              <a:rPr lang="ru-RU" b="1" dirty="0" smtClean="0">
                <a:solidFill>
                  <a:srgbClr val="00B050"/>
                </a:solidFill>
              </a:rPr>
              <a:t> </a:t>
            </a:r>
            <a:r>
              <a:rPr lang="pl-PL" b="1" dirty="0" smtClean="0">
                <a:solidFill>
                  <a:srgbClr val="00B050"/>
                </a:solidFill>
              </a:rPr>
              <a:t> miary długości:</a:t>
            </a:r>
            <a:r>
              <a:rPr lang="ru-RU" b="1" dirty="0" smtClean="0">
                <a:solidFill>
                  <a:srgbClr val="00B050"/>
                </a:solidFill>
              </a:rPr>
              <a:t/>
            </a:r>
            <a:br>
              <a:rPr lang="ru-RU" b="1" dirty="0" smtClean="0">
                <a:solidFill>
                  <a:srgbClr val="00B050"/>
                </a:solidFill>
              </a:rPr>
            </a:br>
            <a:r>
              <a:rPr lang="ru-RU" b="1" dirty="0" smtClean="0">
                <a:solidFill>
                  <a:srgbClr val="00B050"/>
                </a:solidFill>
              </a:rPr>
              <a:t>   </a:t>
            </a:r>
            <a:r>
              <a:rPr lang="pl-PL" dirty="0" smtClean="0"/>
              <a:t>− metrowe,</a:t>
            </a:r>
            <a:endParaRPr lang="ru-RU" dirty="0"/>
          </a:p>
          <a:p>
            <a:pPr marL="0" indent="0">
              <a:buNone/>
            </a:pPr>
            <a:r>
              <a:rPr lang="ru-RU" dirty="0" smtClean="0"/>
              <a:t> </a:t>
            </a:r>
            <a:r>
              <a:rPr lang="pl-PL" dirty="0" smtClean="0"/>
              <a:t> </a:t>
            </a:r>
            <a:r>
              <a:rPr lang="ru-RU" dirty="0" smtClean="0"/>
              <a:t>    </a:t>
            </a:r>
            <a:r>
              <a:rPr lang="pl-PL" dirty="0" smtClean="0"/>
              <a:t>− półmetrowe,</a:t>
            </a:r>
            <a:endParaRPr lang="pl-PL" b="1" dirty="0">
              <a:solidFill>
                <a:srgbClr val="00B050"/>
              </a:solidFill>
            </a:endParaRPr>
          </a:p>
        </p:txBody>
      </p:sp>
      <p:sp>
        <p:nvSpPr>
          <p:cNvPr id="4" name="Symbol zastępczy zawartości 3"/>
          <p:cNvSpPr>
            <a:spLocks noGrp="1"/>
          </p:cNvSpPr>
          <p:nvPr>
            <p:ph sz="half" idx="2"/>
          </p:nvPr>
        </p:nvSpPr>
        <p:spPr/>
        <p:txBody>
          <a:bodyPr/>
          <a:lstStyle/>
          <a:p>
            <a:r>
              <a:rPr lang="pl-PL" b="1" dirty="0" smtClean="0">
                <a:solidFill>
                  <a:srgbClr val="00B050"/>
                </a:solidFill>
              </a:rPr>
              <a:t>miary pojemności: </a:t>
            </a:r>
            <a:endParaRPr lang="ru-RU" b="1" dirty="0" smtClean="0">
              <a:solidFill>
                <a:srgbClr val="00B050"/>
              </a:solidFill>
            </a:endParaRPr>
          </a:p>
          <a:p>
            <a:pPr marL="0" indent="0">
              <a:buNone/>
            </a:pPr>
            <a:r>
              <a:rPr lang="ru-RU" dirty="0" smtClean="0"/>
              <a:t> - </a:t>
            </a:r>
            <a:r>
              <a:rPr lang="pl-PL" dirty="0" smtClean="0"/>
              <a:t>czerpaki, </a:t>
            </a:r>
            <a:r>
              <a:rPr lang="ru-RU" dirty="0" smtClean="0"/>
              <a:t/>
            </a:r>
            <a:br>
              <a:rPr lang="ru-RU" dirty="0" smtClean="0"/>
            </a:br>
            <a:r>
              <a:rPr lang="pl-PL" dirty="0" smtClean="0"/>
              <a:t>− menzurki, </a:t>
            </a:r>
            <a:r>
              <a:rPr lang="ru-RU" dirty="0" smtClean="0"/>
              <a:t/>
            </a:r>
            <a:br>
              <a:rPr lang="ru-RU" dirty="0" smtClean="0"/>
            </a:br>
            <a:r>
              <a:rPr lang="pl-PL" dirty="0" smtClean="0"/>
              <a:t>− bańki. </a:t>
            </a:r>
            <a:endParaRPr lang="pl-PL" dirty="0"/>
          </a:p>
        </p:txBody>
      </p:sp>
    </p:spTree>
    <p:extLst>
      <p:ext uri="{BB962C8B-B14F-4D97-AF65-F5344CB8AC3E}">
        <p14:creationId xmlns:p14="http://schemas.microsoft.com/office/powerpoint/2010/main" val="2799006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315884" y="698269"/>
            <a:ext cx="11687694" cy="5632311"/>
          </a:xfrm>
          <a:prstGeom prst="rect">
            <a:avLst/>
          </a:prstGeom>
        </p:spPr>
        <p:txBody>
          <a:bodyPr wrap="square">
            <a:spAutoFit/>
          </a:bodyPr>
          <a:lstStyle/>
          <a:p>
            <a:r>
              <a:rPr lang="pl-PL" sz="4000" dirty="0" smtClean="0"/>
              <a:t>Przyjmując, przechowując, eksponując i wydając produkt pracownicy placówek handlowych muszą stosować się do zaleceń producenta oraz stosować wiedzę towaroznawczą z tego zakresu. Dokumenty związane z dostawą towarów do sklepu to: </a:t>
            </a:r>
            <a:r>
              <a:rPr lang="ru-RU" sz="4000" dirty="0" smtClean="0"/>
              <a:t/>
            </a:r>
            <a:br>
              <a:rPr lang="ru-RU" sz="4000" dirty="0" smtClean="0"/>
            </a:br>
            <a:r>
              <a:rPr lang="pl-PL" sz="4000" dirty="0" smtClean="0"/>
              <a:t>− zamówienie, </a:t>
            </a:r>
            <a:r>
              <a:rPr lang="ru-RU" sz="4000" dirty="0" smtClean="0"/>
              <a:t/>
            </a:r>
            <a:br>
              <a:rPr lang="ru-RU" sz="4000" dirty="0" smtClean="0"/>
            </a:br>
            <a:r>
              <a:rPr lang="pl-PL" sz="4000" dirty="0" smtClean="0"/>
              <a:t>− faktura,</a:t>
            </a:r>
            <a:r>
              <a:rPr lang="ru-RU" sz="4000" dirty="0" smtClean="0"/>
              <a:t/>
            </a:r>
            <a:br>
              <a:rPr lang="ru-RU" sz="4000" dirty="0" smtClean="0"/>
            </a:br>
            <a:r>
              <a:rPr lang="pl-PL" sz="4000" dirty="0" smtClean="0"/>
              <a:t> − dowód dostawy, </a:t>
            </a:r>
            <a:r>
              <a:rPr lang="ru-RU" sz="4000" dirty="0" smtClean="0"/>
              <a:t/>
            </a:r>
            <a:br>
              <a:rPr lang="ru-RU" sz="4000" dirty="0" smtClean="0"/>
            </a:br>
            <a:r>
              <a:rPr lang="pl-PL" sz="4000" dirty="0" smtClean="0"/>
              <a:t>− specyfikacja. </a:t>
            </a:r>
            <a:endParaRPr lang="pl-PL" sz="4000" dirty="0"/>
          </a:p>
        </p:txBody>
      </p:sp>
    </p:spTree>
    <p:extLst>
      <p:ext uri="{BB962C8B-B14F-4D97-AF65-F5344CB8AC3E}">
        <p14:creationId xmlns:p14="http://schemas.microsoft.com/office/powerpoint/2010/main" val="377744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349136" y="748146"/>
            <a:ext cx="11571316" cy="2862322"/>
          </a:xfrm>
          <a:prstGeom prst="rect">
            <a:avLst/>
          </a:prstGeom>
          <a:noFill/>
        </p:spPr>
        <p:txBody>
          <a:bodyPr wrap="square" rtlCol="0">
            <a:spAutoFit/>
          </a:bodyPr>
          <a:lstStyle/>
          <a:p>
            <a:r>
              <a:rPr lang="pl-PL" sz="4800" b="1" dirty="0" smtClean="0">
                <a:solidFill>
                  <a:srgbClr val="FF0000"/>
                </a:solidFill>
              </a:rPr>
              <a:t>Odbiór ilościowy </a:t>
            </a:r>
            <a:r>
              <a:rPr lang="pl-PL" sz="4400" dirty="0" smtClean="0"/>
              <a:t>polega na sprawdzeniu ilości i stanu dostarczanego towaru, aby wykluczyć wszelkie nieprawidłowości związane z brakiem lub uszkodzeniem towaru w transporcie</a:t>
            </a:r>
            <a:endParaRPr lang="pl-PL" sz="4400" dirty="0"/>
          </a:p>
        </p:txBody>
      </p:sp>
    </p:spTree>
    <p:extLst>
      <p:ext uri="{BB962C8B-B14F-4D97-AF65-F5344CB8AC3E}">
        <p14:creationId xmlns:p14="http://schemas.microsoft.com/office/powerpoint/2010/main" val="878077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1446415" y="58189"/>
            <a:ext cx="9120481" cy="6799811"/>
          </a:xfrm>
          <a:prstGeom prst="rect">
            <a:avLst/>
          </a:prstGeom>
        </p:spPr>
      </p:pic>
    </p:spTree>
    <p:extLst>
      <p:ext uri="{BB962C8B-B14F-4D97-AF65-F5344CB8AC3E}">
        <p14:creationId xmlns:p14="http://schemas.microsoft.com/office/powerpoint/2010/main" val="2915223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382385" y="266007"/>
            <a:ext cx="11371811" cy="1292662"/>
          </a:xfrm>
          <a:prstGeom prst="rect">
            <a:avLst/>
          </a:prstGeom>
        </p:spPr>
        <p:txBody>
          <a:bodyPr wrap="square">
            <a:spAutoFit/>
          </a:bodyPr>
          <a:lstStyle/>
          <a:p>
            <a:r>
              <a:rPr lang="pl-PL" sz="2400" b="1" dirty="0" smtClean="0"/>
              <a:t>Ćwiczenie 1</a:t>
            </a:r>
            <a:r>
              <a:rPr lang="ru-RU" dirty="0" smtClean="0"/>
              <a:t/>
            </a:r>
            <a:br>
              <a:rPr lang="ru-RU" dirty="0" smtClean="0"/>
            </a:br>
            <a:r>
              <a:rPr lang="pl-PL" dirty="0" smtClean="0"/>
              <a:t> Na opakowaniach zbiorczych umieszczane są poza informacjami zasadniczymi dotyczącymi towaru i producenta znaki manipulacyjne i ostrzegawcze. Odczytaj znaki zamieszczone na rysunku poniżej i wyjaśnij, co oznaczają i w jaki sposób usprawniają pracę w transporcie i magazynowaniu. </a:t>
            </a:r>
            <a:endParaRPr lang="pl-PL" dirty="0"/>
          </a:p>
        </p:txBody>
      </p:sp>
      <p:pic>
        <p:nvPicPr>
          <p:cNvPr id="3" name="Obraz 2"/>
          <p:cNvPicPr>
            <a:picLocks noChangeAspect="1"/>
          </p:cNvPicPr>
          <p:nvPr/>
        </p:nvPicPr>
        <p:blipFill>
          <a:blip r:embed="rId2"/>
          <a:stretch>
            <a:fillRect/>
          </a:stretch>
        </p:blipFill>
        <p:spPr>
          <a:xfrm>
            <a:off x="149914" y="1505220"/>
            <a:ext cx="11836751" cy="5095085"/>
          </a:xfrm>
          <a:prstGeom prst="rect">
            <a:avLst/>
          </a:prstGeom>
        </p:spPr>
      </p:pic>
    </p:spTree>
    <p:extLst>
      <p:ext uri="{BB962C8B-B14F-4D97-AF65-F5344CB8AC3E}">
        <p14:creationId xmlns:p14="http://schemas.microsoft.com/office/powerpoint/2010/main" val="354581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532014" y="399011"/>
            <a:ext cx="11355185" cy="4093428"/>
          </a:xfrm>
          <a:prstGeom prst="rect">
            <a:avLst/>
          </a:prstGeom>
        </p:spPr>
        <p:txBody>
          <a:bodyPr wrap="square">
            <a:spAutoFit/>
          </a:bodyPr>
          <a:lstStyle/>
          <a:p>
            <a:r>
              <a:rPr lang="pl-PL" sz="4400" b="1" dirty="0" smtClean="0"/>
              <a:t>Podczas odbioru ilościowego sprawdza się: </a:t>
            </a:r>
            <a:r>
              <a:rPr lang="pl-PL" sz="3600" dirty="0" smtClean="0"/>
              <a:t/>
            </a:r>
            <a:br>
              <a:rPr lang="pl-PL" sz="3600" dirty="0" smtClean="0"/>
            </a:br>
            <a:r>
              <a:rPr lang="pl-PL" sz="3600" dirty="0" smtClean="0"/>
              <a:t>− czy przyjmowany towar został właściwie zapakowany i zabezpieczony na czas transportu i przeładunku, </a:t>
            </a:r>
            <a:br>
              <a:rPr lang="pl-PL" sz="3600" dirty="0" smtClean="0"/>
            </a:br>
            <a:r>
              <a:rPr lang="pl-PL" sz="3600" dirty="0" smtClean="0"/>
              <a:t>− stan opakowań transportowych i zbiorczych,</a:t>
            </a:r>
            <a:br>
              <a:rPr lang="pl-PL" sz="3600" dirty="0" smtClean="0"/>
            </a:br>
            <a:r>
              <a:rPr lang="pl-PL" sz="3600" dirty="0" smtClean="0"/>
              <a:t> − ilość przyjętego towaru,</a:t>
            </a:r>
            <a:br>
              <a:rPr lang="pl-PL" sz="3600" dirty="0" smtClean="0"/>
            </a:br>
            <a:r>
              <a:rPr lang="pl-PL" sz="3600" dirty="0" smtClean="0"/>
              <a:t> − zgodność ilości dostarczonego towaru z ilością zadeklarowaną w dokumentach towarzyszących dostawie. </a:t>
            </a:r>
            <a:endParaRPr lang="pl-PL" sz="3600" dirty="0"/>
          </a:p>
        </p:txBody>
      </p:sp>
    </p:spTree>
    <p:extLst>
      <p:ext uri="{BB962C8B-B14F-4D97-AF65-F5344CB8AC3E}">
        <p14:creationId xmlns:p14="http://schemas.microsoft.com/office/powerpoint/2010/main" val="1067738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648393" y="581891"/>
            <a:ext cx="10789920" cy="5509200"/>
          </a:xfrm>
          <a:prstGeom prst="rect">
            <a:avLst/>
          </a:prstGeom>
        </p:spPr>
        <p:txBody>
          <a:bodyPr wrap="square">
            <a:spAutoFit/>
          </a:bodyPr>
          <a:lstStyle/>
          <a:p>
            <a:r>
              <a:rPr lang="pl-PL" sz="4400" b="1" dirty="0" smtClean="0">
                <a:solidFill>
                  <a:srgbClr val="FF0000"/>
                </a:solidFill>
              </a:rPr>
              <a:t>Przebieg odbioru ilościowego zależy od</a:t>
            </a:r>
            <a:r>
              <a:rPr lang="pl-PL" sz="4400" dirty="0" smtClean="0"/>
              <a:t>: </a:t>
            </a:r>
            <a:br>
              <a:rPr lang="pl-PL" sz="4400" dirty="0" smtClean="0"/>
            </a:br>
            <a:r>
              <a:rPr lang="pl-PL" sz="4400" dirty="0" smtClean="0"/>
              <a:t>− rodzaju przyjmowanego towaru, </a:t>
            </a:r>
            <a:br>
              <a:rPr lang="pl-PL" sz="4400" dirty="0" smtClean="0"/>
            </a:br>
            <a:r>
              <a:rPr lang="pl-PL" sz="4400" dirty="0" smtClean="0"/>
              <a:t>− opakowań transportowych i zbiorczych, − urządzeń służących do liczenia, mierzenia, ważenia, </a:t>
            </a:r>
            <a:br>
              <a:rPr lang="pl-PL" sz="4400" dirty="0" smtClean="0"/>
            </a:br>
            <a:r>
              <a:rPr lang="pl-PL" sz="4400" dirty="0" smtClean="0"/>
              <a:t>− rodzaju placówki handlowej, </a:t>
            </a:r>
            <a:br>
              <a:rPr lang="pl-PL" sz="4400" dirty="0" smtClean="0"/>
            </a:br>
            <a:r>
              <a:rPr lang="pl-PL" sz="4400" dirty="0" smtClean="0"/>
              <a:t>− organizacji pracy w placówce handlowej, </a:t>
            </a:r>
            <a:br>
              <a:rPr lang="pl-PL" sz="4400" dirty="0" smtClean="0"/>
            </a:br>
            <a:r>
              <a:rPr lang="pl-PL" sz="4400" dirty="0" smtClean="0"/>
              <a:t>− czasu dostawy. </a:t>
            </a:r>
            <a:endParaRPr lang="pl-PL" sz="4400" dirty="0"/>
          </a:p>
        </p:txBody>
      </p:sp>
    </p:spTree>
    <p:extLst>
      <p:ext uri="{BB962C8B-B14F-4D97-AF65-F5344CB8AC3E}">
        <p14:creationId xmlns:p14="http://schemas.microsoft.com/office/powerpoint/2010/main" val="160910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532015" y="332510"/>
            <a:ext cx="11659985" cy="5262979"/>
          </a:xfrm>
          <a:prstGeom prst="rect">
            <a:avLst/>
          </a:prstGeom>
        </p:spPr>
        <p:txBody>
          <a:bodyPr wrap="square">
            <a:spAutoFit/>
          </a:bodyPr>
          <a:lstStyle/>
          <a:p>
            <a:r>
              <a:rPr lang="pl-PL" sz="4800" dirty="0" smtClean="0"/>
              <a:t>Opakowania stosowane podczas transportu i czynności manipulacyjnych związanych z dostarczeniem towaru do placówki handlowej spełniają funkcję: </a:t>
            </a:r>
            <a:br>
              <a:rPr lang="pl-PL" sz="4800" dirty="0" smtClean="0"/>
            </a:br>
            <a:r>
              <a:rPr lang="pl-PL" sz="4800" dirty="0" smtClean="0"/>
              <a:t>− ochronną,</a:t>
            </a:r>
            <a:br>
              <a:rPr lang="pl-PL" sz="4800" dirty="0" smtClean="0"/>
            </a:br>
            <a:r>
              <a:rPr lang="pl-PL" sz="4800" dirty="0" smtClean="0"/>
              <a:t> − informacyjną,</a:t>
            </a:r>
            <a:br>
              <a:rPr lang="pl-PL" sz="4800" dirty="0" smtClean="0"/>
            </a:br>
            <a:r>
              <a:rPr lang="pl-PL" sz="4800" dirty="0" smtClean="0"/>
              <a:t> − manipulacyjną. </a:t>
            </a:r>
            <a:endParaRPr lang="pl-PL" sz="4800" dirty="0"/>
          </a:p>
        </p:txBody>
      </p:sp>
    </p:spTree>
    <p:extLst>
      <p:ext uri="{BB962C8B-B14F-4D97-AF65-F5344CB8AC3E}">
        <p14:creationId xmlns:p14="http://schemas.microsoft.com/office/powerpoint/2010/main" val="95316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2344188" y="1122362"/>
            <a:ext cx="8323811" cy="889317"/>
          </a:xfrm>
        </p:spPr>
        <p:txBody>
          <a:bodyPr>
            <a:normAutofit fontScale="90000"/>
          </a:bodyPr>
          <a:lstStyle/>
          <a:p>
            <a:r>
              <a:rPr lang="pl-PL" dirty="0" smtClean="0"/>
              <a:t>W obrocie towarowym stosuje się:</a:t>
            </a:r>
            <a:endParaRPr lang="pl-PL" dirty="0"/>
          </a:p>
        </p:txBody>
      </p:sp>
      <p:cxnSp>
        <p:nvCxnSpPr>
          <p:cNvPr id="5" name="Łącznik prosty ze strzałką 4"/>
          <p:cNvCxnSpPr/>
          <p:nvPr/>
        </p:nvCxnSpPr>
        <p:spPr>
          <a:xfrm flipH="1">
            <a:off x="6350923" y="2294313"/>
            <a:ext cx="2771" cy="98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Łącznik prosty ze strzałką 6"/>
          <p:cNvCxnSpPr/>
          <p:nvPr/>
        </p:nvCxnSpPr>
        <p:spPr>
          <a:xfrm>
            <a:off x="8390313" y="2294313"/>
            <a:ext cx="2116974" cy="10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Łącznik prosty ze strzałką 11"/>
          <p:cNvCxnSpPr/>
          <p:nvPr/>
        </p:nvCxnSpPr>
        <p:spPr>
          <a:xfrm flipH="1">
            <a:off x="2128058" y="2294313"/>
            <a:ext cx="1554480" cy="98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Prostokąt 15"/>
          <p:cNvSpPr/>
          <p:nvPr/>
        </p:nvSpPr>
        <p:spPr>
          <a:xfrm>
            <a:off x="881114" y="3373183"/>
            <a:ext cx="2207784" cy="707886"/>
          </a:xfrm>
          <a:prstGeom prst="rect">
            <a:avLst/>
          </a:prstGeom>
        </p:spPr>
        <p:txBody>
          <a:bodyPr wrap="none">
            <a:spAutoFit/>
          </a:bodyPr>
          <a:lstStyle/>
          <a:p>
            <a:r>
              <a:rPr lang="pl-PL" sz="4000" b="1" dirty="0" smtClean="0"/>
              <a:t>ochronną</a:t>
            </a:r>
            <a:endParaRPr lang="pl-PL" b="1" dirty="0"/>
          </a:p>
        </p:txBody>
      </p:sp>
      <p:sp>
        <p:nvSpPr>
          <p:cNvPr id="17" name="Prostokąt 16"/>
          <p:cNvSpPr/>
          <p:nvPr/>
        </p:nvSpPr>
        <p:spPr>
          <a:xfrm>
            <a:off x="4997753" y="3507974"/>
            <a:ext cx="2420471" cy="584775"/>
          </a:xfrm>
          <a:prstGeom prst="rect">
            <a:avLst/>
          </a:prstGeom>
        </p:spPr>
        <p:txBody>
          <a:bodyPr wrap="none">
            <a:spAutoFit/>
          </a:bodyPr>
          <a:lstStyle/>
          <a:p>
            <a:r>
              <a:rPr lang="pl-PL" sz="3200" b="1" dirty="0" smtClean="0"/>
              <a:t>informacyjną</a:t>
            </a:r>
            <a:endParaRPr lang="pl-PL" sz="3200" b="1" dirty="0"/>
          </a:p>
        </p:txBody>
      </p:sp>
      <p:sp>
        <p:nvSpPr>
          <p:cNvPr id="18" name="Prostokąt 17"/>
          <p:cNvSpPr/>
          <p:nvPr/>
        </p:nvSpPr>
        <p:spPr>
          <a:xfrm>
            <a:off x="9448800" y="3549195"/>
            <a:ext cx="2674130" cy="584775"/>
          </a:xfrm>
          <a:prstGeom prst="rect">
            <a:avLst/>
          </a:prstGeom>
        </p:spPr>
        <p:txBody>
          <a:bodyPr wrap="none">
            <a:spAutoFit/>
          </a:bodyPr>
          <a:lstStyle/>
          <a:p>
            <a:r>
              <a:rPr lang="pl-PL" sz="3200" b="1" dirty="0" smtClean="0"/>
              <a:t>manipulacyjną</a:t>
            </a:r>
            <a:endParaRPr lang="pl-PL" sz="3200" b="1" dirty="0"/>
          </a:p>
        </p:txBody>
      </p:sp>
    </p:spTree>
    <p:extLst>
      <p:ext uri="{BB962C8B-B14F-4D97-AF65-F5344CB8AC3E}">
        <p14:creationId xmlns:p14="http://schemas.microsoft.com/office/powerpoint/2010/main" val="50709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404551" y="1410175"/>
            <a:ext cx="11466024" cy="3046988"/>
          </a:xfrm>
          <a:prstGeom prst="rect">
            <a:avLst/>
          </a:prstGeom>
        </p:spPr>
        <p:txBody>
          <a:bodyPr wrap="square">
            <a:spAutoFit/>
          </a:bodyPr>
          <a:lstStyle/>
          <a:p>
            <a:r>
              <a:rPr lang="pl-PL" sz="3200" dirty="0" smtClean="0"/>
              <a:t>Konstrukcja opakowania powinna chronić produkt oraz umożliwia jego identyfikację. Pozostałe opakowania to opakowania pośrednie. W obrocie towarowym stosuje się: </a:t>
            </a:r>
            <a:br>
              <a:rPr lang="pl-PL" sz="3200" dirty="0" smtClean="0"/>
            </a:br>
            <a:r>
              <a:rPr lang="pl-PL" sz="3200" dirty="0" smtClean="0"/>
              <a:t>− opakowania jednostkowe, </a:t>
            </a:r>
            <a:br>
              <a:rPr lang="pl-PL" sz="3200" dirty="0" smtClean="0"/>
            </a:br>
            <a:r>
              <a:rPr lang="pl-PL" sz="3200" dirty="0" smtClean="0"/>
              <a:t>− opakowania zbiorcze, </a:t>
            </a:r>
            <a:br>
              <a:rPr lang="pl-PL" sz="3200" dirty="0" smtClean="0"/>
            </a:br>
            <a:r>
              <a:rPr lang="pl-PL" sz="3200" dirty="0" smtClean="0"/>
              <a:t>− opakowania transportowe.</a:t>
            </a:r>
            <a:endParaRPr lang="pl-PL" sz="3200" dirty="0"/>
          </a:p>
        </p:txBody>
      </p:sp>
    </p:spTree>
    <p:extLst>
      <p:ext uri="{BB962C8B-B14F-4D97-AF65-F5344CB8AC3E}">
        <p14:creationId xmlns:p14="http://schemas.microsoft.com/office/powerpoint/2010/main" val="2576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ostokąt 5"/>
          <p:cNvSpPr/>
          <p:nvPr/>
        </p:nvSpPr>
        <p:spPr>
          <a:xfrm>
            <a:off x="0" y="-36758"/>
            <a:ext cx="10956174" cy="4524315"/>
          </a:xfrm>
          <a:prstGeom prst="rect">
            <a:avLst/>
          </a:prstGeom>
        </p:spPr>
        <p:txBody>
          <a:bodyPr wrap="square">
            <a:spAutoFit/>
          </a:bodyPr>
          <a:lstStyle/>
          <a:p>
            <a:r>
              <a:rPr lang="pl-PL" sz="3200" b="1" dirty="0" smtClean="0">
                <a:solidFill>
                  <a:srgbClr val="00B050"/>
                </a:solidFill>
              </a:rPr>
              <a:t>Opakowanie jednostkowe </a:t>
            </a:r>
            <a:br>
              <a:rPr lang="pl-PL" sz="3200" b="1" dirty="0" smtClean="0">
                <a:solidFill>
                  <a:srgbClr val="00B050"/>
                </a:solidFill>
              </a:rPr>
            </a:br>
            <a:r>
              <a:rPr lang="pl-PL" sz="3200" dirty="0" smtClean="0"/>
              <a:t>ma najczęściej bezpośredni kontakt z produktem. Wielkość i kształt opakowania jednostkowego zależna jest od ilości towaru, jaki jest jednorazowo sprzedawany oraz od właściwości znajdującego się w nim towaru. Opakowanie powinno zachęcać klienta do zakupu towaru.</a:t>
            </a:r>
            <a:br>
              <a:rPr lang="pl-PL" sz="3200" dirty="0" smtClean="0"/>
            </a:br>
            <a:r>
              <a:rPr lang="pl-PL" sz="3200" dirty="0" smtClean="0"/>
              <a:t> Producenci prześcigają się w bogactwie kształtów, kolorów i materiałów, z których są wykonane oraz w różnorodnych wielkościach jednostkowych opakowań. </a:t>
            </a:r>
            <a:endParaRPr lang="pl-PL" sz="3200" dirty="0"/>
          </a:p>
        </p:txBody>
      </p:sp>
      <p:pic>
        <p:nvPicPr>
          <p:cNvPr id="7" name="Obraz 6"/>
          <p:cNvPicPr>
            <a:picLocks noChangeAspect="1"/>
          </p:cNvPicPr>
          <p:nvPr/>
        </p:nvPicPr>
        <p:blipFill rotWithShape="1">
          <a:blip r:embed="rId2" cstate="print">
            <a:extLst>
              <a:ext uri="{28A0092B-C50C-407E-A947-70E740481C1C}">
                <a14:useLocalDpi xmlns:a14="http://schemas.microsoft.com/office/drawing/2010/main" val="0"/>
              </a:ext>
            </a:extLst>
          </a:blip>
          <a:srcRect l="3504" t="4645" r="7391" b="7323"/>
          <a:stretch/>
        </p:blipFill>
        <p:spPr>
          <a:xfrm>
            <a:off x="8861366" y="3719220"/>
            <a:ext cx="2959331" cy="2897712"/>
          </a:xfrm>
          <a:prstGeom prst="rect">
            <a:avLst/>
          </a:prstGeom>
        </p:spPr>
      </p:pic>
    </p:spTree>
    <p:extLst>
      <p:ext uri="{BB962C8B-B14F-4D97-AF65-F5344CB8AC3E}">
        <p14:creationId xmlns:p14="http://schemas.microsoft.com/office/powerpoint/2010/main" val="347674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solidFill>
                  <a:srgbClr val="00B050"/>
                </a:solidFill>
              </a:rPr>
              <a:t>Opakowanie zbiorcze</a:t>
            </a:r>
            <a:endParaRPr lang="pl-PL" b="1" dirty="0">
              <a:solidFill>
                <a:srgbClr val="00B050"/>
              </a:solidFill>
            </a:endParaRPr>
          </a:p>
        </p:txBody>
      </p:sp>
      <p:sp>
        <p:nvSpPr>
          <p:cNvPr id="3" name="Symbol zastępczy zawartości 2"/>
          <p:cNvSpPr>
            <a:spLocks noGrp="1"/>
          </p:cNvSpPr>
          <p:nvPr>
            <p:ph sz="half" idx="1"/>
          </p:nvPr>
        </p:nvSpPr>
        <p:spPr>
          <a:xfrm>
            <a:off x="356061" y="1690688"/>
            <a:ext cx="5181600" cy="4351338"/>
          </a:xfrm>
        </p:spPr>
        <p:txBody>
          <a:bodyPr>
            <a:noAutofit/>
          </a:bodyPr>
          <a:lstStyle/>
          <a:p>
            <a:pPr marL="0" indent="0">
              <a:buNone/>
            </a:pPr>
            <a:r>
              <a:rPr lang="pl-PL" sz="3200" dirty="0"/>
              <a:t>S</a:t>
            </a:r>
            <a:r>
              <a:rPr lang="pl-PL" sz="3200" dirty="0" smtClean="0"/>
              <a:t>tanowią dodatkowe zabezpieczenie dla towaru, a ponadto ułatwiają dostawę i transport towarów. Opakowania takie najczęściej nie są przeznaczone do sprzedaży. Stosowanie opakowań zbiorczych znacznie przyspiesza odbiór ilościowy towarów.</a:t>
            </a:r>
            <a:endParaRPr lang="pl-PL" sz="3200" dirty="0"/>
          </a:p>
        </p:txBody>
      </p:sp>
      <p:pic>
        <p:nvPicPr>
          <p:cNvPr id="5" name="Symbol zastępczy zawartości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331" y="1459865"/>
            <a:ext cx="4351338" cy="4351338"/>
          </a:xfrm>
        </p:spPr>
      </p:pic>
    </p:spTree>
    <p:extLst>
      <p:ext uri="{BB962C8B-B14F-4D97-AF65-F5344CB8AC3E}">
        <p14:creationId xmlns:p14="http://schemas.microsoft.com/office/powerpoint/2010/main" val="3062041577"/>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363</Words>
  <Application>Microsoft Office PowerPoint</Application>
  <PresentationFormat>Panoramiczny</PresentationFormat>
  <Paragraphs>35</Paragraphs>
  <Slides>21</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21</vt:i4>
      </vt:variant>
    </vt:vector>
  </HeadingPairs>
  <TitlesOfParts>
    <vt:vector size="25" baseType="lpstr">
      <vt:lpstr>Arial</vt:lpstr>
      <vt:lpstr>Calibri</vt:lpstr>
      <vt:lpstr>Calibri Light</vt:lpstr>
      <vt:lpstr>Motyw pakietu Office</vt:lpstr>
      <vt:lpstr>Odbiór ilościowy towarów</vt:lpstr>
      <vt:lpstr>Prezentacja programu PowerPoint</vt:lpstr>
      <vt:lpstr>Prezentacja programu PowerPoint</vt:lpstr>
      <vt:lpstr>Prezentacja programu PowerPoint</vt:lpstr>
      <vt:lpstr>Prezentacja programu PowerPoint</vt:lpstr>
      <vt:lpstr>W obrocie towarowym stosuje się:</vt:lpstr>
      <vt:lpstr>Prezentacja programu PowerPoint</vt:lpstr>
      <vt:lpstr>Prezentacja programu PowerPoint</vt:lpstr>
      <vt:lpstr>Opakowanie zbiorcze</vt:lpstr>
      <vt:lpstr>Opakowania transportowe </vt:lpstr>
      <vt:lpstr>Na opakowaniach umieszczane są znaki: </vt:lpstr>
      <vt:lpstr>Prezentacja programu PowerPoint</vt:lpstr>
      <vt:lpstr>oznaczenia informacyjne</vt:lpstr>
      <vt:lpstr>Znaki manipulacyjne</vt:lpstr>
      <vt:lpstr>Znaki niebezpieczeństwa</vt:lpstr>
      <vt:lpstr>Przygotowanie do odbioru ilościowego polega na: </vt:lpstr>
      <vt:lpstr>Dokonując odbioru ilościowego należy zwrócić uwagę na oznaczenia znajdujące się na opakowaniach dotyczące masy towaru w jednostkowym opakowaniu oraz ilości towarów znajdujących się w opakowaniu zbiorczym lub transportowym</vt:lpstr>
      <vt:lpstr>Urządzenia wykorzystywane w trakcie odbioru ilościowego: </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Odbiór ilościowy towarów</dc:title>
  <dc:creator>Konto Microsoft</dc:creator>
  <cp:lastModifiedBy>Konto Microsoft</cp:lastModifiedBy>
  <cp:revision>7</cp:revision>
  <dcterms:created xsi:type="dcterms:W3CDTF">2022-02-13T19:24:32Z</dcterms:created>
  <dcterms:modified xsi:type="dcterms:W3CDTF">2022-02-13T20:37:26Z</dcterms:modified>
</cp:coreProperties>
</file>