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5" r:id="rId19"/>
    <p:sldId id="276" r:id="rId20"/>
    <p:sldId id="273" r:id="rId21"/>
    <p:sldId id="274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2" autoAdjust="0"/>
    <p:restoredTop sz="94390" autoAdjust="0"/>
  </p:normalViewPr>
  <p:slideViewPr>
    <p:cSldViewPr snapToGrid="0">
      <p:cViewPr>
        <p:scale>
          <a:sx n="66" d="100"/>
          <a:sy n="66" d="100"/>
        </p:scale>
        <p:origin x="-90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48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0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7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4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1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99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21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31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2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1E6DF4-4C79-4AA8-A94D-ABA39374E885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798B5E-19C8-470E-8E09-A1307855F3A5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50520" y="1356359"/>
            <a:ext cx="11643360" cy="2042161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/>
              <a:t>To</a:t>
            </a:r>
            <a:r>
              <a:rPr lang="pl-PL" sz="3200" b="1" dirty="0" smtClean="0"/>
              <a:t>waroznawstwo</a:t>
            </a:r>
            <a:r>
              <a:rPr lang="pl-PL" sz="3200" dirty="0" smtClean="0"/>
              <a:t> jest to bardzo rozległa dziedzina wiedzy, która zajmuje się badaniem i oceną właściwości użytkowych towarów. </a:t>
            </a:r>
            <a:br>
              <a:rPr lang="pl-PL" sz="3200" dirty="0" smtClean="0"/>
            </a:br>
            <a:r>
              <a:rPr lang="pl-PL" sz="3200" b="1" dirty="0" smtClean="0"/>
              <a:t>Towaroznawstwo</a:t>
            </a:r>
            <a:r>
              <a:rPr lang="pl-PL" sz="3200" dirty="0" smtClean="0"/>
              <a:t> jest więc nauką o towarach, ich właściwościach, procesach w nich zachodzących oraz sposobach ich badania i oceny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331814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6501" y="205580"/>
            <a:ext cx="10058400" cy="1450757"/>
          </a:xfrm>
        </p:spPr>
        <p:txBody>
          <a:bodyPr/>
          <a:lstStyle/>
          <a:p>
            <a:r>
              <a:rPr lang="pl-PL" dirty="0"/>
              <a:t>Klasyfikacja towarów</a:t>
            </a:r>
            <a:br>
              <a:rPr lang="pl-PL" dirty="0"/>
            </a:br>
            <a:r>
              <a:rPr lang="pl-PL" dirty="0" smtClean="0"/>
              <a:t>-</a:t>
            </a:r>
            <a:r>
              <a:rPr lang="pl-PL" sz="3600" dirty="0" smtClean="0">
                <a:solidFill>
                  <a:srgbClr val="FF0000"/>
                </a:solidFill>
              </a:rPr>
              <a:t>Kryteria </a:t>
            </a:r>
            <a:r>
              <a:rPr lang="pl-PL" sz="3600" dirty="0">
                <a:solidFill>
                  <a:srgbClr val="FF0000"/>
                </a:solidFill>
              </a:rPr>
              <a:t>klasyfikacji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6501" y="1822585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</a:t>
            </a:r>
            <a:r>
              <a:rPr lang="pl-PL" dirty="0"/>
              <a:t>funkcja, jaką spełnia towar w procesie produkcyjnym;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</a:t>
            </a:r>
            <a:r>
              <a:rPr lang="pl-PL" dirty="0"/>
              <a:t>pochodzenie towaru (krajowe lub zagraniczne);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</a:t>
            </a:r>
            <a:r>
              <a:rPr lang="pl-PL" dirty="0"/>
              <a:t>przynależność do określonej branży;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właściwy </a:t>
            </a:r>
            <a:r>
              <a:rPr lang="pl-PL" dirty="0"/>
              <a:t>sposób użytkowania i dokonywania zakupu;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rodzaj </a:t>
            </a:r>
            <a:r>
              <a:rPr lang="pl-PL" dirty="0"/>
              <a:t>zaspokajanej potrzeby</a:t>
            </a:r>
          </a:p>
        </p:txBody>
      </p:sp>
    </p:spTree>
    <p:extLst>
      <p:ext uri="{BB962C8B-B14F-4D97-AF65-F5344CB8AC3E}">
        <p14:creationId xmlns:p14="http://schemas.microsoft.com/office/powerpoint/2010/main" val="23410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88936" y="0"/>
            <a:ext cx="10058400" cy="1450757"/>
          </a:xfrm>
        </p:spPr>
        <p:txBody>
          <a:bodyPr/>
          <a:lstStyle/>
          <a:p>
            <a:r>
              <a:rPr lang="pl-PL" dirty="0" smtClean="0"/>
              <a:t>Asortyment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19" y="1907742"/>
            <a:ext cx="5502117" cy="3505504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594167" y="2127661"/>
            <a:ext cx="426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Asortyment jest celowo dobranym zestawem towarów, występującym w danym punkcie sprzedaży. Asortymentem mogą być np. produkty zbożowe. Sortymentem natomiast nazywamy towary wchodzące w skład asortymentu.</a:t>
            </a:r>
          </a:p>
        </p:txBody>
      </p:sp>
    </p:spTree>
    <p:extLst>
      <p:ext uri="{BB962C8B-B14F-4D97-AF65-F5344CB8AC3E}">
        <p14:creationId xmlns:p14="http://schemas.microsoft.com/office/powerpoint/2010/main" val="337167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Polska Klasyfikacja Wyrobów i Usług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1968 r. Główny Urząd Statystyczny ujednolicił w Polsce podział towarów na gałęzie, branże i podbranże. Podział ten nazywany był Systematycznym Wykazem Wyrobów ― SWW. W 1997 r. Rada Ministrów wprowadziła nowy podział zwany Polską Klasyfikacją Wyrobów i Usług, czyli PKWiU. Ten nowy podział obowiązuje od stycznia 2003 r. Jest on jedyną klasyfikacją obowiązującą w Polsce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/>
              <a:t>Polska Klasyfikacja Wyrobów i Usług jest klasyfikacją spójną z klasyfikacją międzynarodową, uwzględnia zarówno towary, jak i usługi.</a:t>
            </a:r>
          </a:p>
        </p:txBody>
      </p:sp>
    </p:spTree>
    <p:extLst>
      <p:ext uri="{BB962C8B-B14F-4D97-AF65-F5344CB8AC3E}">
        <p14:creationId xmlns:p14="http://schemas.microsoft.com/office/powerpoint/2010/main" val="42872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ta oparta jest głównie na: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3200" dirty="0" smtClean="0"/>
              <a:t> </a:t>
            </a:r>
            <a:r>
              <a:rPr lang="pl-PL" sz="3200" dirty="0"/>
              <a:t>Klasyfikacji Działalności Unii Europejskiej ― NACE;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200" dirty="0" smtClean="0"/>
              <a:t>Klasyfikacji </a:t>
            </a:r>
            <a:r>
              <a:rPr lang="pl-PL" sz="3200" dirty="0"/>
              <a:t>Produktów według Działalności ― CPA;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200" dirty="0" smtClean="0"/>
              <a:t>Nomenklaturze </a:t>
            </a:r>
            <a:r>
              <a:rPr lang="pl-PL" sz="3200" dirty="0"/>
              <a:t>Scalonej ― CN;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200" dirty="0" smtClean="0"/>
              <a:t> </a:t>
            </a:r>
            <a:r>
              <a:rPr lang="pl-PL" sz="3200" dirty="0"/>
              <a:t>Polskiej Klasyfikacji Działalności ― PKD.</a:t>
            </a:r>
          </a:p>
        </p:txBody>
      </p:sp>
    </p:spTree>
    <p:extLst>
      <p:ext uri="{BB962C8B-B14F-4D97-AF65-F5344CB8AC3E}">
        <p14:creationId xmlns:p14="http://schemas.microsoft.com/office/powerpoint/2010/main" val="45134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41" y="-210899"/>
            <a:ext cx="8764201" cy="62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Normalizacja i jej znaczenie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/>
              <a:t>Normalizacja</a:t>
            </a:r>
            <a:r>
              <a:rPr lang="pl-PL" sz="2800" dirty="0"/>
              <a:t> ma na celu ograniczenie różnorodności, czyli ujednolicenie. Normalizacja polega na opracowywaniu i stosowaniu norm. Wynikiem normalizacji są normy, natomiast przedmiotem normalizacji mogą być produkty, usługi, procesy czy </a:t>
            </a:r>
            <a:r>
              <a:rPr lang="pl-PL" sz="2800" dirty="0" smtClean="0"/>
              <a:t>instytucje.</a:t>
            </a:r>
          </a:p>
          <a:p>
            <a:r>
              <a:rPr lang="pl-PL" sz="2800" b="1" dirty="0"/>
              <a:t>Norma to dokument, </a:t>
            </a:r>
            <a:r>
              <a:rPr lang="pl-PL" sz="2800" dirty="0"/>
              <a:t>który jest wynikiem normalizacji. Zawiera wytyczne i ustalenia dotyczące produktów, procesów i usług. Normy są aktualizowane i nowelizowane.</a:t>
            </a:r>
          </a:p>
        </p:txBody>
      </p:sp>
    </p:spTree>
    <p:extLst>
      <p:ext uri="{BB962C8B-B14F-4D97-AF65-F5344CB8AC3E}">
        <p14:creationId xmlns:p14="http://schemas.microsoft.com/office/powerpoint/2010/main" val="178115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Wyróżniamy następujące rodzaje norm: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norma międzynarodowa </a:t>
            </a:r>
            <a:r>
              <a:rPr lang="pl-PL" dirty="0"/>
              <a:t>― zatwierdzona przez Międzynarodową Organizację Normalizacyjną, jej zadaniem jest likwidowanie barier w handlu międzynarodowym oraz we współpracy naukowej i technicznej</a:t>
            </a:r>
            <a:r>
              <a:rPr lang="pl-PL" dirty="0" smtClean="0"/>
              <a:t>;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49" y="2704746"/>
            <a:ext cx="5225366" cy="35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Polska </a:t>
            </a:r>
            <a:r>
              <a:rPr lang="pl-PL" dirty="0"/>
              <a:t>norma</a:t>
            </a:r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polska norma ― </a:t>
            </a:r>
            <a:r>
              <a:rPr lang="pl-PL" dirty="0"/>
              <a:t>zatwierdzona przez Polski Komitet Normalizacyjny zapewnia, że dany wyrób, proces lub usługa są zgodne z określonymi w normie wytycznymi i ustaleniami</a:t>
            </a:r>
            <a:r>
              <a:rPr lang="pl-PL" dirty="0" smtClean="0"/>
              <a:t>;</a:t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58" y="2624814"/>
            <a:ext cx="5552834" cy="33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1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Polska Norma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0390" y="1845734"/>
            <a:ext cx="1078529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. Znak Polskiej Normy jest: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oznaczeniem </a:t>
            </a:r>
            <a:r>
              <a:rPr lang="pl-PL" dirty="0"/>
              <a:t>informującym klienta, że produkt został poddany certyfikacji;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informacją</a:t>
            </a:r>
            <a:r>
              <a:rPr lang="pl-PL" dirty="0"/>
              <a:t>, że produkt został wytworzony zgodnie z określonymi w </a:t>
            </a:r>
            <a:r>
              <a:rPr lang="pl-PL" dirty="0" smtClean="0"/>
              <a:t>normie zasadami </a:t>
            </a:r>
            <a:r>
              <a:rPr lang="pl-PL" dirty="0"/>
              <a:t>oraz pod nadzorem niezależnym od producenta;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gwarancją </a:t>
            </a:r>
            <a:r>
              <a:rPr lang="pl-PL" dirty="0"/>
              <a:t>jakości i bezpieczeństwa oraz wyrazem zaufania do </a:t>
            </a:r>
            <a:r>
              <a:rPr lang="pl-PL" dirty="0" smtClean="0"/>
              <a:t>wyrobu i </a:t>
            </a:r>
            <a:r>
              <a:rPr lang="pl-PL" dirty="0"/>
              <a:t>producenta;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zachętą </a:t>
            </a:r>
            <a:r>
              <a:rPr lang="pl-PL" dirty="0"/>
              <a:t>do </a:t>
            </a:r>
            <a:r>
              <a:rPr lang="pl-PL" dirty="0" smtClean="0"/>
              <a:t>zakupu</a:t>
            </a:r>
          </a:p>
          <a:p>
            <a:pPr marL="0" indent="0">
              <a:buNone/>
            </a:pPr>
            <a:r>
              <a:rPr lang="pl-PL" dirty="0"/>
              <a:t>Znak Zgodności z Polską Normą (PN) jest znakiem zastrzeżonym, przyznawanym przez Polski Komitet Normalizacyjny.</a:t>
            </a:r>
          </a:p>
        </p:txBody>
      </p:sp>
    </p:spTree>
    <p:extLst>
      <p:ext uri="{BB962C8B-B14F-4D97-AF65-F5344CB8AC3E}">
        <p14:creationId xmlns:p14="http://schemas.microsoft.com/office/powerpoint/2010/main" val="69570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17" y="879676"/>
            <a:ext cx="8414794" cy="40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5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Towaroznawstwo dzielimy na: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4320" y="1690688"/>
            <a:ext cx="1119378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4000" dirty="0" smtClean="0"/>
              <a:t> - </a:t>
            </a:r>
            <a:r>
              <a:rPr lang="pl-PL" sz="4400" dirty="0" smtClean="0"/>
              <a:t>towaroznawstwo ogólne;</a:t>
            </a:r>
            <a:br>
              <a:rPr lang="pl-PL" sz="4400" dirty="0" smtClean="0"/>
            </a:br>
            <a:r>
              <a:rPr lang="pl-PL" sz="4400" dirty="0" smtClean="0"/>
              <a:t> - towaroznawstwo artykułów żywnościowych; </a:t>
            </a:r>
            <a:br>
              <a:rPr lang="pl-PL" sz="4400" dirty="0" smtClean="0"/>
            </a:br>
            <a:r>
              <a:rPr lang="pl-PL" sz="4400" dirty="0" smtClean="0"/>
              <a:t> -towaroznawstwo artykułów nieżywnościowych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171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Normy branżowe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normy branżowe ― stosowane są w przedsiębiorstwach danej branży; 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3600" dirty="0" smtClean="0"/>
              <a:t>od </a:t>
            </a:r>
            <a:r>
              <a:rPr lang="pl-PL" sz="3600" dirty="0"/>
              <a:t>2002 r. Polski Komitet Normalizacyjny zaprzestał wydawania i prowadzenia tych norm, są one zastępowane polskimi normami;</a:t>
            </a:r>
          </a:p>
        </p:txBody>
      </p:sp>
    </p:spTree>
    <p:extLst>
      <p:ext uri="{BB962C8B-B14F-4D97-AF65-F5344CB8AC3E}">
        <p14:creationId xmlns:p14="http://schemas.microsoft.com/office/powerpoint/2010/main" val="172171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Normy </a:t>
            </a:r>
            <a:r>
              <a:rPr lang="pl-PL" dirty="0"/>
              <a:t>zakładowe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 </a:t>
            </a:r>
            <a:r>
              <a:rPr lang="pl-PL" sz="3200" b="1" dirty="0" smtClean="0"/>
              <a:t>Normy </a:t>
            </a:r>
            <a:r>
              <a:rPr lang="pl-PL" sz="3200" b="1" dirty="0"/>
              <a:t>zakładowe </a:t>
            </a:r>
            <a:r>
              <a:rPr lang="pl-PL" sz="3200" dirty="0"/>
              <a:t>― opracowywane przez firmę i stosowane w celu rozwiązywania powtarzalnych problemów, nie są powszechnie dostępne ze względu na prawa autorskie.</a:t>
            </a:r>
          </a:p>
        </p:txBody>
      </p:sp>
    </p:spTree>
    <p:extLst>
      <p:ext uri="{BB962C8B-B14F-4D97-AF65-F5344CB8AC3E}">
        <p14:creationId xmlns:p14="http://schemas.microsoft.com/office/powerpoint/2010/main" val="153842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Organizacje normalizujące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Międzynarodowa Komisja Elektrotechniczna (IEC) to organizacja, która opracowuje i publikuje międzynarodowe normy z zakresu technik elektrycznych i elektronicznych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25" y="2763193"/>
            <a:ext cx="457239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Europejski Komitet Normalizacyjny (ECISS) to stowarzyszenie, którego podstawowym zadaniem jest opracowywanie, przyjmowanie i rozpowszechnianie norm europejskich.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546" y="1933557"/>
            <a:ext cx="5095168" cy="35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7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Europejski Komitet Normalizacyjny Elektrotechniki (CENELEC) jest stowarzyszeniem technicznym, które opracowuje normy z zakresu elektrotechniki i elektroniki.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709" y="1761930"/>
            <a:ext cx="8672686" cy="39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0699" y="286603"/>
            <a:ext cx="10194981" cy="1450757"/>
          </a:xfrm>
        </p:spPr>
        <p:txBody>
          <a:bodyPr>
            <a:noAutofit/>
          </a:bodyPr>
          <a:lstStyle/>
          <a:p>
            <a:r>
              <a:rPr lang="pl-PL" sz="3200" dirty="0"/>
              <a:t>Europejski Instytut Norm Telekomunikacyjnych (ETSI) to niezależny instytut standaryzacyjny, którego celem jest opracowywanie norm z zakresu telekomunikacji.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053" y="2443416"/>
            <a:ext cx="7480272" cy="32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455271" y="366866"/>
            <a:ext cx="8873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Towaroznawstwo ogólne </a:t>
            </a:r>
            <a:r>
              <a:rPr lang="pl-PL" dirty="0"/>
              <a:t>― zajmuje się zagadnieniami wspólnymi dla całego towaroznawstwa, czyli klasyfikacją towarów, ich badaniem i jakością, opakowaniami, oznakowaniem, magazynowaniem i transportem.</a:t>
            </a:r>
          </a:p>
        </p:txBody>
      </p:sp>
      <p:sp>
        <p:nvSpPr>
          <p:cNvPr id="5" name="Prostokąt 4"/>
          <p:cNvSpPr/>
          <p:nvPr/>
        </p:nvSpPr>
        <p:spPr>
          <a:xfrm>
            <a:off x="455271" y="1424444"/>
            <a:ext cx="887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Towaroznawstwo artykułów żywnościowych </a:t>
            </a:r>
            <a:r>
              <a:rPr lang="pl-PL" dirty="0"/>
              <a:t>― zajmuje się właściwościami towarów żywnościowych, ich wartością odżywczą i energetyczną. Obejmuje ono takie typy produktów, jak: mięso i jego przetwory, jaja, mleko i jego przetwory, zboża, warzywa, owoce, cukier i wyroby cukiernicze, napoje, przyprawy i używki. </a:t>
            </a:r>
          </a:p>
        </p:txBody>
      </p:sp>
      <p:sp>
        <p:nvSpPr>
          <p:cNvPr id="6" name="Prostokąt 5"/>
          <p:cNvSpPr/>
          <p:nvPr/>
        </p:nvSpPr>
        <p:spPr>
          <a:xfrm>
            <a:off x="455270" y="2821141"/>
            <a:ext cx="8318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Towaroznawstwo artykułów nieżywnościowych </a:t>
            </a:r>
            <a:r>
              <a:rPr lang="pl-PL" dirty="0"/>
              <a:t>― zajmuje się właściwościami użytkowymi produktów włókienniczych i skórzanych, artykułów chemicznych, kosmetyków, wyrobów papierniczych, sprzętu elektronicznego, zabawek oraz sprzętu sportowego. </a:t>
            </a:r>
          </a:p>
        </p:txBody>
      </p:sp>
    </p:spTree>
    <p:extLst>
      <p:ext uri="{BB962C8B-B14F-4D97-AF65-F5344CB8AC3E}">
        <p14:creationId xmlns:p14="http://schemas.microsoft.com/office/powerpoint/2010/main" val="65980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9991" y="167640"/>
            <a:ext cx="11018520" cy="1200912"/>
          </a:xfrm>
        </p:spPr>
        <p:txBody>
          <a:bodyPr/>
          <a:lstStyle/>
          <a:p>
            <a:r>
              <a:rPr lang="pl-PL" dirty="0"/>
              <a:t>Towar ― dobro ― produkt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56211" y="1941020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Towar to produkt pracy ludzkiej, który zaspokaja potrzeby ludzi, głównie materialne, ale także kulturalne oraz duchowe, i jest przeznaczony do sprzedaży. Ma wartość użytkową. Jest produktem, który ma ustaloną cenę. Posiada on dwie podstawowe cechy: wartość użytkową oraz wartość wymienną.</a:t>
            </a:r>
          </a:p>
        </p:txBody>
      </p:sp>
    </p:spTree>
    <p:extLst>
      <p:ext uri="{BB962C8B-B14F-4D97-AF65-F5344CB8AC3E}">
        <p14:creationId xmlns:p14="http://schemas.microsoft.com/office/powerpoint/2010/main" val="335297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Dobro ― zaspokaja potrzeby człowieka. Dzieli się je na: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 smtClean="0"/>
              <a:t>- wolne</a:t>
            </a:r>
            <a:r>
              <a:rPr lang="pl-PL" sz="3200" dirty="0"/>
              <a:t>, czyli naturalne, takie jak: powietrze, woda czy promienie słoneczne</a:t>
            </a:r>
            <a:r>
              <a:rPr lang="pl-PL" sz="3200" dirty="0" smtClean="0"/>
              <a:t>;</a:t>
            </a:r>
          </a:p>
          <a:p>
            <a:r>
              <a:rPr lang="pl-PL" sz="3200" dirty="0" smtClean="0"/>
              <a:t>- wytwarzane </a:t>
            </a:r>
            <a:r>
              <a:rPr lang="pl-PL" sz="3200" dirty="0"/>
              <a:t>przez człowieka (dobra ruchome ― towary, nieruchome ― zabudowania</a:t>
            </a:r>
            <a:r>
              <a:rPr lang="pl-PL" sz="3200" dirty="0" smtClean="0"/>
              <a:t>);</a:t>
            </a:r>
            <a:br>
              <a:rPr lang="pl-PL" sz="3200" dirty="0" smtClean="0"/>
            </a:br>
            <a:r>
              <a:rPr lang="pl-PL" sz="3200" dirty="0" smtClean="0"/>
              <a:t>-  energetyczne</a:t>
            </a:r>
            <a:r>
              <a:rPr lang="pl-PL" sz="3200" dirty="0"/>
              <a:t>, czyli towary w postaci węgla, gazu czy ropy naftowej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641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Produk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Produktem jest wszystko to, co można zaoferować klientom do sprzedaży. Produktem jest również usługa, miejsce lub pomysł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/>
              <a:t>Produkt staje się towarem dopiero wtedy, gdy pojawi się na półce sklepowej </a:t>
            </a:r>
            <a:r>
              <a:rPr lang="pl-PL" dirty="0" smtClean="0"/>
              <a:t>opatrzony </a:t>
            </a:r>
            <a:r>
              <a:rPr lang="pl-PL" dirty="0"/>
              <a:t>ceną. </a:t>
            </a:r>
            <a:endParaRPr lang="pl-PL" dirty="0" smtClean="0"/>
          </a:p>
          <a:p>
            <a:pPr algn="ctr"/>
            <a:r>
              <a:rPr lang="pl-PL" sz="3200" b="1" dirty="0"/>
              <a:t>Towarami są wszystkie dobra ruchome, które posiadają wartość wymienną, czyli mogą być przedmiotem handlu. </a:t>
            </a:r>
          </a:p>
        </p:txBody>
      </p:sp>
    </p:spTree>
    <p:extLst>
      <p:ext uri="{BB962C8B-B14F-4D97-AF65-F5344CB8AC3E}">
        <p14:creationId xmlns:p14="http://schemas.microsoft.com/office/powerpoint/2010/main" val="105127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9179" y="147707"/>
            <a:ext cx="10058400" cy="1450757"/>
          </a:xfrm>
        </p:spPr>
        <p:txBody>
          <a:bodyPr>
            <a:noAutofit/>
          </a:bodyPr>
          <a:lstStyle/>
          <a:p>
            <a:r>
              <a:rPr lang="pl-PL" sz="4400" dirty="0"/>
              <a:t>Podstawowe pojęcia z zakresu towaroznawstwa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9179" y="1845734"/>
            <a:ext cx="10926501" cy="4023360"/>
          </a:xfrm>
        </p:spPr>
        <p:txBody>
          <a:bodyPr>
            <a:normAutofit/>
          </a:bodyPr>
          <a:lstStyle/>
          <a:p>
            <a:r>
              <a:rPr lang="pl-PL" sz="3600" dirty="0" smtClean="0">
                <a:solidFill>
                  <a:srgbClr val="FF0000"/>
                </a:solidFill>
              </a:rPr>
              <a:t>Jakość</a:t>
            </a:r>
            <a:br>
              <a:rPr lang="pl-PL" sz="3600" dirty="0" smtClean="0">
                <a:solidFill>
                  <a:srgbClr val="FF0000"/>
                </a:solidFill>
              </a:rPr>
            </a:br>
            <a:r>
              <a:rPr lang="pl-PL" sz="2800" dirty="0" err="1"/>
              <a:t>Jakość</a:t>
            </a:r>
            <a:r>
              <a:rPr lang="pl-PL" sz="2800" dirty="0"/>
              <a:t> towaru określana jest jako ogół właściwości, które decydują o jego zdolności do zaspokojenia określonej potrzeby. Jakość określana jest również poprzez cechy towaru. </a:t>
            </a:r>
            <a:endParaRPr lang="pl-PL" sz="2800" dirty="0" smtClean="0"/>
          </a:p>
          <a:p>
            <a:pPr algn="ctr"/>
            <a:r>
              <a:rPr lang="pl-PL" sz="2800" dirty="0"/>
              <a:t/>
            </a:r>
            <a:br>
              <a:rPr lang="pl-PL" sz="2800" dirty="0"/>
            </a:br>
            <a:r>
              <a:rPr lang="pl-PL" sz="2800" b="1" u="sng" dirty="0"/>
              <a:t>Jakość towaru odczuwalna przez klienta zależy nie tylko od cech towaru, ale także od sposobu obsługi i warunków sprzedaży</a:t>
            </a:r>
            <a:endParaRPr lang="pl-PL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2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Wartość użytkowa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u="sng" dirty="0"/>
              <a:t>Wartość użytkowa </a:t>
            </a:r>
            <a:r>
              <a:rPr lang="pl-PL" sz="3200" dirty="0"/>
              <a:t>towaru to cecha, która określa zdolność towaru do zaspokojenia potrzeb konsumenta. Cecha ta nie ma jednak związku z samą użytecznością towaru, czyli przydatnością dla konkretnego klienta, gdyż może być inaczej odbierana przez różnych klientów. Dzięki swej wartości użytkowej towar staje się potrzebny.</a:t>
            </a:r>
          </a:p>
        </p:txBody>
      </p:sp>
    </p:spTree>
    <p:extLst>
      <p:ext uri="{BB962C8B-B14F-4D97-AF65-F5344CB8AC3E}">
        <p14:creationId xmlns:p14="http://schemas.microsoft.com/office/powerpoint/2010/main" val="19533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Odbiór jakościowy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Odbiór jakościowy towaru ma na celu wykrycie jego wad i polega na sprawdzeniu cech jakościowych towaru ― takich jak: kolor, zapach czy sprawność ― z określonymi normami lub opisami</a:t>
            </a:r>
            <a:r>
              <a:rPr lang="pl-PL" sz="2800" dirty="0" smtClean="0"/>
              <a:t>.</a:t>
            </a:r>
            <a:br>
              <a:rPr lang="pl-PL" sz="2800" dirty="0" smtClean="0"/>
            </a:br>
            <a:r>
              <a:rPr lang="pl-PL" sz="2800" dirty="0" smtClean="0"/>
              <a:t> </a:t>
            </a:r>
            <a:r>
              <a:rPr lang="pl-PL" sz="2800" dirty="0"/>
              <a:t>W przypadku braku norm lub opisów sprawdza się, czy towar spełnia wymagania zwyczajowo przyjęte dla danego produktu.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78" y="406294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00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1674</TotalTime>
  <Words>839</Words>
  <Application>Microsoft Office PowerPoint</Application>
  <PresentationFormat>Panoramiczny</PresentationFormat>
  <Paragraphs>59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Retrospekcja</vt:lpstr>
      <vt:lpstr>Towaroznawstwo jest to bardzo rozległa dziedzina wiedzy, która zajmuje się badaniem i oceną właściwości użytkowych towarów.  Towaroznawstwo jest więc nauką o towarach, ich właściwościach, procesach w nich zachodzących oraz sposobach ich badania i oceny</vt:lpstr>
      <vt:lpstr>Towaroznawstwo dzielimy na:</vt:lpstr>
      <vt:lpstr>Prezentacja programu PowerPoint</vt:lpstr>
      <vt:lpstr>Towar ― dobro ― produkt</vt:lpstr>
      <vt:lpstr>Dobro ― zaspokaja potrzeby człowieka. Dzieli się je na: </vt:lpstr>
      <vt:lpstr>Produk</vt:lpstr>
      <vt:lpstr>Podstawowe pojęcia z zakresu towaroznawstwa</vt:lpstr>
      <vt:lpstr>Wartość użytkowa</vt:lpstr>
      <vt:lpstr>Odbiór jakościowy</vt:lpstr>
      <vt:lpstr>Klasyfikacja towarów -Kryteria klasyfikacji</vt:lpstr>
      <vt:lpstr>Asortyment </vt:lpstr>
      <vt:lpstr>Polska Klasyfikacja Wyrobów i Usług</vt:lpstr>
      <vt:lpstr>Klasyfikacja ta oparta jest głównie na:</vt:lpstr>
      <vt:lpstr>Prezentacja programu PowerPoint</vt:lpstr>
      <vt:lpstr>Normalizacja i jej znaczenie </vt:lpstr>
      <vt:lpstr>Wyróżniamy następujące rodzaje norm:</vt:lpstr>
      <vt:lpstr>Polska norma</vt:lpstr>
      <vt:lpstr>Polska Norma</vt:lpstr>
      <vt:lpstr>Prezentacja programu PowerPoint</vt:lpstr>
      <vt:lpstr>Normy branżowe</vt:lpstr>
      <vt:lpstr>Normy zakładowe</vt:lpstr>
      <vt:lpstr>Organizacje normalizujące </vt:lpstr>
      <vt:lpstr>Europejski Komitet Normalizacyjny (ECISS) to stowarzyszenie, którego podstawowym zadaniem jest opracowywanie, przyjmowanie i rozpowszechnianie norm europejskich.</vt:lpstr>
      <vt:lpstr>Europejski Komitet Normalizacyjny Elektrotechniki (CENELEC) jest stowarzyszeniem technicznym, które opracowuje normy z zakresu elektrotechniki i elektroniki.</vt:lpstr>
      <vt:lpstr>Europejski Instytut Norm Telekomunikacyjnych (ETSI) to niezależny instytut standaryzacyjny, którego celem jest opracowywanie norm z zakresu telekomunikacji.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Towaroznawstwo jest to bardzo rozległa dziedzina wiedzy, która zajmuje się badaniem i oceną właściwości użytkowych towarów.  Towaroznawstwo jest więc nauką o towarach, ich właściwościach, procesach w nich zachodzących oraz sposobach ich badania i oceny</dc:title>
  <dc:creator>Konto Microsoft</dc:creator>
  <cp:lastModifiedBy>Konto Microsoft</cp:lastModifiedBy>
  <cp:revision>8</cp:revision>
  <dcterms:created xsi:type="dcterms:W3CDTF">2022-02-14T12:38:57Z</dcterms:created>
  <dcterms:modified xsi:type="dcterms:W3CDTF">2022-02-16T13:29:29Z</dcterms:modified>
</cp:coreProperties>
</file>