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6934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38320" y="425484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3856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1160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524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203832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61160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524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038320" y="2766960"/>
            <a:ext cx="7611480" cy="284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761148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537200" y="1476360"/>
            <a:ext cx="7618320" cy="238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038320" y="2766960"/>
            <a:ext cx="7611480" cy="284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93856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038320" y="425484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93856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1160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5240" y="276696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203832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61160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5240" y="4254840"/>
            <a:ext cx="24505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761148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537200" y="1476360"/>
            <a:ext cx="7618320" cy="238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2847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938560" y="425484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03832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38560" y="2766960"/>
            <a:ext cx="371412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038320" y="4254840"/>
            <a:ext cx="7611480" cy="1358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91600" y="1447920"/>
            <a:ext cx="439200" cy="475200"/>
          </a:xfrm>
          <a:custGeom>
            <a:avLst/>
            <a:gdLst/>
            <a:ahLst/>
            <a:rect l="l" t="t" r="r" b="b"/>
            <a:pathLst>
              <a:path w="439419" h="475614">
                <a:moveTo>
                  <a:pt x="438912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5488"/>
                </a:lnTo>
                <a:lnTo>
                  <a:pt x="438912" y="475488"/>
                </a:lnTo>
                <a:lnTo>
                  <a:pt x="438912" y="422148"/>
                </a:lnTo>
                <a:lnTo>
                  <a:pt x="438912" y="0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4280" y="1447920"/>
            <a:ext cx="328680" cy="475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316520" y="1869840"/>
            <a:ext cx="421920" cy="475200"/>
          </a:xfrm>
          <a:custGeom>
            <a:avLst/>
            <a:gdLst/>
            <a:ahLst/>
            <a:rect l="l" t="t" r="r" b="b"/>
            <a:pathLst>
              <a:path w="422275" h="475614">
                <a:moveTo>
                  <a:pt x="422147" y="475487"/>
                </a:moveTo>
                <a:lnTo>
                  <a:pt x="422147" y="0"/>
                </a:lnTo>
                <a:lnTo>
                  <a:pt x="0" y="0"/>
                </a:lnTo>
                <a:lnTo>
                  <a:pt x="0" y="475487"/>
                </a:lnTo>
                <a:lnTo>
                  <a:pt x="422147" y="475487"/>
                </a:lnTo>
                <a:close/>
              </a:path>
            </a:pathLst>
          </a:custGeom>
          <a:solidFill>
            <a:srgbClr val="323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2160" y="1796760"/>
            <a:ext cx="8541720" cy="548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536120" y="1339560"/>
            <a:ext cx="32040" cy="1053000"/>
          </a:xfrm>
          <a:custGeom>
            <a:avLst/>
            <a:gdLst/>
            <a:ah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635640" y="7027560"/>
            <a:ext cx="342144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34600" y="7027560"/>
            <a:ext cx="24591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2F19C579-61D1-4A53-A87A-793EA19251A2}" type="datetime">
              <a:rPr b="0" lang="pl-PL" sz="1800" spc="-1" strike="noStrike">
                <a:solidFill>
                  <a:srgbClr val="b2b2b2"/>
                </a:solidFill>
                <a:latin typeface="Calibri"/>
              </a:rPr>
              <a:t>22-2-9</a:t>
            </a:fld>
            <a:endParaRPr b="0" lang="pl-PL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699320" y="7027560"/>
            <a:ext cx="24591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DF06575-B812-48C1-8681-0DD719CC650D}" type="slidenum">
              <a:rPr b="0" lang="pl-PL" sz="1800" spc="-1" strike="noStrike">
                <a:solidFill>
                  <a:srgbClr val="b2b2b2"/>
                </a:solidFill>
                <a:latin typeface="Calibri"/>
              </a:rPr>
              <a:t>&lt;numer&gt;</a:t>
            </a:fld>
            <a:endParaRPr b="0" lang="pl-PL" sz="1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Kliknij, aby edytować format tekstu tytułu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91600" y="1447920"/>
            <a:ext cx="439200" cy="475200"/>
          </a:xfrm>
          <a:custGeom>
            <a:avLst/>
            <a:gdLst/>
            <a:ahLst/>
            <a:rect l="l" t="t" r="r" b="b"/>
            <a:pathLst>
              <a:path w="439419" h="475614">
                <a:moveTo>
                  <a:pt x="438912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5488"/>
                </a:lnTo>
                <a:lnTo>
                  <a:pt x="438912" y="475488"/>
                </a:lnTo>
                <a:lnTo>
                  <a:pt x="438912" y="422148"/>
                </a:lnTo>
                <a:lnTo>
                  <a:pt x="438912" y="0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574280" y="1447920"/>
            <a:ext cx="328680" cy="475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1316520" y="1869840"/>
            <a:ext cx="421920" cy="475200"/>
          </a:xfrm>
          <a:custGeom>
            <a:avLst/>
            <a:gdLst/>
            <a:ahLst/>
            <a:rect l="l" t="t" r="r" b="b"/>
            <a:pathLst>
              <a:path w="422275" h="475614">
                <a:moveTo>
                  <a:pt x="422147" y="475487"/>
                </a:moveTo>
                <a:lnTo>
                  <a:pt x="422147" y="0"/>
                </a:lnTo>
                <a:lnTo>
                  <a:pt x="0" y="0"/>
                </a:lnTo>
                <a:lnTo>
                  <a:pt x="0" y="475487"/>
                </a:lnTo>
                <a:lnTo>
                  <a:pt x="422147" y="475487"/>
                </a:lnTo>
                <a:close/>
              </a:path>
            </a:pathLst>
          </a:custGeom>
          <a:solidFill>
            <a:srgbClr val="323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902160" y="1796760"/>
            <a:ext cx="8541720" cy="548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1536120" y="1339560"/>
            <a:ext cx="32040" cy="1053000"/>
          </a:xfrm>
          <a:custGeom>
            <a:avLst/>
            <a:gdLst/>
            <a:ah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1537200" y="1476360"/>
            <a:ext cx="7618320" cy="5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Kliknij, aby edytować format tekstu tytułu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2038320" y="2766960"/>
            <a:ext cx="7611480" cy="284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3635640" y="7027560"/>
            <a:ext cx="342144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dt"/>
          </p:nvPr>
        </p:nvSpPr>
        <p:spPr>
          <a:xfrm>
            <a:off x="534600" y="7027560"/>
            <a:ext cx="24591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E152DBA-CF91-49D4-8A96-59D74020E746}" type="datetime">
              <a:rPr b="0" lang="pl-PL" sz="1800" spc="-1" strike="noStrike">
                <a:solidFill>
                  <a:srgbClr val="b2b2b2"/>
                </a:solidFill>
                <a:latin typeface="Calibri"/>
              </a:rPr>
              <a:t>22-2-9</a:t>
            </a:fld>
            <a:endParaRPr b="0" lang="pl-PL" sz="18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699320" y="7027560"/>
            <a:ext cx="24591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7F909DA-6721-4479-98E4-07B36ADC4880}" type="slidenum">
              <a:rPr b="0" lang="pl-PL" sz="1800" spc="-1" strike="noStrike">
                <a:solidFill>
                  <a:srgbClr val="b2b2b2"/>
                </a:solidFill>
                <a:latin typeface="Calibri"/>
              </a:rPr>
              <a:t>&lt;numer&gt;</a:t>
            </a:fld>
            <a:endParaRPr b="0" lang="pl-PL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36920" y="1490040"/>
            <a:ext cx="6086160" cy="22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714960" indent="-702720" algn="just">
              <a:lnSpc>
                <a:spcPct val="100000"/>
              </a:lnSpc>
              <a:spcBef>
                <a:spcPts val="99"/>
              </a:spcBef>
            </a:pPr>
            <a:r>
              <a:rPr b="0" lang="pl-PL" sz="4800" spc="-12" strike="noStrike">
                <a:solidFill>
                  <a:srgbClr val="323299"/>
                </a:solidFill>
                <a:latin typeface="Tahoma"/>
              </a:rPr>
              <a:t>SZKOLENIE </a:t>
            </a:r>
            <a:r>
              <a:rPr b="0" lang="pl-PL" sz="4800" spc="-7" strike="noStrike">
                <a:solidFill>
                  <a:srgbClr val="323299"/>
                </a:solidFill>
                <a:latin typeface="Tahoma"/>
              </a:rPr>
              <a:t>WSTĘPNE  </a:t>
            </a:r>
            <a:r>
              <a:rPr b="0" lang="pl-PL" sz="4800" spc="-1" strike="noStrike">
                <a:solidFill>
                  <a:srgbClr val="323299"/>
                </a:solidFill>
                <a:latin typeface="Tahoma"/>
              </a:rPr>
              <a:t>Z </a:t>
            </a:r>
            <a:r>
              <a:rPr b="0" lang="pl-PL" sz="4800" spc="-7" strike="noStrike">
                <a:solidFill>
                  <a:srgbClr val="323299"/>
                </a:solidFill>
                <a:latin typeface="Tahoma"/>
              </a:rPr>
              <a:t>ZAKRESU</a:t>
            </a:r>
            <a:r>
              <a:rPr b="0" lang="pl-PL" sz="4800" spc="-2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pl-PL" sz="4800" spc="-1" strike="noStrike">
                <a:solidFill>
                  <a:srgbClr val="323299"/>
                </a:solidFill>
                <a:latin typeface="Tahoma"/>
              </a:rPr>
              <a:t>BHP</a:t>
            </a:r>
            <a:endParaRPr b="0" lang="pl-PL" sz="4800" spc="-1" strike="noStrike">
              <a:latin typeface="Arial"/>
            </a:endParaRPr>
          </a:p>
          <a:p>
            <a:pPr marL="160200" indent="304920" algn="just">
              <a:lnSpc>
                <a:spcPct val="100000"/>
              </a:lnSpc>
            </a:pPr>
            <a:r>
              <a:rPr b="0" lang="pl-PL" sz="4800" spc="-41" strike="noStrike">
                <a:solidFill>
                  <a:srgbClr val="323299"/>
                </a:solidFill>
                <a:latin typeface="Tahoma"/>
              </a:rPr>
              <a:t>DLA </a:t>
            </a:r>
            <a:r>
              <a:rPr b="0" lang="pl-PL" sz="4800" spc="-7" strike="noStrike">
                <a:solidFill>
                  <a:srgbClr val="323299"/>
                </a:solidFill>
                <a:latin typeface="Tahoma"/>
              </a:rPr>
              <a:t>STUDENTÓW</a:t>
            </a:r>
            <a:endParaRPr b="0" lang="pl-PL" sz="4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71360" y="4486680"/>
            <a:ext cx="4783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60200" indent="304920" algn="just">
              <a:lnSpc>
                <a:spcPct val="100000"/>
              </a:lnSpc>
            </a:pPr>
            <a:r>
              <a:rPr b="0" lang="pl-PL" sz="4000" spc="-7" strike="noStrike">
                <a:solidFill>
                  <a:srgbClr val="323299"/>
                </a:solidFill>
                <a:latin typeface="Tahoma"/>
              </a:rPr>
              <a:t>Szkoły Policealnej </a:t>
            </a:r>
            <a:endParaRPr b="0" lang="pl-PL" sz="4000" spc="-1" strike="noStrike">
              <a:latin typeface="Arial"/>
            </a:endParaRPr>
          </a:p>
          <a:p>
            <a:pPr marL="160200" indent="304920" algn="ctr">
              <a:lnSpc>
                <a:spcPct val="100000"/>
              </a:lnSpc>
            </a:pPr>
            <a:r>
              <a:rPr b="0" lang="pl-PL" sz="4000" spc="-7" strike="noStrike" u="sng">
                <a:solidFill>
                  <a:srgbClr val="323299"/>
                </a:solidFill>
                <a:uFillTx/>
                <a:latin typeface="Tahoma"/>
              </a:rPr>
              <a:t>MEDICUS</a:t>
            </a:r>
            <a:endParaRPr b="0" lang="pl-PL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37200" y="1476360"/>
            <a:ext cx="761832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478800">
              <a:lnSpc>
                <a:spcPct val="100000"/>
              </a:lnSpc>
              <a:spcBef>
                <a:spcPts val="99"/>
              </a:spcBef>
            </a:pP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ZAGROŻENIA </a:t>
            </a:r>
            <a:r>
              <a:rPr b="0" lang="ru-RU" sz="3200" spc="-12" strike="noStrike">
                <a:solidFill>
                  <a:srgbClr val="323299"/>
                </a:solidFill>
                <a:latin typeface="Tahoma"/>
              </a:rPr>
              <a:t>WYPADKÓW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NA</a:t>
            </a:r>
            <a:r>
              <a:rPr b="0" lang="ru-RU" sz="3200" spc="12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UCZELNI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038320" y="2766960"/>
            <a:ext cx="7612560" cy="25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Porażenie prądem 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elektrycznym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–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używanie  urządzeń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zasilanych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energią elektryczną.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pl-PL" sz="2400" spc="-1" strike="noStrike">
              <a:latin typeface="Arial"/>
            </a:endParaRPr>
          </a:p>
          <a:p>
            <a:pPr marL="344880" indent="-332280" algn="just">
              <a:lnSpc>
                <a:spcPts val="2591"/>
              </a:lnSpc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PRZYCZYNA: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korzystanie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uszkodzonych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urządzeń elektrycznych,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oraz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dokonywanie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napraw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przez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osoby</a:t>
            </a:r>
            <a:r>
              <a:rPr b="0" lang="pl-PL" sz="2400" spc="-3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nieuprawnione.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37200" y="1476360"/>
            <a:ext cx="761832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478800">
              <a:lnSpc>
                <a:spcPct val="100000"/>
              </a:lnSpc>
              <a:spcBef>
                <a:spcPts val="99"/>
              </a:spcBef>
            </a:pP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ZAGROŻENIA </a:t>
            </a:r>
            <a:r>
              <a:rPr b="0" lang="ru-RU" sz="3200" spc="-12" strike="noStrike">
                <a:solidFill>
                  <a:srgbClr val="323299"/>
                </a:solidFill>
                <a:latin typeface="Tahoma"/>
              </a:rPr>
              <a:t>WYPADKÓW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NA</a:t>
            </a:r>
            <a:r>
              <a:rPr b="0" lang="ru-RU" sz="3200" spc="12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UCZELNI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038320" y="2766960"/>
            <a:ext cx="7611480" cy="4304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44880" indent="-332280">
              <a:lnSpc>
                <a:spcPts val="2735"/>
              </a:lnSpc>
              <a:spcBef>
                <a:spcPts val="99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Uderzenie o 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ruchome </a:t>
            </a: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i 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nieruchome</a:t>
            </a:r>
            <a:r>
              <a:rPr b="1" lang="ru-RU" sz="2400" spc="7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przedmioty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4880">
              <a:lnSpc>
                <a:spcPts val="2591"/>
              </a:lnSpc>
              <a:spcBef>
                <a:spcPts val="18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ypo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aż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ru-RU" sz="2400" spc="-41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az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ru-RU" sz="2400" spc="-2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dm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ru-RU" sz="2400" spc="-26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j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du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j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ą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si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ę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terenie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Uczelni.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4880" indent="-332280">
              <a:lnSpc>
                <a:spcPts val="2591"/>
              </a:lnSpc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-12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1" lang="ru-RU" sz="2400" spc="-12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YN</a:t>
            </a: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A: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zła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g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za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cj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ru-RU" sz="2400" spc="-41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ru-RU" sz="2400" spc="4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ru-RU" sz="2400" spc="-216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,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po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ś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iech </a:t>
            </a:r>
            <a:r>
              <a:rPr b="0" lang="ru-RU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oraz</a:t>
            </a:r>
            <a:r>
              <a:rPr b="0" lang="ru-RU" sz="24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bałagan.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37200" y="1476360"/>
            <a:ext cx="761832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478800">
              <a:lnSpc>
                <a:spcPct val="100000"/>
              </a:lnSpc>
              <a:spcBef>
                <a:spcPts val="99"/>
              </a:spcBef>
            </a:pP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ZAGROŻENIA </a:t>
            </a:r>
            <a:r>
              <a:rPr b="0" lang="ru-RU" sz="3200" spc="-12" strike="noStrike">
                <a:solidFill>
                  <a:srgbClr val="323299"/>
                </a:solidFill>
                <a:latin typeface="Tahoma"/>
              </a:rPr>
              <a:t>WYPADKÓW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NA</a:t>
            </a:r>
            <a:r>
              <a:rPr b="0" lang="ru-RU" sz="3200" spc="12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UCZELNI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038320" y="2766960"/>
            <a:ext cx="760932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Poparzenie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– </a:t>
            </a:r>
            <a:r>
              <a:rPr b="0" lang="pl-PL" sz="2400" spc="-60" strike="noStrike">
                <a:solidFill>
                  <a:srgbClr val="000000"/>
                </a:solidFill>
                <a:latin typeface="Tahoma"/>
              </a:rPr>
              <a:t>pożar,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porażenie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prądem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elektrycznym  oraz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gorące posiłki i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napoje.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038320" y="4312440"/>
            <a:ext cx="562176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PRZYCZYNA:</a:t>
            </a:r>
            <a:r>
              <a:rPr b="0" lang="pl-PL" sz="24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nieprzestrzeganie  bezpieczeństwa pożarowego,</a:t>
            </a:r>
            <a:r>
              <a:rPr b="0" lang="pl-PL" sz="24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pośpiech.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8285040" y="4312440"/>
            <a:ext cx="1364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pl-PL" sz="2400" spc="-2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ów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003400" y="1476360"/>
            <a:ext cx="585252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15" strike="noStrike">
                <a:solidFill>
                  <a:srgbClr val="323299"/>
                </a:solidFill>
                <a:latin typeface="Tahoma"/>
              </a:rPr>
              <a:t>ZASADY </a:t>
            </a:r>
            <a:r>
              <a:rPr b="0" lang="ru-RU" sz="3200" spc="-12" strike="noStrike">
                <a:solidFill>
                  <a:srgbClr val="323299"/>
                </a:solidFill>
                <a:latin typeface="Tahoma"/>
              </a:rPr>
              <a:t>UDZIELANIA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I</a:t>
            </a:r>
            <a:r>
              <a:rPr b="0" lang="ru-RU" sz="3200" spc="-15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POMOCY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038320" y="2766960"/>
            <a:ext cx="76114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>
              <a:lnSpc>
                <a:spcPts val="2591"/>
              </a:lnSpc>
              <a:spcBef>
                <a:spcPts val="604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66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omoc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zy</a:t>
            </a:r>
            <a:r>
              <a:rPr b="0" lang="pl-PL" sz="2400" spc="-3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m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dz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on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ąc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d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d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ę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pn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ele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f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y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alarmowe: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492640" y="4196520"/>
            <a:ext cx="3539160" cy="16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>
            <a:spAutoFit/>
          </a:bodyPr>
          <a:p>
            <a:pPr marL="294480" indent="-281520">
              <a:lnSpc>
                <a:spcPct val="100000"/>
              </a:lnSpc>
              <a:spcBef>
                <a:spcPts val="40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CPR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(numer</a:t>
            </a:r>
            <a:r>
              <a:rPr b="0" lang="pl-PL" sz="24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ratunkowy)</a:t>
            </a:r>
            <a:endParaRPr b="0" lang="pl-PL" sz="2400" spc="-1" strike="noStrike">
              <a:latin typeface="Arial"/>
            </a:endParaRPr>
          </a:p>
          <a:p>
            <a:pPr marL="294480" indent="-28152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Ratownictwo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medyczne</a:t>
            </a:r>
            <a:endParaRPr b="0" lang="pl-PL" sz="2400" spc="-1" strike="noStrike">
              <a:latin typeface="Arial"/>
            </a:endParaRPr>
          </a:p>
          <a:p>
            <a:pPr marL="294480" indent="-28152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Policja</a:t>
            </a:r>
            <a:endParaRPr b="0" lang="pl-PL" sz="2400" spc="-1" strike="noStrike">
              <a:latin typeface="Arial"/>
            </a:endParaRPr>
          </a:p>
          <a:p>
            <a:pPr marL="294480" indent="-28152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Straż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pożarna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864840" y="4196520"/>
            <a:ext cx="974520" cy="16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>
            <a:spAutoFit/>
          </a:bodyPr>
          <a:p>
            <a:pPr marL="462240">
              <a:lnSpc>
                <a:spcPct val="100000"/>
              </a:lnSpc>
              <a:spcBef>
                <a:spcPts val="408"/>
              </a:spcBef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11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2</a:t>
            </a:r>
            <a:endParaRPr b="0" lang="pl-PL" sz="2400" spc="-1" strike="noStrike">
              <a:latin typeface="Arial"/>
            </a:endParaRPr>
          </a:p>
          <a:p>
            <a:pPr marL="461520">
              <a:lnSpc>
                <a:spcPct val="100000"/>
              </a:lnSpc>
              <a:spcBef>
                <a:spcPts val="309"/>
              </a:spcBef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99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9</a:t>
            </a:r>
            <a:endParaRPr b="0" lang="pl-PL" sz="2400" spc="-1" strike="noStrike">
              <a:latin typeface="Arial"/>
            </a:endParaRPr>
          </a:p>
          <a:p>
            <a:pPr marL="462240">
              <a:lnSpc>
                <a:spcPct val="100000"/>
              </a:lnSpc>
              <a:spcBef>
                <a:spcPts val="315"/>
              </a:spcBef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99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7</a:t>
            </a:r>
            <a:endParaRPr b="0" lang="pl-PL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9"/>
              </a:spcBef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998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003400" y="1293480"/>
            <a:ext cx="648036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7" strike="noStrike">
                <a:solidFill>
                  <a:srgbClr val="323299"/>
                </a:solidFill>
                <a:latin typeface="Tahoma"/>
              </a:rPr>
              <a:t>Ochrona</a:t>
            </a:r>
            <a:r>
              <a:rPr b="0" lang="ru-RU" sz="4400" spc="-66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4400" spc="-12" strike="noStrike">
                <a:solidFill>
                  <a:srgbClr val="323299"/>
                </a:solidFill>
                <a:latin typeface="Tahoma"/>
              </a:rPr>
              <a:t>przeciwpożarowa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89480" y="2343240"/>
            <a:ext cx="7142040" cy="27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spAutoFit/>
          </a:bodyPr>
          <a:p>
            <a:pPr marL="12600">
              <a:lnSpc>
                <a:spcPct val="103000"/>
              </a:lnSpc>
              <a:spcBef>
                <a:spcPts val="26"/>
              </a:spcBef>
            </a:pPr>
            <a:r>
              <a:rPr b="1" lang="pl-PL" sz="1800" spc="-7" strike="noStrike">
                <a:solidFill>
                  <a:srgbClr val="000000"/>
                </a:solidFill>
                <a:latin typeface="Tahoma"/>
              </a:rPr>
              <a:t>Postępowanie </a:t>
            </a:r>
            <a:r>
              <a:rPr b="1" lang="pl-PL" sz="1800" spc="-1" strike="noStrike">
                <a:solidFill>
                  <a:srgbClr val="000000"/>
                </a:solidFill>
                <a:latin typeface="Tahoma"/>
              </a:rPr>
              <a:t>w przypadku </a:t>
            </a:r>
            <a:r>
              <a:rPr b="1" lang="pl-PL" sz="1800" spc="-7" strike="noStrike">
                <a:solidFill>
                  <a:srgbClr val="000000"/>
                </a:solidFill>
                <a:latin typeface="Tahoma"/>
              </a:rPr>
              <a:t>powstania pożaru  Alarmowanie</a:t>
            </a:r>
            <a:endParaRPr b="0" lang="pl-PL" sz="1800" spc="-1" strike="noStrike">
              <a:latin typeface="Arial"/>
            </a:endParaRPr>
          </a:p>
          <a:p>
            <a:pPr marL="347400" indent="-334800">
              <a:lnSpc>
                <a:spcPct val="80000"/>
              </a:lnSpc>
              <a:spcBef>
                <a:spcPts val="499"/>
              </a:spcBef>
            </a:pP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1. </a:t>
            </a: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Każdy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kto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zauważy nawet najmniejszy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pożar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zobowiązany 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jest: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pl-PL" sz="20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1800" spc="-12" strike="noStrike">
                <a:solidFill>
                  <a:srgbClr val="000000"/>
                </a:solidFill>
                <a:latin typeface="Tahoma"/>
              </a:rPr>
              <a:t>Sprawdzić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co i gdzie się pali </a:t>
            </a:r>
            <a:r>
              <a:rPr b="0" lang="pl-PL" sz="1800" spc="-15" strike="noStrike">
                <a:solidFill>
                  <a:srgbClr val="000000"/>
                </a:solidFill>
                <a:latin typeface="Tahoma"/>
              </a:rPr>
              <a:t>oraz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czy zagrożone jest życie</a:t>
            </a:r>
            <a:r>
              <a:rPr b="0" lang="pl-PL" sz="1800" spc="13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ludzkie</a:t>
            </a:r>
            <a:endParaRPr b="0" lang="pl-PL" sz="18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spcBef>
                <a:spcPts val="71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1800" spc="-12" strike="noStrike">
                <a:solidFill>
                  <a:srgbClr val="000000"/>
                </a:solidFill>
                <a:latin typeface="Tahoma"/>
              </a:rPr>
              <a:t>Powiadomić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znajdujące się </a:t>
            </a:r>
            <a:r>
              <a:rPr b="0" lang="pl-PL" sz="18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pobliżu osoby </a:t>
            </a:r>
            <a:r>
              <a:rPr b="0" lang="pl-PL" sz="1800" spc="-1" strike="noStrike">
                <a:solidFill>
                  <a:srgbClr val="000000"/>
                </a:solidFill>
                <a:latin typeface="Tahoma"/>
              </a:rPr>
              <a:t>o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zaistniałym</a:t>
            </a:r>
            <a:r>
              <a:rPr b="0" lang="pl-PL" sz="1800" spc="9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zdarzeniu</a:t>
            </a:r>
            <a:endParaRPr b="0" lang="pl-PL" sz="18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spcBef>
                <a:spcPts val="60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Jak najszybciej</a:t>
            </a:r>
            <a:r>
              <a:rPr b="0" lang="pl-PL" sz="18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1800" spc="-7" strike="noStrike">
                <a:solidFill>
                  <a:srgbClr val="000000"/>
                </a:solidFill>
                <a:latin typeface="Tahoma"/>
              </a:rPr>
              <a:t>zaalarmować: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472840" y="4893120"/>
            <a:ext cx="323496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12600" indent="897120">
              <a:lnSpc>
                <a:spcPct val="101000"/>
              </a:lnSpc>
              <a:spcBef>
                <a:spcPts val="79"/>
              </a:spcBef>
            </a:pPr>
            <a:r>
              <a:rPr b="1" lang="pl-PL" sz="2000" spc="-7" strike="noStrike">
                <a:solidFill>
                  <a:srgbClr val="ff0000"/>
                </a:solidFill>
                <a:latin typeface="Tahoma"/>
              </a:rPr>
              <a:t>STRAŻ </a:t>
            </a:r>
            <a:r>
              <a:rPr b="1" lang="pl-PL" sz="2000" spc="-1" strike="noStrike">
                <a:solidFill>
                  <a:srgbClr val="ff0000"/>
                </a:solidFill>
                <a:latin typeface="Tahoma"/>
              </a:rPr>
              <a:t>POŻARNĄ  lub TELEFON</a:t>
            </a:r>
            <a:r>
              <a:rPr b="1" lang="pl-PL" sz="2000" spc="-327" strike="noStrike">
                <a:solidFill>
                  <a:srgbClr val="ff0000"/>
                </a:solidFill>
                <a:latin typeface="Tahoma"/>
              </a:rPr>
              <a:t> </a:t>
            </a:r>
            <a:r>
              <a:rPr b="1" lang="pl-PL" sz="2000" spc="-1" strike="noStrike">
                <a:solidFill>
                  <a:srgbClr val="ff0000"/>
                </a:solidFill>
                <a:latin typeface="Tahoma"/>
              </a:rPr>
              <a:t>ALARMOWY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066360" y="4893120"/>
            <a:ext cx="69552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l-PL" sz="2000" spc="-1" strike="noStrike">
                <a:solidFill>
                  <a:srgbClr val="ff0000"/>
                </a:solidFill>
                <a:latin typeface="Tahoma"/>
              </a:rPr>
              <a:t>-</a:t>
            </a:r>
            <a:r>
              <a:rPr b="1" lang="pl-PL" sz="2000" spc="-92" strike="noStrike">
                <a:solidFill>
                  <a:srgbClr val="ff0000"/>
                </a:solidFill>
                <a:latin typeface="Tahoma"/>
              </a:rPr>
              <a:t> </a:t>
            </a:r>
            <a:r>
              <a:rPr b="1" lang="pl-PL" sz="2000" spc="-7" strike="noStrike">
                <a:solidFill>
                  <a:srgbClr val="ff0000"/>
                </a:solidFill>
                <a:latin typeface="Tahoma"/>
              </a:rPr>
              <a:t>998</a:t>
            </a:r>
            <a:endParaRPr b="0" lang="pl-PL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1" lang="pl-PL" sz="2000" spc="-1" strike="noStrike">
                <a:solidFill>
                  <a:srgbClr val="ff0000"/>
                </a:solidFill>
                <a:latin typeface="Tahoma"/>
              </a:rPr>
              <a:t>-</a:t>
            </a:r>
            <a:r>
              <a:rPr b="1" lang="pl-PL" sz="2000" spc="-92" strike="noStrike">
                <a:solidFill>
                  <a:srgbClr val="ff0000"/>
                </a:solidFill>
                <a:latin typeface="Tahoma"/>
              </a:rPr>
              <a:t> </a:t>
            </a:r>
            <a:r>
              <a:rPr b="1" lang="pl-PL" sz="2000" spc="-7" strike="noStrike">
                <a:solidFill>
                  <a:srgbClr val="ff0000"/>
                </a:solidFill>
                <a:latin typeface="Tahoma"/>
              </a:rPr>
              <a:t>112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689480" y="5796720"/>
            <a:ext cx="70855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l-PL" sz="1400" spc="-7" strike="noStrike">
                <a:solidFill>
                  <a:srgbClr val="000000"/>
                </a:solidFill>
                <a:latin typeface="Tahoma"/>
              </a:rPr>
              <a:t>Telefony </a:t>
            </a:r>
            <a:r>
              <a:rPr b="1" lang="pl-PL" sz="1400" spc="-1" strike="noStrike">
                <a:solidFill>
                  <a:srgbClr val="000000"/>
                </a:solidFill>
                <a:latin typeface="Tahoma"/>
              </a:rPr>
              <a:t>służące do alarmowania zlokalizowane </a:t>
            </a:r>
            <a:r>
              <a:rPr b="1" lang="pl-PL" sz="1400" spc="-7" strike="noStrike">
                <a:solidFill>
                  <a:srgbClr val="000000"/>
                </a:solidFill>
                <a:latin typeface="Tahoma"/>
              </a:rPr>
              <a:t>są </a:t>
            </a:r>
            <a:r>
              <a:rPr b="1" lang="pl-PL" sz="1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1" lang="pl-PL" sz="1400" spc="-7" strike="noStrike">
                <a:solidFill>
                  <a:srgbClr val="000000"/>
                </a:solidFill>
                <a:latin typeface="Tahoma"/>
              </a:rPr>
              <a:t>recepcji </a:t>
            </a:r>
            <a:r>
              <a:rPr b="1" lang="pl-PL" sz="1400" spc="-1" strike="noStrike">
                <a:solidFill>
                  <a:srgbClr val="000000"/>
                </a:solidFill>
                <a:latin typeface="Tahoma"/>
              </a:rPr>
              <a:t>i w</a:t>
            </a:r>
            <a:r>
              <a:rPr b="1" lang="pl-PL" sz="1400" spc="7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1400" spc="-1" strike="noStrike">
                <a:solidFill>
                  <a:srgbClr val="000000"/>
                </a:solidFill>
                <a:latin typeface="Tahoma"/>
              </a:rPr>
              <a:t>dziekanacie.</a:t>
            </a:r>
            <a:endParaRPr b="0" lang="pl-P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003400" y="1293480"/>
            <a:ext cx="648036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7" strike="noStrike">
                <a:solidFill>
                  <a:srgbClr val="323299"/>
                </a:solidFill>
                <a:latin typeface="Tahoma"/>
              </a:rPr>
              <a:t>Ochrona</a:t>
            </a:r>
            <a:r>
              <a:rPr b="0" lang="ru-RU" sz="4400" spc="-66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4400" spc="-12" strike="noStrike">
                <a:solidFill>
                  <a:srgbClr val="323299"/>
                </a:solidFill>
                <a:latin typeface="Tahoma"/>
              </a:rPr>
              <a:t>przeciwpożarowa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043000" y="2337480"/>
            <a:ext cx="7549200" cy="43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Postępowanie w </a:t>
            </a:r>
            <a:r>
              <a:rPr b="1" lang="pl-PL" sz="2000" spc="4" strike="noStrike">
                <a:solidFill>
                  <a:srgbClr val="000000"/>
                </a:solidFill>
                <a:latin typeface="Tahoma"/>
              </a:rPr>
              <a:t>przypadku </a:t>
            </a: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powstania</a:t>
            </a:r>
            <a:r>
              <a:rPr b="1" lang="pl-PL" sz="2000" spc="-1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000" spc="-7" strike="noStrike">
                <a:solidFill>
                  <a:srgbClr val="000000"/>
                </a:solidFill>
                <a:latin typeface="Tahoma"/>
              </a:rPr>
              <a:t>pożaru  </a:t>
            </a: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Alarmowanie</a:t>
            </a:r>
            <a:endParaRPr b="0" lang="pl-PL" sz="2000" spc="-1" strike="noStrike">
              <a:latin typeface="Arial"/>
            </a:endParaRPr>
          </a:p>
          <a:p>
            <a:pPr marL="348120" indent="-334800">
              <a:lnSpc>
                <a:spcPct val="80000"/>
              </a:lnSpc>
              <a:spcBef>
                <a:spcPts val="505"/>
              </a:spcBef>
            </a:pP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2. </a:t>
            </a:r>
            <a:r>
              <a:rPr b="0" lang="pl-PL" sz="2000" spc="-26" strike="noStrike">
                <a:solidFill>
                  <a:srgbClr val="000000"/>
                </a:solidFill>
                <a:latin typeface="Tahoma"/>
              </a:rPr>
              <a:t>Po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uzyskaniu telefonicznego połączenia podać następujące  informacje: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pl-PL" sz="20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buClr>
                <a:srgbClr val="3232cc"/>
              </a:buClr>
              <a:buSzPct val="60000"/>
              <a:buFont typeface="Wingdings" charset="2"/>
              <a:buChar char=""/>
            </a:pP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Gdzie i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co się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pali (dokładny adres i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nazwę</a:t>
            </a:r>
            <a:r>
              <a:rPr b="0" lang="pl-PL" sz="20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obiektu)</a:t>
            </a:r>
            <a:endParaRPr b="0" lang="pl-PL" sz="20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spcBef>
                <a:spcPts val="26"/>
              </a:spcBef>
              <a:buClr>
                <a:srgbClr val="3232cc"/>
              </a:buClr>
              <a:buSzPct val="60000"/>
              <a:buFont typeface="Wingdings" charset="2"/>
              <a:buChar char=""/>
            </a:pP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Czy istnieje zagrożenie życia</a:t>
            </a:r>
            <a:r>
              <a:rPr b="0" lang="pl-PL" sz="2000" spc="-2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ludzi</a:t>
            </a:r>
            <a:endParaRPr b="0" lang="pl-PL" sz="2000" spc="-1" strike="noStrike">
              <a:latin typeface="Arial"/>
            </a:endParaRPr>
          </a:p>
          <a:p>
            <a:pPr marL="340200" indent="-327240">
              <a:lnSpc>
                <a:spcPct val="80000"/>
              </a:lnSpc>
              <a:spcBef>
                <a:spcPts val="505"/>
              </a:spcBef>
              <a:buClr>
                <a:srgbClr val="3232cc"/>
              </a:buClr>
              <a:buSzPct val="60000"/>
              <a:buFont typeface="Wingdings" charset="2"/>
              <a:buChar char=""/>
            </a:pP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Podać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swoje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imię i nazwisko </a:t>
            </a: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oraz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numer telefonu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którego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się 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dzwoni</a:t>
            </a:r>
            <a:endParaRPr b="0" lang="pl-PL" sz="2000" spc="-1" strike="noStrike">
              <a:latin typeface="Arial"/>
            </a:endParaRPr>
          </a:p>
          <a:p>
            <a:pPr marL="340200" indent="-327960">
              <a:lnSpc>
                <a:spcPct val="100000"/>
              </a:lnSpc>
              <a:spcBef>
                <a:spcPts val="11"/>
              </a:spcBef>
              <a:buClr>
                <a:srgbClr val="3232cc"/>
              </a:buClr>
              <a:buSzPct val="60000"/>
              <a:buFont typeface="Wingdings" charset="2"/>
              <a:buChar char=""/>
            </a:pP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Odpowiedzieć </a:t>
            </a: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wyraźnie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na inne zadane przez dyżurnego</a:t>
            </a:r>
            <a:r>
              <a:rPr b="0" lang="pl-PL" sz="2000" spc="3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pytania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pl-PL" sz="2000" spc="-1" strike="noStrike">
              <a:latin typeface="Arial"/>
            </a:endParaRPr>
          </a:p>
          <a:p>
            <a:pPr marL="348120" indent="-334800">
              <a:lnSpc>
                <a:spcPct val="80000"/>
              </a:lnSpc>
              <a:spcBef>
                <a:spcPts val="6"/>
              </a:spcBef>
            </a:pPr>
            <a:r>
              <a:rPr b="1" lang="pl-PL" sz="2000" spc="-7" strike="noStrike">
                <a:solidFill>
                  <a:srgbClr val="000000"/>
                </a:solidFill>
                <a:latin typeface="Tahoma"/>
              </a:rPr>
              <a:t>UWAGA: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Odłożyć słuchawkę można dopiero po potwierdzeniu, że  straż pożarna </a:t>
            </a:r>
            <a:r>
              <a:rPr b="0" lang="pl-PL" sz="2000" spc="-7" strike="noStrike">
                <a:solidFill>
                  <a:srgbClr val="ff0000"/>
                </a:solidFill>
                <a:latin typeface="Tahoma"/>
              </a:rPr>
              <a:t>przyjęła zgłoszenie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. Następnie należy odczekać  chwilę przy telefonie na </a:t>
            </a: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ewentualne </a:t>
            </a: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sprawdzenie</a:t>
            </a:r>
            <a:r>
              <a:rPr b="0" lang="pl-PL" sz="20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numeru.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003400" y="1293480"/>
            <a:ext cx="648036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7" strike="noStrike">
                <a:solidFill>
                  <a:srgbClr val="323299"/>
                </a:solidFill>
                <a:latin typeface="Tahoma"/>
              </a:rPr>
              <a:t>Ochrona</a:t>
            </a:r>
            <a:r>
              <a:rPr b="0" lang="ru-RU" sz="4400" spc="-66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4400" spc="-12" strike="noStrike">
                <a:solidFill>
                  <a:srgbClr val="323299"/>
                </a:solidFill>
                <a:latin typeface="Tahoma"/>
              </a:rPr>
              <a:t>przeciwpożarowa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043000" y="2336400"/>
            <a:ext cx="6920640" cy="19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Postępowanie w </a:t>
            </a:r>
            <a:r>
              <a:rPr b="1" lang="pl-PL" sz="2000" spc="4" strike="noStrike">
                <a:solidFill>
                  <a:srgbClr val="000000"/>
                </a:solidFill>
                <a:latin typeface="Tahoma"/>
              </a:rPr>
              <a:t>przypadku </a:t>
            </a: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powstania</a:t>
            </a:r>
            <a:r>
              <a:rPr b="1" lang="pl-PL" sz="2000" spc="-1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000" spc="-7" strike="noStrike">
                <a:solidFill>
                  <a:srgbClr val="000000"/>
                </a:solidFill>
                <a:latin typeface="Tahoma"/>
              </a:rPr>
              <a:t>pożaru  </a:t>
            </a:r>
            <a:r>
              <a:rPr b="1" lang="pl-PL" sz="2000" spc="-1" strike="noStrike">
                <a:solidFill>
                  <a:srgbClr val="000000"/>
                </a:solidFill>
                <a:latin typeface="Tahoma"/>
              </a:rPr>
              <a:t>Alarmowanie</a:t>
            </a:r>
            <a:endParaRPr b="0" lang="pl-PL" sz="2000" spc="-1" strike="noStrike">
              <a:latin typeface="Arial"/>
            </a:endParaRPr>
          </a:p>
          <a:p>
            <a:pPr marL="306720" indent="-29412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StarSymbol"/>
              <a:buAutoNum type="arabicPeriod" startAt="3"/>
            </a:pP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O zaistniałym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zdarzeniu należy powiadomić Władze</a:t>
            </a:r>
            <a:r>
              <a:rPr b="0" lang="pl-PL" sz="20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Uczelni</a:t>
            </a:r>
            <a:endParaRPr b="0" lang="pl-PL" sz="2000" spc="-1" strike="noStrike">
              <a:latin typeface="Arial"/>
            </a:endParaRPr>
          </a:p>
          <a:p>
            <a:pPr marL="304200" indent="-303840">
              <a:lnSpc>
                <a:spcPts val="2160"/>
              </a:lnSpc>
              <a:spcBef>
                <a:spcPts val="541"/>
              </a:spcBef>
              <a:buClr>
                <a:srgbClr val="000000"/>
              </a:buClr>
              <a:buFont typeface="StarSymbol"/>
              <a:buAutoNum type="arabicPeriod" startAt="3"/>
            </a:pPr>
            <a:r>
              <a:rPr b="0" lang="pl-PL" sz="20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2000" spc="-12" strike="noStrike">
                <a:solidFill>
                  <a:srgbClr val="000000"/>
                </a:solidFill>
                <a:latin typeface="Tahoma"/>
              </a:rPr>
              <a:t>razie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potrzeby (nieszczęśliwy wypadek, awaria) należy  alarmować</a:t>
            </a:r>
            <a:r>
              <a:rPr b="0" lang="pl-PL" sz="2000" spc="-3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000" spc="-7" strike="noStrike">
                <a:solidFill>
                  <a:srgbClr val="000000"/>
                </a:solidFill>
                <a:latin typeface="Tahoma"/>
              </a:rPr>
              <a:t>dodatkowo: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043000" y="3958200"/>
            <a:ext cx="485820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>
            <a:spAutoFit/>
          </a:bodyPr>
          <a:p>
            <a:pPr marL="340200" indent="-327240">
              <a:lnSpc>
                <a:spcPct val="100000"/>
              </a:lnSpc>
              <a:spcBef>
                <a:spcPts val="471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Pogotowie</a:t>
            </a:r>
            <a:r>
              <a:rPr b="1" lang="pl-PL" sz="28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Ratunkowe</a:t>
            </a:r>
            <a:endParaRPr b="0" lang="pl-PL" sz="2800" spc="-1" strike="noStrike">
              <a:latin typeface="Arial"/>
            </a:endParaRPr>
          </a:p>
          <a:p>
            <a:pPr marL="340200" indent="-327240">
              <a:lnSpc>
                <a:spcPct val="100000"/>
              </a:lnSpc>
              <a:spcBef>
                <a:spcPts val="374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Pogotowie</a:t>
            </a:r>
            <a:r>
              <a:rPr b="1" lang="pl-PL" sz="28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Policji</a:t>
            </a:r>
            <a:endParaRPr b="0" lang="pl-PL" sz="2800" spc="-1" strike="noStrike">
              <a:latin typeface="Arial"/>
            </a:endParaRPr>
          </a:p>
          <a:p>
            <a:pPr marL="340200" indent="-327240">
              <a:lnSpc>
                <a:spcPct val="100000"/>
              </a:lnSpc>
              <a:spcBef>
                <a:spcPts val="360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Pogotowie</a:t>
            </a:r>
            <a:r>
              <a:rPr b="1" lang="pl-PL" sz="2800" spc="4" strike="noStrike">
                <a:solidFill>
                  <a:srgbClr val="000000"/>
                </a:solidFill>
                <a:latin typeface="Tahoma"/>
              </a:rPr>
              <a:t> Gazowe</a:t>
            </a:r>
            <a:endParaRPr b="0" lang="pl-PL" sz="2800" spc="-1" strike="noStrike">
              <a:latin typeface="Arial"/>
            </a:endParaRPr>
          </a:p>
          <a:p>
            <a:pPr marL="340200" indent="-327240">
              <a:lnSpc>
                <a:spcPct val="100000"/>
              </a:lnSpc>
              <a:spcBef>
                <a:spcPts val="360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Pogotowie</a:t>
            </a:r>
            <a:r>
              <a:rPr b="1" lang="pl-PL" sz="2800" spc="-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" strike="noStrike">
                <a:solidFill>
                  <a:srgbClr val="000000"/>
                </a:solidFill>
                <a:latin typeface="Tahoma"/>
              </a:rPr>
              <a:t>Energetyczne</a:t>
            </a:r>
            <a:endParaRPr b="0" lang="pl-PL" sz="2800" spc="-1" strike="noStrike">
              <a:latin typeface="Arial"/>
            </a:endParaRPr>
          </a:p>
          <a:p>
            <a:pPr marL="340200" indent="-327240">
              <a:lnSpc>
                <a:spcPct val="100000"/>
              </a:lnSpc>
              <a:spcBef>
                <a:spcPts val="371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Pogotowie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Wodociągowe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7319160" y="3958200"/>
            <a:ext cx="138636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>
            <a:spAutoFit/>
          </a:bodyPr>
          <a:p>
            <a:pPr marL="12600">
              <a:lnSpc>
                <a:spcPct val="100000"/>
              </a:lnSpc>
              <a:spcBef>
                <a:spcPts val="471"/>
              </a:spcBef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tel.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999</a:t>
            </a:r>
            <a:endParaRPr b="0" lang="pl-PL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4"/>
              </a:spcBef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tel.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997</a:t>
            </a:r>
            <a:endParaRPr b="0" lang="pl-PL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0"/>
              </a:spcBef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tel.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992</a:t>
            </a:r>
            <a:endParaRPr b="0" lang="pl-PL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60"/>
              </a:spcBef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tel.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991</a:t>
            </a:r>
            <a:endParaRPr b="0" lang="pl-PL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1"/>
              </a:spcBef>
            </a:pPr>
            <a:r>
              <a:rPr b="1" lang="pl-PL" sz="2800" spc="-7" strike="noStrike">
                <a:solidFill>
                  <a:srgbClr val="000000"/>
                </a:solidFill>
                <a:latin typeface="Tahoma"/>
              </a:rPr>
              <a:t>tel.</a:t>
            </a:r>
            <a:r>
              <a:rPr b="1" lang="pl-PL" sz="2800" spc="-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pl-PL" sz="2800" spc="-12" strike="noStrike">
                <a:solidFill>
                  <a:srgbClr val="000000"/>
                </a:solidFill>
                <a:latin typeface="Tahoma"/>
              </a:rPr>
              <a:t>994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537200" y="1476360"/>
            <a:ext cx="761832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Covid 19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2" descr="Informacje dla studentów I roku. Odpowiedzi na najczęstsze pytania |  Dolnośląska Szkoła Wyższa"/>
          <p:cNvPicPr/>
          <p:nvPr/>
        </p:nvPicPr>
        <p:blipFill>
          <a:blip r:embed="rId1"/>
          <a:stretch/>
        </p:blipFill>
        <p:spPr>
          <a:xfrm>
            <a:off x="3137040" y="2482920"/>
            <a:ext cx="4571640" cy="466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003400" y="1293480"/>
            <a:ext cx="462420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1" strike="noStrike">
                <a:solidFill>
                  <a:srgbClr val="323299"/>
                </a:solidFill>
                <a:latin typeface="Tahoma"/>
              </a:rPr>
              <a:t>Dziękuję za</a:t>
            </a:r>
            <a:r>
              <a:rPr b="0" lang="ru-RU" sz="4400" spc="-120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4400" spc="-12" strike="noStrike">
                <a:solidFill>
                  <a:srgbClr val="323299"/>
                </a:solidFill>
                <a:latin typeface="Tahoma"/>
              </a:rPr>
              <a:t>uwagę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003400" y="1293480"/>
            <a:ext cx="558900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4400" spc="-1" strike="noStrike">
                <a:solidFill>
                  <a:srgbClr val="323299"/>
                </a:solidFill>
                <a:latin typeface="Tahoma"/>
              </a:rPr>
              <a:t>PROGRAM</a:t>
            </a:r>
            <a:r>
              <a:rPr b="0" lang="ru-RU" sz="4400" spc="-114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4400" spc="-7" strike="noStrike">
                <a:solidFill>
                  <a:srgbClr val="323299"/>
                </a:solidFill>
                <a:latin typeface="Tahoma"/>
              </a:rPr>
              <a:t>SZKOLENIA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035440" y="2322000"/>
            <a:ext cx="7613280" cy="26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>
            <a:spAutoFit/>
          </a:bodyPr>
          <a:p>
            <a:pPr marL="348120" indent="-334800" algn="just">
              <a:lnSpc>
                <a:spcPct val="100000"/>
              </a:lnSpc>
              <a:spcBef>
                <a:spcPts val="408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Podstawowe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pojęciami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zakresu</a:t>
            </a:r>
            <a:r>
              <a:rPr b="0" lang="pl-PL" sz="2400" spc="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bhp</a:t>
            </a:r>
            <a:endParaRPr b="0" lang="pl-PL" sz="2400" spc="-1" strike="noStrike">
              <a:latin typeface="Arial"/>
            </a:endParaRPr>
          </a:p>
          <a:p>
            <a:pPr marL="347400" indent="-334800" algn="just">
              <a:lnSpc>
                <a:spcPts val="2591"/>
              </a:lnSpc>
              <a:spcBef>
                <a:spcPts val="641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Zagrożenia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wypadkami,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które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mogą wystąpić 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czasie zajęć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dydaktycznych,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oraz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przyczyny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ich  powstawania</a:t>
            </a:r>
            <a:endParaRPr b="0" lang="pl-PL" sz="2400" spc="-1" strike="noStrike">
              <a:latin typeface="Arial"/>
            </a:endParaRPr>
          </a:p>
          <a:p>
            <a:pPr marL="348120" indent="-334800" algn="just">
              <a:lnSpc>
                <a:spcPct val="100000"/>
              </a:lnSpc>
              <a:spcBef>
                <a:spcPts val="281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Postępowanie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razie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 wypadku</a:t>
            </a:r>
            <a:endParaRPr b="0" lang="pl-PL" sz="2400" spc="-1" strike="noStrike">
              <a:latin typeface="Arial"/>
            </a:endParaRPr>
          </a:p>
          <a:p>
            <a:pPr marL="348120" indent="-334800" algn="just">
              <a:lnSpc>
                <a:spcPct val="100000"/>
              </a:lnSpc>
              <a:spcBef>
                <a:spcPts val="309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Podstawowe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zasady udzielania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pierwszej</a:t>
            </a:r>
            <a:r>
              <a:rPr b="0" lang="pl-PL" sz="2400" spc="-3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pomocy</a:t>
            </a:r>
            <a:endParaRPr b="0" lang="pl-PL" sz="2400" spc="-1" strike="noStrike">
              <a:latin typeface="Arial"/>
            </a:endParaRPr>
          </a:p>
          <a:p>
            <a:pPr marL="348120" indent="-334800">
              <a:lnSpc>
                <a:spcPct val="100000"/>
              </a:lnSpc>
              <a:spcBef>
                <a:spcPts val="31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Przyczyny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powstawania</a:t>
            </a:r>
            <a:r>
              <a:rPr b="0" lang="pl-PL" sz="24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pożarów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03400" y="1476360"/>
            <a:ext cx="74494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26" strike="noStrike">
                <a:solidFill>
                  <a:srgbClr val="323299"/>
                </a:solidFill>
                <a:latin typeface="Tahoma"/>
              </a:rPr>
              <a:t>PODSTAWOWE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POJĘCIA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Z ZAKRESU</a:t>
            </a:r>
            <a:r>
              <a:rPr b="0" lang="ru-RU" sz="3200" spc="-2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BHP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038320" y="2766960"/>
            <a:ext cx="7612200" cy="16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BHP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–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bezpieczeństwo i higiena </a:t>
            </a:r>
            <a:r>
              <a:rPr b="0" lang="pl-PL" sz="2400" spc="-46" strike="noStrike">
                <a:solidFill>
                  <a:srgbClr val="000000"/>
                </a:solidFill>
                <a:latin typeface="Tahoma"/>
              </a:rPr>
              <a:t>pracy,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to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stan  warunków i organizacji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pracy oraz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zachowań 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pracowników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zapewniający wymagany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poziom  ochrony zdrowia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 życia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przed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zagrożeniami  występującymi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środowisku</a:t>
            </a:r>
            <a:r>
              <a:rPr b="0" lang="pl-PL" sz="2400" spc="2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46" strike="noStrike">
                <a:solidFill>
                  <a:srgbClr val="000000"/>
                </a:solidFill>
                <a:latin typeface="Tahoma"/>
              </a:rPr>
              <a:t>pracy.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003400" y="1476360"/>
            <a:ext cx="74494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26" strike="noStrike">
                <a:solidFill>
                  <a:srgbClr val="323299"/>
                </a:solidFill>
                <a:latin typeface="Tahoma"/>
              </a:rPr>
              <a:t>PODSTAWOWE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POJĘCIA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Z ZAKRESU</a:t>
            </a:r>
            <a:r>
              <a:rPr b="0" lang="ru-RU" sz="3200" spc="-2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BHP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038320" y="2766960"/>
            <a:ext cx="7611480" cy="434628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>
            <a:no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Czynnik niebezpieczny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– to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czynnik,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którego 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oddziaływanie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pracującego bezpośrednio prowadzi 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lub może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prowadzić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do</a:t>
            </a:r>
            <a:r>
              <a:rPr b="0" lang="ru-RU" sz="2400" spc="-5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urazu.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4880" indent="-332280" algn="just">
              <a:lnSpc>
                <a:spcPts val="2591"/>
              </a:lnSpc>
              <a:spcBef>
                <a:spcPts val="604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Czynnik szkodliwy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– to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czynnik,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którego 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oddziaływanie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pracującego bezpośrednio prowadzi 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lub może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prowadzić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do</a:t>
            </a:r>
            <a:r>
              <a:rPr b="0" lang="ru-RU" sz="2400" spc="-5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schorzenia.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4880" indent="-332280" algn="just">
              <a:lnSpc>
                <a:spcPts val="2591"/>
              </a:lnSpc>
              <a:spcBef>
                <a:spcPts val="609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Czynnik 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uciążliwy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to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czynnik,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którego 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oddziaływanie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pracującego może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spowodować</a:t>
            </a:r>
            <a:r>
              <a:rPr b="0" lang="ru-RU" sz="2400" spc="17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złe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370600" y="5553000"/>
            <a:ext cx="64587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amopo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zu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ci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u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b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na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d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m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ie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ne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zm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ę</a:t>
            </a:r>
            <a:r>
              <a:rPr b="0" lang="pl-PL" sz="2400" spc="-2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ie,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885880" y="5553000"/>
            <a:ext cx="76212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12600" indent="336600">
              <a:lnSpc>
                <a:spcPts val="2591"/>
              </a:lnSpc>
              <a:spcBef>
                <a:spcPts val="425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e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ta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u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370600" y="5882040"/>
            <a:ext cx="61578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12600">
              <a:lnSpc>
                <a:spcPts val="2591"/>
              </a:lnSpc>
              <a:spcBef>
                <a:spcPts val="425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po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wo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du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j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j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dnak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pl-PL" sz="2400" spc="-3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ał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go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g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rs</a:t>
            </a:r>
            <a:r>
              <a:rPr b="0" lang="pl-PL" sz="2400" spc="-26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a 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zdrowia.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003400" y="1476360"/>
            <a:ext cx="74494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26" strike="noStrike">
                <a:solidFill>
                  <a:srgbClr val="323299"/>
                </a:solidFill>
                <a:latin typeface="Tahoma"/>
              </a:rPr>
              <a:t>PODSTAWOWE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POJĘCIA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Z ZAKRESU</a:t>
            </a:r>
            <a:r>
              <a:rPr b="0" lang="ru-RU" sz="3200" spc="-2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BHP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038320" y="2766960"/>
            <a:ext cx="7611480" cy="434628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>
            <a:no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Ochrona </a:t>
            </a: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przeciwpożarowa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jest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bardzo szerokim 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pojęciem związanym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zapobieganiem i zwalczaniem  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pożarów.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Ustawa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o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ochronie przeciwpożarowej  polega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realizacji przedsięwzięć mających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celu  ochronę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życia, zdrowia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 mienia lub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środowiska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przed  pożarem, klęską żywiołową lub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innym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miejscowym  zagrożeniem.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37200" y="1476360"/>
            <a:ext cx="7618320" cy="49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PODSTAWOWE POJĘCIA Z ZAKRESU BHP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6870600" y="4692600"/>
            <a:ext cx="3647880" cy="21333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79640" y="2635200"/>
            <a:ext cx="586692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Pierwsza </a:t>
            </a: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pomoc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zespół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czynności 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podejmowanych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celu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ratowania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osoby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stanie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nagłego zagrożenia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zdrowotnego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wykonywanych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przez osobę znajdującą się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miejscu zdarzenia,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w 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tym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również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wykorzystaniem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udostępnionych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do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powszechnego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obrotu wyrobów medycznych 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oraz </a:t>
            </a:r>
            <a:r>
              <a:rPr b="0" lang="pl-PL" sz="2400" spc="7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produktów leczniczych.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–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definicja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na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podstawie  ustawy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z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dnia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8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września 2006 </a:t>
            </a:r>
            <a:r>
              <a:rPr b="0" lang="pl-PL" sz="2400" spc="-165" strike="noStrike">
                <a:solidFill>
                  <a:srgbClr val="000000"/>
                </a:solidFill>
                <a:latin typeface="Tahoma"/>
              </a:rPr>
              <a:t>r.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o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Państwowym 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Ratownictwie</a:t>
            </a:r>
            <a:r>
              <a:rPr b="0" lang="pl-PL" sz="24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Medycznym.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003400" y="1476360"/>
            <a:ext cx="74494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ru-RU" sz="3200" spc="-26" strike="noStrike">
                <a:solidFill>
                  <a:srgbClr val="323299"/>
                </a:solidFill>
                <a:latin typeface="Tahoma"/>
              </a:rPr>
              <a:t>PODSTAWOWE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POJĘCIA </a:t>
            </a:r>
            <a:r>
              <a:rPr b="0" lang="ru-RU" sz="3200" spc="-1" strike="noStrike">
                <a:solidFill>
                  <a:srgbClr val="323299"/>
                </a:solidFill>
                <a:latin typeface="Tahoma"/>
              </a:rPr>
              <a:t>Z ZAKRESU</a:t>
            </a:r>
            <a:r>
              <a:rPr b="0" lang="ru-RU" sz="3200" spc="-21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BHP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038320" y="2766960"/>
            <a:ext cx="761004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344880" indent="-332280" algn="just">
              <a:lnSpc>
                <a:spcPts val="2591"/>
              </a:lnSpc>
              <a:spcBef>
                <a:spcPts val="425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9" strike="noStrike">
                <a:solidFill>
                  <a:srgbClr val="000000"/>
                </a:solidFill>
                <a:latin typeface="Tahoma"/>
              </a:rPr>
              <a:t>Uraz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-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jest określany 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jako uszkodzenie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tkanek ciała 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lub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narządów człowieka wskutek działania czynnika  zewnętrznego.</a:t>
            </a:r>
            <a:endParaRPr b="0" lang="pl-PL" sz="2400" spc="-1" strike="noStrike">
              <a:latin typeface="Arial"/>
            </a:endParaRPr>
          </a:p>
        </p:txBody>
      </p:sp>
      <p:pic>
        <p:nvPicPr>
          <p:cNvPr id="110" name="Picture 6" descr="Uraz Ciała Ludzkiego Wypadku I Bezpieczeństwa Wektor Ludzie Sylwetka -  Stockowe grafiki wektorowe i więcej obrazów Ambulatorium - iStock"/>
          <p:cNvPicPr/>
          <p:nvPr/>
        </p:nvPicPr>
        <p:blipFill>
          <a:blip r:embed="rId1"/>
          <a:stretch/>
        </p:blipFill>
        <p:spPr>
          <a:xfrm>
            <a:off x="1079640" y="3930480"/>
            <a:ext cx="4266720" cy="338796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Uraz Fizyczny Ludzkiego Ciała Okrągły Płaski Zestaw Z Palcem Na Ramionach  Kolano Opalić Rany Na Białym Tle | Darmowy Wektor"/>
          <p:cNvPicPr/>
          <p:nvPr/>
        </p:nvPicPr>
        <p:blipFill>
          <a:blip r:embed="rId2"/>
          <a:stretch/>
        </p:blipFill>
        <p:spPr>
          <a:xfrm>
            <a:off x="5728320" y="3944520"/>
            <a:ext cx="4036320" cy="324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003400" y="1112040"/>
            <a:ext cx="6298200" cy="1274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ru-RU" sz="2800" spc="-12" strike="noStrike">
                <a:solidFill>
                  <a:srgbClr val="323299"/>
                </a:solidFill>
                <a:latin typeface="Tahoma"/>
              </a:rPr>
              <a:t>Identyfikacja </a:t>
            </a:r>
            <a:r>
              <a:rPr b="0" lang="ru-RU" sz="2800" spc="-7" strike="noStrike">
                <a:solidFill>
                  <a:srgbClr val="323299"/>
                </a:solidFill>
                <a:latin typeface="Tahoma"/>
              </a:rPr>
              <a:t>czynników </a:t>
            </a:r>
            <a:r>
              <a:rPr b="0" lang="ru-RU" sz="2800" spc="-12" strike="noStrike">
                <a:solidFill>
                  <a:srgbClr val="323299"/>
                </a:solidFill>
                <a:latin typeface="Tahoma"/>
              </a:rPr>
              <a:t>szkodliwych </a:t>
            </a:r>
            <a:r>
              <a:rPr b="0" lang="ru-RU" sz="2800" spc="-7" strike="noStrike">
                <a:solidFill>
                  <a:srgbClr val="323299"/>
                </a:solidFill>
                <a:latin typeface="Tahoma"/>
              </a:rPr>
              <a:t>dla  </a:t>
            </a:r>
            <a:r>
              <a:rPr b="0" lang="ru-RU" sz="2800" spc="-12" strike="noStrike">
                <a:solidFill>
                  <a:srgbClr val="323299"/>
                </a:solidFill>
                <a:latin typeface="Tahoma"/>
              </a:rPr>
              <a:t>zdrowia, uciążliwych </a:t>
            </a:r>
            <a:r>
              <a:rPr b="0" lang="ru-RU" sz="2800" spc="-7" strike="noStrike">
                <a:solidFill>
                  <a:srgbClr val="323299"/>
                </a:solidFill>
                <a:latin typeface="Tahoma"/>
              </a:rPr>
              <a:t>i</a:t>
            </a:r>
            <a:r>
              <a:rPr b="0" lang="ru-RU" sz="2800" spc="89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2800" spc="-12" strike="noStrike">
                <a:solidFill>
                  <a:srgbClr val="323299"/>
                </a:solidFill>
                <a:latin typeface="Tahoma"/>
              </a:rPr>
              <a:t>niebezpiecznych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035440" y="2396880"/>
            <a:ext cx="5016240" cy="37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8120" indent="-334800">
              <a:lnSpc>
                <a:spcPct val="100000"/>
              </a:lnSpc>
              <a:spcBef>
                <a:spcPts val="99"/>
              </a:spcBef>
              <a:buClr>
                <a:srgbClr val="3232cc"/>
              </a:buClr>
              <a:buSzPct val="59000"/>
              <a:buFont typeface="Wingdings" charset="2"/>
              <a:buChar char=""/>
            </a:pPr>
            <a:r>
              <a:rPr b="0" lang="pl-PL" sz="3200" spc="-1" strike="noStrike">
                <a:solidFill>
                  <a:srgbClr val="000000"/>
                </a:solidFill>
                <a:latin typeface="Tahoma"/>
              </a:rPr>
              <a:t>Czynniki</a:t>
            </a:r>
            <a:r>
              <a:rPr b="0" lang="pl-PL" sz="3200" spc="4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3200" spc="-1" strike="noStrike">
                <a:solidFill>
                  <a:srgbClr val="000000"/>
                </a:solidFill>
                <a:latin typeface="Tahoma"/>
              </a:rPr>
              <a:t>niebezpieczne:</a:t>
            </a:r>
            <a:endParaRPr b="0" lang="pl-P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b="0" lang="pl-PL" sz="32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Elementy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ruchome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l-PL" sz="2400" spc="-3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luźne</a:t>
            </a:r>
            <a:endParaRPr b="0" lang="pl-PL" sz="24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Elementy ostre i</a:t>
            </a: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wystające</a:t>
            </a:r>
            <a:endParaRPr b="0" lang="pl-PL" sz="24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Przemieszczanie się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 ludzi</a:t>
            </a:r>
            <a:endParaRPr b="0" lang="pl-PL" sz="24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Porażenie </a:t>
            </a:r>
            <a:r>
              <a:rPr b="0" lang="pl-PL" sz="2400" spc="-1" strike="noStrike">
                <a:solidFill>
                  <a:srgbClr val="000000"/>
                </a:solidFill>
                <a:latin typeface="Tahoma"/>
              </a:rPr>
              <a:t>prądem</a:t>
            </a:r>
            <a:r>
              <a:rPr b="0" lang="pl-PL" sz="2400" spc="-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elektrycznym</a:t>
            </a:r>
            <a:endParaRPr b="0" lang="pl-PL" sz="24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12" strike="noStrike">
                <a:solidFill>
                  <a:srgbClr val="000000"/>
                </a:solidFill>
                <a:latin typeface="Tahoma"/>
              </a:rPr>
              <a:t>Poparzenie</a:t>
            </a:r>
            <a:endParaRPr b="0" lang="pl-PL" sz="2400" spc="-1" strike="noStrike">
              <a:latin typeface="Arial"/>
            </a:endParaRPr>
          </a:p>
          <a:p>
            <a:pPr lvl="1" marL="748800" indent="-2797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4000"/>
              <a:buFont typeface="Wingdings" charset="2"/>
              <a:buChar char=""/>
            </a:pP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Pożar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i/lub</a:t>
            </a:r>
            <a:r>
              <a:rPr b="0" lang="pl-PL" sz="2400" spc="-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pl-PL" sz="2400" spc="-7" strike="noStrike">
                <a:solidFill>
                  <a:srgbClr val="000000"/>
                </a:solidFill>
                <a:latin typeface="Tahoma"/>
              </a:rPr>
              <a:t>wybuch</a:t>
            </a: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537200" y="1476360"/>
            <a:ext cx="761832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478800">
              <a:lnSpc>
                <a:spcPct val="100000"/>
              </a:lnSpc>
              <a:spcBef>
                <a:spcPts val="99"/>
              </a:spcBef>
            </a:pP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ZAGROŻENIA </a:t>
            </a:r>
            <a:r>
              <a:rPr b="0" lang="ru-RU" sz="3200" spc="-12" strike="noStrike">
                <a:solidFill>
                  <a:srgbClr val="323299"/>
                </a:solidFill>
                <a:latin typeface="Tahoma"/>
              </a:rPr>
              <a:t>WYPADKÓW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NA</a:t>
            </a:r>
            <a:r>
              <a:rPr b="0" lang="ru-RU" sz="3200" spc="12" strike="noStrike">
                <a:solidFill>
                  <a:srgbClr val="323299"/>
                </a:solidFill>
                <a:latin typeface="Tahoma"/>
              </a:rPr>
              <a:t> </a:t>
            </a:r>
            <a:r>
              <a:rPr b="0" lang="ru-RU" sz="3200" spc="-7" strike="noStrike">
                <a:solidFill>
                  <a:srgbClr val="323299"/>
                </a:solidFill>
                <a:latin typeface="Tahoma"/>
              </a:rPr>
              <a:t>UCZELNI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038320" y="2766960"/>
            <a:ext cx="221508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4880" indent="-332280">
              <a:lnSpc>
                <a:spcPct val="100000"/>
              </a:lnSpc>
              <a:spcBef>
                <a:spcPts val="99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Upadek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51840" y="2766960"/>
            <a:ext cx="50961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1" lang="pl-PL" sz="2400" spc="-12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1" lang="pl-PL" sz="2400" spc="4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er</a:t>
            </a:r>
            <a:r>
              <a:rPr b="1" lang="pl-PL" sz="2400" spc="49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1" lang="pl-PL" sz="2400" spc="-12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hn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płas</a:t>
            </a:r>
            <a:r>
              <a:rPr b="1" lang="pl-PL" sz="2400" spc="4" strike="noStrike">
                <a:solidFill>
                  <a:srgbClr val="000000"/>
                </a:solidFill>
                <a:latin typeface="Tahoma"/>
              </a:rPr>
              <a:t>k</a:t>
            </a: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ej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l-PL" sz="2400" spc="-12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ra</a:t>
            </a:r>
            <a:r>
              <a:rPr b="1" lang="pl-PL" sz="2400" spc="52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pl-PL" sz="2400" spc="-7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1" lang="pl-PL" sz="24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2036520" y="2766960"/>
            <a:ext cx="7611480" cy="4675320"/>
          </a:xfrm>
          <a:prstGeom prst="rect">
            <a:avLst/>
          </a:prstGeom>
          <a:noFill/>
          <a:ln>
            <a:noFill/>
          </a:ln>
        </p:spPr>
        <p:txBody>
          <a:bodyPr lIns="0" rIns="0" tIns="383040" bIns="0">
            <a:noAutofit/>
          </a:bodyPr>
          <a:p>
            <a:pPr marL="344880" algn="just">
              <a:lnSpc>
                <a:spcPts val="2591"/>
              </a:lnSpc>
              <a:spcBef>
                <a:spcPts val="425"/>
              </a:spcBef>
            </a:pP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schodach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–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przemieszczanie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się po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terenie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Uczelni.  sale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dydaktyczne,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dziekanat, 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korytarze,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klatka 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schodowa,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biblioteka,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bufet, toaleta,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parking</a:t>
            </a:r>
            <a:r>
              <a:rPr b="0" lang="ru-RU" sz="2400" spc="-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itd..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344880" indent="-332280">
              <a:lnSpc>
                <a:spcPts val="2591"/>
              </a:lnSpc>
              <a:spcBef>
                <a:spcPts val="6"/>
              </a:spcBef>
              <a:buClr>
                <a:srgbClr val="3232cc"/>
              </a:buClr>
              <a:buSzPct val="58000"/>
              <a:buFont typeface="Wingdings" charset="2"/>
              <a:buChar char=""/>
            </a:pPr>
            <a:r>
              <a:rPr b="1" lang="ru-RU" sz="2400" spc="-12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Y</a:t>
            </a:r>
            <a:r>
              <a:rPr b="1" lang="ru-RU" sz="2400" spc="-12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1" lang="ru-RU" sz="2400" spc="4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1" lang="ru-RU" sz="2400" spc="-7" strike="noStrike">
                <a:solidFill>
                  <a:srgbClr val="000000"/>
                </a:solidFill>
                <a:latin typeface="Tahoma"/>
              </a:rPr>
              <a:t>YN</a:t>
            </a:r>
            <a:r>
              <a:rPr b="1" lang="ru-RU" sz="2400" spc="-1" strike="noStrike">
                <a:solidFill>
                  <a:srgbClr val="000000"/>
                </a:solidFill>
                <a:latin typeface="Tahoma"/>
              </a:rPr>
              <a:t>A: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ślis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k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ru-RU" sz="2400" spc="4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ó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ru-RU" sz="2400" spc="-12" strike="noStrike">
                <a:solidFill>
                  <a:srgbClr val="000000"/>
                </a:solidFill>
                <a:latin typeface="Tahoma"/>
              </a:rPr>
              <a:t>ow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ier</a:t>
            </a:r>
            <a:r>
              <a:rPr b="0" lang="ru-RU" sz="2400" spc="-15" strike="noStrike">
                <a:solidFill>
                  <a:srgbClr val="000000"/>
                </a:solidFill>
                <a:latin typeface="Tahoma"/>
              </a:rPr>
              <a:t>z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hn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ie, </a:t>
            </a:r>
            <a:r>
              <a:rPr b="0" lang="ru-RU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ahoma"/>
              </a:rPr>
              <a:t>bałagan,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niewłaściwe</a:t>
            </a:r>
            <a:r>
              <a:rPr b="0" lang="ru-RU" sz="2400" spc="1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ru-RU" sz="2400" spc="-7" strike="noStrike">
                <a:solidFill>
                  <a:srgbClr val="000000"/>
                </a:solidFill>
                <a:latin typeface="Tahoma"/>
              </a:rPr>
              <a:t>obuwie.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Application>LibreOffice/6.3.3.2$Windows_X86_64 LibreOffice_project/a64200df03143b798afd1ec74a12ab50359878ed</Application>
  <Words>616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2021-09-04T16:08:35Z</dcterms:created>
  <dc:creator>PawBan00</dc:creator>
  <dc:description/>
  <cp:keywords>()</cp:keywords>
  <dc:language>pl-PL</dc:language>
  <cp:lastModifiedBy/>
  <dcterms:modified xsi:type="dcterms:W3CDTF">2022-02-09T15:44:57Z</dcterms:modified>
  <cp:revision>5</cp:revision>
  <dc:subject/>
  <dc:title>SZKOLENIE BHP DSW WNP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2014-12-04T00:00:00Z</vt:filetime>
  </property>
  <property fmtid="{D5CDD505-2E9C-101B-9397-08002B2CF9AE}" pid="4" name="Creator">
    <vt:lpwstr>PDFCreator Version 1.7.1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2021-09-04T00:00:00Z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18</vt:i4>
  </property>
</Properties>
</file>