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9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7" r:id="rId42"/>
    <p:sldId id="298" r:id="rId43"/>
    <p:sldId id="299" r:id="rId44"/>
    <p:sldId id="295" r:id="rId45"/>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64"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ru-RU" smtClean="0"/>
              <a:t>Образец заголовка</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B4C71EC6-210F-42DE-9C53-41977AD35B3D}" type="datetimeFigureOut">
              <a:rPr lang="ru-RU" smtClean="0"/>
              <a:t>19.03.2022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B4C71EC6-210F-42DE-9C53-41977AD35B3D}" type="datetimeFigureOut">
              <a:rPr lang="ru-RU" smtClean="0"/>
              <a:t>19.03.2022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B4C71EC6-210F-42DE-9C53-41977AD35B3D}" type="datetimeFigureOut">
              <a:rPr lang="ru-RU" smtClean="0"/>
              <a:t>19.03.2022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4C71EC6-210F-42DE-9C53-41977AD35B3D}" type="datetimeFigureOut">
              <a:rPr lang="ru-RU" smtClean="0"/>
              <a:t>19.03.2022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ru-RU" smtClean="0"/>
              <a:t>Образец заголовка</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ru-RU" smtClean="0"/>
              <a:t>Образец текста</a:t>
            </a:r>
          </a:p>
        </p:txBody>
      </p:sp>
      <p:sp>
        <p:nvSpPr>
          <p:cNvPr id="4" name="Date Placeholder 3"/>
          <p:cNvSpPr>
            <a:spLocks noGrp="1"/>
          </p:cNvSpPr>
          <p:nvPr>
            <p:ph type="dt" sz="half" idx="10"/>
          </p:nvPr>
        </p:nvSpPr>
        <p:spPr/>
        <p:txBody>
          <a:bodyPr/>
          <a:lstStyle/>
          <a:p>
            <a:fld id="{B4C71EC6-210F-42DE-9C53-41977AD35B3D}" type="datetimeFigureOut">
              <a:rPr lang="ru-RU" smtClean="0"/>
              <a:t>19.03.2022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B4C71EC6-210F-42DE-9C53-41977AD35B3D}" type="datetimeFigureOut">
              <a:rPr lang="ru-RU" smtClean="0"/>
              <a:t>19.03.2022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19B0651-EE4F-4900-A07F-96A6BFA9D0F0}" type="slidenum">
              <a:rPr lang="ru-RU" smtClean="0"/>
              <a:t>‹#›</a:t>
            </a:fld>
            <a:endParaRPr lang="ru-RU"/>
          </a:p>
        </p:txBody>
      </p:sp>
      <p:sp>
        <p:nvSpPr>
          <p:cNvPr id="8" name="Title 7"/>
          <p:cNvSpPr>
            <a:spLocks noGrp="1"/>
          </p:cNvSpPr>
          <p:nvPr>
            <p:ph type="title"/>
          </p:nvPr>
        </p:nvSpPr>
        <p:spPr/>
        <p:txBody>
          <a:bodyPr/>
          <a:lstStyle/>
          <a:p>
            <a:r>
              <a:rPr lang="ru-RU" smtClean="0"/>
              <a:t>Образец заголовка</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ru-RU" smtClean="0"/>
              <a:t>Образец текста</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ru-RU" smtClean="0"/>
              <a:t>Образец текста</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B4C71EC6-210F-42DE-9C53-41977AD35B3D}" type="datetimeFigureOut">
              <a:rPr lang="ru-RU" smtClean="0"/>
              <a:t>19.03.2022</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Date Placeholder 2"/>
          <p:cNvSpPr>
            <a:spLocks noGrp="1"/>
          </p:cNvSpPr>
          <p:nvPr>
            <p:ph type="dt" sz="half" idx="10"/>
          </p:nvPr>
        </p:nvSpPr>
        <p:spPr/>
        <p:txBody>
          <a:bodyPr/>
          <a:lstStyle/>
          <a:p>
            <a:fld id="{B4C71EC6-210F-42DE-9C53-41977AD35B3D}" type="datetimeFigureOut">
              <a:rPr lang="ru-RU" smtClean="0"/>
              <a:t>19.03.2022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C71EC6-210F-42DE-9C53-41977AD35B3D}" type="datetimeFigureOut">
              <a:rPr lang="ru-RU" smtClean="0"/>
              <a:t>19.03.2022</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ru-RU" smtClean="0"/>
              <a:t>Образец заголовка</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ru-RU" smtClean="0"/>
              <a:t>Образец текста</a:t>
            </a:r>
          </a:p>
        </p:txBody>
      </p:sp>
      <p:sp>
        <p:nvSpPr>
          <p:cNvPr id="5" name="Date Placeholder 4"/>
          <p:cNvSpPr>
            <a:spLocks noGrp="1"/>
          </p:cNvSpPr>
          <p:nvPr>
            <p:ph type="dt" sz="half" idx="10"/>
          </p:nvPr>
        </p:nvSpPr>
        <p:spPr/>
        <p:txBody>
          <a:bodyPr/>
          <a:lstStyle/>
          <a:p>
            <a:fld id="{B4C71EC6-210F-42DE-9C53-41977AD35B3D}" type="datetimeFigureOut">
              <a:rPr lang="ru-RU" smtClean="0"/>
              <a:t>19.03.2022</a:t>
            </a:fld>
            <a:endParaRPr lang="ru-RU"/>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ru-RU"/>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B19B0651-EE4F-4900-A07F-96A6BFA9D0F0}"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ru-RU" smtClean="0"/>
              <a:t>Вставка рисунка</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ru-RU" smtClean="0"/>
              <a:t>Образец заголовка</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4C71EC6-210F-42DE-9C53-41977AD35B3D}" type="datetimeFigureOut">
              <a:rPr lang="ru-RU" smtClean="0"/>
              <a:t>19.03.2022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ru-RU" smtClean="0"/>
              <a:t>Образец заголовка</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B4C71EC6-210F-42DE-9C53-41977AD35B3D}" type="datetimeFigureOut">
              <a:rPr lang="ru-RU" smtClean="0"/>
              <a:t>19.03.2022</a:t>
            </a:fld>
            <a:endParaRPr lang="ru-RU"/>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ru-RU"/>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B19B0651-EE4F-4900-A07F-96A6BFA9D0F0}"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najlepszekonto.pl/sesje-elixir"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najlepszekonto.pl/numer-konta-bankowego-iban"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najlepszelokaty.pl/inflacja"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najlepszelokaty.pl/kapitalizacja-odsetek"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najlepszekonto.pl/karta-platnicza"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najlepszekonto.pl/karty-kredytowe"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najlepszekonto.pl/programy-automatycznego-oszczedzania"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najlepszekonto.pl/konta-oszczednosciowe"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najlepszekonto.pl/konta-walutowe"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najlepszelokaty.pl/podatek-belki"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www.najlepszekonto.pl/przelew-bankowy"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najlepszelokaty.pl/bezpieczenstwo-lokat-bankowych"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najlepszelokaty.pl/lokata-bankowa-terminowa"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pl-PL" b="1" dirty="0"/>
              <a:t>Słownik pojęć</a:t>
            </a:r>
            <a:br>
              <a:rPr lang="pl-PL" b="1" dirty="0"/>
            </a:br>
            <a:r>
              <a:rPr lang="pl-PL" b="1" dirty="0" smtClean="0"/>
              <a:t>Finansowych</a:t>
            </a:r>
            <a:endParaRPr lang="pl-PL" dirty="0"/>
          </a:p>
        </p:txBody>
      </p:sp>
      <p:sp>
        <p:nvSpPr>
          <p:cNvPr id="3" name="Подзаголовок 2"/>
          <p:cNvSpPr>
            <a:spLocks noGrp="1"/>
          </p:cNvSpPr>
          <p:nvPr>
            <p:ph type="subTitle" idx="1"/>
          </p:nvPr>
        </p:nvSpPr>
        <p:spPr/>
        <p:txBody>
          <a:bodyPr/>
          <a:lstStyle/>
          <a:p>
            <a:endParaRPr lang="pl-PL"/>
          </a:p>
        </p:txBody>
      </p:sp>
    </p:spTree>
    <p:extLst>
      <p:ext uri="{BB962C8B-B14F-4D97-AF65-F5344CB8AC3E}">
        <p14:creationId xmlns:p14="http://schemas.microsoft.com/office/powerpoint/2010/main" val="5125582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pl-PL" b="1" u="sng" dirty="0">
                <a:hlinkClick r:id="rId2"/>
              </a:rPr>
              <a:t>Elixir</a:t>
            </a:r>
            <a:endParaRPr lang="pl-PL" dirty="0"/>
          </a:p>
        </p:txBody>
      </p:sp>
      <p:sp>
        <p:nvSpPr>
          <p:cNvPr id="3" name="Объект 2"/>
          <p:cNvSpPr>
            <a:spLocks noGrp="1"/>
          </p:cNvSpPr>
          <p:nvPr>
            <p:ph idx="1"/>
          </p:nvPr>
        </p:nvSpPr>
        <p:spPr/>
        <p:txBody>
          <a:bodyPr/>
          <a:lstStyle/>
          <a:p>
            <a:r>
              <a:rPr lang="pl-PL" b="0" dirty="0"/>
              <a:t>system wymiany informacji międzybankowych prowadzony przez Krajową Izbę Rozliczeniową. W ramach sesji Elixir banki wymieniają się informacjami o zleceniach płatniczych klientów, a następnie rozliczają w oparciu o wzajemne należności i zobowiązania.</a:t>
            </a:r>
            <a:endParaRPr lang="pl-PL" dirty="0"/>
          </a:p>
        </p:txBody>
      </p:sp>
    </p:spTree>
    <p:extLst>
      <p:ext uri="{BB962C8B-B14F-4D97-AF65-F5344CB8AC3E}">
        <p14:creationId xmlns:p14="http://schemas.microsoft.com/office/powerpoint/2010/main" val="34993214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pl-PL" b="1" dirty="0"/>
              <a:t>Express Elixir</a:t>
            </a:r>
            <a:endParaRPr lang="pl-PL" dirty="0"/>
          </a:p>
        </p:txBody>
      </p:sp>
      <p:sp>
        <p:nvSpPr>
          <p:cNvPr id="3" name="Объект 2"/>
          <p:cNvSpPr>
            <a:spLocks noGrp="1"/>
          </p:cNvSpPr>
          <p:nvPr>
            <p:ph idx="1"/>
          </p:nvPr>
        </p:nvSpPr>
        <p:spPr/>
        <p:txBody>
          <a:bodyPr/>
          <a:lstStyle/>
          <a:p>
            <a:r>
              <a:rPr lang="pl-PL" b="0" dirty="0"/>
              <a:t>system przelewów natychmiastowych obsługiwany przez Krajową Izbę Rozliczeniową. Środki przekazywane w ramach Express Elixiru docierają na rachunek odbiorcy w ciągu kilku minut, jednak dostępność usługi zależy od tego, czy bank nadawcy i bank odbiorcy są uczestnikami systemu.</a:t>
            </a:r>
            <a:endParaRPr lang="pl-PL" dirty="0"/>
          </a:p>
        </p:txBody>
      </p:sp>
    </p:spTree>
    <p:extLst>
      <p:ext uri="{BB962C8B-B14F-4D97-AF65-F5344CB8AC3E}">
        <p14:creationId xmlns:p14="http://schemas.microsoft.com/office/powerpoint/2010/main" val="3161263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pl-PL" b="1" dirty="0"/>
              <a:t>Emerytura</a:t>
            </a:r>
            <a:endParaRPr lang="pl-PL" dirty="0"/>
          </a:p>
        </p:txBody>
      </p:sp>
      <p:sp>
        <p:nvSpPr>
          <p:cNvPr id="3" name="Объект 2"/>
          <p:cNvSpPr>
            <a:spLocks noGrp="1"/>
          </p:cNvSpPr>
          <p:nvPr>
            <p:ph idx="1"/>
          </p:nvPr>
        </p:nvSpPr>
        <p:spPr/>
        <p:txBody>
          <a:bodyPr/>
          <a:lstStyle/>
          <a:p>
            <a:r>
              <a:rPr lang="pl-PL" b="0" dirty="0"/>
              <a:t>świadczenie od państwa przyznawane osobom, które ze względu na wiek nie mogą pracować zarobkowo. W Polsce wiek emerytalny mężczyzn i kobiet od 2013 r. jest stopniowo zwiększany, aby docelowo osiągnął 67 lat dla obu płci (poprzednio wynosił 60 lat dla kobiet i 65 dla mężczyzn). Kwestia emerytur i ich wysokości to ważny problem społeczny. Obecnie mamy w Polsce 3 filary systemu emerytalnego: ZUS, OFE oraz indywidualne konta emerytalne. Eksperci uważają, że pomimo gwarantowanych świadczeń (które mogą być niższe od oczekiwań) należy systematycznie oszczędzać na emeryturę. Im wcześniej zaczniemy, tym lepiej.</a:t>
            </a:r>
            <a:endParaRPr lang="pl-PL" dirty="0"/>
          </a:p>
        </p:txBody>
      </p:sp>
    </p:spTree>
    <p:extLst>
      <p:ext uri="{BB962C8B-B14F-4D97-AF65-F5344CB8AC3E}">
        <p14:creationId xmlns:p14="http://schemas.microsoft.com/office/powerpoint/2010/main" val="8400581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pl-PL" b="1" u="sng" dirty="0">
                <a:hlinkClick r:id="rId2"/>
              </a:rPr>
              <a:t>IBAN</a:t>
            </a:r>
            <a:endParaRPr lang="pl-PL" dirty="0"/>
          </a:p>
        </p:txBody>
      </p:sp>
      <p:sp>
        <p:nvSpPr>
          <p:cNvPr id="3" name="Объект 2"/>
          <p:cNvSpPr>
            <a:spLocks noGrp="1"/>
          </p:cNvSpPr>
          <p:nvPr>
            <p:ph idx="1"/>
          </p:nvPr>
        </p:nvSpPr>
        <p:spPr/>
        <p:txBody>
          <a:bodyPr/>
          <a:lstStyle/>
          <a:p>
            <a:r>
              <a:rPr lang="pl-PL" b="0" dirty="0"/>
              <a:t>międzynarodowy standard numeracji rachunków bankowych stworzony do obsługi płatności w Unii Europejskiej. Tak przedstawiony numer konta zawiera na początku kod kraju, potem zaś standardowy numer rachunku w danym państwie. IBAN wymagany jest przy przelewach SEPA. </a:t>
            </a:r>
            <a:endParaRPr lang="pl-PL" dirty="0"/>
          </a:p>
        </p:txBody>
      </p:sp>
    </p:spTree>
    <p:extLst>
      <p:ext uri="{BB962C8B-B14F-4D97-AF65-F5344CB8AC3E}">
        <p14:creationId xmlns:p14="http://schemas.microsoft.com/office/powerpoint/2010/main" val="1206693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pl-PL" b="1" u="sng" dirty="0">
                <a:hlinkClick r:id="rId2"/>
              </a:rPr>
              <a:t>Inflacja</a:t>
            </a:r>
            <a:endParaRPr lang="pl-PL" dirty="0"/>
          </a:p>
        </p:txBody>
      </p:sp>
      <p:sp>
        <p:nvSpPr>
          <p:cNvPr id="3" name="Объект 2"/>
          <p:cNvSpPr>
            <a:spLocks noGrp="1"/>
          </p:cNvSpPr>
          <p:nvPr>
            <p:ph idx="1"/>
          </p:nvPr>
        </p:nvSpPr>
        <p:spPr/>
        <p:txBody>
          <a:bodyPr/>
          <a:lstStyle/>
          <a:p>
            <a:r>
              <a:rPr lang="pl-PL" b="0" dirty="0"/>
              <a:t>spadek siły nabywczej pieniądza, który przejawia się głównie wzrostem cen dóbr i usług. Inflacja uznawana jest za przyczynę spadku wartości naszych pieniędzy, ponieważ wraz z upływem czasu jesteśmy w stanie kupić mniej za tę samą kwotę. Skutecznym sposobem ochrony przed tym zjawiskiem są depozyty terminowe.</a:t>
            </a:r>
            <a:endParaRPr lang="pl-PL" dirty="0"/>
          </a:p>
        </p:txBody>
      </p:sp>
    </p:spTree>
    <p:extLst>
      <p:ext uri="{BB962C8B-B14F-4D97-AF65-F5344CB8AC3E}">
        <p14:creationId xmlns:p14="http://schemas.microsoft.com/office/powerpoint/2010/main" val="38745359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pl-PL" b="1" u="sng" dirty="0">
                <a:hlinkClick r:id="rId2"/>
              </a:rPr>
              <a:t>Kapitalizacja odsetek</a:t>
            </a:r>
            <a:endParaRPr lang="pl-PL" dirty="0"/>
          </a:p>
        </p:txBody>
      </p:sp>
      <p:sp>
        <p:nvSpPr>
          <p:cNvPr id="3" name="Объект 2"/>
          <p:cNvSpPr>
            <a:spLocks noGrp="1"/>
          </p:cNvSpPr>
          <p:nvPr>
            <p:ph idx="1"/>
          </p:nvPr>
        </p:nvSpPr>
        <p:spPr/>
        <p:txBody>
          <a:bodyPr/>
          <a:lstStyle/>
          <a:p>
            <a:r>
              <a:rPr lang="pl-PL" b="0" dirty="0"/>
              <a:t>dopisywanie odsetek do kapitału po upływie czasu określonego w umowie z bankiem. W przypadku większości lokat terminowych następuje ona po zakończeniu okresu lokowania środków - wtedy klient otrzymuje należne mu odsetki wraz z kapitałem początkowym. Dla kont oszczędnościowych kapitalizacja następuje częściej i regularnie: co miesiąc, kwartał, a nawet codziennie.</a:t>
            </a:r>
            <a:endParaRPr lang="pl-PL" dirty="0"/>
          </a:p>
        </p:txBody>
      </p:sp>
    </p:spTree>
    <p:extLst>
      <p:ext uri="{BB962C8B-B14F-4D97-AF65-F5344CB8AC3E}">
        <p14:creationId xmlns:p14="http://schemas.microsoft.com/office/powerpoint/2010/main" val="17389093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pl-PL" b="1" dirty="0"/>
              <a:t>Karta debetowa</a:t>
            </a:r>
            <a:endParaRPr lang="pl-PL" dirty="0"/>
          </a:p>
        </p:txBody>
      </p:sp>
      <p:sp>
        <p:nvSpPr>
          <p:cNvPr id="3" name="Объект 2"/>
          <p:cNvSpPr>
            <a:spLocks noGrp="1"/>
          </p:cNvSpPr>
          <p:nvPr>
            <p:ph idx="1"/>
          </p:nvPr>
        </p:nvSpPr>
        <p:spPr/>
        <p:txBody>
          <a:bodyPr/>
          <a:lstStyle/>
          <a:p>
            <a:r>
              <a:rPr lang="pl-PL" b="0" dirty="0"/>
              <a:t>rodzaj karty płatniczej, czyli instrumentu służącego do płatności bezgotówkowych oraz wypłat gotówki z bankomatów. Karta debetowa wydawana jest do konta bankowego, a jej limit wyznacza stan środków zgromadzonych na rachunku – podczas transakcji (lub kilka dni później) bank pobiera z naszego konta odpowiednią kwotę. Każda płatność standardowymi kartami debetowymi wymaga podania kodu PIN, który zabezpiecza przez nieuprawnionym użyciem karty. Popularną odmianą tych nośników są karty zbliżeniowe, które umożliwiają na szybkie płatności do 50 zł bez podawania kodu PIN. Dowiedz się więcej o różnych </a:t>
            </a:r>
            <a:r>
              <a:rPr lang="pl-PL" b="0" u="sng" dirty="0">
                <a:hlinkClick r:id="rId2"/>
              </a:rPr>
              <a:t>rodzajach kart płatniczych</a:t>
            </a:r>
            <a:r>
              <a:rPr lang="pl-PL" b="0" dirty="0"/>
              <a:t> (m.in. o karcie debetowej).</a:t>
            </a:r>
            <a:endParaRPr lang="pl-PL" dirty="0"/>
          </a:p>
        </p:txBody>
      </p:sp>
    </p:spTree>
    <p:extLst>
      <p:ext uri="{BB962C8B-B14F-4D97-AF65-F5344CB8AC3E}">
        <p14:creationId xmlns:p14="http://schemas.microsoft.com/office/powerpoint/2010/main" val="20121395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pl-PL" b="1" u="sng" dirty="0">
                <a:hlinkClick r:id="rId2"/>
              </a:rPr>
              <a:t>Karta kredytowa</a:t>
            </a:r>
            <a:endParaRPr lang="pl-PL" dirty="0"/>
          </a:p>
        </p:txBody>
      </p:sp>
      <p:sp>
        <p:nvSpPr>
          <p:cNvPr id="3" name="Объект 2"/>
          <p:cNvSpPr>
            <a:spLocks noGrp="1"/>
          </p:cNvSpPr>
          <p:nvPr>
            <p:ph idx="1"/>
          </p:nvPr>
        </p:nvSpPr>
        <p:spPr/>
        <p:txBody>
          <a:bodyPr/>
          <a:lstStyle/>
          <a:p>
            <a:r>
              <a:rPr lang="pl-PL" b="0" dirty="0"/>
              <a:t>instrument płatniczy bazujący na limicie kredytowym udzielanym klientowi przez bank. Instytucja finansowa przyznaje osobie fizycznej bądź przedsiębiorcy określoną kwotę środków do wykorzystania, a klient może płacić kartą w ramach tego limitu. Co miesiąc bank przesyła właścicielowi karty zestawienie transakcji, które należy spłacić do wyznaczonego terminu. Szybkie uiszczenie zobowiązania pozwala zwykle na uniknięcie dość wysokich odsetek od wykorzystanego limitu (wiąże się to z tzw. okresem bezodsetkowym, który najczęściej wynosi miesiąc). W Polsce, w przeciwieństwie do USA, karty kredytowe stanowią mniejszość w portfelach klientów banków.</a:t>
            </a:r>
            <a:endParaRPr lang="pl-PL" dirty="0"/>
          </a:p>
        </p:txBody>
      </p:sp>
    </p:spTree>
    <p:extLst>
      <p:ext uri="{BB962C8B-B14F-4D97-AF65-F5344CB8AC3E}">
        <p14:creationId xmlns:p14="http://schemas.microsoft.com/office/powerpoint/2010/main" val="5116094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pl-PL" b="1" dirty="0"/>
              <a:t>Karta zbliżeniowa</a:t>
            </a:r>
            <a:endParaRPr lang="pl-PL" dirty="0"/>
          </a:p>
        </p:txBody>
      </p:sp>
      <p:sp>
        <p:nvSpPr>
          <p:cNvPr id="3" name="Объект 2"/>
          <p:cNvSpPr>
            <a:spLocks noGrp="1"/>
          </p:cNvSpPr>
          <p:nvPr>
            <p:ph idx="1"/>
          </p:nvPr>
        </p:nvSpPr>
        <p:spPr/>
        <p:txBody>
          <a:bodyPr/>
          <a:lstStyle/>
          <a:p>
            <a:r>
              <a:rPr lang="pl-PL" b="0" dirty="0"/>
              <a:t>karta płatnicza z funkcją zbliżeniową, która umożliwia płatność poprzez zbliżenie karty do terminala płatniczego. Transakcje kartami zbliżeniowymi do 50 zł nie wymagają podania numeru PIN, przez co często stają się przyczyną kradzieży środków z konta bankowego klienta. </a:t>
            </a:r>
            <a:endParaRPr lang="pl-PL" dirty="0"/>
          </a:p>
        </p:txBody>
      </p:sp>
    </p:spTree>
    <p:extLst>
      <p:ext uri="{BB962C8B-B14F-4D97-AF65-F5344CB8AC3E}">
        <p14:creationId xmlns:p14="http://schemas.microsoft.com/office/powerpoint/2010/main" val="14640898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pl-PL" b="1" dirty="0"/>
              <a:t>Komisja Nadzoru Finansowego (KNF)</a:t>
            </a:r>
            <a:endParaRPr lang="pl-PL" dirty="0"/>
          </a:p>
        </p:txBody>
      </p:sp>
      <p:sp>
        <p:nvSpPr>
          <p:cNvPr id="3" name="Объект 2"/>
          <p:cNvSpPr>
            <a:spLocks noGrp="1"/>
          </p:cNvSpPr>
          <p:nvPr>
            <p:ph idx="1"/>
          </p:nvPr>
        </p:nvSpPr>
        <p:spPr/>
        <p:txBody>
          <a:bodyPr/>
          <a:lstStyle/>
          <a:p>
            <a:r>
              <a:rPr lang="pl-PL" b="0" dirty="0"/>
              <a:t>instytucja sprawująca nadzór nad rynkiem finansowym w Polsce w celu zapewnienia jego stabilności, bezpieczeństwa oraz ochrony funkcjonujących w nim podmiotów. KNF kontroluje rynek kapitałowy, ubezpieczeniowy (w tym emerytalny) oraz bankowy.</a:t>
            </a:r>
            <a:endParaRPr lang="pl-PL" dirty="0"/>
          </a:p>
        </p:txBody>
      </p:sp>
    </p:spTree>
    <p:extLst>
      <p:ext uri="{BB962C8B-B14F-4D97-AF65-F5344CB8AC3E}">
        <p14:creationId xmlns:p14="http://schemas.microsoft.com/office/powerpoint/2010/main" val="9678435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pl-PL" b="1" u="sng" dirty="0">
                <a:hlinkClick r:id="rId2"/>
              </a:rPr>
              <a:t>Automatyczne oszczędzanie</a:t>
            </a:r>
            <a:endParaRPr lang="pl-PL" dirty="0"/>
          </a:p>
        </p:txBody>
      </p:sp>
      <p:sp>
        <p:nvSpPr>
          <p:cNvPr id="3" name="Объект 2"/>
          <p:cNvSpPr>
            <a:spLocks noGrp="1"/>
          </p:cNvSpPr>
          <p:nvPr>
            <p:ph idx="1"/>
          </p:nvPr>
        </p:nvSpPr>
        <p:spPr/>
        <p:txBody>
          <a:bodyPr>
            <a:normAutofit/>
          </a:bodyPr>
          <a:lstStyle/>
          <a:p>
            <a:r>
              <a:rPr lang="pl-PL" sz="2400" b="0" dirty="0"/>
              <a:t>usługa bankowa polegająca na automatycznym pobieraniu drobnych kwot przez bank z konta klienta, które następnie trafiają na rachunek oszczędnościowy. W praktyce określone operacje bankowe, np. płatności kartą debetową, są zazwyczaj zaokrąglane do wybranej przez klienta kwoty (np. do 5 zł), a nadwyżka przekazywana jest na konto oszczędnościowe.</a:t>
            </a:r>
            <a:endParaRPr lang="pl-PL" sz="2400" dirty="0"/>
          </a:p>
        </p:txBody>
      </p:sp>
    </p:spTree>
    <p:extLst>
      <p:ext uri="{BB962C8B-B14F-4D97-AF65-F5344CB8AC3E}">
        <p14:creationId xmlns:p14="http://schemas.microsoft.com/office/powerpoint/2010/main" val="34409684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pl-PL" b="1" u="sng" dirty="0">
                <a:hlinkClick r:id="rId2"/>
              </a:rPr>
              <a:t>Konto oszczędnościowe</a:t>
            </a:r>
            <a:endParaRPr lang="pl-PL" dirty="0"/>
          </a:p>
        </p:txBody>
      </p:sp>
      <p:sp>
        <p:nvSpPr>
          <p:cNvPr id="3" name="Объект 2"/>
          <p:cNvSpPr>
            <a:spLocks noGrp="1"/>
          </p:cNvSpPr>
          <p:nvPr>
            <p:ph idx="1"/>
          </p:nvPr>
        </p:nvSpPr>
        <p:spPr/>
        <p:txBody>
          <a:bodyPr/>
          <a:lstStyle/>
          <a:p>
            <a:r>
              <a:rPr lang="pl-PL" b="0" dirty="0"/>
              <a:t>rachunek bankowy, którego głównym celem jest gromadzenie i pomnażanie środków pieniężnych. Od rachunku bieżącego różni się wyższym oprocentowaniem oraz mniej elastycznym dostępem do środków (co często wyraża się w wyższych opłatach za przelewy). </a:t>
            </a:r>
            <a:endParaRPr lang="pl-PL" dirty="0"/>
          </a:p>
        </p:txBody>
      </p:sp>
    </p:spTree>
    <p:extLst>
      <p:ext uri="{BB962C8B-B14F-4D97-AF65-F5344CB8AC3E}">
        <p14:creationId xmlns:p14="http://schemas.microsoft.com/office/powerpoint/2010/main" val="42099849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pl-PL" b="1" u="sng" dirty="0">
                <a:hlinkClick r:id="rId2"/>
              </a:rPr>
              <a:t>Konto </a:t>
            </a:r>
            <a:r>
              <a:rPr lang="pl-PL" b="1" u="sng" dirty="0" smtClean="0">
                <a:hlinkClick r:id="rId2"/>
              </a:rPr>
              <a:t>walutowe</a:t>
            </a:r>
            <a:endParaRPr lang="pl-PL" dirty="0"/>
          </a:p>
        </p:txBody>
      </p:sp>
      <p:sp>
        <p:nvSpPr>
          <p:cNvPr id="3" name="Объект 2"/>
          <p:cNvSpPr>
            <a:spLocks noGrp="1"/>
          </p:cNvSpPr>
          <p:nvPr>
            <p:ph idx="1"/>
          </p:nvPr>
        </p:nvSpPr>
        <p:spPr/>
        <p:txBody>
          <a:bodyPr/>
          <a:lstStyle/>
          <a:p>
            <a:r>
              <a:rPr lang="pl-PL" b="0" dirty="0"/>
              <a:t>depozyt bankowy prowadzony w walucie obcej, płatny na żądanie. Wszystkie operacje na takim rachunku przeprowadzane są w walucie, w związku z czym nie zachodzi potrzeba przewalutowania transakcji na złotówki (i odwrotnie), dzięki czemu przy rozsądnym korzystaniu można sporo zaoszczędzić. </a:t>
            </a:r>
            <a:endParaRPr lang="pl-PL" dirty="0"/>
          </a:p>
        </p:txBody>
      </p:sp>
    </p:spTree>
    <p:extLst>
      <p:ext uri="{BB962C8B-B14F-4D97-AF65-F5344CB8AC3E}">
        <p14:creationId xmlns:p14="http://schemas.microsoft.com/office/powerpoint/2010/main" val="5389960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pl-PL" dirty="0"/>
              <a:t>Konto wspólne </a:t>
            </a:r>
          </a:p>
        </p:txBody>
      </p:sp>
      <p:sp>
        <p:nvSpPr>
          <p:cNvPr id="3" name="Объект 2"/>
          <p:cNvSpPr>
            <a:spLocks noGrp="1"/>
          </p:cNvSpPr>
          <p:nvPr>
            <p:ph idx="1"/>
          </p:nvPr>
        </p:nvSpPr>
        <p:spPr/>
        <p:txBody>
          <a:bodyPr/>
          <a:lstStyle/>
          <a:p>
            <a:r>
              <a:rPr lang="pl-PL" b="0" dirty="0" smtClean="0"/>
              <a:t>rachunek </a:t>
            </a:r>
            <a:r>
              <a:rPr lang="pl-PL" b="0" dirty="0"/>
              <a:t>prowadzony na rzecz minimum dwóch osób zwanych współwłaścicielami. W zależności od regulacji przyjętych w danym banku takie osoby nie muszą być spokrewnione, istotne jednak, aby posiadały zdolność do czynności prawnych i ten sam status dewizowy. Każdy z posiadaczy konta wspólnego posiada równy zakres praw dysponowania rachunkiem i może samodzielnie rozporządzać środkami zgromadzonymi na koncie, nie może jednak sam zmienić warunków umowy z bankiem (do tego wymagana jest zgoda wszystkich współwłaścicieli).</a:t>
            </a:r>
          </a:p>
          <a:p>
            <a:endParaRPr lang="pl-PL" dirty="0"/>
          </a:p>
        </p:txBody>
      </p:sp>
    </p:spTree>
    <p:extLst>
      <p:ext uri="{BB962C8B-B14F-4D97-AF65-F5344CB8AC3E}">
        <p14:creationId xmlns:p14="http://schemas.microsoft.com/office/powerpoint/2010/main" val="21878971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pl-PL" dirty="0"/>
              <a:t>Krajowa Izba Rozliczeniowa (KIR) </a:t>
            </a:r>
          </a:p>
        </p:txBody>
      </p:sp>
      <p:sp>
        <p:nvSpPr>
          <p:cNvPr id="3" name="Объект 2"/>
          <p:cNvSpPr>
            <a:spLocks noGrp="1"/>
          </p:cNvSpPr>
          <p:nvPr>
            <p:ph idx="1"/>
          </p:nvPr>
        </p:nvSpPr>
        <p:spPr/>
        <p:txBody>
          <a:bodyPr/>
          <a:lstStyle/>
          <a:p>
            <a:r>
              <a:rPr lang="pl-PL" b="0" dirty="0" smtClean="0"/>
              <a:t>instytucja </a:t>
            </a:r>
            <a:r>
              <a:rPr lang="pl-PL" b="0" dirty="0"/>
              <a:t>pośrednicząca w rozliczeniach między bankami. Spółka powstała w 1992 r. z inicjatywy 16 banków, NBP oraz Związku Banków Polskich. KIR obsługuje m.in. przelewy w systemie ELIXIR i Express ELIXIR, EuroELIXIR oraz wprowadza rozwiązania służące efektywnej wymianie informacji między bankami.</a:t>
            </a:r>
          </a:p>
          <a:p>
            <a:endParaRPr lang="pl-PL" dirty="0"/>
          </a:p>
        </p:txBody>
      </p:sp>
    </p:spTree>
    <p:extLst>
      <p:ext uri="{BB962C8B-B14F-4D97-AF65-F5344CB8AC3E}">
        <p14:creationId xmlns:p14="http://schemas.microsoft.com/office/powerpoint/2010/main" val="37498355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pl-PL" dirty="0"/>
              <a:t>Kredyt </a:t>
            </a:r>
          </a:p>
        </p:txBody>
      </p:sp>
      <p:sp>
        <p:nvSpPr>
          <p:cNvPr id="3" name="Объект 2"/>
          <p:cNvSpPr>
            <a:spLocks noGrp="1"/>
          </p:cNvSpPr>
          <p:nvPr>
            <p:ph idx="1"/>
          </p:nvPr>
        </p:nvSpPr>
        <p:spPr/>
        <p:txBody>
          <a:bodyPr/>
          <a:lstStyle/>
          <a:p>
            <a:r>
              <a:rPr lang="pl-PL" b="0" dirty="0" smtClean="0"/>
              <a:t>umowa </a:t>
            </a:r>
            <a:r>
              <a:rPr lang="pl-PL" b="0" dirty="0"/>
              <a:t>z bankiem, na podstawie której instytucja finansowa udostępnia osobie fizycznej lub prawnej ustaloną kwotę pieniężną na określony cel, a klient zobowiązuje się do zwrotu tej kwoty wraz z odsetkami po upływie przewidzianego w umowie terminu. Do udzielania kredytów uprawnione są tylko banki, a środki na ten cel pochodzą ze zgromadzonych przez klientów depozytów. Z punktu widzenia przeznaczenia wyróżniamy np. kredyty konsumpcyjne (często gotówkowe, na bieżące potrzeby), samochodowe, mieszkaniowe oraz różne typy kredytów dla przedsiębiorców (obrotowe lub inwestycyjne).</a:t>
            </a:r>
          </a:p>
          <a:p>
            <a:endParaRPr lang="pl-PL" dirty="0"/>
          </a:p>
        </p:txBody>
      </p:sp>
    </p:spTree>
    <p:extLst>
      <p:ext uri="{BB962C8B-B14F-4D97-AF65-F5344CB8AC3E}">
        <p14:creationId xmlns:p14="http://schemas.microsoft.com/office/powerpoint/2010/main" val="12352628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pl-PL" dirty="0"/>
              <a:t>Limit w koncie osobistym </a:t>
            </a:r>
          </a:p>
        </p:txBody>
      </p:sp>
      <p:sp>
        <p:nvSpPr>
          <p:cNvPr id="3" name="Объект 2"/>
          <p:cNvSpPr>
            <a:spLocks noGrp="1"/>
          </p:cNvSpPr>
          <p:nvPr>
            <p:ph idx="1"/>
          </p:nvPr>
        </p:nvSpPr>
        <p:spPr/>
        <p:txBody>
          <a:bodyPr/>
          <a:lstStyle/>
          <a:p>
            <a:r>
              <a:rPr lang="pl-PL" b="0" dirty="0" smtClean="0"/>
              <a:t>nazywany </a:t>
            </a:r>
            <a:r>
              <a:rPr lang="pl-PL" b="0" dirty="0"/>
              <a:t>także kredytem w rachunku lub debetem. Jest to typ kredytu umożliwiający klientowi korzystanie ze środków na rachunku przewyższających zgromadzone przez niego środki. Kiedy środki klienta wyczerpią się, korzysta on dalej z konta w ramach udzielonego limitu środków, a każdy wpływ na konto zaliczane są na poczet debetu (spłaty kredytu udzielonego przez bank).</a:t>
            </a:r>
          </a:p>
          <a:p>
            <a:endParaRPr lang="pl-PL" dirty="0"/>
          </a:p>
        </p:txBody>
      </p:sp>
    </p:spTree>
    <p:extLst>
      <p:ext uri="{BB962C8B-B14F-4D97-AF65-F5344CB8AC3E}">
        <p14:creationId xmlns:p14="http://schemas.microsoft.com/office/powerpoint/2010/main" val="22409733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pl-PL" dirty="0"/>
              <a:t>Lokata terminowa </a:t>
            </a:r>
          </a:p>
        </p:txBody>
      </p:sp>
      <p:sp>
        <p:nvSpPr>
          <p:cNvPr id="3" name="Объект 2"/>
          <p:cNvSpPr>
            <a:spLocks noGrp="1"/>
          </p:cNvSpPr>
          <p:nvPr>
            <p:ph idx="1"/>
          </p:nvPr>
        </p:nvSpPr>
        <p:spPr/>
        <p:txBody>
          <a:bodyPr/>
          <a:lstStyle/>
          <a:p>
            <a:r>
              <a:rPr lang="pl-PL" b="0" dirty="0" smtClean="0"/>
              <a:t>umowa</a:t>
            </a:r>
            <a:r>
              <a:rPr lang="pl-PL" b="0" dirty="0"/>
              <a:t>, na podstawie której klient powierza swoje środki pieniężne bankowi na ustalony okres czasu w zamian za określony zysk (odsetki), wynikający z oprocentowania lokaty. Po upływie terminu umownego instytucja finansowa wypłaca klientowi wpłacone przez niego środki wraz z odsetkami. Można powiedzieć, że lokata to pożyczka, której udzielamy bankom – mogą one wtedy obracać naszymi pieniędzmi – w zamian otrzymujemy określony zysk. </a:t>
            </a:r>
            <a:endParaRPr lang="pl-PL" dirty="0"/>
          </a:p>
        </p:txBody>
      </p:sp>
    </p:spTree>
    <p:extLst>
      <p:ext uri="{BB962C8B-B14F-4D97-AF65-F5344CB8AC3E}">
        <p14:creationId xmlns:p14="http://schemas.microsoft.com/office/powerpoint/2010/main" val="42304374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pl-PL" dirty="0"/>
              <a:t>NFC </a:t>
            </a:r>
          </a:p>
        </p:txBody>
      </p:sp>
      <p:sp>
        <p:nvSpPr>
          <p:cNvPr id="3" name="Объект 2"/>
          <p:cNvSpPr>
            <a:spLocks noGrp="1"/>
          </p:cNvSpPr>
          <p:nvPr>
            <p:ph idx="1"/>
          </p:nvPr>
        </p:nvSpPr>
        <p:spPr/>
        <p:txBody>
          <a:bodyPr/>
          <a:lstStyle/>
          <a:p>
            <a:r>
              <a:rPr lang="pl-PL" b="0" dirty="0" smtClean="0"/>
              <a:t>technologia </a:t>
            </a:r>
            <a:r>
              <a:rPr lang="pl-PL" b="0" dirty="0"/>
              <a:t>płatności zbliżeniowych (ang. Near Field Communication) pozwalająca na płacenie telefonem tak jak kartą zbliżeniową. NFC do działania wymaga do działania specjalnej karty SIM i usługi u operatora komórkowego, który umożliwia taką usługę (w Polsce są to Orange i T-Mobile), a także odpowiedniego modelu smartfonu wyposażonego w antenę zbliżeniową (NFC).</a:t>
            </a:r>
            <a:endParaRPr lang="pl-PL" dirty="0"/>
          </a:p>
        </p:txBody>
      </p:sp>
    </p:spTree>
    <p:extLst>
      <p:ext uri="{BB962C8B-B14F-4D97-AF65-F5344CB8AC3E}">
        <p14:creationId xmlns:p14="http://schemas.microsoft.com/office/powerpoint/2010/main" val="341625995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pl-PL" dirty="0"/>
              <a:t>NRB </a:t>
            </a:r>
          </a:p>
        </p:txBody>
      </p:sp>
      <p:sp>
        <p:nvSpPr>
          <p:cNvPr id="3" name="Объект 2"/>
          <p:cNvSpPr>
            <a:spLocks noGrp="1"/>
          </p:cNvSpPr>
          <p:nvPr>
            <p:ph idx="1"/>
          </p:nvPr>
        </p:nvSpPr>
        <p:spPr/>
        <p:txBody>
          <a:bodyPr/>
          <a:lstStyle/>
          <a:p>
            <a:r>
              <a:rPr lang="pl-PL" b="0" dirty="0" smtClean="0"/>
              <a:t>numer </a:t>
            </a:r>
            <a:r>
              <a:rPr lang="pl-PL" b="0" dirty="0"/>
              <a:t>rachunku bankowego, czyli standard, w jakim zapisywane są numery kont bankowych. W Polsce NRB składa się z 26 cyfr: 2 cyfr sumy kontrolnej, 8 cyfr identyfikujących bank oraz 16 cyfr oznaczających rachunek klienta w danym banku.</a:t>
            </a:r>
          </a:p>
          <a:p>
            <a:endParaRPr lang="pl-PL" dirty="0"/>
          </a:p>
        </p:txBody>
      </p:sp>
    </p:spTree>
    <p:extLst>
      <p:ext uri="{BB962C8B-B14F-4D97-AF65-F5344CB8AC3E}">
        <p14:creationId xmlns:p14="http://schemas.microsoft.com/office/powerpoint/2010/main" val="5570476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pl-PL" dirty="0"/>
              <a:t>Pełnomocnictwo do konta </a:t>
            </a:r>
          </a:p>
        </p:txBody>
      </p:sp>
      <p:sp>
        <p:nvSpPr>
          <p:cNvPr id="3" name="Объект 2"/>
          <p:cNvSpPr>
            <a:spLocks noGrp="1"/>
          </p:cNvSpPr>
          <p:nvPr>
            <p:ph idx="1"/>
          </p:nvPr>
        </p:nvSpPr>
        <p:spPr/>
        <p:txBody>
          <a:bodyPr/>
          <a:lstStyle/>
          <a:p>
            <a:r>
              <a:rPr lang="pl-PL" b="0" dirty="0" smtClean="0"/>
              <a:t>pojęcie </a:t>
            </a:r>
            <a:r>
              <a:rPr lang="pl-PL" b="0" dirty="0"/>
              <a:t>prawne oznaczające upoważnienie innej osoby do zarządzania środkami na rachunku bankowym. Pełnomocnikiem może być dowolna osoba o pełnej zdolności do czynności prawnych, jednak musi złożyć wzór podpisu w obecności pracownika banku lub notariusza. W zależności od rodzaju pełnomocnictwa (ogólne - szczegółowe) osoba upoważniona do konta może dysponować nim tak, jak główny właściciel (z nielicznymi wyjątkami), lub mieć prawo do określonych czynności (np. tylko wpłaty i wypłaty gotówki, przelewy itd). Odpowiedzialność za działania pełnomocnika ponosi posiadacz rachunku, może on także w każdej chwili odwołać pełnomocnictwo.</a:t>
            </a:r>
          </a:p>
          <a:p>
            <a:endParaRPr lang="pl-PL" dirty="0"/>
          </a:p>
        </p:txBody>
      </p:sp>
    </p:spTree>
    <p:extLst>
      <p:ext uri="{BB962C8B-B14F-4D97-AF65-F5344CB8AC3E}">
        <p14:creationId xmlns:p14="http://schemas.microsoft.com/office/powerpoint/2010/main" val="11611348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pl-PL" dirty="0"/>
              <a:t>Awizowanie</a:t>
            </a:r>
          </a:p>
        </p:txBody>
      </p:sp>
      <p:sp>
        <p:nvSpPr>
          <p:cNvPr id="3" name="Объект 2"/>
          <p:cNvSpPr>
            <a:spLocks noGrp="1"/>
          </p:cNvSpPr>
          <p:nvPr>
            <p:ph idx="1"/>
          </p:nvPr>
        </p:nvSpPr>
        <p:spPr/>
        <p:txBody>
          <a:bodyPr/>
          <a:lstStyle/>
          <a:p>
            <a:r>
              <a:rPr lang="pl-PL" b="0" dirty="0"/>
              <a:t> </a:t>
            </a:r>
            <a:r>
              <a:rPr lang="pl-PL" b="0" dirty="0"/>
              <a:t> </a:t>
            </a:r>
            <a:r>
              <a:rPr lang="pl-PL" b="0" dirty="0" smtClean="0"/>
              <a:t>termin </a:t>
            </a:r>
            <a:r>
              <a:rPr lang="pl-PL" b="0" dirty="0"/>
              <a:t>używany w odniesieniu do wypłat większych kwot gotówki w oddziałach banku. Awizowanie wypłaty oznacza wcześniejsze jej zgłoszenie w banku, aby pracownicy mogli przygotować określoną sumę na wybrany przez klienta dzień. Kwoty gotówki, które wymagają takiego zgłoszenia, ustalane są przez każdy bank odrębnie.</a:t>
            </a:r>
          </a:p>
          <a:p>
            <a:endParaRPr lang="pl-PL" dirty="0"/>
          </a:p>
        </p:txBody>
      </p:sp>
    </p:spTree>
    <p:extLst>
      <p:ext uri="{BB962C8B-B14F-4D97-AF65-F5344CB8AC3E}">
        <p14:creationId xmlns:p14="http://schemas.microsoft.com/office/powerpoint/2010/main" val="21660732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pl-PL" u="sng" dirty="0">
                <a:hlinkClick r:id="rId2"/>
              </a:rPr>
              <a:t>Podatek Belki</a:t>
            </a:r>
            <a:endParaRPr lang="pl-PL" dirty="0"/>
          </a:p>
        </p:txBody>
      </p:sp>
      <p:sp>
        <p:nvSpPr>
          <p:cNvPr id="3" name="Объект 2"/>
          <p:cNvSpPr>
            <a:spLocks noGrp="1"/>
          </p:cNvSpPr>
          <p:nvPr>
            <p:ph idx="1"/>
          </p:nvPr>
        </p:nvSpPr>
        <p:spPr/>
        <p:txBody>
          <a:bodyPr/>
          <a:lstStyle/>
          <a:p>
            <a:r>
              <a:rPr lang="pl-PL" b="0" dirty="0"/>
              <a:t> </a:t>
            </a:r>
            <a:r>
              <a:rPr lang="pl-PL" b="0" dirty="0" smtClean="0"/>
              <a:t>inaczej </a:t>
            </a:r>
            <a:r>
              <a:rPr lang="pl-PL" b="0" dirty="0"/>
              <a:t>podatek od dochodów kapitałowych. Jest to zryczałtowany podatek dochodowy od osób fizycznych, który naliczany jest od odsetek z depozytów terminowych, pożyczek i innych instrumentów finansowych. W 2012 r. zmienił się sposób obliczania tego podatku, co w konsekwencji doprowadziło do prawie całkowitego zniknięcia z rynku lokat jednodniowych. Aktualnie podatek Belki wynosi 19%.</a:t>
            </a:r>
            <a:endParaRPr lang="pl-PL" dirty="0"/>
          </a:p>
        </p:txBody>
      </p:sp>
    </p:spTree>
    <p:extLst>
      <p:ext uri="{BB962C8B-B14F-4D97-AF65-F5344CB8AC3E}">
        <p14:creationId xmlns:p14="http://schemas.microsoft.com/office/powerpoint/2010/main" val="162839460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pl-PL" dirty="0"/>
              <a:t>Polecenie zapłaty </a:t>
            </a:r>
          </a:p>
        </p:txBody>
      </p:sp>
      <p:sp>
        <p:nvSpPr>
          <p:cNvPr id="3" name="Объект 2"/>
          <p:cNvSpPr>
            <a:spLocks noGrp="1"/>
          </p:cNvSpPr>
          <p:nvPr>
            <p:ph idx="1"/>
          </p:nvPr>
        </p:nvSpPr>
        <p:spPr/>
        <p:txBody>
          <a:bodyPr/>
          <a:lstStyle/>
          <a:p>
            <a:r>
              <a:rPr lang="pl-PL" b="0" dirty="0" smtClean="0"/>
              <a:t>typ </a:t>
            </a:r>
            <a:r>
              <a:rPr lang="pl-PL" b="0" dirty="0"/>
              <a:t>polecenia przelewu, którego inicjatorem jest odbiorca. Właściciel rachunku wyraża zgodę na comiesięczne obciążanie jego rachunku przez wybranego odbiorcę, który dostarcza odpowiednie zlecenie (np. fakturę) i na tej podstawie bank pobiera z konta należność za produkty lub usługi. Polecenie zapłaty jest częstym sposobem regulowania płatności o zmiennej kwocie np. za wodę, prąd czy gaz.</a:t>
            </a:r>
          </a:p>
          <a:p>
            <a:endParaRPr lang="pl-PL" dirty="0"/>
          </a:p>
        </p:txBody>
      </p:sp>
    </p:spTree>
    <p:extLst>
      <p:ext uri="{BB962C8B-B14F-4D97-AF65-F5344CB8AC3E}">
        <p14:creationId xmlns:p14="http://schemas.microsoft.com/office/powerpoint/2010/main" val="65712886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pl-PL" u="sng" dirty="0">
                <a:hlinkClick r:id="rId2"/>
              </a:rPr>
              <a:t>Przelew bankowy</a:t>
            </a:r>
            <a:r>
              <a:rPr lang="pl-PL" dirty="0"/>
              <a:t> </a:t>
            </a:r>
          </a:p>
        </p:txBody>
      </p:sp>
      <p:sp>
        <p:nvSpPr>
          <p:cNvPr id="3" name="Объект 2"/>
          <p:cNvSpPr>
            <a:spLocks noGrp="1"/>
          </p:cNvSpPr>
          <p:nvPr>
            <p:ph idx="1"/>
          </p:nvPr>
        </p:nvSpPr>
        <p:spPr/>
        <p:txBody>
          <a:bodyPr/>
          <a:lstStyle/>
          <a:p>
            <a:r>
              <a:rPr lang="pl-PL" b="0" dirty="0" smtClean="0"/>
              <a:t>metoda </a:t>
            </a:r>
            <a:r>
              <a:rPr lang="pl-PL" b="0" dirty="0"/>
              <a:t>płatności bezgotówkowych polegająca na elektronicznym transferze środków między nadawcą i odbiorcą na podstawie polecenia przelewu. Nadawca przelewu zleca bankowi obciążenie swojego rachunku i przekazanie środków do odbiorcy przelewu.</a:t>
            </a:r>
          </a:p>
          <a:p>
            <a:endParaRPr lang="pl-PL" dirty="0"/>
          </a:p>
        </p:txBody>
      </p:sp>
    </p:spTree>
    <p:extLst>
      <p:ext uri="{BB962C8B-B14F-4D97-AF65-F5344CB8AC3E}">
        <p14:creationId xmlns:p14="http://schemas.microsoft.com/office/powerpoint/2010/main" val="23881047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pl-PL" dirty="0"/>
              <a:t>Przelew natychmiastowy (ekspresowy) </a:t>
            </a:r>
          </a:p>
        </p:txBody>
      </p:sp>
      <p:sp>
        <p:nvSpPr>
          <p:cNvPr id="3" name="Объект 2"/>
          <p:cNvSpPr>
            <a:spLocks noGrp="1"/>
          </p:cNvSpPr>
          <p:nvPr>
            <p:ph idx="1"/>
          </p:nvPr>
        </p:nvSpPr>
        <p:spPr/>
        <p:txBody>
          <a:bodyPr/>
          <a:lstStyle/>
          <a:p>
            <a:r>
              <a:rPr lang="pl-PL" b="0" dirty="0" smtClean="0"/>
              <a:t>przelew </a:t>
            </a:r>
            <a:r>
              <a:rPr lang="pl-PL" b="0" dirty="0"/>
              <a:t>bankowy, który dociera na konto odbiorcy w czasie krótszym niż standardowy przelew w systemie Elixir (nawet w ciągu 15 minut). W Polsce istnieją dwa systemy takich przelewów: BlueCash obsługiwany przez firmę Blue Media oraz Express Elixir obsługiwany przez Krajową Izbę Rozliczeniową.</a:t>
            </a:r>
          </a:p>
          <a:p>
            <a:endParaRPr lang="pl-PL" dirty="0"/>
          </a:p>
        </p:txBody>
      </p:sp>
    </p:spTree>
    <p:extLst>
      <p:ext uri="{BB962C8B-B14F-4D97-AF65-F5344CB8AC3E}">
        <p14:creationId xmlns:p14="http://schemas.microsoft.com/office/powerpoint/2010/main" val="413595055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pl-PL" dirty="0"/>
              <a:t>Przelew SEPA </a:t>
            </a:r>
          </a:p>
        </p:txBody>
      </p:sp>
      <p:sp>
        <p:nvSpPr>
          <p:cNvPr id="3" name="Объект 2"/>
          <p:cNvSpPr>
            <a:spLocks noGrp="1"/>
          </p:cNvSpPr>
          <p:nvPr>
            <p:ph idx="1"/>
          </p:nvPr>
        </p:nvSpPr>
        <p:spPr/>
        <p:txBody>
          <a:bodyPr/>
          <a:lstStyle/>
          <a:p>
            <a:r>
              <a:rPr lang="pl-PL" b="0" dirty="0" smtClean="0"/>
              <a:t>usługa </a:t>
            </a:r>
            <a:r>
              <a:rPr lang="pl-PL" b="0" dirty="0"/>
              <a:t>przesyłania środków w walucie EUR pomiędzy bankami na terenie Unii Europejskiej oraz Islandii, Liechtensteinu, Norwegii i Szwajcarii. Przelew SEPA dochodzi na konto bankowe adresata w jeden dzień roboczy.</a:t>
            </a:r>
          </a:p>
          <a:p>
            <a:endParaRPr lang="pl-PL" dirty="0"/>
          </a:p>
        </p:txBody>
      </p:sp>
    </p:spTree>
    <p:extLst>
      <p:ext uri="{BB962C8B-B14F-4D97-AF65-F5344CB8AC3E}">
        <p14:creationId xmlns:p14="http://schemas.microsoft.com/office/powerpoint/2010/main" val="12678671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pl-PL" dirty="0"/>
              <a:t>Rachunek oszczędnościowo-rozliczeniowy (ROR) </a:t>
            </a:r>
          </a:p>
        </p:txBody>
      </p:sp>
      <p:sp>
        <p:nvSpPr>
          <p:cNvPr id="3" name="Объект 2"/>
          <p:cNvSpPr>
            <a:spLocks noGrp="1"/>
          </p:cNvSpPr>
          <p:nvPr>
            <p:ph idx="1"/>
          </p:nvPr>
        </p:nvSpPr>
        <p:spPr/>
        <p:txBody>
          <a:bodyPr/>
          <a:lstStyle/>
          <a:p>
            <a:r>
              <a:rPr lang="pl-PL" b="0" dirty="0" smtClean="0"/>
              <a:t>podstawowy </a:t>
            </a:r>
            <a:r>
              <a:rPr lang="pl-PL" b="0" dirty="0"/>
              <a:t>typ depozytu bankowego służący do gromadzenia środków pieniężnych i prowadzenia rozliczeń gotówkowych i bezgotówkowych. Banki oferują klientom szereg udogodnień w zamian za możliwość dysponowania zdeponowanymi środkami – karty debetowe, kredyty, bezpłatne przelewy środków, wypłaty z bankomatów itp.</a:t>
            </a:r>
          </a:p>
          <a:p>
            <a:endParaRPr lang="pl-PL" dirty="0"/>
          </a:p>
        </p:txBody>
      </p:sp>
    </p:spTree>
    <p:extLst>
      <p:ext uri="{BB962C8B-B14F-4D97-AF65-F5344CB8AC3E}">
        <p14:creationId xmlns:p14="http://schemas.microsoft.com/office/powerpoint/2010/main" val="369282839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pl-PL" dirty="0"/>
              <a:t>Rada Polityki Pieniężnej </a:t>
            </a:r>
          </a:p>
        </p:txBody>
      </p:sp>
      <p:sp>
        <p:nvSpPr>
          <p:cNvPr id="3" name="Объект 2"/>
          <p:cNvSpPr>
            <a:spLocks noGrp="1"/>
          </p:cNvSpPr>
          <p:nvPr>
            <p:ph idx="1"/>
          </p:nvPr>
        </p:nvSpPr>
        <p:spPr/>
        <p:txBody>
          <a:bodyPr/>
          <a:lstStyle/>
          <a:p>
            <a:r>
              <a:rPr lang="pl-PL" b="0" dirty="0" smtClean="0"/>
              <a:t>najważniejszy </a:t>
            </a:r>
            <a:r>
              <a:rPr lang="pl-PL" b="0" dirty="0"/>
              <a:t>organ Narodowego Banku Polskiego, odpowiedzialny za kształtowanie polityki monetarnej, wysokość stóp procentowych oraz plan działalności banku centralnego. Przewodniczącym Rady jest prezes NBP, pozostałych 9 członków wybierają Prezydent, Sejm i Senat (każdy organ po trzech członków). Rada zbiera się na początku każdego miesiąca na dwudniowych posiedzeniach decyzyjnych, na których ustala bieżące stawki stóp procentowych NBP, natomiast w trakcie miesiąca następują posiedzenia jednodniowe.</a:t>
            </a:r>
          </a:p>
          <a:p>
            <a:endParaRPr lang="pl-PL" dirty="0"/>
          </a:p>
        </p:txBody>
      </p:sp>
    </p:spTree>
    <p:extLst>
      <p:ext uri="{BB962C8B-B14F-4D97-AF65-F5344CB8AC3E}">
        <p14:creationId xmlns:p14="http://schemas.microsoft.com/office/powerpoint/2010/main" val="231348593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pl-PL" dirty="0"/>
              <a:t>SORBNET </a:t>
            </a:r>
          </a:p>
        </p:txBody>
      </p:sp>
      <p:sp>
        <p:nvSpPr>
          <p:cNvPr id="3" name="Объект 2"/>
          <p:cNvSpPr>
            <a:spLocks noGrp="1"/>
          </p:cNvSpPr>
          <p:nvPr>
            <p:ph idx="1"/>
          </p:nvPr>
        </p:nvSpPr>
        <p:spPr/>
        <p:txBody>
          <a:bodyPr/>
          <a:lstStyle/>
          <a:p>
            <a:r>
              <a:rPr lang="pl-PL" b="0" dirty="0" smtClean="0"/>
              <a:t>dosłownie</a:t>
            </a:r>
            <a:r>
              <a:rPr lang="pl-PL" b="0" dirty="0"/>
              <a:t>: System Obsługi Rachunków Banków w Narodowym Banku Polskim to system prowadzony przez NBP, służący do dokonywania rozliczeń wysokokwotowych. SORBNET należy do systemów rozliczanych w czasie rzeczywistym (ang. Real Time Gross Settlement), a od 1998 roku działa w oparciu o elektroniczny system wymiany danych.</a:t>
            </a:r>
          </a:p>
          <a:p>
            <a:endParaRPr lang="pl-PL" dirty="0"/>
          </a:p>
        </p:txBody>
      </p:sp>
    </p:spTree>
    <p:extLst>
      <p:ext uri="{BB962C8B-B14F-4D97-AF65-F5344CB8AC3E}">
        <p14:creationId xmlns:p14="http://schemas.microsoft.com/office/powerpoint/2010/main" val="47016513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pl-PL" dirty="0" smtClean="0"/>
              <a:t>SKOK</a:t>
            </a:r>
            <a:endParaRPr lang="pl-PL" dirty="0"/>
          </a:p>
        </p:txBody>
      </p:sp>
      <p:sp>
        <p:nvSpPr>
          <p:cNvPr id="3" name="Объект 2"/>
          <p:cNvSpPr>
            <a:spLocks noGrp="1"/>
          </p:cNvSpPr>
          <p:nvPr>
            <p:ph idx="1"/>
          </p:nvPr>
        </p:nvSpPr>
        <p:spPr/>
        <p:txBody>
          <a:bodyPr/>
          <a:lstStyle/>
          <a:p>
            <a:r>
              <a:rPr lang="pl-PL" b="0" dirty="0" smtClean="0"/>
              <a:t>dosłownie</a:t>
            </a:r>
            <a:r>
              <a:rPr lang="pl-PL" b="0" dirty="0"/>
              <a:t>: spółdzielcza kasa oszczędnościowo – kredytowa, czyli instytucja spółdzielcza, której członkami są osoby połączone więzią o charakterze zawodowym lub organizacyjnym. SKOK-i są instytucjami finansowymi działającymi w oparciu o odrębne ustawy, jednak nie są bankami, o czym często zapominają klienci. Kasy gromadzą kapitał osób fizycznych i z tych środków udzielają pożyczek swoim członkom. Od grudnia 2012 SKOK-i objęte są nadzorem KNF, która zajęła się ich restrukturyzacją.</a:t>
            </a:r>
          </a:p>
          <a:p>
            <a:endParaRPr lang="pl-PL" dirty="0"/>
          </a:p>
        </p:txBody>
      </p:sp>
    </p:spTree>
    <p:extLst>
      <p:ext uri="{BB962C8B-B14F-4D97-AF65-F5344CB8AC3E}">
        <p14:creationId xmlns:p14="http://schemas.microsoft.com/office/powerpoint/2010/main" val="242032929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pl-PL" dirty="0"/>
              <a:t>Spread walutowy </a:t>
            </a:r>
          </a:p>
        </p:txBody>
      </p:sp>
      <p:sp>
        <p:nvSpPr>
          <p:cNvPr id="3" name="Объект 2"/>
          <p:cNvSpPr>
            <a:spLocks noGrp="1"/>
          </p:cNvSpPr>
          <p:nvPr>
            <p:ph idx="1"/>
          </p:nvPr>
        </p:nvSpPr>
        <p:spPr/>
        <p:txBody>
          <a:bodyPr/>
          <a:lstStyle/>
          <a:p>
            <a:r>
              <a:rPr lang="pl-PL" b="0" dirty="0" smtClean="0"/>
              <a:t>widełki </a:t>
            </a:r>
            <a:r>
              <a:rPr lang="pl-PL" b="0" dirty="0"/>
              <a:t>cenowe pomiędzy ceną kupna i sprzedaży. Spread to różnica między ceną kupna i ceną sprzedaży danej waluty wyrażona najczęściej w procentach. Spread jest zyskiem banku z obrotu walutami, a wynika to z wyższej wartości kursu sprzedaży waluty niż kursu jej kupna. Z punktu widzenia klienta najlepszy jest jak najniższy spread, gdyż wtedy straty związane z nabyciem i zbyciem walut nie są tak dotkliwe.</a:t>
            </a:r>
          </a:p>
          <a:p>
            <a:endParaRPr lang="pl-PL" dirty="0"/>
          </a:p>
        </p:txBody>
      </p:sp>
    </p:spTree>
    <p:extLst>
      <p:ext uri="{BB962C8B-B14F-4D97-AF65-F5344CB8AC3E}">
        <p14:creationId xmlns:p14="http://schemas.microsoft.com/office/powerpoint/2010/main" val="9205801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pl-PL" dirty="0"/>
              <a:t>Bank </a:t>
            </a:r>
          </a:p>
        </p:txBody>
      </p:sp>
      <p:sp>
        <p:nvSpPr>
          <p:cNvPr id="3" name="Объект 2"/>
          <p:cNvSpPr>
            <a:spLocks noGrp="1"/>
          </p:cNvSpPr>
          <p:nvPr>
            <p:ph idx="1"/>
          </p:nvPr>
        </p:nvSpPr>
        <p:spPr/>
        <p:txBody>
          <a:bodyPr/>
          <a:lstStyle/>
          <a:p>
            <a:r>
              <a:rPr lang="pl-PL" b="0" dirty="0" smtClean="0"/>
              <a:t>instytucja </a:t>
            </a:r>
            <a:r>
              <a:rPr lang="pl-PL" b="0" dirty="0"/>
              <a:t>finansowa prowadząca działalność polegającą na przyjmowaniu wkładów pieniężnych (depozytów bieżących i terminowych), udzielaniu kredytów i gwarancji bankowych, wydawaniu instrumentów pieniądza elektronicznego. Wymienione czynności są zastrzeżone wyłącznie dla banków (samo słowo bank jest także pojęciem zamkniętym, którym określa się podmioty działające na mocy określonej ustawy), inne czynności bankowe, które mogą wykonywać także inne instytucje (np. SKOK-i) to m.in. operacje czekowe i wekslowe, wydawanie kart płatniczych czy prowadzenie rozliczeń w walutach obcych. Podstawowy podział banków to bank centralny (w Polsce to NPB) oraz banki operacyjne (obsługujące klientów masowych).</a:t>
            </a:r>
          </a:p>
          <a:p>
            <a:endParaRPr lang="pl-PL" dirty="0"/>
          </a:p>
        </p:txBody>
      </p:sp>
    </p:spTree>
    <p:extLst>
      <p:ext uri="{BB962C8B-B14F-4D97-AF65-F5344CB8AC3E}">
        <p14:creationId xmlns:p14="http://schemas.microsoft.com/office/powerpoint/2010/main" val="80824790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pl-PL" dirty="0"/>
              <a:t>Stopy procentowe banku centralnego </a:t>
            </a:r>
          </a:p>
        </p:txBody>
      </p:sp>
      <p:sp>
        <p:nvSpPr>
          <p:cNvPr id="3" name="Объект 2"/>
          <p:cNvSpPr>
            <a:spLocks noGrp="1"/>
          </p:cNvSpPr>
          <p:nvPr>
            <p:ph idx="1"/>
          </p:nvPr>
        </p:nvSpPr>
        <p:spPr/>
        <p:txBody>
          <a:bodyPr/>
          <a:lstStyle/>
          <a:p>
            <a:r>
              <a:rPr lang="pl-PL" b="0" dirty="0" smtClean="0"/>
              <a:t>cena</a:t>
            </a:r>
            <a:r>
              <a:rPr lang="pl-PL" b="0" dirty="0"/>
              <a:t>, po jakiej bank centralny (w Polsce – NBP) udziela bankom kredytów lub sprzedaje papiery wartościowe. Podstawowe stopy procentowe: depozytowa, redyskontowa, lombardowa i referencyjna ustalane są przez Radę Polityki Pieniężnej na comiesięcznych posiedzeniach. Najważniejsze znaczenie dla systemu bankowego ma stopa referencyjna, która w dużym stopniu wpływa na politykę banków w zakresie depozytów i kredytów.</a:t>
            </a:r>
            <a:endParaRPr lang="pl-PL" dirty="0"/>
          </a:p>
        </p:txBody>
      </p:sp>
    </p:spTree>
    <p:extLst>
      <p:ext uri="{BB962C8B-B14F-4D97-AF65-F5344CB8AC3E}">
        <p14:creationId xmlns:p14="http://schemas.microsoft.com/office/powerpoint/2010/main" val="106360858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lstStyle/>
          <a:p>
            <a:r>
              <a:rPr lang="pl-PL" dirty="0"/>
              <a:t>WIBID</a:t>
            </a:r>
            <a:r>
              <a:rPr lang="pl-PL" b="0" dirty="0"/>
              <a:t> - roczna stopa procentowa, jaką płacą banki za środki przyjęte w depozyt od innych banków. WIBID wpływa na oprocentowanie lokat dla klientów indywidualnych i biznesowych (np. WIBID O/N jest używany przez banki do ustalania oprocentowania lokat overnight).</a:t>
            </a:r>
          </a:p>
          <a:p>
            <a:r>
              <a:rPr lang="pl-PL" dirty="0"/>
              <a:t>WIBOR</a:t>
            </a:r>
            <a:r>
              <a:rPr lang="pl-PL" b="0" dirty="0"/>
              <a:t> - wysokość oprocentowania kredytów na polskim rynku międzybankowym. Wyznaczana jest jako średnia arytmetyczna wielkości oprocentowania podawanych przez banki będące uczestnikiem systemu. WIBOR w dużej mierze wpływa na wysokość oprocentowania kredytów dla osób fizycznych.</a:t>
            </a:r>
          </a:p>
          <a:p>
            <a:endParaRPr lang="pl-PL" dirty="0"/>
          </a:p>
        </p:txBody>
      </p:sp>
    </p:spTree>
    <p:extLst>
      <p:ext uri="{BB962C8B-B14F-4D97-AF65-F5344CB8AC3E}">
        <p14:creationId xmlns:p14="http://schemas.microsoft.com/office/powerpoint/2010/main" val="157759968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normAutofit/>
          </a:bodyPr>
          <a:lstStyle/>
          <a:p>
            <a:r>
              <a:rPr lang="pl-PL" sz="2400" dirty="0"/>
              <a:t>Zlecenie stałe</a:t>
            </a:r>
            <a:r>
              <a:rPr lang="pl-PL" sz="2400" b="0" dirty="0"/>
              <a:t> - dyspozycja przekazywania określonej sumy pieniędzy w ustalonych porach (np. konkretnego dnia miesiąca) na rzecz wybranego odbiorcy. Zlecenie stałe opiera się obecnie na stałych kwotach przelewu, dlatego pozwala na regulowanie zobowiązań np. z tytułu czynszu, abonamentu itp.</a:t>
            </a:r>
          </a:p>
        </p:txBody>
      </p:sp>
    </p:spTree>
    <p:extLst>
      <p:ext uri="{BB962C8B-B14F-4D97-AF65-F5344CB8AC3E}">
        <p14:creationId xmlns:p14="http://schemas.microsoft.com/office/powerpoint/2010/main" val="428683334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pl-PL"/>
          </a:p>
        </p:txBody>
      </p:sp>
      <p:sp>
        <p:nvSpPr>
          <p:cNvPr id="3" name="Объект 2"/>
          <p:cNvSpPr>
            <a:spLocks noGrp="1"/>
          </p:cNvSpPr>
          <p:nvPr>
            <p:ph idx="1"/>
          </p:nvPr>
        </p:nvSpPr>
        <p:spPr/>
        <p:txBody>
          <a:bodyPr/>
          <a:lstStyle/>
          <a:p>
            <a:endParaRPr lang="pl-PL"/>
          </a:p>
        </p:txBody>
      </p:sp>
    </p:spTree>
    <p:extLst>
      <p:ext uri="{BB962C8B-B14F-4D97-AF65-F5344CB8AC3E}">
        <p14:creationId xmlns:p14="http://schemas.microsoft.com/office/powerpoint/2010/main" val="296646594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pl-PL"/>
          </a:p>
        </p:txBody>
      </p:sp>
      <p:sp>
        <p:nvSpPr>
          <p:cNvPr id="3" name="Объект 2"/>
          <p:cNvSpPr>
            <a:spLocks noGrp="1"/>
          </p:cNvSpPr>
          <p:nvPr>
            <p:ph idx="1"/>
          </p:nvPr>
        </p:nvSpPr>
        <p:spPr/>
        <p:txBody>
          <a:bodyPr/>
          <a:lstStyle/>
          <a:p>
            <a:endParaRPr lang="pl-PL"/>
          </a:p>
        </p:txBody>
      </p:sp>
    </p:spTree>
    <p:extLst>
      <p:ext uri="{BB962C8B-B14F-4D97-AF65-F5344CB8AC3E}">
        <p14:creationId xmlns:p14="http://schemas.microsoft.com/office/powerpoint/2010/main" val="4105328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pl-PL" b="1" dirty="0"/>
              <a:t>Bank spółdzielczy</a:t>
            </a:r>
            <a:endParaRPr lang="pl-PL" dirty="0"/>
          </a:p>
        </p:txBody>
      </p:sp>
      <p:sp>
        <p:nvSpPr>
          <p:cNvPr id="3" name="Объект 2"/>
          <p:cNvSpPr>
            <a:spLocks noGrp="1"/>
          </p:cNvSpPr>
          <p:nvPr>
            <p:ph idx="1"/>
          </p:nvPr>
        </p:nvSpPr>
        <p:spPr/>
        <p:txBody>
          <a:bodyPr/>
          <a:lstStyle/>
          <a:p>
            <a:r>
              <a:rPr lang="pl-PL" b="0" dirty="0"/>
              <a:t>instytucja finansowa prowadząca działalność bankową w formie spółdzielni. Ustawą, która określa formę prawną takiego banku, jest Prawo spółdzielcze, a sama spółdzielnia to dobrowolne zrzeszenie osób, które prowadzi działalności w interesie swoich członków. Ten szczegół odróżnia banki spółdzielcze od pozostałych banków (np. działających jako spółki akcyjne), które to nastawione są na osiąganie zysku. Obecnie w Polsce istnieją dwa zrzeszenia banków spółdzielczych – Spółdzielcza Grupa Bankowa oraz Bank Polskiej Spółdzielczości.</a:t>
            </a:r>
            <a:endParaRPr lang="pl-PL" dirty="0"/>
          </a:p>
        </p:txBody>
      </p:sp>
    </p:spTree>
    <p:extLst>
      <p:ext uri="{BB962C8B-B14F-4D97-AF65-F5344CB8AC3E}">
        <p14:creationId xmlns:p14="http://schemas.microsoft.com/office/powerpoint/2010/main" val="40981251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pl-PL" b="1" dirty="0"/>
              <a:t>Bankowość elektroniczna</a:t>
            </a:r>
            <a:endParaRPr lang="pl-PL" dirty="0"/>
          </a:p>
        </p:txBody>
      </p:sp>
      <p:sp>
        <p:nvSpPr>
          <p:cNvPr id="3" name="Объект 2"/>
          <p:cNvSpPr>
            <a:spLocks noGrp="1"/>
          </p:cNvSpPr>
          <p:nvPr>
            <p:ph idx="1"/>
          </p:nvPr>
        </p:nvSpPr>
        <p:spPr/>
        <p:txBody>
          <a:bodyPr/>
          <a:lstStyle/>
          <a:p>
            <a:r>
              <a:rPr lang="pl-PL" b="0" dirty="0"/>
              <a:t>składa się na nią każda usługa polegającą na umożliwieniu dostępu do rachunku za pomocą urządzenia elektronicznego (a więc nie tylko komputera czy smartfona, ale również bankomatu lub terminalu płatniczego w sklepie).</a:t>
            </a:r>
            <a:endParaRPr lang="pl-PL" dirty="0"/>
          </a:p>
        </p:txBody>
      </p:sp>
    </p:spTree>
    <p:extLst>
      <p:ext uri="{BB962C8B-B14F-4D97-AF65-F5344CB8AC3E}">
        <p14:creationId xmlns:p14="http://schemas.microsoft.com/office/powerpoint/2010/main" val="30899505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pl-PL" b="1" dirty="0"/>
              <a:t>Bankowość internetowa</a:t>
            </a:r>
            <a:endParaRPr lang="pl-PL" dirty="0"/>
          </a:p>
        </p:txBody>
      </p:sp>
      <p:sp>
        <p:nvSpPr>
          <p:cNvPr id="3" name="Объект 2"/>
          <p:cNvSpPr>
            <a:spLocks noGrp="1"/>
          </p:cNvSpPr>
          <p:nvPr>
            <p:ph idx="1"/>
          </p:nvPr>
        </p:nvSpPr>
        <p:spPr/>
        <p:txBody>
          <a:bodyPr/>
          <a:lstStyle/>
          <a:p>
            <a:r>
              <a:rPr lang="pl-PL" b="0" dirty="0"/>
              <a:t>to komunikacja z bankiem za pośrednictwem Internetu, odbywająca się zazwyczaj za pomocą komputera, choć coraz większą popularność zyskują urządzenia mobilne: smartfony czy tablety.</a:t>
            </a:r>
            <a:endParaRPr lang="pl-PL" dirty="0"/>
          </a:p>
        </p:txBody>
      </p:sp>
    </p:spTree>
    <p:extLst>
      <p:ext uri="{BB962C8B-B14F-4D97-AF65-F5344CB8AC3E}">
        <p14:creationId xmlns:p14="http://schemas.microsoft.com/office/powerpoint/2010/main" val="35700224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pl-PL" b="1" u="sng" dirty="0">
                <a:hlinkClick r:id="rId2"/>
              </a:rPr>
              <a:t>Bankowy Fundusz Gwarancyjny</a:t>
            </a:r>
            <a:endParaRPr lang="pl-PL" dirty="0"/>
          </a:p>
        </p:txBody>
      </p:sp>
      <p:sp>
        <p:nvSpPr>
          <p:cNvPr id="3" name="Объект 2"/>
          <p:cNvSpPr>
            <a:spLocks noGrp="1"/>
          </p:cNvSpPr>
          <p:nvPr>
            <p:ph idx="1"/>
          </p:nvPr>
        </p:nvSpPr>
        <p:spPr/>
        <p:txBody>
          <a:bodyPr/>
          <a:lstStyle/>
          <a:p>
            <a:r>
              <a:rPr lang="pl-PL" b="0" dirty="0"/>
              <a:t>instytucja powołana przez banki w celu zapewnienia bezpieczeństwa i stabilności systemu bankowego. Podstawowym zadaniem BFG jest ochrona środków należących do klientów, zgromadzonych w bankach komercyjnych i spółdzielczych, a od 2013 r. także w SKOK-ach – depozyty osób fizycznych są gwarantowane do równowartości 100 tys. euro. Fundusz wspiera także polskie banki i podejmuje działania chroniące je przed bankructwem.</a:t>
            </a:r>
            <a:endParaRPr lang="pl-PL" dirty="0"/>
          </a:p>
        </p:txBody>
      </p:sp>
    </p:spTree>
    <p:extLst>
      <p:ext uri="{BB962C8B-B14F-4D97-AF65-F5344CB8AC3E}">
        <p14:creationId xmlns:p14="http://schemas.microsoft.com/office/powerpoint/2010/main" val="33046900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pl-PL" b="1" u="sng" dirty="0">
                <a:hlinkClick r:id="rId2"/>
              </a:rPr>
              <a:t>Depozyt bankowy</a:t>
            </a:r>
            <a:endParaRPr lang="pl-PL" dirty="0"/>
          </a:p>
        </p:txBody>
      </p:sp>
      <p:sp>
        <p:nvSpPr>
          <p:cNvPr id="3" name="Объект 2"/>
          <p:cNvSpPr>
            <a:spLocks noGrp="1"/>
          </p:cNvSpPr>
          <p:nvPr>
            <p:ph idx="1"/>
          </p:nvPr>
        </p:nvSpPr>
        <p:spPr/>
        <p:txBody>
          <a:bodyPr/>
          <a:lstStyle/>
          <a:p>
            <a:r>
              <a:rPr lang="pl-PL" b="0" dirty="0"/>
              <a:t>środki finansowe złożone przez klienta w banku na czas określony lub nieokreślony. Fachowo można powiedzieć, że to pewnego rodzaju inwestycja, która polega na przekazaniu pieniędzy bankowi, aby ten mógł udzielać kredytów (depozyt jest dla banku zobowiązaniem). Depozyty dzieli się na 1) płatne na żądanie (a'vista), czyli rachunki oszczędnościowo-rozliczeniowe, oraz 2) terminowe, czyli wszelkiego rodzaju lokaty terminowe. Oprocentowanie depozytów zależy od umowy klienta z bankiem i czasu przechowywania środków (rachunki bieżące zwykle nie są oprocentowane, zaś lokaty charakteryzują się odpowiednio wysokim stałym lub zmiennym oprocentowaniem).</a:t>
            </a:r>
            <a:endParaRPr lang="pl-PL" dirty="0"/>
          </a:p>
        </p:txBody>
      </p:sp>
    </p:spTree>
    <p:extLst>
      <p:ext uri="{BB962C8B-B14F-4D97-AF65-F5344CB8AC3E}">
        <p14:creationId xmlns:p14="http://schemas.microsoft.com/office/powerpoint/2010/main" val="192234483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Углы">
  <a:themeElements>
    <a:clrScheme name="Углы">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Углы">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Углы">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6</TotalTime>
  <Words>2324</Words>
  <Application>Microsoft Office PowerPoint</Application>
  <PresentationFormat>Экран (4:3)</PresentationFormat>
  <Paragraphs>82</Paragraphs>
  <Slides>44</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44</vt:i4>
      </vt:variant>
    </vt:vector>
  </HeadingPairs>
  <TitlesOfParts>
    <vt:vector size="45" baseType="lpstr">
      <vt:lpstr>Углы</vt:lpstr>
      <vt:lpstr>Słownik pojęć Finansowych</vt:lpstr>
      <vt:lpstr>Automatyczne oszczędzanie</vt:lpstr>
      <vt:lpstr>Awizowanie</vt:lpstr>
      <vt:lpstr>Bank </vt:lpstr>
      <vt:lpstr>Bank spółdzielczy</vt:lpstr>
      <vt:lpstr>Bankowość elektroniczna</vt:lpstr>
      <vt:lpstr>Bankowość internetowa</vt:lpstr>
      <vt:lpstr>Bankowy Fundusz Gwarancyjny</vt:lpstr>
      <vt:lpstr>Depozyt bankowy</vt:lpstr>
      <vt:lpstr>Elixir</vt:lpstr>
      <vt:lpstr>Express Elixir</vt:lpstr>
      <vt:lpstr>Emerytura</vt:lpstr>
      <vt:lpstr>IBAN</vt:lpstr>
      <vt:lpstr>Inflacja</vt:lpstr>
      <vt:lpstr>Kapitalizacja odsetek</vt:lpstr>
      <vt:lpstr>Karta debetowa</vt:lpstr>
      <vt:lpstr>Karta kredytowa</vt:lpstr>
      <vt:lpstr>Karta zbliżeniowa</vt:lpstr>
      <vt:lpstr>Komisja Nadzoru Finansowego (KNF)</vt:lpstr>
      <vt:lpstr>Konto oszczędnościowe</vt:lpstr>
      <vt:lpstr>Konto walutowe</vt:lpstr>
      <vt:lpstr>Konto wspólne </vt:lpstr>
      <vt:lpstr>Krajowa Izba Rozliczeniowa (KIR) </vt:lpstr>
      <vt:lpstr>Kredyt </vt:lpstr>
      <vt:lpstr>Limit w koncie osobistym </vt:lpstr>
      <vt:lpstr>Lokata terminowa </vt:lpstr>
      <vt:lpstr>NFC </vt:lpstr>
      <vt:lpstr>NRB </vt:lpstr>
      <vt:lpstr>Pełnomocnictwo do konta </vt:lpstr>
      <vt:lpstr>Podatek Belki</vt:lpstr>
      <vt:lpstr>Polecenie zapłaty </vt:lpstr>
      <vt:lpstr>Przelew bankowy </vt:lpstr>
      <vt:lpstr>Przelew natychmiastowy (ekspresowy) </vt:lpstr>
      <vt:lpstr>Przelew SEPA </vt:lpstr>
      <vt:lpstr>Rachunek oszczędnościowo-rozliczeniowy (ROR) </vt:lpstr>
      <vt:lpstr>Rada Polityki Pieniężnej </vt:lpstr>
      <vt:lpstr>SORBNET </vt:lpstr>
      <vt:lpstr>SKOK</vt:lpstr>
      <vt:lpstr>Spread walutowy </vt:lpstr>
      <vt:lpstr>Stopy procentowe banku centralnego </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Słownik pojęć Finansowych</dc:title>
  <dc:creator>Użytkownik</dc:creator>
  <cp:lastModifiedBy>Użytkownik</cp:lastModifiedBy>
  <cp:revision>2</cp:revision>
  <dcterms:created xsi:type="dcterms:W3CDTF">2022-03-19T19:00:03Z</dcterms:created>
  <dcterms:modified xsi:type="dcterms:W3CDTF">2022-03-19T19:27:28Z</dcterms:modified>
</cp:coreProperties>
</file>