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6" r:id="rId2"/>
    <p:sldId id="257" r:id="rId3"/>
    <p:sldId id="258" r:id="rId4"/>
    <p:sldId id="259" r:id="rId5"/>
    <p:sldId id="261" r:id="rId6"/>
    <p:sldId id="262" r:id="rId7"/>
    <p:sldId id="260" r:id="rId8"/>
    <p:sldId id="270" r:id="rId9"/>
    <p:sldId id="282" r:id="rId10"/>
    <p:sldId id="283" r:id="rId11"/>
    <p:sldId id="284" r:id="rId12"/>
    <p:sldId id="285" r:id="rId13"/>
    <p:sldId id="263" r:id="rId14"/>
    <p:sldId id="264" r:id="rId15"/>
    <p:sldId id="278" r:id="rId16"/>
    <p:sldId id="266" r:id="rId17"/>
    <p:sldId id="265" r:id="rId18"/>
    <p:sldId id="267" r:id="rId19"/>
    <p:sldId id="268" r:id="rId20"/>
    <p:sldId id="269" r:id="rId21"/>
    <p:sldId id="281" r:id="rId22"/>
    <p:sldId id="271" r:id="rId23"/>
    <p:sldId id="272" r:id="rId24"/>
    <p:sldId id="273" r:id="rId25"/>
    <p:sldId id="274" r:id="rId26"/>
    <p:sldId id="275" r:id="rId27"/>
    <p:sldId id="276" r:id="rId28"/>
    <p:sldId id="277" r:id="rId29"/>
    <p:sldId id="279" r:id="rId30"/>
    <p:sldId id="280"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94645" autoAdjust="0"/>
  </p:normalViewPr>
  <p:slideViewPr>
    <p:cSldViewPr snapToGrid="0">
      <p:cViewPr varScale="1">
        <p:scale>
          <a:sx n="82" d="100"/>
          <a:sy n="82" d="100"/>
        </p:scale>
        <p:origin x="691" y="6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ajd tytułowy">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pl-PL"/>
              <a:t>Kliknij, aby edytować styl</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l-PL"/>
              <a:t>Kliknij, aby edytować styl wzorca podtytułu</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E0E8DBEC-4D1A-4BA9-89F9-10082146ECB3}" type="datetimeFigureOut">
              <a:rPr lang="pl-PL" smtClean="0"/>
              <a:t>27.11.2021</a:t>
            </a:fld>
            <a:endParaRPr lang="pl-PL"/>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pl-PL"/>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C37B31EB-D42B-4672-A142-FBBBADBC60FA}" type="slidenum">
              <a:rPr lang="pl-PL" smtClean="0"/>
              <a:t>‹#›</a:t>
            </a:fld>
            <a:endParaRPr lang="pl-PL"/>
          </a:p>
        </p:txBody>
      </p:sp>
    </p:spTree>
    <p:extLst>
      <p:ext uri="{BB962C8B-B14F-4D97-AF65-F5344CB8AC3E}">
        <p14:creationId xmlns:p14="http://schemas.microsoft.com/office/powerpoint/2010/main" val="33448979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Obraz panoramiczny z podpisem">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pl-PL"/>
              <a:t>Kliknij, aby edytować styl</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l-PL"/>
              <a:t>Kliknij ikonę, aby dodać obraz</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a:t>Edytuj style wzorca tekstu</a:t>
            </a:r>
          </a:p>
        </p:txBody>
      </p:sp>
      <p:sp>
        <p:nvSpPr>
          <p:cNvPr id="5" name="Date Placeholder 4"/>
          <p:cNvSpPr>
            <a:spLocks noGrp="1"/>
          </p:cNvSpPr>
          <p:nvPr>
            <p:ph type="dt" sz="half" idx="10"/>
          </p:nvPr>
        </p:nvSpPr>
        <p:spPr/>
        <p:txBody>
          <a:bodyPr/>
          <a:lstStyle/>
          <a:p>
            <a:fld id="{E0E8DBEC-4D1A-4BA9-89F9-10082146ECB3}" type="datetimeFigureOut">
              <a:rPr lang="pl-PL" smtClean="0"/>
              <a:t>27.11.2021</a:t>
            </a:fld>
            <a:endParaRPr lang="pl-PL"/>
          </a:p>
        </p:txBody>
      </p:sp>
      <p:sp>
        <p:nvSpPr>
          <p:cNvPr id="6" name="Footer Placeholder 5"/>
          <p:cNvSpPr>
            <a:spLocks noGrp="1"/>
          </p:cNvSpPr>
          <p:nvPr>
            <p:ph type="ftr" sz="quarter" idx="11"/>
          </p:nvPr>
        </p:nvSpPr>
        <p:spPr/>
        <p:txBody>
          <a:bodyPr/>
          <a:lstStyle/>
          <a:p>
            <a:endParaRPr lang="pl-PL"/>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C37B31EB-D42B-4672-A142-FBBBADBC60FA}" type="slidenum">
              <a:rPr lang="pl-PL" smtClean="0"/>
              <a:t>‹#›</a:t>
            </a:fld>
            <a:endParaRPr lang="pl-PL"/>
          </a:p>
        </p:txBody>
      </p:sp>
    </p:spTree>
    <p:extLst>
      <p:ext uri="{BB962C8B-B14F-4D97-AF65-F5344CB8AC3E}">
        <p14:creationId xmlns:p14="http://schemas.microsoft.com/office/powerpoint/2010/main" val="31754451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ytuł i podpis">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pl-PL"/>
              <a:t>Kliknij, aby edytować styl</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a:t>Edytuj style wzorca tekstu</a:t>
            </a:r>
          </a:p>
        </p:txBody>
      </p:sp>
      <p:sp>
        <p:nvSpPr>
          <p:cNvPr id="4" name="Date Placeholder 3"/>
          <p:cNvSpPr>
            <a:spLocks noGrp="1"/>
          </p:cNvSpPr>
          <p:nvPr>
            <p:ph type="dt" sz="half" idx="10"/>
          </p:nvPr>
        </p:nvSpPr>
        <p:spPr/>
        <p:txBody>
          <a:bodyPr/>
          <a:lstStyle/>
          <a:p>
            <a:fld id="{E0E8DBEC-4D1A-4BA9-89F9-10082146ECB3}" type="datetimeFigureOut">
              <a:rPr lang="pl-PL" smtClean="0"/>
              <a:t>27.11.2021</a:t>
            </a:fld>
            <a:endParaRPr lang="pl-PL"/>
          </a:p>
        </p:txBody>
      </p:sp>
      <p:sp>
        <p:nvSpPr>
          <p:cNvPr id="5" name="Footer Placeholder 4"/>
          <p:cNvSpPr>
            <a:spLocks noGrp="1"/>
          </p:cNvSpPr>
          <p:nvPr>
            <p:ph type="ftr" sz="quarter" idx="11"/>
          </p:nvPr>
        </p:nvSpPr>
        <p:spPr/>
        <p:txBody>
          <a:bodyPr/>
          <a:lstStyle/>
          <a:p>
            <a:endParaRPr lang="pl-PL"/>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37B31EB-D42B-4672-A142-FBBBADBC60FA}" type="slidenum">
              <a:rPr lang="pl-PL" smtClean="0"/>
              <a:t>‹#›</a:t>
            </a:fld>
            <a:endParaRPr lang="pl-PL"/>
          </a:p>
        </p:txBody>
      </p:sp>
    </p:spTree>
    <p:extLst>
      <p:ext uri="{BB962C8B-B14F-4D97-AF65-F5344CB8AC3E}">
        <p14:creationId xmlns:p14="http://schemas.microsoft.com/office/powerpoint/2010/main" val="3673759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Oferta z podpisem">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pl-PL"/>
              <a:t>Kliknij, aby edytować styl</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a:t>Edytuj style wzorca tekstu</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a:t>Edytuj style wzorca tekstu</a:t>
            </a:r>
          </a:p>
        </p:txBody>
      </p:sp>
      <p:sp>
        <p:nvSpPr>
          <p:cNvPr id="4" name="Date Placeholder 3"/>
          <p:cNvSpPr>
            <a:spLocks noGrp="1"/>
          </p:cNvSpPr>
          <p:nvPr>
            <p:ph type="dt" sz="half" idx="10"/>
          </p:nvPr>
        </p:nvSpPr>
        <p:spPr/>
        <p:txBody>
          <a:bodyPr/>
          <a:lstStyle/>
          <a:p>
            <a:fld id="{E0E8DBEC-4D1A-4BA9-89F9-10082146ECB3}" type="datetimeFigureOut">
              <a:rPr lang="pl-PL" smtClean="0"/>
              <a:t>27.11.2021</a:t>
            </a:fld>
            <a:endParaRPr lang="pl-PL"/>
          </a:p>
        </p:txBody>
      </p:sp>
      <p:sp>
        <p:nvSpPr>
          <p:cNvPr id="5" name="Footer Placeholder 4"/>
          <p:cNvSpPr>
            <a:spLocks noGrp="1"/>
          </p:cNvSpPr>
          <p:nvPr>
            <p:ph type="ftr" sz="quarter" idx="11"/>
          </p:nvPr>
        </p:nvSpPr>
        <p:spPr/>
        <p:txBody>
          <a:bodyPr/>
          <a:lstStyle/>
          <a:p>
            <a:endParaRPr lang="pl-PL"/>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37B31EB-D42B-4672-A142-FBBBADBC60FA}" type="slidenum">
              <a:rPr lang="pl-PL" smtClean="0"/>
              <a:t>‹#›</a:t>
            </a:fld>
            <a:endParaRPr lang="pl-PL"/>
          </a:p>
        </p:txBody>
      </p:sp>
    </p:spTree>
    <p:extLst>
      <p:ext uri="{BB962C8B-B14F-4D97-AF65-F5344CB8AC3E}">
        <p14:creationId xmlns:p14="http://schemas.microsoft.com/office/powerpoint/2010/main" val="1453230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Karta nazwy">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pl-PL"/>
              <a:t>Kliknij, aby edytować styl</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l-PL"/>
              <a:t>Edytuj style wzorca tekstu</a:t>
            </a:r>
          </a:p>
        </p:txBody>
      </p:sp>
      <p:sp>
        <p:nvSpPr>
          <p:cNvPr id="4" name="Date Placeholder 3"/>
          <p:cNvSpPr>
            <a:spLocks noGrp="1"/>
          </p:cNvSpPr>
          <p:nvPr>
            <p:ph type="dt" sz="half" idx="10"/>
          </p:nvPr>
        </p:nvSpPr>
        <p:spPr/>
        <p:txBody>
          <a:bodyPr/>
          <a:lstStyle/>
          <a:p>
            <a:fld id="{E0E8DBEC-4D1A-4BA9-89F9-10082146ECB3}" type="datetimeFigureOut">
              <a:rPr lang="pl-PL" smtClean="0"/>
              <a:t>27.11.2021</a:t>
            </a:fld>
            <a:endParaRPr lang="pl-PL"/>
          </a:p>
        </p:txBody>
      </p:sp>
      <p:sp>
        <p:nvSpPr>
          <p:cNvPr id="5" name="Footer Placeholder 4"/>
          <p:cNvSpPr>
            <a:spLocks noGrp="1"/>
          </p:cNvSpPr>
          <p:nvPr>
            <p:ph type="ftr" sz="quarter" idx="11"/>
          </p:nvPr>
        </p:nvSpPr>
        <p:spPr/>
        <p:txBody>
          <a:bodyPr/>
          <a:lstStyle/>
          <a:p>
            <a:endParaRPr lang="pl-PL"/>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37B31EB-D42B-4672-A142-FBBBADBC60FA}" type="slidenum">
              <a:rPr lang="pl-PL" smtClean="0"/>
              <a:t>‹#›</a:t>
            </a:fld>
            <a:endParaRPr lang="pl-PL"/>
          </a:p>
        </p:txBody>
      </p:sp>
    </p:spTree>
    <p:extLst>
      <p:ext uri="{BB962C8B-B14F-4D97-AF65-F5344CB8AC3E}">
        <p14:creationId xmlns:p14="http://schemas.microsoft.com/office/powerpoint/2010/main" val="11495920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kolumna">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pl-PL"/>
              <a:t>Kliknij, aby edytować styl</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Edytuj style wzorca tekstu</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a:t>Edytuj style wzorca tekstu</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Edytuj style wzorca tekstu</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a:t>Edytuj style wzorca tekstu</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Edytuj style wzorca tekstu</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a:t>Edytuj style wzorca tekstu</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E0E8DBEC-4D1A-4BA9-89F9-10082146ECB3}" type="datetimeFigureOut">
              <a:rPr lang="pl-PL" smtClean="0"/>
              <a:t>27.11.2021</a:t>
            </a:fld>
            <a:endParaRPr lang="pl-PL"/>
          </a:p>
        </p:txBody>
      </p:sp>
      <p:sp>
        <p:nvSpPr>
          <p:cNvPr id="8" name="Footer Placeholder 7"/>
          <p:cNvSpPr>
            <a:spLocks noGrp="1"/>
          </p:cNvSpPr>
          <p:nvPr>
            <p:ph type="ftr" sz="quarter" idx="11"/>
          </p:nvPr>
        </p:nvSpPr>
        <p:spPr/>
        <p:txBody>
          <a:bodyPr/>
          <a:lstStyle/>
          <a:p>
            <a:endParaRPr lang="pl-PL"/>
          </a:p>
        </p:txBody>
      </p:sp>
      <p:sp>
        <p:nvSpPr>
          <p:cNvPr id="9" name="Slide Number Placeholder 8"/>
          <p:cNvSpPr>
            <a:spLocks noGrp="1"/>
          </p:cNvSpPr>
          <p:nvPr>
            <p:ph type="sldNum" sz="quarter" idx="12"/>
          </p:nvPr>
        </p:nvSpPr>
        <p:spPr/>
        <p:txBody>
          <a:bodyPr/>
          <a:lstStyle/>
          <a:p>
            <a:fld id="{C37B31EB-D42B-4672-A142-FBBBADBC60FA}" type="slidenum">
              <a:rPr lang="pl-PL" smtClean="0"/>
              <a:t>‹#›</a:t>
            </a:fld>
            <a:endParaRPr lang="pl-PL"/>
          </a:p>
        </p:txBody>
      </p:sp>
    </p:spTree>
    <p:extLst>
      <p:ext uri="{BB962C8B-B14F-4D97-AF65-F5344CB8AC3E}">
        <p14:creationId xmlns:p14="http://schemas.microsoft.com/office/powerpoint/2010/main" val="4467039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kolumna obrazu">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pl-PL"/>
              <a:t>Kliknij, aby edytować styl</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Edytuj style wzorca tekstu</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l-PL"/>
              <a:t>Kliknij ikonę, aby dodać obraz</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a:t>Edytuj style wzorca tekstu</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Edytuj style wzorca tekstu</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l-PL"/>
              <a:t>Kliknij ikonę, aby dodać obraz</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a:t>Edytuj style wzorca tekstu</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Edytuj style wzorca tekstu</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l-PL"/>
              <a:t>Kliknij ikonę, aby dodać obraz</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a:t>Edytuj style wzorca tekstu</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E0E8DBEC-4D1A-4BA9-89F9-10082146ECB3}" type="datetimeFigureOut">
              <a:rPr lang="pl-PL" smtClean="0"/>
              <a:t>27.11.2021</a:t>
            </a:fld>
            <a:endParaRPr lang="pl-PL"/>
          </a:p>
        </p:txBody>
      </p:sp>
      <p:sp>
        <p:nvSpPr>
          <p:cNvPr id="8" name="Footer Placeholder 7"/>
          <p:cNvSpPr>
            <a:spLocks noGrp="1"/>
          </p:cNvSpPr>
          <p:nvPr>
            <p:ph type="ftr" sz="quarter" idx="11"/>
          </p:nvPr>
        </p:nvSpPr>
        <p:spPr>
          <a:xfrm>
            <a:off x="561111" y="6391838"/>
            <a:ext cx="3644282" cy="304801"/>
          </a:xfrm>
        </p:spPr>
        <p:txBody>
          <a:bodyPr/>
          <a:lstStyle/>
          <a:p>
            <a:endParaRPr lang="pl-PL"/>
          </a:p>
        </p:txBody>
      </p:sp>
      <p:sp>
        <p:nvSpPr>
          <p:cNvPr id="9" name="Slide Number Placeholder 8"/>
          <p:cNvSpPr>
            <a:spLocks noGrp="1"/>
          </p:cNvSpPr>
          <p:nvPr>
            <p:ph type="sldNum" sz="quarter" idx="12"/>
          </p:nvPr>
        </p:nvSpPr>
        <p:spPr/>
        <p:txBody>
          <a:bodyPr/>
          <a:lstStyle/>
          <a:p>
            <a:fld id="{C37B31EB-D42B-4672-A142-FBBBADBC60FA}" type="slidenum">
              <a:rPr lang="pl-PL" smtClean="0"/>
              <a:t>‹#›</a:t>
            </a:fld>
            <a:endParaRPr lang="pl-PL"/>
          </a:p>
        </p:txBody>
      </p:sp>
    </p:spTree>
    <p:extLst>
      <p:ext uri="{BB962C8B-B14F-4D97-AF65-F5344CB8AC3E}">
        <p14:creationId xmlns:p14="http://schemas.microsoft.com/office/powerpoint/2010/main" val="6196547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ytuł i tekst pionowy">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pl-PL"/>
              <a:t>Kliknij, aby edytować styl</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E0E8DBEC-4D1A-4BA9-89F9-10082146ECB3}" type="datetimeFigureOut">
              <a:rPr lang="pl-PL" smtClean="0"/>
              <a:t>27.11.2021</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C37B31EB-D42B-4672-A142-FBBBADBC60FA}" type="slidenum">
              <a:rPr lang="pl-PL" smtClean="0"/>
              <a:t>‹#›</a:t>
            </a:fld>
            <a:endParaRPr lang="pl-PL"/>
          </a:p>
        </p:txBody>
      </p:sp>
    </p:spTree>
    <p:extLst>
      <p:ext uri="{BB962C8B-B14F-4D97-AF65-F5344CB8AC3E}">
        <p14:creationId xmlns:p14="http://schemas.microsoft.com/office/powerpoint/2010/main" val="18853197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Tytuł pionowy i teks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pl-PL"/>
              <a:t>Kliknij, aby edytować styl</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E0E8DBEC-4D1A-4BA9-89F9-10082146ECB3}" type="datetimeFigureOut">
              <a:rPr lang="pl-PL" smtClean="0"/>
              <a:t>27.11.2021</a:t>
            </a:fld>
            <a:endParaRPr lang="pl-PL"/>
          </a:p>
        </p:txBody>
      </p:sp>
      <p:sp>
        <p:nvSpPr>
          <p:cNvPr id="5" name="Footer Placeholder 4"/>
          <p:cNvSpPr>
            <a:spLocks noGrp="1"/>
          </p:cNvSpPr>
          <p:nvPr>
            <p:ph type="ftr" sz="quarter" idx="11"/>
          </p:nvPr>
        </p:nvSpPr>
        <p:spPr/>
        <p:txBody>
          <a:bodyPr/>
          <a:lstStyle/>
          <a:p>
            <a:endParaRPr lang="pl-PL"/>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37B31EB-D42B-4672-A142-FBBBADBC60FA}" type="slidenum">
              <a:rPr lang="pl-PL" smtClean="0"/>
              <a:t>‹#›</a:t>
            </a:fld>
            <a:endParaRPr lang="pl-PL"/>
          </a:p>
        </p:txBody>
      </p:sp>
    </p:spTree>
    <p:extLst>
      <p:ext uri="{BB962C8B-B14F-4D97-AF65-F5344CB8AC3E}">
        <p14:creationId xmlns:p14="http://schemas.microsoft.com/office/powerpoint/2010/main" val="24755097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ytuł i zawartość">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a:t>Kliknij, aby edytować styl</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Date Placeholder 3"/>
          <p:cNvSpPr>
            <a:spLocks noGrp="1"/>
          </p:cNvSpPr>
          <p:nvPr>
            <p:ph type="dt" sz="half" idx="10"/>
          </p:nvPr>
        </p:nvSpPr>
        <p:spPr/>
        <p:txBody>
          <a:bodyPr/>
          <a:lstStyle/>
          <a:p>
            <a:fld id="{E0E8DBEC-4D1A-4BA9-89F9-10082146ECB3}" type="datetimeFigureOut">
              <a:rPr lang="pl-PL" smtClean="0"/>
              <a:t>27.11.2021</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C37B31EB-D42B-4672-A142-FBBBADBC60FA}" type="slidenum">
              <a:rPr lang="pl-PL" smtClean="0"/>
              <a:t>‹#›</a:t>
            </a:fld>
            <a:endParaRPr lang="pl-PL"/>
          </a:p>
        </p:txBody>
      </p:sp>
    </p:spTree>
    <p:extLst>
      <p:ext uri="{BB962C8B-B14F-4D97-AF65-F5344CB8AC3E}">
        <p14:creationId xmlns:p14="http://schemas.microsoft.com/office/powerpoint/2010/main" val="16603218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Nagłówek sekcji">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pl-PL"/>
              <a:t>Kliknij, aby edytować styl</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l-PL"/>
              <a:t>Edytuj style wzorca tekstu</a:t>
            </a:r>
          </a:p>
        </p:txBody>
      </p:sp>
      <p:sp>
        <p:nvSpPr>
          <p:cNvPr id="4" name="Date Placeholder 3"/>
          <p:cNvSpPr>
            <a:spLocks noGrp="1"/>
          </p:cNvSpPr>
          <p:nvPr>
            <p:ph type="dt" sz="half" idx="10"/>
          </p:nvPr>
        </p:nvSpPr>
        <p:spPr/>
        <p:txBody>
          <a:bodyPr/>
          <a:lstStyle/>
          <a:p>
            <a:fld id="{E0E8DBEC-4D1A-4BA9-89F9-10082146ECB3}" type="datetimeFigureOut">
              <a:rPr lang="pl-PL" smtClean="0"/>
              <a:t>27.11.2021</a:t>
            </a:fld>
            <a:endParaRPr lang="pl-PL"/>
          </a:p>
        </p:txBody>
      </p:sp>
      <p:sp>
        <p:nvSpPr>
          <p:cNvPr id="5" name="Footer Placeholder 4"/>
          <p:cNvSpPr>
            <a:spLocks noGrp="1"/>
          </p:cNvSpPr>
          <p:nvPr>
            <p:ph type="ftr" sz="quarter" idx="11"/>
          </p:nvPr>
        </p:nvSpPr>
        <p:spPr/>
        <p:txBody>
          <a:bodyPr/>
          <a:lstStyle/>
          <a:p>
            <a:endParaRPr lang="pl-PL"/>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37B31EB-D42B-4672-A142-FBBBADBC60FA}" type="slidenum">
              <a:rPr lang="pl-PL" smtClean="0"/>
              <a:t>‹#›</a:t>
            </a:fld>
            <a:endParaRPr lang="pl-PL"/>
          </a:p>
        </p:txBody>
      </p:sp>
    </p:spTree>
    <p:extLst>
      <p:ext uri="{BB962C8B-B14F-4D97-AF65-F5344CB8AC3E}">
        <p14:creationId xmlns:p14="http://schemas.microsoft.com/office/powerpoint/2010/main" val="35500396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wa elementy zawartośc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a:t>Kliknij, aby edytować styl</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5" name="Date Placeholder 4"/>
          <p:cNvSpPr>
            <a:spLocks noGrp="1"/>
          </p:cNvSpPr>
          <p:nvPr>
            <p:ph type="dt" sz="half" idx="10"/>
          </p:nvPr>
        </p:nvSpPr>
        <p:spPr/>
        <p:txBody>
          <a:bodyPr/>
          <a:lstStyle/>
          <a:p>
            <a:fld id="{E0E8DBEC-4D1A-4BA9-89F9-10082146ECB3}" type="datetimeFigureOut">
              <a:rPr lang="pl-PL" smtClean="0"/>
              <a:t>27.11.2021</a:t>
            </a:fld>
            <a:endParaRPr lang="pl-PL"/>
          </a:p>
        </p:txBody>
      </p:sp>
      <p:sp>
        <p:nvSpPr>
          <p:cNvPr id="6" name="Footer Placeholder 5"/>
          <p:cNvSpPr>
            <a:spLocks noGrp="1"/>
          </p:cNvSpPr>
          <p:nvPr>
            <p:ph type="ftr" sz="quarter" idx="11"/>
          </p:nvPr>
        </p:nvSpPr>
        <p:spPr/>
        <p:txBody>
          <a:bodyPr/>
          <a:lstStyle/>
          <a:p>
            <a:endParaRPr lang="pl-PL"/>
          </a:p>
        </p:txBody>
      </p:sp>
      <p:sp>
        <p:nvSpPr>
          <p:cNvPr id="7" name="Slide Number Placeholder 6"/>
          <p:cNvSpPr>
            <a:spLocks noGrp="1"/>
          </p:cNvSpPr>
          <p:nvPr>
            <p:ph type="sldNum" sz="quarter" idx="12"/>
          </p:nvPr>
        </p:nvSpPr>
        <p:spPr/>
        <p:txBody>
          <a:bodyPr/>
          <a:lstStyle/>
          <a:p>
            <a:fld id="{C37B31EB-D42B-4672-A142-FBBBADBC60FA}" type="slidenum">
              <a:rPr lang="pl-PL" smtClean="0"/>
              <a:t>‹#›</a:t>
            </a:fld>
            <a:endParaRPr lang="pl-PL"/>
          </a:p>
        </p:txBody>
      </p:sp>
    </p:spTree>
    <p:extLst>
      <p:ext uri="{BB962C8B-B14F-4D97-AF65-F5344CB8AC3E}">
        <p14:creationId xmlns:p14="http://schemas.microsoft.com/office/powerpoint/2010/main" val="17420687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ównani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pl-PL"/>
              <a:t>Kliknij, aby edytować styl</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Edytuj style wzorca tekstu</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Edytuj style wzorca tekstu</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7" name="Date Placeholder 6"/>
          <p:cNvSpPr>
            <a:spLocks noGrp="1"/>
          </p:cNvSpPr>
          <p:nvPr>
            <p:ph type="dt" sz="half" idx="10"/>
          </p:nvPr>
        </p:nvSpPr>
        <p:spPr/>
        <p:txBody>
          <a:bodyPr/>
          <a:lstStyle/>
          <a:p>
            <a:fld id="{E0E8DBEC-4D1A-4BA9-89F9-10082146ECB3}" type="datetimeFigureOut">
              <a:rPr lang="pl-PL" smtClean="0"/>
              <a:t>27.11.2021</a:t>
            </a:fld>
            <a:endParaRPr lang="pl-PL"/>
          </a:p>
        </p:txBody>
      </p:sp>
      <p:sp>
        <p:nvSpPr>
          <p:cNvPr id="8" name="Footer Placeholder 7"/>
          <p:cNvSpPr>
            <a:spLocks noGrp="1"/>
          </p:cNvSpPr>
          <p:nvPr>
            <p:ph type="ftr" sz="quarter" idx="11"/>
          </p:nvPr>
        </p:nvSpPr>
        <p:spPr/>
        <p:txBody>
          <a:bodyPr/>
          <a:lstStyle/>
          <a:p>
            <a:endParaRPr lang="pl-PL"/>
          </a:p>
        </p:txBody>
      </p:sp>
      <p:sp>
        <p:nvSpPr>
          <p:cNvPr id="9" name="Slide Number Placeholder 8"/>
          <p:cNvSpPr>
            <a:spLocks noGrp="1"/>
          </p:cNvSpPr>
          <p:nvPr>
            <p:ph type="sldNum" sz="quarter" idx="12"/>
          </p:nvPr>
        </p:nvSpPr>
        <p:spPr/>
        <p:txBody>
          <a:bodyPr/>
          <a:lstStyle/>
          <a:p>
            <a:fld id="{C37B31EB-D42B-4672-A142-FBBBADBC60FA}" type="slidenum">
              <a:rPr lang="pl-PL" smtClean="0"/>
              <a:t>‹#›</a:t>
            </a:fld>
            <a:endParaRPr lang="pl-PL"/>
          </a:p>
        </p:txBody>
      </p:sp>
    </p:spTree>
    <p:extLst>
      <p:ext uri="{BB962C8B-B14F-4D97-AF65-F5344CB8AC3E}">
        <p14:creationId xmlns:p14="http://schemas.microsoft.com/office/powerpoint/2010/main" val="32010801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ylko tytuł">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pl-PL"/>
              <a:t>Kliknij, aby edytować styl</a:t>
            </a:r>
            <a:endParaRPr lang="en-US" dirty="0"/>
          </a:p>
        </p:txBody>
      </p:sp>
      <p:sp>
        <p:nvSpPr>
          <p:cNvPr id="3" name="Date Placeholder 2"/>
          <p:cNvSpPr>
            <a:spLocks noGrp="1"/>
          </p:cNvSpPr>
          <p:nvPr>
            <p:ph type="dt" sz="half" idx="10"/>
          </p:nvPr>
        </p:nvSpPr>
        <p:spPr/>
        <p:txBody>
          <a:bodyPr/>
          <a:lstStyle/>
          <a:p>
            <a:fld id="{E0E8DBEC-4D1A-4BA9-89F9-10082146ECB3}" type="datetimeFigureOut">
              <a:rPr lang="pl-PL" smtClean="0"/>
              <a:t>27.11.2021</a:t>
            </a:fld>
            <a:endParaRPr lang="pl-PL"/>
          </a:p>
        </p:txBody>
      </p:sp>
      <p:sp>
        <p:nvSpPr>
          <p:cNvPr id="4" name="Footer Placeholder 3"/>
          <p:cNvSpPr>
            <a:spLocks noGrp="1"/>
          </p:cNvSpPr>
          <p:nvPr>
            <p:ph type="ftr" sz="quarter" idx="11"/>
          </p:nvPr>
        </p:nvSpPr>
        <p:spPr/>
        <p:txBody>
          <a:bodyPr/>
          <a:lstStyle/>
          <a:p>
            <a:endParaRPr lang="pl-PL"/>
          </a:p>
        </p:txBody>
      </p:sp>
      <p:sp>
        <p:nvSpPr>
          <p:cNvPr id="5" name="Slide Number Placeholder 4"/>
          <p:cNvSpPr>
            <a:spLocks noGrp="1"/>
          </p:cNvSpPr>
          <p:nvPr>
            <p:ph type="sldNum" sz="quarter" idx="12"/>
          </p:nvPr>
        </p:nvSpPr>
        <p:spPr/>
        <p:txBody>
          <a:bodyPr/>
          <a:lstStyle/>
          <a:p>
            <a:fld id="{C37B31EB-D42B-4672-A142-FBBBADBC60FA}" type="slidenum">
              <a:rPr lang="pl-PL" smtClean="0"/>
              <a:t>‹#›</a:t>
            </a:fld>
            <a:endParaRPr lang="pl-PL"/>
          </a:p>
        </p:txBody>
      </p:sp>
    </p:spTree>
    <p:extLst>
      <p:ext uri="{BB962C8B-B14F-4D97-AF65-F5344CB8AC3E}">
        <p14:creationId xmlns:p14="http://schemas.microsoft.com/office/powerpoint/2010/main" val="20454281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Pusty">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0E8DBEC-4D1A-4BA9-89F9-10082146ECB3}" type="datetimeFigureOut">
              <a:rPr lang="pl-PL" smtClean="0"/>
              <a:t>27.11.2021</a:t>
            </a:fld>
            <a:endParaRPr lang="pl-PL"/>
          </a:p>
        </p:txBody>
      </p:sp>
      <p:sp>
        <p:nvSpPr>
          <p:cNvPr id="3" name="Footer Placeholder 2"/>
          <p:cNvSpPr>
            <a:spLocks noGrp="1"/>
          </p:cNvSpPr>
          <p:nvPr>
            <p:ph type="ftr" sz="quarter" idx="11"/>
          </p:nvPr>
        </p:nvSpPr>
        <p:spPr/>
        <p:txBody>
          <a:bodyPr/>
          <a:lstStyle/>
          <a:p>
            <a:endParaRPr lang="pl-PL"/>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C37B31EB-D42B-4672-A142-FBBBADBC60FA}" type="slidenum">
              <a:rPr lang="pl-PL" smtClean="0"/>
              <a:t>‹#›</a:t>
            </a:fld>
            <a:endParaRPr lang="pl-PL"/>
          </a:p>
        </p:txBody>
      </p:sp>
    </p:spTree>
    <p:extLst>
      <p:ext uri="{BB962C8B-B14F-4D97-AF65-F5344CB8AC3E}">
        <p14:creationId xmlns:p14="http://schemas.microsoft.com/office/powerpoint/2010/main" val="33063812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Zawartość z podpisem">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pl-PL"/>
              <a:t>Kliknij, aby edytować styl</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a:t>Edytuj style wzorca tekstu</a:t>
            </a:r>
          </a:p>
        </p:txBody>
      </p:sp>
      <p:sp>
        <p:nvSpPr>
          <p:cNvPr id="5" name="Date Placeholder 4"/>
          <p:cNvSpPr>
            <a:spLocks noGrp="1"/>
          </p:cNvSpPr>
          <p:nvPr>
            <p:ph type="dt" sz="half" idx="10"/>
          </p:nvPr>
        </p:nvSpPr>
        <p:spPr/>
        <p:txBody>
          <a:bodyPr/>
          <a:lstStyle/>
          <a:p>
            <a:fld id="{E0E8DBEC-4D1A-4BA9-89F9-10082146ECB3}" type="datetimeFigureOut">
              <a:rPr lang="pl-PL" smtClean="0"/>
              <a:t>27.11.2021</a:t>
            </a:fld>
            <a:endParaRPr lang="pl-PL"/>
          </a:p>
        </p:txBody>
      </p:sp>
      <p:sp>
        <p:nvSpPr>
          <p:cNvPr id="6" name="Footer Placeholder 5"/>
          <p:cNvSpPr>
            <a:spLocks noGrp="1"/>
          </p:cNvSpPr>
          <p:nvPr>
            <p:ph type="ftr" sz="quarter" idx="11"/>
          </p:nvPr>
        </p:nvSpPr>
        <p:spPr/>
        <p:txBody>
          <a:bodyPr/>
          <a:lstStyle/>
          <a:p>
            <a:endParaRPr lang="pl-PL"/>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C37B31EB-D42B-4672-A142-FBBBADBC60FA}" type="slidenum">
              <a:rPr lang="pl-PL" smtClean="0"/>
              <a:t>‹#›</a:t>
            </a:fld>
            <a:endParaRPr lang="pl-PL"/>
          </a:p>
        </p:txBody>
      </p:sp>
    </p:spTree>
    <p:extLst>
      <p:ext uri="{BB962C8B-B14F-4D97-AF65-F5344CB8AC3E}">
        <p14:creationId xmlns:p14="http://schemas.microsoft.com/office/powerpoint/2010/main" val="11886548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Obraz z podpisem">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pl-PL"/>
              <a:t>Kliknij, aby edytować styl</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pl-PL"/>
              <a:t>Kliknij ikonę, aby dodać obraz</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a:t>Edytuj style wzorca tekstu</a:t>
            </a:r>
          </a:p>
        </p:txBody>
      </p:sp>
      <p:sp>
        <p:nvSpPr>
          <p:cNvPr id="5" name="Date Placeholder 4"/>
          <p:cNvSpPr>
            <a:spLocks noGrp="1"/>
          </p:cNvSpPr>
          <p:nvPr>
            <p:ph type="dt" sz="half" idx="10"/>
          </p:nvPr>
        </p:nvSpPr>
        <p:spPr/>
        <p:txBody>
          <a:bodyPr/>
          <a:lstStyle/>
          <a:p>
            <a:fld id="{E0E8DBEC-4D1A-4BA9-89F9-10082146ECB3}" type="datetimeFigureOut">
              <a:rPr lang="pl-PL" smtClean="0"/>
              <a:t>27.11.2021</a:t>
            </a:fld>
            <a:endParaRPr lang="pl-PL"/>
          </a:p>
        </p:txBody>
      </p:sp>
      <p:sp>
        <p:nvSpPr>
          <p:cNvPr id="6" name="Footer Placeholder 5"/>
          <p:cNvSpPr>
            <a:spLocks noGrp="1"/>
          </p:cNvSpPr>
          <p:nvPr>
            <p:ph type="ftr" sz="quarter" idx="11"/>
          </p:nvPr>
        </p:nvSpPr>
        <p:spPr/>
        <p:txBody>
          <a:bodyPr/>
          <a:lstStyle/>
          <a:p>
            <a:endParaRPr lang="pl-PL"/>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C37B31EB-D42B-4672-A142-FBBBADBC60FA}" type="slidenum">
              <a:rPr lang="pl-PL" smtClean="0"/>
              <a:t>‹#›</a:t>
            </a:fld>
            <a:endParaRPr lang="pl-PL"/>
          </a:p>
        </p:txBody>
      </p:sp>
    </p:spTree>
    <p:extLst>
      <p:ext uri="{BB962C8B-B14F-4D97-AF65-F5344CB8AC3E}">
        <p14:creationId xmlns:p14="http://schemas.microsoft.com/office/powerpoint/2010/main" val="36034592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pl-PL"/>
              <a:t>Kliknij, aby edytować styl</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E0E8DBEC-4D1A-4BA9-89F9-10082146ECB3}" type="datetimeFigureOut">
              <a:rPr lang="pl-PL" smtClean="0"/>
              <a:t>27.11.2021</a:t>
            </a:fld>
            <a:endParaRPr lang="pl-PL"/>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pl-PL"/>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C37B31EB-D42B-4672-A142-FBBBADBC60FA}" type="slidenum">
              <a:rPr lang="pl-PL" smtClean="0"/>
              <a:t>‹#›</a:t>
            </a:fld>
            <a:endParaRPr lang="pl-PL"/>
          </a:p>
        </p:txBody>
      </p:sp>
    </p:spTree>
    <p:extLst>
      <p:ext uri="{BB962C8B-B14F-4D97-AF65-F5344CB8AC3E}">
        <p14:creationId xmlns:p14="http://schemas.microsoft.com/office/powerpoint/2010/main" val="966412490"/>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F55C23B8-0855-4F72-9019-70F2C865BAAB}"/>
              </a:ext>
            </a:extLst>
          </p:cNvPr>
          <p:cNvSpPr>
            <a:spLocks noGrp="1"/>
          </p:cNvSpPr>
          <p:nvPr>
            <p:ph type="ctrTitle"/>
          </p:nvPr>
        </p:nvSpPr>
        <p:spPr/>
        <p:txBody>
          <a:bodyPr/>
          <a:lstStyle/>
          <a:p>
            <a:r>
              <a:rPr lang="pl-PL" dirty="0"/>
              <a:t>Osoba przedsiębiorcza.</a:t>
            </a:r>
            <a:br>
              <a:rPr lang="pl-PL" dirty="0"/>
            </a:br>
            <a:r>
              <a:rPr lang="pl-PL" dirty="0"/>
              <a:t>Typy osobowości</a:t>
            </a:r>
          </a:p>
        </p:txBody>
      </p:sp>
    </p:spTree>
    <p:extLst>
      <p:ext uri="{BB962C8B-B14F-4D97-AF65-F5344CB8AC3E}">
        <p14:creationId xmlns:p14="http://schemas.microsoft.com/office/powerpoint/2010/main" val="21608995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F8787D6-5DAB-49A6-9EE9-BFEDB7E81082}"/>
              </a:ext>
            </a:extLst>
          </p:cNvPr>
          <p:cNvSpPr>
            <a:spLocks noGrp="1"/>
          </p:cNvSpPr>
          <p:nvPr>
            <p:ph type="title"/>
          </p:nvPr>
        </p:nvSpPr>
        <p:spPr/>
        <p:txBody>
          <a:bodyPr/>
          <a:lstStyle/>
          <a:p>
            <a:r>
              <a:rPr lang="pl-PL" dirty="0"/>
              <a:t>Mechanizmy, regulujące zachowania człowieka </a:t>
            </a:r>
          </a:p>
        </p:txBody>
      </p:sp>
      <p:sp>
        <p:nvSpPr>
          <p:cNvPr id="3" name="Symbol zastępczy zawartości 2">
            <a:extLst>
              <a:ext uri="{FF2B5EF4-FFF2-40B4-BE49-F238E27FC236}">
                <a16:creationId xmlns:a16="http://schemas.microsoft.com/office/drawing/2014/main" id="{91110E67-362A-4BCD-83D2-DC5CD8B10585}"/>
              </a:ext>
            </a:extLst>
          </p:cNvPr>
          <p:cNvSpPr>
            <a:spLocks noGrp="1"/>
          </p:cNvSpPr>
          <p:nvPr>
            <p:ph idx="1"/>
          </p:nvPr>
        </p:nvSpPr>
        <p:spPr/>
        <p:txBody>
          <a:bodyPr/>
          <a:lstStyle/>
          <a:p>
            <a:r>
              <a:rPr lang="pl-PL" dirty="0"/>
              <a:t>Potrzeby - podstawowy czynnik motywujący do działania, stanowią istotny czynnik wywierania wpływu na pracowników przez osoby zarządzające organizacjami</a:t>
            </a:r>
          </a:p>
          <a:p>
            <a:r>
              <a:rPr lang="pl-PL" dirty="0"/>
              <a:t>Uczucia - proces psychiczny, czy stan emocjonalny. Uczucia odzwierciedla nasz stosunek do otoczenia (innych ludzi), ale i do samego siebie. </a:t>
            </a:r>
          </a:p>
          <a:p>
            <a:r>
              <a:rPr lang="pl-PL" dirty="0"/>
              <a:t>Motywy - siła, która </a:t>
            </a:r>
            <a:r>
              <a:rPr lang="pl-PL" b="1" dirty="0"/>
              <a:t>pobudza</a:t>
            </a:r>
            <a:r>
              <a:rPr lang="pl-PL" dirty="0"/>
              <a:t> i nadaje kierunek zachowaniu człowieka oraz wypływa z potrzeby, która nie została zaspokojona.</a:t>
            </a:r>
          </a:p>
          <a:p>
            <a:pPr marL="0" indent="0">
              <a:buNone/>
            </a:pPr>
            <a:endParaRPr lang="pl-PL" dirty="0"/>
          </a:p>
        </p:txBody>
      </p:sp>
    </p:spTree>
    <p:extLst>
      <p:ext uri="{BB962C8B-B14F-4D97-AF65-F5344CB8AC3E}">
        <p14:creationId xmlns:p14="http://schemas.microsoft.com/office/powerpoint/2010/main" val="21960736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0C940ACF-DEEE-4802-A2AE-DB617A2C54A7}"/>
              </a:ext>
            </a:extLst>
          </p:cNvPr>
          <p:cNvSpPr>
            <a:spLocks noGrp="1"/>
          </p:cNvSpPr>
          <p:nvPr>
            <p:ph type="title"/>
          </p:nvPr>
        </p:nvSpPr>
        <p:spPr/>
        <p:txBody>
          <a:bodyPr/>
          <a:lstStyle/>
          <a:p>
            <a:r>
              <a:rPr lang="pl-PL" dirty="0"/>
              <a:t>Potrzeby</a:t>
            </a:r>
          </a:p>
        </p:txBody>
      </p:sp>
      <p:sp>
        <p:nvSpPr>
          <p:cNvPr id="3" name="Symbol zastępczy zawartości 2">
            <a:extLst>
              <a:ext uri="{FF2B5EF4-FFF2-40B4-BE49-F238E27FC236}">
                <a16:creationId xmlns:a16="http://schemas.microsoft.com/office/drawing/2014/main" id="{6DA40BB3-E986-4531-B6B5-D62F46B8AF42}"/>
              </a:ext>
            </a:extLst>
          </p:cNvPr>
          <p:cNvSpPr>
            <a:spLocks noGrp="1"/>
          </p:cNvSpPr>
          <p:nvPr>
            <p:ph idx="1"/>
          </p:nvPr>
        </p:nvSpPr>
        <p:spPr/>
        <p:txBody>
          <a:bodyPr>
            <a:normAutofit/>
          </a:bodyPr>
          <a:lstStyle/>
          <a:p>
            <a:pPr algn="just"/>
            <a:r>
              <a:rPr lang="pl-PL" sz="2000" dirty="0"/>
              <a:t>Najbardziej znaną klasyfikację potrzeb przedstawił amerykański psycholog i psychopatolog Abraham Harold Maslow (1908-1970). Według niego potrzeby człowieka tworzą logiczną hierarchię - od potrzeb niższego rzędu do potrzeb wyższego rzędu.</a:t>
            </a:r>
          </a:p>
          <a:p>
            <a:pPr algn="just"/>
            <a:r>
              <a:rPr lang="pl-PL" sz="2000" dirty="0"/>
              <a:t>Teoria hierarchii potrzeb Masłowa zakłada, że niezaspokojenie potrzeb niższego rzędu (potrzeby fizjologiczne, bezpieczeństwa) uniemożliwia zaspokojenie potrzeb wyższego rzędu. Człowiek głodny, jeśli w dodatku zagrożone jest jego zdrowie i życie, traci zainteresowanie osiągnięciem prestiżu społecznego.</a:t>
            </a:r>
          </a:p>
        </p:txBody>
      </p:sp>
    </p:spTree>
    <p:extLst>
      <p:ext uri="{BB962C8B-B14F-4D97-AF65-F5344CB8AC3E}">
        <p14:creationId xmlns:p14="http://schemas.microsoft.com/office/powerpoint/2010/main" val="32655651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Zobacz obraz źródłowy">
            <a:extLst>
              <a:ext uri="{FF2B5EF4-FFF2-40B4-BE49-F238E27FC236}">
                <a16:creationId xmlns:a16="http://schemas.microsoft.com/office/drawing/2014/main" id="{5347D617-7A4F-43E3-92A4-0A65FE9616E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43474" y="0"/>
            <a:ext cx="10321212" cy="68808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67080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1EC2894B-5949-4DEC-A107-79C191675597}"/>
              </a:ext>
            </a:extLst>
          </p:cNvPr>
          <p:cNvSpPr>
            <a:spLocks noGrp="1"/>
          </p:cNvSpPr>
          <p:nvPr>
            <p:ph type="title"/>
          </p:nvPr>
        </p:nvSpPr>
        <p:spPr/>
        <p:txBody>
          <a:bodyPr/>
          <a:lstStyle/>
          <a:p>
            <a:r>
              <a:rPr lang="pl-PL" b="1" dirty="0"/>
              <a:t>Teoria osobowości według Hipokratesa</a:t>
            </a:r>
            <a:endParaRPr lang="pl-PL" dirty="0"/>
          </a:p>
        </p:txBody>
      </p:sp>
      <p:sp>
        <p:nvSpPr>
          <p:cNvPr id="3" name="Symbol zastępczy zawartości 2">
            <a:extLst>
              <a:ext uri="{FF2B5EF4-FFF2-40B4-BE49-F238E27FC236}">
                <a16:creationId xmlns:a16="http://schemas.microsoft.com/office/drawing/2014/main" id="{90ECEFFB-694A-42FF-B599-F83449C6736B}"/>
              </a:ext>
            </a:extLst>
          </p:cNvPr>
          <p:cNvSpPr>
            <a:spLocks noGrp="1"/>
          </p:cNvSpPr>
          <p:nvPr>
            <p:ph idx="1"/>
          </p:nvPr>
        </p:nvSpPr>
        <p:spPr/>
        <p:txBody>
          <a:bodyPr/>
          <a:lstStyle/>
          <a:p>
            <a:pPr algn="just"/>
            <a:r>
              <a:rPr lang="pl-PL" dirty="0"/>
              <a:t>Najstarszą znaną teorię osobowości zbudował grecki lekarz </a:t>
            </a:r>
            <a:r>
              <a:rPr lang="pl-PL" b="1" dirty="0"/>
              <a:t>Hipokrates</a:t>
            </a:r>
            <a:r>
              <a:rPr lang="pl-PL" dirty="0"/>
              <a:t> (400 lat p.n.e.) w oparciu o tzw. teorię humoralną. „Humorami” określał on cztery płyny znajdujące się jego zdaniem w ludzkim ciele. Hipokrates twierdził, że w zależności od ich proporcji ludzie charakteryzują się różnym usposobieniem.</a:t>
            </a:r>
          </a:p>
          <a:p>
            <a:pPr algn="just"/>
            <a:r>
              <a:rPr lang="pl-PL" dirty="0"/>
              <a:t>Koncepcja Hipokratesa wywarła istotny wpływ w Europie Zachodniej w okresie  średniowiecza i renesansu. Odwołania do jego teorii można znaleźć choćby w sztukach Szekspira. Dziś zaproponowane przez niego typy osobowości nadal funkcjonują w języku potocznym.</a:t>
            </a:r>
          </a:p>
        </p:txBody>
      </p:sp>
    </p:spTree>
    <p:extLst>
      <p:ext uri="{BB962C8B-B14F-4D97-AF65-F5344CB8AC3E}">
        <p14:creationId xmlns:p14="http://schemas.microsoft.com/office/powerpoint/2010/main" val="26618216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BF471872-0896-4288-8636-397208F61DB3}"/>
              </a:ext>
            </a:extLst>
          </p:cNvPr>
          <p:cNvSpPr>
            <a:spLocks noGrp="1"/>
          </p:cNvSpPr>
          <p:nvPr>
            <p:ph type="title"/>
          </p:nvPr>
        </p:nvSpPr>
        <p:spPr/>
        <p:txBody>
          <a:bodyPr/>
          <a:lstStyle/>
          <a:p>
            <a:r>
              <a:rPr lang="pl-PL" dirty="0"/>
              <a:t>Wyróżnił cztery typy osobowości:</a:t>
            </a:r>
          </a:p>
        </p:txBody>
      </p:sp>
      <p:sp>
        <p:nvSpPr>
          <p:cNvPr id="3" name="Symbol zastępczy zawartości 2">
            <a:extLst>
              <a:ext uri="{FF2B5EF4-FFF2-40B4-BE49-F238E27FC236}">
                <a16:creationId xmlns:a16="http://schemas.microsoft.com/office/drawing/2014/main" id="{7FCA7DDA-C551-43B0-8F57-8579C44F7787}"/>
              </a:ext>
            </a:extLst>
          </p:cNvPr>
          <p:cNvSpPr>
            <a:spLocks noGrp="1"/>
          </p:cNvSpPr>
          <p:nvPr>
            <p:ph idx="1"/>
          </p:nvPr>
        </p:nvSpPr>
        <p:spPr>
          <a:xfrm>
            <a:off x="1154954" y="2603500"/>
            <a:ext cx="10489650" cy="3946590"/>
          </a:xfrm>
        </p:spPr>
        <p:txBody>
          <a:bodyPr>
            <a:normAutofit/>
          </a:bodyPr>
          <a:lstStyle/>
          <a:p>
            <a:r>
              <a:rPr lang="pl-PL" b="1" dirty="0"/>
              <a:t>sangwinik</a:t>
            </a:r>
            <a:r>
              <a:rPr lang="pl-PL" dirty="0"/>
              <a:t> (przewaga krwi – łac. </a:t>
            </a:r>
            <a:r>
              <a:rPr lang="pl-PL" i="1" dirty="0" err="1"/>
              <a:t>sanguis</a:t>
            </a:r>
            <a:r>
              <a:rPr lang="pl-PL" dirty="0"/>
              <a:t>) ma żywe usposobienie, jest energiczny, lecz niezbyt wytrwały, łatwo wpada zarówno w entuzjazm, jak i w przygnębienie. Jest uczuciowy i wrażliwy;</a:t>
            </a:r>
          </a:p>
          <a:p>
            <a:r>
              <a:rPr lang="pl-PL" b="1" dirty="0"/>
              <a:t>flegmatyk</a:t>
            </a:r>
            <a:r>
              <a:rPr lang="pl-PL" dirty="0"/>
              <a:t> (przewaga śluzu – gr. </a:t>
            </a:r>
            <a:r>
              <a:rPr lang="pl-PL" i="1" dirty="0" err="1"/>
              <a:t>phlegma</a:t>
            </a:r>
            <a:r>
              <a:rPr lang="pl-PL" dirty="0"/>
              <a:t>) charakteryzuje się powolnymi reakcjami. Nie okazuje entuzjazmu ani nie wybucha łatwo gniewem, długo zachowuje urazy, jest wytrwały i niełatwo wpada w przygnębienie;</a:t>
            </a:r>
          </a:p>
          <a:p>
            <a:r>
              <a:rPr lang="pl-PL" b="1" dirty="0"/>
              <a:t>choleryk</a:t>
            </a:r>
            <a:r>
              <a:rPr lang="pl-PL" dirty="0"/>
              <a:t> (przewaga żółci – gr. </a:t>
            </a:r>
            <a:r>
              <a:rPr lang="pl-PL" i="1" dirty="0" err="1"/>
              <a:t>chole</a:t>
            </a:r>
            <a:r>
              <a:rPr lang="pl-PL" dirty="0"/>
              <a:t>) jest bardzo wybuchowy, a nawet agresywny, ale też szybki i jednocześnie wytrwały w działaniu, raczej stały w uczuciach. Bywa uparty, jest nastawiony na działanie i kierowanie;</a:t>
            </a:r>
          </a:p>
          <a:p>
            <a:r>
              <a:rPr lang="pl-PL" b="1" dirty="0"/>
              <a:t>melancholik</a:t>
            </a:r>
            <a:r>
              <a:rPr lang="pl-PL" dirty="0"/>
              <a:t> (przewaga czarnej żółci – gr. </a:t>
            </a:r>
            <a:r>
              <a:rPr lang="pl-PL" i="1" dirty="0"/>
              <a:t>melas </a:t>
            </a:r>
            <a:r>
              <a:rPr lang="pl-PL" i="1" dirty="0" err="1"/>
              <a:t>chole</a:t>
            </a:r>
            <a:r>
              <a:rPr lang="pl-PL" dirty="0"/>
              <a:t>) Odznacza się skłonnością do refleksji, smutnym usposobieniem, ma słabą chęć do działania, jest mało wytrwały w uczuciach i działaniu, często charakteryzuje go negatywne nastawienie do przyszłości.</a:t>
            </a:r>
          </a:p>
          <a:p>
            <a:endParaRPr lang="pl-PL" dirty="0"/>
          </a:p>
        </p:txBody>
      </p:sp>
    </p:spTree>
    <p:extLst>
      <p:ext uri="{BB962C8B-B14F-4D97-AF65-F5344CB8AC3E}">
        <p14:creationId xmlns:p14="http://schemas.microsoft.com/office/powerpoint/2010/main" val="18011676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Zobacz obraz źródłowy">
            <a:extLst>
              <a:ext uri="{FF2B5EF4-FFF2-40B4-BE49-F238E27FC236}">
                <a16:creationId xmlns:a16="http://schemas.microsoft.com/office/drawing/2014/main" id="{18B4FAB6-4429-452B-B205-0ABA7B0908F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099457" y="77731"/>
            <a:ext cx="7993085" cy="67025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92100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F0B1A4A4-3369-48F1-BBA2-F52C557A665F}"/>
              </a:ext>
            </a:extLst>
          </p:cNvPr>
          <p:cNvSpPr>
            <a:spLocks noGrp="1"/>
          </p:cNvSpPr>
          <p:nvPr>
            <p:ph type="title"/>
          </p:nvPr>
        </p:nvSpPr>
        <p:spPr/>
        <p:txBody>
          <a:bodyPr/>
          <a:lstStyle/>
          <a:p>
            <a:r>
              <a:rPr lang="pl-PL" b="1" dirty="0"/>
              <a:t>Teoria osobowości Hansa </a:t>
            </a:r>
            <a:r>
              <a:rPr lang="pl-PL" b="1" dirty="0" err="1"/>
              <a:t>Eysencka</a:t>
            </a:r>
            <a:endParaRPr lang="pl-PL" dirty="0"/>
          </a:p>
        </p:txBody>
      </p:sp>
      <p:sp>
        <p:nvSpPr>
          <p:cNvPr id="3" name="Symbol zastępczy zawartości 2">
            <a:extLst>
              <a:ext uri="{FF2B5EF4-FFF2-40B4-BE49-F238E27FC236}">
                <a16:creationId xmlns:a16="http://schemas.microsoft.com/office/drawing/2014/main" id="{83584127-8744-40D9-97F1-DE5D39FB89B3}"/>
              </a:ext>
            </a:extLst>
          </p:cNvPr>
          <p:cNvSpPr>
            <a:spLocks noGrp="1"/>
          </p:cNvSpPr>
          <p:nvPr>
            <p:ph idx="1"/>
          </p:nvPr>
        </p:nvSpPr>
        <p:spPr/>
        <p:txBody>
          <a:bodyPr/>
          <a:lstStyle/>
          <a:p>
            <a:pPr algn="just" fontAlgn="base"/>
            <a:r>
              <a:rPr lang="pl-PL" sz="2000" dirty="0"/>
              <a:t>Cechy te zawierają różne proporcje przeciwstawnych sobie wymiarów: </a:t>
            </a:r>
            <a:r>
              <a:rPr lang="pl-PL" sz="2000" b="1" dirty="0"/>
              <a:t>ekstrawersji</a:t>
            </a:r>
            <a:r>
              <a:rPr lang="pl-PL" sz="2000" dirty="0"/>
              <a:t> i </a:t>
            </a:r>
            <a:r>
              <a:rPr lang="pl-PL" sz="2000" b="1" dirty="0"/>
              <a:t>introwersj</a:t>
            </a:r>
            <a:r>
              <a:rPr lang="pl-PL" sz="2000" dirty="0"/>
              <a:t>i oraz </a:t>
            </a:r>
            <a:r>
              <a:rPr lang="pl-PL" sz="2000" b="1" dirty="0"/>
              <a:t>równowagi emocjonalnej </a:t>
            </a:r>
            <a:r>
              <a:rPr lang="pl-PL" sz="2000" dirty="0"/>
              <a:t>i </a:t>
            </a:r>
            <a:r>
              <a:rPr lang="pl-PL" sz="2000" b="1" dirty="0"/>
              <a:t>neurotyczności </a:t>
            </a:r>
            <a:r>
              <a:rPr lang="pl-PL" sz="2000" dirty="0"/>
              <a:t>(silnego niezrównoważenia emocjonalnego o charakterze nerwicowym). </a:t>
            </a:r>
          </a:p>
          <a:p>
            <a:pPr algn="just" fontAlgn="base"/>
            <a:r>
              <a:rPr lang="pl-PL" sz="2000" dirty="0"/>
              <a:t>Cechy osoby przedsiębiorczej skupiają się w pobliżu równowagi emocjonalnej (</a:t>
            </a:r>
            <a:r>
              <a:rPr lang="pl-PL" sz="2000" i="1" dirty="0"/>
              <a:t>zrównoważony</a:t>
            </a:r>
            <a:r>
              <a:rPr lang="pl-PL" sz="2000" dirty="0"/>
              <a:t>, </a:t>
            </a:r>
            <a:r>
              <a:rPr lang="pl-PL" sz="2000" i="1" dirty="0"/>
              <a:t>solidny</a:t>
            </a:r>
            <a:r>
              <a:rPr lang="pl-PL" sz="2000" dirty="0"/>
              <a:t>, </a:t>
            </a:r>
            <a:r>
              <a:rPr lang="pl-PL" sz="2000" i="1" dirty="0"/>
              <a:t>przywódczy</a:t>
            </a:r>
            <a:r>
              <a:rPr lang="pl-PL" sz="2000" dirty="0"/>
              <a:t>) i ekstrawertyczności (</a:t>
            </a:r>
            <a:r>
              <a:rPr lang="pl-PL" sz="2000" i="1" dirty="0"/>
              <a:t>towarzyski</a:t>
            </a:r>
            <a:r>
              <a:rPr lang="pl-PL" sz="2000" dirty="0"/>
              <a:t>, </a:t>
            </a:r>
            <a:r>
              <a:rPr lang="pl-PL" sz="2000" i="1" dirty="0"/>
              <a:t>otwarty</a:t>
            </a:r>
            <a:r>
              <a:rPr lang="pl-PL" sz="2000" dirty="0"/>
              <a:t>, </a:t>
            </a:r>
            <a:r>
              <a:rPr lang="pl-PL" sz="2000" i="1" dirty="0"/>
              <a:t>aktywny</a:t>
            </a:r>
            <a:r>
              <a:rPr lang="pl-PL" sz="2000" dirty="0"/>
              <a:t>, </a:t>
            </a:r>
            <a:r>
              <a:rPr lang="pl-PL" sz="2000" i="1" dirty="0"/>
              <a:t>optymistyczny</a:t>
            </a:r>
            <a:r>
              <a:rPr lang="pl-PL" sz="2000" dirty="0"/>
              <a:t>).</a:t>
            </a:r>
          </a:p>
          <a:p>
            <a:pPr algn="just" fontAlgn="base"/>
            <a:r>
              <a:rPr lang="pl-PL" sz="2000" dirty="0"/>
              <a:t>Im bliżej introwersji, a zwłaszcza neurotyczności, tym cechy osobowościowe mniej odpowiadają przedsiębiorczości (np. </a:t>
            </a:r>
            <a:r>
              <a:rPr lang="pl-PL" sz="2000" i="1" dirty="0"/>
              <a:t>niespokojny</a:t>
            </a:r>
            <a:r>
              <a:rPr lang="pl-PL" sz="2000" dirty="0"/>
              <a:t>, </a:t>
            </a:r>
            <a:r>
              <a:rPr lang="pl-PL" sz="2000" i="1" dirty="0"/>
              <a:t>drażliwy</a:t>
            </a:r>
            <a:r>
              <a:rPr lang="pl-PL" sz="2000" dirty="0"/>
              <a:t>, </a:t>
            </a:r>
            <a:r>
              <a:rPr lang="pl-PL" sz="2000" i="1" dirty="0"/>
              <a:t>lękliwy</a:t>
            </a:r>
            <a:r>
              <a:rPr lang="pl-PL" sz="2000" dirty="0"/>
              <a:t>, </a:t>
            </a:r>
            <a:r>
              <a:rPr lang="pl-PL" sz="2000" i="1" dirty="0"/>
              <a:t>markotny</a:t>
            </a:r>
            <a:r>
              <a:rPr lang="pl-PL" sz="2000" dirty="0"/>
              <a:t>).</a:t>
            </a:r>
          </a:p>
          <a:p>
            <a:endParaRPr lang="pl-PL" dirty="0"/>
          </a:p>
        </p:txBody>
      </p:sp>
    </p:spTree>
    <p:extLst>
      <p:ext uri="{BB962C8B-B14F-4D97-AF65-F5344CB8AC3E}">
        <p14:creationId xmlns:p14="http://schemas.microsoft.com/office/powerpoint/2010/main" val="38103351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podrecznik.edugate.pl/Images/ryc_01_01.png">
            <a:extLst>
              <a:ext uri="{FF2B5EF4-FFF2-40B4-BE49-F238E27FC236}">
                <a16:creationId xmlns:a16="http://schemas.microsoft.com/office/drawing/2014/main" id="{76700F36-6FB4-402C-A418-A8A9C2148D0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416628" y="32673"/>
            <a:ext cx="7724413" cy="67926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67656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Symbol zastępczy zawartości 3">
            <a:extLst>
              <a:ext uri="{FF2B5EF4-FFF2-40B4-BE49-F238E27FC236}">
                <a16:creationId xmlns:a16="http://schemas.microsoft.com/office/drawing/2014/main" id="{26DFCC2A-9B43-4E57-8E6B-11BC73C32A23}"/>
              </a:ext>
            </a:extLst>
          </p:cNvPr>
          <p:cNvGraphicFramePr>
            <a:graphicFrameLocks noGrp="1"/>
          </p:cNvGraphicFramePr>
          <p:nvPr>
            <p:ph idx="1"/>
            <p:extLst>
              <p:ext uri="{D42A27DB-BD31-4B8C-83A1-F6EECF244321}">
                <p14:modId xmlns:p14="http://schemas.microsoft.com/office/powerpoint/2010/main" val="2565908196"/>
              </p:ext>
            </p:extLst>
          </p:nvPr>
        </p:nvGraphicFramePr>
        <p:xfrm>
          <a:off x="391885" y="307910"/>
          <a:ext cx="11504645" cy="6092890"/>
        </p:xfrm>
        <a:graphic>
          <a:graphicData uri="http://schemas.openxmlformats.org/drawingml/2006/table">
            <a:tbl>
              <a:tblPr/>
              <a:tblGrid>
                <a:gridCol w="2597824">
                  <a:extLst>
                    <a:ext uri="{9D8B030D-6E8A-4147-A177-3AD203B41FA5}">
                      <a16:colId xmlns:a16="http://schemas.microsoft.com/office/drawing/2014/main" val="2002100318"/>
                    </a:ext>
                  </a:extLst>
                </a:gridCol>
                <a:gridCol w="8906821">
                  <a:extLst>
                    <a:ext uri="{9D8B030D-6E8A-4147-A177-3AD203B41FA5}">
                      <a16:colId xmlns:a16="http://schemas.microsoft.com/office/drawing/2014/main" val="210453062"/>
                    </a:ext>
                  </a:extLst>
                </a:gridCol>
              </a:tblGrid>
              <a:tr h="968990">
                <a:tc>
                  <a:txBody>
                    <a:bodyPr/>
                    <a:lstStyle/>
                    <a:p>
                      <a:pPr algn="ctr" fontAlgn="base"/>
                      <a:r>
                        <a:rPr lang="pl-PL" sz="2400" b="1" cap="all">
                          <a:solidFill>
                            <a:srgbClr val="FFFFFF"/>
                          </a:solidFill>
                          <a:effectLst/>
                          <a:latin typeface="Century Gothic" panose="020B0502020202020204" pitchFamily="34" charset="0"/>
                        </a:rPr>
                        <a:t>TYP OSOBOWOŚCI</a:t>
                      </a:r>
                    </a:p>
                  </a:txBody>
                  <a:tcPr marL="49512" marR="49512" marT="49512" marB="49512" anchor="ctr">
                    <a:lnL w="22860" cap="flat" cmpd="sng" algn="ctr">
                      <a:solidFill>
                        <a:srgbClr val="880000"/>
                      </a:solidFill>
                      <a:prstDash val="solid"/>
                      <a:round/>
                      <a:headEnd type="none" w="med" len="med"/>
                      <a:tailEnd type="none" w="med" len="med"/>
                    </a:lnL>
                    <a:lnR w="22860" cap="flat" cmpd="sng" algn="ctr">
                      <a:solidFill>
                        <a:srgbClr val="880000"/>
                      </a:solidFill>
                      <a:prstDash val="solid"/>
                      <a:round/>
                      <a:headEnd type="none" w="med" len="med"/>
                      <a:tailEnd type="none" w="med" len="med"/>
                    </a:lnR>
                    <a:lnT w="22860" cap="flat" cmpd="sng" algn="ctr">
                      <a:solidFill>
                        <a:srgbClr val="880000"/>
                      </a:solidFill>
                      <a:prstDash val="solid"/>
                      <a:round/>
                      <a:headEnd type="none" w="med" len="med"/>
                      <a:tailEnd type="none" w="med" len="med"/>
                    </a:lnT>
                    <a:lnB w="15240" cap="flat" cmpd="sng" algn="ctr">
                      <a:solidFill>
                        <a:srgbClr val="888888"/>
                      </a:solidFill>
                      <a:prstDash val="solid"/>
                      <a:round/>
                      <a:headEnd type="none" w="med" len="med"/>
                      <a:tailEnd type="none" w="med" len="med"/>
                    </a:lnB>
                    <a:solidFill>
                      <a:srgbClr val="BB0000"/>
                    </a:solidFill>
                  </a:tcPr>
                </a:tc>
                <a:tc>
                  <a:txBody>
                    <a:bodyPr/>
                    <a:lstStyle/>
                    <a:p>
                      <a:pPr algn="ctr" fontAlgn="base"/>
                      <a:r>
                        <a:rPr lang="pl-PL" sz="2400" b="1" cap="all" dirty="0">
                          <a:solidFill>
                            <a:srgbClr val="FFFFFF"/>
                          </a:solidFill>
                          <a:effectLst/>
                          <a:latin typeface="Century Gothic" panose="020B0502020202020204" pitchFamily="34" charset="0"/>
                        </a:rPr>
                        <a:t>CECHY CHARAKTERYSTYCZNE</a:t>
                      </a:r>
                    </a:p>
                  </a:txBody>
                  <a:tcPr marL="49512" marR="49512" marT="49512" marB="49512" anchor="ctr">
                    <a:lnL w="22860" cap="flat" cmpd="sng" algn="ctr">
                      <a:solidFill>
                        <a:srgbClr val="880000"/>
                      </a:solidFill>
                      <a:prstDash val="solid"/>
                      <a:round/>
                      <a:headEnd type="none" w="med" len="med"/>
                      <a:tailEnd type="none" w="med" len="med"/>
                    </a:lnL>
                    <a:lnR w="22860" cap="flat" cmpd="sng" algn="ctr">
                      <a:solidFill>
                        <a:srgbClr val="880000"/>
                      </a:solidFill>
                      <a:prstDash val="solid"/>
                      <a:round/>
                      <a:headEnd type="none" w="med" len="med"/>
                      <a:tailEnd type="none" w="med" len="med"/>
                    </a:lnR>
                    <a:lnT w="22860" cap="flat" cmpd="sng" algn="ctr">
                      <a:solidFill>
                        <a:srgbClr val="880000"/>
                      </a:solidFill>
                      <a:prstDash val="solid"/>
                      <a:round/>
                      <a:headEnd type="none" w="med" len="med"/>
                      <a:tailEnd type="none" w="med" len="med"/>
                    </a:lnT>
                    <a:lnB w="15240" cap="flat" cmpd="sng" algn="ctr">
                      <a:solidFill>
                        <a:srgbClr val="888888"/>
                      </a:solidFill>
                      <a:prstDash val="solid"/>
                      <a:round/>
                      <a:headEnd type="none" w="med" len="med"/>
                      <a:tailEnd type="none" w="med" len="med"/>
                    </a:lnB>
                    <a:solidFill>
                      <a:srgbClr val="BB0000"/>
                    </a:solidFill>
                  </a:tcPr>
                </a:tc>
                <a:extLst>
                  <a:ext uri="{0D108BD9-81ED-4DB2-BD59-A6C34878D82A}">
                    <a16:rowId xmlns:a16="http://schemas.microsoft.com/office/drawing/2014/main" val="585385630"/>
                  </a:ext>
                </a:extLst>
              </a:tr>
              <a:tr h="2561950">
                <a:tc>
                  <a:txBody>
                    <a:bodyPr/>
                    <a:lstStyle/>
                    <a:p>
                      <a:pPr algn="ctr" fontAlgn="ctr"/>
                      <a:r>
                        <a:rPr lang="pl-PL" sz="2400" b="1">
                          <a:effectLst/>
                          <a:latin typeface="Century Gothic" panose="020B0502020202020204" pitchFamily="34" charset="0"/>
                        </a:rPr>
                        <a:t>Ekstrawertyk</a:t>
                      </a:r>
                    </a:p>
                  </a:txBody>
                  <a:tcPr marL="49512" marR="49512" marT="49512" marB="49512" anchor="ctr">
                    <a:lnL w="15240" cap="flat" cmpd="sng" algn="ctr">
                      <a:solidFill>
                        <a:srgbClr val="888888"/>
                      </a:solidFill>
                      <a:prstDash val="solid"/>
                      <a:round/>
                      <a:headEnd type="none" w="med" len="med"/>
                      <a:tailEnd type="none" w="med" len="med"/>
                    </a:lnL>
                    <a:lnR w="15240" cap="flat" cmpd="sng" algn="ctr">
                      <a:solidFill>
                        <a:srgbClr val="888888"/>
                      </a:solidFill>
                      <a:prstDash val="solid"/>
                      <a:round/>
                      <a:headEnd type="none" w="med" len="med"/>
                      <a:tailEnd type="none" w="med" len="med"/>
                    </a:lnR>
                    <a:lnT w="15240" cap="flat" cmpd="sng" algn="ctr">
                      <a:solidFill>
                        <a:srgbClr val="888888"/>
                      </a:solidFill>
                      <a:prstDash val="solid"/>
                      <a:round/>
                      <a:headEnd type="none" w="med" len="med"/>
                      <a:tailEnd type="none" w="med" len="med"/>
                    </a:lnT>
                    <a:lnB w="15240" cap="flat" cmpd="sng" algn="ctr">
                      <a:solidFill>
                        <a:srgbClr val="888888"/>
                      </a:solidFill>
                      <a:prstDash val="solid"/>
                      <a:round/>
                      <a:headEnd type="none" w="med" len="med"/>
                      <a:tailEnd type="none" w="med" len="med"/>
                    </a:lnB>
                    <a:solidFill>
                      <a:srgbClr val="F9F9F9"/>
                    </a:solidFill>
                  </a:tcPr>
                </a:tc>
                <a:tc>
                  <a:txBody>
                    <a:bodyPr/>
                    <a:lstStyle/>
                    <a:p>
                      <a:pPr algn="just" fontAlgn="base"/>
                      <a:r>
                        <a:rPr lang="pl-PL" sz="2400" b="0" dirty="0">
                          <a:effectLst/>
                          <a:latin typeface="Century Gothic" panose="020B0502020202020204" pitchFamily="34" charset="0"/>
                        </a:rPr>
                        <a:t>Jest towarzyski, ma wielu przyjaciół, nie lubi samotnie spędzać wolnego czasu. Jest nastawiony optymistycznie do otoczenia, czerpie energię ze świata zewnętrznego, a więc z kontaktu z ludźmi. Lubi się</a:t>
                      </a:r>
                    </a:p>
                    <a:p>
                      <a:pPr algn="l" fontAlgn="base"/>
                      <a:r>
                        <a:rPr lang="pl-PL" sz="2400" b="0" dirty="0">
                          <a:effectLst/>
                          <a:latin typeface="Century Gothic" panose="020B0502020202020204" pitchFamily="34" charset="0"/>
                        </a:rPr>
                        <a:t>śmiać i żartować. Może być impulsywny. Lubi ciągle coś robić. Zazwyczaj szybko mówi.</a:t>
                      </a:r>
                    </a:p>
                  </a:txBody>
                  <a:tcPr marL="49512" marR="49512" marT="49512" marB="49512" anchor="ctr">
                    <a:lnL w="15240" cap="flat" cmpd="sng" algn="ctr">
                      <a:solidFill>
                        <a:srgbClr val="888888"/>
                      </a:solidFill>
                      <a:prstDash val="solid"/>
                      <a:round/>
                      <a:headEnd type="none" w="med" len="med"/>
                      <a:tailEnd type="none" w="med" len="med"/>
                    </a:lnL>
                    <a:lnR w="15240" cap="flat" cmpd="sng" algn="ctr">
                      <a:solidFill>
                        <a:srgbClr val="888888"/>
                      </a:solidFill>
                      <a:prstDash val="solid"/>
                      <a:round/>
                      <a:headEnd type="none" w="med" len="med"/>
                      <a:tailEnd type="none" w="med" len="med"/>
                    </a:lnR>
                    <a:lnT w="15240" cap="flat" cmpd="sng" algn="ctr">
                      <a:solidFill>
                        <a:srgbClr val="888888"/>
                      </a:solidFill>
                      <a:prstDash val="solid"/>
                      <a:round/>
                      <a:headEnd type="none" w="med" len="med"/>
                      <a:tailEnd type="none" w="med" len="med"/>
                    </a:lnT>
                    <a:lnB w="15240" cap="flat" cmpd="sng" algn="ctr">
                      <a:solidFill>
                        <a:srgbClr val="888888"/>
                      </a:solidFill>
                      <a:prstDash val="solid"/>
                      <a:round/>
                      <a:headEnd type="none" w="med" len="med"/>
                      <a:tailEnd type="none" w="med" len="med"/>
                    </a:lnB>
                    <a:solidFill>
                      <a:srgbClr val="F9F9F9"/>
                    </a:solidFill>
                  </a:tcPr>
                </a:tc>
                <a:extLst>
                  <a:ext uri="{0D108BD9-81ED-4DB2-BD59-A6C34878D82A}">
                    <a16:rowId xmlns:a16="http://schemas.microsoft.com/office/drawing/2014/main" val="1256589767"/>
                  </a:ext>
                </a:extLst>
              </a:tr>
              <a:tr h="2561950">
                <a:tc>
                  <a:txBody>
                    <a:bodyPr/>
                    <a:lstStyle/>
                    <a:p>
                      <a:pPr algn="ctr" fontAlgn="ctr"/>
                      <a:r>
                        <a:rPr lang="pl-PL" sz="2400" b="1">
                          <a:effectLst/>
                          <a:latin typeface="Century Gothic" panose="020B0502020202020204" pitchFamily="34" charset="0"/>
                        </a:rPr>
                        <a:t>Introwertyk</a:t>
                      </a:r>
                    </a:p>
                  </a:txBody>
                  <a:tcPr marL="49512" marR="49512" marT="49512" marB="49512" anchor="ctr">
                    <a:lnL w="15240" cap="flat" cmpd="sng" algn="ctr">
                      <a:solidFill>
                        <a:srgbClr val="888888"/>
                      </a:solidFill>
                      <a:prstDash val="solid"/>
                      <a:round/>
                      <a:headEnd type="none" w="med" len="med"/>
                      <a:tailEnd type="none" w="med" len="med"/>
                    </a:lnL>
                    <a:lnR w="15240" cap="flat" cmpd="sng" algn="ctr">
                      <a:solidFill>
                        <a:srgbClr val="888888"/>
                      </a:solidFill>
                      <a:prstDash val="solid"/>
                      <a:round/>
                      <a:headEnd type="none" w="med" len="med"/>
                      <a:tailEnd type="none" w="med" len="med"/>
                    </a:lnR>
                    <a:lnT w="15240" cap="flat" cmpd="sng" algn="ctr">
                      <a:solidFill>
                        <a:srgbClr val="888888"/>
                      </a:solidFill>
                      <a:prstDash val="solid"/>
                      <a:round/>
                      <a:headEnd type="none" w="med" len="med"/>
                      <a:tailEnd type="none" w="med" len="med"/>
                    </a:lnT>
                    <a:lnB w="15240" cap="flat" cmpd="sng" algn="ctr">
                      <a:solidFill>
                        <a:srgbClr val="888888"/>
                      </a:solidFill>
                      <a:prstDash val="solid"/>
                      <a:round/>
                      <a:headEnd type="none" w="med" len="med"/>
                      <a:tailEnd type="none" w="med" len="med"/>
                    </a:lnB>
                    <a:solidFill>
                      <a:srgbClr val="CCCCFF"/>
                    </a:solidFill>
                  </a:tcPr>
                </a:tc>
                <a:tc>
                  <a:txBody>
                    <a:bodyPr/>
                    <a:lstStyle/>
                    <a:p>
                      <a:pPr algn="just" fontAlgn="base"/>
                      <a:r>
                        <a:rPr lang="pl-PL" sz="2400" b="0" dirty="0">
                          <a:effectLst/>
                          <a:latin typeface="Century Gothic" panose="020B0502020202020204" pitchFamily="34" charset="0"/>
                        </a:rPr>
                        <a:t>Jest osobą spokojną, chętnie usuwającą się w cień, lubiącą analizować siebie. Zachowuje dystans w relacjach z ludźmi, ma własny krąg przyjaciół. Prowadzi życie zorganizowane i uporządkowane. Kontroluje swoje uczucia. Jest rzetelny, czasem może być nastawiony pesymistycznie do różnych spraw.</a:t>
                      </a:r>
                    </a:p>
                  </a:txBody>
                  <a:tcPr marL="49512" marR="49512" marT="49512" marB="49512" anchor="ctr">
                    <a:lnL w="15240" cap="flat" cmpd="sng" algn="ctr">
                      <a:solidFill>
                        <a:srgbClr val="888888"/>
                      </a:solidFill>
                      <a:prstDash val="solid"/>
                      <a:round/>
                      <a:headEnd type="none" w="med" len="med"/>
                      <a:tailEnd type="none" w="med" len="med"/>
                    </a:lnL>
                    <a:lnR w="15240" cap="flat" cmpd="sng" algn="ctr">
                      <a:solidFill>
                        <a:srgbClr val="888888"/>
                      </a:solidFill>
                      <a:prstDash val="solid"/>
                      <a:round/>
                      <a:headEnd type="none" w="med" len="med"/>
                      <a:tailEnd type="none" w="med" len="med"/>
                    </a:lnR>
                    <a:lnT w="15240" cap="flat" cmpd="sng" algn="ctr">
                      <a:solidFill>
                        <a:srgbClr val="888888"/>
                      </a:solidFill>
                      <a:prstDash val="solid"/>
                      <a:round/>
                      <a:headEnd type="none" w="med" len="med"/>
                      <a:tailEnd type="none" w="med" len="med"/>
                    </a:lnT>
                    <a:lnB w="15240" cap="flat" cmpd="sng" algn="ctr">
                      <a:solidFill>
                        <a:srgbClr val="888888"/>
                      </a:solidFill>
                      <a:prstDash val="solid"/>
                      <a:round/>
                      <a:headEnd type="none" w="med" len="med"/>
                      <a:tailEnd type="none" w="med" len="med"/>
                    </a:lnB>
                    <a:solidFill>
                      <a:srgbClr val="CCCCFF"/>
                    </a:solidFill>
                  </a:tcPr>
                </a:tc>
                <a:extLst>
                  <a:ext uri="{0D108BD9-81ED-4DB2-BD59-A6C34878D82A}">
                    <a16:rowId xmlns:a16="http://schemas.microsoft.com/office/drawing/2014/main" val="402569439"/>
                  </a:ext>
                </a:extLst>
              </a:tr>
            </a:tbl>
          </a:graphicData>
        </a:graphic>
      </p:graphicFrame>
    </p:spTree>
    <p:extLst>
      <p:ext uri="{BB962C8B-B14F-4D97-AF65-F5344CB8AC3E}">
        <p14:creationId xmlns:p14="http://schemas.microsoft.com/office/powerpoint/2010/main" val="18350644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9E68DD36-7B20-4261-9CDD-F1ED6FC3FE16}"/>
              </a:ext>
            </a:extLst>
          </p:cNvPr>
          <p:cNvSpPr>
            <a:spLocks noGrp="1"/>
          </p:cNvSpPr>
          <p:nvPr>
            <p:ph type="title"/>
          </p:nvPr>
        </p:nvSpPr>
        <p:spPr/>
        <p:txBody>
          <a:bodyPr/>
          <a:lstStyle/>
          <a:p>
            <a:r>
              <a:rPr lang="pl-PL" b="1" dirty="0"/>
              <a:t>Teoria </a:t>
            </a:r>
            <a:r>
              <a:rPr lang="pl-PL" b="1" dirty="0" err="1"/>
              <a:t>psychodynamiczna</a:t>
            </a:r>
            <a:endParaRPr lang="pl-PL" dirty="0"/>
          </a:p>
        </p:txBody>
      </p:sp>
      <p:sp>
        <p:nvSpPr>
          <p:cNvPr id="3" name="Symbol zastępczy zawartości 2">
            <a:extLst>
              <a:ext uri="{FF2B5EF4-FFF2-40B4-BE49-F238E27FC236}">
                <a16:creationId xmlns:a16="http://schemas.microsoft.com/office/drawing/2014/main" id="{254B575B-5CDE-42CA-BD62-D161F0378099}"/>
              </a:ext>
            </a:extLst>
          </p:cNvPr>
          <p:cNvSpPr>
            <a:spLocks noGrp="1"/>
          </p:cNvSpPr>
          <p:nvPr>
            <p:ph idx="1"/>
          </p:nvPr>
        </p:nvSpPr>
        <p:spPr>
          <a:xfrm>
            <a:off x="865705" y="2519525"/>
            <a:ext cx="9351315" cy="4095880"/>
          </a:xfrm>
        </p:spPr>
        <p:txBody>
          <a:bodyPr>
            <a:normAutofit/>
          </a:bodyPr>
          <a:lstStyle/>
          <a:p>
            <a:pPr marL="0" indent="0" algn="just">
              <a:buNone/>
            </a:pPr>
            <a:r>
              <a:rPr lang="pl-PL" sz="2000" dirty="0"/>
              <a:t>Została zapoczątkowana przez Zygmunta Freuda. </a:t>
            </a:r>
          </a:p>
          <a:p>
            <a:pPr marL="0" indent="0" algn="just">
              <a:buNone/>
            </a:pPr>
            <a:r>
              <a:rPr lang="pl-PL" sz="2000" dirty="0"/>
              <a:t>Freud uważał, że ludzka osobowość jest wytworem bitwy pomiędzy naszymi destrukcyjnymi impulsami a poszukiwaniem przyjemności. Ale nie pominął także czynników społecznych jako rzeczy, które mogłyby kierować tą bitwą.</a:t>
            </a:r>
          </a:p>
          <a:p>
            <a:pPr marL="0" indent="0" algn="just">
              <a:buNone/>
            </a:pPr>
            <a:r>
              <a:rPr lang="pl-PL" sz="2000" dirty="0"/>
              <a:t>Podzielił nasz umysł na trzy części. Te trzy części rozwijają się przez całe nasze dzieciństwo. </a:t>
            </a:r>
            <a:r>
              <a:rPr lang="pl-PL" sz="2000" b="1" dirty="0"/>
              <a:t>Każda część ma swoje własne specyficzne funkcje, które odbywają się na różnych poziomach naszego umysłu. </a:t>
            </a:r>
            <a:r>
              <a:rPr lang="pl-PL" sz="2000" dirty="0"/>
              <a:t>Ale wszystkie wciąż działają razem, tworząc jedną strukturę w naszej osobowości.</a:t>
            </a:r>
          </a:p>
          <a:p>
            <a:pPr marL="0" indent="0">
              <a:buNone/>
            </a:pPr>
            <a:endParaRPr lang="pl-PL" dirty="0"/>
          </a:p>
        </p:txBody>
      </p:sp>
    </p:spTree>
    <p:extLst>
      <p:ext uri="{BB962C8B-B14F-4D97-AF65-F5344CB8AC3E}">
        <p14:creationId xmlns:p14="http://schemas.microsoft.com/office/powerpoint/2010/main" val="41476124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9035E88E-8961-462E-81A7-4D5116CB9C77}"/>
              </a:ext>
            </a:extLst>
          </p:cNvPr>
          <p:cNvSpPr>
            <a:spLocks noGrp="1"/>
          </p:cNvSpPr>
          <p:nvPr>
            <p:ph type="title"/>
          </p:nvPr>
        </p:nvSpPr>
        <p:spPr/>
        <p:txBody>
          <a:bodyPr/>
          <a:lstStyle/>
          <a:p>
            <a:r>
              <a:rPr lang="pl-PL" dirty="0"/>
              <a:t>Osoba przedsiębiorcza</a:t>
            </a:r>
          </a:p>
        </p:txBody>
      </p:sp>
      <p:sp>
        <p:nvSpPr>
          <p:cNvPr id="13" name="Symbol zastępczy zawartości 12">
            <a:extLst>
              <a:ext uri="{FF2B5EF4-FFF2-40B4-BE49-F238E27FC236}">
                <a16:creationId xmlns:a16="http://schemas.microsoft.com/office/drawing/2014/main" id="{190FD045-6967-49CB-8849-9FC30E22428A}"/>
              </a:ext>
            </a:extLst>
          </p:cNvPr>
          <p:cNvSpPr>
            <a:spLocks noGrp="1"/>
          </p:cNvSpPr>
          <p:nvPr>
            <p:ph idx="1"/>
          </p:nvPr>
        </p:nvSpPr>
        <p:spPr>
          <a:xfrm>
            <a:off x="944480" y="2482201"/>
            <a:ext cx="10392213" cy="3974583"/>
          </a:xfrm>
        </p:spPr>
        <p:txBody>
          <a:bodyPr>
            <a:normAutofit lnSpcReduction="10000"/>
          </a:bodyPr>
          <a:lstStyle/>
          <a:p>
            <a:pPr algn="just"/>
            <a:r>
              <a:rPr lang="pl-PL" sz="2000" dirty="0"/>
              <a:t>Człowiekiem przedsiębiorczym jest osoba, która osiąga na rynku sukces. Dla takiej osoby przedsiębiorczość jest wrodzoną dyspozycyjnością psychiczną, która została nabyta poprzez naukę. </a:t>
            </a:r>
          </a:p>
          <a:p>
            <a:pPr algn="just"/>
            <a:r>
              <a:rPr lang="pl-PL" sz="2000" dirty="0"/>
              <a:t>Osoba przedsiębiorcza musi posiadać wiedze o terenie swojego przyszłego działania, a także wiedzę o rynku. Później następuje poznanie realiów materiałowych, finansowych, oraz psychospołecznych obejmujący dany obszar rodzaju rynkowego, który w przyszłości stanie się terenem działania danej jednostki. </a:t>
            </a:r>
          </a:p>
          <a:p>
            <a:pPr algn="just"/>
            <a:r>
              <a:rPr lang="pl-PL" sz="2000" dirty="0"/>
              <a:t>Drugą cechą przedsiębiorczości jest dynamizm działaniowy. Możemy podzielić osoby, które nas otaczają, na osoby aktywne, inicjatywę, poszukujące nowych rozwiązań, wykonywania lub posługiwania się czymś. Jednak prócz takich podmiotów zauważymy też biernych, obawiających się ryzyka, które jest spowodowane zmianami w poszukiwaniu nowych rozwiązań.</a:t>
            </a:r>
          </a:p>
        </p:txBody>
      </p:sp>
    </p:spTree>
    <p:extLst>
      <p:ext uri="{BB962C8B-B14F-4D97-AF65-F5344CB8AC3E}">
        <p14:creationId xmlns:p14="http://schemas.microsoft.com/office/powerpoint/2010/main" val="14831216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0FA30BB3-A361-4529-B8E1-8F584E656025}"/>
              </a:ext>
            </a:extLst>
          </p:cNvPr>
          <p:cNvSpPr>
            <a:spLocks noGrp="1"/>
          </p:cNvSpPr>
          <p:nvPr>
            <p:ph type="title"/>
          </p:nvPr>
        </p:nvSpPr>
        <p:spPr/>
        <p:txBody>
          <a:bodyPr/>
          <a:lstStyle/>
          <a:p>
            <a:r>
              <a:rPr lang="pl-PL" b="1" dirty="0"/>
              <a:t>Teoria </a:t>
            </a:r>
            <a:r>
              <a:rPr lang="pl-PL" b="1" dirty="0" err="1"/>
              <a:t>psychodynamiczna</a:t>
            </a:r>
            <a:endParaRPr lang="pl-PL" dirty="0"/>
          </a:p>
        </p:txBody>
      </p:sp>
      <p:sp>
        <p:nvSpPr>
          <p:cNvPr id="3" name="Symbol zastępczy zawartości 2">
            <a:extLst>
              <a:ext uri="{FF2B5EF4-FFF2-40B4-BE49-F238E27FC236}">
                <a16:creationId xmlns:a16="http://schemas.microsoft.com/office/drawing/2014/main" id="{D5BB573C-4001-41FD-A540-0BB825C76C3C}"/>
              </a:ext>
            </a:extLst>
          </p:cNvPr>
          <p:cNvSpPr>
            <a:spLocks noGrp="1"/>
          </p:cNvSpPr>
          <p:nvPr>
            <p:ph idx="1"/>
          </p:nvPr>
        </p:nvSpPr>
        <p:spPr/>
        <p:txBody>
          <a:bodyPr/>
          <a:lstStyle/>
          <a:p>
            <a:pPr fontAlgn="base"/>
            <a:r>
              <a:rPr lang="pl-PL" sz="2000" b="1" dirty="0"/>
              <a:t>Id</a:t>
            </a:r>
            <a:r>
              <a:rPr lang="pl-PL" sz="2000" dirty="0"/>
              <a:t>: to prymitywna, instynktowna część naszej osobowości. Jego jedynym celem jest zaspokojenie wszystkich naszych impulsów. Reprezentuje także nasze najbardziej podstawowe potrzeby i pragnienia, dwa popędy.</a:t>
            </a:r>
          </a:p>
          <a:p>
            <a:pPr fontAlgn="base"/>
            <a:r>
              <a:rPr lang="pl-PL" sz="2000" b="1" dirty="0"/>
              <a:t>Ego</a:t>
            </a:r>
            <a:r>
              <a:rPr lang="pl-PL" sz="2000" dirty="0"/>
              <a:t>: ewoluuje wraz z wiekiem. Jest to coś w rodzaju pośrednika między id a superego. Reprezentuje sposób, w jaki konfrontujemy się z naszą rzeczywistością.</a:t>
            </a:r>
          </a:p>
          <a:p>
            <a:pPr fontAlgn="base"/>
            <a:r>
              <a:rPr lang="pl-PL" sz="2000" b="1" dirty="0"/>
              <a:t>Superego</a:t>
            </a:r>
            <a:r>
              <a:rPr lang="pl-PL" sz="2000" dirty="0"/>
              <a:t>: reprezentuje moralne i etyczne idee, które czerpiemy z naszej kultury a także obowiązujące prawa i normy.</a:t>
            </a:r>
          </a:p>
          <a:p>
            <a:pPr marL="0" indent="0">
              <a:buNone/>
            </a:pPr>
            <a:endParaRPr lang="pl-PL" dirty="0"/>
          </a:p>
        </p:txBody>
      </p:sp>
    </p:spTree>
    <p:extLst>
      <p:ext uri="{BB962C8B-B14F-4D97-AF65-F5344CB8AC3E}">
        <p14:creationId xmlns:p14="http://schemas.microsoft.com/office/powerpoint/2010/main" val="34393282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D7E6665A-AC4B-4DF0-A90C-8907C3F576C0}"/>
              </a:ext>
            </a:extLst>
          </p:cNvPr>
          <p:cNvSpPr>
            <a:spLocks noGrp="1"/>
          </p:cNvSpPr>
          <p:nvPr>
            <p:ph type="title"/>
          </p:nvPr>
        </p:nvSpPr>
        <p:spPr/>
        <p:txBody>
          <a:bodyPr/>
          <a:lstStyle/>
          <a:p>
            <a:r>
              <a:rPr lang="pl-PL" b="1" dirty="0"/>
              <a:t>Jak typy charakteru wpływają na predyspozycje zawodowe?</a:t>
            </a:r>
            <a:endParaRPr lang="pl-PL" dirty="0"/>
          </a:p>
        </p:txBody>
      </p:sp>
      <p:sp>
        <p:nvSpPr>
          <p:cNvPr id="3" name="Symbol zastępczy zawartości 2">
            <a:extLst>
              <a:ext uri="{FF2B5EF4-FFF2-40B4-BE49-F238E27FC236}">
                <a16:creationId xmlns:a16="http://schemas.microsoft.com/office/drawing/2014/main" id="{920283FB-2292-4328-8C95-0E57DBE68381}"/>
              </a:ext>
            </a:extLst>
          </p:cNvPr>
          <p:cNvSpPr>
            <a:spLocks noGrp="1"/>
          </p:cNvSpPr>
          <p:nvPr>
            <p:ph idx="1"/>
          </p:nvPr>
        </p:nvSpPr>
        <p:spPr>
          <a:xfrm>
            <a:off x="737118" y="2313993"/>
            <a:ext cx="11131421" cy="4385387"/>
          </a:xfrm>
        </p:spPr>
        <p:txBody>
          <a:bodyPr>
            <a:normAutofit fontScale="92500" lnSpcReduction="10000"/>
          </a:bodyPr>
          <a:lstStyle/>
          <a:p>
            <a:pPr algn="just"/>
            <a:r>
              <a:rPr lang="pl-PL" sz="2000" b="1" dirty="0"/>
              <a:t>Sangwinik</a:t>
            </a:r>
            <a:r>
              <a:rPr lang="pl-PL" sz="2000" dirty="0"/>
              <a:t> posiada rozwinięte kompetencje społeczne. Jego mocna strona to umiejętność skupiania na sobie uwagi i intrygowania rozmówcy. Doskonale radzi sobie w pracy, w której ważne jest nawiązywanie i podtrzymywanie kontaktów, np. w sprzedaży.</a:t>
            </a:r>
          </a:p>
          <a:p>
            <a:pPr algn="just"/>
            <a:r>
              <a:rPr lang="pl-PL" sz="2000" b="1" dirty="0"/>
              <a:t>Melancholik</a:t>
            </a:r>
            <a:r>
              <a:rPr lang="pl-PL" sz="2000" dirty="0"/>
              <a:t> jest skrupulatny i posiada zdolność dostrzegania szczegółów. Jego inne mocne strony to punktualność i systematyczność. Wykazuje chłodne i analityczne podejście do złożonych problemów. Doskonale odnajduje się w zawodach, które wymagają dokładności – może być np. księgowym.</a:t>
            </a:r>
          </a:p>
          <a:p>
            <a:pPr algn="just"/>
            <a:r>
              <a:rPr lang="pl-PL" sz="2000" b="1" dirty="0" err="1"/>
              <a:t>Holeryk</a:t>
            </a:r>
            <a:r>
              <a:rPr lang="pl-PL" sz="2000" dirty="0"/>
              <a:t> to pracownik zorientowany na cel i doskonale zorganizowany. Nie boi się wyzwań, szybko podejmuje decyzje i wyciąga praktyczne wnioski. Bardzo dobrze radzi sobie na stanowiskach kierowniczych, szczególnie gdy posiada domieszkę osobowości sangwinicznej.</a:t>
            </a:r>
          </a:p>
          <a:p>
            <a:pPr algn="just"/>
            <a:r>
              <a:rPr lang="pl-PL" sz="2000" b="1" dirty="0"/>
              <a:t>Flegmatyk</a:t>
            </a:r>
            <a:r>
              <a:rPr lang="pl-PL" sz="2000" dirty="0"/>
              <a:t> jest kompetentny i można na nim polegać. Posiada zdolności administracyjne i nie poddaje się naciskom. Pracuje starannie również wtedy, gdy wykonuje rutynowe czynności. Człowiek o osobowości flegmatycznej to doskonały kandydat na urzędnika lub mediatora.</a:t>
            </a:r>
          </a:p>
          <a:p>
            <a:pPr algn="just"/>
            <a:endParaRPr lang="pl-PL" dirty="0"/>
          </a:p>
        </p:txBody>
      </p:sp>
    </p:spTree>
    <p:extLst>
      <p:ext uri="{BB962C8B-B14F-4D97-AF65-F5344CB8AC3E}">
        <p14:creationId xmlns:p14="http://schemas.microsoft.com/office/powerpoint/2010/main" val="24509505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8161BB7-89FB-4DE8-886D-4499167B1B3B}"/>
              </a:ext>
            </a:extLst>
          </p:cNvPr>
          <p:cNvSpPr>
            <a:spLocks noGrp="1"/>
          </p:cNvSpPr>
          <p:nvPr>
            <p:ph type="title"/>
          </p:nvPr>
        </p:nvSpPr>
        <p:spPr/>
        <p:txBody>
          <a:bodyPr/>
          <a:lstStyle/>
          <a:p>
            <a:r>
              <a:rPr lang="pl-PL" dirty="0"/>
              <a:t>Cechy osobowości w </a:t>
            </a:r>
            <a:r>
              <a:rPr lang="pl-PL" b="1" dirty="0"/>
              <a:t>modelu Wielkiej Piątki</a:t>
            </a:r>
            <a:endParaRPr lang="pl-PL" dirty="0"/>
          </a:p>
        </p:txBody>
      </p:sp>
      <p:sp>
        <p:nvSpPr>
          <p:cNvPr id="3" name="Symbol zastępczy zawartości 2">
            <a:extLst>
              <a:ext uri="{FF2B5EF4-FFF2-40B4-BE49-F238E27FC236}">
                <a16:creationId xmlns:a16="http://schemas.microsoft.com/office/drawing/2014/main" id="{819E16FC-FF4D-4A1B-A9FA-B435156DC5CF}"/>
              </a:ext>
            </a:extLst>
          </p:cNvPr>
          <p:cNvSpPr>
            <a:spLocks noGrp="1"/>
          </p:cNvSpPr>
          <p:nvPr>
            <p:ph idx="1"/>
          </p:nvPr>
        </p:nvSpPr>
        <p:spPr>
          <a:xfrm>
            <a:off x="1154954" y="2603499"/>
            <a:ext cx="10135087" cy="4161195"/>
          </a:xfrm>
        </p:spPr>
        <p:txBody>
          <a:bodyPr>
            <a:noAutofit/>
          </a:bodyPr>
          <a:lstStyle/>
          <a:p>
            <a:pPr algn="just"/>
            <a:r>
              <a:rPr lang="pl-PL" sz="2000" dirty="0"/>
              <a:t>Najpowszechniej stosowany system cech osobowości nazywany jest </a:t>
            </a:r>
            <a:r>
              <a:rPr lang="pl-PL" sz="2000" b="1" dirty="0"/>
              <a:t>modelem pięcioczynnikowym</a:t>
            </a:r>
            <a:r>
              <a:rPr lang="pl-PL" sz="2000" dirty="0"/>
              <a:t> lub inaczej – Wielką Piątką. Jego autorami jest para psychologów: Paula Costa i Roberta </a:t>
            </a:r>
            <a:r>
              <a:rPr lang="pl-PL" sz="2000" dirty="0" err="1"/>
              <a:t>McCrae</a:t>
            </a:r>
            <a:endParaRPr lang="pl-PL" sz="2000" dirty="0"/>
          </a:p>
          <a:p>
            <a:pPr algn="just"/>
            <a:r>
              <a:rPr lang="pl-PL" sz="2000" dirty="0"/>
              <a:t>Przygotowując teorię Wielkiej Piątki zauważono, że wiele słów używanych do opisu cech osobowości jest równoznacznych lub, że z siebie wynikają.</a:t>
            </a:r>
          </a:p>
          <a:p>
            <a:pPr algn="just"/>
            <a:r>
              <a:rPr lang="pl-PL" sz="2000" dirty="0"/>
              <a:t>Warto wspomnieć też, że </a:t>
            </a:r>
            <a:r>
              <a:rPr lang="pl-PL" sz="2000" b="1" dirty="0"/>
              <a:t>żadna z cech opisana w modelu nie jest „dobra” ani „zła”.</a:t>
            </a:r>
            <a:r>
              <a:rPr lang="pl-PL" sz="2000" dirty="0"/>
              <a:t> Oznacza to, że nie jest tak, że dobrze jest być ekstrawertykiem, a źle introwertykiem (lub na odwrót), bo każda z tych cech ma swoje zalety i wady.</a:t>
            </a:r>
          </a:p>
          <a:p>
            <a:pPr algn="just"/>
            <a:r>
              <a:rPr lang="pl-PL" sz="2000" dirty="0"/>
              <a:t>Cechy opisują po prostu pewne preferencje i wzorce, dzięki czemu są przydatne w lepszym rozumieniu danej osoby i skuteczniejszym przewidywaniu jej możliwych zachowań i problemów.</a:t>
            </a:r>
          </a:p>
        </p:txBody>
      </p:sp>
    </p:spTree>
    <p:extLst>
      <p:ext uri="{BB962C8B-B14F-4D97-AF65-F5344CB8AC3E}">
        <p14:creationId xmlns:p14="http://schemas.microsoft.com/office/powerpoint/2010/main" val="36040065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C24D9584-F65B-43B3-A22F-D06B43469725}"/>
              </a:ext>
            </a:extLst>
          </p:cNvPr>
          <p:cNvSpPr>
            <a:spLocks noGrp="1"/>
          </p:cNvSpPr>
          <p:nvPr>
            <p:ph type="title"/>
          </p:nvPr>
        </p:nvSpPr>
        <p:spPr/>
        <p:txBody>
          <a:bodyPr/>
          <a:lstStyle/>
          <a:p>
            <a:r>
              <a:rPr lang="pl-PL" dirty="0"/>
              <a:t>Otwartość na doświadczenie</a:t>
            </a:r>
          </a:p>
        </p:txBody>
      </p:sp>
      <p:sp>
        <p:nvSpPr>
          <p:cNvPr id="3" name="Symbol zastępczy zawartości 2">
            <a:extLst>
              <a:ext uri="{FF2B5EF4-FFF2-40B4-BE49-F238E27FC236}">
                <a16:creationId xmlns:a16="http://schemas.microsoft.com/office/drawing/2014/main" id="{0968AA4D-C202-4ACD-804E-29FCF9147194}"/>
              </a:ext>
            </a:extLst>
          </p:cNvPr>
          <p:cNvSpPr>
            <a:spLocks noGrp="1"/>
          </p:cNvSpPr>
          <p:nvPr>
            <p:ph idx="1"/>
          </p:nvPr>
        </p:nvSpPr>
        <p:spPr>
          <a:xfrm>
            <a:off x="1154954" y="2603500"/>
            <a:ext cx="9565919" cy="3862614"/>
          </a:xfrm>
        </p:spPr>
        <p:txBody>
          <a:bodyPr>
            <a:normAutofit/>
          </a:bodyPr>
          <a:lstStyle/>
          <a:p>
            <a:pPr algn="just"/>
            <a:r>
              <a:rPr lang="pl-PL" sz="2000" dirty="0"/>
              <a:t>Osoby z wysokim wynikiem tej cechy, mają szeroki zakres zainteresowań. Są ciekawi świata i innych ludzi, chętnie uczą się nowych rzeczy i cieszą się nowymi doświadczeniami. Są też bardziej odważni i kreatywni. Ludzie tacy będą też </a:t>
            </a:r>
            <a:r>
              <a:rPr lang="pl-PL" sz="2000" b="1" dirty="0"/>
              <a:t>skłonni do poszukiwania nowości</a:t>
            </a:r>
            <a:r>
              <a:rPr lang="pl-PL" sz="2000" dirty="0"/>
              <a:t>, a także raczej będzie im przeszkadzać długie pozostawanie w raz ustalonej rutynie i w jednym otoczeniu.</a:t>
            </a:r>
          </a:p>
          <a:p>
            <a:pPr algn="just"/>
            <a:r>
              <a:rPr lang="pl-PL" sz="2000" dirty="0"/>
              <a:t>Osoby o niskim poziomie tej cechy są często bardziej zwrócone ku tradycji i ogólnie przyjętym sposobom robienia różnych rzeczy. Takie osoby będą </a:t>
            </a:r>
            <a:r>
              <a:rPr lang="pl-PL" sz="2000" b="1" dirty="0"/>
              <a:t>niechętnie podchodziły do zmian</a:t>
            </a:r>
            <a:r>
              <a:rPr lang="pl-PL" sz="2000" dirty="0"/>
              <a:t>, raczej będą unikały zupełnie nieznanych sytuacji. Lepiej natomiast będą czuły się w znajomym, komfortowym środowisku</a:t>
            </a:r>
          </a:p>
          <a:p>
            <a:endParaRPr lang="pl-PL" dirty="0"/>
          </a:p>
        </p:txBody>
      </p:sp>
    </p:spTree>
    <p:extLst>
      <p:ext uri="{BB962C8B-B14F-4D97-AF65-F5344CB8AC3E}">
        <p14:creationId xmlns:p14="http://schemas.microsoft.com/office/powerpoint/2010/main" val="42495960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64682773-F10E-4A83-B7AA-C86DD94FCE36}"/>
              </a:ext>
            </a:extLst>
          </p:cNvPr>
          <p:cNvSpPr>
            <a:spLocks noGrp="1"/>
          </p:cNvSpPr>
          <p:nvPr>
            <p:ph type="title"/>
          </p:nvPr>
        </p:nvSpPr>
        <p:spPr/>
        <p:txBody>
          <a:bodyPr/>
          <a:lstStyle/>
          <a:p>
            <a:r>
              <a:rPr lang="pl-PL" dirty="0"/>
              <a:t>Sumienność</a:t>
            </a:r>
          </a:p>
        </p:txBody>
      </p:sp>
      <p:sp>
        <p:nvSpPr>
          <p:cNvPr id="3" name="Symbol zastępczy zawartości 2">
            <a:extLst>
              <a:ext uri="{FF2B5EF4-FFF2-40B4-BE49-F238E27FC236}">
                <a16:creationId xmlns:a16="http://schemas.microsoft.com/office/drawing/2014/main" id="{07BA2869-8BE5-4CC0-8064-5E5D00989E0A}"/>
              </a:ext>
            </a:extLst>
          </p:cNvPr>
          <p:cNvSpPr>
            <a:spLocks noGrp="1"/>
          </p:cNvSpPr>
          <p:nvPr>
            <p:ph idx="1"/>
          </p:nvPr>
        </p:nvSpPr>
        <p:spPr>
          <a:xfrm>
            <a:off x="1154954" y="2603500"/>
            <a:ext cx="9332654" cy="4011904"/>
          </a:xfrm>
        </p:spPr>
        <p:txBody>
          <a:bodyPr/>
          <a:lstStyle/>
          <a:p>
            <a:pPr algn="just"/>
            <a:r>
              <a:rPr lang="pl-PL" sz="2000" dirty="0"/>
              <a:t>Standardowe cechy tego wymiaru obejmują wysoki poziom zamyślenia, kontrolę impulsów i zachowania ukierunkowane na cel. Osoby o wysokim poziomie sumienności są zazwyczaj </a:t>
            </a:r>
            <a:r>
              <a:rPr lang="pl-PL" sz="2000" b="1" dirty="0"/>
              <a:t>dobrze zorganizowane i zwracają uwagę na szczegóły</a:t>
            </a:r>
            <a:r>
              <a:rPr lang="pl-PL" sz="2000" dirty="0"/>
              <a:t>. Planują z wyprzedzeniem, zastanawiają się, jak ich zachowanie wpływa na innych, i pamiętają o terminach.</a:t>
            </a:r>
          </a:p>
          <a:p>
            <a:pPr algn="just"/>
            <a:r>
              <a:rPr lang="pl-PL" sz="2000" dirty="0"/>
              <a:t>Osoby o niskim poziomie sumienności mogą natomiast być bardziej </a:t>
            </a:r>
            <a:r>
              <a:rPr lang="pl-PL" sz="2000" b="1" dirty="0"/>
              <a:t>roztargnione, ale również bardziej spontaniczne</a:t>
            </a:r>
            <a:r>
              <a:rPr lang="pl-PL" sz="2000" dirty="0"/>
              <a:t>, gotowe do częstej zmiany planów. Osoby o niskim poziomie sumienności nie będą się też najlepiej czuły w sztywnie określonych strukturach i harmonogramach.</a:t>
            </a:r>
          </a:p>
          <a:p>
            <a:pPr marL="0" indent="0">
              <a:buNone/>
            </a:pPr>
            <a:endParaRPr lang="pl-PL" dirty="0"/>
          </a:p>
        </p:txBody>
      </p:sp>
    </p:spTree>
    <p:extLst>
      <p:ext uri="{BB962C8B-B14F-4D97-AF65-F5344CB8AC3E}">
        <p14:creationId xmlns:p14="http://schemas.microsoft.com/office/powerpoint/2010/main" val="39499273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16DBCCAD-EB4A-4749-B2E9-278E8BAA54E6}"/>
              </a:ext>
            </a:extLst>
          </p:cNvPr>
          <p:cNvSpPr>
            <a:spLocks noGrp="1"/>
          </p:cNvSpPr>
          <p:nvPr>
            <p:ph type="title"/>
          </p:nvPr>
        </p:nvSpPr>
        <p:spPr/>
        <p:txBody>
          <a:bodyPr/>
          <a:lstStyle/>
          <a:p>
            <a:r>
              <a:rPr lang="pl-PL" dirty="0"/>
              <a:t>Ekstrawersja</a:t>
            </a:r>
          </a:p>
        </p:txBody>
      </p:sp>
      <p:sp>
        <p:nvSpPr>
          <p:cNvPr id="3" name="Symbol zastępczy zawartości 2">
            <a:extLst>
              <a:ext uri="{FF2B5EF4-FFF2-40B4-BE49-F238E27FC236}">
                <a16:creationId xmlns:a16="http://schemas.microsoft.com/office/drawing/2014/main" id="{6FE67E09-5CEB-4A72-A615-387E246ADCDF}"/>
              </a:ext>
            </a:extLst>
          </p:cNvPr>
          <p:cNvSpPr>
            <a:spLocks noGrp="1"/>
          </p:cNvSpPr>
          <p:nvPr>
            <p:ph idx="1"/>
          </p:nvPr>
        </p:nvSpPr>
        <p:spPr/>
        <p:txBody>
          <a:bodyPr>
            <a:noAutofit/>
          </a:bodyPr>
          <a:lstStyle/>
          <a:p>
            <a:pPr algn="just"/>
            <a:r>
              <a:rPr lang="pl-PL" sz="2000" dirty="0"/>
              <a:t>Ekstrawersja charakteryzuje się </a:t>
            </a:r>
            <a:r>
              <a:rPr lang="pl-PL" sz="2000" b="1" dirty="0"/>
              <a:t>pobudliwością, towarzyskością, gadatliwością i dużą ilością ekspresji emocjonalnej.</a:t>
            </a:r>
            <a:r>
              <a:rPr lang="pl-PL" sz="2000" dirty="0"/>
              <a:t> Osoby o wysokim poziomie ekstrawersji są towarzyskie i mają tendencję do „ładowania” energii w sytuacjach społecznych. Przebywanie w pobliżu innych ludzi pomaga im poczuć siłę i podekscytowanie.</a:t>
            </a:r>
          </a:p>
          <a:p>
            <a:pPr algn="just"/>
            <a:r>
              <a:rPr lang="pl-PL" sz="2000" dirty="0"/>
              <a:t>Ludzie, którzy mają niski poziom ekstrawersji (nazywani czasem </a:t>
            </a:r>
            <a:r>
              <a:rPr lang="pl-PL" sz="2000" b="1" dirty="0"/>
              <a:t>introwertykami</a:t>
            </a:r>
            <a:r>
              <a:rPr lang="pl-PL" sz="2000" dirty="0"/>
              <a:t>), są zwykle bardziej </a:t>
            </a:r>
            <a:r>
              <a:rPr lang="pl-PL" sz="2000" b="1" dirty="0"/>
              <a:t>powściągliwi i mają mniej energii do poświęcenia w sytuacjach towarzyskich</a:t>
            </a:r>
            <a:r>
              <a:rPr lang="pl-PL" sz="2000" dirty="0"/>
              <a:t>. Wydarzenia towarzyskie mogą wydawać się wyczerpujące, a introwertycy często wymagają okresu samotności i ciszy, aby się „naładować” i odpocząć od ludzi.</a:t>
            </a:r>
          </a:p>
        </p:txBody>
      </p:sp>
    </p:spTree>
    <p:extLst>
      <p:ext uri="{BB962C8B-B14F-4D97-AF65-F5344CB8AC3E}">
        <p14:creationId xmlns:p14="http://schemas.microsoft.com/office/powerpoint/2010/main" val="33164440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06FD4DA6-8791-42E7-822C-400FE1B29436}"/>
              </a:ext>
            </a:extLst>
          </p:cNvPr>
          <p:cNvSpPr>
            <a:spLocks noGrp="1"/>
          </p:cNvSpPr>
          <p:nvPr>
            <p:ph type="title"/>
          </p:nvPr>
        </p:nvSpPr>
        <p:spPr/>
        <p:txBody>
          <a:bodyPr/>
          <a:lstStyle/>
          <a:p>
            <a:r>
              <a:rPr lang="pl-PL" dirty="0"/>
              <a:t>Ugodowość</a:t>
            </a:r>
          </a:p>
        </p:txBody>
      </p:sp>
      <p:sp>
        <p:nvSpPr>
          <p:cNvPr id="3" name="Symbol zastępczy zawartości 2">
            <a:extLst>
              <a:ext uri="{FF2B5EF4-FFF2-40B4-BE49-F238E27FC236}">
                <a16:creationId xmlns:a16="http://schemas.microsoft.com/office/drawing/2014/main" id="{9B4AF23D-25BA-43B8-9849-0F15436921B5}"/>
              </a:ext>
            </a:extLst>
          </p:cNvPr>
          <p:cNvSpPr>
            <a:spLocks noGrp="1"/>
          </p:cNvSpPr>
          <p:nvPr>
            <p:ph idx="1"/>
          </p:nvPr>
        </p:nvSpPr>
        <p:spPr/>
        <p:txBody>
          <a:bodyPr/>
          <a:lstStyle/>
          <a:p>
            <a:pPr algn="just"/>
            <a:r>
              <a:rPr lang="pl-PL" sz="2000" dirty="0"/>
              <a:t>Ten wymiar osobowości obejmuje takie cechy, jak </a:t>
            </a:r>
            <a:r>
              <a:rPr lang="pl-PL" sz="2000" b="1" dirty="0"/>
              <a:t>zaufanie, życzliwość, przywiązanie i inne zachowania prospołeczne</a:t>
            </a:r>
            <a:r>
              <a:rPr lang="pl-PL" sz="2000" dirty="0"/>
              <a:t>. Ludzie, którzy mają wysoką ugodowość, są bardziej skłonni do współpracy, podczas gdy ci, którzy mają tę cechę na niskim poziomie, są bardziej nastawieni na rywalizację.</a:t>
            </a:r>
          </a:p>
          <a:p>
            <a:pPr algn="just"/>
            <a:r>
              <a:rPr lang="pl-PL" sz="2000" dirty="0"/>
              <a:t>Z drugiej strony, osoby o wysokiej ugodowości mogą mieć </a:t>
            </a:r>
            <a:r>
              <a:rPr lang="pl-PL" sz="2000" b="1" dirty="0"/>
              <a:t>problemy z zadbaniem o własne interesy i asertywnością</a:t>
            </a:r>
            <a:r>
              <a:rPr lang="pl-PL" sz="2000" dirty="0"/>
              <a:t>. Świetnie natomiast czują się i sprawdzają w roli opiekunów. Wymuszona rywalizacja może być dla nich męcząca i stresująca.</a:t>
            </a:r>
          </a:p>
          <a:p>
            <a:pPr marL="0" indent="0">
              <a:buNone/>
            </a:pPr>
            <a:endParaRPr lang="pl-PL" dirty="0"/>
          </a:p>
        </p:txBody>
      </p:sp>
    </p:spTree>
    <p:extLst>
      <p:ext uri="{BB962C8B-B14F-4D97-AF65-F5344CB8AC3E}">
        <p14:creationId xmlns:p14="http://schemas.microsoft.com/office/powerpoint/2010/main" val="21351012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58BD3891-42AA-4308-9B3A-8C0F0FCEFD27}"/>
              </a:ext>
            </a:extLst>
          </p:cNvPr>
          <p:cNvSpPr>
            <a:spLocks noGrp="1"/>
          </p:cNvSpPr>
          <p:nvPr>
            <p:ph type="title"/>
          </p:nvPr>
        </p:nvSpPr>
        <p:spPr/>
        <p:txBody>
          <a:bodyPr/>
          <a:lstStyle/>
          <a:p>
            <a:r>
              <a:rPr lang="pl-PL" dirty="0"/>
              <a:t>Neurotyzm</a:t>
            </a:r>
          </a:p>
        </p:txBody>
      </p:sp>
      <p:sp>
        <p:nvSpPr>
          <p:cNvPr id="3" name="Symbol zastępczy zawartości 2">
            <a:extLst>
              <a:ext uri="{FF2B5EF4-FFF2-40B4-BE49-F238E27FC236}">
                <a16:creationId xmlns:a16="http://schemas.microsoft.com/office/drawing/2014/main" id="{C65D43EF-9089-4E2B-94A0-220C6235F6A4}"/>
              </a:ext>
            </a:extLst>
          </p:cNvPr>
          <p:cNvSpPr>
            <a:spLocks noGrp="1"/>
          </p:cNvSpPr>
          <p:nvPr>
            <p:ph idx="1"/>
          </p:nvPr>
        </p:nvSpPr>
        <p:spPr/>
        <p:txBody>
          <a:bodyPr>
            <a:noAutofit/>
          </a:bodyPr>
          <a:lstStyle/>
          <a:p>
            <a:pPr algn="just"/>
            <a:r>
              <a:rPr lang="pl-PL" sz="2000" dirty="0"/>
              <a:t>Neurotyczność to cecha charakteryzująca się niestabilnością emocjonalną. Osoby, które mają wysoki poziom tej cechy, mają tendencję do </a:t>
            </a:r>
            <a:r>
              <a:rPr lang="pl-PL" sz="2000" b="1" dirty="0"/>
              <a:t>odczuwania wahań nastroju, niepokoju, drażliwości i smutku.</a:t>
            </a:r>
            <a:r>
              <a:rPr lang="pl-PL" sz="2000" dirty="0"/>
              <a:t> Zazwyczaj łatwiej się stresuje, martwi się wieloma rzeczami i szybko odczuwa frustrację. Ma też większe wahania nastroju i częściej odczuwa lęk.</a:t>
            </a:r>
            <a:endParaRPr lang="pl-PL" sz="2000" b="1" dirty="0"/>
          </a:p>
          <a:p>
            <a:pPr algn="just"/>
            <a:r>
              <a:rPr lang="pl-PL" sz="2000" dirty="0"/>
              <a:t> Osoby o niskim poziomie tej cechy wydają się być bardziej stabilne i odporne emocjonalnie na spotykające ich wydarzenia.</a:t>
            </a:r>
            <a:r>
              <a:rPr lang="pl-PL" sz="2000" b="1" dirty="0"/>
              <a:t> Łatwiej osiąga stan relaksu.</a:t>
            </a:r>
            <a:r>
              <a:rPr lang="pl-PL" sz="2000" dirty="0"/>
              <a:t> Lepiej radzi sobie także ze stresem, gdy ten się już pojawi. Trudniej wyprowadzić taką osobę z równowagi, a jeżeli już, to szybciej wraca do siebie.</a:t>
            </a:r>
          </a:p>
        </p:txBody>
      </p:sp>
    </p:spTree>
    <p:extLst>
      <p:ext uri="{BB962C8B-B14F-4D97-AF65-F5344CB8AC3E}">
        <p14:creationId xmlns:p14="http://schemas.microsoft.com/office/powerpoint/2010/main" val="136213521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FE302785-E1F4-49B3-AB29-17DCC92CAF3D}"/>
              </a:ext>
            </a:extLst>
          </p:cNvPr>
          <p:cNvSpPr>
            <a:spLocks noGrp="1"/>
          </p:cNvSpPr>
          <p:nvPr>
            <p:ph type="title"/>
          </p:nvPr>
        </p:nvSpPr>
        <p:spPr/>
        <p:txBody>
          <a:bodyPr/>
          <a:lstStyle/>
          <a:p>
            <a:r>
              <a:rPr lang="pl-PL" dirty="0"/>
              <a:t>Zaburzenia osobowości</a:t>
            </a:r>
          </a:p>
        </p:txBody>
      </p:sp>
      <p:sp>
        <p:nvSpPr>
          <p:cNvPr id="3" name="Symbol zastępczy zawartości 2">
            <a:extLst>
              <a:ext uri="{FF2B5EF4-FFF2-40B4-BE49-F238E27FC236}">
                <a16:creationId xmlns:a16="http://schemas.microsoft.com/office/drawing/2014/main" id="{7DC676C3-AD7D-466C-8EB5-E0F900B9C8AC}"/>
              </a:ext>
            </a:extLst>
          </p:cNvPr>
          <p:cNvSpPr>
            <a:spLocks noGrp="1"/>
          </p:cNvSpPr>
          <p:nvPr>
            <p:ph idx="1"/>
          </p:nvPr>
        </p:nvSpPr>
        <p:spPr/>
        <p:txBody>
          <a:bodyPr/>
          <a:lstStyle/>
          <a:p>
            <a:pPr marL="0" indent="0" algn="just">
              <a:buNone/>
            </a:pPr>
            <a:r>
              <a:rPr lang="pl-PL" sz="2000" b="1" dirty="0"/>
              <a:t>Zaburzenia osobowości</a:t>
            </a:r>
            <a:r>
              <a:rPr lang="pl-PL" sz="2000" dirty="0"/>
              <a:t> zwykle objawiają się jako:</a:t>
            </a:r>
          </a:p>
          <a:p>
            <a:pPr algn="just"/>
            <a:r>
              <a:rPr lang="pl-PL" sz="2000" dirty="0"/>
              <a:t>negatywne nastawienie do świata,</a:t>
            </a:r>
          </a:p>
          <a:p>
            <a:pPr algn="just"/>
            <a:r>
              <a:rPr lang="pl-PL" sz="2000" dirty="0"/>
              <a:t>wycofanie,</a:t>
            </a:r>
          </a:p>
          <a:p>
            <a:pPr algn="just"/>
            <a:r>
              <a:rPr lang="pl-PL" sz="2000" dirty="0"/>
              <a:t>nadmierna chęć kierowania innymi.</a:t>
            </a:r>
          </a:p>
          <a:p>
            <a:pPr marL="0" indent="0" algn="just">
              <a:buNone/>
            </a:pPr>
            <a:r>
              <a:rPr lang="pl-PL" sz="2000" dirty="0"/>
              <a:t>Osoby takie są zwykle nieelastyczne, nie potrafią się dostosować do grupy, co powoduje problemy w funkcjonowaniu w życiu społecznym i zawodowym. Zaburzenia osobowości możemy określić ogólnie jako </a:t>
            </a:r>
            <a:r>
              <a:rPr lang="pl-PL" sz="2000" b="1" dirty="0"/>
              <a:t>trwałe wzorce niefunkcjonalnego postępowania.</a:t>
            </a:r>
            <a:endParaRPr lang="pl-PL" sz="2000" dirty="0"/>
          </a:p>
          <a:p>
            <a:endParaRPr lang="pl-PL" dirty="0"/>
          </a:p>
        </p:txBody>
      </p:sp>
    </p:spTree>
    <p:extLst>
      <p:ext uri="{BB962C8B-B14F-4D97-AF65-F5344CB8AC3E}">
        <p14:creationId xmlns:p14="http://schemas.microsoft.com/office/powerpoint/2010/main" val="103246147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C671DB69-A72E-42D1-B33C-77A5C2D92EDB}"/>
              </a:ext>
            </a:extLst>
          </p:cNvPr>
          <p:cNvSpPr>
            <a:spLocks noGrp="1"/>
          </p:cNvSpPr>
          <p:nvPr>
            <p:ph type="title"/>
          </p:nvPr>
        </p:nvSpPr>
        <p:spPr/>
        <p:txBody>
          <a:bodyPr/>
          <a:lstStyle/>
          <a:p>
            <a:r>
              <a:rPr lang="pl-PL" dirty="0"/>
              <a:t>Ciemna triada cech osobowości</a:t>
            </a:r>
          </a:p>
        </p:txBody>
      </p:sp>
      <p:sp>
        <p:nvSpPr>
          <p:cNvPr id="3" name="Symbol zastępczy zawartości 2">
            <a:extLst>
              <a:ext uri="{FF2B5EF4-FFF2-40B4-BE49-F238E27FC236}">
                <a16:creationId xmlns:a16="http://schemas.microsoft.com/office/drawing/2014/main" id="{E9337ADB-CA85-4BF1-9D96-F755E3BA5314}"/>
              </a:ext>
            </a:extLst>
          </p:cNvPr>
          <p:cNvSpPr>
            <a:spLocks noGrp="1"/>
          </p:cNvSpPr>
          <p:nvPr>
            <p:ph idx="1"/>
          </p:nvPr>
        </p:nvSpPr>
        <p:spPr/>
        <p:txBody>
          <a:bodyPr/>
          <a:lstStyle/>
          <a:p>
            <a:pPr algn="just"/>
            <a:r>
              <a:rPr lang="pl-PL" sz="2000" dirty="0"/>
              <a:t>Niepokojącą nazwą „ciemnej triady” nazywa się trzy szczególnie szkodliwe cechy osobowości: </a:t>
            </a:r>
            <a:r>
              <a:rPr lang="pl-PL" sz="2000" b="1" dirty="0"/>
              <a:t>makiawelizm, narcyzm i psychopatię.</a:t>
            </a:r>
          </a:p>
          <a:p>
            <a:pPr algn="just"/>
            <a:r>
              <a:rPr lang="pl-PL" sz="2000" dirty="0"/>
              <a:t>Osoby, które odznaczają się wysokim poziomem tych cech, częściej dopuszczają się przestępstw, przyczyniają się do poważnych problemów, nie przejawiają empatii – za to mają tendencję do egoizmu, manipulacji, wykorzystywania ludzi i traktowania ich przedmiotowo.</a:t>
            </a:r>
          </a:p>
          <a:p>
            <a:endParaRPr lang="pl-PL" dirty="0"/>
          </a:p>
        </p:txBody>
      </p:sp>
    </p:spTree>
    <p:extLst>
      <p:ext uri="{BB962C8B-B14F-4D97-AF65-F5344CB8AC3E}">
        <p14:creationId xmlns:p14="http://schemas.microsoft.com/office/powerpoint/2010/main" val="10768009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32B75779-03DB-4662-AE11-4E4E67910DF0}"/>
              </a:ext>
            </a:extLst>
          </p:cNvPr>
          <p:cNvSpPr>
            <a:spLocks noGrp="1"/>
          </p:cNvSpPr>
          <p:nvPr>
            <p:ph type="title"/>
          </p:nvPr>
        </p:nvSpPr>
        <p:spPr/>
        <p:txBody>
          <a:bodyPr/>
          <a:lstStyle/>
          <a:p>
            <a:r>
              <a:rPr lang="pl-PL" dirty="0"/>
              <a:t>Cechy osoby przedsiębiorczej</a:t>
            </a:r>
          </a:p>
        </p:txBody>
      </p:sp>
      <p:sp>
        <p:nvSpPr>
          <p:cNvPr id="3" name="Symbol zastępczy zawartości 2">
            <a:extLst>
              <a:ext uri="{FF2B5EF4-FFF2-40B4-BE49-F238E27FC236}">
                <a16:creationId xmlns:a16="http://schemas.microsoft.com/office/drawing/2014/main" id="{EBAA64FE-0ECF-4A3B-9867-EF31FA02D6C9}"/>
              </a:ext>
            </a:extLst>
          </p:cNvPr>
          <p:cNvSpPr>
            <a:spLocks noGrp="1"/>
          </p:cNvSpPr>
          <p:nvPr>
            <p:ph idx="1"/>
          </p:nvPr>
        </p:nvSpPr>
        <p:spPr>
          <a:xfrm>
            <a:off x="1295400" y="2677886"/>
            <a:ext cx="9601200" cy="3644985"/>
          </a:xfrm>
        </p:spPr>
        <p:txBody>
          <a:bodyPr numCol="2">
            <a:normAutofit/>
          </a:bodyPr>
          <a:lstStyle/>
          <a:p>
            <a:pPr lvl="0"/>
            <a:r>
              <a:rPr lang="pl-PL" sz="2000" dirty="0"/>
              <a:t>Kreatywna,</a:t>
            </a:r>
          </a:p>
          <a:p>
            <a:pPr lvl="0"/>
            <a:r>
              <a:rPr lang="pl-PL" sz="2000" dirty="0"/>
              <a:t>Asertywna,</a:t>
            </a:r>
          </a:p>
          <a:p>
            <a:pPr lvl="0"/>
            <a:r>
              <a:rPr lang="pl-PL" sz="2000" dirty="0"/>
              <a:t>Zaradna, </a:t>
            </a:r>
          </a:p>
          <a:p>
            <a:pPr lvl="0"/>
            <a:r>
              <a:rPr lang="pl-PL" sz="2000" dirty="0"/>
              <a:t>Pomysłowa,</a:t>
            </a:r>
          </a:p>
          <a:p>
            <a:pPr lvl="0"/>
            <a:r>
              <a:rPr lang="pl-PL" sz="2000" dirty="0"/>
              <a:t>Empatyczna,</a:t>
            </a:r>
          </a:p>
          <a:p>
            <a:pPr lvl="0"/>
            <a:r>
              <a:rPr lang="pl-PL" sz="2000" dirty="0"/>
              <a:t>Pewna siebie,</a:t>
            </a:r>
          </a:p>
          <a:p>
            <a:pPr lvl="0"/>
            <a:r>
              <a:rPr lang="pl-PL" sz="2000" dirty="0"/>
              <a:t>Pełna inicjatyw,</a:t>
            </a:r>
          </a:p>
          <a:p>
            <a:pPr marL="0" lvl="0" indent="0">
              <a:buNone/>
            </a:pPr>
            <a:endParaRPr lang="pl-PL" sz="2000" dirty="0"/>
          </a:p>
          <a:p>
            <a:pPr lvl="0"/>
            <a:r>
              <a:rPr lang="pl-PL" sz="2000" dirty="0"/>
              <a:t>Mająca zapał do pracy,</a:t>
            </a:r>
          </a:p>
          <a:p>
            <a:pPr lvl="0"/>
            <a:r>
              <a:rPr lang="pl-PL" sz="2000" dirty="0"/>
              <a:t>Podejmująca wyważone ryzyko.</a:t>
            </a:r>
          </a:p>
          <a:p>
            <a:pPr lvl="0"/>
            <a:r>
              <a:rPr lang="pl-PL" sz="2000" dirty="0"/>
              <a:t>Posiadająca zdolność do empatii,</a:t>
            </a:r>
          </a:p>
          <a:p>
            <a:pPr lvl="0"/>
            <a:r>
              <a:rPr lang="pl-PL" sz="2000" dirty="0"/>
              <a:t>Odpowiedzialna,</a:t>
            </a:r>
          </a:p>
          <a:p>
            <a:pPr lvl="0"/>
            <a:r>
              <a:rPr lang="pl-PL" sz="2000" dirty="0"/>
              <a:t>Chętna do zdobywania wiedzy i nowych umiejętności,</a:t>
            </a:r>
          </a:p>
          <a:p>
            <a:pPr lvl="0"/>
            <a:r>
              <a:rPr lang="pl-PL" sz="2000" dirty="0"/>
              <a:t>Posiadająca zdolności organizacyjne</a:t>
            </a:r>
          </a:p>
        </p:txBody>
      </p:sp>
    </p:spTree>
    <p:extLst>
      <p:ext uri="{BB962C8B-B14F-4D97-AF65-F5344CB8AC3E}">
        <p14:creationId xmlns:p14="http://schemas.microsoft.com/office/powerpoint/2010/main" val="89722164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16AE07E2-D220-4BD2-A2AF-83B920849301}"/>
              </a:ext>
            </a:extLst>
          </p:cNvPr>
          <p:cNvSpPr>
            <a:spLocks noGrp="1"/>
          </p:cNvSpPr>
          <p:nvPr>
            <p:ph type="title"/>
          </p:nvPr>
        </p:nvSpPr>
        <p:spPr/>
        <p:txBody>
          <a:bodyPr/>
          <a:lstStyle/>
          <a:p>
            <a:r>
              <a:rPr lang="pl-PL" dirty="0"/>
              <a:t>Ciemna triada</a:t>
            </a:r>
          </a:p>
        </p:txBody>
      </p:sp>
      <p:sp>
        <p:nvSpPr>
          <p:cNvPr id="3" name="Symbol zastępczy zawartości 2">
            <a:extLst>
              <a:ext uri="{FF2B5EF4-FFF2-40B4-BE49-F238E27FC236}">
                <a16:creationId xmlns:a16="http://schemas.microsoft.com/office/drawing/2014/main" id="{FA0A3AF2-ACAA-417A-B558-AA6D1784C77C}"/>
              </a:ext>
            </a:extLst>
          </p:cNvPr>
          <p:cNvSpPr>
            <a:spLocks noGrp="1"/>
          </p:cNvSpPr>
          <p:nvPr>
            <p:ph idx="1"/>
          </p:nvPr>
        </p:nvSpPr>
        <p:spPr>
          <a:xfrm>
            <a:off x="587828" y="2537926"/>
            <a:ext cx="10552924" cy="4320074"/>
          </a:xfrm>
        </p:spPr>
        <p:txBody>
          <a:bodyPr>
            <a:normAutofit lnSpcReduction="10000"/>
          </a:bodyPr>
          <a:lstStyle/>
          <a:p>
            <a:pPr algn="just"/>
            <a:r>
              <a:rPr lang="pl-PL" b="1" dirty="0"/>
              <a:t>Makiawelizm </a:t>
            </a:r>
            <a:r>
              <a:rPr lang="pl-PL" dirty="0"/>
              <a:t>(nazwa pochodzi od nazwiska Machiavelli – włoskiego filozofa): widocznym przejawem makiawelizmu jest </a:t>
            </a:r>
            <a:r>
              <a:rPr lang="pl-PL" b="1" dirty="0"/>
              <a:t>osiąganie celów poprzez manipulację</a:t>
            </a:r>
            <a:r>
              <a:rPr lang="pl-PL" dirty="0"/>
              <a:t>, ocenianie innych ludzi jako słabszych i niegodnych zaufania, stosowanie zasady „cel uświęca środki” oraz brak emocjonalnego zaangażowania w relację i przejawów empatii. </a:t>
            </a:r>
          </a:p>
          <a:p>
            <a:pPr algn="just"/>
            <a:r>
              <a:rPr lang="pl-PL" b="1" dirty="0"/>
              <a:t>Narcyzm: </a:t>
            </a:r>
            <a:r>
              <a:rPr lang="pl-PL" dirty="0"/>
              <a:t>dążenie do zaspokojenia próżności lub </a:t>
            </a:r>
            <a:r>
              <a:rPr lang="pl-PL" b="1" dirty="0"/>
              <a:t>egoistycznego podziwu dla wyidealizowanego obrazu siebie i swoich cech</a:t>
            </a:r>
            <a:r>
              <a:rPr lang="pl-PL" dirty="0"/>
              <a:t>. Jest poważnym problemem w relacjach osoby narcystycznej z grupą i w relacji z samym sobą.</a:t>
            </a:r>
          </a:p>
          <a:p>
            <a:pPr algn="just"/>
            <a:r>
              <a:rPr lang="pl-PL" b="1" dirty="0"/>
              <a:t>Psychopatia: </a:t>
            </a:r>
            <a:r>
              <a:rPr lang="pl-PL" dirty="0"/>
              <a:t>kryteria diagnostyczne stosowane do określenia cech psychopatycznych zakładają następujące </a:t>
            </a:r>
            <a:r>
              <a:rPr lang="pl-PL" dirty="0" err="1"/>
              <a:t>objawy:</a:t>
            </a:r>
            <a:r>
              <a:rPr lang="pl-PL" b="1" dirty="0" err="1"/>
              <a:t>bezwzględność</a:t>
            </a:r>
            <a:r>
              <a:rPr lang="pl-PL" dirty="0"/>
              <a:t> i nieliczenie się z uczuciami innych, brak odpowiedzialności oraz </a:t>
            </a:r>
            <a:r>
              <a:rPr lang="pl-PL" b="1" dirty="0"/>
              <a:t>lekceważenie ogólnie przyjętych norm</a:t>
            </a:r>
            <a:r>
              <a:rPr lang="pl-PL" dirty="0"/>
              <a:t>, reguł społecznych, </a:t>
            </a:r>
            <a:r>
              <a:rPr lang="pl-PL" b="1" dirty="0"/>
              <a:t>niemożność utrzymania trwałych związków</a:t>
            </a:r>
            <a:r>
              <a:rPr lang="pl-PL" dirty="0"/>
              <a:t> z innymi ludźmi – ale nie ma większych trudności w ich początkowym nawiązaniu, </a:t>
            </a:r>
            <a:r>
              <a:rPr lang="pl-PL" b="1" dirty="0"/>
              <a:t>gwałtowne zachowania</a:t>
            </a:r>
            <a:r>
              <a:rPr lang="pl-PL" dirty="0"/>
              <a:t> -niewiele potrzeba do wzbudzenia frustracji, a nawet agresji, brak zdolności do szczerego </a:t>
            </a:r>
            <a:r>
              <a:rPr lang="pl-PL" b="1" dirty="0"/>
              <a:t>odczuwania poczucia winy,</a:t>
            </a:r>
            <a:r>
              <a:rPr lang="pl-PL" dirty="0"/>
              <a:t> nieczerpanie nauki z doświadczanych kar, skłonność do </a:t>
            </a:r>
            <a:r>
              <a:rPr lang="pl-PL" b="1" dirty="0"/>
              <a:t>obwiniania innych</a:t>
            </a:r>
            <a:r>
              <a:rPr lang="pl-PL" dirty="0"/>
              <a:t>, częste konflikty z otoczeniem.</a:t>
            </a:r>
          </a:p>
          <a:p>
            <a:pPr marL="0" indent="0">
              <a:buNone/>
            </a:pPr>
            <a:endParaRPr lang="pl-PL" dirty="0"/>
          </a:p>
        </p:txBody>
      </p:sp>
    </p:spTree>
    <p:extLst>
      <p:ext uri="{BB962C8B-B14F-4D97-AF65-F5344CB8AC3E}">
        <p14:creationId xmlns:p14="http://schemas.microsoft.com/office/powerpoint/2010/main" val="26525335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7F6D0B13-B582-4725-B28A-099EC335B17B}"/>
              </a:ext>
            </a:extLst>
          </p:cNvPr>
          <p:cNvSpPr>
            <a:spLocks noGrp="1"/>
          </p:cNvSpPr>
          <p:nvPr>
            <p:ph type="title"/>
          </p:nvPr>
        </p:nvSpPr>
        <p:spPr/>
        <p:txBody>
          <a:bodyPr/>
          <a:lstStyle/>
          <a:p>
            <a:r>
              <a:rPr lang="pl-PL" b="1" dirty="0"/>
              <a:t>Przedsiębiorczość</a:t>
            </a:r>
            <a:r>
              <a:rPr lang="pl-PL" dirty="0"/>
              <a:t> </a:t>
            </a:r>
          </a:p>
        </p:txBody>
      </p:sp>
      <p:sp>
        <p:nvSpPr>
          <p:cNvPr id="3" name="Symbol zastępczy zawartości 2">
            <a:extLst>
              <a:ext uri="{FF2B5EF4-FFF2-40B4-BE49-F238E27FC236}">
                <a16:creationId xmlns:a16="http://schemas.microsoft.com/office/drawing/2014/main" id="{22366654-B811-4D3E-8DD2-38210527F4D3}"/>
              </a:ext>
            </a:extLst>
          </p:cNvPr>
          <p:cNvSpPr>
            <a:spLocks noGrp="1"/>
          </p:cNvSpPr>
          <p:nvPr>
            <p:ph idx="1"/>
          </p:nvPr>
        </p:nvSpPr>
        <p:spPr/>
        <p:txBody>
          <a:bodyPr>
            <a:normAutofit/>
          </a:bodyPr>
          <a:lstStyle/>
          <a:p>
            <a:pPr algn="just"/>
            <a:r>
              <a:rPr lang="pl-PL" sz="2000" b="1" dirty="0"/>
              <a:t>proces</a:t>
            </a:r>
            <a:r>
              <a:rPr lang="pl-PL" sz="2000" dirty="0"/>
              <a:t> tworzenia i budowanie czegoś nowego, przede wszystkim nowego przedsiębiorstwa. W procesie budowania podkreśla się: umiejętność wykorzystania pomysłów, okazji oraz ponoszone ryzyko (niepewność);</a:t>
            </a:r>
          </a:p>
          <a:p>
            <a:pPr algn="just"/>
            <a:r>
              <a:rPr lang="pl-PL" sz="2000" b="1" dirty="0"/>
              <a:t>zespół cech i postaw</a:t>
            </a:r>
            <a:r>
              <a:rPr lang="pl-PL" sz="2000" dirty="0"/>
              <a:t> opisujących szczególny sposób postępowania człowieka.</a:t>
            </a:r>
          </a:p>
          <a:p>
            <a:pPr marL="0" indent="0" algn="just">
              <a:buNone/>
            </a:pPr>
            <a:r>
              <a:rPr lang="pl-PL" sz="2000" dirty="0"/>
              <a:t> </a:t>
            </a:r>
          </a:p>
        </p:txBody>
      </p:sp>
    </p:spTree>
    <p:extLst>
      <p:ext uri="{BB962C8B-B14F-4D97-AF65-F5344CB8AC3E}">
        <p14:creationId xmlns:p14="http://schemas.microsoft.com/office/powerpoint/2010/main" val="37782151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9C427F08-FF11-47DE-8E9D-093155B639AB}"/>
              </a:ext>
            </a:extLst>
          </p:cNvPr>
          <p:cNvSpPr>
            <a:spLocks noGrp="1"/>
          </p:cNvSpPr>
          <p:nvPr>
            <p:ph type="title"/>
          </p:nvPr>
        </p:nvSpPr>
        <p:spPr>
          <a:xfrm>
            <a:off x="1154954" y="973667"/>
            <a:ext cx="8761413" cy="1452291"/>
          </a:xfrm>
        </p:spPr>
        <p:txBody>
          <a:bodyPr/>
          <a:lstStyle/>
          <a:p>
            <a:r>
              <a:rPr lang="pl-PL" dirty="0"/>
              <a:t>Czynniki wpływające na rozwój przedsiębiorczości</a:t>
            </a:r>
            <a:br>
              <a:rPr lang="pl-PL" dirty="0"/>
            </a:br>
            <a:endParaRPr lang="pl-PL" dirty="0"/>
          </a:p>
        </p:txBody>
      </p:sp>
      <p:sp>
        <p:nvSpPr>
          <p:cNvPr id="3" name="Symbol zastępczy zawartości 2">
            <a:extLst>
              <a:ext uri="{FF2B5EF4-FFF2-40B4-BE49-F238E27FC236}">
                <a16:creationId xmlns:a16="http://schemas.microsoft.com/office/drawing/2014/main" id="{F3B346F7-C604-419A-846C-0282560D9384}"/>
              </a:ext>
            </a:extLst>
          </p:cNvPr>
          <p:cNvSpPr>
            <a:spLocks noGrp="1"/>
          </p:cNvSpPr>
          <p:nvPr>
            <p:ph idx="1"/>
          </p:nvPr>
        </p:nvSpPr>
        <p:spPr>
          <a:xfrm>
            <a:off x="1154954" y="2603500"/>
            <a:ext cx="10079103" cy="3769308"/>
          </a:xfrm>
        </p:spPr>
        <p:txBody>
          <a:bodyPr>
            <a:normAutofit/>
          </a:bodyPr>
          <a:lstStyle/>
          <a:p>
            <a:pPr algn="just"/>
            <a:r>
              <a:rPr lang="pl-PL" sz="2000" b="1" dirty="0"/>
              <a:t>Przepisy prawne</a:t>
            </a:r>
            <a:r>
              <a:rPr lang="pl-PL" sz="2000" dirty="0"/>
              <a:t> czy </a:t>
            </a:r>
            <a:r>
              <a:rPr lang="pl-PL" sz="2000" b="1" dirty="0"/>
              <a:t>zasady organizacyjne</a:t>
            </a:r>
            <a:r>
              <a:rPr lang="pl-PL" sz="2000" dirty="0"/>
              <a:t> mogą stymulować działania przedsiębiorcze lub skutecznie je utrudnić. </a:t>
            </a:r>
          </a:p>
          <a:p>
            <a:pPr algn="just"/>
            <a:r>
              <a:rPr lang="pl-PL" sz="2000" dirty="0"/>
              <a:t>Duży wpływ na rozwój przedsiębiorczości mają </a:t>
            </a:r>
            <a:r>
              <a:rPr lang="pl-PL" sz="2000" b="1" dirty="0"/>
              <a:t>uwarunkowania społeczno-kulturowe.</a:t>
            </a:r>
            <a:r>
              <a:rPr lang="pl-PL" sz="2000" dirty="0"/>
              <a:t> Ważnym czynnikiem pozytywnym jest otwartość społeczności na wykazywanie postawy przedsiębiorczej oraz podejmowanie aktywności. </a:t>
            </a:r>
          </a:p>
          <a:p>
            <a:pPr algn="just"/>
            <a:r>
              <a:rPr lang="pl-PL" sz="2000" dirty="0"/>
              <a:t>Bardzo istotnym elementem jest </a:t>
            </a:r>
            <a:r>
              <a:rPr lang="pl-PL" sz="2000" b="1" dirty="0"/>
              <a:t>edukacja</a:t>
            </a:r>
            <a:r>
              <a:rPr lang="pl-PL" sz="2000" dirty="0"/>
              <a:t>. Edukacja w szkołach na różnych poziomach oraz organizowanie szkoleń i warsztatów nie tylko są sposobem przekazania teoretycznej wiedzy, ale przede wszystkim powinny motywować i inspirować młodzież do wykazywania inicjatywy przedsiębiorczej.</a:t>
            </a:r>
            <a:r>
              <a:rPr lang="pl-PL" dirty="0"/>
              <a:t> </a:t>
            </a:r>
          </a:p>
        </p:txBody>
      </p:sp>
    </p:spTree>
    <p:extLst>
      <p:ext uri="{BB962C8B-B14F-4D97-AF65-F5344CB8AC3E}">
        <p14:creationId xmlns:p14="http://schemas.microsoft.com/office/powerpoint/2010/main" val="26289284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3C9A1AD1-74DA-4FDC-8B97-3DC5604DF558}"/>
              </a:ext>
            </a:extLst>
          </p:cNvPr>
          <p:cNvSpPr>
            <a:spLocks noGrp="1"/>
          </p:cNvSpPr>
          <p:nvPr>
            <p:ph type="title"/>
          </p:nvPr>
        </p:nvSpPr>
        <p:spPr/>
        <p:txBody>
          <a:bodyPr/>
          <a:lstStyle/>
          <a:p>
            <a:r>
              <a:rPr lang="pl-PL" dirty="0"/>
              <a:t>Działania przedsiębiorcze</a:t>
            </a:r>
          </a:p>
        </p:txBody>
      </p:sp>
      <p:sp>
        <p:nvSpPr>
          <p:cNvPr id="3" name="Symbol zastępczy zawartości 2">
            <a:extLst>
              <a:ext uri="{FF2B5EF4-FFF2-40B4-BE49-F238E27FC236}">
                <a16:creationId xmlns:a16="http://schemas.microsoft.com/office/drawing/2014/main" id="{368ACC35-EE4C-440F-B692-EEE6BB599CA6}"/>
              </a:ext>
            </a:extLst>
          </p:cNvPr>
          <p:cNvSpPr>
            <a:spLocks noGrp="1"/>
          </p:cNvSpPr>
          <p:nvPr>
            <p:ph idx="1"/>
          </p:nvPr>
        </p:nvSpPr>
        <p:spPr>
          <a:xfrm>
            <a:off x="1154954" y="2468031"/>
            <a:ext cx="9985797" cy="4035405"/>
          </a:xfrm>
        </p:spPr>
        <p:txBody>
          <a:bodyPr>
            <a:normAutofit lnSpcReduction="10000"/>
          </a:bodyPr>
          <a:lstStyle/>
          <a:p>
            <a:pPr marL="0" indent="0" algn="just">
              <a:buNone/>
            </a:pPr>
            <a:r>
              <a:rPr lang="pl-PL" dirty="0"/>
              <a:t> </a:t>
            </a:r>
            <a:r>
              <a:rPr lang="pl-PL" sz="2000" dirty="0"/>
              <a:t>Biorąc pod uwagę tempo, skalę i ryzyko działań przedsiębiorczych wyróżnia się:</a:t>
            </a:r>
          </a:p>
          <a:p>
            <a:pPr algn="just"/>
            <a:r>
              <a:rPr lang="pl-PL" sz="2000" b="1" dirty="0"/>
              <a:t>działania ewolucyjne</a:t>
            </a:r>
            <a:r>
              <a:rPr lang="pl-PL" sz="2000" dirty="0"/>
              <a:t>, w których zmiany wprowadza się stopniowo po dogłębnej analizie możliwości i zagrożeń w dłuższym okresie. Skrupulatnie prowadzone działania przygotowujące pozwalają zminimalizować opór społeczny przed wprowadzanymi innowacjami.</a:t>
            </a:r>
          </a:p>
          <a:p>
            <a:pPr algn="just"/>
            <a:r>
              <a:rPr lang="pl-PL" sz="2000" b="1" dirty="0"/>
              <a:t>działania spontaniczne</a:t>
            </a:r>
            <a:r>
              <a:rPr lang="pl-PL" sz="2000" dirty="0"/>
              <a:t>, nazywane także rewolucyjnymi, polegające na szybkim wprowadzaniu zmian w celu osiągnięcia celu w krótkim czasie. Działania są dynamiczne, obarczone wysokim ryzykiem i wywołują duży opór społeczny.</a:t>
            </a:r>
          </a:p>
          <a:p>
            <a:pPr algn="just"/>
            <a:r>
              <a:rPr lang="pl-PL" sz="2000" b="1" dirty="0"/>
              <a:t>działania moralne</a:t>
            </a:r>
            <a:r>
              <a:rPr lang="pl-PL" sz="2000" dirty="0"/>
              <a:t> będące przykładem czynności zgodnych z normami, respektującymi wartości moralne.</a:t>
            </a:r>
          </a:p>
          <a:p>
            <a:endParaRPr lang="pl-PL" dirty="0"/>
          </a:p>
        </p:txBody>
      </p:sp>
    </p:spTree>
    <p:extLst>
      <p:ext uri="{BB962C8B-B14F-4D97-AF65-F5344CB8AC3E}">
        <p14:creationId xmlns:p14="http://schemas.microsoft.com/office/powerpoint/2010/main" val="4077318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905EBE5B-7312-4546-A501-6B9151B3BD15}"/>
              </a:ext>
            </a:extLst>
          </p:cNvPr>
          <p:cNvSpPr>
            <a:spLocks noGrp="1"/>
          </p:cNvSpPr>
          <p:nvPr>
            <p:ph type="title"/>
          </p:nvPr>
        </p:nvSpPr>
        <p:spPr/>
        <p:txBody>
          <a:bodyPr/>
          <a:lstStyle/>
          <a:p>
            <a:r>
              <a:rPr lang="pl-PL" dirty="0"/>
              <a:t>Osobowość</a:t>
            </a:r>
          </a:p>
        </p:txBody>
      </p:sp>
      <p:sp>
        <p:nvSpPr>
          <p:cNvPr id="3" name="Symbol zastępczy zawartości 2">
            <a:extLst>
              <a:ext uri="{FF2B5EF4-FFF2-40B4-BE49-F238E27FC236}">
                <a16:creationId xmlns:a16="http://schemas.microsoft.com/office/drawing/2014/main" id="{3B306D14-2187-4D1F-8B40-D060D47136D2}"/>
              </a:ext>
            </a:extLst>
          </p:cNvPr>
          <p:cNvSpPr>
            <a:spLocks noGrp="1"/>
          </p:cNvSpPr>
          <p:nvPr>
            <p:ph idx="1"/>
          </p:nvPr>
        </p:nvSpPr>
        <p:spPr/>
        <p:txBody>
          <a:bodyPr>
            <a:noAutofit/>
          </a:bodyPr>
          <a:lstStyle/>
          <a:p>
            <a:pPr algn="just"/>
            <a:r>
              <a:rPr lang="pl-PL" sz="2000" dirty="0"/>
              <a:t>Osobowość można najprościej określić jako zestaw elementów (funkcji) naszej psychiki i zachowań, poprzez które każda osoba odróżnia się od innych.</a:t>
            </a:r>
          </a:p>
          <a:p>
            <a:pPr algn="just"/>
            <a:r>
              <a:rPr lang="pl-PL" sz="2000" dirty="0"/>
              <a:t>Osobowość można ująć jako stały zestaw różnych cech psychicznych i rozmaitych czynników wewnętrznych, które wpływają na postępowanie człowieka.</a:t>
            </a:r>
          </a:p>
          <a:p>
            <a:pPr algn="just"/>
            <a:r>
              <a:rPr lang="pl-PL" sz="2000" dirty="0"/>
              <a:t>Osobowość może być także traktowana w kontekście tego, w jaki sposób reagujemy na otaczające nas środowisko i jak wchodzimy z tym środowiskiem w rozmaite interakcje.</a:t>
            </a:r>
          </a:p>
          <a:p>
            <a:pPr algn="just"/>
            <a:r>
              <a:rPr lang="pl-PL" sz="2000" dirty="0"/>
              <a:t>Osobowość to sposób myślenia, zachowania i odczuwania</a:t>
            </a:r>
          </a:p>
        </p:txBody>
      </p:sp>
    </p:spTree>
    <p:extLst>
      <p:ext uri="{BB962C8B-B14F-4D97-AF65-F5344CB8AC3E}">
        <p14:creationId xmlns:p14="http://schemas.microsoft.com/office/powerpoint/2010/main" val="15117770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0EDD50CD-CD49-4466-B122-A23979DE9FB9}"/>
              </a:ext>
            </a:extLst>
          </p:cNvPr>
          <p:cNvSpPr>
            <a:spLocks noGrp="1"/>
          </p:cNvSpPr>
          <p:nvPr>
            <p:ph type="title"/>
          </p:nvPr>
        </p:nvSpPr>
        <p:spPr/>
        <p:txBody>
          <a:bodyPr/>
          <a:lstStyle/>
          <a:p>
            <a:r>
              <a:rPr lang="pl-PL" dirty="0"/>
              <a:t>Skąd się bierze osobowość?</a:t>
            </a:r>
          </a:p>
        </p:txBody>
      </p:sp>
      <p:sp>
        <p:nvSpPr>
          <p:cNvPr id="3" name="Symbol zastępczy zawartości 2">
            <a:extLst>
              <a:ext uri="{FF2B5EF4-FFF2-40B4-BE49-F238E27FC236}">
                <a16:creationId xmlns:a16="http://schemas.microsoft.com/office/drawing/2014/main" id="{BAF74710-E70B-4761-9E50-C02FB030E375}"/>
              </a:ext>
            </a:extLst>
          </p:cNvPr>
          <p:cNvSpPr>
            <a:spLocks noGrp="1"/>
          </p:cNvSpPr>
          <p:nvPr>
            <p:ph idx="1"/>
          </p:nvPr>
        </p:nvSpPr>
        <p:spPr>
          <a:xfrm>
            <a:off x="1154954" y="2603499"/>
            <a:ext cx="9799185" cy="4254501"/>
          </a:xfrm>
        </p:spPr>
        <p:txBody>
          <a:bodyPr>
            <a:normAutofit fontScale="92500" lnSpcReduction="10000"/>
          </a:bodyPr>
          <a:lstStyle/>
          <a:p>
            <a:pPr marL="0" indent="0" algn="just">
              <a:buNone/>
            </a:pPr>
            <a:r>
              <a:rPr lang="pl-PL" sz="2000" dirty="0"/>
              <a:t>Najprawdopodobniej wpływ na wykształcenie naszej osobowości ma kilka czynników.</a:t>
            </a:r>
          </a:p>
          <a:p>
            <a:pPr algn="just"/>
            <a:r>
              <a:rPr lang="pl-PL" sz="2000" b="1" dirty="0"/>
              <a:t>Temperament:</a:t>
            </a:r>
            <a:r>
              <a:rPr lang="pl-PL" sz="2000" dirty="0"/>
              <a:t> wrodzone (o podłożu biologicznym), indywidualne różnice w zachowaniu, które są stosunkowo niezależne od uczenia się, systemu wartości i postaw. Można powiedzieć, że to nasze wewnętrzne skłonności i dyspozycje (nad którymi możemy jednak zapanować poprzez kontrolę własnego zachowania).</a:t>
            </a:r>
          </a:p>
          <a:p>
            <a:pPr algn="just"/>
            <a:r>
              <a:rPr lang="pl-PL" sz="2000" b="1" dirty="0"/>
              <a:t>Wychowanie</a:t>
            </a:r>
            <a:r>
              <a:rPr lang="pl-PL" sz="2000" dirty="0"/>
              <a:t>: to proces uczenia dzieci. Uczenie odbywa się na wiele różnych sposobów – np. poprzez kary i nagrody opiekunów, przez przekazywaną słownie wiedzę i zasady, ale także przez obserwacje jak zachowują się inni (np. rodzice, starsze rodzeństwo), czyli tzw. modelowanie.</a:t>
            </a:r>
          </a:p>
          <a:p>
            <a:pPr algn="just"/>
            <a:r>
              <a:rPr lang="pl-PL" sz="2000" b="1" dirty="0"/>
              <a:t>Środowisko:</a:t>
            </a:r>
            <a:r>
              <a:rPr lang="pl-PL" sz="2000" dirty="0"/>
              <a:t> czyli wszystko, co nas otacza. Dużą rolę odgrywają tu rówieśnicy, z którymi przyszło nam dorastać, a także ogólny poziom życia czy doświadczane problemy.</a:t>
            </a:r>
          </a:p>
          <a:p>
            <a:endParaRPr lang="pl-PL" dirty="0"/>
          </a:p>
        </p:txBody>
      </p:sp>
    </p:spTree>
    <p:extLst>
      <p:ext uri="{BB962C8B-B14F-4D97-AF65-F5344CB8AC3E}">
        <p14:creationId xmlns:p14="http://schemas.microsoft.com/office/powerpoint/2010/main" val="23132066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EA8DDC6B-110B-45B9-A3DB-43EE06101408}"/>
              </a:ext>
            </a:extLst>
          </p:cNvPr>
          <p:cNvSpPr>
            <a:spLocks noGrp="1"/>
          </p:cNvSpPr>
          <p:nvPr>
            <p:ph type="title"/>
          </p:nvPr>
        </p:nvSpPr>
        <p:spPr/>
        <p:txBody>
          <a:bodyPr/>
          <a:lstStyle/>
          <a:p>
            <a:r>
              <a:rPr lang="pl-PL" dirty="0"/>
              <a:t>Czynniki rozwoju osobowości</a:t>
            </a:r>
          </a:p>
        </p:txBody>
      </p:sp>
      <p:sp>
        <p:nvSpPr>
          <p:cNvPr id="3" name="Symbol zastępczy zawartości 2">
            <a:extLst>
              <a:ext uri="{FF2B5EF4-FFF2-40B4-BE49-F238E27FC236}">
                <a16:creationId xmlns:a16="http://schemas.microsoft.com/office/drawing/2014/main" id="{8D461D23-D65C-4443-830A-AAE54A5D5574}"/>
              </a:ext>
            </a:extLst>
          </p:cNvPr>
          <p:cNvSpPr>
            <a:spLocks noGrp="1"/>
          </p:cNvSpPr>
          <p:nvPr>
            <p:ph idx="1"/>
          </p:nvPr>
        </p:nvSpPr>
        <p:spPr>
          <a:xfrm>
            <a:off x="1154954" y="2603499"/>
            <a:ext cx="10097764" cy="3843953"/>
          </a:xfrm>
        </p:spPr>
        <p:txBody>
          <a:bodyPr>
            <a:normAutofit lnSpcReduction="10000"/>
          </a:bodyPr>
          <a:lstStyle/>
          <a:p>
            <a:pPr marL="0" indent="0">
              <a:buNone/>
            </a:pPr>
            <a:r>
              <a:rPr lang="pl-PL" dirty="0"/>
              <a:t>Współczesna nauka wyróżnia trzy grupy czynników:</a:t>
            </a:r>
          </a:p>
          <a:p>
            <a:r>
              <a:rPr lang="pl-PL" dirty="0"/>
              <a:t>wewnętrzne (genetyczne)- dziedziczność biologiczną, wrodzoność pewnych cech nabytych w czasie prenatalnym oraz stany somatyczne organizmu tak w zakresie zdrowej równowagi procesów fizjologicznych, jak również w obrębie zaburzeń pod wpływem stresu życia.</a:t>
            </a:r>
          </a:p>
          <a:p>
            <a:r>
              <a:rPr lang="pl-PL" dirty="0"/>
              <a:t>zewnętrzne (środowiskowe)- wpływy zewnętrzne środowiska zarówno niezamierzone, jak też i celowe. Niezamierzone wpływy pochodzą z biosfery, w której przebywamy (klimat, krajobraz przyrodniczy, zwierzęta, rośliny) oraz ze środowiska lokalnego. Celowe natomiast oddziaływania płyną ze środowiska społecznego (rodzina, szkoła, Kościół) oraz kulturalnego.</a:t>
            </a:r>
          </a:p>
          <a:p>
            <a:r>
              <a:rPr lang="pl-PL" dirty="0"/>
              <a:t>czynniki osobowościowe (duchowe)- zjawiska duchowe są uznawane dziś przez wszystkie systemy współczesnego wychowania, chociaż zachodzą pewne różnice w ich ujmowania i interpretacji.</a:t>
            </a:r>
          </a:p>
          <a:p>
            <a:endParaRPr lang="pl-PL" dirty="0"/>
          </a:p>
        </p:txBody>
      </p:sp>
    </p:spTree>
    <p:extLst>
      <p:ext uri="{BB962C8B-B14F-4D97-AF65-F5344CB8AC3E}">
        <p14:creationId xmlns:p14="http://schemas.microsoft.com/office/powerpoint/2010/main" val="264041665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Jon (sala konferencyjna)">
  <a:themeElements>
    <a:clrScheme name="Jon (sala konferencyjna)">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Jon (sala konferencyjna)">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Jon (sala konferencyjna)">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101</TotalTime>
  <Words>2693</Words>
  <Application>Microsoft Office PowerPoint</Application>
  <PresentationFormat>Panoramiczny</PresentationFormat>
  <Paragraphs>120</Paragraphs>
  <Slides>30</Slides>
  <Notes>0</Notes>
  <HiddenSlides>0</HiddenSlides>
  <MMClips>0</MMClips>
  <ScaleCrop>false</ScaleCrop>
  <HeadingPairs>
    <vt:vector size="6" baseType="variant">
      <vt:variant>
        <vt:lpstr>Używane czcionki</vt:lpstr>
      </vt:variant>
      <vt:variant>
        <vt:i4>3</vt:i4>
      </vt:variant>
      <vt:variant>
        <vt:lpstr>Motyw</vt:lpstr>
      </vt:variant>
      <vt:variant>
        <vt:i4>1</vt:i4>
      </vt:variant>
      <vt:variant>
        <vt:lpstr>Tytuły slajdów</vt:lpstr>
      </vt:variant>
      <vt:variant>
        <vt:i4>30</vt:i4>
      </vt:variant>
    </vt:vector>
  </HeadingPairs>
  <TitlesOfParts>
    <vt:vector size="34" baseType="lpstr">
      <vt:lpstr>Arial</vt:lpstr>
      <vt:lpstr>Century Gothic</vt:lpstr>
      <vt:lpstr>Wingdings 3</vt:lpstr>
      <vt:lpstr>Jon (sala konferencyjna)</vt:lpstr>
      <vt:lpstr>Osoba przedsiębiorcza. Typy osobowości</vt:lpstr>
      <vt:lpstr>Osoba przedsiębiorcza</vt:lpstr>
      <vt:lpstr>Cechy osoby przedsiębiorczej</vt:lpstr>
      <vt:lpstr>Przedsiębiorczość </vt:lpstr>
      <vt:lpstr>Czynniki wpływające na rozwój przedsiębiorczości </vt:lpstr>
      <vt:lpstr>Działania przedsiębiorcze</vt:lpstr>
      <vt:lpstr>Osobowość</vt:lpstr>
      <vt:lpstr>Skąd się bierze osobowość?</vt:lpstr>
      <vt:lpstr>Czynniki rozwoju osobowości</vt:lpstr>
      <vt:lpstr>Mechanizmy, regulujące zachowania człowieka </vt:lpstr>
      <vt:lpstr>Potrzeby</vt:lpstr>
      <vt:lpstr>Prezentacja programu PowerPoint</vt:lpstr>
      <vt:lpstr>Teoria osobowości według Hipokratesa</vt:lpstr>
      <vt:lpstr>Wyróżnił cztery typy osobowości:</vt:lpstr>
      <vt:lpstr>Prezentacja programu PowerPoint</vt:lpstr>
      <vt:lpstr>Teoria osobowości Hansa Eysencka</vt:lpstr>
      <vt:lpstr>Prezentacja programu PowerPoint</vt:lpstr>
      <vt:lpstr>Prezentacja programu PowerPoint</vt:lpstr>
      <vt:lpstr>Teoria psychodynamiczna</vt:lpstr>
      <vt:lpstr>Teoria psychodynamiczna</vt:lpstr>
      <vt:lpstr>Jak typy charakteru wpływają na predyspozycje zawodowe?</vt:lpstr>
      <vt:lpstr>Cechy osobowości w modelu Wielkiej Piątki</vt:lpstr>
      <vt:lpstr>Otwartość na doświadczenie</vt:lpstr>
      <vt:lpstr>Sumienność</vt:lpstr>
      <vt:lpstr>Ekstrawersja</vt:lpstr>
      <vt:lpstr>Ugodowość</vt:lpstr>
      <vt:lpstr>Neurotyzm</vt:lpstr>
      <vt:lpstr>Zaburzenia osobowości</vt:lpstr>
      <vt:lpstr>Ciemna triada cech osobowości</vt:lpstr>
      <vt:lpstr>Ciemna triada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Osoba przedsiębiorcza</dc:title>
  <dc:creator>Nastya Pekaruk</dc:creator>
  <cp:lastModifiedBy>Nastya Pekaruk</cp:lastModifiedBy>
  <cp:revision>12</cp:revision>
  <dcterms:created xsi:type="dcterms:W3CDTF">2021-11-27T14:10:55Z</dcterms:created>
  <dcterms:modified xsi:type="dcterms:W3CDTF">2021-11-27T16:09:02Z</dcterms:modified>
</cp:coreProperties>
</file>