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3F006-75B1-46AC-9CEA-96251A4F4FD2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7863C-420B-488E-AEF8-E0BA9C104D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253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Apetencyjne</a:t>
            </a:r>
            <a:r>
              <a:rPr lang="pl-PL" sz="1200" dirty="0"/>
              <a:t> – szukające. Bodziec – </a:t>
            </a:r>
            <a:r>
              <a:rPr lang="ru-RU" sz="1200" dirty="0"/>
              <a:t>стимул, импульс, побуждение.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7863C-420B-488E-AEF8-E0BA9C104DB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37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06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018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26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152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57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664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850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494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621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75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101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9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12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2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20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789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7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B9CD103-7F40-42FF-8675-95B4623175D5}" type="datetimeFigureOut">
              <a:rPr lang="pl-PL" smtClean="0"/>
              <a:t>27.11.2021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5D4F2-5B83-4835-844F-AF4BAE9B12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43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B09C2-3A65-4921-B58E-FDB83FEEB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Rodzaje zachowań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9FF034D-97DC-4F2D-B498-77EBFB43D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905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D08E26-5FEE-4C87-AD1E-56045EAB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Poznawcze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4D57F3-9844-4C90-804C-3D95764C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/>
              <a:t> zachowanie motywowane ciekawością, potrzebą uzyskania informacji o świecie.</a:t>
            </a:r>
          </a:p>
          <a:p>
            <a:pPr algn="just"/>
            <a:r>
              <a:rPr lang="pl-PL" sz="2000" dirty="0"/>
              <a:t>Zachowanie poznawcze, którego funkcją jest wyposażenie w wiedzę, a szczególnie myślenie poznawcze i konsultacja powinny stanowić trwały element pracy koncepcyjnej każdego menedżera.</a:t>
            </a:r>
          </a:p>
        </p:txBody>
      </p:sp>
    </p:spTree>
    <p:extLst>
      <p:ext uri="{BB962C8B-B14F-4D97-AF65-F5344CB8AC3E}">
        <p14:creationId xmlns:p14="http://schemas.microsoft.com/office/powerpoint/2010/main" val="194984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AE153-615B-4E32-9936-443F09A6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Reakcyjne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D54402-93A1-4282-970C-41D409A2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95" y="2323581"/>
            <a:ext cx="10806891" cy="38439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000" dirty="0"/>
              <a:t>postawa reakcyjna; uporczywa obrona tradycyjnych działań, powierzchowne podchodzenie do problemów, eliminacja działań nowatorskich oraz poświęcanie najsłabszych jednostek w organizacji. </a:t>
            </a:r>
          </a:p>
          <a:p>
            <a:pPr marL="0" indent="0" algn="just">
              <a:buNone/>
            </a:pPr>
            <a:r>
              <a:rPr lang="pl-PL" sz="2000" dirty="0"/>
              <a:t>Zachowanie to charakteryzują następujące cechy:</a:t>
            </a:r>
          </a:p>
          <a:p>
            <a:pPr algn="just"/>
            <a:r>
              <a:rPr lang="pl-PL" sz="2000" dirty="0"/>
              <a:t>kierowanie znacznej energii na działania obronne, pasywne;</a:t>
            </a:r>
          </a:p>
          <a:p>
            <a:pPr algn="just"/>
            <a:r>
              <a:rPr lang="pl-PL" sz="2000" dirty="0"/>
              <a:t> podejmowanie działań we wszystkich możliwych kierunkach i mechaniczne podchodzenie do rozwiązywania problemów bez uwzględnienia ich priorytetów;</a:t>
            </a:r>
          </a:p>
          <a:p>
            <a:pPr algn="just"/>
            <a:r>
              <a:rPr lang="pl-PL" sz="2000" dirty="0"/>
              <a:t>podejmowanie raptownych, nieprzemyślanych działań ("na kolanie");</a:t>
            </a:r>
          </a:p>
          <a:p>
            <a:pPr algn="just"/>
            <a:r>
              <a:rPr lang="pl-PL" sz="2000" dirty="0"/>
              <a:t>hamowanie wzrostu płac, a nawet ich obniżanie w celu przezwyciężenia trudności;</a:t>
            </a:r>
          </a:p>
          <a:p>
            <a:pPr algn="just"/>
            <a:r>
              <a:rPr lang="pl-PL" sz="2000" dirty="0"/>
              <a:t>nadmierna podejrzliwość i poczucie zagrożenia, blokowanie uprawnień w organizacji i utrwalanie istniejącego stanu rzeczy.</a:t>
            </a:r>
          </a:p>
        </p:txBody>
      </p:sp>
    </p:spTree>
    <p:extLst>
      <p:ext uri="{BB962C8B-B14F-4D97-AF65-F5344CB8AC3E}">
        <p14:creationId xmlns:p14="http://schemas.microsoft.com/office/powerpoint/2010/main" val="137757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374BF2-9D3F-41D5-8218-F5407B3B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Kompulsywne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40EFEF-254A-4C0E-B4E4-369F3C5D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079103" cy="4123871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zachowanie, które polega na staraniu się przez danego pracownika o zapewnienie sobie wszelkiej dominacji w określonym przedsiębiorstwie. </a:t>
            </a:r>
          </a:p>
          <a:p>
            <a:pPr algn="just"/>
            <a:r>
              <a:rPr lang="pl-PL" dirty="0"/>
              <a:t>Zachowaniem przeciwnym to tego zachowanie jest zachowanie impulsywne. Zachowania kompulsywne związane są z zaburzeniem nawyków i popędów (impulsów). Osoby powtarzają pewne działania (np. kolejny raz idą na zakupy i wydają wszystkie pieniądze), mimo że nie ma do tego racjonalnych przesłanek (nie potrzebują niczego nowego!). </a:t>
            </a:r>
          </a:p>
          <a:p>
            <a:pPr algn="just"/>
            <a:r>
              <a:rPr lang="pl-PL" dirty="0"/>
              <a:t>Często mają poczucie utraty kontroli nad tymi zrachowaniami (obiecują sobie nic nie kupować, ale nie potrafią się powstrzymać). Długotrwałe przejawianie takich zachowań zazwyczaj szkodzi osobie dotkniętej tym problemem i jej otoczeniu. Wywołują one straty i szkody w różnych sferach życia i funkcjonowania: szkodzą relacjom z bliskimi, w pracy, pogarszają sytuację finansową, a niekiedy zagrażają życiu.</a:t>
            </a:r>
          </a:p>
        </p:txBody>
      </p:sp>
    </p:spTree>
    <p:extLst>
      <p:ext uri="{BB962C8B-B14F-4D97-AF65-F5344CB8AC3E}">
        <p14:creationId xmlns:p14="http://schemas.microsoft.com/office/powerpoint/2010/main" val="35478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BD2E7D-DE88-4742-986D-22264226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Bierne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9D77C4-5154-4994-A427-3B7F06CF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59226" cy="3927929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ludzi, którzy zachowują się w sposób bierny charakteryzuje: brak pewności siebie i niska samoocena, brak szacunku dla samego siebie, negatywne uczucia i myśli na temat własnej osoby, poczucie niższości w stosunku do innych, przekazywanie innym kontroli nad sytuacją i otoczeniem, poczucie winy, brak motywacji. </a:t>
            </a:r>
          </a:p>
          <a:p>
            <a:pPr algn="just"/>
            <a:r>
              <a:rPr lang="pl-PL" sz="2000" dirty="0"/>
              <a:t>Zachowania bierne cechują osoby, które często porównują się na niekorzyść z innymi. Osoby te mają tendencje do usprawiedliwiania innych, a oskarżania siebie. Ponieważ nie wierzą we własne możliwości, nie szukają nowych dróg i rozwiązań, aby nie być ukaranym. Sądzą, że inni zawsze mają rację, a sami się mylą. Ulegając innym przez dłuższy czas pragną później „wyrównać rachunki” i po prostu „wybuchają”.</a:t>
            </a:r>
          </a:p>
        </p:txBody>
      </p:sp>
    </p:spTree>
    <p:extLst>
      <p:ext uri="{BB962C8B-B14F-4D97-AF65-F5344CB8AC3E}">
        <p14:creationId xmlns:p14="http://schemas.microsoft.com/office/powerpoint/2010/main" val="357258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9F3DC2-51A4-46B4-921C-B4FA0BA2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Agresywne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B5B438-5169-4745-936E-E200894D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l-PL" sz="2000" dirty="0"/>
              <a:t>oznacza respektowanie swoich praw, ale łamanie cudzych, charakteryzuje się: brakiem pewności siebie i niską samooceną, brakiem  szacunku dla innych, lekceważeniem innych, poczuciem wyższości, chęcią kontrolowania otoczenia i sytuacji, brakiem zainteresowania cudzymi uczuciami i myślami, złością w stosunku do innych ludzi i skłonnością do obwiniania ich, nieumiejętnością słuchania pytań i zadawania ich, ignorowaniem reakcji otoczenia. </a:t>
            </a:r>
          </a:p>
          <a:p>
            <a:pPr algn="just"/>
            <a:r>
              <a:rPr lang="pl-PL" sz="2000" dirty="0"/>
              <a:t>Zachowanie to wynika najczęściej z nastawienia lękowego, kompleksów, frustracji. Osoby reprezentujące ten typ zachowania, narzucają innym swoje racje, zmuszają otoczenie do przyjmowania ich punktu widzenia.</a:t>
            </a:r>
          </a:p>
        </p:txBody>
      </p:sp>
    </p:spTree>
    <p:extLst>
      <p:ext uri="{BB962C8B-B14F-4D97-AF65-F5344CB8AC3E}">
        <p14:creationId xmlns:p14="http://schemas.microsoft.com/office/powerpoint/2010/main" val="66877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72A8DD-53E8-45F2-910C-0B08657F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Zachowanie manipulujące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EAAB01-055E-4298-8177-0EE84756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38" y="2538185"/>
            <a:ext cx="9780524" cy="3993243"/>
          </a:xfrm>
        </p:spPr>
        <p:txBody>
          <a:bodyPr>
            <a:normAutofit/>
          </a:bodyPr>
          <a:lstStyle/>
          <a:p>
            <a:pPr algn="just"/>
            <a:r>
              <a:rPr lang="pl-PL"/>
              <a:t>oznacza </a:t>
            </a:r>
            <a:r>
              <a:rPr lang="pl-PL" dirty="0"/>
              <a:t>lekceważenie praw innych oraz lekceważenie praw własnych. Zachowania te są wypadkową niskiej samooceny oraz niepewności, wynikającej z różnych kompleksów.</a:t>
            </a:r>
          </a:p>
          <a:p>
            <a:pPr algn="just"/>
            <a:r>
              <a:rPr lang="pl-PL" dirty="0"/>
              <a:t> Podejrzewają innych o złe zamiary, niedowierzają im, lekceważą siebie i innych. Poddają w wątpliwość poczucie godności innych ludzi. Mają kłopoty z mówieniem o sobie. Wykazują dużą ostrożność w stosunku do innych. Często towarzyszy im uczucie osamotnienia, zwątpienia i utrata motywacji do pracy. Czują się bezradni. Zachowują się sarkastycznie, a problemy próbują rozwiązywać okrężnymi drogami. Unikają odpowiedzialności np. przez uogólnianie własnych, subiektywnych odczuć i opinii, zniekształcanie sensu cudzych wypowiedzi itp.. Cechuje ich brak konsekwencji.</a:t>
            </a:r>
          </a:p>
        </p:txBody>
      </p:sp>
    </p:spTree>
    <p:extLst>
      <p:ext uri="{BB962C8B-B14F-4D97-AF65-F5344CB8AC3E}">
        <p14:creationId xmlns:p14="http://schemas.microsoft.com/office/powerpoint/2010/main" val="243719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DEDAAD-6A15-430D-97D6-35812326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Zachowanie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F86059-08F6-4D01-A093-11F0B553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3" y="2286000"/>
            <a:ext cx="11318033" cy="44880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(czasem określane jako behawior) człowieka lub zwierzęcia - skoordynowane postępowanie w odniesieniu do określonego otoczenia w określonym (stosunkowo krótkim) czasie, na który składają się reakcje ruchowe wykonywane za pomocą mięśni szkieletowych.</a:t>
            </a:r>
          </a:p>
          <a:p>
            <a:pPr marL="0" indent="0" algn="just">
              <a:buNone/>
            </a:pPr>
            <a:r>
              <a:rPr lang="pl-PL" dirty="0"/>
              <a:t>Zachowanie może być reaktywne lub celowe - ukierunkowane na osiągnięcie celu (czynność):</a:t>
            </a:r>
          </a:p>
          <a:p>
            <a:pPr algn="just"/>
            <a:r>
              <a:rPr lang="pl-PL" dirty="0"/>
              <a:t>jest rezultatem działania bodźców zewnętrznych (behawioryzm)</a:t>
            </a:r>
          </a:p>
          <a:p>
            <a:pPr algn="just"/>
            <a:r>
              <a:rPr lang="pl-PL" dirty="0"/>
              <a:t>jest rezultatem działania popędów, zdeterminowane przez wcześniejsze doświadczenia i w dużej mierze nieświadome (psychoanaliza)</a:t>
            </a:r>
          </a:p>
          <a:p>
            <a:pPr algn="just"/>
            <a:r>
              <a:rPr lang="pl-PL" dirty="0"/>
              <a:t>jest wynikiem potrzeby eksploracji i procesów poznawanych (psychologia poznawcza)</a:t>
            </a:r>
          </a:p>
          <a:p>
            <a:pPr algn="just"/>
            <a:r>
              <a:rPr lang="pl-PL" dirty="0"/>
              <a:t>jest rezultatem doświadczanej akceptacji (psychologia humanistyczna)</a:t>
            </a:r>
          </a:p>
          <a:p>
            <a:pPr algn="just"/>
            <a:r>
              <a:rPr lang="pl-PL" dirty="0"/>
              <a:t>jest komunikatorem pozostającym w sprzężeniu zwrotnym, zarówno przyczyną, jak i skutkiem (psychologia systemowa)</a:t>
            </a:r>
          </a:p>
          <a:p>
            <a:pPr algn="just"/>
            <a:r>
              <a:rPr lang="pl-PL" dirty="0"/>
              <a:t>jest usiłowaniem przystosowania się organizmu w celu przetrwania (psychologia ewolucyjna)</a:t>
            </a:r>
          </a:p>
        </p:txBody>
      </p:sp>
    </p:spTree>
    <p:extLst>
      <p:ext uri="{BB962C8B-B14F-4D97-AF65-F5344CB8AC3E}">
        <p14:creationId xmlns:p14="http://schemas.microsoft.com/office/powerpoint/2010/main" val="41133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4711D6-0F01-4D87-88EA-D94629B3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Prospołeczne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ACAD70-6784-42AD-9961-964DD38B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2" y="2360646"/>
            <a:ext cx="10730204" cy="44227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zachowania, które mają przynieść korzyść innej osobie lub społeczności (pomaganie, dzielenie się, ochrona). </a:t>
            </a:r>
          </a:p>
          <a:p>
            <a:pPr marL="0" indent="0" algn="just">
              <a:buNone/>
            </a:pPr>
            <a:r>
              <a:rPr lang="pl-PL" dirty="0"/>
              <a:t>Można wskazać kilka źródeł zachowań prospołecznych: </a:t>
            </a:r>
          </a:p>
          <a:p>
            <a:pPr algn="just"/>
            <a:r>
              <a:rPr lang="pl-PL" dirty="0"/>
              <a:t>stan emocjonalny wywołany przez sytuację innej osoby (empatia);</a:t>
            </a:r>
          </a:p>
          <a:p>
            <a:pPr algn="just"/>
            <a:r>
              <a:rPr lang="pl-PL" dirty="0"/>
              <a:t>uwewnętrznienie (przyswojenie sobie) norm nakazujących działanie na rzecz innych (np. norma miłości bliźniego, norma wzajemności, norma społ. odpowiedzialności); </a:t>
            </a:r>
          </a:p>
          <a:p>
            <a:pPr algn="just"/>
            <a:r>
              <a:rPr lang="pl-PL" dirty="0"/>
              <a:t>wytworzenie więzi osobistych (przyjaźń, sympatia) oraz traktowanie innej osoby jako autonomicznej wartości; </a:t>
            </a:r>
          </a:p>
          <a:p>
            <a:pPr algn="just"/>
            <a:r>
              <a:rPr lang="pl-PL" dirty="0"/>
              <a:t>poczucie więzi z innymi ludźmi może mieć zgeneralizowany charakter, tzn. może być odczuwane wobec bardzo szerokiego kręgu osób lub wobec ludzi w ogóle. </a:t>
            </a:r>
          </a:p>
          <a:p>
            <a:pPr marL="0" indent="0" algn="just">
              <a:buNone/>
            </a:pPr>
            <a:r>
              <a:rPr lang="pl-PL" dirty="0"/>
              <a:t>Zachowania prospołeczne zależą od wyznawanych wartości, poziomu rozwoju moralnego jednostki, jej samooceny i innych. Zaobserwowano środowiskowe i kulturowe różnice pod względem gotowości do zachowań prospołecznych, ich form i motywów.</a:t>
            </a:r>
          </a:p>
        </p:txBody>
      </p:sp>
    </p:spTree>
    <p:extLst>
      <p:ext uri="{BB962C8B-B14F-4D97-AF65-F5344CB8AC3E}">
        <p14:creationId xmlns:p14="http://schemas.microsoft.com/office/powerpoint/2010/main" val="186141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CC3D1C-AE50-47D6-97E7-64D0274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Antyspołeczne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7038AF-BB01-49A7-8987-AA35DAAF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obejmuje różne problemy: głośnych sąsiadów, porzucone samochody, wandalizm, graffiti, śmiecenie i grupy zastraszające ludzi. </a:t>
            </a:r>
          </a:p>
          <a:p>
            <a:r>
              <a:rPr lang="pl-PL" dirty="0"/>
              <a:t>Tworzy ono środowisko, gdzie zbrodnia może wpływać na życie codzienne ludzi. Są jednak sposoby rozwiązania tego problemu.</a:t>
            </a:r>
          </a:p>
        </p:txBody>
      </p:sp>
    </p:spTree>
    <p:extLst>
      <p:ext uri="{BB962C8B-B14F-4D97-AF65-F5344CB8AC3E}">
        <p14:creationId xmlns:p14="http://schemas.microsoft.com/office/powerpoint/2010/main" val="364933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8C489F-7800-4E65-977F-B5E0DDFB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Organizacyjne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7C8DD7-5EC8-4A67-9495-CC533021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81944" cy="38252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sz="2000" dirty="0"/>
              <a:t>to współczesna dyscyplina koncentrująca się na behawioralnych aspektach zarządzania.</a:t>
            </a:r>
          </a:p>
          <a:p>
            <a:pPr marL="0" indent="0" algn="just">
              <a:buNone/>
            </a:pPr>
            <a:r>
              <a:rPr lang="pl-PL" sz="2000" dirty="0"/>
              <a:t>Przedstawiciele tego kierunku przyjmują całościowe spojrzenie na zachowanie, odnosząc je do procesów indywidualnych, grupowych i organizacyjnych.</a:t>
            </a:r>
          </a:p>
          <a:p>
            <a:pPr marL="0" indent="0" algn="just">
              <a:buNone/>
            </a:pPr>
            <a:r>
              <a:rPr lang="pl-PL" sz="2000" dirty="0"/>
              <a:t>Ważnymi kwestiami są tu: zadowolenie z pracy, stres, motywacja, różnice indywidualne, cechy osobowości, postawy, przywództwo, dynamika grupowa, polityka organizacyjna, konflikt międzyludzki oraz struktura i schemat organizacji. Podejście to zmieniło sposób myślenia menedżerów; traktują pracowników już nie tylko jako narzędzia, ale jako cenne zasoby. Złożoność zachowania indywidualnego utrudnia jednak jego trafne przewidywanie.</a:t>
            </a:r>
          </a:p>
        </p:txBody>
      </p:sp>
    </p:spTree>
    <p:extLst>
      <p:ext uri="{BB962C8B-B14F-4D97-AF65-F5344CB8AC3E}">
        <p14:creationId xmlns:p14="http://schemas.microsoft.com/office/powerpoint/2010/main" val="347301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E0706-6182-409F-A589-ECCC0F11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Apetytywne</a:t>
            </a:r>
            <a:r>
              <a:rPr lang="pl-PL" dirty="0"/>
              <a:t> zachowanie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76BF3F-4C4B-40EF-B9EF-98BF440D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l-PL" sz="2000" dirty="0"/>
              <a:t>(lub </a:t>
            </a:r>
            <a:r>
              <a:rPr lang="pl-PL" sz="2000" dirty="0" err="1"/>
              <a:t>apetencyjne</a:t>
            </a:r>
            <a:r>
              <a:rPr lang="pl-PL" sz="2000" dirty="0"/>
              <a:t>) - popędowe działanie wywołane przez bodźce zewnętrzne lub wewnętrzne, nacechowane wytrwałym dążeniem do osiągnięcia celu, wchodzące w skład łańcucha działań pierwszej fazy zachowania instynktownego.</a:t>
            </a:r>
          </a:p>
          <a:p>
            <a:pPr marL="0" indent="0" algn="just">
              <a:buNone/>
            </a:pPr>
            <a:r>
              <a:rPr lang="pl-PL" sz="2000" dirty="0"/>
              <a:t>Prowadzi do znalezienia bodźca wyzwalającego, np. reakcji łowieckiej u drapieżnika czującego woń, odgłos ofiary, ucieczki myszy na widok lecącej pustułki, popisów godowych. Mają one zapewnić przetrwanie osobnika, ostrzeganie innych osobników lub też zachowanie gatunku.</a:t>
            </a:r>
            <a:br>
              <a:rPr lang="pl-PL" sz="2000" dirty="0"/>
            </a:br>
            <a:r>
              <a:rPr lang="pl-PL" sz="2000" dirty="0"/>
              <a:t>Zachowanie </a:t>
            </a:r>
            <a:r>
              <a:rPr lang="pl-PL" sz="2000" dirty="0" err="1"/>
              <a:t>apetytywne</a:t>
            </a:r>
            <a:r>
              <a:rPr lang="pl-PL" sz="2000" dirty="0"/>
              <a:t> wyzwala najczęściej końcowe działanie spełniające, które może decydować o uratowaniu życia danego osobnika.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985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05EA18-8665-4E4E-86FB-9FA51C32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Asertywne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BB3172-0C7A-48F2-88A4-3E258B7E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84" y="2351573"/>
            <a:ext cx="10610948" cy="37973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000" dirty="0"/>
              <a:t>polega na uznawaniu, że jesteś tak samo ważnym, jak inni, na reprezentowaniu własnych interesów z uwzględnieniem interesów drugiej osoby. </a:t>
            </a:r>
          </a:p>
          <a:p>
            <a:pPr marL="0" indent="0" algn="just">
              <a:buNone/>
            </a:pPr>
            <a:r>
              <a:rPr lang="pl-PL" sz="2000" dirty="0"/>
              <a:t>Zachowanie asertywne oznacza korzystanie z osobistych praw bez naruszania praw innych.</a:t>
            </a:r>
          </a:p>
          <a:p>
            <a:pPr marL="0" indent="0" algn="just">
              <a:buNone/>
            </a:pPr>
            <a:r>
              <a:rPr lang="pl-PL" sz="2000" dirty="0"/>
              <a:t>Człowiek asertywny swobodnie ujawnia innym siebie, wyraża otwarcie swoje myśli, uczucia, pragnienia. Czyni to w sposób uczciwy, bezpośredni, śmiało, bez paraliżującego lęku, akceptuje swoje ograniczenia, niezależnie od tego, czy w danej sytuacji udało mu się odnieść sukces, czy też nie. Potrafi odpowiedzieć nie, zażądać czegoś, co mu się należy, nie lęka się nadmiernie oceny, krytyki, odrzucenia. Pozwala sobie na błędy i potknięcia, dostrzegając swoje sukcesy i mocne strony. Gdy jest w centrum zainteresowania uwagi, potrafi działać bez niszczącego lęku. Akceptuje zmiany w sobie i innych. Potrafi się porozumieć z innymi, potrafi też dochodzić swych praw i egzekwować je.</a:t>
            </a:r>
          </a:p>
        </p:txBody>
      </p:sp>
    </p:spTree>
    <p:extLst>
      <p:ext uri="{BB962C8B-B14F-4D97-AF65-F5344CB8AC3E}">
        <p14:creationId xmlns:p14="http://schemas.microsoft.com/office/powerpoint/2010/main" val="366163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F6775D-8D01-494E-9FDA-D174BBA7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Impulsywne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798C0-0231-4C02-8F17-C91BA41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/>
              <a:t>zachowanie, którego cechą jest chęć zdominowania przez pracownika stosunków władzy i to w sposób zdecydowanie aktywny. Przejawem takiego zachowania może być nieposłuszeństwo a nawet bunt. </a:t>
            </a:r>
          </a:p>
          <a:p>
            <a:pPr algn="just"/>
            <a:r>
              <a:rPr lang="pl-PL" sz="2000" dirty="0"/>
              <a:t>Normalna jednostka potrafi panować nad swoimi impulsami, tj. skłonnościami popychającymi do działań nie przemyślanych i niekontrolowanych przez wolę.</a:t>
            </a:r>
          </a:p>
          <a:p>
            <a:pPr marL="0" indent="0" algn="just">
              <a:buNone/>
            </a:pPr>
            <a:br>
              <a:rPr lang="pl-PL" sz="2000" dirty="0"/>
            </a:b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3032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41ABBA-F5D4-4920-8193-FF8835AB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Ingracjacyjne</a:t>
            </a:r>
            <a:r>
              <a:rPr lang="pl-PL" dirty="0"/>
              <a:t> zachowanie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C51558-3C53-4FDC-941A-A0AD1334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/>
              <a:t>("wkradanie się w cudze łaski"), to technika manipulacji, działanie mające na celu zdobycie sympatii (wytworzenie pozytywnej postawy).</a:t>
            </a:r>
          </a:p>
          <a:p>
            <a:pPr algn="just"/>
            <a:r>
              <a:rPr lang="pl-PL" sz="2000" dirty="0"/>
              <a:t>Istota tego zachowania sprowadza się do stworzenia pozytywnego obrazu własnej osoby u drugiego człowieka oraz zastosowania różnego typu technik mających na celu uzyskanie sympatii do siebie oraz próby wymuszenia uznania wszystkich walorów. Zaprzyjaźnienie się ma charakter czysto instrumentalny, i jednocześnie jest narzędziem uzyskania wpływu.</a:t>
            </a:r>
          </a:p>
        </p:txBody>
      </p:sp>
    </p:spTree>
    <p:extLst>
      <p:ext uri="{BB962C8B-B14F-4D97-AF65-F5344CB8AC3E}">
        <p14:creationId xmlns:p14="http://schemas.microsoft.com/office/powerpoint/2010/main" val="412280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1412</Words>
  <Application>Microsoft Office PowerPoint</Application>
  <PresentationFormat>Panoramiczny</PresentationFormat>
  <Paragraphs>65</Paragraphs>
  <Slides>15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Jon (sala konferencyjna)</vt:lpstr>
      <vt:lpstr>Rodzaje zachowań</vt:lpstr>
      <vt:lpstr>Zachowanie </vt:lpstr>
      <vt:lpstr>Prospołeczne zachowanie</vt:lpstr>
      <vt:lpstr>Antyspołeczne zachowanie</vt:lpstr>
      <vt:lpstr>Organizacyjne zachowanie</vt:lpstr>
      <vt:lpstr>Apetytywne zachowanie </vt:lpstr>
      <vt:lpstr>Asertywne zachowanie</vt:lpstr>
      <vt:lpstr>Impulsywne zachowanie</vt:lpstr>
      <vt:lpstr>Ingracjacyjne zachowanie</vt:lpstr>
      <vt:lpstr>Poznawcze zachowanie</vt:lpstr>
      <vt:lpstr>Reakcyjne zachowanie</vt:lpstr>
      <vt:lpstr>Kompulsywne zachowanie</vt:lpstr>
      <vt:lpstr>Bierne zachowanie</vt:lpstr>
      <vt:lpstr>Agresywne zachowanie</vt:lpstr>
      <vt:lpstr>Zachowanie manipulujące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Rodzaje zachowań.  Asertywność</dc:title>
  <dc:creator>Nastya Pekaruk</dc:creator>
  <cp:lastModifiedBy>Nastya Pekaruk</cp:lastModifiedBy>
  <cp:revision>4</cp:revision>
  <dcterms:created xsi:type="dcterms:W3CDTF">2021-11-27T16:51:07Z</dcterms:created>
  <dcterms:modified xsi:type="dcterms:W3CDTF">2021-11-27T17:13:13Z</dcterms:modified>
</cp:coreProperties>
</file>