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CB504-0964-4208-B8B2-C63A721AD8D6}" type="datetimeFigureOut">
              <a:rPr lang="pl-PL" smtClean="0"/>
              <a:t>22.03.2022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24665-49B4-44D3-9FDE-85D9F5B2FC7E}" type="slidenum">
              <a:rPr lang="pl-PL" smtClean="0"/>
              <a:t>‹#›</a:t>
            </a:fld>
            <a:endParaRPr lang="pl-PL"/>
          </a:p>
        </p:txBody>
      </p:sp>
    </p:spTree>
    <p:extLst>
      <p:ext uri="{BB962C8B-B14F-4D97-AF65-F5344CB8AC3E}">
        <p14:creationId xmlns:p14="http://schemas.microsoft.com/office/powerpoint/2010/main" val="326533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pl-PL" sz="1200" b="1" i="0" kern="1200" dirty="0">
                <a:solidFill>
                  <a:schemeClr val="tx1"/>
                </a:solidFill>
                <a:effectLst/>
                <a:latin typeface="+mn-lt"/>
                <a:ea typeface="+mn-ea"/>
                <a:cs typeface="+mn-cs"/>
              </a:rPr>
              <a:t>1+1 więcej niż 2 - efekt synergii</a:t>
            </a:r>
            <a:r>
              <a:rPr lang="pl-PL" sz="1200" b="0" i="0" kern="1200" dirty="0">
                <a:solidFill>
                  <a:schemeClr val="tx1"/>
                </a:solidFill>
                <a:effectLst/>
                <a:latin typeface="+mn-lt"/>
                <a:ea typeface="+mn-ea"/>
                <a:cs typeface="+mn-cs"/>
              </a:rPr>
              <a:t>. Efekt ten polega na tym, że praca zespołu będzie miała większą wartość niż suma prac wykonanych przez jego członków, gdyby pracowali oni osobno.</a:t>
            </a:r>
          </a:p>
          <a:p>
            <a:endParaRPr lang="pl-PL" dirty="0"/>
          </a:p>
        </p:txBody>
      </p:sp>
      <p:sp>
        <p:nvSpPr>
          <p:cNvPr id="4" name="Symbol zastępczy numeru slajdu 3"/>
          <p:cNvSpPr>
            <a:spLocks noGrp="1"/>
          </p:cNvSpPr>
          <p:nvPr>
            <p:ph type="sldNum" sz="quarter" idx="5"/>
          </p:nvPr>
        </p:nvSpPr>
        <p:spPr/>
        <p:txBody>
          <a:bodyPr/>
          <a:lstStyle/>
          <a:p>
            <a:fld id="{4D424665-49B4-44D3-9FDE-85D9F5B2FC7E}" type="slidenum">
              <a:rPr lang="pl-PL" smtClean="0"/>
              <a:t>15</a:t>
            </a:fld>
            <a:endParaRPr lang="pl-PL"/>
          </a:p>
        </p:txBody>
      </p:sp>
    </p:spTree>
    <p:extLst>
      <p:ext uri="{BB962C8B-B14F-4D97-AF65-F5344CB8AC3E}">
        <p14:creationId xmlns:p14="http://schemas.microsoft.com/office/powerpoint/2010/main" val="3300154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l-PL"/>
              <a:t>Kliknij, aby edytować styl</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DB5348-9552-4F21-873A-B16469C334F9}" type="datetimeFigureOut">
              <a:rPr lang="pl-PL" smtClean="0"/>
              <a:t>22.03.2022</a:t>
            </a:fld>
            <a:endParaRPr lang="pl-PL"/>
          </a:p>
        </p:txBody>
      </p:sp>
      <p:sp>
        <p:nvSpPr>
          <p:cNvPr id="5" name="Footer Placeholder 4"/>
          <p:cNvSpPr>
            <a:spLocks noGrp="1"/>
          </p:cNvSpPr>
          <p:nvPr>
            <p:ph type="ftr" sz="quarter" idx="11"/>
          </p:nvPr>
        </p:nvSpPr>
        <p:spPr>
          <a:xfrm>
            <a:off x="1371600" y="4323845"/>
            <a:ext cx="6400800" cy="365125"/>
          </a:xfrm>
        </p:spPr>
        <p:txBody>
          <a:bodyPr/>
          <a:lstStyle/>
          <a:p>
            <a:endParaRPr lang="pl-PL"/>
          </a:p>
        </p:txBody>
      </p:sp>
      <p:sp>
        <p:nvSpPr>
          <p:cNvPr id="6" name="Slide Number Placeholder 5"/>
          <p:cNvSpPr>
            <a:spLocks noGrp="1"/>
          </p:cNvSpPr>
          <p:nvPr>
            <p:ph type="sldNum" sz="quarter" idx="12"/>
          </p:nvPr>
        </p:nvSpPr>
        <p:spPr>
          <a:xfrm>
            <a:off x="8077200" y="1430866"/>
            <a:ext cx="2743200" cy="365125"/>
          </a:xfrm>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81620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349950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l-PL"/>
              <a:t>Kliknij, aby edytować styl</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188732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l-PL"/>
              <a:t>Kliknij, aby edytować styl</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9F43064-DD0D-4047-B977-FDEA9AD2E9DB}" type="slidenum">
              <a:rPr lang="pl-PL" smtClean="0"/>
              <a:t>‹#›</a:t>
            </a:fld>
            <a:endParaRPr lang="pl-P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307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l-PL"/>
              <a:t>Kliknij, aby edytować styl</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a:xfrm>
            <a:off x="685800" y="378883"/>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179075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l-PL"/>
              <a:t>Kliknij, aby edytować styl</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18DB5348-9552-4F21-873A-B16469C334F9}" type="datetimeFigureOut">
              <a:rPr lang="pl-PL" smtClean="0"/>
              <a:t>22.03.2022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52501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l-PL"/>
              <a:t>Kliknij, aby edytować styl</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18DB5348-9552-4F21-873A-B16469C334F9}" type="datetimeFigureOut">
              <a:rPr lang="pl-PL" smtClean="0"/>
              <a:t>22.03.2022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1877016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8DB5348-9552-4F21-873A-B16469C334F9}" type="datetimeFigureOut">
              <a:rPr lang="pl-PL" smtClean="0"/>
              <a:t>22.03.2022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72476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DB5348-9552-4F21-873A-B16469C334F9}" type="datetimeFigureOut">
              <a:rPr lang="pl-PL" smtClean="0"/>
              <a:t>22.03.2022</a:t>
            </a:fld>
            <a:endParaRPr lang="pl-PL"/>
          </a:p>
        </p:txBody>
      </p:sp>
      <p:sp>
        <p:nvSpPr>
          <p:cNvPr id="5" name="Footer Placeholder 4"/>
          <p:cNvSpPr>
            <a:spLocks noGrp="1"/>
          </p:cNvSpPr>
          <p:nvPr>
            <p:ph type="ftr" sz="quarter" idx="11"/>
          </p:nvPr>
        </p:nvSpPr>
        <p:spPr>
          <a:xfrm>
            <a:off x="685800" y="381000"/>
            <a:ext cx="6991492" cy="36512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374488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8DB5348-9552-4F21-873A-B16469C334F9}" type="datetimeFigureOut">
              <a:rPr lang="pl-PL" smtClean="0"/>
              <a:t>22.03.2022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67286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l-PL"/>
              <a:t>Kliknij, aby edytować styl</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DB5348-9552-4F21-873A-B16469C334F9}" type="datetimeFigureOut">
              <a:rPr lang="pl-PL" smtClean="0"/>
              <a:t>22.03.2022</a:t>
            </a:fld>
            <a:endParaRPr lang="pl-PL"/>
          </a:p>
        </p:txBody>
      </p:sp>
      <p:sp>
        <p:nvSpPr>
          <p:cNvPr id="5" name="Footer Placeholder 4"/>
          <p:cNvSpPr>
            <a:spLocks noGrp="1"/>
          </p:cNvSpPr>
          <p:nvPr>
            <p:ph type="ftr" sz="quarter" idx="11"/>
          </p:nvPr>
        </p:nvSpPr>
        <p:spPr>
          <a:xfrm>
            <a:off x="685800" y="381001"/>
            <a:ext cx="6991492" cy="36406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170756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88765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l-PL"/>
              <a:t>Kliknij, aby edytować styl</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85800" y="3132666"/>
            <a:ext cx="5311775" cy="3086019"/>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3132666"/>
            <a:ext cx="5334000" cy="3086019"/>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8DB5348-9552-4F21-873A-B16469C334F9}" type="datetimeFigureOut">
              <a:rPr lang="pl-PL" smtClean="0"/>
              <a:t>22.03.2022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31961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8DB5348-9552-4F21-873A-B16469C334F9}" type="datetimeFigureOut">
              <a:rPr lang="pl-PL" smtClean="0"/>
              <a:t>22.03.2022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394799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B5348-9552-4F21-873A-B16469C334F9}" type="datetimeFigureOut">
              <a:rPr lang="pl-PL" smtClean="0"/>
              <a:t>22.03.2022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98299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l-PL"/>
              <a:t>Kliknij, aby edytować styl</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295678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18DB5348-9552-4F21-873A-B16469C334F9}" type="datetimeFigureOut">
              <a:rPr lang="pl-PL" smtClean="0"/>
              <a:t>22.03.2022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9F43064-DD0D-4047-B977-FDEA9AD2E9DB}" type="slidenum">
              <a:rPr lang="pl-PL" smtClean="0"/>
              <a:t>‹#›</a:t>
            </a:fld>
            <a:endParaRPr lang="pl-PL"/>
          </a:p>
        </p:txBody>
      </p:sp>
    </p:spTree>
    <p:extLst>
      <p:ext uri="{BB962C8B-B14F-4D97-AF65-F5344CB8AC3E}">
        <p14:creationId xmlns:p14="http://schemas.microsoft.com/office/powerpoint/2010/main" val="159784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DB5348-9552-4F21-873A-B16469C334F9}" type="datetimeFigureOut">
              <a:rPr lang="pl-PL" smtClean="0"/>
              <a:t>22.03.2022</a:t>
            </a:fld>
            <a:endParaRPr lang="pl-P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F43064-DD0D-4047-B977-FDEA9AD2E9DB}" type="slidenum">
              <a:rPr lang="pl-PL" smtClean="0"/>
              <a:t>‹#›</a:t>
            </a:fld>
            <a:endParaRPr lang="pl-PL"/>
          </a:p>
        </p:txBody>
      </p:sp>
    </p:spTree>
    <p:extLst>
      <p:ext uri="{BB962C8B-B14F-4D97-AF65-F5344CB8AC3E}">
        <p14:creationId xmlns:p14="http://schemas.microsoft.com/office/powerpoint/2010/main" val="170130529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A0DACBC-677E-4560-AF07-03B5DECC6EF2}"/>
              </a:ext>
            </a:extLst>
          </p:cNvPr>
          <p:cNvSpPr>
            <a:spLocks noGrp="1"/>
          </p:cNvSpPr>
          <p:nvPr>
            <p:ph type="ctrTitle"/>
          </p:nvPr>
        </p:nvSpPr>
        <p:spPr/>
        <p:txBody>
          <a:bodyPr/>
          <a:lstStyle/>
          <a:p>
            <a:r>
              <a:rPr lang="pl-PL" dirty="0"/>
              <a:t>Role Organizacyjne </a:t>
            </a:r>
          </a:p>
        </p:txBody>
      </p:sp>
      <p:sp>
        <p:nvSpPr>
          <p:cNvPr id="3" name="Podtytuł 2">
            <a:extLst>
              <a:ext uri="{FF2B5EF4-FFF2-40B4-BE49-F238E27FC236}">
                <a16:creationId xmlns:a16="http://schemas.microsoft.com/office/drawing/2014/main" xmlns="" id="{6BB2F06D-C565-4DF8-A970-39D385932F2F}"/>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2148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EEF3076B-5B71-4697-8AC7-03537F1D0696}"/>
              </a:ext>
            </a:extLst>
          </p:cNvPr>
          <p:cNvSpPr>
            <a:spLocks noGrp="1"/>
          </p:cNvSpPr>
          <p:nvPr>
            <p:ph type="title"/>
          </p:nvPr>
        </p:nvSpPr>
        <p:spPr/>
        <p:txBody>
          <a:bodyPr/>
          <a:lstStyle/>
          <a:p>
            <a:r>
              <a:rPr lang="pl-PL" dirty="0"/>
              <a:t>Role decyzyjne</a:t>
            </a:r>
          </a:p>
        </p:txBody>
      </p:sp>
      <p:sp>
        <p:nvSpPr>
          <p:cNvPr id="3" name="Symbol zastępczy zawartości 2">
            <a:extLst>
              <a:ext uri="{FF2B5EF4-FFF2-40B4-BE49-F238E27FC236}">
                <a16:creationId xmlns:a16="http://schemas.microsoft.com/office/drawing/2014/main" xmlns="" id="{66D5501B-D40C-49D1-86B1-00EDF7F6EC17}"/>
              </a:ext>
            </a:extLst>
          </p:cNvPr>
          <p:cNvSpPr>
            <a:spLocks noGrp="1"/>
          </p:cNvSpPr>
          <p:nvPr>
            <p:ph idx="1"/>
          </p:nvPr>
        </p:nvSpPr>
        <p:spPr/>
        <p:txBody>
          <a:bodyPr>
            <a:normAutofit fontScale="92500"/>
          </a:bodyPr>
          <a:lstStyle/>
          <a:p>
            <a:pPr marL="0" indent="0" algn="just">
              <a:buNone/>
            </a:pPr>
            <a:r>
              <a:rPr lang="pl-PL" dirty="0"/>
              <a:t>Polegają w szczególności na podejmowaniu przez menedżerów decyzji w oparciu o zgromadzone informacje. Wśród nich wyróżniamy:</a:t>
            </a:r>
          </a:p>
          <a:p>
            <a:pPr algn="just"/>
            <a:r>
              <a:rPr lang="pl-PL" b="1" dirty="0"/>
              <a:t>rolę przedsiębiorcy</a:t>
            </a:r>
            <a:r>
              <a:rPr lang="pl-PL" dirty="0"/>
              <a:t> – dobrowolnie inicjuje zmiany, wykorzystuje wszelkie szanse dla rozwoju organizacji. Opracowuje nowe pomysły innowacyjne.</a:t>
            </a:r>
          </a:p>
          <a:p>
            <a:pPr algn="just"/>
            <a:r>
              <a:rPr lang="pl-PL" b="1" dirty="0"/>
              <a:t>rolę przeciwdziałającego zakłóceniom</a:t>
            </a:r>
            <a:r>
              <a:rPr lang="pl-PL" dirty="0"/>
              <a:t> – likwiduje zakłócenia oraz konflikty, które mogą pojawić się w organizacji. Zajmuje się takimi sprawami jak strajki, naruszenia praw autorskich itp.</a:t>
            </a:r>
          </a:p>
          <a:p>
            <a:pPr algn="just"/>
            <a:r>
              <a:rPr lang="pl-PL" b="1" dirty="0"/>
              <a:t>rolę dysponenta zasobów</a:t>
            </a:r>
            <a:r>
              <a:rPr lang="pl-PL" dirty="0"/>
              <a:t> – podejmuje decyzje o sposobie dystrybucji zasobów. Dokonuje przeglądów i rewizji wniosków budżetowych.</a:t>
            </a:r>
          </a:p>
          <a:p>
            <a:pPr algn="just"/>
            <a:r>
              <a:rPr lang="pl-PL" b="1" dirty="0"/>
              <a:t>rolę negocjatora</a:t>
            </a:r>
            <a:r>
              <a:rPr lang="pl-PL" dirty="0"/>
              <a:t> – prowadzi negocjacje z innymi grupami lub organizacjami jako przedstawiciel przedsiębiorstwa. Może zarówno negocjować umowę z kontrahentem jak również działać jako mediator w sporach między podwładnymi.</a:t>
            </a:r>
          </a:p>
          <a:p>
            <a:endParaRPr lang="pl-PL" dirty="0"/>
          </a:p>
        </p:txBody>
      </p:sp>
    </p:spTree>
    <p:extLst>
      <p:ext uri="{BB962C8B-B14F-4D97-AF65-F5344CB8AC3E}">
        <p14:creationId xmlns:p14="http://schemas.microsoft.com/office/powerpoint/2010/main" val="2301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E80BC181-F725-41C9-93CE-674C0961C6EB}"/>
              </a:ext>
            </a:extLst>
          </p:cNvPr>
          <p:cNvSpPr>
            <a:spLocks noGrp="1"/>
          </p:cNvSpPr>
          <p:nvPr>
            <p:ph type="title"/>
          </p:nvPr>
        </p:nvSpPr>
        <p:spPr/>
        <p:txBody>
          <a:bodyPr>
            <a:normAutofit/>
          </a:bodyPr>
          <a:lstStyle/>
          <a:p>
            <a:r>
              <a:rPr lang="pl-PL" dirty="0"/>
              <a:t>ROLE LIDERA I WYKONAWCY W ZESPOLE</a:t>
            </a:r>
          </a:p>
        </p:txBody>
      </p:sp>
      <p:sp>
        <p:nvSpPr>
          <p:cNvPr id="3" name="Symbol zastępczy zawartości 2">
            <a:extLst>
              <a:ext uri="{FF2B5EF4-FFF2-40B4-BE49-F238E27FC236}">
                <a16:creationId xmlns:a16="http://schemas.microsoft.com/office/drawing/2014/main" xmlns="" id="{55367C64-2FB7-44BC-B5B0-D52DD30FF2D1}"/>
              </a:ext>
            </a:extLst>
          </p:cNvPr>
          <p:cNvSpPr>
            <a:spLocks noGrp="1"/>
          </p:cNvSpPr>
          <p:nvPr>
            <p:ph idx="1"/>
          </p:nvPr>
        </p:nvSpPr>
        <p:spPr>
          <a:xfrm>
            <a:off x="685800" y="2194560"/>
            <a:ext cx="11014788" cy="4374191"/>
          </a:xfrm>
        </p:spPr>
        <p:txBody>
          <a:bodyPr>
            <a:normAutofit/>
          </a:bodyPr>
          <a:lstStyle/>
          <a:p>
            <a:pPr marL="0" indent="0" algn="just">
              <a:buNone/>
            </a:pPr>
            <a:r>
              <a:rPr lang="pl-PL" dirty="0"/>
              <a:t>Każda grupa osób musi ze sobą współpracować, by stworzyć zespół, którego działaniom przyświecać będzie wspólny cel. Aby się to udało, grupą musi kierować skuteczny lider. </a:t>
            </a:r>
          </a:p>
          <a:p>
            <a:pPr marL="0" indent="0" algn="just">
              <a:buNone/>
            </a:pPr>
            <a:r>
              <a:rPr lang="pl-PL" b="1" dirty="0"/>
              <a:t>Cechy</a:t>
            </a:r>
            <a:r>
              <a:rPr lang="pl-PL" dirty="0"/>
              <a:t>, jakimi powinien się charakteryzować dobry kierownik, czyli lider zespołu: odpowiedzialność, pewność siebie, zdolności organizacyjne i umiejętności interpersonalne. </a:t>
            </a:r>
          </a:p>
          <a:p>
            <a:pPr marL="0" indent="0" algn="just" fontAlgn="base">
              <a:buNone/>
            </a:pPr>
            <a:r>
              <a:rPr lang="pl-PL" dirty="0"/>
              <a:t>Liderzy zespołów mogą prezentować różne </a:t>
            </a:r>
            <a:r>
              <a:rPr lang="pl-PL" b="1" dirty="0"/>
              <a:t>style kierowania</a:t>
            </a:r>
            <a:r>
              <a:rPr lang="pl-PL" dirty="0"/>
              <a:t>: </a:t>
            </a:r>
          </a:p>
          <a:p>
            <a:pPr algn="just" fontAlgn="base"/>
            <a:r>
              <a:rPr lang="pl-PL" b="1" dirty="0"/>
              <a:t>Autokratyczny</a:t>
            </a:r>
            <a:r>
              <a:rPr lang="pl-PL" dirty="0"/>
              <a:t> - przejawia się koncentracją władzy kierownika.</a:t>
            </a:r>
          </a:p>
          <a:p>
            <a:pPr algn="just" fontAlgn="base"/>
            <a:r>
              <a:rPr lang="pl-PL" b="1" dirty="0"/>
              <a:t>Demokratyczny </a:t>
            </a:r>
            <a:r>
              <a:rPr lang="pl-PL" dirty="0"/>
              <a:t>(partycypacyjny) - władza jest zdecentralizowana, kierownik deleguje swoje uprawnienia na podwładnych.</a:t>
            </a:r>
          </a:p>
          <a:p>
            <a:pPr algn="just" fontAlgn="base"/>
            <a:r>
              <a:rPr lang="pl-PL" b="1" dirty="0"/>
              <a:t>Liberalny</a:t>
            </a:r>
            <a:r>
              <a:rPr lang="pl-PL" dirty="0"/>
              <a:t> - przełożony pozostawia swojemu zespołowi całkowitą swobodę w planowaniu, podziale pracy, metodach realizacji zadań .  </a:t>
            </a:r>
          </a:p>
          <a:p>
            <a:endParaRPr lang="pl-PL" dirty="0"/>
          </a:p>
        </p:txBody>
      </p:sp>
    </p:spTree>
    <p:extLst>
      <p:ext uri="{BB962C8B-B14F-4D97-AF65-F5344CB8AC3E}">
        <p14:creationId xmlns:p14="http://schemas.microsoft.com/office/powerpoint/2010/main" val="349018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09C93728-9F76-4C9F-A126-B335717C0E9C}"/>
              </a:ext>
            </a:extLst>
          </p:cNvPr>
          <p:cNvSpPr>
            <a:spLocks noGrp="1"/>
          </p:cNvSpPr>
          <p:nvPr>
            <p:ph type="title"/>
          </p:nvPr>
        </p:nvSpPr>
        <p:spPr/>
        <p:txBody>
          <a:bodyPr/>
          <a:lstStyle/>
          <a:p>
            <a:r>
              <a:rPr lang="pl-PL" dirty="0"/>
              <a:t>Wyzwania lidera zespołu</a:t>
            </a:r>
          </a:p>
        </p:txBody>
      </p:sp>
      <p:sp>
        <p:nvSpPr>
          <p:cNvPr id="3" name="Symbol zastępczy zawartości 2">
            <a:extLst>
              <a:ext uri="{FF2B5EF4-FFF2-40B4-BE49-F238E27FC236}">
                <a16:creationId xmlns:a16="http://schemas.microsoft.com/office/drawing/2014/main" xmlns="" id="{B45602E4-72A6-4101-AA72-D2C809EDBD49}"/>
              </a:ext>
            </a:extLst>
          </p:cNvPr>
          <p:cNvSpPr>
            <a:spLocks noGrp="1"/>
          </p:cNvSpPr>
          <p:nvPr>
            <p:ph idx="1"/>
          </p:nvPr>
        </p:nvSpPr>
        <p:spPr/>
        <p:txBody>
          <a:bodyPr>
            <a:normAutofit fontScale="92500" lnSpcReduction="10000"/>
          </a:bodyPr>
          <a:lstStyle/>
          <a:p>
            <a:pPr fontAlgn="base"/>
            <a:r>
              <a:rPr lang="pl-PL" dirty="0"/>
              <a:t>ocenianie możliwości wykonania zadania przez zespół,</a:t>
            </a:r>
          </a:p>
          <a:p>
            <a:pPr fontAlgn="base"/>
            <a:r>
              <a:rPr lang="pl-PL" dirty="0"/>
              <a:t>planowanie kolejności realizacji zadań przez zespół,</a:t>
            </a:r>
          </a:p>
          <a:p>
            <a:pPr fontAlgn="base"/>
            <a:r>
              <a:rPr lang="pl-PL" dirty="0"/>
              <a:t>organizowanie pracy zespołu,</a:t>
            </a:r>
          </a:p>
          <a:p>
            <a:pPr fontAlgn="base"/>
            <a:r>
              <a:rPr lang="pl-PL" dirty="0"/>
              <a:t>podział pracy pomiędzy członków zespołu,</a:t>
            </a:r>
          </a:p>
          <a:p>
            <a:pPr fontAlgn="base"/>
            <a:r>
              <a:rPr lang="pl-PL" dirty="0"/>
              <a:t>motywowanie członków zespołu do działania,</a:t>
            </a:r>
          </a:p>
          <a:p>
            <a:pPr fontAlgn="base"/>
            <a:r>
              <a:rPr lang="pl-PL" dirty="0"/>
              <a:t>pomaganie zespołowi i sprawdzanie na bieżąco postępów w pracy,</a:t>
            </a:r>
          </a:p>
          <a:p>
            <a:pPr fontAlgn="base"/>
            <a:r>
              <a:rPr lang="pl-PL" dirty="0"/>
              <a:t>stawianie czoła problemom i podejmowanie decyzji,</a:t>
            </a:r>
          </a:p>
          <a:p>
            <a:pPr fontAlgn="base"/>
            <a:r>
              <a:rPr lang="pl-PL" dirty="0"/>
              <a:t>sprawna modyfikacja zakresu działań, a nawet składu zespołu w trakcie realizacji zadania,</a:t>
            </a:r>
          </a:p>
          <a:p>
            <a:pPr fontAlgn="base"/>
            <a:r>
              <a:rPr lang="pl-PL" dirty="0"/>
              <a:t>dążenie do realizacji zadań w wyznaczonym czasie,</a:t>
            </a:r>
          </a:p>
          <a:p>
            <a:pPr fontAlgn="base"/>
            <a:r>
              <a:rPr lang="pl-PL" dirty="0"/>
              <a:t>wyciąganie wniosków ze sposobu i efektów realizacji zadań przez zespół.</a:t>
            </a:r>
          </a:p>
          <a:p>
            <a:endParaRPr lang="pl-PL" dirty="0"/>
          </a:p>
        </p:txBody>
      </p:sp>
    </p:spTree>
    <p:extLst>
      <p:ext uri="{BB962C8B-B14F-4D97-AF65-F5344CB8AC3E}">
        <p14:creationId xmlns:p14="http://schemas.microsoft.com/office/powerpoint/2010/main" val="93560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5E0FCA3E-8219-47C8-B819-3C002C06144C}"/>
              </a:ext>
            </a:extLst>
          </p:cNvPr>
          <p:cNvSpPr>
            <a:spLocks noGrp="1"/>
          </p:cNvSpPr>
          <p:nvPr>
            <p:ph type="title"/>
          </p:nvPr>
        </p:nvSpPr>
        <p:spPr/>
        <p:txBody>
          <a:bodyPr/>
          <a:lstStyle/>
          <a:p>
            <a:r>
              <a:rPr lang="pl-PL" dirty="0"/>
              <a:t>Wykonawcy w zespole</a:t>
            </a:r>
          </a:p>
        </p:txBody>
      </p:sp>
      <p:sp>
        <p:nvSpPr>
          <p:cNvPr id="3" name="Symbol zastępczy zawartości 2">
            <a:extLst>
              <a:ext uri="{FF2B5EF4-FFF2-40B4-BE49-F238E27FC236}">
                <a16:creationId xmlns:a16="http://schemas.microsoft.com/office/drawing/2014/main" xmlns="" id="{8324448D-FBDB-49DB-971A-760108B4D7D2}"/>
              </a:ext>
            </a:extLst>
          </p:cNvPr>
          <p:cNvSpPr>
            <a:spLocks noGrp="1"/>
          </p:cNvSpPr>
          <p:nvPr>
            <p:ph idx="1"/>
          </p:nvPr>
        </p:nvSpPr>
        <p:spPr/>
        <p:txBody>
          <a:bodyPr/>
          <a:lstStyle/>
          <a:p>
            <a:pPr marL="0" indent="0">
              <a:buNone/>
            </a:pPr>
            <a:r>
              <a:rPr lang="pl-PL" dirty="0"/>
              <a:t>Członkowie zespołu. To oni wcielają w życie zadania wyznaczone przez lidera i decydują o ostatecznym efekcie pracy. </a:t>
            </a:r>
          </a:p>
          <a:p>
            <a:pPr marL="0" indent="0">
              <a:buNone/>
            </a:pPr>
            <a:r>
              <a:rPr lang="pl-PL" b="1" dirty="0"/>
              <a:t>Cechy wykonawców:</a:t>
            </a:r>
          </a:p>
          <a:p>
            <a:pPr fontAlgn="base"/>
            <a:r>
              <a:rPr lang="pl-PL" dirty="0"/>
              <a:t>uczciwość i pracowitość,</a:t>
            </a:r>
          </a:p>
          <a:p>
            <a:pPr fontAlgn="base"/>
            <a:r>
              <a:rPr lang="pl-PL" dirty="0"/>
              <a:t>odpowiedzialność i obowiązkowość,</a:t>
            </a:r>
          </a:p>
          <a:p>
            <a:pPr fontAlgn="base"/>
            <a:r>
              <a:rPr lang="pl-PL" dirty="0"/>
              <a:t>zdyscyplinowanie i szacunek do wykonywanej pracy i przełożonych,</a:t>
            </a:r>
          </a:p>
          <a:p>
            <a:pPr fontAlgn="base"/>
            <a:r>
              <a:rPr lang="pl-PL" dirty="0"/>
              <a:t>umiejętność logicznego myślenia i podejmowania racjonalnych decyzji,</a:t>
            </a:r>
          </a:p>
          <a:p>
            <a:pPr fontAlgn="base"/>
            <a:r>
              <a:rPr lang="pl-PL" dirty="0"/>
              <a:t>umiejętność organizacji własnej pracy i rozplanowania jej w czasie,</a:t>
            </a:r>
          </a:p>
          <a:p>
            <a:pPr fontAlgn="base"/>
            <a:r>
              <a:rPr lang="pl-PL" dirty="0"/>
              <a:t>posiadanie odpowiednich kwalifikacji do wykonywania zadań (wykształcenia, wiedzy, umiejętności, doświadczenia).</a:t>
            </a:r>
          </a:p>
          <a:p>
            <a:pPr marL="0" indent="0">
              <a:buNone/>
            </a:pPr>
            <a:endParaRPr lang="pl-PL" dirty="0"/>
          </a:p>
        </p:txBody>
      </p:sp>
    </p:spTree>
    <p:extLst>
      <p:ext uri="{BB962C8B-B14F-4D97-AF65-F5344CB8AC3E}">
        <p14:creationId xmlns:p14="http://schemas.microsoft.com/office/powerpoint/2010/main" val="339752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1D19CDAC-4883-46CE-AD5F-FE3DA0D46CC4}"/>
              </a:ext>
            </a:extLst>
          </p:cNvPr>
          <p:cNvSpPr>
            <a:spLocks noGrp="1"/>
          </p:cNvSpPr>
          <p:nvPr>
            <p:ph type="title"/>
          </p:nvPr>
        </p:nvSpPr>
        <p:spPr/>
        <p:txBody>
          <a:bodyPr>
            <a:normAutofit/>
          </a:bodyPr>
          <a:lstStyle/>
          <a:p>
            <a:r>
              <a:rPr lang="pl-PL" dirty="0"/>
              <a:t>Lider i wykonawcy to jeszcze nie zespół</a:t>
            </a:r>
          </a:p>
        </p:txBody>
      </p:sp>
      <p:sp>
        <p:nvSpPr>
          <p:cNvPr id="3" name="Symbol zastępczy zawartości 2">
            <a:extLst>
              <a:ext uri="{FF2B5EF4-FFF2-40B4-BE49-F238E27FC236}">
                <a16:creationId xmlns:a16="http://schemas.microsoft.com/office/drawing/2014/main" xmlns="" id="{336BEA84-134D-4DFE-A5E7-0163F55F7D6A}"/>
              </a:ext>
            </a:extLst>
          </p:cNvPr>
          <p:cNvSpPr>
            <a:spLocks noGrp="1"/>
          </p:cNvSpPr>
          <p:nvPr>
            <p:ph idx="1"/>
          </p:nvPr>
        </p:nvSpPr>
        <p:spPr>
          <a:xfrm>
            <a:off x="685800" y="2194560"/>
            <a:ext cx="10820400" cy="4346199"/>
          </a:xfrm>
        </p:spPr>
        <p:txBody>
          <a:bodyPr>
            <a:normAutofit/>
          </a:bodyPr>
          <a:lstStyle/>
          <a:p>
            <a:pPr marL="0" indent="0" algn="just" fontAlgn="base">
              <a:buNone/>
            </a:pPr>
            <a:r>
              <a:rPr lang="pl-PL" dirty="0"/>
              <a:t>Odpowiednio dobrana grupa osób o określonych cechach, składająca się z lidera i wykonawców, nie stanowi jeszcze zespołu. Aby stworzyła </a:t>
            </a:r>
            <a:r>
              <a:rPr lang="pl-PL" b="1" dirty="0"/>
              <a:t>zespół skutecznie realizujący zadania</a:t>
            </a:r>
            <a:r>
              <a:rPr lang="pl-PL" dirty="0"/>
              <a:t>, powinny zostać spełnione następujące </a:t>
            </a:r>
            <a:r>
              <a:rPr lang="pl-PL" b="1" dirty="0"/>
              <a:t>warunki</a:t>
            </a:r>
            <a:r>
              <a:rPr lang="pl-PL" dirty="0"/>
              <a:t>:</a:t>
            </a:r>
          </a:p>
          <a:p>
            <a:pPr algn="just" fontAlgn="base"/>
            <a:r>
              <a:rPr lang="pl-PL" dirty="0"/>
              <a:t>wszyscy członkowie zespołu muszą ze sobą współpracować,</a:t>
            </a:r>
          </a:p>
          <a:p>
            <a:pPr algn="just" fontAlgn="base"/>
            <a:r>
              <a:rPr lang="pl-PL" dirty="0"/>
              <a:t>relacje między członkami zespołu muszą być oparte na partnerstwie,</a:t>
            </a:r>
          </a:p>
          <a:p>
            <a:pPr algn="just" fontAlgn="base"/>
            <a:r>
              <a:rPr lang="pl-PL" dirty="0"/>
              <a:t>wszyscy członkowie zespołu muszą czuć się odpowiedzialni za podejmowane działania,</a:t>
            </a:r>
          </a:p>
          <a:p>
            <a:pPr algn="just" fontAlgn="base"/>
            <a:r>
              <a:rPr lang="pl-PL" dirty="0"/>
              <a:t>praca powinna być odpowiednio zorganizowana i podzielona pomiędzy członków zespołu,</a:t>
            </a:r>
          </a:p>
          <a:p>
            <a:pPr algn="just" fontAlgn="base"/>
            <a:r>
              <a:rPr lang="pl-PL" dirty="0"/>
              <a:t>pracą zespołu powinien kierować odpowiedzialny i charyzmatyczny lider.</a:t>
            </a:r>
          </a:p>
          <a:p>
            <a:endParaRPr lang="pl-PL" dirty="0"/>
          </a:p>
        </p:txBody>
      </p:sp>
    </p:spTree>
    <p:extLst>
      <p:ext uri="{BB962C8B-B14F-4D97-AF65-F5344CB8AC3E}">
        <p14:creationId xmlns:p14="http://schemas.microsoft.com/office/powerpoint/2010/main" val="62395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1C2E122-B0F4-46A2-9DF1-160835A1921C}"/>
              </a:ext>
            </a:extLst>
          </p:cNvPr>
          <p:cNvSpPr>
            <a:spLocks noGrp="1"/>
          </p:cNvSpPr>
          <p:nvPr>
            <p:ph type="title"/>
          </p:nvPr>
        </p:nvSpPr>
        <p:spPr/>
        <p:txBody>
          <a:bodyPr/>
          <a:lstStyle/>
          <a:p>
            <a:r>
              <a:rPr lang="pl-PL" dirty="0"/>
              <a:t>Cechy skutecznej pracy zespołowej</a:t>
            </a:r>
          </a:p>
        </p:txBody>
      </p:sp>
      <p:pic>
        <p:nvPicPr>
          <p:cNvPr id="1026" name="Picture 2" descr="http://www.podrecznik.edugate.pl/Images/ryc_07_02.png">
            <a:extLst>
              <a:ext uri="{FF2B5EF4-FFF2-40B4-BE49-F238E27FC236}">
                <a16:creationId xmlns:a16="http://schemas.microsoft.com/office/drawing/2014/main" xmlns="" id="{5174616D-DFC2-48D5-85D7-0DB955352B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4238" y="1890455"/>
            <a:ext cx="8798766" cy="487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9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DA8B65B-2C81-4EF3-B2AA-75F5E78BF147}"/>
              </a:ext>
            </a:extLst>
          </p:cNvPr>
          <p:cNvSpPr>
            <a:spLocks noGrp="1"/>
          </p:cNvSpPr>
          <p:nvPr>
            <p:ph type="title"/>
          </p:nvPr>
        </p:nvSpPr>
        <p:spPr/>
        <p:txBody>
          <a:bodyPr/>
          <a:lstStyle/>
          <a:p>
            <a:r>
              <a:rPr lang="pl-PL" dirty="0"/>
              <a:t>Źródła konfliktów</a:t>
            </a:r>
          </a:p>
        </p:txBody>
      </p:sp>
      <p:sp>
        <p:nvSpPr>
          <p:cNvPr id="3" name="Symbol zastępczy zawartości 2">
            <a:extLst>
              <a:ext uri="{FF2B5EF4-FFF2-40B4-BE49-F238E27FC236}">
                <a16:creationId xmlns:a16="http://schemas.microsoft.com/office/drawing/2014/main" xmlns="" id="{D2B2D420-7009-41F3-A1E2-8353137C2A67}"/>
              </a:ext>
            </a:extLst>
          </p:cNvPr>
          <p:cNvSpPr>
            <a:spLocks noGrp="1"/>
          </p:cNvSpPr>
          <p:nvPr>
            <p:ph idx="1"/>
          </p:nvPr>
        </p:nvSpPr>
        <p:spPr/>
        <p:txBody>
          <a:bodyPr/>
          <a:lstStyle/>
          <a:p>
            <a:pPr marL="0" indent="0" fontAlgn="base">
              <a:buNone/>
            </a:pPr>
            <a:r>
              <a:rPr lang="pl-PL" b="1" dirty="0"/>
              <a:t>Konflikt</a:t>
            </a:r>
            <a:r>
              <a:rPr lang="pl-PL" dirty="0"/>
              <a:t> to spór zaistniały pomiędzy stronami, które próbują narzucić sobie swoje zdanie. Rozpoznanie źródła konfliktu jest kluczowe do podjęcia skutecznych działań w celu jego rozwiązania.</a:t>
            </a:r>
          </a:p>
          <a:p>
            <a:pPr marL="0" indent="0" fontAlgn="base">
              <a:buNone/>
            </a:pPr>
            <a:r>
              <a:rPr lang="pl-PL" dirty="0"/>
              <a:t>Ze względu na źródło wyróżnia się konflikty:</a:t>
            </a:r>
          </a:p>
          <a:p>
            <a:pPr fontAlgn="base"/>
            <a:r>
              <a:rPr lang="pl-PL" dirty="0"/>
              <a:t>wartości,</a:t>
            </a:r>
          </a:p>
          <a:p>
            <a:pPr fontAlgn="base"/>
            <a:r>
              <a:rPr lang="pl-PL" dirty="0"/>
              <a:t>interesów,</a:t>
            </a:r>
          </a:p>
          <a:p>
            <a:pPr fontAlgn="base"/>
            <a:r>
              <a:rPr lang="pl-PL" dirty="0"/>
              <a:t>strukturalne,</a:t>
            </a:r>
          </a:p>
          <a:p>
            <a:pPr fontAlgn="base"/>
            <a:r>
              <a:rPr lang="pl-PL" dirty="0"/>
              <a:t>racji.</a:t>
            </a:r>
          </a:p>
          <a:p>
            <a:endParaRPr lang="pl-PL" dirty="0"/>
          </a:p>
        </p:txBody>
      </p:sp>
    </p:spTree>
    <p:extLst>
      <p:ext uri="{BB962C8B-B14F-4D97-AF65-F5344CB8AC3E}">
        <p14:creationId xmlns:p14="http://schemas.microsoft.com/office/powerpoint/2010/main" val="3244810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CCA48DB0-B850-44FB-9158-DFC3D1B585FB}"/>
              </a:ext>
            </a:extLst>
          </p:cNvPr>
          <p:cNvSpPr>
            <a:spLocks noGrp="1"/>
          </p:cNvSpPr>
          <p:nvPr>
            <p:ph type="title"/>
          </p:nvPr>
        </p:nvSpPr>
        <p:spPr/>
        <p:txBody>
          <a:bodyPr/>
          <a:lstStyle/>
          <a:p>
            <a:r>
              <a:rPr lang="pl-PL" dirty="0"/>
              <a:t>Konflikt wartości</a:t>
            </a:r>
          </a:p>
        </p:txBody>
      </p:sp>
      <p:sp>
        <p:nvSpPr>
          <p:cNvPr id="3" name="Symbol zastępczy zawartości 2">
            <a:extLst>
              <a:ext uri="{FF2B5EF4-FFF2-40B4-BE49-F238E27FC236}">
                <a16:creationId xmlns:a16="http://schemas.microsoft.com/office/drawing/2014/main" xmlns="" id="{B3402AA6-0E1B-475E-BF44-D071764922E0}"/>
              </a:ext>
            </a:extLst>
          </p:cNvPr>
          <p:cNvSpPr>
            <a:spLocks noGrp="1"/>
          </p:cNvSpPr>
          <p:nvPr>
            <p:ph idx="1"/>
          </p:nvPr>
        </p:nvSpPr>
        <p:spPr>
          <a:xfrm>
            <a:off x="685800" y="2194559"/>
            <a:ext cx="11108094" cy="4355531"/>
          </a:xfrm>
        </p:spPr>
        <p:txBody>
          <a:bodyPr>
            <a:normAutofit/>
          </a:bodyPr>
          <a:lstStyle/>
          <a:p>
            <a:pPr marL="0" indent="0" algn="just" fontAlgn="base">
              <a:buNone/>
            </a:pPr>
            <a:r>
              <a:rPr lang="pl-PL" sz="2400" dirty="0"/>
              <a:t>Ludzie kierują się w swoim życiu pewnym systemem wartości. System ten u każdego z nas kształtowany jest przez wiele czynników, takich jak: kultura i tradycja kraju, w którym mieszkamy, religia, którą wyznajemy, sposób, w jaki wychowali nas rodzice, pozycja społeczną, którą zajmujemy. </a:t>
            </a:r>
          </a:p>
          <a:p>
            <a:pPr marL="0" indent="0" algn="just" fontAlgn="base">
              <a:buNone/>
            </a:pPr>
            <a:r>
              <a:rPr lang="pl-PL" sz="2400" dirty="0"/>
              <a:t>Konflikty wartości wynikają właśnie z </a:t>
            </a:r>
            <a:r>
              <a:rPr lang="pl-PL" sz="2400" b="1" dirty="0"/>
              <a:t>różnych systemów wartości</a:t>
            </a:r>
            <a:r>
              <a:rPr lang="pl-PL" sz="2400" dirty="0"/>
              <a:t>, warunkujących nasze poglądy i zachowanie. Zwykle przyczyną takich konfliktów są te różnice systemów wartości, które są widoczne na zewnątrz, determinują nasz styl życia i podejście do takich ważnych wartości, jak rodzina, zdrowie czy praca. </a:t>
            </a:r>
          </a:p>
          <a:p>
            <a:pPr marL="0" indent="0" algn="just" fontAlgn="base">
              <a:buNone/>
            </a:pPr>
            <a:r>
              <a:rPr lang="pl-PL" sz="2400" dirty="0"/>
              <a:t>Przykładem konfliktu wartości może np. toczący się aktualnie w Polsce spór na temat zakazu handlu w niedzielę.</a:t>
            </a:r>
          </a:p>
          <a:p>
            <a:pPr algn="just"/>
            <a:endParaRPr lang="pl-PL" sz="2400" dirty="0"/>
          </a:p>
        </p:txBody>
      </p:sp>
    </p:spTree>
    <p:extLst>
      <p:ext uri="{BB962C8B-B14F-4D97-AF65-F5344CB8AC3E}">
        <p14:creationId xmlns:p14="http://schemas.microsoft.com/office/powerpoint/2010/main" val="289085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473CF731-A87F-49CB-AA76-E246DF37EE8B}"/>
              </a:ext>
            </a:extLst>
          </p:cNvPr>
          <p:cNvSpPr>
            <a:spLocks noGrp="1"/>
          </p:cNvSpPr>
          <p:nvPr>
            <p:ph type="title"/>
          </p:nvPr>
        </p:nvSpPr>
        <p:spPr/>
        <p:txBody>
          <a:bodyPr/>
          <a:lstStyle/>
          <a:p>
            <a:r>
              <a:rPr lang="pl-PL" dirty="0"/>
              <a:t>Konflikt interesów</a:t>
            </a:r>
          </a:p>
        </p:txBody>
      </p:sp>
      <p:sp>
        <p:nvSpPr>
          <p:cNvPr id="3" name="Symbol zastępczy zawartości 2">
            <a:extLst>
              <a:ext uri="{FF2B5EF4-FFF2-40B4-BE49-F238E27FC236}">
                <a16:creationId xmlns:a16="http://schemas.microsoft.com/office/drawing/2014/main" xmlns="" id="{29B9FFB7-E08B-4850-A733-90D9ADA15097}"/>
              </a:ext>
            </a:extLst>
          </p:cNvPr>
          <p:cNvSpPr>
            <a:spLocks noGrp="1"/>
          </p:cNvSpPr>
          <p:nvPr>
            <p:ph idx="1"/>
          </p:nvPr>
        </p:nvSpPr>
        <p:spPr/>
        <p:txBody>
          <a:bodyPr/>
          <a:lstStyle/>
          <a:p>
            <a:pPr marL="0" indent="0" algn="just" fontAlgn="base">
              <a:buNone/>
            </a:pPr>
            <a:r>
              <a:rPr lang="pl-PL" sz="2400" dirty="0"/>
              <a:t>Każdy z nas ma różne potrzeby. Dla dzieci najważniejsze w życiu jest miłe spędzanie czasu z przyjaciółmi, kiedy dla ich rodziców najważniejsza jest zwykle nauka, która zagwarantuje ich dzieciom wysoki poziom wykształcenia, a dzięki temu – dobry start w życiu.</a:t>
            </a:r>
          </a:p>
          <a:p>
            <a:pPr marL="0" indent="0" algn="just" fontAlgn="base">
              <a:buNone/>
            </a:pPr>
            <a:r>
              <a:rPr lang="pl-PL" sz="2400" dirty="0"/>
              <a:t> Konflikt interesów (potrzeb) pojawia się, gdy jedna ze stron próbuje realizować swoje potrzeby kosztem drugiej ze stron przez co uniemożliwia jej częściowo lub w ogóle realizację swoich potrzeb. </a:t>
            </a:r>
          </a:p>
          <a:p>
            <a:pPr marL="0" indent="0" algn="just" fontAlgn="base">
              <a:buNone/>
            </a:pPr>
            <a:r>
              <a:rPr lang="pl-PL" sz="2400" dirty="0"/>
              <a:t>Zaistnieje on zatem np. między dzieckiem a rodzicami w sytuacji, gdy dziecko, zamiast uczyć się do matury, będzie szukać rozrywek.</a:t>
            </a:r>
          </a:p>
          <a:p>
            <a:endParaRPr lang="pl-PL" dirty="0"/>
          </a:p>
        </p:txBody>
      </p:sp>
    </p:spTree>
    <p:extLst>
      <p:ext uri="{BB962C8B-B14F-4D97-AF65-F5344CB8AC3E}">
        <p14:creationId xmlns:p14="http://schemas.microsoft.com/office/powerpoint/2010/main" val="22811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750F4732-C670-44BD-8212-0CCC29C4A6F6}"/>
              </a:ext>
            </a:extLst>
          </p:cNvPr>
          <p:cNvSpPr>
            <a:spLocks noGrp="1"/>
          </p:cNvSpPr>
          <p:nvPr>
            <p:ph type="title"/>
          </p:nvPr>
        </p:nvSpPr>
        <p:spPr/>
        <p:txBody>
          <a:bodyPr/>
          <a:lstStyle/>
          <a:p>
            <a:r>
              <a:rPr lang="pl-PL" dirty="0"/>
              <a:t>Konflikt strukturalny</a:t>
            </a:r>
          </a:p>
        </p:txBody>
      </p:sp>
      <p:sp>
        <p:nvSpPr>
          <p:cNvPr id="3" name="Symbol zastępczy zawartości 2">
            <a:extLst>
              <a:ext uri="{FF2B5EF4-FFF2-40B4-BE49-F238E27FC236}">
                <a16:creationId xmlns:a16="http://schemas.microsoft.com/office/drawing/2014/main" xmlns="" id="{213D60B3-0711-4CB6-AB01-42C286299594}"/>
              </a:ext>
            </a:extLst>
          </p:cNvPr>
          <p:cNvSpPr>
            <a:spLocks noGrp="1"/>
          </p:cNvSpPr>
          <p:nvPr>
            <p:ph idx="1"/>
          </p:nvPr>
        </p:nvSpPr>
        <p:spPr/>
        <p:txBody>
          <a:bodyPr/>
          <a:lstStyle/>
          <a:p>
            <a:pPr marL="0" indent="0" algn="just" fontAlgn="base">
              <a:buNone/>
            </a:pPr>
            <a:r>
              <a:rPr lang="pl-PL" sz="2400" dirty="0"/>
              <a:t>Ludzie odgrywają w życiu różne role społeczne: inne w domu, inne w szkole, inne wśród rówieśników. Zachowanie w każdej z tych ról jest determinowane pozycją, którą zajmuje się w tych strukturach.</a:t>
            </a:r>
          </a:p>
          <a:p>
            <a:pPr marL="0" indent="0" algn="just" fontAlgn="base">
              <a:buNone/>
            </a:pPr>
            <a:r>
              <a:rPr lang="pl-PL" sz="2400" dirty="0"/>
              <a:t>W relacjach z przyjaciółmi przyjmujemy najczęściej rolę równorzędnego partnera, a w relacjach z nauczycielem rolę podległą, gdyż musimy wykonywać jego polecenia. Różnica pozycji w strukturze jest często przyczyną konfliktu, gdyż jedna ze stron konfliktu ma większą władzę. </a:t>
            </a:r>
          </a:p>
          <a:p>
            <a:pPr marL="0" indent="0" algn="just" fontAlgn="base">
              <a:buNone/>
            </a:pPr>
            <a:r>
              <a:rPr lang="pl-PL" sz="2400" dirty="0"/>
              <a:t>Zdarza się tak w pracy w relacji przełożony – pracownik, w domu w relacji rodzic – dziecko czy w szkole w relacji nauczyciel – uczeń.</a:t>
            </a:r>
          </a:p>
          <a:p>
            <a:endParaRPr lang="pl-PL" dirty="0"/>
          </a:p>
        </p:txBody>
      </p:sp>
    </p:spTree>
    <p:extLst>
      <p:ext uri="{BB962C8B-B14F-4D97-AF65-F5344CB8AC3E}">
        <p14:creationId xmlns:p14="http://schemas.microsoft.com/office/powerpoint/2010/main" val="343928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4C1307C1-4DE3-4E63-8917-ADE124F617BC}"/>
              </a:ext>
            </a:extLst>
          </p:cNvPr>
          <p:cNvSpPr>
            <a:spLocks noGrp="1"/>
          </p:cNvSpPr>
          <p:nvPr>
            <p:ph type="title"/>
          </p:nvPr>
        </p:nvSpPr>
        <p:spPr/>
        <p:txBody>
          <a:bodyPr/>
          <a:lstStyle/>
          <a:p>
            <a:r>
              <a:rPr lang="pl-PL" dirty="0"/>
              <a:t>Role Organizacyjne </a:t>
            </a:r>
          </a:p>
        </p:txBody>
      </p:sp>
      <p:sp>
        <p:nvSpPr>
          <p:cNvPr id="3" name="Symbol zastępczy zawartości 2">
            <a:extLst>
              <a:ext uri="{FF2B5EF4-FFF2-40B4-BE49-F238E27FC236}">
                <a16:creationId xmlns:a16="http://schemas.microsoft.com/office/drawing/2014/main" xmlns="" id="{698CC1CF-2751-425E-9416-D05983CA4D8B}"/>
              </a:ext>
            </a:extLst>
          </p:cNvPr>
          <p:cNvSpPr>
            <a:spLocks noGrp="1"/>
          </p:cNvSpPr>
          <p:nvPr>
            <p:ph idx="1"/>
          </p:nvPr>
        </p:nvSpPr>
        <p:spPr/>
        <p:txBody>
          <a:bodyPr/>
          <a:lstStyle/>
          <a:p>
            <a:pPr marL="0" indent="0">
              <a:buNone/>
            </a:pPr>
            <a:r>
              <a:rPr lang="pl-PL" dirty="0"/>
              <a:t>związane z działalnością osób w organizacja (w przedsiębiorstwie, stowarzyszeniu, fundacji, szkole) Są to role menedżerskie, i pracownicze.</a:t>
            </a:r>
          </a:p>
          <a:p>
            <a:pPr marL="0" indent="0">
              <a:buNone/>
            </a:pPr>
            <a:r>
              <a:rPr lang="pl-PL" b="1" dirty="0"/>
              <a:t>• Role menedżerskie: role interpersonalne</a:t>
            </a:r>
            <a:r>
              <a:rPr lang="pl-PL" dirty="0"/>
              <a:t> – role kierownicze reprezentanta, przywódcy i łącznika, które przewidują kontakty z innymi ludźmi:</a:t>
            </a:r>
          </a:p>
          <a:p>
            <a:pPr marL="0" indent="0">
              <a:buNone/>
            </a:pPr>
            <a:r>
              <a:rPr lang="pl-PL" dirty="0"/>
              <a:t>a) reprezentant – udziały w uroczystościach, np. otwarcia nowego zakładu</a:t>
            </a:r>
            <a:br>
              <a:rPr lang="pl-PL" dirty="0"/>
            </a:br>
            <a:r>
              <a:rPr lang="pl-PL" dirty="0"/>
              <a:t/>
            </a:r>
            <a:br>
              <a:rPr lang="pl-PL" dirty="0"/>
            </a:br>
            <a:r>
              <a:rPr lang="pl-PL" dirty="0"/>
              <a:t>b) przywódca – zachęcanie pracowników do zwiększenia wydajności</a:t>
            </a:r>
            <a:br>
              <a:rPr lang="pl-PL" dirty="0"/>
            </a:br>
            <a:r>
              <a:rPr lang="pl-PL" dirty="0"/>
              <a:t/>
            </a:r>
            <a:br>
              <a:rPr lang="pl-PL" dirty="0"/>
            </a:br>
            <a:r>
              <a:rPr lang="pl-PL" dirty="0"/>
              <a:t>c) łącznik – koordynacja działań dwóch grup projektowych</a:t>
            </a:r>
          </a:p>
          <a:p>
            <a:r>
              <a:rPr lang="pl-PL" dirty="0"/>
              <a:t>Przykładem </a:t>
            </a:r>
            <a:r>
              <a:rPr lang="pl-PL" b="1" dirty="0"/>
              <a:t>roli pracowniczej</a:t>
            </a:r>
            <a:r>
              <a:rPr lang="pl-PL" dirty="0"/>
              <a:t> może być wykonawca, który realizuje powierzone zadania.</a:t>
            </a:r>
          </a:p>
          <a:p>
            <a:pPr marL="0" indent="0">
              <a:buNone/>
            </a:pPr>
            <a:endParaRPr lang="pl-PL" dirty="0"/>
          </a:p>
        </p:txBody>
      </p:sp>
    </p:spTree>
    <p:extLst>
      <p:ext uri="{BB962C8B-B14F-4D97-AF65-F5344CB8AC3E}">
        <p14:creationId xmlns:p14="http://schemas.microsoft.com/office/powerpoint/2010/main" val="30709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CAA48DD-3981-411E-9A8C-DB027563D2E5}"/>
              </a:ext>
            </a:extLst>
          </p:cNvPr>
          <p:cNvSpPr>
            <a:spLocks noGrp="1"/>
          </p:cNvSpPr>
          <p:nvPr>
            <p:ph type="title"/>
          </p:nvPr>
        </p:nvSpPr>
        <p:spPr/>
        <p:txBody>
          <a:bodyPr/>
          <a:lstStyle/>
          <a:p>
            <a:r>
              <a:rPr lang="pl-PL" dirty="0"/>
              <a:t>Konflikt racji</a:t>
            </a:r>
          </a:p>
        </p:txBody>
      </p:sp>
      <p:sp>
        <p:nvSpPr>
          <p:cNvPr id="3" name="Symbol zastępczy zawartości 2">
            <a:extLst>
              <a:ext uri="{FF2B5EF4-FFF2-40B4-BE49-F238E27FC236}">
                <a16:creationId xmlns:a16="http://schemas.microsoft.com/office/drawing/2014/main" xmlns="" id="{7AACB8B3-F0E6-45ED-B8E6-32C455A2D413}"/>
              </a:ext>
            </a:extLst>
          </p:cNvPr>
          <p:cNvSpPr>
            <a:spLocks noGrp="1"/>
          </p:cNvSpPr>
          <p:nvPr>
            <p:ph idx="1"/>
          </p:nvPr>
        </p:nvSpPr>
        <p:spPr/>
        <p:txBody>
          <a:bodyPr/>
          <a:lstStyle/>
          <a:p>
            <a:pPr marL="0" indent="0" algn="just" fontAlgn="base">
              <a:buNone/>
            </a:pPr>
            <a:r>
              <a:rPr lang="pl-PL" sz="2400" dirty="0"/>
              <a:t>Odgrywając różnorodne role społeczne, czasem można się pomylić i nieprawidłowo rozpoznać swoją pozycję w danej strukturze. W wyniku takiego nieprawidłowego postrzegania pozycji jednej ze stron powstają konflikty racji. </a:t>
            </a:r>
          </a:p>
          <a:p>
            <a:pPr marL="0" indent="0" algn="just" fontAlgn="base">
              <a:buNone/>
            </a:pPr>
            <a:r>
              <a:rPr lang="pl-PL" sz="2400" dirty="0"/>
              <a:t>Jeśli np. ktoś jest przekonany, że powinien być przewodniczącym w klasie lub liderem w zespole, a koledzy i koleżanki w klasie lub pracownicy nie uważają, że ta osoba jest odpowiednia do tej roli (np. nie lubią jej albo uważają za mało odpowiedzialną), może powstać między nimi konflikt racji.</a:t>
            </a:r>
          </a:p>
          <a:p>
            <a:endParaRPr lang="pl-PL" dirty="0"/>
          </a:p>
        </p:txBody>
      </p:sp>
    </p:spTree>
    <p:extLst>
      <p:ext uri="{BB962C8B-B14F-4D97-AF65-F5344CB8AC3E}">
        <p14:creationId xmlns:p14="http://schemas.microsoft.com/office/powerpoint/2010/main" val="402231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CAFF8B6-F7C2-4A68-9BA6-46F20ED182EC}"/>
              </a:ext>
            </a:extLst>
          </p:cNvPr>
          <p:cNvSpPr>
            <a:spLocks noGrp="1"/>
          </p:cNvSpPr>
          <p:nvPr>
            <p:ph type="title"/>
          </p:nvPr>
        </p:nvSpPr>
        <p:spPr/>
        <p:txBody>
          <a:bodyPr>
            <a:normAutofit/>
          </a:bodyPr>
          <a:lstStyle/>
          <a:p>
            <a:r>
              <a:rPr lang="pl-PL" dirty="0"/>
              <a:t>Metody rozwiązywania konfliktów</a:t>
            </a:r>
          </a:p>
        </p:txBody>
      </p:sp>
      <p:sp>
        <p:nvSpPr>
          <p:cNvPr id="3" name="Symbol zastępczy zawartości 2">
            <a:extLst>
              <a:ext uri="{FF2B5EF4-FFF2-40B4-BE49-F238E27FC236}">
                <a16:creationId xmlns:a16="http://schemas.microsoft.com/office/drawing/2014/main" xmlns="" id="{F67CF7B2-B411-4D9A-A239-8A991854C331}"/>
              </a:ext>
            </a:extLst>
          </p:cNvPr>
          <p:cNvSpPr>
            <a:spLocks noGrp="1"/>
          </p:cNvSpPr>
          <p:nvPr>
            <p:ph idx="1"/>
          </p:nvPr>
        </p:nvSpPr>
        <p:spPr/>
        <p:txBody>
          <a:bodyPr/>
          <a:lstStyle/>
          <a:p>
            <a:pPr marL="0" indent="0" algn="just" fontAlgn="base">
              <a:buNone/>
            </a:pPr>
            <a:r>
              <a:rPr lang="pl-PL" sz="2400" dirty="0"/>
              <a:t>Po rozpoznaniu źródła konfliktu należy podjąć takie działania, które pozwolą go rozwiązać. Inaczej może on ulec zaognieniu, a w najgorszym razie – doprowadzić do zerwania relacji pomiędzy stronami lub nawet użycia siły. Sprawi to, że żadna ze stron nie wyjdzie z konfliktu zwycięsko. Najczęściej stosowane metody rozwiązywania konfliktów to:</a:t>
            </a:r>
          </a:p>
          <a:p>
            <a:pPr algn="just" fontAlgn="base"/>
            <a:r>
              <a:rPr lang="pl-PL" sz="2400" dirty="0"/>
              <a:t>negocjacje,</a:t>
            </a:r>
          </a:p>
          <a:p>
            <a:pPr algn="just" fontAlgn="base"/>
            <a:r>
              <a:rPr lang="pl-PL" sz="2400" dirty="0"/>
              <a:t>mediacje,</a:t>
            </a:r>
          </a:p>
          <a:p>
            <a:pPr algn="just" fontAlgn="base"/>
            <a:r>
              <a:rPr lang="pl-PL" sz="2400" dirty="0"/>
              <a:t>arbitraż,</a:t>
            </a:r>
          </a:p>
          <a:p>
            <a:pPr algn="just" fontAlgn="base"/>
            <a:r>
              <a:rPr lang="pl-PL" sz="2400" dirty="0"/>
              <a:t>metoda liberalna.</a:t>
            </a:r>
          </a:p>
          <a:p>
            <a:endParaRPr lang="pl-PL" dirty="0"/>
          </a:p>
        </p:txBody>
      </p:sp>
    </p:spTree>
    <p:extLst>
      <p:ext uri="{BB962C8B-B14F-4D97-AF65-F5344CB8AC3E}">
        <p14:creationId xmlns:p14="http://schemas.microsoft.com/office/powerpoint/2010/main" val="427807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3F35AD40-D375-48F4-B002-642FC7E6045F}"/>
              </a:ext>
            </a:extLst>
          </p:cNvPr>
          <p:cNvSpPr>
            <a:spLocks noGrp="1"/>
          </p:cNvSpPr>
          <p:nvPr>
            <p:ph type="title"/>
          </p:nvPr>
        </p:nvSpPr>
        <p:spPr/>
        <p:txBody>
          <a:bodyPr/>
          <a:lstStyle/>
          <a:p>
            <a:r>
              <a:rPr lang="pl-PL" dirty="0"/>
              <a:t>Negocjacje</a:t>
            </a:r>
          </a:p>
        </p:txBody>
      </p:sp>
      <p:sp>
        <p:nvSpPr>
          <p:cNvPr id="3" name="Symbol zastępczy zawartości 2">
            <a:extLst>
              <a:ext uri="{FF2B5EF4-FFF2-40B4-BE49-F238E27FC236}">
                <a16:creationId xmlns:a16="http://schemas.microsoft.com/office/drawing/2014/main" xmlns="" id="{897EE360-6A51-4EBF-BE4E-3E0ACBA9A49F}"/>
              </a:ext>
            </a:extLst>
          </p:cNvPr>
          <p:cNvSpPr>
            <a:spLocks noGrp="1"/>
          </p:cNvSpPr>
          <p:nvPr>
            <p:ph idx="1"/>
          </p:nvPr>
        </p:nvSpPr>
        <p:spPr>
          <a:xfrm>
            <a:off x="685800" y="2194560"/>
            <a:ext cx="11238722" cy="4458167"/>
          </a:xfrm>
        </p:spPr>
        <p:txBody>
          <a:bodyPr>
            <a:normAutofit fontScale="92500" lnSpcReduction="10000"/>
          </a:bodyPr>
          <a:lstStyle/>
          <a:p>
            <a:pPr marL="0" indent="0" algn="just" fontAlgn="base">
              <a:buNone/>
            </a:pPr>
            <a:r>
              <a:rPr lang="pl-PL" dirty="0"/>
              <a:t>Mogą one przyjąć formę negocjacji twardych, miękkich lub rzeczowych. </a:t>
            </a:r>
          </a:p>
          <a:p>
            <a:pPr algn="just" fontAlgn="base"/>
            <a:r>
              <a:rPr lang="pl-PL" b="1" dirty="0"/>
              <a:t>Negocjacje twarde</a:t>
            </a:r>
            <a:r>
              <a:rPr lang="pl-PL" dirty="0"/>
              <a:t> to takie, w których jedna ze stron, lub obie strony, drogą dyskusji próbuje uzyskać dla siebie jak najwięcej korzyści. </a:t>
            </a:r>
          </a:p>
          <a:p>
            <a:pPr algn="just" fontAlgn="base"/>
            <a:r>
              <a:rPr lang="pl-PL" b="1" dirty="0"/>
              <a:t>Negocjacje miękkie</a:t>
            </a:r>
            <a:r>
              <a:rPr lang="pl-PL" dirty="0"/>
              <a:t> polegają na stopniowych ustępstwach z obu stron. </a:t>
            </a:r>
          </a:p>
          <a:p>
            <a:pPr algn="just" fontAlgn="base"/>
            <a:r>
              <a:rPr lang="pl-PL" b="1" dirty="0"/>
              <a:t>Negocjacje rzeczowe</a:t>
            </a:r>
            <a:r>
              <a:rPr lang="pl-PL" dirty="0"/>
              <a:t> natomiast polegają na poszukiwaniu przez obie strony konfliktu takich jego rozwiązań, które zadowolą obie strony: będą przez nie akceptowane i przyniosą im korzyści. Takie negocjacje najczęściej kończą się </a:t>
            </a:r>
            <a:r>
              <a:rPr lang="pl-PL" b="1" dirty="0"/>
              <a:t>kompromisem</a:t>
            </a:r>
            <a:r>
              <a:rPr lang="pl-PL" dirty="0"/>
              <a:t>.</a:t>
            </a:r>
          </a:p>
          <a:p>
            <a:pPr marL="0" indent="0" algn="just" fontAlgn="base">
              <a:buNone/>
            </a:pPr>
            <a:r>
              <a:rPr lang="pl-PL" dirty="0"/>
              <a:t>W negocjacjach, szczególnie biznesowych, strony często stosują pewne </a:t>
            </a:r>
            <a:r>
              <a:rPr lang="pl-PL" b="1" dirty="0"/>
              <a:t>techniki negocjacyjne</a:t>
            </a:r>
            <a:r>
              <a:rPr lang="pl-PL" dirty="0"/>
              <a:t>, które polegają na odpowiedniej prezentacji swojego stanowiska i swoich argumentów. Od technik negocjacyjnych należy odróżnić </a:t>
            </a:r>
            <a:r>
              <a:rPr lang="pl-PL" b="1" dirty="0"/>
              <a:t>techniki manipulacyjne</a:t>
            </a:r>
            <a:r>
              <a:rPr lang="pl-PL" dirty="0"/>
              <a:t>, które niewiele mają wspólnego z etyką biznesową. Techniki manipulacyjne są bardzo różnorodne, od najmniej skomplikowanych, jak np. celowe spóźnianie się na spotkania czy nieodbieranie telefonów, by pokazać swój lekceważący stosunek do przeciwnika, po bardziej wyrafinowane, jak np. tzw. technika dokręcania śruby, czyli stawiania coraz wyższych wymagań, nawet już po zaakceptowaniu poprzednich przez drugą stronę.</a:t>
            </a:r>
          </a:p>
          <a:p>
            <a:endParaRPr lang="pl-PL" dirty="0"/>
          </a:p>
        </p:txBody>
      </p:sp>
    </p:spTree>
    <p:extLst>
      <p:ext uri="{BB962C8B-B14F-4D97-AF65-F5344CB8AC3E}">
        <p14:creationId xmlns:p14="http://schemas.microsoft.com/office/powerpoint/2010/main" val="14584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F3B0E7E1-FD01-4C8A-A43D-E41286034972}"/>
              </a:ext>
            </a:extLst>
          </p:cNvPr>
          <p:cNvSpPr>
            <a:spLocks noGrp="1"/>
          </p:cNvSpPr>
          <p:nvPr>
            <p:ph type="title"/>
          </p:nvPr>
        </p:nvSpPr>
        <p:spPr/>
        <p:txBody>
          <a:bodyPr/>
          <a:lstStyle/>
          <a:p>
            <a:r>
              <a:rPr lang="pl-PL" dirty="0"/>
              <a:t>Mediacje i arbitraż</a:t>
            </a:r>
          </a:p>
        </p:txBody>
      </p:sp>
      <p:sp>
        <p:nvSpPr>
          <p:cNvPr id="3" name="Symbol zastępczy zawartości 2">
            <a:extLst>
              <a:ext uri="{FF2B5EF4-FFF2-40B4-BE49-F238E27FC236}">
                <a16:creationId xmlns:a16="http://schemas.microsoft.com/office/drawing/2014/main" xmlns="" id="{027FE4A0-5DF6-41C1-9082-60D283731995}"/>
              </a:ext>
            </a:extLst>
          </p:cNvPr>
          <p:cNvSpPr>
            <a:spLocks noGrp="1"/>
          </p:cNvSpPr>
          <p:nvPr>
            <p:ph idx="1"/>
          </p:nvPr>
        </p:nvSpPr>
        <p:spPr/>
        <p:txBody>
          <a:bodyPr>
            <a:normAutofit/>
          </a:bodyPr>
          <a:lstStyle/>
          <a:p>
            <a:pPr marL="0" indent="0" algn="just" fontAlgn="base">
              <a:buNone/>
            </a:pPr>
            <a:r>
              <a:rPr lang="pl-PL" dirty="0"/>
              <a:t>Obie te metody polegają na uczestniczeniu osób trzecich w rozmowach.</a:t>
            </a:r>
          </a:p>
          <a:p>
            <a:pPr algn="just" fontAlgn="base"/>
            <a:r>
              <a:rPr lang="pl-PL" b="1" dirty="0"/>
              <a:t>Mediacje</a:t>
            </a:r>
            <a:r>
              <a:rPr lang="pl-PL" dirty="0"/>
              <a:t> polegają na rozwiązywaniu konfliktu za pośrednictwem mediatora. Jest to osoba bezstronna, której zadaniem jest pośrednictwo w komunikacji pomiędzy stronami konfliktu i znalezienie optymalnego dla nich rozwiązania konfliktu. Metodę tę można z powodzeniem stosować w skomplikowanych nieraz sporach rodzinnych, lecz również w sporach pomiędzy przedsiębiorcami.</a:t>
            </a:r>
          </a:p>
          <a:p>
            <a:pPr algn="just" fontAlgn="base"/>
            <a:r>
              <a:rPr lang="pl-PL" dirty="0"/>
              <a:t>Nieco inną formą jest </a:t>
            </a:r>
            <a:r>
              <a:rPr lang="pl-PL" b="1" dirty="0"/>
              <a:t>arbitraż</a:t>
            </a:r>
            <a:r>
              <a:rPr lang="pl-PL" dirty="0"/>
              <a:t>. Polega on na wyznaczeniu arbitra przez każdą ze skonfliktowanych stron, który będzie ją reprezentował. Negocjacje pomiędzy arbitrami są ściśle określone zasadami wcześniej ustalonymi przez strony, dzięki czemu przyjęte przez nich rozwiązania są przez nie akceptowane. </a:t>
            </a:r>
          </a:p>
          <a:p>
            <a:endParaRPr lang="pl-PL" dirty="0"/>
          </a:p>
        </p:txBody>
      </p:sp>
    </p:spTree>
    <p:extLst>
      <p:ext uri="{BB962C8B-B14F-4D97-AF65-F5344CB8AC3E}">
        <p14:creationId xmlns:p14="http://schemas.microsoft.com/office/powerpoint/2010/main" val="124405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46D4E1C0-8728-436E-8D01-C78F2B632DFE}"/>
              </a:ext>
            </a:extLst>
          </p:cNvPr>
          <p:cNvSpPr>
            <a:spLocks noGrp="1"/>
          </p:cNvSpPr>
          <p:nvPr>
            <p:ph type="title"/>
          </p:nvPr>
        </p:nvSpPr>
        <p:spPr/>
        <p:txBody>
          <a:bodyPr/>
          <a:lstStyle/>
          <a:p>
            <a:r>
              <a:rPr lang="pl-PL" dirty="0"/>
              <a:t>Metoda liberalna</a:t>
            </a:r>
          </a:p>
        </p:txBody>
      </p:sp>
      <p:sp>
        <p:nvSpPr>
          <p:cNvPr id="3" name="Symbol zastępczy zawartości 2">
            <a:extLst>
              <a:ext uri="{FF2B5EF4-FFF2-40B4-BE49-F238E27FC236}">
                <a16:creationId xmlns:a16="http://schemas.microsoft.com/office/drawing/2014/main" xmlns="" id="{0955C97B-88C0-4145-A881-FBD4C7598AEE}"/>
              </a:ext>
            </a:extLst>
          </p:cNvPr>
          <p:cNvSpPr>
            <a:spLocks noGrp="1"/>
          </p:cNvSpPr>
          <p:nvPr>
            <p:ph idx="1"/>
          </p:nvPr>
        </p:nvSpPr>
        <p:spPr/>
        <p:txBody>
          <a:bodyPr>
            <a:normAutofit/>
          </a:bodyPr>
          <a:lstStyle/>
          <a:p>
            <a:pPr algn="just" fontAlgn="base"/>
            <a:r>
              <a:rPr lang="pl-PL" dirty="0"/>
              <a:t>Polega na chwilowym </a:t>
            </a:r>
            <a:r>
              <a:rPr lang="pl-PL" b="1" dirty="0"/>
              <a:t>odłożeniu rozwiązania konfliktu</a:t>
            </a:r>
            <a:r>
              <a:rPr lang="pl-PL" dirty="0"/>
              <a:t>, pozwoleniu na rozwój sytuacji i </a:t>
            </a:r>
            <a:r>
              <a:rPr lang="pl-PL" b="1" dirty="0"/>
              <a:t>daniu drugiej stronie czasu</a:t>
            </a:r>
            <a:r>
              <a:rPr lang="pl-PL" dirty="0"/>
              <a:t> i możliwości na podjęcie działania. </a:t>
            </a:r>
          </a:p>
          <a:p>
            <a:pPr algn="just" fontAlgn="base"/>
            <a:r>
              <a:rPr lang="pl-PL" dirty="0"/>
              <a:t>Pozornie może się wydawać, że jest to ucieczka od problemu, jednak okazuje się, że szczególnie w konfliktach, do których strony podchodzą silnie emocjonalnie, takie rozwiązanie przynosi efekty. Nie dochodzi w nim do konfrontacji w momencie, gdy stronom towarzyszą silne emocje i każda z nich ma czas na przemyślenie zaistniałej sytuacji. </a:t>
            </a:r>
          </a:p>
          <a:p>
            <a:pPr algn="just" fontAlgn="base"/>
            <a:r>
              <a:rPr lang="pl-PL" dirty="0"/>
              <a:t>Metodę taką warto zastosować w relacjach rodzinnych. Na przykład po kłótni z rodzicami lepiej przez pewien czas nie wracać do tematu. W emocjach wszyscy mogą powiedzieć coś, czego wcale nie myśleli, i sprawić sobie niechcący przykrość.</a:t>
            </a:r>
          </a:p>
          <a:p>
            <a:endParaRPr lang="pl-PL" dirty="0"/>
          </a:p>
        </p:txBody>
      </p:sp>
    </p:spTree>
    <p:extLst>
      <p:ext uri="{BB962C8B-B14F-4D97-AF65-F5344CB8AC3E}">
        <p14:creationId xmlns:p14="http://schemas.microsoft.com/office/powerpoint/2010/main" val="2303761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44BEFDF3-10AD-4B1E-8B81-16809F27E172}"/>
              </a:ext>
            </a:extLst>
          </p:cNvPr>
          <p:cNvSpPr>
            <a:spLocks noGrp="1"/>
          </p:cNvSpPr>
          <p:nvPr>
            <p:ph type="title"/>
          </p:nvPr>
        </p:nvSpPr>
        <p:spPr/>
        <p:txBody>
          <a:bodyPr>
            <a:normAutofit/>
          </a:bodyPr>
          <a:lstStyle/>
          <a:p>
            <a:r>
              <a:rPr lang="pl-PL" dirty="0"/>
              <a:t>Zapobieganie konfliktom w grupie</a:t>
            </a:r>
          </a:p>
        </p:txBody>
      </p:sp>
      <p:sp>
        <p:nvSpPr>
          <p:cNvPr id="3" name="Symbol zastępczy zawartości 2">
            <a:extLst>
              <a:ext uri="{FF2B5EF4-FFF2-40B4-BE49-F238E27FC236}">
                <a16:creationId xmlns:a16="http://schemas.microsoft.com/office/drawing/2014/main" xmlns="" id="{69C8BBDE-0E23-4A61-BC35-5DB51760F57B}"/>
              </a:ext>
            </a:extLst>
          </p:cNvPr>
          <p:cNvSpPr>
            <a:spLocks noGrp="1"/>
          </p:cNvSpPr>
          <p:nvPr>
            <p:ph idx="1"/>
          </p:nvPr>
        </p:nvSpPr>
        <p:spPr/>
        <p:txBody>
          <a:bodyPr/>
          <a:lstStyle/>
          <a:p>
            <a:pPr algn="just" fontAlgn="base"/>
            <a:r>
              <a:rPr lang="pl-PL" dirty="0"/>
              <a:t>Chociaż konflikty są sprawą naturalną, by skutecznie współpracować w grupie, należy dołożyć wszelkich starań, by ograniczyć ich powstawanie. Skuteczny lider zespołu powinien dążyć do tego, by w grupie panowała przyjazna atmosfera, nie powinien nastawiać członków grupy przeciwko sobie i starać się, by najważniejszy w ich pracy był jasny, wspólny cel. </a:t>
            </a:r>
          </a:p>
          <a:p>
            <a:pPr algn="just" fontAlgn="base"/>
            <a:r>
              <a:rPr lang="pl-PL" dirty="0"/>
              <a:t>Dobrym sposobem jest zachęcenie członków grupy do wspólnego ustalenia zasad współpracy, którymi będą się kierować i do których będą się odwoływać. Warto ustalone zasady spisać i powiesić w widocznym miejscu.</a:t>
            </a:r>
          </a:p>
          <a:p>
            <a:pPr algn="just" fontAlgn="base"/>
            <a:r>
              <a:rPr lang="pl-PL" dirty="0"/>
              <a:t>Członkowie grupy z kolei powinni doskonalić swoje umiejętności interpersonalne. Ważne jest, by potrafili kontrolować swoje zachowanie i byli asertywni, a wysyłane przez nich komunikaty były dobrze rozumiane.</a:t>
            </a:r>
          </a:p>
          <a:p>
            <a:endParaRPr lang="pl-PL" dirty="0"/>
          </a:p>
        </p:txBody>
      </p:sp>
    </p:spTree>
    <p:extLst>
      <p:ext uri="{BB962C8B-B14F-4D97-AF65-F5344CB8AC3E}">
        <p14:creationId xmlns:p14="http://schemas.microsoft.com/office/powerpoint/2010/main" val="233706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D03ADB6F-B962-481A-9987-33EC8F83B308}"/>
              </a:ext>
            </a:extLst>
          </p:cNvPr>
          <p:cNvSpPr>
            <a:spLocks noGrp="1"/>
          </p:cNvSpPr>
          <p:nvPr>
            <p:ph type="title"/>
          </p:nvPr>
        </p:nvSpPr>
        <p:spPr/>
        <p:txBody>
          <a:bodyPr/>
          <a:lstStyle/>
          <a:p>
            <a:r>
              <a:rPr lang="pl-PL" dirty="0"/>
              <a:t>Przykładowy zbiór zasad pracy w grupie.</a:t>
            </a:r>
          </a:p>
        </p:txBody>
      </p:sp>
      <p:pic>
        <p:nvPicPr>
          <p:cNvPr id="2050" name="Picture 2" descr="http://www.podrecznik.edugate.pl/Images/ryc_07_05.png">
            <a:extLst>
              <a:ext uri="{FF2B5EF4-FFF2-40B4-BE49-F238E27FC236}">
                <a16:creationId xmlns:a16="http://schemas.microsoft.com/office/drawing/2014/main" xmlns="" id="{7868C1EE-3AD4-4468-935F-14B53DD300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743" y="1973748"/>
            <a:ext cx="7002513" cy="488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8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116F5999-EA3F-456E-BB0B-D5D74236239D}"/>
              </a:ext>
            </a:extLst>
          </p:cNvPr>
          <p:cNvSpPr>
            <a:spLocks noGrp="1"/>
          </p:cNvSpPr>
          <p:nvPr>
            <p:ph type="title"/>
          </p:nvPr>
        </p:nvSpPr>
        <p:spPr/>
        <p:txBody>
          <a:bodyPr/>
          <a:lstStyle/>
          <a:p>
            <a:r>
              <a:rPr lang="pl-PL" dirty="0"/>
              <a:t>Role Organizacyjne </a:t>
            </a:r>
          </a:p>
        </p:txBody>
      </p:sp>
      <p:sp>
        <p:nvSpPr>
          <p:cNvPr id="3" name="Symbol zastępczy zawartości 2">
            <a:extLst>
              <a:ext uri="{FF2B5EF4-FFF2-40B4-BE49-F238E27FC236}">
                <a16:creationId xmlns:a16="http://schemas.microsoft.com/office/drawing/2014/main" xmlns="" id="{38D03322-9764-42C7-9217-2335A8FD9E8F}"/>
              </a:ext>
            </a:extLst>
          </p:cNvPr>
          <p:cNvSpPr>
            <a:spLocks noGrp="1"/>
          </p:cNvSpPr>
          <p:nvPr>
            <p:ph idx="1"/>
          </p:nvPr>
        </p:nvSpPr>
        <p:spPr/>
        <p:txBody>
          <a:bodyPr>
            <a:normAutofit fontScale="92500"/>
          </a:bodyPr>
          <a:lstStyle/>
          <a:p>
            <a:pPr marL="0" indent="0">
              <a:buNone/>
            </a:pPr>
            <a:r>
              <a:rPr lang="pl-PL" dirty="0"/>
              <a:t>Każdy kierownik sprawując funkcje zarządcze odgrywa jednocześnie cały szereg </a:t>
            </a:r>
            <a:r>
              <a:rPr lang="pl-PL" b="1" dirty="0"/>
              <a:t>ról organizacyjnych</a:t>
            </a:r>
            <a:r>
              <a:rPr lang="pl-PL" dirty="0"/>
              <a:t>, które należy rozumieć jako „zorganizowane zbiory zachowań kierowniczych”. H. </a:t>
            </a:r>
            <a:r>
              <a:rPr lang="pl-PL" dirty="0" err="1"/>
              <a:t>Mintzberg</a:t>
            </a:r>
            <a:r>
              <a:rPr lang="pl-PL" dirty="0"/>
              <a:t> analizując wyniki badań nad sposobem wykorzystania czasu pracy kierowników i wykonywaniem przez nich funkcji zarządzania, wyróżnił kilka podstawowych ról kierowniczych:</a:t>
            </a:r>
          </a:p>
          <a:p>
            <a:r>
              <a:rPr lang="pl-PL" dirty="0"/>
              <a:t>role </a:t>
            </a:r>
            <a:r>
              <a:rPr lang="pl-PL" b="1" dirty="0"/>
              <a:t>interpersonalne</a:t>
            </a:r>
            <a:r>
              <a:rPr lang="pl-PL" dirty="0"/>
              <a:t>:</a:t>
            </a:r>
            <a:br>
              <a:rPr lang="pl-PL" dirty="0"/>
            </a:br>
            <a:r>
              <a:rPr lang="pl-PL" dirty="0"/>
              <a:t>- rola reprezentanta sprowadza się do pełnienia określonych funkcji ceremonialnych, które służą tworzeniu właściwego klimatu kontaktów wewnątrz i na zewnątrz organizacji oraz promowaniu pozytywnego obrazu firmy i jej szefa,</a:t>
            </a:r>
            <a:br>
              <a:rPr lang="pl-PL" dirty="0"/>
            </a:br>
            <a:r>
              <a:rPr lang="pl-PL" dirty="0"/>
              <a:t>- rola przywódcy polega na wytyczeniu celów, mobilizacji zespołu do ich wykonania oraz na stworzeniu zespołowi organizacyjnych i materialnych warunków działania,</a:t>
            </a:r>
            <a:br>
              <a:rPr lang="pl-PL" dirty="0"/>
            </a:br>
            <a:r>
              <a:rPr lang="pl-PL" dirty="0"/>
              <a:t>- rola łącznika polega na budowaniu i utrzymywaniu kontaktów ważnych dla prawidłowego funkcjonowania firmy – np. między działami,</a:t>
            </a:r>
          </a:p>
        </p:txBody>
      </p:sp>
    </p:spTree>
    <p:extLst>
      <p:ext uri="{BB962C8B-B14F-4D97-AF65-F5344CB8AC3E}">
        <p14:creationId xmlns:p14="http://schemas.microsoft.com/office/powerpoint/2010/main" val="274630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DAEEE9EA-6B2E-473B-8F0F-5C99C2753F82}"/>
              </a:ext>
            </a:extLst>
          </p:cNvPr>
          <p:cNvSpPr>
            <a:spLocks noGrp="1"/>
          </p:cNvSpPr>
          <p:nvPr>
            <p:ph type="title"/>
          </p:nvPr>
        </p:nvSpPr>
        <p:spPr/>
        <p:txBody>
          <a:bodyPr/>
          <a:lstStyle/>
          <a:p>
            <a:r>
              <a:rPr lang="pl-PL" dirty="0"/>
              <a:t>Role Organizacyjne </a:t>
            </a:r>
          </a:p>
        </p:txBody>
      </p:sp>
      <p:sp>
        <p:nvSpPr>
          <p:cNvPr id="3" name="Symbol zastępczy zawartości 2">
            <a:extLst>
              <a:ext uri="{FF2B5EF4-FFF2-40B4-BE49-F238E27FC236}">
                <a16:creationId xmlns:a16="http://schemas.microsoft.com/office/drawing/2014/main" xmlns="" id="{ECA3F068-63BA-435E-B16D-7F44B094AAA7}"/>
              </a:ext>
            </a:extLst>
          </p:cNvPr>
          <p:cNvSpPr>
            <a:spLocks noGrp="1"/>
          </p:cNvSpPr>
          <p:nvPr>
            <p:ph idx="1"/>
          </p:nvPr>
        </p:nvSpPr>
        <p:spPr>
          <a:xfrm>
            <a:off x="685799" y="2194560"/>
            <a:ext cx="11042781" cy="4560803"/>
          </a:xfrm>
        </p:spPr>
        <p:txBody>
          <a:bodyPr>
            <a:normAutofit lnSpcReduction="10000"/>
          </a:bodyPr>
          <a:lstStyle/>
          <a:p>
            <a:r>
              <a:rPr lang="pl-PL" dirty="0"/>
              <a:t>role </a:t>
            </a:r>
            <a:r>
              <a:rPr lang="pl-PL" b="1" dirty="0"/>
              <a:t>informacyjne</a:t>
            </a:r>
            <a:r>
              <a:rPr lang="pl-PL" dirty="0"/>
              <a:t>:</a:t>
            </a:r>
            <a:br>
              <a:rPr lang="pl-PL" dirty="0"/>
            </a:br>
            <a:r>
              <a:rPr lang="pl-PL" dirty="0"/>
              <a:t>- rola monitora polega na ciągłym przeszukiwaniu otoczenia i wnętrza organizacji w celu uzyskania ważnych informacji,</a:t>
            </a:r>
            <a:br>
              <a:rPr lang="pl-PL" dirty="0"/>
            </a:br>
            <a:r>
              <a:rPr lang="pl-PL" dirty="0"/>
              <a:t>- rola upowszechniającego informacje sprowadza się do przekazywania podwładnym informacji, które normalnie nie byłyby dla nich dostępne,</a:t>
            </a:r>
            <a:br>
              <a:rPr lang="pl-PL" dirty="0"/>
            </a:br>
            <a:r>
              <a:rPr lang="pl-PL" dirty="0"/>
              <a:t>- rola rzecznika to przekazywanie informacji o organizacji jego otoczeniu,</a:t>
            </a:r>
          </a:p>
          <a:p>
            <a:r>
              <a:rPr lang="pl-PL" dirty="0"/>
              <a:t>role </a:t>
            </a:r>
            <a:r>
              <a:rPr lang="pl-PL" b="1" dirty="0"/>
              <a:t>decyzyjne</a:t>
            </a:r>
            <a:r>
              <a:rPr lang="pl-PL" dirty="0"/>
              <a:t>:</a:t>
            </a:r>
            <a:br>
              <a:rPr lang="pl-PL" dirty="0"/>
            </a:br>
            <a:r>
              <a:rPr lang="pl-PL" dirty="0"/>
              <a:t>- rola przedsiębiorcy wiąże się z wprowadzaniem innowacji i podejmowaniem skalkulowanego ryzyka – doskonalenie organizacji, wejście na nowe rynki zbytu,</a:t>
            </a:r>
            <a:br>
              <a:rPr lang="pl-PL" dirty="0"/>
            </a:br>
            <a:r>
              <a:rPr lang="pl-PL" dirty="0"/>
              <a:t>- rola przeciwdziałającego zakłóceniom sprowadza się do łagodzenia konfliktów i usuwania nieoczekiwanych problemów – np. strajk,</a:t>
            </a:r>
            <a:br>
              <a:rPr lang="pl-PL" dirty="0"/>
            </a:br>
            <a:r>
              <a:rPr lang="pl-PL" dirty="0"/>
              <a:t>- rola rozdzielającego zasoby spełnia się przez decyzje dotyczące, jak i komu zostaną przydzielone zasoby organizacji,</a:t>
            </a:r>
            <a:br>
              <a:rPr lang="pl-PL" dirty="0"/>
            </a:br>
            <a:r>
              <a:rPr lang="pl-PL" dirty="0"/>
              <a:t>- rola negocjatora, czyli prowadzącego negocjacje – zawiera umowy z dostawcami, odbiorcami, związkami zawodowymi.</a:t>
            </a:r>
          </a:p>
        </p:txBody>
      </p:sp>
    </p:spTree>
    <p:extLst>
      <p:ext uri="{BB962C8B-B14F-4D97-AF65-F5344CB8AC3E}">
        <p14:creationId xmlns:p14="http://schemas.microsoft.com/office/powerpoint/2010/main" val="363946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9E17B94-ACC6-43D9-8C42-AD9ABF53B14B}"/>
              </a:ext>
            </a:extLst>
          </p:cNvPr>
          <p:cNvSpPr>
            <a:spLocks noGrp="1"/>
          </p:cNvSpPr>
          <p:nvPr>
            <p:ph type="title"/>
          </p:nvPr>
        </p:nvSpPr>
        <p:spPr/>
        <p:txBody>
          <a:bodyPr/>
          <a:lstStyle/>
          <a:p>
            <a:r>
              <a:rPr lang="pl-PL" dirty="0"/>
              <a:t>Rodzaje ról w organizacji</a:t>
            </a:r>
          </a:p>
        </p:txBody>
      </p:sp>
      <p:sp>
        <p:nvSpPr>
          <p:cNvPr id="3" name="Symbol zastępczy zawartości 2">
            <a:extLst>
              <a:ext uri="{FF2B5EF4-FFF2-40B4-BE49-F238E27FC236}">
                <a16:creationId xmlns:a16="http://schemas.microsoft.com/office/drawing/2014/main" xmlns="" id="{71BBAE5F-86CD-4390-A992-792ACBF2ADCF}"/>
              </a:ext>
            </a:extLst>
          </p:cNvPr>
          <p:cNvSpPr>
            <a:spLocks noGrp="1"/>
          </p:cNvSpPr>
          <p:nvPr>
            <p:ph idx="1"/>
          </p:nvPr>
        </p:nvSpPr>
        <p:spPr/>
        <p:txBody>
          <a:bodyPr/>
          <a:lstStyle/>
          <a:p>
            <a:pPr marL="0" indent="0">
              <a:buNone/>
            </a:pPr>
            <a:r>
              <a:rPr lang="pl-PL" dirty="0"/>
              <a:t>Na poziomie organizacji dostępnych jest kilka różnych ról, z których każda ma własny poziom dostępu.</a:t>
            </a:r>
          </a:p>
          <a:p>
            <a:r>
              <a:rPr lang="pl-PL" b="1" dirty="0"/>
              <a:t>Członek organizacji</a:t>
            </a:r>
            <a:r>
              <a:rPr lang="pl-PL" dirty="0"/>
              <a:t> to domyślna rola wszystkich członków organizacji, która umożliwia dodawanie użytkowników do obszaru roboczego.</a:t>
            </a:r>
          </a:p>
          <a:p>
            <a:r>
              <a:rPr lang="pl-PL" b="1" dirty="0"/>
              <a:t>Administratorzy użytkowników organizacji</a:t>
            </a:r>
            <a:r>
              <a:rPr lang="pl-PL" dirty="0"/>
              <a:t> mogą dodawać, usuwać, aktualizować i wyświetlać użytkowników w organizacji, zarządzać ustawieniami organizacji oraz wyświetlać działania organizacji.</a:t>
            </a:r>
          </a:p>
          <a:p>
            <a:endParaRPr lang="pl-PL" dirty="0"/>
          </a:p>
        </p:txBody>
      </p:sp>
    </p:spTree>
    <p:extLst>
      <p:ext uri="{BB962C8B-B14F-4D97-AF65-F5344CB8AC3E}">
        <p14:creationId xmlns:p14="http://schemas.microsoft.com/office/powerpoint/2010/main" val="270482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0CD38A9-E6FE-4981-B3D6-C3DDD1488403}"/>
              </a:ext>
            </a:extLst>
          </p:cNvPr>
          <p:cNvSpPr>
            <a:spLocks noGrp="1"/>
          </p:cNvSpPr>
          <p:nvPr>
            <p:ph type="title"/>
          </p:nvPr>
        </p:nvSpPr>
        <p:spPr/>
        <p:txBody>
          <a:bodyPr/>
          <a:lstStyle/>
          <a:p>
            <a:r>
              <a:rPr lang="pl-PL" dirty="0"/>
              <a:t>Rodzaje ról w organizacji</a:t>
            </a:r>
          </a:p>
        </p:txBody>
      </p:sp>
      <p:sp>
        <p:nvSpPr>
          <p:cNvPr id="3" name="Symbol zastępczy zawartości 2">
            <a:extLst>
              <a:ext uri="{FF2B5EF4-FFF2-40B4-BE49-F238E27FC236}">
                <a16:creationId xmlns:a16="http://schemas.microsoft.com/office/drawing/2014/main" xmlns="" id="{2BF4D7B2-0EF4-40A8-A85F-FE725C062DC1}"/>
              </a:ext>
            </a:extLst>
          </p:cNvPr>
          <p:cNvSpPr>
            <a:spLocks noGrp="1"/>
          </p:cNvSpPr>
          <p:nvPr>
            <p:ph idx="1"/>
          </p:nvPr>
        </p:nvSpPr>
        <p:spPr/>
        <p:txBody>
          <a:bodyPr/>
          <a:lstStyle/>
          <a:p>
            <a:r>
              <a:rPr lang="pl-PL" b="1" dirty="0"/>
              <a:t>Administratorzy obszaru roboczego organizacji</a:t>
            </a:r>
            <a:r>
              <a:rPr lang="pl-PL" dirty="0"/>
              <a:t> mogą zarządzać wszystkimi obszarami roboczymi, ustawieniami obszaru roboczego, członkami, rolami i grupami, tworzyć nowe obszary robocze, wyświetlać wszystkie działania we wszystkich obszarach roboczych oraz wyświetlać działania organizacji.</a:t>
            </a:r>
          </a:p>
          <a:p>
            <a:r>
              <a:rPr lang="pl-PL" b="1" dirty="0"/>
              <a:t>Administratorzy zabezpieczeń organizacji</a:t>
            </a:r>
            <a:r>
              <a:rPr lang="pl-PL" dirty="0"/>
              <a:t> mogą wyświetlać i aktualizować ustawienia bezpieczeństwa organizacji, takie jak ustawienia haseł, ograniczenia dostępu i logowanie jednokrotne SAML, oraz zarządzać nimi, a także wyświetlać działania organizacji.</a:t>
            </a:r>
          </a:p>
          <a:p>
            <a:r>
              <a:rPr lang="pl-PL" b="1" dirty="0"/>
              <a:t>Administratorzy dostępu do danych</a:t>
            </a:r>
            <a:r>
              <a:rPr lang="pl-PL" dirty="0"/>
              <a:t> mogą tworzyć i zarządzać partycjami bazy danych dla organizacji. Dotyczy to tylko organizacji korzystających z bazy danych i jest zarezerwowane dla użytkowników pomocy technicznej </a:t>
            </a:r>
            <a:r>
              <a:rPr lang="pl-PL" dirty="0" err="1"/>
              <a:t>Workiva</a:t>
            </a:r>
            <a:r>
              <a:rPr lang="pl-PL" dirty="0"/>
              <a:t>.</a:t>
            </a:r>
          </a:p>
        </p:txBody>
      </p:sp>
    </p:spTree>
    <p:extLst>
      <p:ext uri="{BB962C8B-B14F-4D97-AF65-F5344CB8AC3E}">
        <p14:creationId xmlns:p14="http://schemas.microsoft.com/office/powerpoint/2010/main" val="389080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4A72757D-9B87-4F07-98AB-C5FFB943DC5E}"/>
              </a:ext>
            </a:extLst>
          </p:cNvPr>
          <p:cNvSpPr>
            <a:spLocks noGrp="1"/>
          </p:cNvSpPr>
          <p:nvPr>
            <p:ph type="title"/>
          </p:nvPr>
        </p:nvSpPr>
        <p:spPr/>
        <p:txBody>
          <a:bodyPr>
            <a:normAutofit/>
          </a:bodyPr>
          <a:lstStyle/>
          <a:p>
            <a:r>
              <a:rPr lang="pl-PL" dirty="0"/>
              <a:t>Podział ról kierowniczych według </a:t>
            </a:r>
            <a:r>
              <a:rPr lang="pl-PL" dirty="0" err="1"/>
              <a:t>Mintzberga</a:t>
            </a:r>
            <a:endParaRPr lang="pl-PL" dirty="0"/>
          </a:p>
        </p:txBody>
      </p:sp>
      <p:sp>
        <p:nvSpPr>
          <p:cNvPr id="3" name="Symbol zastępczy zawartości 2">
            <a:extLst>
              <a:ext uri="{FF2B5EF4-FFF2-40B4-BE49-F238E27FC236}">
                <a16:creationId xmlns:a16="http://schemas.microsoft.com/office/drawing/2014/main" xmlns="" id="{6600E29E-3478-4F3B-887C-413D4EFCD05A}"/>
              </a:ext>
            </a:extLst>
          </p:cNvPr>
          <p:cNvSpPr>
            <a:spLocks noGrp="1"/>
          </p:cNvSpPr>
          <p:nvPr>
            <p:ph idx="1"/>
          </p:nvPr>
        </p:nvSpPr>
        <p:spPr>
          <a:xfrm>
            <a:off x="685799" y="2194560"/>
            <a:ext cx="9825087" cy="3982305"/>
          </a:xfrm>
        </p:spPr>
        <p:txBody>
          <a:bodyPr/>
          <a:lstStyle/>
          <a:p>
            <a:pPr marL="0" indent="0" algn="just">
              <a:buNone/>
            </a:pPr>
            <a:r>
              <a:rPr lang="pl-PL" dirty="0"/>
              <a:t>Obserwacje nad działalnością grup dyrektorów naczelnych oraz prowadzonych przez nich codziennych czynności, doprowadziły Henriego </a:t>
            </a:r>
            <a:r>
              <a:rPr lang="pl-PL" dirty="0" err="1"/>
              <a:t>Mintzberga</a:t>
            </a:r>
            <a:r>
              <a:rPr lang="pl-PL" dirty="0"/>
              <a:t> do wniosku, że menedżerowie odgrywają dziesięć odmiennych ról. Role te przyporządkował do trzech kategorii: interpersonalnej, informacyjnej i decyzyjnej. Swoje myśli rozwija szerzej w książce </a:t>
            </a:r>
            <a:r>
              <a:rPr lang="pl-PL" i="1" dirty="0"/>
              <a:t>"The Nature of </a:t>
            </a:r>
            <a:r>
              <a:rPr lang="pl-PL" i="1" dirty="0" err="1"/>
              <a:t>Managerial</a:t>
            </a:r>
            <a:r>
              <a:rPr lang="pl-PL" i="1" dirty="0"/>
              <a:t> </a:t>
            </a:r>
            <a:r>
              <a:rPr lang="pl-PL" i="1" dirty="0" err="1"/>
              <a:t>Work</a:t>
            </a:r>
            <a:r>
              <a:rPr lang="pl-PL" i="1" dirty="0"/>
              <a:t>” (Istota pracy kierowniczej).</a:t>
            </a:r>
            <a:r>
              <a:rPr lang="pl-PL" dirty="0"/>
              <a:t> </a:t>
            </a:r>
          </a:p>
        </p:txBody>
      </p:sp>
    </p:spTree>
    <p:extLst>
      <p:ext uri="{BB962C8B-B14F-4D97-AF65-F5344CB8AC3E}">
        <p14:creationId xmlns:p14="http://schemas.microsoft.com/office/powerpoint/2010/main" val="153765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720CE5FA-7B31-46CD-87A4-9A82AE825522}"/>
              </a:ext>
            </a:extLst>
          </p:cNvPr>
          <p:cNvSpPr>
            <a:spLocks noGrp="1"/>
          </p:cNvSpPr>
          <p:nvPr>
            <p:ph type="title"/>
          </p:nvPr>
        </p:nvSpPr>
        <p:spPr/>
        <p:txBody>
          <a:bodyPr/>
          <a:lstStyle/>
          <a:p>
            <a:r>
              <a:rPr lang="pl-PL" dirty="0"/>
              <a:t>Role interpersonalne</a:t>
            </a:r>
          </a:p>
        </p:txBody>
      </p:sp>
      <p:sp>
        <p:nvSpPr>
          <p:cNvPr id="3" name="Symbol zastępczy zawartości 2">
            <a:extLst>
              <a:ext uri="{FF2B5EF4-FFF2-40B4-BE49-F238E27FC236}">
                <a16:creationId xmlns:a16="http://schemas.microsoft.com/office/drawing/2014/main" xmlns="" id="{5E94FB74-C9AB-447F-8E56-DC90F73CBF06}"/>
              </a:ext>
            </a:extLst>
          </p:cNvPr>
          <p:cNvSpPr>
            <a:spLocks noGrp="1"/>
          </p:cNvSpPr>
          <p:nvPr>
            <p:ph idx="1"/>
          </p:nvPr>
        </p:nvSpPr>
        <p:spPr>
          <a:xfrm>
            <a:off x="685800" y="2194560"/>
            <a:ext cx="10820400" cy="4448836"/>
          </a:xfrm>
        </p:spPr>
        <p:txBody>
          <a:bodyPr>
            <a:normAutofit/>
          </a:bodyPr>
          <a:lstStyle/>
          <a:p>
            <a:pPr marL="0" indent="0" algn="just">
              <a:buNone/>
            </a:pPr>
            <a:r>
              <a:rPr lang="pl-PL" dirty="0"/>
              <a:t>Są zorganizowane wokół kontaktów z ludźmi. Wkomponowane w nie są:</a:t>
            </a:r>
          </a:p>
          <a:p>
            <a:pPr algn="just"/>
            <a:r>
              <a:rPr lang="pl-PL" b="1" dirty="0"/>
              <a:t>rola reprezentanta</a:t>
            </a:r>
            <a:r>
              <a:rPr lang="pl-PL" dirty="0"/>
              <a:t> – obejmuje na ogół działania bardziej ceremonialne i symboliczne niż merytoryczne. Występuje jako symbol firmy w stosunkach z otoczeniem, reprezentuje firmę na konferencjach krajowych i międzynarodowych, bierze udział w spotkaniach publicznych.</a:t>
            </a:r>
          </a:p>
          <a:p>
            <a:pPr algn="just"/>
            <a:r>
              <a:rPr lang="pl-PL" b="1" dirty="0"/>
              <a:t>rola przywódcy</a:t>
            </a:r>
            <a:r>
              <a:rPr lang="pl-PL" dirty="0"/>
              <a:t> – realizuje cele firmy poprzez określony typ motywacji stosowany wobec pracowników. Szkoli, przewodzi grupie, personelowi firmy, kieruje, motywuje i ocenia pracowników.</a:t>
            </a:r>
          </a:p>
          <a:p>
            <a:pPr algn="just"/>
            <a:r>
              <a:rPr lang="pl-PL" b="1" dirty="0"/>
              <a:t>rola łącznika (pośrednika)</a:t>
            </a:r>
            <a:r>
              <a:rPr lang="pl-PL" dirty="0"/>
              <a:t> – koordynuje działania międzyludzkie, międzygrupowe, międzynarodowe. Utrzymuje stosunki między firmą, a otoczeniem, od którego zależy jej funkcjonowanie, reklamuje i propaguje swoją firmę w celu pozyskania klientów bądź umów.</a:t>
            </a:r>
          </a:p>
        </p:txBody>
      </p:sp>
    </p:spTree>
    <p:extLst>
      <p:ext uri="{BB962C8B-B14F-4D97-AF65-F5344CB8AC3E}">
        <p14:creationId xmlns:p14="http://schemas.microsoft.com/office/powerpoint/2010/main" val="21798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xmlns="" id="{246B1C93-3EE2-4D55-9015-55EA852AB07A}"/>
              </a:ext>
            </a:extLst>
          </p:cNvPr>
          <p:cNvSpPr>
            <a:spLocks noGrp="1"/>
          </p:cNvSpPr>
          <p:nvPr>
            <p:ph type="title"/>
          </p:nvPr>
        </p:nvSpPr>
        <p:spPr/>
        <p:txBody>
          <a:bodyPr/>
          <a:lstStyle/>
          <a:p>
            <a:r>
              <a:rPr lang="pl-PL" dirty="0"/>
              <a:t>Role informacyjne</a:t>
            </a:r>
          </a:p>
        </p:txBody>
      </p:sp>
      <p:sp>
        <p:nvSpPr>
          <p:cNvPr id="3" name="Symbol zastępczy zawartości 2">
            <a:extLst>
              <a:ext uri="{FF2B5EF4-FFF2-40B4-BE49-F238E27FC236}">
                <a16:creationId xmlns:a16="http://schemas.microsoft.com/office/drawing/2014/main" xmlns="" id="{43565079-3B9A-4621-AB38-31A494E11201}"/>
              </a:ext>
            </a:extLst>
          </p:cNvPr>
          <p:cNvSpPr>
            <a:spLocks noGrp="1"/>
          </p:cNvSpPr>
          <p:nvPr>
            <p:ph idx="1"/>
          </p:nvPr>
        </p:nvSpPr>
        <p:spPr>
          <a:xfrm>
            <a:off x="685799" y="2194560"/>
            <a:ext cx="10912151" cy="4402183"/>
          </a:xfrm>
        </p:spPr>
        <p:txBody>
          <a:bodyPr>
            <a:normAutofit fontScale="92500"/>
          </a:bodyPr>
          <a:lstStyle/>
          <a:p>
            <a:pPr marL="0" indent="0" algn="just">
              <a:buNone/>
            </a:pPr>
            <a:r>
              <a:rPr lang="pl-PL" dirty="0"/>
              <a:t>Wynikają w sposób naturalny z opisanych wyżej ról interpersonalnych. Role te skupiają się przede wszystkim na zbieraniu, przetwarzaniu i przekazywaniu informacji. Wśród nich można wyróżnić:</a:t>
            </a:r>
          </a:p>
          <a:p>
            <a:pPr algn="just"/>
            <a:r>
              <a:rPr lang="pl-PL" b="1" dirty="0"/>
              <a:t>rolę rzecznika</a:t>
            </a:r>
            <a:r>
              <a:rPr lang="pl-PL" dirty="0"/>
              <a:t> – reprezentuje interesy organizacji, przedstawia określone zagadnienia i problemy przed osobami z zewnątrz. Rozmawia z profesjonalistami i grupami zawodowymi, reprezentując określoną dziedzinę wiedzy.</a:t>
            </a:r>
          </a:p>
          <a:p>
            <a:pPr algn="just"/>
            <a:r>
              <a:rPr lang="pl-PL" b="1" dirty="0"/>
              <a:t>rolę propagatora</a:t>
            </a:r>
            <a:r>
              <a:rPr lang="pl-PL" dirty="0"/>
              <a:t> – przekazuje odpowiednie informacje swoim podwładnym w celu umożliwienia im realizacji zadań. Przedstawia współpracownikom plan działania, opracowuje i wysyła raporty, periodyki oraz listy.</a:t>
            </a:r>
          </a:p>
          <a:p>
            <a:pPr algn="just"/>
            <a:r>
              <a:rPr lang="pl-PL" b="1" dirty="0"/>
              <a:t>rolę obserwatora (eksperta, specjalisty)</a:t>
            </a:r>
            <a:r>
              <a:rPr lang="pl-PL" dirty="0"/>
              <a:t> – aktywnie poszukuje danych zawiązanych z funkcjonowaniem firmy, rejestruje i analizuje informacje pochodzące z wewnątrz jak i z zewnątrz organizacji. Czyta fachowe czasopisma związane ze specyfiką firmy, uczestniczy w podróżach służbowych.</a:t>
            </a:r>
          </a:p>
          <a:p>
            <a:endParaRPr lang="pl-PL" dirty="0"/>
          </a:p>
        </p:txBody>
      </p:sp>
    </p:spTree>
    <p:extLst>
      <p:ext uri="{BB962C8B-B14F-4D97-AF65-F5344CB8AC3E}">
        <p14:creationId xmlns:p14="http://schemas.microsoft.com/office/powerpoint/2010/main" val="2726236801"/>
      </p:ext>
    </p:extLst>
  </p:cSld>
  <p:clrMapOvr>
    <a:masterClrMapping/>
  </p:clrMapOvr>
</p:sld>
</file>

<file path=ppt/theme/theme1.xml><?xml version="1.0" encoding="utf-8"?>
<a:theme xmlns:a="http://schemas.openxmlformats.org/drawingml/2006/main" name="Para">
  <a:themeElements>
    <a:clrScheme name="Para">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Para">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Template>
  <TotalTime>34</TotalTime>
  <Words>691</Words>
  <Application>Microsoft Office PowerPoint</Application>
  <PresentationFormat>Panoramiczny</PresentationFormat>
  <Paragraphs>122</Paragraphs>
  <Slides>26</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26</vt:i4>
      </vt:variant>
    </vt:vector>
  </HeadingPairs>
  <TitlesOfParts>
    <vt:vector size="30" baseType="lpstr">
      <vt:lpstr>Arial</vt:lpstr>
      <vt:lpstr>Calibri</vt:lpstr>
      <vt:lpstr>Century Gothic</vt:lpstr>
      <vt:lpstr>Para</vt:lpstr>
      <vt:lpstr>Role Organizacyjne </vt:lpstr>
      <vt:lpstr>Role Organizacyjne </vt:lpstr>
      <vt:lpstr>Role Organizacyjne </vt:lpstr>
      <vt:lpstr>Role Organizacyjne </vt:lpstr>
      <vt:lpstr>Rodzaje ról w organizacji</vt:lpstr>
      <vt:lpstr>Rodzaje ról w organizacji</vt:lpstr>
      <vt:lpstr>Podział ról kierowniczych według Mintzberga</vt:lpstr>
      <vt:lpstr>Role interpersonalne</vt:lpstr>
      <vt:lpstr>Role informacyjne</vt:lpstr>
      <vt:lpstr>Role decyzyjne</vt:lpstr>
      <vt:lpstr>ROLE LIDERA I WYKONAWCY W ZESPOLE</vt:lpstr>
      <vt:lpstr>Wyzwania lidera zespołu</vt:lpstr>
      <vt:lpstr>Wykonawcy w zespole</vt:lpstr>
      <vt:lpstr>Lider i wykonawcy to jeszcze nie zespół</vt:lpstr>
      <vt:lpstr>Cechy skutecznej pracy zespołowej</vt:lpstr>
      <vt:lpstr>Źródła konfliktów</vt:lpstr>
      <vt:lpstr>Konflikt wartości</vt:lpstr>
      <vt:lpstr>Konflikt interesów</vt:lpstr>
      <vt:lpstr>Konflikt strukturalny</vt:lpstr>
      <vt:lpstr>Konflikt racji</vt:lpstr>
      <vt:lpstr>Metody rozwiązywania konfliktów</vt:lpstr>
      <vt:lpstr>Negocjacje</vt:lpstr>
      <vt:lpstr>Mediacje i arbitraż</vt:lpstr>
      <vt:lpstr>Metoda liberalna</vt:lpstr>
      <vt:lpstr>Zapobieganie konfliktom w grupie</vt:lpstr>
      <vt:lpstr>Przykładowy zbiór zasad pracy w grupie.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Organizacyjne </dc:title>
  <dc:creator>Nastya Pekaruk</dc:creator>
  <cp:lastModifiedBy>Konto Microsoft</cp:lastModifiedBy>
  <cp:revision>6</cp:revision>
  <dcterms:created xsi:type="dcterms:W3CDTF">2021-11-27T16:13:05Z</dcterms:created>
  <dcterms:modified xsi:type="dcterms:W3CDTF">2022-03-22T13:23:55Z</dcterms:modified>
</cp:coreProperties>
</file>