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1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9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47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05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19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65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26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565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2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3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9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58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49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37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70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26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FC52-EB24-4679-A374-65746AC1B22E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6BB3-FA1E-46A1-A32E-68A756D580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8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F6DC23-2ABF-4CE6-9997-C3657847D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Role społeczne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A437F3-24F1-4BDC-A707-C3B69FF7F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64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7E5CB-7609-41E7-8576-410566CE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Rola społeczna</a:t>
            </a:r>
            <a:r>
              <a:rPr lang="pl-PL" dirty="0"/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4DD389-22BE-4590-92BF-A4EECA26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zestaw praw i obowiązków przypisanych określonej pozycji społecznej i wiążących każdego, kto tę pozycję zajmuje, bez względu na cechy osobiste. Pojęcie to zostało wprowadzone przez amerykańskiego socjologa </a:t>
            </a:r>
            <a:r>
              <a:rPr lang="pl-PL" dirty="0" err="1"/>
              <a:t>Ralpha</a:t>
            </a:r>
            <a:r>
              <a:rPr lang="pl-PL" dirty="0"/>
              <a:t> </a:t>
            </a:r>
            <a:r>
              <a:rPr lang="pl-PL" dirty="0" err="1"/>
              <a:t>Lintona</a:t>
            </a:r>
            <a:r>
              <a:rPr lang="pl-PL" dirty="0"/>
              <a:t>, poprzez zastosowanie analogii do ról odgrywanych w teatrze bądź filmie przez aktorów.</a:t>
            </a:r>
          </a:p>
          <a:p>
            <a:r>
              <a:rPr lang="pl-PL" i="1" dirty="0"/>
              <a:t>zespół norm postępowania, nakazów, zakazów, cech psychicznych i fizycznych oraz wartości, które tworzą pewien wzór wytworzony przez społeczeństwo.</a:t>
            </a:r>
          </a:p>
          <a:p>
            <a:r>
              <a:rPr lang="pl-PL" i="1" dirty="0"/>
              <a:t>oczekiwane zachowania, przypisane do danej pozycji społecznej.</a:t>
            </a:r>
          </a:p>
          <a:p>
            <a:r>
              <a:rPr lang="pl-PL" i="1" dirty="0"/>
              <a:t>zestaw praw i obowiązków wynikających z miejsca zajmowanego w społeczeństwie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8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CDF7D8-A09A-4DC4-A89D-47A25408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Rola społeczna według F. Znanieckiego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B67C64-3737-4005-ACE5-754B4B6F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składa się z trzech czynników:</a:t>
            </a:r>
          </a:p>
          <a:p>
            <a:pPr algn="just"/>
            <a:r>
              <a:rPr lang="pl-PL" b="1" dirty="0"/>
              <a:t>kręgu społecznego </a:t>
            </a:r>
            <a:r>
              <a:rPr lang="pl-PL" dirty="0"/>
              <a:t>- zespołu ludzi powiązanych z osobą pełniącą daną rolę, charakteryzujący się występowaniem wzajemnego i zgodnego zainteresowania w ramach tej relacji,</a:t>
            </a:r>
          </a:p>
          <a:p>
            <a:pPr algn="just"/>
            <a:r>
              <a:rPr lang="pl-PL" b="1" dirty="0"/>
              <a:t>jaźni społecznej </a:t>
            </a:r>
            <a:r>
              <a:rPr lang="pl-PL" dirty="0"/>
              <a:t>- rozumianej jako postrzeganie jednostki przez jej krąg społeczny oraz przez nią samą, kiedy odzwierciedla lub odtwarza (domniemane) wyobrażenie panujące o niej w jej kręgu społecznym,</a:t>
            </a:r>
          </a:p>
          <a:p>
            <a:pPr algn="just"/>
            <a:r>
              <a:rPr lang="pl-PL" b="1" dirty="0"/>
              <a:t>statusu osoby wykonującej rolę </a:t>
            </a:r>
            <a:r>
              <a:rPr lang="pl-PL" dirty="0"/>
              <a:t>- sumy uprawnień jednostki wynikających z pełnienia określonej roli społecznej,</a:t>
            </a:r>
          </a:p>
          <a:p>
            <a:pPr algn="just"/>
            <a:r>
              <a:rPr lang="pl-PL" b="1" dirty="0"/>
              <a:t>funkcji osoby pełniącej rolę </a:t>
            </a:r>
            <a:r>
              <a:rPr lang="pl-PL" dirty="0"/>
              <a:t>- zbioru obowiązków przypisanych jednostce pełniącej daną rolę społeczną.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238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1F8D6D-5D9E-402D-8335-4493FF28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Cechy roli społecznej: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560E02-A5D6-4701-A355-62133348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/>
              <a:t>każda jednostka odgrywa w społeczeństwie wiele ról,</a:t>
            </a:r>
          </a:p>
          <a:p>
            <a:pPr fontAlgn="base"/>
            <a:r>
              <a:rPr lang="pl-PL" dirty="0"/>
              <a:t>role zakładają ideę wzajemności,</a:t>
            </a:r>
          </a:p>
          <a:p>
            <a:pPr fontAlgn="base"/>
            <a:r>
              <a:rPr lang="pl-PL" dirty="0"/>
              <a:t>role różnią się w zależności od społeczeństwa,</a:t>
            </a:r>
          </a:p>
          <a:p>
            <a:pPr fontAlgn="base"/>
            <a:r>
              <a:rPr lang="pl-PL" dirty="0"/>
              <a:t>mogą być wykonywane przez wielu ludzi,</a:t>
            </a:r>
          </a:p>
          <a:p>
            <a:pPr fontAlgn="base"/>
            <a:r>
              <a:rPr lang="pl-PL" dirty="0"/>
              <a:t>zmieniają się z upływem lat,</a:t>
            </a:r>
          </a:p>
          <a:p>
            <a:pPr fontAlgn="base"/>
            <a:r>
              <a:rPr lang="pl-PL" dirty="0"/>
              <a:t>posiadają różny stopień przymusu,</a:t>
            </a:r>
          </a:p>
          <a:p>
            <a:pPr fontAlgn="base"/>
            <a:r>
              <a:rPr lang="pl-PL" dirty="0"/>
              <a:t>standaryzują zachowania jednostek.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110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1AFAE3-1992-4761-8ED7-E10A5CD4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Rodzaje ról społecznych: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4591BE-009C-4151-BF46-B27663C9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rola </a:t>
            </a:r>
            <a:r>
              <a:rPr lang="pl-PL" b="1" i="1" dirty="0"/>
              <a:t>osiągnięta</a:t>
            </a:r>
            <a:r>
              <a:rPr lang="pl-PL" dirty="0"/>
              <a:t> - rola pełniona w wyniku podjętych wyborów i decyzji; są to oczekiwania dotyczące zachowań jednostki zdeterminowane tym, co w świadomy sposób robi bądź zrobiła (np. studiowanie na uczelni wyższej),</a:t>
            </a:r>
          </a:p>
          <a:p>
            <a:r>
              <a:rPr lang="pl-PL" i="1" dirty="0"/>
              <a:t>rola </a:t>
            </a:r>
            <a:r>
              <a:rPr lang="pl-PL" b="1" i="1" dirty="0"/>
              <a:t>przypisana</a:t>
            </a:r>
            <a:r>
              <a:rPr lang="pl-PL" dirty="0"/>
              <a:t> - rola pełniona przez jednostkę w wyniku posiadania przez nią (niezależnie od woli) cech i właściwości takich jak wiek, płeć czy rasa; źródłem ról przypisanych jest kultura,</a:t>
            </a:r>
          </a:p>
          <a:p>
            <a:r>
              <a:rPr lang="pl-PL" i="1" dirty="0"/>
              <a:t>rola </a:t>
            </a:r>
            <a:r>
              <a:rPr lang="pl-PL" b="1" i="1" dirty="0"/>
              <a:t>innowacyjna</a:t>
            </a:r>
            <a:r>
              <a:rPr lang="pl-PL" dirty="0"/>
              <a:t> - rola, której przypisane są cechy innowacyjności i kreatywności, które powinien prezentować wykonawca roli, bez względu na cechy indywidualne np. artysta, uczony, wynalazca, dyktator mody, mędrzec itp.; niedopełnianie obowiązku innowacyjności może skutkować pozbawieniem jednostki prawa do pełnienia tego rodzaju roli.</a:t>
            </a:r>
          </a:p>
        </p:txBody>
      </p:sp>
    </p:spTree>
    <p:extLst>
      <p:ext uri="{BB962C8B-B14F-4D97-AF65-F5344CB8AC3E}">
        <p14:creationId xmlns:p14="http://schemas.microsoft.com/office/powerpoint/2010/main" val="10674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3094F-2E7E-4692-80E5-95896F66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Problemy związane z funkcjonowaniem w rolach: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40DA8-8FB5-403C-9321-CB0AFCBA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i="1" dirty="0"/>
              <a:t>ambiwalencja roli</a:t>
            </a:r>
            <a:r>
              <a:rPr lang="pl-PL" b="1" dirty="0"/>
              <a:t> </a:t>
            </a:r>
            <a:r>
              <a:rPr lang="pl-PL" dirty="0"/>
              <a:t>- wewnętrzne uczucie niepokoju i dyskomfortu związane z przyjmowaniem nowej roli; ambiwalencja jest często powodem rezygnacji z pełnienia danej roli,</a:t>
            </a:r>
          </a:p>
          <a:p>
            <a:r>
              <a:rPr lang="pl-PL" b="1" i="1" dirty="0"/>
              <a:t>przeciążenie rolą</a:t>
            </a:r>
            <a:r>
              <a:rPr lang="pl-PL" dirty="0"/>
              <a:t> - zjawisko to występuje, gdy dana osoba nie jest w stanie wypełniać wszystkich obowiązków związanych z pełnionymi rolami; nie występuje tutaj wykluczanie się ról czy konflikt między rolami, a jedynie mnogość zadań do realizacji; powodem przeciążenia może być niewspółmierność kwalifikacji i predyspozycji do pełnionej roli lub nadmiernie złożona i rozbudowana rola,</a:t>
            </a:r>
          </a:p>
          <a:p>
            <a:r>
              <a:rPr lang="pl-PL" b="1" i="1" dirty="0"/>
              <a:t>konflikt wewnętrzny w obrębie jednej roli</a:t>
            </a:r>
            <a:r>
              <a:rPr lang="pl-PL" dirty="0"/>
              <a:t> - występuje wówczas, gdy istnieje rozbieżność pomiędzy wyobrażeniem jednostki a oczekiwaniami społecznymi dotyczącymi pełnienia danej roli,</a:t>
            </a:r>
          </a:p>
        </p:txBody>
      </p:sp>
    </p:spTree>
    <p:extLst>
      <p:ext uri="{BB962C8B-B14F-4D97-AF65-F5344CB8AC3E}">
        <p14:creationId xmlns:p14="http://schemas.microsoft.com/office/powerpoint/2010/main" val="9205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F1AC77-1915-42D1-9519-0A4A943F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Problemy związane z funkcjonowaniem w rolach: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7E6CB9-2BAF-4227-A820-677ADAA7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/>
              <a:t>konflikt zewnętrzny między różnymi rolami</a:t>
            </a:r>
            <a:r>
              <a:rPr lang="pl-PL" dirty="0"/>
              <a:t> - występuje wtedy, gdy zachowania związane z pełnieniem dwóch lub więcej ról przez jedną osobę wzajemnie się wykluczają; konflikt ten rozgrywa się w świadomości jednostki, która musi pogodzić i dopasować do siebie wykonywanie sprzecznych ról,</a:t>
            </a:r>
          </a:p>
          <a:p>
            <a:r>
              <a:rPr lang="pl-PL" b="1" i="1" dirty="0"/>
              <a:t>konflikt ról o charakterze interpersonalnym</a:t>
            </a:r>
            <a:r>
              <a:rPr lang="pl-PL" dirty="0"/>
              <a:t> - pojawia się w sytuacji, gdy jednostki należące do grupy, organizacji, instytucji itp. nie mogą uzgodnić między sobą, kto powinien pełnić jakie role; jest to konflikt występujący między osobami, a nie rolami,</a:t>
            </a:r>
          </a:p>
          <a:p>
            <a:r>
              <a:rPr lang="pl-PL" b="1" i="1" dirty="0"/>
              <a:t>konflikt ról o charakterze etycznym</a:t>
            </a:r>
            <a:r>
              <a:rPr lang="pl-PL" dirty="0"/>
              <a:t> - pojawia się wówczas, gdy jednostka jest zmuszona do wyboru wartości wynikającej z pełnienia danej roli, ale kłócącej się z jej poczuciem moralności i etyki.</a:t>
            </a:r>
          </a:p>
        </p:txBody>
      </p:sp>
    </p:spTree>
    <p:extLst>
      <p:ext uri="{BB962C8B-B14F-4D97-AF65-F5344CB8AC3E}">
        <p14:creationId xmlns:p14="http://schemas.microsoft.com/office/powerpoint/2010/main" val="172896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A01773-112D-47F9-AD5D-54BB1E48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Wpływ ról społecznych na powstawanie jaźni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656103-868D-4DDD-924C-0504F942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Według Meada proces ten składa się z dwóch etapów:</a:t>
            </a:r>
          </a:p>
          <a:p>
            <a:r>
              <a:rPr lang="pl-PL" b="1" dirty="0"/>
              <a:t>fazy zabawy</a:t>
            </a:r>
            <a:r>
              <a:rPr lang="pl-PL" dirty="0"/>
              <a:t>, w której dziecko poprzez przyjmowanie postaw innych wczuwa się w ich role (</a:t>
            </a:r>
            <a:r>
              <a:rPr lang="pl-PL" i="1" dirty="0"/>
              <a:t>znaczących innych</a:t>
            </a:r>
            <a:r>
              <a:rPr lang="pl-PL" dirty="0"/>
              <a:t>, np. rodziców), odgrywa je dla zabawy,</a:t>
            </a:r>
          </a:p>
          <a:p>
            <a:r>
              <a:rPr lang="pl-PL" b="1" dirty="0"/>
              <a:t>fazy gry</a:t>
            </a:r>
            <a:r>
              <a:rPr lang="pl-PL" dirty="0"/>
              <a:t>, podczas której dziecko uświadamia sobie występowanie związków między rolami, ich współdziałanie. Uczy się przypisywać rolom określone cechy. Posługując się przykładem gry w piłkę: jednostka musi zidentyfikować swoją rolę i pozostałych osób biorących w niej udział, a także zdać sobie sprawę z ogólnych zasad, według których gra jest prowadzona. Wykształca zdolność postrzegania tzw. </a:t>
            </a:r>
            <a:r>
              <a:rPr lang="pl-PL" i="1" dirty="0"/>
              <a:t>uogólnionego innego</a:t>
            </a:r>
            <a:r>
              <a:rPr lang="pl-PL" dirty="0"/>
              <a:t>, co pozwala na ogląd i ocenę siebie z punktu widzenia innych.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7293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13</TotalTime>
  <Words>750</Words>
  <Application>Microsoft Office PowerPoint</Application>
  <PresentationFormat>Panoramiczny</PresentationFormat>
  <Paragraphs>36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Para</vt:lpstr>
      <vt:lpstr>Role społeczne</vt:lpstr>
      <vt:lpstr>Rola społeczna </vt:lpstr>
      <vt:lpstr>Rola społeczna według F. Znanieckiego</vt:lpstr>
      <vt:lpstr>Cechy roli społecznej:</vt:lpstr>
      <vt:lpstr>Rodzaje ról społecznych:</vt:lpstr>
      <vt:lpstr>Problemy związane z funkcjonowaniem w rolach:</vt:lpstr>
      <vt:lpstr>Problemy związane z funkcjonowaniem w rolach:</vt:lpstr>
      <vt:lpstr>Wpływ ról społecznych na powstawanie jaźni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społeczne</dc:title>
  <dc:creator>Nastya Pekaruk</dc:creator>
  <cp:lastModifiedBy>Nastya Pekaruk</cp:lastModifiedBy>
  <cp:revision>2</cp:revision>
  <dcterms:created xsi:type="dcterms:W3CDTF">2021-11-27T15:37:39Z</dcterms:created>
  <dcterms:modified xsi:type="dcterms:W3CDTF">2021-11-27T15:51:37Z</dcterms:modified>
</cp:coreProperties>
</file>