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47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82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3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20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45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8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2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96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95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6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9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F990-0FFC-4419-890F-C2C25AE0AFC4}" type="datetimeFigureOut">
              <a:rPr lang="pl-PL" smtClean="0"/>
              <a:t>09.03.2022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4133-7C3B-4551-B36A-844263931D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015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Pojęcie i rodzaje cen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96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9340" y="230072"/>
            <a:ext cx="11387859" cy="3211397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− cena psychologiczna – wyznaczona w taki sposób, że klient postrzega ją i akceptuje jako niższą niż jest w rzeczywistości, np. 9,99 zł.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81" y="3441469"/>
            <a:ext cx="5962650" cy="33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-714895"/>
            <a:ext cx="9478637" cy="79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9341" y="116378"/>
            <a:ext cx="10515600" cy="1337137"/>
          </a:xfrm>
        </p:spPr>
        <p:txBody>
          <a:bodyPr/>
          <a:lstStyle/>
          <a:p>
            <a:pPr algn="ctr"/>
            <a:r>
              <a:rPr lang="pl-PL" dirty="0" smtClean="0"/>
              <a:t>Marże</a:t>
            </a:r>
            <a:endParaRPr lang="pl-PL" b="1" dirty="0"/>
          </a:p>
        </p:txBody>
      </p:sp>
      <p:sp>
        <p:nvSpPr>
          <p:cNvPr id="5" name="Prostokąt 4"/>
          <p:cNvSpPr/>
          <p:nvPr/>
        </p:nvSpPr>
        <p:spPr>
          <a:xfrm>
            <a:off x="349711" y="1729047"/>
            <a:ext cx="1169265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400" dirty="0" smtClean="0"/>
              <a:t>Marża to procentowy narzut do ceny (netto – bez podatku VAT), zapewniający przedsiębiorstwu handlowemu pokrycie poniesionych kosztów i zysk.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44885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71451" y="179705"/>
            <a:ext cx="10515600" cy="4351338"/>
          </a:xfrm>
        </p:spPr>
        <p:txBody>
          <a:bodyPr/>
          <a:lstStyle/>
          <a:p>
            <a:r>
              <a:rPr lang="pl-PL" dirty="0" smtClean="0"/>
              <a:t>Wyróżnia się następujące rodzaje marż: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pl-PL" dirty="0" smtClean="0"/>
              <a:t> − hurtową – ustala ją hurtownik; to różnica między ceną hurtową a ceną zbytu,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pl-PL" dirty="0" smtClean="0"/>
              <a:t>− detaliczną – ustala ją detalista; jest to różnica między ceną detaliczną a ceną hurtową,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pl-PL" dirty="0" smtClean="0"/>
              <a:t> − handlową – jest</a:t>
            </a:r>
            <a:r>
              <a:rPr lang="ru-RU" dirty="0" smtClean="0"/>
              <a:t> </a:t>
            </a:r>
            <a:r>
              <a:rPr lang="pl-PL" dirty="0" smtClean="0"/>
              <a:t>to różnicą między ceną detaliczną a ceną zbytu; obejmuje zatem marże hurtową i detaliczną.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5104"/>
            <a:ext cx="11142516" cy="28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3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9683" y="232122"/>
            <a:ext cx="10515600" cy="1325563"/>
          </a:xfrm>
        </p:spPr>
        <p:txBody>
          <a:bodyPr>
            <a:noAutofit/>
          </a:bodyPr>
          <a:lstStyle/>
          <a:p>
            <a:r>
              <a:rPr lang="pl-PL" sz="2800" dirty="0" smtClean="0"/>
              <a:t>Marża zapewnia przedsiębiorstwu handlowemu pokrycie poniesionych kosztów i zysk. W przypadku działalności handlowej marża jest różnicą pomiędzy ceną sprzedaży towaru a ceną jego zakupu </a:t>
            </a:r>
            <a:endParaRPr lang="pl-PL" sz="28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52" y="1363287"/>
            <a:ext cx="9271024" cy="54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9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4950" y="28090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Przy ustalaniu marży handlowej uwzględnia się następujące elementy:</a:t>
            </a:r>
            <a:br>
              <a:rPr lang="pl-PL" dirty="0" smtClean="0"/>
            </a:br>
            <a:r>
              <a:rPr lang="pl-PL" dirty="0" smtClean="0"/>
              <a:t> − popyt na dany towar,</a:t>
            </a:r>
            <a:br>
              <a:rPr lang="pl-PL" dirty="0" smtClean="0"/>
            </a:br>
            <a:r>
              <a:rPr lang="pl-PL" dirty="0" smtClean="0"/>
              <a:t> − pokrycie kosztów obrotu towarowego (do których zaliczamy np.: wynagrodzenie pracowników sklepu, koszty transportu, koszty przechowywania towarów, koszty wynajmu lokalu sklepowego),</a:t>
            </a:r>
            <a:br>
              <a:rPr lang="pl-PL" dirty="0" smtClean="0"/>
            </a:br>
            <a:r>
              <a:rPr lang="pl-PL" dirty="0" smtClean="0"/>
              <a:t> − zapewnienie zysków przeznaczonych na rozwój sklepu oraz stanowiących</a:t>
            </a:r>
            <a:br>
              <a:rPr lang="pl-PL" dirty="0" smtClean="0"/>
            </a:br>
            <a:r>
              <a:rPr lang="pl-PL" dirty="0" smtClean="0"/>
              <a:t>dochody właścicieli.</a:t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869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l-PL" dirty="0" smtClean="0"/>
              <a:t>Obliczanie marży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764" y="1562793"/>
            <a:ext cx="10855036" cy="4614170"/>
          </a:xfrm>
        </p:spPr>
        <p:txBody>
          <a:bodyPr/>
          <a:lstStyle/>
          <a:p>
            <a:r>
              <a:rPr lang="pl-PL" dirty="0" smtClean="0"/>
              <a:t>Marżę można obliczyć w różny sposób w zależności od tego, jaką wielkość wykorzystamy jako wartość odniesienia oraz czy obliczać ją będziemy od ceny zakupu, czy od ceny sprzedaży towaru. Marżę obliczamy następującymi sposobami: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1) metodą „od </a:t>
            </a:r>
            <a:r>
              <a:rPr lang="pl-PL" dirty="0" err="1" smtClean="0"/>
              <a:t>sta</a:t>
            </a:r>
            <a:r>
              <a:rPr lang="pl-PL" dirty="0" smtClean="0"/>
              <a:t>” – jako wartość odniesienia wykorzystujemy cenę zakupu, czyli, inaczej mówiąc, cena zakupu stanowi 100%, a wartość marży nie jest wliczona do wartości odniesienia,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92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66" y="366204"/>
            <a:ext cx="9243752" cy="64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0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9" y="576308"/>
            <a:ext cx="9326878" cy="63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3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04553" y="224135"/>
            <a:ext cx="11017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2) metodą „w stu” – jako wartość odniesienia wykorzystujemy cenę sprzedaży; w tym przypadku marża jest zawarta w wartości wykorzystywanej jako odniesienie, czyli w 100%.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11" y="870466"/>
            <a:ext cx="6615323" cy="59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Cena towaru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14895" y="1690687"/>
            <a:ext cx="10638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smtClean="0"/>
              <a:t>Cena towaru to ilość pieniędzy, którą musi wydać klient w związku z zakupem określonego produktu.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66865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Podatek VAT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84" y="1690688"/>
            <a:ext cx="10434797" cy="154229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4" y="3557114"/>
            <a:ext cx="10716294" cy="18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Podatek VAT jest podatkiem: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− </a:t>
            </a:r>
            <a:r>
              <a:rPr lang="pl-PL" sz="3600" b="1" dirty="0" smtClean="0"/>
              <a:t>powszechnym </a:t>
            </a:r>
            <a:r>
              <a:rPr lang="pl-PL" sz="3600" dirty="0" smtClean="0"/>
              <a:t>– ponieważ podatnikami są wszystkie podmioty dokonujące opodatkowanych czynności, niezależnie od ich statusu cywilnoprawnego,</a:t>
            </a:r>
            <a:br>
              <a:rPr lang="pl-PL" sz="3600" dirty="0" smtClean="0"/>
            </a:br>
            <a:r>
              <a:rPr lang="pl-PL" sz="3600" b="1" dirty="0" smtClean="0"/>
              <a:t> − pośrednim </a:t>
            </a:r>
            <a:r>
              <a:rPr lang="pl-PL" sz="3600" dirty="0" smtClean="0"/>
              <a:t>– co oznacza, że jego ciężar ponoszą osoby trzecie, najczęściej finalni konsumenci, będący nabywcami określonego towaru,</a:t>
            </a:r>
            <a:br>
              <a:rPr lang="pl-PL" sz="3600" dirty="0" smtClean="0"/>
            </a:br>
            <a:r>
              <a:rPr lang="pl-PL" sz="3600" dirty="0" smtClean="0"/>
              <a:t> </a:t>
            </a:r>
            <a:r>
              <a:rPr lang="pl-PL" sz="3600" b="1" dirty="0" smtClean="0"/>
              <a:t>− wielofazowym </a:t>
            </a:r>
            <a:r>
              <a:rPr lang="pl-PL" sz="3600" dirty="0" smtClean="0"/>
              <a:t>– jest pobierany w każdej fazie produkcji i obrotu towarowego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8752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32755" y="232755"/>
            <a:ext cx="11554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Mechanizm poboru VAT, ze względu na wielofazowy charakter, przewiduje, że każdy podatnik pobiera podatek należny przy sprzedaży od nabywcy. Również każdy z nich płaci podatek naliczony przy zakupie towarów (surowców, materiałów) i usług przez sprzedawcę. Z urzędem skarbowym natomiast każdy podatnik VAT rozlicza się z różnicy pomiędzy podatkiem należnym od sprzedaży a naliczonym przy zakupie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2" y="2421705"/>
            <a:ext cx="10026237" cy="28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4" y="165037"/>
            <a:ext cx="8813977" cy="62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53191" y="432262"/>
            <a:ext cx="963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 smtClean="0"/>
              <a:t>Przedmiotem podatku VAT jest:</a:t>
            </a:r>
          </a:p>
          <a:p>
            <a:r>
              <a:rPr lang="pl-PL" sz="3600" dirty="0" smtClean="0"/>
              <a:t> − sprzedaż towarów,</a:t>
            </a:r>
          </a:p>
          <a:p>
            <a:r>
              <a:rPr lang="pl-PL" sz="3600" dirty="0" smtClean="0"/>
              <a:t> − odpłatne świadczenie usług na terenie kraju,</a:t>
            </a:r>
          </a:p>
          <a:p>
            <a:r>
              <a:rPr lang="pl-PL" sz="3600" dirty="0" smtClean="0"/>
              <a:t> − odpłatna dostawa towarów,</a:t>
            </a:r>
          </a:p>
          <a:p>
            <a:r>
              <a:rPr lang="pl-PL" sz="3600" dirty="0" smtClean="0"/>
              <a:t> − import towarów,</a:t>
            </a:r>
          </a:p>
          <a:p>
            <a:r>
              <a:rPr lang="pl-PL" sz="3600" dirty="0" smtClean="0"/>
              <a:t> − eksport towarów,</a:t>
            </a:r>
          </a:p>
          <a:p>
            <a:r>
              <a:rPr lang="pl-PL" sz="3600" dirty="0" smtClean="0"/>
              <a:t> − wewnątrzwspólnotowe (w ramach Unii Europejskiej) nabycie towarów,</a:t>
            </a:r>
          </a:p>
          <a:p>
            <a:r>
              <a:rPr lang="pl-PL" sz="3600" dirty="0" smtClean="0"/>
              <a:t> − wewnątrzwspólnotowa dostawa towarów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6441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32508" y="332510"/>
            <a:ext cx="9842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Stawki podatku VAT – to procentowe stawki, jakimi opodatkowane są towary i usługi w zakresie podatku VAT. </a:t>
            </a:r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>
            <a:off x="609156" y="1349031"/>
            <a:ext cx="605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− stawkę podstawową 23%, która jest powszechnie stosowana,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8363"/>
            <a:ext cx="8063345" cy="47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0215" y="232121"/>
            <a:ext cx="10515600" cy="1325563"/>
          </a:xfrm>
        </p:spPr>
        <p:txBody>
          <a:bodyPr/>
          <a:lstStyle/>
          <a:p>
            <a:r>
              <a:rPr lang="pl-PL" dirty="0" smtClean="0"/>
              <a:t>Sposoby obliczania podatku VAT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6" y="1415077"/>
            <a:ext cx="8422179" cy="53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9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207" y="251586"/>
            <a:ext cx="11471095" cy="56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60" y="215260"/>
            <a:ext cx="7850553" cy="63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44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6309" y="148995"/>
            <a:ext cx="10915996" cy="1447049"/>
          </a:xfrm>
        </p:spPr>
        <p:txBody>
          <a:bodyPr>
            <a:normAutofit/>
          </a:bodyPr>
          <a:lstStyle/>
          <a:p>
            <a:r>
              <a:rPr lang="pl-PL" sz="2800" dirty="0" smtClean="0"/>
              <a:t>Podatek akcyzowy (akcyza) jest podatkiem pośrednim nakładanym na niektóre, ściśle określone ustawą, wyroby konsumpcyjne</a:t>
            </a:r>
            <a:r>
              <a:rPr lang="pl-PL" sz="3600" dirty="0" smtClean="0"/>
              <a:t>.</a:t>
            </a:r>
            <a:endParaRPr lang="pl-PL" sz="36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1596044"/>
            <a:ext cx="6929205" cy="45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 ustalaniu ceny należy uwzględnić następujące czynniki: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koszty produkcji,</a:t>
            </a:r>
          </a:p>
          <a:p>
            <a:r>
              <a:rPr lang="pl-PL" dirty="0" smtClean="0"/>
              <a:t>popyt na dany towar,</a:t>
            </a:r>
          </a:p>
          <a:p>
            <a:r>
              <a:rPr lang="pl-PL" dirty="0" smtClean="0"/>
              <a:t>podaż towarów na rynku,</a:t>
            </a:r>
          </a:p>
          <a:p>
            <a:r>
              <a:rPr lang="pl-PL" dirty="0" smtClean="0"/>
              <a:t>ceny konkurencyjnych towarów,</a:t>
            </a:r>
          </a:p>
          <a:p>
            <a:r>
              <a:rPr lang="pl-PL" dirty="0" smtClean="0"/>
              <a:t> cele, jakie przedsiębiorstwo chce osiągnąć:</a:t>
            </a:r>
          </a:p>
          <a:p>
            <a:pPr marL="0" indent="0">
              <a:buNone/>
            </a:pPr>
            <a:r>
              <a:rPr lang="pl-PL" dirty="0" smtClean="0"/>
              <a:t> − określona wielkość zysku,</a:t>
            </a:r>
          </a:p>
          <a:p>
            <a:pPr marL="0" indent="0">
              <a:buNone/>
            </a:pPr>
            <a:r>
              <a:rPr lang="pl-PL" dirty="0" smtClean="0"/>
              <a:t> − określona wielkość sprzedaży,</a:t>
            </a:r>
          </a:p>
          <a:p>
            <a:pPr marL="0" indent="0">
              <a:buNone/>
            </a:pPr>
            <a:r>
              <a:rPr lang="pl-PL" dirty="0" smtClean="0"/>
              <a:t> − budowa wizerunku  (image firmy),</a:t>
            </a:r>
          </a:p>
          <a:p>
            <a:pPr marL="0" indent="0">
              <a:buNone/>
            </a:pPr>
            <a:r>
              <a:rPr lang="pl-PL" dirty="0" smtClean="0"/>
              <a:t> − osiągnięcie przewagi nad konkurencją,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1129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404552" y="202014"/>
            <a:ext cx="109838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/>
              <a:t>Banderola to prostokątna papierowa opaska naklejana na towarach produkcji krajowej i importowanych, będąca świadectwem zapłacenia przez producenta lub importera należnego podatku akcyzowego. </a:t>
            </a:r>
            <a:endParaRPr lang="pl-PL" sz="28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2" y="1746250"/>
            <a:ext cx="5911911" cy="413004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29" y="1746250"/>
            <a:ext cx="5813109" cy="1819513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5974783" y="39316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Wymiary banderoli i wzory nadruku zależą od rodzaju towaru i wysokości opłaconego podatku, a gatunek papieru i stosowana technika drukarska mają uniemożliwiać jej sfałszowanie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267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8723" y="99484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Odliczenia od cen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pl-PL" sz="4900" dirty="0" smtClean="0"/>
              <a:t>Najczęściej cenę obniża się o określoną procentowo wielkość w postaci:</a:t>
            </a: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pl-PL" sz="4900" dirty="0" smtClean="0"/>
              <a:t> − rabatu, </a:t>
            </a: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pl-PL" sz="4900" dirty="0" smtClean="0"/>
              <a:t>− skonta.</a:t>
            </a:r>
            <a:endParaRPr lang="pl-PL" sz="4900" dirty="0"/>
          </a:p>
        </p:txBody>
      </p:sp>
      <p:sp>
        <p:nvSpPr>
          <p:cNvPr id="5" name="Prostokąt 4"/>
          <p:cNvSpPr/>
          <p:nvPr/>
        </p:nvSpPr>
        <p:spPr>
          <a:xfrm>
            <a:off x="356639" y="4297372"/>
            <a:ext cx="100362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Rabat (upust, dyskonto) to procentowa lub kwotowa zniżka ceny towarów udzielana klientom po spełnieniu określonych warunków.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1616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9560" y="17970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W praktyce spotyka się wiele rodzajów rabatów. Do najczęściej stosowanych</a:t>
            </a:r>
          </a:p>
          <a:p>
            <a:pPr marL="0" indent="0">
              <a:buNone/>
            </a:pPr>
            <a:r>
              <a:rPr lang="pl-PL" dirty="0" smtClean="0"/>
              <a:t>zaliczamy:</a:t>
            </a:r>
          </a:p>
          <a:p>
            <a:pPr marL="0" indent="0">
              <a:buNone/>
            </a:pPr>
            <a:r>
              <a:rPr lang="pl-PL" dirty="0" smtClean="0"/>
              <a:t> ■ rabat ilościowy, czyli obniżenie ceny w związku z zakupem określonej przez</a:t>
            </a:r>
          </a:p>
          <a:p>
            <a:pPr marL="0" indent="0">
              <a:buNone/>
            </a:pPr>
            <a:r>
              <a:rPr lang="pl-PL" dirty="0" smtClean="0"/>
              <a:t>sprzedawcę ilości towaru; rabat ilościowy dzieli się na:</a:t>
            </a:r>
          </a:p>
          <a:p>
            <a:pPr marL="0" indent="0">
              <a:buNone/>
            </a:pPr>
            <a:r>
              <a:rPr lang="pl-PL" dirty="0" smtClean="0"/>
              <a:t> − rabat ilościowy niekumulatywny (prosty) – obniżenie ceny przy zakupie</a:t>
            </a:r>
          </a:p>
          <a:p>
            <a:pPr marL="0" indent="0">
              <a:buNone/>
            </a:pPr>
            <a:r>
              <a:rPr lang="pl-PL" dirty="0" smtClean="0"/>
              <a:t>jednorazowo określonej ilości towaru,</a:t>
            </a:r>
          </a:p>
          <a:p>
            <a:pPr marL="0" indent="0">
              <a:buNone/>
            </a:pPr>
            <a:r>
              <a:rPr lang="pl-PL" dirty="0" smtClean="0"/>
              <a:t> − rabat ilościowy kumulatywny – obniżenie ceny dla klientów, którzy zakupili</a:t>
            </a:r>
          </a:p>
          <a:p>
            <a:pPr marL="0" indent="0">
              <a:buNone/>
            </a:pPr>
            <a:r>
              <a:rPr lang="pl-PL" dirty="0" smtClean="0"/>
              <a:t>odpowiednio dużą ilość towarów w określonym czasie, np. w ciągu roku,</a:t>
            </a:r>
          </a:p>
          <a:p>
            <a:pPr marL="0" indent="0">
              <a:buNone/>
            </a:pPr>
            <a:r>
              <a:rPr lang="pl-PL" dirty="0" smtClean="0"/>
              <a:t>kwartału; celem takiego rabatu jest zachęcanie klientów do lojalności wobec</a:t>
            </a:r>
          </a:p>
          <a:p>
            <a:pPr marL="0" indent="0">
              <a:buNone/>
            </a:pPr>
            <a:r>
              <a:rPr lang="pl-PL" dirty="0" smtClean="0"/>
              <a:t>sprzedawcy,</a:t>
            </a:r>
          </a:p>
          <a:p>
            <a:pPr marL="0" indent="0">
              <a:buNone/>
            </a:pPr>
            <a:r>
              <a:rPr lang="pl-PL" dirty="0" smtClean="0"/>
              <a:t> ■ rabat progresywny (rosnący) – zwykle rabat procentowy, który wzrasta wraz</a:t>
            </a:r>
          </a:p>
          <a:p>
            <a:pPr marL="0" indent="0">
              <a:buNone/>
            </a:pPr>
            <a:r>
              <a:rPr lang="pl-PL" dirty="0" smtClean="0"/>
              <a:t>ze wzrostem zakupionej ilości (wartości) towarów, np.: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4531042"/>
            <a:ext cx="6450676" cy="22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4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598516" y="468575"/>
            <a:ext cx="108065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■ rabat sezonowy, czyli obniżenie ceny dla klientów kupujących towary poza sezonem (przed lub po nim) ich konsumpcji, np. klienci otrzymują rabat</a:t>
            </a:r>
            <a:r>
              <a:rPr lang="ru-RU" sz="2400" dirty="0" smtClean="0"/>
              <a:t> </a:t>
            </a:r>
            <a:r>
              <a:rPr lang="pl-PL" sz="2400" dirty="0" smtClean="0"/>
              <a:t>sezonowy</a:t>
            </a:r>
          </a:p>
          <a:p>
            <a:r>
              <a:rPr lang="pl-PL" sz="2400" dirty="0" smtClean="0"/>
              <a:t>przy zakupie mebli ogrodowych po zakończeniu sezonu letniego, nart i sanek</a:t>
            </a:r>
          </a:p>
          <a:p>
            <a:r>
              <a:rPr lang="pl-PL" sz="2400" dirty="0" smtClean="0"/>
              <a:t>po zakończeniu sezonu zimowego,</a:t>
            </a:r>
          </a:p>
          <a:p>
            <a:r>
              <a:rPr lang="pl-PL" sz="2400" dirty="0" smtClean="0"/>
              <a:t>■ rabat handlowy (funkcjonalny), który jest udzielany pośrednikom handlowym</a:t>
            </a:r>
          </a:p>
          <a:p>
            <a:r>
              <a:rPr lang="pl-PL" sz="2400" dirty="0" smtClean="0"/>
              <a:t>za realizację określonych funkcji (dystrybucyjnych, promocyjnych) związanych</a:t>
            </a:r>
          </a:p>
          <a:p>
            <a:r>
              <a:rPr lang="pl-PL" sz="2400" dirty="0" smtClean="0"/>
              <a:t>z ofertą towarów,</a:t>
            </a:r>
          </a:p>
          <a:p>
            <a:r>
              <a:rPr lang="pl-PL" sz="2400" dirty="0" smtClean="0"/>
              <a:t>■ rabat związany z charakterystyką konsumenta – rabat udzielany ze względu</a:t>
            </a:r>
          </a:p>
          <a:p>
            <a:r>
              <a:rPr lang="pl-PL" sz="2400" dirty="0" smtClean="0"/>
              <a:t>na pewne cechy konsumenta, np. wiek, zawód, przynależność do określonej</a:t>
            </a:r>
          </a:p>
          <a:p>
            <a:r>
              <a:rPr lang="pl-PL" sz="2400" dirty="0" smtClean="0"/>
              <a:t>organizacji, rabat dla stałych klientów.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7267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7" y="0"/>
            <a:ext cx="8888315" cy="61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54181" y="456890"/>
            <a:ext cx="10651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Skonto to procentowe zmniejszenie sumy należności, przyznawane nabywcy towaru na warunkach kredytowych, w razie zapłaty należności gotówką przed umówionym terminem.</a:t>
            </a:r>
            <a:endParaRPr lang="pl-PL" sz="3200" dirty="0"/>
          </a:p>
        </p:txBody>
      </p:sp>
      <p:sp>
        <p:nvSpPr>
          <p:cNvPr id="3" name="Prostokąt 2"/>
          <p:cNvSpPr/>
          <p:nvPr/>
        </p:nvSpPr>
        <p:spPr>
          <a:xfrm>
            <a:off x="554181" y="2274698"/>
            <a:ext cx="106513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/>
              <a:t>W praktyce udzielenie skonta wygląda w ten sposób, że sprzedawca przy sprzedaży na warunkach kredytowych ustala termin płatności, np. na 30 dni. Jeżeli nabywca ureguluje należność przed wyznaczonym terminem, np. w ciągu 15 dni, to suma należności zostaje obniżona, np. o 5%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232233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676715"/>
            <a:ext cx="10223032" cy="38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</a:t>
            </a:r>
            <a:r>
              <a:rPr lang="pl-PL" dirty="0" smtClean="0"/>
              <a:t>eny towarów komplementarnych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■ ceny towarów komplementarnych (wzajemnie się uzupełniających), np. klient kupując drukarkę, zazwyczaj zwraca uwagę na cenę atramentu do niej, </a:t>
            </a:r>
            <a:br>
              <a:rPr lang="pl-PL" dirty="0" smtClean="0"/>
            </a:br>
            <a:r>
              <a:rPr lang="pl-PL" dirty="0" smtClean="0"/>
              <a:t>■ oryginalność i niepowtarzalność produktu (ma to duże znaczenie np. przy zakupie biżuterii oraz towarów dla klienta wyjątkowych, np. sukni ślubnej), </a:t>
            </a:r>
            <a:br>
              <a:rPr lang="pl-PL" dirty="0" smtClean="0"/>
            </a:br>
            <a:r>
              <a:rPr lang="pl-PL" dirty="0" smtClean="0"/>
              <a:t>■ wymogi formalnoprawne – ustalona cena musi być zgodna z obowiązującymi przepisami prawa, np. podatek akcyzowy wpływa na cenę alkoholu i wyrobów tytoniowych.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496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 zależności od szczebla obrotu towarowego wyróżnia się następujące ceny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− cenę skupu</a:t>
            </a:r>
            <a:r>
              <a:rPr lang="pl-PL" dirty="0" smtClean="0"/>
              <a:t>, którą płaci nabywca produktów rolnictwa (np. ceny żywca, zbóż), leśnictwa (np. ceny grzybów, jagód), rybołówstwa (ceny ryb), a także nabywca odpadów użytkowych (np. makulatury, złomu, butelek),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− cenę zbytu, </a:t>
            </a:r>
            <a:r>
              <a:rPr lang="pl-PL" dirty="0" smtClean="0"/>
              <a:t>czyli cenę, po </a:t>
            </a:r>
            <a:r>
              <a:rPr lang="pl-PL" dirty="0" err="1" smtClean="0"/>
              <a:t>którejsprzedają</a:t>
            </a:r>
            <a:r>
              <a:rPr lang="pl-PL" dirty="0" smtClean="0"/>
              <a:t> swoje produkty producenci przedsiębiorstwom handlu hurtowego; obejmuje ona całkowity koszt wytworzenia produktu oraz zysk producenta,</a:t>
            </a:r>
            <a:br>
              <a:rPr lang="pl-PL" dirty="0" smtClean="0"/>
            </a:br>
            <a:r>
              <a:rPr lang="pl-PL" dirty="0" smtClean="0"/>
              <a:t> − </a:t>
            </a:r>
            <a:r>
              <a:rPr lang="pl-PL" dirty="0" smtClean="0">
                <a:solidFill>
                  <a:srgbClr val="FF0000"/>
                </a:solidFill>
              </a:rPr>
              <a:t>cenę hurtową</a:t>
            </a:r>
            <a:r>
              <a:rPr lang="pl-PL" dirty="0" smtClean="0"/>
              <a:t>, którą ustala przedsiębiorstwo handlu hurtowego i po której sprzedaje swoje produkty przedsiębiorstwom handlu detalicznego; obejmuje ona cenę zbytu lub skupu oraz marżę hurtową,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− cenę detaliczną, </a:t>
            </a:r>
            <a:r>
              <a:rPr lang="pl-PL" dirty="0" smtClean="0"/>
              <a:t>ustaloną przez przedsiębiorstwo handlu detalicznego, która obejmuje cenę hurtową i marżę detaliczną; cenę detaliczną płacą ostateczni konsumenci przy zakupie towarów w sklepie.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354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182" t="41939" r="50091" b="37212"/>
          <a:stretch/>
        </p:blipFill>
        <p:spPr>
          <a:xfrm>
            <a:off x="0" y="1346662"/>
            <a:ext cx="13261700" cy="32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 związku z obowiązkiem doliczania podatku VAT (podatku od towarów i usług) rozróżniamy: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9011" y="1825625"/>
            <a:ext cx="109547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− cenę netto, która nie zawiera podatku VAT</a:t>
            </a:r>
          </a:p>
          <a:p>
            <a:pPr marL="0" indent="0">
              <a:buNone/>
            </a:pPr>
            <a:r>
              <a:rPr lang="pl-PL" sz="4000" dirty="0" smtClean="0"/>
              <a:t> − cenę brutto, do której doliczony jest podatek VAT.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2408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5389" y="266006"/>
            <a:ext cx="10838411" cy="659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Wyróżnia się cenę zakupu i cenę sprzedaży. </a:t>
            </a:r>
            <a:br>
              <a:rPr lang="pl-PL" dirty="0" smtClean="0"/>
            </a:br>
            <a:r>
              <a:rPr lang="pl-PL" dirty="0" smtClean="0"/>
              <a:t>W danej transakcji jest to ta sama cena: dla sprzedawcy jest ceną sprzedaży, a dla nabywcy ceną zakupu. Z punktu widzenia nabywcy można mówić jeszcze o cenie nabycia, tj. cenie zakupu powiększonej o koszty zakupu, np. transportu. </a:t>
            </a:r>
            <a:br>
              <a:rPr lang="pl-PL" dirty="0" smtClean="0"/>
            </a:br>
            <a:r>
              <a:rPr lang="pl-PL" sz="3600" b="1" dirty="0" smtClean="0"/>
              <a:t>Na rynku możemy spotkać również inne rodzaje cen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− cena równowagi rynkowej – jest to cena, przy której popyt równy jest podaży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25658" t="16811" r="7791" b="-970"/>
          <a:stretch/>
        </p:blipFill>
        <p:spPr>
          <a:xfrm>
            <a:off x="3676262" y="3390871"/>
            <a:ext cx="4420334" cy="33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9011" y="332509"/>
            <a:ext cx="111889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/>
              <a:t>− cena monopolowa – kształtowana przez jednego lub kilku wspólnie działających sprzedawców (mających wyłączność na produkcję lub obrót określonego towaru) poprzez takie dopasowanie rozmiarów produkcji, aby zapewnić sobie maksymalny zysk,</a:t>
            </a:r>
          </a:p>
          <a:p>
            <a:r>
              <a:rPr lang="pl-PL" sz="2800" dirty="0" smtClean="0"/>
              <a:t>− cena urzędowa – ustalana przez właściwe organy administracji państwowej, stosowana przeważnie w takich dziedzinach jak: sprzedaż produktów leczniczych i wyrobów medycznych objętych finansowaniem ze środków publicznych, komunikacja, łączność, gospodarka paliwami i energią elektryczną, usługi komunalne,</a:t>
            </a:r>
            <a:br>
              <a:rPr lang="pl-PL" sz="2800" dirty="0" smtClean="0"/>
            </a:br>
            <a:r>
              <a:rPr lang="pl-PL" sz="2800" dirty="0" smtClean="0"/>
              <a:t> − cena wolnorynkowa – ustalana samodzielnie przez przedsiębiorców,</a:t>
            </a:r>
            <a:br>
              <a:rPr lang="pl-PL" sz="2800" dirty="0" smtClean="0"/>
            </a:br>
            <a:r>
              <a:rPr lang="pl-PL" sz="2800" dirty="0" smtClean="0"/>
              <a:t> − cena umowna – powstaje w wyniku negocjacji między sprzedającym a kupującym,</a:t>
            </a:r>
            <a:br>
              <a:rPr lang="pl-PL" sz="2800" dirty="0" smtClean="0"/>
            </a:br>
            <a:r>
              <a:rPr lang="pl-PL" sz="2800" dirty="0" smtClean="0"/>
              <a:t> − cena promocyjna – okresowo obniżona cena w celu zachęcenia do zakupu określonego towaru,</a:t>
            </a:r>
            <a:br>
              <a:rPr lang="pl-PL" sz="2800" dirty="0" smtClean="0"/>
            </a:br>
            <a:r>
              <a:rPr lang="pl-PL" sz="2800" dirty="0" smtClean="0"/>
              <a:t> − cena okazyjna – obniżona cena przez zastosowanie określonych rabatów,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261921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867</Words>
  <Application>Microsoft Office PowerPoint</Application>
  <PresentationFormat>Panoramiczny</PresentationFormat>
  <Paragraphs>78</Paragraphs>
  <Slides>36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Motyw pakietu Office</vt:lpstr>
      <vt:lpstr>Pojęcie i rodzaje cen</vt:lpstr>
      <vt:lpstr>Cena towaru</vt:lpstr>
      <vt:lpstr>Przy ustalaniu ceny należy uwzględnić następujące czynniki: </vt:lpstr>
      <vt:lpstr>Ceny towarów komplementarnych </vt:lpstr>
      <vt:lpstr>W zależności od szczebla obrotu towarowego wyróżnia się następujące ceny</vt:lpstr>
      <vt:lpstr>Prezentacja programu PowerPoint</vt:lpstr>
      <vt:lpstr>W związku z obowiązkiem doliczania podatku VAT (podatku od towarów i usług) rozróżniamy:</vt:lpstr>
      <vt:lpstr>Prezentacja programu PowerPoint</vt:lpstr>
      <vt:lpstr>Prezentacja programu PowerPoint</vt:lpstr>
      <vt:lpstr>− cena psychologiczna – wyznaczona w taki sposób, że klient postrzega ją i akceptuje jako niższą niż jest w rzeczywistości, np. 9,99 zł.</vt:lpstr>
      <vt:lpstr>Prezentacja programu PowerPoint</vt:lpstr>
      <vt:lpstr>Marże</vt:lpstr>
      <vt:lpstr>Prezentacja programu PowerPoint</vt:lpstr>
      <vt:lpstr>Marża zapewnia przedsiębiorstwu handlowemu pokrycie poniesionych kosztów i zysk. W przypadku działalności handlowej marża jest różnicą pomiędzy ceną sprzedaży towaru a ceną jego zakupu </vt:lpstr>
      <vt:lpstr>Przy ustalaniu marży handlowej uwzględnia się następujące elementy:  − popyt na dany towar,  − pokrycie kosztów obrotu towarowego (do których zaliczamy np.: wynagrodzenie pracowników sklepu, koszty transportu, koszty przechowywania towarów, koszty wynajmu lokalu sklepowego),  − zapewnienie zysków przeznaczonych na rozwój sklepu oraz stanowiących dochody właścicieli. </vt:lpstr>
      <vt:lpstr>Obliczanie marży</vt:lpstr>
      <vt:lpstr>Prezentacja programu PowerPoint</vt:lpstr>
      <vt:lpstr>Prezentacja programu PowerPoint</vt:lpstr>
      <vt:lpstr>Prezentacja programu PowerPoint</vt:lpstr>
      <vt:lpstr>Podatek VAT</vt:lpstr>
      <vt:lpstr>Podatek VAT jest podatkiem:</vt:lpstr>
      <vt:lpstr>Prezentacja programu PowerPoint</vt:lpstr>
      <vt:lpstr>Prezentacja programu PowerPoint</vt:lpstr>
      <vt:lpstr>Prezentacja programu PowerPoint</vt:lpstr>
      <vt:lpstr>Prezentacja programu PowerPoint</vt:lpstr>
      <vt:lpstr>Sposoby obliczania podatku VAT</vt:lpstr>
      <vt:lpstr>Prezentacja programu PowerPoint</vt:lpstr>
      <vt:lpstr>Prezentacja programu PowerPoint</vt:lpstr>
      <vt:lpstr>Podatek akcyzowy (akcyza) jest podatkiem pośrednim nakładanym na niektóre, ściśle określone ustawą, wyroby konsumpcyjne.</vt:lpstr>
      <vt:lpstr>Prezentacja programu PowerPoint</vt:lpstr>
      <vt:lpstr>Odliczenia od cen Najczęściej cenę obniża się o określoną procentowo wielkość w postaci:  − rabatu,  − skonta.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Pojęcie i rodzaje cen</dc:title>
  <dc:creator>Konto Microsoft</dc:creator>
  <cp:lastModifiedBy>Konto Microsoft</cp:lastModifiedBy>
  <cp:revision>9</cp:revision>
  <dcterms:created xsi:type="dcterms:W3CDTF">2022-03-09T13:33:48Z</dcterms:created>
  <dcterms:modified xsi:type="dcterms:W3CDTF">2022-03-09T14:58:36Z</dcterms:modified>
</cp:coreProperties>
</file>